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3"/>
  </p:notesMasterIdLst>
  <p:sldIdLst>
    <p:sldId id="256" r:id="rId2"/>
    <p:sldId id="257" r:id="rId3"/>
    <p:sldId id="258" r:id="rId4"/>
    <p:sldId id="259" r:id="rId5"/>
    <p:sldId id="260" r:id="rId6"/>
    <p:sldId id="261" r:id="rId7"/>
    <p:sldId id="262" r:id="rId8"/>
    <p:sldId id="264" r:id="rId9"/>
    <p:sldId id="263"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an H" initials="EH" lastIdx="1" clrIdx="0">
    <p:extLst>
      <p:ext uri="{19B8F6BF-5375-455C-9EA6-DF929625EA0E}">
        <p15:presenceInfo xmlns:p15="http://schemas.microsoft.com/office/powerpoint/2012/main" userId="843544d1b9cf714d"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2" autoAdjust="0"/>
    <p:restoredTop sz="82846" autoAdjust="0"/>
  </p:normalViewPr>
  <p:slideViewPr>
    <p:cSldViewPr snapToGrid="0">
      <p:cViewPr varScale="1">
        <p:scale>
          <a:sx n="54" d="100"/>
          <a:sy n="54" d="100"/>
        </p:scale>
        <p:origin x="1148"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an H" userId="843544d1b9cf714d" providerId="LiveId" clId="{B2C2E8E8-2C2D-4290-B5D1-6C1B4C8F4BB3}"/>
    <pc:docChg chg="custSel modSld">
      <pc:chgData name="Eman H" userId="843544d1b9cf714d" providerId="LiveId" clId="{B2C2E8E8-2C2D-4290-B5D1-6C1B4C8F4BB3}" dt="2025-10-28T12:28:57.027" v="50" actId="20577"/>
      <pc:docMkLst>
        <pc:docMk/>
      </pc:docMkLst>
      <pc:sldChg chg="modSp mod">
        <pc:chgData name="Eman H" userId="843544d1b9cf714d" providerId="LiveId" clId="{B2C2E8E8-2C2D-4290-B5D1-6C1B4C8F4BB3}" dt="2025-10-28T12:28:57.027" v="50" actId="20577"/>
        <pc:sldMkLst>
          <pc:docMk/>
          <pc:sldMk cId="627182023" sldId="256"/>
        </pc:sldMkLst>
        <pc:spChg chg="mod">
          <ac:chgData name="Eman H" userId="843544d1b9cf714d" providerId="LiveId" clId="{B2C2E8E8-2C2D-4290-B5D1-6C1B4C8F4BB3}" dt="2025-10-28T12:28:57.027" v="50" actId="20577"/>
          <ac:spMkLst>
            <pc:docMk/>
            <pc:sldMk cId="627182023" sldId="256"/>
            <ac:spMk id="5" creationId="{DFE6EBEE-B704-4C16-A330-2E80BB59422A}"/>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5-10-14T19:16:44.862" idx="1">
    <p:pos x="10" y="10"/>
    <p:text/>
    <p:extLst>
      <p:ext uri="{C676402C-5697-4E1C-873F-D02D1690AC5C}">
        <p15:threadingInfo xmlns:p15="http://schemas.microsoft.com/office/powerpoint/2012/main" timeZoneBias="-30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D17066-67E1-4EC1-AADC-FB15E93A295D}" type="datetimeFigureOut">
              <a:rPr lang="en-US" smtClean="0"/>
              <a:t>10/28/2025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2DF2BA-91EA-4238-B40E-E4D8E9B7A38F}" type="slidenum">
              <a:rPr lang="en-US" smtClean="0"/>
              <a:t>‹#›</a:t>
            </a:fld>
            <a:endParaRPr lang="en-US"/>
          </a:p>
        </p:txBody>
      </p:sp>
    </p:spTree>
    <p:extLst>
      <p:ext uri="{BB962C8B-B14F-4D97-AF65-F5344CB8AC3E}">
        <p14:creationId xmlns:p14="http://schemas.microsoft.com/office/powerpoint/2010/main" val="204295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NHS App therefore represents the digital transformation of the public health infrastructure, which involves incorporating the principle of patient autonomy, real-time data, and safe communication into one platform. This presentation discusses the change in the dynamics service delivery, patient experiences, and community outcomes alongside the solution to the persistent privacy, digital equity, and community trust risks through the App.</a:t>
            </a:r>
          </a:p>
          <a:p>
            <a:endParaRPr lang="en-US" dirty="0"/>
          </a:p>
        </p:txBody>
      </p:sp>
      <p:sp>
        <p:nvSpPr>
          <p:cNvPr id="4" name="Slide Number Placeholder 3"/>
          <p:cNvSpPr>
            <a:spLocks noGrp="1"/>
          </p:cNvSpPr>
          <p:nvPr>
            <p:ph type="sldNum" sz="quarter" idx="5"/>
          </p:nvPr>
        </p:nvSpPr>
        <p:spPr/>
        <p:txBody>
          <a:bodyPr/>
          <a:lstStyle/>
          <a:p>
            <a:fld id="{8C2DF2BA-91EA-4238-B40E-E4D8E9B7A38F}" type="slidenum">
              <a:rPr lang="en-US" smtClean="0"/>
              <a:t>2</a:t>
            </a:fld>
            <a:endParaRPr lang="en-US"/>
          </a:p>
        </p:txBody>
      </p:sp>
    </p:spTree>
    <p:extLst>
      <p:ext uri="{BB962C8B-B14F-4D97-AF65-F5344CB8AC3E}">
        <p14:creationId xmlns:p14="http://schemas.microsoft.com/office/powerpoint/2010/main" val="32170167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NHS App changes the mutual interaction of citizens and medical workers based on the reactionary to the active paradigm by decentralizing access to health information. Also, it has helped in environmental sustainability in terms of lessening paper work and face-to-face consultation. The general vision will be to have equity safe and efficient access to health services across the country thus contributing to the government agenda of a digital enabled and patient-centered NHS.</a:t>
            </a:r>
          </a:p>
        </p:txBody>
      </p:sp>
      <p:sp>
        <p:nvSpPr>
          <p:cNvPr id="4" name="Slide Number Placeholder 3"/>
          <p:cNvSpPr>
            <a:spLocks noGrp="1"/>
          </p:cNvSpPr>
          <p:nvPr>
            <p:ph type="sldNum" sz="quarter" idx="5"/>
          </p:nvPr>
        </p:nvSpPr>
        <p:spPr/>
        <p:txBody>
          <a:bodyPr/>
          <a:lstStyle/>
          <a:p>
            <a:fld id="{8C2DF2BA-91EA-4238-B40E-E4D8E9B7A38F}" type="slidenum">
              <a:rPr lang="en-US" smtClean="0"/>
              <a:t>3</a:t>
            </a:fld>
            <a:endParaRPr lang="en-US"/>
          </a:p>
        </p:txBody>
      </p:sp>
    </p:spTree>
    <p:extLst>
      <p:ext uri="{BB962C8B-B14F-4D97-AF65-F5344CB8AC3E}">
        <p14:creationId xmlns:p14="http://schemas.microsoft.com/office/powerpoint/2010/main" val="2528651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Record scheduling and management automation enable healthcare workers to dedicate an increased number of hours towards direct patient care instead of administrative duties (Greenhalgh et al., 2023). Online consultation opportunities and messaging on a digital platform improve the process of coordination between primary and secondary care providers, which facilitates rapid clinical decision-making. Moreover, the App has facilitated integrated care pathways especially with chronic conditions since it has made it possible to monitor and take timely interventions.</a:t>
            </a:r>
          </a:p>
          <a:p>
            <a:br>
              <a:rPr lang="en-US" dirty="0"/>
            </a:br>
            <a:endParaRPr lang="en-US" dirty="0"/>
          </a:p>
        </p:txBody>
      </p:sp>
      <p:sp>
        <p:nvSpPr>
          <p:cNvPr id="4" name="Slide Number Placeholder 3"/>
          <p:cNvSpPr>
            <a:spLocks noGrp="1"/>
          </p:cNvSpPr>
          <p:nvPr>
            <p:ph type="sldNum" sz="quarter" idx="5"/>
          </p:nvPr>
        </p:nvSpPr>
        <p:spPr/>
        <p:txBody>
          <a:bodyPr/>
          <a:lstStyle/>
          <a:p>
            <a:fld id="{8C2DF2BA-91EA-4238-B40E-E4D8E9B7A38F}" type="slidenum">
              <a:rPr lang="en-US" smtClean="0"/>
              <a:t>4</a:t>
            </a:fld>
            <a:endParaRPr lang="en-US"/>
          </a:p>
        </p:txBody>
      </p:sp>
    </p:spTree>
    <p:extLst>
      <p:ext uri="{BB962C8B-B14F-4D97-AF65-F5344CB8AC3E}">
        <p14:creationId xmlns:p14="http://schemas.microsoft.com/office/powerpoint/2010/main" val="2362452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Patients also cite an increase in the level of satisfaction because of the ability to access laboratory results and medication histories in real time and enable patients to self-manage and make informed decisions. An NHS Digital review of 2023 revealed that two-thirds of users consulted their GP records frequently, which refers to the good engagement of patients. Nonetheless, the satisfaction of patients is affected differently according to demographic and technological characteristics; younger and more digitally literate users express greater levels of satisfaction than older or less socioeconomic groups (Taylor et al., 2024). </a:t>
            </a:r>
          </a:p>
        </p:txBody>
      </p:sp>
      <p:sp>
        <p:nvSpPr>
          <p:cNvPr id="4" name="Slide Number Placeholder 3"/>
          <p:cNvSpPr>
            <a:spLocks noGrp="1"/>
          </p:cNvSpPr>
          <p:nvPr>
            <p:ph type="sldNum" sz="quarter" idx="5"/>
          </p:nvPr>
        </p:nvSpPr>
        <p:spPr/>
        <p:txBody>
          <a:bodyPr/>
          <a:lstStyle/>
          <a:p>
            <a:fld id="{8C2DF2BA-91EA-4238-B40E-E4D8E9B7A38F}" type="slidenum">
              <a:rPr lang="en-US" smtClean="0"/>
              <a:t>5</a:t>
            </a:fld>
            <a:endParaRPr lang="en-US"/>
          </a:p>
        </p:txBody>
      </p:sp>
    </p:spTree>
    <p:extLst>
      <p:ext uri="{BB962C8B-B14F-4D97-AF65-F5344CB8AC3E}">
        <p14:creationId xmlns:p14="http://schemas.microsoft.com/office/powerpoint/2010/main" val="42912329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NHS England (2023) has launched digital inclusion programmes, which offer user-friendly interfaces and training workshops. Nevertheless, the issue remains, as the digital competence is not a uniform distribution throughout society. Hence, to have universal access, specific solutions are needed to treat technological infrastructure and socio-educational differences to enable digital healthcare solutions like the NHS App to be inclusive and socially fair.</a:t>
            </a:r>
          </a:p>
        </p:txBody>
      </p:sp>
      <p:sp>
        <p:nvSpPr>
          <p:cNvPr id="4" name="Slide Number Placeholder 3"/>
          <p:cNvSpPr>
            <a:spLocks noGrp="1"/>
          </p:cNvSpPr>
          <p:nvPr>
            <p:ph type="sldNum" sz="quarter" idx="5"/>
          </p:nvPr>
        </p:nvSpPr>
        <p:spPr/>
        <p:txBody>
          <a:bodyPr/>
          <a:lstStyle/>
          <a:p>
            <a:fld id="{8C2DF2BA-91EA-4238-B40E-E4D8E9B7A38F}" type="slidenum">
              <a:rPr lang="en-US" smtClean="0"/>
              <a:t>6</a:t>
            </a:fld>
            <a:endParaRPr lang="en-US"/>
          </a:p>
        </p:txBody>
      </p:sp>
    </p:spTree>
    <p:extLst>
      <p:ext uri="{BB962C8B-B14F-4D97-AF65-F5344CB8AC3E}">
        <p14:creationId xmlns:p14="http://schemas.microsoft.com/office/powerpoint/2010/main" val="1036703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innovation saves on time spent on travelling, waiting and logistical obstacles to health care service among the rural population hence correcting the inequality in healthcare. Moreover, online interaction enhances preventive care behavioural patterns in the form of schedule reminders and monitoring prospects. However, differences in broadband coverage and the accessibility of smartphones are limiting equal opportunities. On the whole, the NHS App helps to equalize the competition in access to healthcare along the geographic lines.</a:t>
            </a:r>
          </a:p>
        </p:txBody>
      </p:sp>
      <p:sp>
        <p:nvSpPr>
          <p:cNvPr id="4" name="Slide Number Placeholder 3"/>
          <p:cNvSpPr>
            <a:spLocks noGrp="1"/>
          </p:cNvSpPr>
          <p:nvPr>
            <p:ph type="sldNum" sz="quarter" idx="5"/>
          </p:nvPr>
        </p:nvSpPr>
        <p:spPr/>
        <p:txBody>
          <a:bodyPr/>
          <a:lstStyle/>
          <a:p>
            <a:fld id="{8C2DF2BA-91EA-4238-B40E-E4D8E9B7A38F}" type="slidenum">
              <a:rPr lang="en-US" smtClean="0"/>
              <a:t>7</a:t>
            </a:fld>
            <a:endParaRPr lang="en-US"/>
          </a:p>
        </p:txBody>
      </p:sp>
    </p:spTree>
    <p:extLst>
      <p:ext uri="{BB962C8B-B14F-4D97-AF65-F5344CB8AC3E}">
        <p14:creationId xmlns:p14="http://schemas.microsoft.com/office/powerpoint/2010/main" val="34344596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Older carers that might lack digital skills or confidence in using technologies experience digital exclusion (Stevenson et al., 2024). There is a need to implement targeted digital upskilling programs that would guarantee equitable participation and inclusion of all age and ability groups. The App helps in achieving public health objectives, as it links family networks on health data, thus being able to intervene and monitor health early. Altogether, the NHS App does not only serve individuals, but also promotes the wellbeing of groups and personal social capital in the UK healthcare ecosystem.</a:t>
            </a:r>
            <a:endParaRPr lang="en-US" dirty="0"/>
          </a:p>
        </p:txBody>
      </p:sp>
      <p:sp>
        <p:nvSpPr>
          <p:cNvPr id="4" name="Slide Number Placeholder 3"/>
          <p:cNvSpPr>
            <a:spLocks noGrp="1"/>
          </p:cNvSpPr>
          <p:nvPr>
            <p:ph type="sldNum" sz="quarter" idx="5"/>
          </p:nvPr>
        </p:nvSpPr>
        <p:spPr/>
        <p:txBody>
          <a:bodyPr/>
          <a:lstStyle/>
          <a:p>
            <a:fld id="{8C2DF2BA-91EA-4238-B40E-E4D8E9B7A38F}" type="slidenum">
              <a:rPr lang="en-US" smtClean="0"/>
              <a:t>8</a:t>
            </a:fld>
            <a:endParaRPr lang="en-US"/>
          </a:p>
        </p:txBody>
      </p:sp>
    </p:spTree>
    <p:extLst>
      <p:ext uri="{BB962C8B-B14F-4D97-AF65-F5344CB8AC3E}">
        <p14:creationId xmlns:p14="http://schemas.microsoft.com/office/powerpoint/2010/main" val="6139909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rural population still experiences the lack of infrastructure because of the weak broadband connections, which limits access to digital opportunities. Among the elderly carers and disabled, digital exclusion is still widespread. The ongoing privacy and trust issues are impeding the embracing of the digital health tools.</a:t>
            </a:r>
            <a:endParaRPr lang="en-US" dirty="0"/>
          </a:p>
        </p:txBody>
      </p:sp>
      <p:sp>
        <p:nvSpPr>
          <p:cNvPr id="4" name="Slide Number Placeholder 3"/>
          <p:cNvSpPr>
            <a:spLocks noGrp="1"/>
          </p:cNvSpPr>
          <p:nvPr>
            <p:ph type="sldNum" sz="quarter" idx="5"/>
          </p:nvPr>
        </p:nvSpPr>
        <p:spPr/>
        <p:txBody>
          <a:bodyPr/>
          <a:lstStyle/>
          <a:p>
            <a:fld id="{8C2DF2BA-91EA-4238-B40E-E4D8E9B7A38F}" type="slidenum">
              <a:rPr lang="en-US" smtClean="0"/>
              <a:t>9</a:t>
            </a:fld>
            <a:endParaRPr lang="en-US"/>
          </a:p>
        </p:txBody>
      </p:sp>
    </p:spTree>
    <p:extLst>
      <p:ext uri="{BB962C8B-B14F-4D97-AF65-F5344CB8AC3E}">
        <p14:creationId xmlns:p14="http://schemas.microsoft.com/office/powerpoint/2010/main" val="20465147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App represents a change in culture - institutional reliance becomes patient control and health ecosystems. It is crucial to invest in sustainable and ethical, inclusive, and adaptive digital strategies. Continuous innovation will also make the NHS stay at the forefront of digital transformation and fair provision of healthcare across the globe.</a:t>
            </a:r>
          </a:p>
          <a:p>
            <a:endParaRPr lang="en-US" dirty="0"/>
          </a:p>
        </p:txBody>
      </p:sp>
      <p:sp>
        <p:nvSpPr>
          <p:cNvPr id="4" name="Slide Number Placeholder 3"/>
          <p:cNvSpPr>
            <a:spLocks noGrp="1"/>
          </p:cNvSpPr>
          <p:nvPr>
            <p:ph type="sldNum" sz="quarter" idx="5"/>
          </p:nvPr>
        </p:nvSpPr>
        <p:spPr/>
        <p:txBody>
          <a:bodyPr/>
          <a:lstStyle/>
          <a:p>
            <a:fld id="{8C2DF2BA-91EA-4238-B40E-E4D8E9B7A38F}" type="slidenum">
              <a:rPr lang="en-US" smtClean="0"/>
              <a:t>10</a:t>
            </a:fld>
            <a:endParaRPr lang="en-US"/>
          </a:p>
        </p:txBody>
      </p:sp>
    </p:spTree>
    <p:extLst>
      <p:ext uri="{BB962C8B-B14F-4D97-AF65-F5344CB8AC3E}">
        <p14:creationId xmlns:p14="http://schemas.microsoft.com/office/powerpoint/2010/main" val="6205558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E24BC471-1F2A-46F2-9CBD-C6F3D76746FF}" type="datetimeFigureOut">
              <a:rPr lang="en-US" smtClean="0"/>
              <a:t>10/28/2025</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8607A6C0-5407-417A-A6FC-54D4E278673D}" type="slidenum">
              <a:rPr lang="en-US" smtClean="0"/>
              <a:t>‹#›</a:t>
            </a:fld>
            <a:endParaRPr lang="en-US"/>
          </a:p>
        </p:txBody>
      </p:sp>
    </p:spTree>
    <p:extLst>
      <p:ext uri="{BB962C8B-B14F-4D97-AF65-F5344CB8AC3E}">
        <p14:creationId xmlns:p14="http://schemas.microsoft.com/office/powerpoint/2010/main" val="3582841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4BC471-1F2A-46F2-9CBD-C6F3D76746FF}" type="datetimeFigureOut">
              <a:rPr lang="en-US" smtClean="0"/>
              <a:t>10/28/2025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8607A6C0-5407-417A-A6FC-54D4E278673D}" type="slidenum">
              <a:rPr lang="en-US" smtClean="0"/>
              <a:t>‹#›</a:t>
            </a:fld>
            <a:endParaRPr lang="en-US"/>
          </a:p>
        </p:txBody>
      </p:sp>
    </p:spTree>
    <p:extLst>
      <p:ext uri="{BB962C8B-B14F-4D97-AF65-F5344CB8AC3E}">
        <p14:creationId xmlns:p14="http://schemas.microsoft.com/office/powerpoint/2010/main" val="55542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E24BC471-1F2A-46F2-9CBD-C6F3D76746FF}" type="datetimeFigureOut">
              <a:rPr lang="en-US" smtClean="0"/>
              <a:t>10/28/2025</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8607A6C0-5407-417A-A6FC-54D4E278673D}" type="slidenum">
              <a:rPr lang="en-US" smtClean="0"/>
              <a:t>‹#›</a:t>
            </a:fld>
            <a:endParaRPr lang="en-US"/>
          </a:p>
        </p:txBody>
      </p:sp>
    </p:spTree>
    <p:extLst>
      <p:ext uri="{BB962C8B-B14F-4D97-AF65-F5344CB8AC3E}">
        <p14:creationId xmlns:p14="http://schemas.microsoft.com/office/powerpoint/2010/main" val="1733430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4BC471-1F2A-46F2-9CBD-C6F3D76746FF}" type="datetimeFigureOut">
              <a:rPr lang="en-US" smtClean="0"/>
              <a:t>10/28/2025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07A6C0-5407-417A-A6FC-54D4E278673D}" type="slidenum">
              <a:rPr lang="en-US" smtClean="0"/>
              <a:t>‹#›</a:t>
            </a:fld>
            <a:endParaRPr lang="en-US"/>
          </a:p>
        </p:txBody>
      </p:sp>
    </p:spTree>
    <p:extLst>
      <p:ext uri="{BB962C8B-B14F-4D97-AF65-F5344CB8AC3E}">
        <p14:creationId xmlns:p14="http://schemas.microsoft.com/office/powerpoint/2010/main" val="2256324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4BC471-1F2A-46F2-9CBD-C6F3D76746FF}" type="datetimeFigureOut">
              <a:rPr lang="en-US" smtClean="0"/>
              <a:t>10/28/2025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607A6C0-5407-417A-A6FC-54D4E278673D}" type="slidenum">
              <a:rPr lang="en-US" smtClean="0"/>
              <a:t>‹#›</a:t>
            </a:fld>
            <a:endParaRPr lang="en-US"/>
          </a:p>
        </p:txBody>
      </p:sp>
    </p:spTree>
    <p:extLst>
      <p:ext uri="{BB962C8B-B14F-4D97-AF65-F5344CB8AC3E}">
        <p14:creationId xmlns:p14="http://schemas.microsoft.com/office/powerpoint/2010/main" val="3458002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4BC471-1F2A-46F2-9CBD-C6F3D76746FF}" type="datetimeFigureOut">
              <a:rPr lang="en-US" smtClean="0"/>
              <a:t>10/28/2025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607A6C0-5407-417A-A6FC-54D4E278673D}" type="slidenum">
              <a:rPr lang="en-US" smtClean="0"/>
              <a:t>‹#›</a:t>
            </a:fld>
            <a:endParaRPr lang="en-US"/>
          </a:p>
        </p:txBody>
      </p:sp>
    </p:spTree>
    <p:extLst>
      <p:ext uri="{BB962C8B-B14F-4D97-AF65-F5344CB8AC3E}">
        <p14:creationId xmlns:p14="http://schemas.microsoft.com/office/powerpoint/2010/main" val="7920367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4BC471-1F2A-46F2-9CBD-C6F3D76746FF}" type="datetimeFigureOut">
              <a:rPr lang="en-US" smtClean="0"/>
              <a:t>10/28/2025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607A6C0-5407-417A-A6FC-54D4E278673D}" type="slidenum">
              <a:rPr lang="en-US" smtClean="0"/>
              <a:t>‹#›</a:t>
            </a:fld>
            <a:endParaRPr lang="en-US"/>
          </a:p>
        </p:txBody>
      </p:sp>
    </p:spTree>
    <p:extLst>
      <p:ext uri="{BB962C8B-B14F-4D97-AF65-F5344CB8AC3E}">
        <p14:creationId xmlns:p14="http://schemas.microsoft.com/office/powerpoint/2010/main" val="3715706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E24BC471-1F2A-46F2-9CBD-C6F3D76746FF}" type="datetimeFigureOut">
              <a:rPr lang="en-US" smtClean="0"/>
              <a:t>10/28/2025</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8607A6C0-5407-417A-A6FC-54D4E278673D}" type="slidenum">
              <a:rPr lang="en-US" smtClean="0"/>
              <a:t>‹#›</a:t>
            </a:fld>
            <a:endParaRPr lang="en-US"/>
          </a:p>
        </p:txBody>
      </p:sp>
    </p:spTree>
    <p:extLst>
      <p:ext uri="{BB962C8B-B14F-4D97-AF65-F5344CB8AC3E}">
        <p14:creationId xmlns:p14="http://schemas.microsoft.com/office/powerpoint/2010/main" val="30725031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4BC471-1F2A-46F2-9CBD-C6F3D76746FF}" type="datetimeFigureOut">
              <a:rPr lang="en-US" smtClean="0"/>
              <a:t>10/28/2025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07A6C0-5407-417A-A6FC-54D4E278673D}" type="slidenum">
              <a:rPr lang="en-US" smtClean="0"/>
              <a:t>‹#›</a:t>
            </a:fld>
            <a:endParaRPr lang="en-US"/>
          </a:p>
        </p:txBody>
      </p:sp>
    </p:spTree>
    <p:extLst>
      <p:ext uri="{BB962C8B-B14F-4D97-AF65-F5344CB8AC3E}">
        <p14:creationId xmlns:p14="http://schemas.microsoft.com/office/powerpoint/2010/main" val="242854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4BC471-1F2A-46F2-9CBD-C6F3D76746FF}" type="datetimeFigureOut">
              <a:rPr lang="en-US" smtClean="0"/>
              <a:t>10/28/2025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07A6C0-5407-417A-A6FC-54D4E278673D}" type="slidenum">
              <a:rPr lang="en-US" smtClean="0"/>
              <a:t>‹#›</a:t>
            </a:fld>
            <a:endParaRPr lang="en-US"/>
          </a:p>
        </p:txBody>
      </p:sp>
    </p:spTree>
    <p:extLst>
      <p:ext uri="{BB962C8B-B14F-4D97-AF65-F5344CB8AC3E}">
        <p14:creationId xmlns:p14="http://schemas.microsoft.com/office/powerpoint/2010/main" val="3209554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E24BC471-1F2A-46F2-9CBD-C6F3D76746FF}" type="datetimeFigureOut">
              <a:rPr lang="en-US" smtClean="0"/>
              <a:t>10/28/2025</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8607A6C0-5407-417A-A6FC-54D4E278673D}" type="slidenum">
              <a:rPr lang="en-US" smtClean="0"/>
              <a:t>‹#›</a:t>
            </a:fld>
            <a:endParaRPr lang="en-US"/>
          </a:p>
        </p:txBody>
      </p:sp>
    </p:spTree>
    <p:extLst>
      <p:ext uri="{BB962C8B-B14F-4D97-AF65-F5344CB8AC3E}">
        <p14:creationId xmlns:p14="http://schemas.microsoft.com/office/powerpoint/2010/main" val="23144420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E24BC471-1F2A-46F2-9CBD-C6F3D76746FF}" type="datetimeFigureOut">
              <a:rPr lang="en-US" smtClean="0"/>
              <a:t>10/28/2025</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8607A6C0-5407-417A-A6FC-54D4E278673D}"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760189412"/>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digitalhealth.net/2025/05/patient-record-errors-caused-by-lack-of-integration-finds-report/?utm_source=chatgpt.com" TargetMode="External"/><Relationship Id="rId2" Type="http://schemas.openxmlformats.org/officeDocument/2006/relationships/hyperlink" Target="https://www.nuffieldtrust.org.uk/" TargetMode="External"/><Relationship Id="rId1" Type="http://schemas.openxmlformats.org/officeDocument/2006/relationships/slideLayout" Target="../slideLayouts/slideLayout2.xml"/><Relationship Id="rId6" Type="http://schemas.openxmlformats.org/officeDocument/2006/relationships/hyperlink" Target="https://www.england.nhs.uk/long-read/inclusive-digital-healthcare-a-framework-for-nhs-action-on-digital-inclusion/" TargetMode="External"/><Relationship Id="rId5" Type="http://schemas.openxmlformats.org/officeDocument/2006/relationships/hyperlink" Target="https://digital.nhs.uk/" TargetMode="External"/><Relationship Id="rId4" Type="http://schemas.openxmlformats.org/officeDocument/2006/relationships/hyperlink" Target="https://doi.org/10.2196/6419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06B5C-2DFA-A035-AFA9-5EC5EED8692B}"/>
              </a:ext>
            </a:extLst>
          </p:cNvPr>
          <p:cNvSpPr>
            <a:spLocks noGrp="1"/>
          </p:cNvSpPr>
          <p:nvPr>
            <p:ph type="ctrTitle"/>
          </p:nvPr>
        </p:nvSpPr>
        <p:spPr/>
        <p:txBody>
          <a:bodyPr/>
          <a:lstStyle/>
          <a:p>
            <a:r>
              <a:rPr lang="en-US" dirty="0"/>
              <a:t>The NHS App</a:t>
            </a:r>
          </a:p>
        </p:txBody>
      </p:sp>
      <p:sp>
        <p:nvSpPr>
          <p:cNvPr id="3" name="Subtitle 2">
            <a:extLst>
              <a:ext uri="{FF2B5EF4-FFF2-40B4-BE49-F238E27FC236}">
                <a16:creationId xmlns:a16="http://schemas.microsoft.com/office/drawing/2014/main" id="{9FD4BC4A-ECAD-DEB2-DB52-5B7EE5E98EA2}"/>
              </a:ext>
            </a:extLst>
          </p:cNvPr>
          <p:cNvSpPr>
            <a:spLocks noGrp="1"/>
          </p:cNvSpPr>
          <p:nvPr>
            <p:ph type="subTitle" idx="1"/>
          </p:nvPr>
        </p:nvSpPr>
        <p:spPr/>
        <p:txBody>
          <a:bodyPr/>
          <a:lstStyle/>
          <a:p>
            <a:r>
              <a:rPr lang="en-US" dirty="0"/>
              <a:t>Evaluation Digital Innovation In Health &amp; Social Care </a:t>
            </a:r>
          </a:p>
        </p:txBody>
      </p:sp>
      <p:pic>
        <p:nvPicPr>
          <p:cNvPr id="4" name="Picture 3">
            <a:extLst>
              <a:ext uri="{FF2B5EF4-FFF2-40B4-BE49-F238E27FC236}">
                <a16:creationId xmlns:a16="http://schemas.microsoft.com/office/drawing/2014/main" id="{A87ABE3B-DF48-A0DA-8986-55C22D696B0A}"/>
              </a:ext>
            </a:extLst>
          </p:cNvPr>
          <p:cNvPicPr>
            <a:picLocks noChangeAspect="1"/>
          </p:cNvPicPr>
          <p:nvPr/>
        </p:nvPicPr>
        <p:blipFill>
          <a:blip r:embed="rId2"/>
          <a:stretch>
            <a:fillRect/>
          </a:stretch>
        </p:blipFill>
        <p:spPr>
          <a:xfrm>
            <a:off x="7496703" y="1356184"/>
            <a:ext cx="3459163" cy="3459163"/>
          </a:xfrm>
          <a:prstGeom prst="rect">
            <a:avLst/>
          </a:prstGeom>
        </p:spPr>
      </p:pic>
      <p:sp>
        <p:nvSpPr>
          <p:cNvPr id="5" name="TextBox 4">
            <a:extLst>
              <a:ext uri="{FF2B5EF4-FFF2-40B4-BE49-F238E27FC236}">
                <a16:creationId xmlns:a16="http://schemas.microsoft.com/office/drawing/2014/main" id="{DFE6EBEE-B704-4C16-A330-2E80BB59422A}"/>
              </a:ext>
            </a:extLst>
          </p:cNvPr>
          <p:cNvSpPr txBox="1"/>
          <p:nvPr/>
        </p:nvSpPr>
        <p:spPr>
          <a:xfrm>
            <a:off x="1187532" y="3800104"/>
            <a:ext cx="4908468" cy="1569660"/>
          </a:xfrm>
          <a:prstGeom prst="rect">
            <a:avLst/>
          </a:prstGeom>
          <a:noFill/>
        </p:spPr>
        <p:txBody>
          <a:bodyPr wrap="square" rtlCol="0">
            <a:spAutoFit/>
          </a:bodyPr>
          <a:lstStyle/>
          <a:p>
            <a:r>
              <a:rPr lang="en-AU" sz="3200" dirty="0" err="1"/>
              <a:t>Sabya</a:t>
            </a:r>
            <a:r>
              <a:rPr lang="en-AU" sz="3200" dirty="0"/>
              <a:t> Bibi Ali – 2313056</a:t>
            </a:r>
          </a:p>
          <a:p>
            <a:r>
              <a:rPr lang="en-AU" sz="3200" dirty="0"/>
              <a:t>Lecturer: </a:t>
            </a:r>
            <a:r>
              <a:rPr lang="en-AU" sz="3200" dirty="0" err="1"/>
              <a:t>joanne</a:t>
            </a:r>
            <a:r>
              <a:rPr lang="en-AU" sz="3200" dirty="0"/>
              <a:t> Davies</a:t>
            </a:r>
          </a:p>
          <a:p>
            <a:r>
              <a:rPr lang="en-AU" sz="3200"/>
              <a:t>Module Code: BMHP6026</a:t>
            </a:r>
            <a:endParaRPr lang="en-AU" sz="3200" dirty="0"/>
          </a:p>
        </p:txBody>
      </p:sp>
    </p:spTree>
    <p:extLst>
      <p:ext uri="{BB962C8B-B14F-4D97-AF65-F5344CB8AC3E}">
        <p14:creationId xmlns:p14="http://schemas.microsoft.com/office/powerpoint/2010/main" val="6271820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51C6F-7C47-97BD-42B6-3720C58B3B96}"/>
              </a:ext>
            </a:extLst>
          </p:cNvPr>
          <p:cNvSpPr>
            <a:spLocks noGrp="1"/>
          </p:cNvSpPr>
          <p:nvPr>
            <p:ph type="title"/>
          </p:nvPr>
        </p:nvSpPr>
        <p:spPr>
          <a:xfrm>
            <a:off x="581192" y="666504"/>
            <a:ext cx="11029616" cy="1013800"/>
          </a:xfrm>
        </p:spPr>
        <p:txBody>
          <a:bodyPr>
            <a:normAutofit/>
          </a:bodyPr>
          <a:lstStyle/>
          <a:p>
            <a:r>
              <a:rPr lang="en-US" sz="3200" b="1" dirty="0"/>
              <a:t>The NHS App</a:t>
            </a:r>
            <a:br>
              <a:rPr lang="en-US" sz="2400" b="1" dirty="0"/>
            </a:br>
            <a:r>
              <a:rPr lang="en-US" sz="2000" dirty="0"/>
              <a:t>Digital Transformation in Ukin Health &amp; Social Care </a:t>
            </a:r>
          </a:p>
        </p:txBody>
      </p:sp>
      <p:sp>
        <p:nvSpPr>
          <p:cNvPr id="3" name="Content Placeholder 2">
            <a:extLst>
              <a:ext uri="{FF2B5EF4-FFF2-40B4-BE49-F238E27FC236}">
                <a16:creationId xmlns:a16="http://schemas.microsoft.com/office/drawing/2014/main" id="{9094D3D3-15E8-7675-3D15-096A83384487}"/>
              </a:ext>
            </a:extLst>
          </p:cNvPr>
          <p:cNvSpPr>
            <a:spLocks noGrp="1"/>
          </p:cNvSpPr>
          <p:nvPr>
            <p:ph idx="1"/>
          </p:nvPr>
        </p:nvSpPr>
        <p:spPr>
          <a:xfrm>
            <a:off x="152400" y="4034675"/>
            <a:ext cx="7230533" cy="2484658"/>
          </a:xfrm>
        </p:spPr>
        <p:txBody>
          <a:bodyPr>
            <a:normAutofit/>
          </a:bodyPr>
          <a:lstStyle/>
          <a:p>
            <a:r>
              <a:rPr lang="en-US" dirty="0"/>
              <a:t>Being a strategic innovation, the App can show the national approach to a digital-first health service model, which provide patients with the opportunity to become active participants in health management (NHS England, 2024). </a:t>
            </a:r>
          </a:p>
          <a:p>
            <a:r>
              <a:rPr lang="en-US" dirty="0"/>
              <a:t>Since being introduced, it has been downloaded over 33 million times which has transformed the way people engage with health technologies (Papoutsi et al., 2025).</a:t>
            </a:r>
          </a:p>
        </p:txBody>
      </p:sp>
      <p:pic>
        <p:nvPicPr>
          <p:cNvPr id="4" name="Picture 3">
            <a:extLst>
              <a:ext uri="{FF2B5EF4-FFF2-40B4-BE49-F238E27FC236}">
                <a16:creationId xmlns:a16="http://schemas.microsoft.com/office/drawing/2014/main" id="{B1972A35-1545-FD83-26C3-B063CDEBB76E}"/>
              </a:ext>
            </a:extLst>
          </p:cNvPr>
          <p:cNvPicPr>
            <a:picLocks noChangeAspect="1"/>
          </p:cNvPicPr>
          <p:nvPr/>
        </p:nvPicPr>
        <p:blipFill>
          <a:blip r:embed="rId3"/>
          <a:stretch>
            <a:fillRect/>
          </a:stretch>
        </p:blipFill>
        <p:spPr>
          <a:xfrm>
            <a:off x="7543800" y="3742266"/>
            <a:ext cx="4495800" cy="2997200"/>
          </a:xfrm>
          <a:prstGeom prst="rect">
            <a:avLst/>
          </a:prstGeom>
        </p:spPr>
      </p:pic>
      <p:sp>
        <p:nvSpPr>
          <p:cNvPr id="6" name="TextBox 5">
            <a:extLst>
              <a:ext uri="{FF2B5EF4-FFF2-40B4-BE49-F238E27FC236}">
                <a16:creationId xmlns:a16="http://schemas.microsoft.com/office/drawing/2014/main" id="{7E501C56-A5E7-AD0C-9E9B-C7DD101662EA}"/>
              </a:ext>
            </a:extLst>
          </p:cNvPr>
          <p:cNvSpPr txBox="1"/>
          <p:nvPr/>
        </p:nvSpPr>
        <p:spPr>
          <a:xfrm>
            <a:off x="152400" y="2015661"/>
            <a:ext cx="11887200" cy="2019014"/>
          </a:xfrm>
          <a:prstGeom prst="rect">
            <a:avLst/>
          </a:prstGeom>
          <a:noFill/>
        </p:spPr>
        <p:txBody>
          <a:bodyPr wrap="square">
            <a:spAutoFit/>
          </a:bodyPr>
          <a:lstStyle/>
          <a:p>
            <a:pPr marL="306000" marR="0" lvl="0" indent="-306000" algn="l" defTabSz="457200" rtl="0" eaLnBrk="1" fontAlgn="auto" latinLnBrk="0" hangingPunct="1">
              <a:lnSpc>
                <a:spcPct val="100000"/>
              </a:lnSpc>
              <a:spcBef>
                <a:spcPct val="20000"/>
              </a:spcBef>
              <a:spcAft>
                <a:spcPts val="600"/>
              </a:spcAft>
              <a:buClr>
                <a:srgbClr val="58B6C0"/>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73545"/>
                </a:solidFill>
                <a:effectLst/>
                <a:uLnTx/>
                <a:uFillTx/>
                <a:latin typeface="Gill Sans MT" panose="020B0502020104020203"/>
                <a:ea typeface="+mn-ea"/>
                <a:cs typeface="+mn-cs"/>
              </a:rPr>
              <a:t>One of the most important digital changes in the health and social care sector of the United Kingdom in the past ten years is the NHS App, which was launched by the NHS Digital in 2018.</a:t>
            </a:r>
          </a:p>
          <a:p>
            <a:pPr marL="306000" marR="0" lvl="0" indent="-306000" algn="l" defTabSz="457200" rtl="0" eaLnBrk="1" fontAlgn="auto" latinLnBrk="0" hangingPunct="1">
              <a:lnSpc>
                <a:spcPct val="100000"/>
              </a:lnSpc>
              <a:spcBef>
                <a:spcPct val="20000"/>
              </a:spcBef>
              <a:spcAft>
                <a:spcPts val="600"/>
              </a:spcAft>
              <a:buClr>
                <a:srgbClr val="58B6C0"/>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73545"/>
                </a:solidFill>
                <a:effectLst/>
                <a:uLnTx/>
                <a:uFillTx/>
                <a:latin typeface="Gill Sans MT" panose="020B0502020104020203"/>
                <a:ea typeface="+mn-ea"/>
                <a:cs typeface="+mn-cs"/>
              </a:rPr>
              <a:t> The App was developed in the NHS Long Term Plan to offer a digital gateway to help the citizens access core NHS services in a safe, secure, and convenient manner. </a:t>
            </a:r>
          </a:p>
          <a:p>
            <a:pPr marL="306000" marR="0" lvl="0" indent="-306000" algn="l" defTabSz="457200" rtl="0" eaLnBrk="1" fontAlgn="auto" latinLnBrk="0" hangingPunct="1">
              <a:lnSpc>
                <a:spcPct val="100000"/>
              </a:lnSpc>
              <a:spcBef>
                <a:spcPct val="20000"/>
              </a:spcBef>
              <a:spcAft>
                <a:spcPts val="600"/>
              </a:spcAft>
              <a:buClr>
                <a:srgbClr val="58B6C0"/>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373545"/>
                </a:solidFill>
                <a:effectLst/>
                <a:uLnTx/>
                <a:uFillTx/>
                <a:latin typeface="Gill Sans MT" panose="020B0502020104020203"/>
                <a:ea typeface="+mn-ea"/>
                <a:cs typeface="+mn-cs"/>
              </a:rPr>
              <a:t>It enables one to make appointments, order repeat prescriptions, get access to medical records, and check COVID-19 vaccination (NHS Digital, 2023). </a:t>
            </a:r>
          </a:p>
        </p:txBody>
      </p:sp>
    </p:spTree>
    <p:extLst>
      <p:ext uri="{BB962C8B-B14F-4D97-AF65-F5344CB8AC3E}">
        <p14:creationId xmlns:p14="http://schemas.microsoft.com/office/powerpoint/2010/main" val="3823692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BD6BF-2E1D-7E83-B3F7-060C04AB7E49}"/>
              </a:ext>
            </a:extLst>
          </p:cNvPr>
          <p:cNvSpPr>
            <a:spLocks noGrp="1"/>
          </p:cNvSpPr>
          <p:nvPr>
            <p:ph type="title"/>
          </p:nvPr>
        </p:nvSpPr>
        <p:spPr/>
        <p:txBody>
          <a:bodyPr>
            <a:normAutofit/>
          </a:bodyPr>
          <a:lstStyle/>
          <a:p>
            <a:r>
              <a:rPr lang="en-US" b="1" dirty="0"/>
              <a:t>Overview of the Innovation</a:t>
            </a:r>
          </a:p>
        </p:txBody>
      </p:sp>
      <p:sp>
        <p:nvSpPr>
          <p:cNvPr id="3" name="Content Placeholder 2">
            <a:extLst>
              <a:ext uri="{FF2B5EF4-FFF2-40B4-BE49-F238E27FC236}">
                <a16:creationId xmlns:a16="http://schemas.microsoft.com/office/drawing/2014/main" id="{6348565B-F5AB-C01B-027E-AE5E43040BBE}"/>
              </a:ext>
            </a:extLst>
          </p:cNvPr>
          <p:cNvSpPr>
            <a:spLocks noGrp="1"/>
          </p:cNvSpPr>
          <p:nvPr>
            <p:ph idx="1"/>
          </p:nvPr>
        </p:nvSpPr>
        <p:spPr>
          <a:xfrm>
            <a:off x="411859" y="2180496"/>
            <a:ext cx="8207208" cy="4203371"/>
          </a:xfrm>
        </p:spPr>
        <p:txBody>
          <a:bodyPr>
            <a:normAutofit fontScale="92500" lnSpcReduction="10000"/>
          </a:bodyPr>
          <a:lstStyle/>
          <a:p>
            <a:r>
              <a:rPr lang="en-US" dirty="0"/>
              <a:t>The NHS App was created to deal with the important issues of access, patient interaction, and administrative wastefulness in the NHS. </a:t>
            </a:r>
          </a:p>
          <a:p>
            <a:r>
              <a:rPr lang="en-US" dirty="0"/>
              <a:t>It improves patient-clinician interaction by providing one, unified platform through which patients can access GP services, vaccination histories, and test results, becoming part of the overall NHS digital strategy of achieving improved sustainability of services (Castle-Clarke, 2023).</a:t>
            </a:r>
          </a:p>
          <a:p>
            <a:r>
              <a:rPr lang="en-US" dirty="0"/>
              <a:t>The objectives of the App correspond to the Digital Health and Care Strategy (DHCS) in the UK that enhances the interoperability, patient empowerment, and data-driven care coordination (NHS England, 2023). </a:t>
            </a:r>
          </a:p>
          <a:p>
            <a:r>
              <a:rPr lang="en-US" dirty="0"/>
              <a:t>Moreover, the App promotes </a:t>
            </a:r>
            <a:r>
              <a:rPr lang="en-US" dirty="0" err="1"/>
              <a:t>individualised</a:t>
            </a:r>
            <a:r>
              <a:rPr lang="en-US" dirty="0"/>
              <a:t> healthcare, which means that one can track their treatment and become an active participant in preventive health management. </a:t>
            </a:r>
          </a:p>
          <a:p>
            <a:r>
              <a:rPr lang="en-US" dirty="0"/>
              <a:t>Another objective of the innovation is to enhance continuity of care and reduce missed appointments with the use of automated reminders and real-time alerts (</a:t>
            </a:r>
            <a:r>
              <a:rPr lang="en-US" dirty="0" err="1"/>
              <a:t>Kawagauchi</a:t>
            </a:r>
            <a:r>
              <a:rPr lang="en-US" dirty="0"/>
              <a:t> et al., 2024)</a:t>
            </a:r>
          </a:p>
        </p:txBody>
      </p:sp>
      <p:pic>
        <p:nvPicPr>
          <p:cNvPr id="5" name="Picture 4">
            <a:extLst>
              <a:ext uri="{FF2B5EF4-FFF2-40B4-BE49-F238E27FC236}">
                <a16:creationId xmlns:a16="http://schemas.microsoft.com/office/drawing/2014/main" id="{82885CB3-1886-2756-3AAB-46B8E5B909CE}"/>
              </a:ext>
            </a:extLst>
          </p:cNvPr>
          <p:cNvPicPr>
            <a:picLocks noChangeAspect="1"/>
          </p:cNvPicPr>
          <p:nvPr/>
        </p:nvPicPr>
        <p:blipFill>
          <a:blip r:embed="rId3"/>
          <a:stretch>
            <a:fillRect/>
          </a:stretch>
        </p:blipFill>
        <p:spPr>
          <a:xfrm>
            <a:off x="8619067" y="2387600"/>
            <a:ext cx="3429000" cy="3429000"/>
          </a:xfrm>
          <a:prstGeom prst="rect">
            <a:avLst/>
          </a:prstGeom>
        </p:spPr>
      </p:pic>
    </p:spTree>
    <p:extLst>
      <p:ext uri="{BB962C8B-B14F-4D97-AF65-F5344CB8AC3E}">
        <p14:creationId xmlns:p14="http://schemas.microsoft.com/office/powerpoint/2010/main" val="988908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4FA9C-B445-0FEF-3AAB-29F8BD165459}"/>
              </a:ext>
            </a:extLst>
          </p:cNvPr>
          <p:cNvSpPr>
            <a:spLocks noGrp="1"/>
          </p:cNvSpPr>
          <p:nvPr>
            <p:ph type="title"/>
          </p:nvPr>
        </p:nvSpPr>
        <p:spPr/>
        <p:txBody>
          <a:bodyPr/>
          <a:lstStyle/>
          <a:p>
            <a:r>
              <a:rPr lang="en-US" dirty="0"/>
              <a:t>Impact on Service Delivery</a:t>
            </a:r>
          </a:p>
        </p:txBody>
      </p:sp>
      <p:sp>
        <p:nvSpPr>
          <p:cNvPr id="3" name="Content Placeholder 2">
            <a:extLst>
              <a:ext uri="{FF2B5EF4-FFF2-40B4-BE49-F238E27FC236}">
                <a16:creationId xmlns:a16="http://schemas.microsoft.com/office/drawing/2014/main" id="{D0E926AF-E1F8-0DBE-EF95-DB864D2E6C19}"/>
              </a:ext>
            </a:extLst>
          </p:cNvPr>
          <p:cNvSpPr>
            <a:spLocks noGrp="1"/>
          </p:cNvSpPr>
          <p:nvPr>
            <p:ph idx="1"/>
          </p:nvPr>
        </p:nvSpPr>
        <p:spPr>
          <a:xfrm>
            <a:off x="411859" y="2641600"/>
            <a:ext cx="9494141" cy="4047066"/>
          </a:xfrm>
        </p:spPr>
        <p:txBody>
          <a:bodyPr>
            <a:normAutofit lnSpcReduction="10000"/>
          </a:bodyPr>
          <a:lstStyle/>
          <a:p>
            <a:r>
              <a:rPr lang="en-US" dirty="0"/>
              <a:t>Efficient interaction and exchange between clinicians and patients.</a:t>
            </a:r>
          </a:p>
          <a:p>
            <a:r>
              <a:rPr lang="en-US" dirty="0"/>
              <a:t>Improved efficiency due to the digital approach to appointments.</a:t>
            </a:r>
          </a:p>
          <a:p>
            <a:r>
              <a:rPr lang="en-US" dirty="0"/>
              <a:t>Minimization of the visits to GPs and calls (NHS Digital, 2022).</a:t>
            </a:r>
          </a:p>
          <a:p>
            <a:r>
              <a:rPr lang="en-US" dirty="0"/>
              <a:t>Assistance in Continuous observation and interventions.</a:t>
            </a:r>
          </a:p>
          <a:p>
            <a:r>
              <a:rPr lang="en-US" dirty="0"/>
              <a:t>Example: 87% of users were satisfied with convenience and ease in NHS pilot sites (NHS Digital, 2022).</a:t>
            </a:r>
          </a:p>
          <a:p>
            <a:r>
              <a:rPr lang="en-US" b="1" dirty="0"/>
              <a:t>Challenges </a:t>
            </a:r>
          </a:p>
          <a:p>
            <a:pPr marL="0" indent="0">
              <a:buNone/>
            </a:pPr>
            <a:r>
              <a:rPr lang="en-US" dirty="0"/>
              <a:t>Integration problems including interoperability with old systems and variations between GP practices which limits access to selected data (Healthwatch, 2025). </a:t>
            </a:r>
          </a:p>
          <a:p>
            <a:pPr marL="0" indent="0">
              <a:buNone/>
            </a:pPr>
            <a:r>
              <a:rPr lang="en-US" dirty="0"/>
              <a:t>On the monetary front, there are short-term implementation expenses and training investment burdens, but eventually efficiency will be brought about by savings in overheads and sale of resources. </a:t>
            </a:r>
          </a:p>
        </p:txBody>
      </p:sp>
      <p:sp>
        <p:nvSpPr>
          <p:cNvPr id="5" name="TextBox 4">
            <a:extLst>
              <a:ext uri="{FF2B5EF4-FFF2-40B4-BE49-F238E27FC236}">
                <a16:creationId xmlns:a16="http://schemas.microsoft.com/office/drawing/2014/main" id="{1E543196-E347-B6A8-4256-23865315056F}"/>
              </a:ext>
            </a:extLst>
          </p:cNvPr>
          <p:cNvSpPr txBox="1"/>
          <p:nvPr/>
        </p:nvSpPr>
        <p:spPr>
          <a:xfrm>
            <a:off x="9906000" y="3416068"/>
            <a:ext cx="2145074" cy="2862322"/>
          </a:xfrm>
          <a:prstGeom prst="rect">
            <a:avLst/>
          </a:prstGeom>
          <a:noFill/>
        </p:spPr>
        <p:txBody>
          <a:bodyPr wrap="square">
            <a:spAutoFit/>
          </a:bodyPr>
          <a:lstStyle/>
          <a:p>
            <a:pPr algn="ctr"/>
            <a:r>
              <a:rPr kumimoji="0" lang="en-US" sz="1800" b="1" i="0" u="none" strike="noStrike" kern="1200" cap="none" spc="0" normalizeH="0" baseline="0" noProof="0" dirty="0">
                <a:ln>
                  <a:noFill/>
                </a:ln>
                <a:solidFill>
                  <a:schemeClr val="accent6">
                    <a:lumMod val="75000"/>
                  </a:schemeClr>
                </a:solidFill>
                <a:effectLst/>
                <a:highlight>
                  <a:srgbClr val="FFFF00"/>
                </a:highlight>
                <a:uLnTx/>
                <a:uFillTx/>
                <a:latin typeface="Gadugi" panose="020B0502040204020203" pitchFamily="34" charset="0"/>
                <a:ea typeface="Gadugi" panose="020B0502040204020203" pitchFamily="34" charset="0"/>
              </a:rPr>
              <a:t>The NHS App is a good example of how digital transformation could lead to increased service delivery as long as integration and equity are also well taken care of.</a:t>
            </a:r>
            <a:endParaRPr lang="en-US" b="1" dirty="0">
              <a:solidFill>
                <a:schemeClr val="accent6">
                  <a:lumMod val="75000"/>
                </a:schemeClr>
              </a:solidFill>
              <a:highlight>
                <a:srgbClr val="FFFF00"/>
              </a:highlight>
              <a:latin typeface="Gadugi" panose="020B0502040204020203" pitchFamily="34" charset="0"/>
              <a:ea typeface="Gadugi" panose="020B0502040204020203" pitchFamily="34" charset="0"/>
            </a:endParaRPr>
          </a:p>
        </p:txBody>
      </p:sp>
      <p:pic>
        <p:nvPicPr>
          <p:cNvPr id="6" name="Picture 5">
            <a:extLst>
              <a:ext uri="{FF2B5EF4-FFF2-40B4-BE49-F238E27FC236}">
                <a16:creationId xmlns:a16="http://schemas.microsoft.com/office/drawing/2014/main" id="{D8850238-C73D-C7F7-1166-65BC3D69CFC6}"/>
              </a:ext>
            </a:extLst>
          </p:cNvPr>
          <p:cNvPicPr>
            <a:picLocks noChangeAspect="1"/>
          </p:cNvPicPr>
          <p:nvPr/>
        </p:nvPicPr>
        <p:blipFill>
          <a:blip r:embed="rId3"/>
          <a:srcRect b="76699"/>
          <a:stretch>
            <a:fillRect/>
          </a:stretch>
        </p:blipFill>
        <p:spPr>
          <a:xfrm>
            <a:off x="7971060" y="1615719"/>
            <a:ext cx="3869880" cy="1610208"/>
          </a:xfrm>
          <a:prstGeom prst="rect">
            <a:avLst/>
          </a:prstGeom>
        </p:spPr>
      </p:pic>
    </p:spTree>
    <p:extLst>
      <p:ext uri="{BB962C8B-B14F-4D97-AF65-F5344CB8AC3E}">
        <p14:creationId xmlns:p14="http://schemas.microsoft.com/office/powerpoint/2010/main" val="1132804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F8D9B-37CD-AC02-9433-895FCBAA58C0}"/>
              </a:ext>
            </a:extLst>
          </p:cNvPr>
          <p:cNvSpPr>
            <a:spLocks noGrp="1"/>
          </p:cNvSpPr>
          <p:nvPr>
            <p:ph type="title"/>
          </p:nvPr>
        </p:nvSpPr>
        <p:spPr/>
        <p:txBody>
          <a:bodyPr/>
          <a:lstStyle/>
          <a:p>
            <a:r>
              <a:rPr lang="en-US" dirty="0"/>
              <a:t>Impact on Patient and Service User</a:t>
            </a:r>
          </a:p>
        </p:txBody>
      </p:sp>
      <p:sp>
        <p:nvSpPr>
          <p:cNvPr id="3" name="Content Placeholder 2">
            <a:extLst>
              <a:ext uri="{FF2B5EF4-FFF2-40B4-BE49-F238E27FC236}">
                <a16:creationId xmlns:a16="http://schemas.microsoft.com/office/drawing/2014/main" id="{DCE6441D-70EE-D7E9-55B4-022CCF0AF020}"/>
              </a:ext>
            </a:extLst>
          </p:cNvPr>
          <p:cNvSpPr>
            <a:spLocks noGrp="1"/>
          </p:cNvSpPr>
          <p:nvPr>
            <p:ph idx="1"/>
          </p:nvPr>
        </p:nvSpPr>
        <p:spPr>
          <a:xfrm>
            <a:off x="5520268" y="1813652"/>
            <a:ext cx="6090540" cy="4677504"/>
          </a:xfrm>
        </p:spPr>
        <p:txBody>
          <a:bodyPr>
            <a:normAutofit lnSpcReduction="10000"/>
          </a:bodyPr>
          <a:lstStyle/>
          <a:p>
            <a:r>
              <a:rPr lang="en-US" b="1" dirty="0"/>
              <a:t>Access and convenience: </a:t>
            </a:r>
            <a:r>
              <a:rPr lang="en-US" dirty="0"/>
              <a:t>24/7 access to the records, prescriptions, and test results.  This is especially helpful in cases with patients having long-term ailments like diabetes or hypertension because they can stay constantly involved with their care plans (</a:t>
            </a:r>
            <a:r>
              <a:rPr lang="en-US" dirty="0" err="1"/>
              <a:t>Kuppanda</a:t>
            </a:r>
            <a:r>
              <a:rPr lang="en-US" dirty="0"/>
              <a:t> &amp; Jenkins, 2023).</a:t>
            </a:r>
          </a:p>
          <a:p>
            <a:r>
              <a:rPr lang="en-US" b="1" dirty="0"/>
              <a:t>Care quality: </a:t>
            </a:r>
            <a:r>
              <a:rPr lang="en-US" dirty="0"/>
              <a:t>Improved self management of chronic patients.</a:t>
            </a:r>
          </a:p>
          <a:p>
            <a:r>
              <a:rPr lang="en-US" b="1" dirty="0"/>
              <a:t>Empowerment: </a:t>
            </a:r>
            <a:r>
              <a:rPr lang="en-US" dirty="0"/>
              <a:t>2/3 users look at their medical records on a regular basis (NHS Digital, 2023).</a:t>
            </a:r>
          </a:p>
          <a:p>
            <a:r>
              <a:rPr lang="en-US" b="1" dirty="0"/>
              <a:t>Example: </a:t>
            </a:r>
            <a:r>
              <a:rPr lang="en-US" dirty="0"/>
              <a:t>The option of a COVID-19 vaccination pass made it more accessible during the pandemic which demonstrates its dynamism in a crisis situation. </a:t>
            </a:r>
          </a:p>
          <a:p>
            <a:r>
              <a:rPr lang="en-US" dirty="0"/>
              <a:t>The App has the potential to improve patient autonomy and continuity of care as perceived, which is consistent with the global trends in digital patient-centered care.</a:t>
            </a:r>
          </a:p>
        </p:txBody>
      </p:sp>
      <p:pic>
        <p:nvPicPr>
          <p:cNvPr id="4" name="Picture 3">
            <a:extLst>
              <a:ext uri="{FF2B5EF4-FFF2-40B4-BE49-F238E27FC236}">
                <a16:creationId xmlns:a16="http://schemas.microsoft.com/office/drawing/2014/main" id="{63155C32-204E-FEDE-F57B-335BE1F053C3}"/>
              </a:ext>
            </a:extLst>
          </p:cNvPr>
          <p:cNvPicPr>
            <a:picLocks noChangeAspect="1"/>
          </p:cNvPicPr>
          <p:nvPr/>
        </p:nvPicPr>
        <p:blipFill>
          <a:blip r:embed="rId3"/>
          <a:srcRect l="2334" t="11374" r="11576"/>
          <a:stretch>
            <a:fillRect/>
          </a:stretch>
        </p:blipFill>
        <p:spPr>
          <a:xfrm>
            <a:off x="581192" y="2315299"/>
            <a:ext cx="4758723" cy="3674209"/>
          </a:xfrm>
          <a:prstGeom prst="rect">
            <a:avLst/>
          </a:prstGeom>
        </p:spPr>
      </p:pic>
    </p:spTree>
    <p:extLst>
      <p:ext uri="{BB962C8B-B14F-4D97-AF65-F5344CB8AC3E}">
        <p14:creationId xmlns:p14="http://schemas.microsoft.com/office/powerpoint/2010/main" val="1703573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3D926-CA72-4526-48FA-4C348C68784D}"/>
              </a:ext>
            </a:extLst>
          </p:cNvPr>
          <p:cNvSpPr>
            <a:spLocks noGrp="1"/>
          </p:cNvSpPr>
          <p:nvPr>
            <p:ph type="title"/>
          </p:nvPr>
        </p:nvSpPr>
        <p:spPr/>
        <p:txBody>
          <a:bodyPr/>
          <a:lstStyle/>
          <a:p>
            <a:r>
              <a:rPr lang="en-US" dirty="0"/>
              <a:t>Issue of Privacy, Literacy &amp; Equity</a:t>
            </a:r>
          </a:p>
        </p:txBody>
      </p:sp>
      <p:sp>
        <p:nvSpPr>
          <p:cNvPr id="3" name="Content Placeholder 2">
            <a:extLst>
              <a:ext uri="{FF2B5EF4-FFF2-40B4-BE49-F238E27FC236}">
                <a16:creationId xmlns:a16="http://schemas.microsoft.com/office/drawing/2014/main" id="{EECC899B-983A-6304-D297-AD9E2D3F9042}"/>
              </a:ext>
            </a:extLst>
          </p:cNvPr>
          <p:cNvSpPr>
            <a:spLocks noGrp="1"/>
          </p:cNvSpPr>
          <p:nvPr>
            <p:ph idx="1"/>
          </p:nvPr>
        </p:nvSpPr>
        <p:spPr/>
        <p:txBody>
          <a:bodyPr>
            <a:normAutofit/>
          </a:bodyPr>
          <a:lstStyle/>
          <a:p>
            <a:r>
              <a:rPr lang="en-US" sz="2000" b="1" dirty="0"/>
              <a:t>In spite of all its positive aspect, the NHS App is subject to continuous criticism in the areas of privacy, ethics, and data safety.</a:t>
            </a:r>
          </a:p>
          <a:p>
            <a:pPr marL="0" indent="0">
              <a:buNone/>
            </a:pPr>
            <a:endParaRPr lang="en-US" sz="2000" b="1" dirty="0"/>
          </a:p>
          <a:p>
            <a:pPr marL="400050" indent="-400050">
              <a:buFont typeface="+mj-lt"/>
              <a:buAutoNum type="romanUcPeriod"/>
            </a:pPr>
            <a:r>
              <a:rPr lang="en-US" dirty="0"/>
              <a:t>Data security and access by the third party (Digital Coalition Report, 2024).</a:t>
            </a:r>
          </a:p>
          <a:p>
            <a:pPr marL="400050" indent="-400050">
              <a:buFont typeface="+mj-lt"/>
              <a:buAutoNum type="romanUcPeriod"/>
            </a:pPr>
            <a:r>
              <a:rPr lang="en-US" dirty="0"/>
              <a:t>Digital divide: The rates of usage are lower among older adults and people with low income.</a:t>
            </a:r>
          </a:p>
          <a:p>
            <a:pPr marL="400050" indent="-400050">
              <a:buFont typeface="+mj-lt"/>
              <a:buAutoNum type="romanUcPeriod"/>
            </a:pPr>
            <a:r>
              <a:rPr lang="en-US" dirty="0"/>
              <a:t>Requirement of specific digital inclusion efforts.</a:t>
            </a:r>
          </a:p>
          <a:p>
            <a:pPr marL="400050" indent="-400050">
              <a:buFont typeface="+mj-lt"/>
              <a:buAutoNum type="romanUcPeriod"/>
            </a:pPr>
            <a:r>
              <a:rPr lang="en-US" dirty="0"/>
              <a:t>Difficulties with the balance between GDPR compliance and transparency.</a:t>
            </a:r>
          </a:p>
          <a:p>
            <a:pPr marL="400050" indent="-400050">
              <a:buFont typeface="+mj-lt"/>
              <a:buAutoNum type="romanUcPeriod"/>
            </a:pPr>
            <a:r>
              <a:rPr lang="en-US" dirty="0"/>
              <a:t>Challenges related to reading medical vocabularies, handling logins, and comprehending clinical data decrease the levels of engagement.</a:t>
            </a:r>
          </a:p>
        </p:txBody>
      </p:sp>
    </p:spTree>
    <p:extLst>
      <p:ext uri="{BB962C8B-B14F-4D97-AF65-F5344CB8AC3E}">
        <p14:creationId xmlns:p14="http://schemas.microsoft.com/office/powerpoint/2010/main" val="7115992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C81D4-E8DF-7743-C5DC-5E2FDC48DB14}"/>
              </a:ext>
            </a:extLst>
          </p:cNvPr>
          <p:cNvSpPr>
            <a:spLocks noGrp="1"/>
          </p:cNvSpPr>
          <p:nvPr>
            <p:ph type="title"/>
          </p:nvPr>
        </p:nvSpPr>
        <p:spPr/>
        <p:txBody>
          <a:bodyPr/>
          <a:lstStyle/>
          <a:p>
            <a:r>
              <a:rPr lang="en-US" dirty="0"/>
              <a:t>Impact on Community &amp; Public Health </a:t>
            </a:r>
          </a:p>
        </p:txBody>
      </p:sp>
      <p:sp>
        <p:nvSpPr>
          <p:cNvPr id="3" name="Content Placeholder 2">
            <a:extLst>
              <a:ext uri="{FF2B5EF4-FFF2-40B4-BE49-F238E27FC236}">
                <a16:creationId xmlns:a16="http://schemas.microsoft.com/office/drawing/2014/main" id="{1DB5BE85-678B-81F8-47D2-F90C84133FDF}"/>
              </a:ext>
            </a:extLst>
          </p:cNvPr>
          <p:cNvSpPr>
            <a:spLocks noGrp="1"/>
          </p:cNvSpPr>
          <p:nvPr>
            <p:ph idx="1"/>
          </p:nvPr>
        </p:nvSpPr>
        <p:spPr>
          <a:xfrm>
            <a:off x="581193" y="2180496"/>
            <a:ext cx="6852539" cy="4220304"/>
          </a:xfrm>
        </p:spPr>
        <p:txBody>
          <a:bodyPr>
            <a:normAutofit fontScale="92500" lnSpcReduction="10000"/>
          </a:bodyPr>
          <a:lstStyle/>
          <a:p>
            <a:r>
              <a:rPr lang="en-US" dirty="0"/>
              <a:t>NHS App has transformed access to healthcare in underserved and rural communities in the UK. </a:t>
            </a:r>
          </a:p>
          <a:p>
            <a:r>
              <a:rPr lang="en-US" dirty="0"/>
              <a:t>Areas like </a:t>
            </a:r>
            <a:r>
              <a:rPr lang="en-US" dirty="0" err="1"/>
              <a:t>Cumbira</a:t>
            </a:r>
            <a:r>
              <a:rPr lang="en-US" dirty="0"/>
              <a:t> and North Yorkshire have had an advantage with enhanced communication between the patients and the healthcare provider through digital consultations and prescription management (NHS England, 2023). </a:t>
            </a:r>
          </a:p>
          <a:p>
            <a:r>
              <a:rPr lang="en-US" dirty="0"/>
              <a:t>Castle-Clarke (2023) found that continuity of care and patient satisfaction have increased tremendously because of the real-time access that the App offers. </a:t>
            </a:r>
          </a:p>
          <a:p>
            <a:r>
              <a:rPr lang="en-US" dirty="0"/>
              <a:t>According to Reidy et al. (2025), the potential danger of digital exclusion exists because of the lack of proper technological infrastructure. </a:t>
            </a:r>
          </a:p>
          <a:p>
            <a:r>
              <a:rPr lang="en-US" dirty="0"/>
              <a:t>The equity will be achieved only through investments in the digital infrastructure and localized training to make sure that all of the populations can enjoy the benefits of technological achievements to the full.</a:t>
            </a:r>
          </a:p>
        </p:txBody>
      </p:sp>
      <p:pic>
        <p:nvPicPr>
          <p:cNvPr id="4" name="Picture 3">
            <a:extLst>
              <a:ext uri="{FF2B5EF4-FFF2-40B4-BE49-F238E27FC236}">
                <a16:creationId xmlns:a16="http://schemas.microsoft.com/office/drawing/2014/main" id="{49C49EDE-7E4C-6D36-53A2-0E2C5006115E}"/>
              </a:ext>
            </a:extLst>
          </p:cNvPr>
          <p:cNvPicPr>
            <a:picLocks noChangeAspect="1"/>
          </p:cNvPicPr>
          <p:nvPr/>
        </p:nvPicPr>
        <p:blipFill>
          <a:blip r:embed="rId3"/>
          <a:stretch>
            <a:fillRect/>
          </a:stretch>
        </p:blipFill>
        <p:spPr>
          <a:xfrm>
            <a:off x="8060268" y="2463799"/>
            <a:ext cx="3293533" cy="3293533"/>
          </a:xfrm>
          <a:prstGeom prst="rect">
            <a:avLst/>
          </a:prstGeom>
        </p:spPr>
      </p:pic>
    </p:spTree>
    <p:extLst>
      <p:ext uri="{BB962C8B-B14F-4D97-AF65-F5344CB8AC3E}">
        <p14:creationId xmlns:p14="http://schemas.microsoft.com/office/powerpoint/2010/main" val="38239013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A92A2-C877-7A45-9660-232AE56C7C78}"/>
              </a:ext>
            </a:extLst>
          </p:cNvPr>
          <p:cNvSpPr>
            <a:spLocks noGrp="1"/>
          </p:cNvSpPr>
          <p:nvPr>
            <p:ph type="title"/>
          </p:nvPr>
        </p:nvSpPr>
        <p:spPr/>
        <p:txBody>
          <a:bodyPr/>
          <a:lstStyle/>
          <a:p>
            <a:r>
              <a:rPr lang="en-US" dirty="0"/>
              <a:t>Effect on Families,  Carers &amp; co-production of care</a:t>
            </a:r>
          </a:p>
        </p:txBody>
      </p:sp>
      <p:sp>
        <p:nvSpPr>
          <p:cNvPr id="3" name="Content Placeholder 2">
            <a:extLst>
              <a:ext uri="{FF2B5EF4-FFF2-40B4-BE49-F238E27FC236}">
                <a16:creationId xmlns:a16="http://schemas.microsoft.com/office/drawing/2014/main" id="{DCB0F99D-CD7A-DF2B-836C-5E0DCD3C4771}"/>
              </a:ext>
            </a:extLst>
          </p:cNvPr>
          <p:cNvSpPr>
            <a:spLocks noGrp="1"/>
          </p:cNvSpPr>
          <p:nvPr>
            <p:ph idx="1"/>
          </p:nvPr>
        </p:nvSpPr>
        <p:spPr>
          <a:xfrm>
            <a:off x="988502" y="1939865"/>
            <a:ext cx="6406537" cy="2881842"/>
          </a:xfrm>
        </p:spPr>
        <p:txBody>
          <a:bodyPr>
            <a:normAutofit/>
          </a:bodyPr>
          <a:lstStyle/>
          <a:p>
            <a:r>
              <a:rPr lang="en-US" dirty="0"/>
              <a:t>The NHS App has positively affected family relations and caregiving that lead to a more effective work in health management (NHS Digital, 2023).</a:t>
            </a:r>
          </a:p>
          <a:p>
            <a:r>
              <a:rPr lang="en-US" dirty="0"/>
              <a:t>Carers can also see the medical records, vaccination history, and prescriptions of dependents (with authorized permission), which enhance the organization of drug prescriptions and meetings (NHS Digital, 2023).</a:t>
            </a:r>
          </a:p>
        </p:txBody>
      </p:sp>
      <p:pic>
        <p:nvPicPr>
          <p:cNvPr id="4" name="Picture 3">
            <a:extLst>
              <a:ext uri="{FF2B5EF4-FFF2-40B4-BE49-F238E27FC236}">
                <a16:creationId xmlns:a16="http://schemas.microsoft.com/office/drawing/2014/main" id="{6359DB75-44B8-AEDB-8B5E-314F4327E5F7}"/>
              </a:ext>
            </a:extLst>
          </p:cNvPr>
          <p:cNvPicPr>
            <a:picLocks noChangeAspect="1"/>
          </p:cNvPicPr>
          <p:nvPr/>
        </p:nvPicPr>
        <p:blipFill>
          <a:blip r:embed="rId3"/>
          <a:stretch>
            <a:fillRect/>
          </a:stretch>
        </p:blipFill>
        <p:spPr>
          <a:xfrm>
            <a:off x="7797030" y="1876124"/>
            <a:ext cx="4191770" cy="2881842"/>
          </a:xfrm>
          <a:prstGeom prst="rect">
            <a:avLst/>
          </a:prstGeom>
        </p:spPr>
      </p:pic>
      <p:sp>
        <p:nvSpPr>
          <p:cNvPr id="6" name="TextBox 5">
            <a:extLst>
              <a:ext uri="{FF2B5EF4-FFF2-40B4-BE49-F238E27FC236}">
                <a16:creationId xmlns:a16="http://schemas.microsoft.com/office/drawing/2014/main" id="{9545473B-C24F-4ED7-6AB5-C029BFF137CA}"/>
              </a:ext>
            </a:extLst>
          </p:cNvPr>
          <p:cNvSpPr txBox="1"/>
          <p:nvPr/>
        </p:nvSpPr>
        <p:spPr>
          <a:xfrm>
            <a:off x="718057" y="4918135"/>
            <a:ext cx="10892751" cy="1742015"/>
          </a:xfrm>
          <a:prstGeom prst="rect">
            <a:avLst/>
          </a:prstGeom>
          <a:noFill/>
        </p:spPr>
        <p:txBody>
          <a:bodyPr wrap="square">
            <a:spAutoFit/>
          </a:bodyPr>
          <a:lstStyle/>
          <a:p>
            <a:pPr marL="306000" marR="0" lvl="0" indent="-306000" algn="l" defTabSz="457200" rtl="0" eaLnBrk="1" fontAlgn="auto" latinLnBrk="0" hangingPunct="1">
              <a:lnSpc>
                <a:spcPct val="100000"/>
              </a:lnSpc>
              <a:spcBef>
                <a:spcPct val="20000"/>
              </a:spcBef>
              <a:spcAft>
                <a:spcPts val="600"/>
              </a:spcAft>
              <a:buClr>
                <a:srgbClr val="58B6C0"/>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373545"/>
                </a:solidFill>
                <a:effectLst/>
                <a:uLnTx/>
                <a:uFillTx/>
                <a:latin typeface="Gill Sans MT" panose="020B0502020104020203"/>
                <a:ea typeface="+mn-ea"/>
                <a:cs typeface="+mn-cs"/>
              </a:rPr>
              <a:t>Research indicates that electronic alerts and notifications increase the peace of mind of carers, decreasing stress and anxiety associated with caregiving demands (</a:t>
            </a:r>
            <a:r>
              <a:rPr kumimoji="0" lang="en-US" sz="1800" b="1" i="0" u="none" strike="noStrike" kern="1200" cap="none" spc="0" normalizeH="0" baseline="0" noProof="0" dirty="0" err="1">
                <a:ln>
                  <a:noFill/>
                </a:ln>
                <a:solidFill>
                  <a:srgbClr val="373545"/>
                </a:solidFill>
                <a:effectLst/>
                <a:uLnTx/>
                <a:uFillTx/>
                <a:latin typeface="Gill Sans MT" panose="020B0502020104020203"/>
                <a:ea typeface="+mn-ea"/>
                <a:cs typeface="+mn-cs"/>
              </a:rPr>
              <a:t>Kuppanda</a:t>
            </a:r>
            <a:r>
              <a:rPr kumimoji="0" lang="en-US" sz="1800" b="1" i="0" u="none" strike="noStrike" kern="1200" cap="none" spc="0" normalizeH="0" baseline="0" noProof="0" dirty="0">
                <a:ln>
                  <a:noFill/>
                </a:ln>
                <a:solidFill>
                  <a:srgbClr val="373545"/>
                </a:solidFill>
                <a:effectLst/>
                <a:uLnTx/>
                <a:uFillTx/>
                <a:latin typeface="Gill Sans MT" panose="020B0502020104020203"/>
                <a:ea typeface="+mn-ea"/>
                <a:cs typeface="+mn-cs"/>
              </a:rPr>
              <a:t> &amp; Jenkins, 2023).</a:t>
            </a:r>
          </a:p>
          <a:p>
            <a:pPr marL="306000" marR="0" lvl="0" indent="-306000" algn="l" defTabSz="457200" rtl="0" eaLnBrk="1" fontAlgn="auto" latinLnBrk="0" hangingPunct="1">
              <a:lnSpc>
                <a:spcPct val="100000"/>
              </a:lnSpc>
              <a:spcBef>
                <a:spcPct val="20000"/>
              </a:spcBef>
              <a:spcAft>
                <a:spcPts val="600"/>
              </a:spcAft>
              <a:buClr>
                <a:srgbClr val="58B6C0"/>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373545"/>
                </a:solidFill>
                <a:effectLst/>
                <a:uLnTx/>
                <a:uFillTx/>
                <a:latin typeface="Gill Sans MT" panose="020B0502020104020203"/>
                <a:ea typeface="+mn-ea"/>
                <a:cs typeface="+mn-cs"/>
              </a:rPr>
              <a:t>The App facilitates cooperative production of care and allows the patients, clinicians, and carers to coordinate health outcomes and make accurate decisions (Bate &amp; Robert, 2023).</a:t>
            </a:r>
          </a:p>
          <a:p>
            <a:pPr marR="0" lvl="0" algn="l" defTabSz="457200" rtl="0" eaLnBrk="1" fontAlgn="auto" latinLnBrk="0" hangingPunct="1">
              <a:lnSpc>
                <a:spcPct val="100000"/>
              </a:lnSpc>
              <a:spcBef>
                <a:spcPct val="20000"/>
              </a:spcBef>
              <a:spcAft>
                <a:spcPts val="600"/>
              </a:spcAft>
              <a:buClr>
                <a:srgbClr val="58B6C0"/>
              </a:buClr>
              <a:buSzPct val="92000"/>
              <a:tabLst/>
              <a:defRPr/>
            </a:pPr>
            <a:endParaRPr kumimoji="0" lang="en-US" sz="1800" b="0" i="0" u="none" strike="noStrike" kern="1200" cap="none" spc="0" normalizeH="0" baseline="0" noProof="0" dirty="0">
              <a:ln>
                <a:noFill/>
              </a:ln>
              <a:solidFill>
                <a:srgbClr val="373545"/>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3176244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08D92-775C-3019-8C2F-53DF9300ADF8}"/>
              </a:ext>
            </a:extLst>
          </p:cNvPr>
          <p:cNvSpPr>
            <a:spLocks noGrp="1"/>
          </p:cNvSpPr>
          <p:nvPr>
            <p:ph type="title"/>
          </p:nvPr>
        </p:nvSpPr>
        <p:spPr/>
        <p:txBody>
          <a:bodyPr/>
          <a:lstStyle/>
          <a:p>
            <a:r>
              <a:rPr lang="en-US" dirty="0"/>
              <a:t>Challenges &amp; Limitations</a:t>
            </a:r>
          </a:p>
        </p:txBody>
      </p:sp>
      <p:sp>
        <p:nvSpPr>
          <p:cNvPr id="3" name="Content Placeholder 2">
            <a:extLst>
              <a:ext uri="{FF2B5EF4-FFF2-40B4-BE49-F238E27FC236}">
                <a16:creationId xmlns:a16="http://schemas.microsoft.com/office/drawing/2014/main" id="{C78AC3BB-E004-C338-E7F9-C022DCBD83AD}"/>
              </a:ext>
            </a:extLst>
          </p:cNvPr>
          <p:cNvSpPr>
            <a:spLocks noGrp="1"/>
          </p:cNvSpPr>
          <p:nvPr>
            <p:ph idx="1"/>
          </p:nvPr>
        </p:nvSpPr>
        <p:spPr>
          <a:xfrm>
            <a:off x="428792" y="2477541"/>
            <a:ext cx="5853475" cy="3678303"/>
          </a:xfrm>
        </p:spPr>
        <p:txBody>
          <a:bodyPr>
            <a:normAutofit lnSpcReduction="10000"/>
          </a:bodyPr>
          <a:lstStyle/>
          <a:p>
            <a:r>
              <a:rPr lang="en-US" b="1" dirty="0"/>
              <a:t>Infrastructure gap: </a:t>
            </a:r>
            <a:r>
              <a:rPr lang="en-US" dirty="0"/>
              <a:t>Poor broadband connectivity in the rural communities.</a:t>
            </a:r>
          </a:p>
          <a:p>
            <a:endParaRPr lang="en-US" dirty="0"/>
          </a:p>
          <a:p>
            <a:r>
              <a:rPr lang="en-US" b="1" dirty="0"/>
              <a:t>Digital exclusion: </a:t>
            </a:r>
            <a:r>
              <a:rPr lang="en-US" dirty="0"/>
              <a:t>Elderly carers and the disabled are challenged.</a:t>
            </a:r>
          </a:p>
          <a:p>
            <a:endParaRPr lang="en-US" dirty="0"/>
          </a:p>
          <a:p>
            <a:r>
              <a:rPr lang="en-US" b="1" dirty="0"/>
              <a:t>Trust, adoption: </a:t>
            </a:r>
            <a:r>
              <a:rPr lang="en-US" dirty="0"/>
              <a:t>Continuing issues of privacy and system reliability.</a:t>
            </a:r>
          </a:p>
          <a:p>
            <a:endParaRPr lang="en-US" dirty="0"/>
          </a:p>
          <a:p>
            <a:r>
              <a:rPr lang="en-US" b="1" dirty="0"/>
              <a:t>Policy implication: </a:t>
            </a:r>
            <a:r>
              <a:rPr lang="en-US" dirty="0"/>
              <a:t>Requirement of a continuous adaptation and equilibrium access strategy.</a:t>
            </a:r>
          </a:p>
          <a:p>
            <a:endParaRPr lang="en-US" dirty="0"/>
          </a:p>
        </p:txBody>
      </p:sp>
      <p:pic>
        <p:nvPicPr>
          <p:cNvPr id="4" name="Picture 3">
            <a:extLst>
              <a:ext uri="{FF2B5EF4-FFF2-40B4-BE49-F238E27FC236}">
                <a16:creationId xmlns:a16="http://schemas.microsoft.com/office/drawing/2014/main" id="{51B3DA95-A6BF-3BDC-4D85-D4B61CB60C7F}"/>
              </a:ext>
            </a:extLst>
          </p:cNvPr>
          <p:cNvPicPr>
            <a:picLocks noChangeAspect="1"/>
          </p:cNvPicPr>
          <p:nvPr/>
        </p:nvPicPr>
        <p:blipFill>
          <a:blip r:embed="rId3"/>
          <a:stretch>
            <a:fillRect/>
          </a:stretch>
        </p:blipFill>
        <p:spPr>
          <a:xfrm>
            <a:off x="6659033" y="2128533"/>
            <a:ext cx="5532967" cy="3688645"/>
          </a:xfrm>
          <a:prstGeom prst="rect">
            <a:avLst/>
          </a:prstGeom>
        </p:spPr>
      </p:pic>
    </p:spTree>
    <p:extLst>
      <p:ext uri="{BB962C8B-B14F-4D97-AF65-F5344CB8AC3E}">
        <p14:creationId xmlns:p14="http://schemas.microsoft.com/office/powerpoint/2010/main" val="42415501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701B7-A06E-650E-2BD3-AC4685FF53DB}"/>
              </a:ext>
            </a:extLst>
          </p:cNvPr>
          <p:cNvSpPr>
            <a:spLocks noGrp="1"/>
          </p:cNvSpPr>
          <p:nvPr>
            <p:ph type="title"/>
          </p:nvPr>
        </p:nvSpPr>
        <p:spPr/>
        <p:txBody>
          <a:bodyPr/>
          <a:lstStyle/>
          <a:p>
            <a:r>
              <a:rPr lang="en-US" dirty="0"/>
              <a:t>Conclusion &amp; Recommendations</a:t>
            </a:r>
          </a:p>
        </p:txBody>
      </p:sp>
      <p:sp>
        <p:nvSpPr>
          <p:cNvPr id="3" name="Content Placeholder 2">
            <a:extLst>
              <a:ext uri="{FF2B5EF4-FFF2-40B4-BE49-F238E27FC236}">
                <a16:creationId xmlns:a16="http://schemas.microsoft.com/office/drawing/2014/main" id="{9BF59DCB-9E54-EC95-22FD-BFC23DA87EE2}"/>
              </a:ext>
            </a:extLst>
          </p:cNvPr>
          <p:cNvSpPr>
            <a:spLocks noGrp="1"/>
          </p:cNvSpPr>
          <p:nvPr>
            <p:ph idx="1"/>
          </p:nvPr>
        </p:nvSpPr>
        <p:spPr/>
        <p:txBody>
          <a:bodyPr>
            <a:normAutofit/>
          </a:bodyPr>
          <a:lstStyle/>
          <a:p>
            <a:r>
              <a:rPr lang="en-US" dirty="0"/>
              <a:t>The NHS App is the step towards digital, inclusive, and participatory healthcare in the UK.</a:t>
            </a:r>
          </a:p>
          <a:p>
            <a:r>
              <a:rPr lang="en-US" dirty="0"/>
              <a:t>It has enhanced access, efficiency and patient empowerment, and has streamlined clinical processes and service provision.</a:t>
            </a:r>
          </a:p>
          <a:p>
            <a:r>
              <a:rPr lang="en-US" dirty="0"/>
              <a:t>The fact that the App has succeeded in rural communities and with carers underscores how it can change health-related activities among communities.</a:t>
            </a:r>
          </a:p>
          <a:p>
            <a:r>
              <a:rPr lang="en-US" dirty="0"/>
              <a:t>Such structural obstacles as inefficient infrastructure and the lack of digital education should be mitigated.</a:t>
            </a:r>
          </a:p>
          <a:p>
            <a:r>
              <a:rPr lang="en-US" dirty="0"/>
              <a:t>Priority areas of improvement in the future are related to interoperability improvement, the addition of access features, and the strengthening of data security governance (NHS England, 2024).</a:t>
            </a:r>
          </a:p>
          <a:p>
            <a:r>
              <a:rPr lang="en-US" dirty="0"/>
              <a:t>The App represents a cultural transformation, as it is an institutional reliance suppressed to patient empowerment and joint health ecosystems.</a:t>
            </a:r>
          </a:p>
        </p:txBody>
      </p:sp>
    </p:spTree>
    <p:extLst>
      <p:ext uri="{BB962C8B-B14F-4D97-AF65-F5344CB8AC3E}">
        <p14:creationId xmlns:p14="http://schemas.microsoft.com/office/powerpoint/2010/main" val="4644611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02C58-64EB-1455-395F-8E9A844BC962}"/>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B3EA6535-0EF9-A0E7-3CDE-FA15216C0618}"/>
              </a:ext>
            </a:extLst>
          </p:cNvPr>
          <p:cNvSpPr>
            <a:spLocks noGrp="1"/>
          </p:cNvSpPr>
          <p:nvPr>
            <p:ph idx="1"/>
          </p:nvPr>
        </p:nvSpPr>
        <p:spPr>
          <a:xfrm>
            <a:off x="581192" y="1913467"/>
            <a:ext cx="11029615" cy="4741333"/>
          </a:xfrm>
        </p:spPr>
        <p:txBody>
          <a:bodyPr>
            <a:normAutofit fontScale="62500" lnSpcReduction="20000"/>
          </a:bodyPr>
          <a:lstStyle/>
          <a:p>
            <a:r>
              <a:rPr lang="en-US" dirty="0"/>
              <a:t>Castle-Clarke, S. (2023) </a:t>
            </a:r>
            <a:r>
              <a:rPr lang="en-US" i="1" dirty="0"/>
              <a:t>Strengthening NHS digital strategy: patient-clinician interaction via one unified platform.</a:t>
            </a:r>
            <a:r>
              <a:rPr lang="en-US" dirty="0"/>
              <a:t> Nuffield Trust. Available at: </a:t>
            </a:r>
            <a:r>
              <a:rPr lang="en-US" dirty="0">
                <a:hlinkClick r:id="rId2"/>
              </a:rPr>
              <a:t>https://www.nuffieldtrust.org.uk</a:t>
            </a:r>
            <a:endParaRPr lang="en-US" dirty="0"/>
          </a:p>
          <a:p>
            <a:r>
              <a:rPr lang="en-US" dirty="0"/>
              <a:t>Greenhalgh, T., Clarke, A., Byng, R., Dakin, F., Faulkner, S., Hemmings, N., Hughes, G., Husain, L., Kalin, A., Ladds, E., MacIver, E., Moore, L., O’Rourke, S., Payne, R., Rosen, R., </a:t>
            </a:r>
            <a:r>
              <a:rPr lang="en-US" dirty="0" err="1"/>
              <a:t>Rybczynska</a:t>
            </a:r>
            <a:r>
              <a:rPr lang="en-US" dirty="0"/>
              <a:t>-Bunt, S., Shaw, S.E., Veinot, T.C., Wieringa, S. and </a:t>
            </a:r>
            <a:r>
              <a:rPr lang="en-US" dirty="0" err="1"/>
              <a:t>Wherton</a:t>
            </a:r>
            <a:r>
              <a:rPr lang="en-US" dirty="0"/>
              <a:t>, J. (2025). After the disruptive innovation: How remote and digital services were embedded, blended and abandoned in UK general practice – longitudinal study. </a:t>
            </a:r>
            <a:r>
              <a:rPr lang="en-US" i="1" dirty="0"/>
              <a:t>Health and Social Care Delivery Research</a:t>
            </a:r>
            <a:r>
              <a:rPr lang="en-US" dirty="0"/>
              <a:t>, 34(3), pp.1–37. https://doi.org/10.3310/krws4334.</a:t>
            </a:r>
          </a:p>
          <a:p>
            <a:r>
              <a:rPr lang="en-US" dirty="0"/>
              <a:t>Healthwatch (2025) </a:t>
            </a:r>
            <a:r>
              <a:rPr lang="en-US" i="1" dirty="0"/>
              <a:t>Patient record errors caused by ‘lack of integration’, finds report.</a:t>
            </a:r>
            <a:r>
              <a:rPr lang="en-US" dirty="0"/>
              <a:t> Digital Health. Available at: </a:t>
            </a:r>
            <a:r>
              <a:rPr lang="en-US" dirty="0">
                <a:hlinkClick r:id="rId3"/>
              </a:rPr>
              <a:t>https://www.digitalhealth.net/2025/05/patient-record-errors-caused-by-lack-of-integration-finds-report/</a:t>
            </a:r>
            <a:endParaRPr lang="en-US" dirty="0"/>
          </a:p>
          <a:p>
            <a:r>
              <a:rPr lang="en-US" dirty="0"/>
              <a:t>Kawaguchi, K., Atsushi </a:t>
            </a:r>
            <a:r>
              <a:rPr lang="en-US" dirty="0" err="1"/>
              <a:t>Nakagomi</a:t>
            </a:r>
            <a:r>
              <a:rPr lang="en-US" dirty="0"/>
              <a:t>, Ide, K. and Kondo, K. (2024). The Effect of a Mobile Application to Promote Social Participation on Older Adults: A Randomized Controlled Trial (Preprint). </a:t>
            </a:r>
            <a:r>
              <a:rPr lang="en-US" i="1" dirty="0"/>
              <a:t>Journal of Medical Internet Research</a:t>
            </a:r>
            <a:r>
              <a:rPr lang="en-US" dirty="0"/>
              <a:t>, [online] 34(5). </a:t>
            </a:r>
            <a:r>
              <a:rPr lang="en-US" dirty="0">
                <a:hlinkClick r:id="rId4"/>
              </a:rPr>
              <a:t>https://doi.org/10.2196/64196</a:t>
            </a:r>
            <a:r>
              <a:rPr lang="en-US" dirty="0"/>
              <a:t>.</a:t>
            </a:r>
          </a:p>
          <a:p>
            <a:r>
              <a:rPr lang="en-US" dirty="0" err="1"/>
              <a:t>Kuppanda</a:t>
            </a:r>
            <a:r>
              <a:rPr lang="en-US" dirty="0"/>
              <a:t>, P. M. and Jenkins, C. (2023) </a:t>
            </a:r>
            <a:r>
              <a:rPr lang="en-US" i="1" dirty="0"/>
              <a:t>Patient engagement and long-term condition self-management via the NHS App: Access, convenience, and records review</a:t>
            </a:r>
            <a:r>
              <a:rPr lang="en-US" dirty="0"/>
              <a:t>. NHS Digital. Available at: </a:t>
            </a:r>
            <a:r>
              <a:rPr lang="en-US" dirty="0">
                <a:hlinkClick r:id="rId5"/>
              </a:rPr>
              <a:t>https://digital.nhs.uk</a:t>
            </a:r>
            <a:endParaRPr lang="en-US" dirty="0"/>
          </a:p>
          <a:p>
            <a:r>
              <a:rPr lang="en-US" dirty="0"/>
              <a:t>NHS Digital (2023a). Demystifying the integration process for the NHS App. [online] NHS Digital. Available at: https://digital.nhs.uk/blog/transformation-blog/2020/demystifying-the-integration-process-for-the-nhs-app.</a:t>
            </a:r>
          </a:p>
          <a:p>
            <a:r>
              <a:rPr lang="en-US" dirty="0"/>
              <a:t>NHS Digital (2023b). Home - NHS Digital. [online] NHS Digital. Available at: https://digital.nhs.uk/.</a:t>
            </a:r>
          </a:p>
          <a:p>
            <a:r>
              <a:rPr lang="en-US" dirty="0"/>
              <a:t>NHS England (2023). Telemedicine: A key solution to rural healthcare challenges | Health Education England. [online] Health Education England | Digital Transformation. Available at: https://digital-transformation.hee.nhs.uk/blogs/telemedicine-a-key-solution-to-rural-healthcare-challenges.</a:t>
            </a:r>
          </a:p>
          <a:p>
            <a:r>
              <a:rPr lang="en-US" dirty="0"/>
              <a:t>NHS England (2024). Inclusive digital healthcare: a framework for NHS action on digital inclusion. [online] NHS England. Available at: </a:t>
            </a:r>
            <a:r>
              <a:rPr lang="en-US" dirty="0">
                <a:hlinkClick r:id="rId6"/>
              </a:rPr>
              <a:t>https://www.england.nhs.uk/long-read/inclusive-digital-healthcare-a-framework-for-nhs-action-on-digital-inclusion/</a:t>
            </a:r>
            <a:r>
              <a:rPr lang="en-US" dirty="0"/>
              <a:t>.</a:t>
            </a:r>
          </a:p>
          <a:p>
            <a:r>
              <a:rPr lang="en-US" dirty="0"/>
              <a:t>Papoutsi, C., KC, S., </a:t>
            </a:r>
            <a:r>
              <a:rPr lang="en-US" dirty="0" err="1"/>
              <a:t>Gudgin</a:t>
            </a:r>
            <a:r>
              <a:rPr lang="en-US" dirty="0"/>
              <a:t>, B., Laverty, A.A., Greaves, F. and Powell, J. (2025). Qualitative evaluation of the implementation and national roll-out of the NHS App in England. </a:t>
            </a:r>
            <a:r>
              <a:rPr lang="en-US" i="1" dirty="0"/>
              <a:t>BMC Medicine</a:t>
            </a:r>
            <a:r>
              <a:rPr lang="en-US" dirty="0"/>
              <a:t>, 23(1). https://doi.org/10.1186/s12916-024-03842-w.</a:t>
            </a:r>
          </a:p>
          <a:p>
            <a:r>
              <a:rPr lang="en-US" dirty="0"/>
              <a:t>Reidy, C., Papoutsi, C., KC, S., </a:t>
            </a:r>
            <a:r>
              <a:rPr lang="en-US" dirty="0" err="1"/>
              <a:t>Gudgin</a:t>
            </a:r>
            <a:r>
              <a:rPr lang="en-US" dirty="0"/>
              <a:t>, B., Laverty, A.A., Greaves, F. and Powell, J. (2025). Qualitative evaluation of the implementation and national roll-out of the NHS App in England. </a:t>
            </a:r>
            <a:r>
              <a:rPr lang="en-US" i="1" dirty="0"/>
              <a:t>BMC Medicine</a:t>
            </a:r>
            <a:r>
              <a:rPr lang="en-US" dirty="0"/>
              <a:t>, 23(1). https://doi.org/10.1186/s12916-024-03842-w.</a:t>
            </a:r>
          </a:p>
          <a:p>
            <a:endParaRPr lang="en-US" dirty="0"/>
          </a:p>
          <a:p>
            <a:endParaRPr lang="en-US" dirty="0"/>
          </a:p>
        </p:txBody>
      </p:sp>
    </p:spTree>
    <p:extLst>
      <p:ext uri="{BB962C8B-B14F-4D97-AF65-F5344CB8AC3E}">
        <p14:creationId xmlns:p14="http://schemas.microsoft.com/office/powerpoint/2010/main" val="2816707400"/>
      </p:ext>
    </p:extLst>
  </p:cSld>
  <p:clrMapOvr>
    <a:masterClrMapping/>
  </p:clrMapOvr>
</p:sld>
</file>

<file path=ppt/theme/theme1.xml><?xml version="1.0" encoding="utf-8"?>
<a:theme xmlns:a="http://schemas.openxmlformats.org/drawingml/2006/main" name="Dividend">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73</TotalTime>
  <Words>2505</Words>
  <Application>Microsoft Office PowerPoint</Application>
  <PresentationFormat>Widescreen</PresentationFormat>
  <Paragraphs>98</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Calibri</vt:lpstr>
      <vt:lpstr>Gadugi</vt:lpstr>
      <vt:lpstr>Gill Sans MT</vt:lpstr>
      <vt:lpstr>Wingdings 2</vt:lpstr>
      <vt:lpstr>Dividend</vt:lpstr>
      <vt:lpstr>The NHS App</vt:lpstr>
      <vt:lpstr>The NHS App Digital Transformation in Ukin Health &amp; Social Care </vt:lpstr>
      <vt:lpstr>Overview of the Innovation</vt:lpstr>
      <vt:lpstr>Impact on Service Delivery</vt:lpstr>
      <vt:lpstr>Impact on Patient and Service User</vt:lpstr>
      <vt:lpstr>Issue of Privacy, Literacy &amp; Equity</vt:lpstr>
      <vt:lpstr>Impact on Community &amp; Public Health </vt:lpstr>
      <vt:lpstr>Effect on Families,  Carers &amp; co-production of care</vt:lpstr>
      <vt:lpstr>Challenges &amp; Limitations</vt:lpstr>
      <vt:lpstr>Conclusion &amp; Recommendations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NHS App</dc:title>
  <cp:revision>2</cp:revision>
  <dcterms:created xsi:type="dcterms:W3CDTF">2025-10-14T04:33:49Z</dcterms:created>
  <dcterms:modified xsi:type="dcterms:W3CDTF">2025-10-28T12:29:02Z</dcterms:modified>
</cp:coreProperties>
</file>