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50"/>
  </p:notesMasterIdLst>
  <p:handoutMasterIdLst>
    <p:handoutMasterId r:id="rId51"/>
  </p:handoutMasterIdLst>
  <p:sldIdLst>
    <p:sldId id="257" r:id="rId2"/>
    <p:sldId id="261" r:id="rId3"/>
    <p:sldId id="307" r:id="rId4"/>
    <p:sldId id="310" r:id="rId5"/>
    <p:sldId id="313" r:id="rId6"/>
    <p:sldId id="314" r:id="rId7"/>
    <p:sldId id="338" r:id="rId8"/>
    <p:sldId id="339" r:id="rId9"/>
    <p:sldId id="319" r:id="rId10"/>
    <p:sldId id="344" r:id="rId11"/>
    <p:sldId id="342" r:id="rId12"/>
    <p:sldId id="340" r:id="rId13"/>
    <p:sldId id="258" r:id="rId14"/>
    <p:sldId id="345" r:id="rId15"/>
    <p:sldId id="262" r:id="rId16"/>
    <p:sldId id="343" r:id="rId17"/>
    <p:sldId id="332" r:id="rId18"/>
    <p:sldId id="347" r:id="rId19"/>
    <p:sldId id="316" r:id="rId20"/>
    <p:sldId id="321" r:id="rId21"/>
    <p:sldId id="320" r:id="rId22"/>
    <p:sldId id="322" r:id="rId23"/>
    <p:sldId id="330" r:id="rId24"/>
    <p:sldId id="323" r:id="rId25"/>
    <p:sldId id="327" r:id="rId26"/>
    <p:sldId id="328" r:id="rId27"/>
    <p:sldId id="333" r:id="rId28"/>
    <p:sldId id="329" r:id="rId29"/>
    <p:sldId id="324" r:id="rId30"/>
    <p:sldId id="325" r:id="rId31"/>
    <p:sldId id="334" r:id="rId32"/>
    <p:sldId id="326" r:id="rId33"/>
    <p:sldId id="272" r:id="rId34"/>
    <p:sldId id="285" r:id="rId35"/>
    <p:sldId id="352" r:id="rId36"/>
    <p:sldId id="359" r:id="rId37"/>
    <p:sldId id="349" r:id="rId38"/>
    <p:sldId id="353" r:id="rId39"/>
    <p:sldId id="356" r:id="rId40"/>
    <p:sldId id="351" r:id="rId41"/>
    <p:sldId id="358" r:id="rId42"/>
    <p:sldId id="357" r:id="rId43"/>
    <p:sldId id="336" r:id="rId44"/>
    <p:sldId id="298" r:id="rId45"/>
    <p:sldId id="308" r:id="rId46"/>
    <p:sldId id="270" r:id="rId47"/>
    <p:sldId id="282" r:id="rId48"/>
    <p:sldId id="279" r:id="rId4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1786"/>
    <p:restoredTop sz="61954" autoAdjust="0"/>
  </p:normalViewPr>
  <p:slideViewPr>
    <p:cSldViewPr>
      <p:cViewPr varScale="1">
        <p:scale>
          <a:sx n="73" d="100"/>
          <a:sy n="73" d="100"/>
        </p:scale>
        <p:origin x="200" y="2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DD1C88-9BD7-D541-AE4B-CB0B9D1D1EBA}" type="doc">
      <dgm:prSet loTypeId="urn:microsoft.com/office/officeart/2005/8/layout/radial3" loCatId="" qsTypeId="urn:microsoft.com/office/officeart/2005/8/quickstyle/simple1" qsCatId="simple" csTypeId="urn:microsoft.com/office/officeart/2005/8/colors/accent1_2" csCatId="accent1" phldr="1"/>
      <dgm:spPr/>
      <dgm:t>
        <a:bodyPr/>
        <a:lstStyle/>
        <a:p>
          <a:endParaRPr lang="en-US"/>
        </a:p>
      </dgm:t>
    </dgm:pt>
    <dgm:pt modelId="{B9E11B3D-EB28-AA4E-BA4B-1714F99A1926}">
      <dgm:prSet phldrT="[Text]"/>
      <dgm:spPr/>
      <dgm:t>
        <a:bodyPr/>
        <a:lstStyle/>
        <a:p>
          <a:r>
            <a:rPr lang="en-US" dirty="0"/>
            <a:t>Personal &amp; Social Development, Well-being and Cultural Diversity Area of Learning</a:t>
          </a:r>
        </a:p>
      </dgm:t>
    </dgm:pt>
    <dgm:pt modelId="{741F57C1-8668-534B-9121-581CF2780528}" type="parTrans" cxnId="{98999631-CD6B-3844-8A0B-F43E26ABB83C}">
      <dgm:prSet/>
      <dgm:spPr/>
      <dgm:t>
        <a:bodyPr/>
        <a:lstStyle/>
        <a:p>
          <a:endParaRPr lang="en-US"/>
        </a:p>
      </dgm:t>
    </dgm:pt>
    <dgm:pt modelId="{26090324-6B93-9D4F-BDCE-38AD56DB56C5}" type="sibTrans" cxnId="{98999631-CD6B-3844-8A0B-F43E26ABB83C}">
      <dgm:prSet/>
      <dgm:spPr/>
      <dgm:t>
        <a:bodyPr/>
        <a:lstStyle/>
        <a:p>
          <a:endParaRPr lang="en-US"/>
        </a:p>
      </dgm:t>
    </dgm:pt>
    <dgm:pt modelId="{9DDE5526-634E-DB43-921E-6F50C105643D}">
      <dgm:prSet phldrT="[Text]"/>
      <dgm:spPr/>
      <dgm:t>
        <a:bodyPr/>
        <a:lstStyle/>
        <a:p>
          <a:r>
            <a:rPr lang="en-US" dirty="0"/>
            <a:t>Language, Literacy &amp; Communication Skills</a:t>
          </a:r>
        </a:p>
      </dgm:t>
    </dgm:pt>
    <dgm:pt modelId="{0CD8487D-5D44-1D41-86FC-000CA0E59E2D}" type="parTrans" cxnId="{6AEFC7C8-358C-B841-9E10-51A7005F62F9}">
      <dgm:prSet/>
      <dgm:spPr/>
      <dgm:t>
        <a:bodyPr/>
        <a:lstStyle/>
        <a:p>
          <a:endParaRPr lang="en-US"/>
        </a:p>
      </dgm:t>
    </dgm:pt>
    <dgm:pt modelId="{95742D5B-ECBD-6D4D-83A8-FEB45B020B60}" type="sibTrans" cxnId="{6AEFC7C8-358C-B841-9E10-51A7005F62F9}">
      <dgm:prSet/>
      <dgm:spPr/>
      <dgm:t>
        <a:bodyPr/>
        <a:lstStyle/>
        <a:p>
          <a:endParaRPr lang="en-US"/>
        </a:p>
      </dgm:t>
    </dgm:pt>
    <dgm:pt modelId="{AC45DB0F-80F3-644E-B170-8771499DFCA7}">
      <dgm:prSet phldrT="[Text]"/>
      <dgm:spPr/>
      <dgm:t>
        <a:bodyPr/>
        <a:lstStyle/>
        <a:p>
          <a:r>
            <a:rPr lang="en-US" dirty="0"/>
            <a:t>Knowledge &amp; Understanding of the World</a:t>
          </a:r>
        </a:p>
      </dgm:t>
    </dgm:pt>
    <dgm:pt modelId="{AB3B4047-9703-DF48-9813-2876FA19F647}" type="parTrans" cxnId="{620E9E88-CA3F-7245-B27E-77E091DC1C6B}">
      <dgm:prSet/>
      <dgm:spPr/>
      <dgm:t>
        <a:bodyPr/>
        <a:lstStyle/>
        <a:p>
          <a:endParaRPr lang="en-US"/>
        </a:p>
      </dgm:t>
    </dgm:pt>
    <dgm:pt modelId="{AB60422D-9988-5B45-BE08-6C6A4ABA0019}" type="sibTrans" cxnId="{620E9E88-CA3F-7245-B27E-77E091DC1C6B}">
      <dgm:prSet/>
      <dgm:spPr/>
      <dgm:t>
        <a:bodyPr/>
        <a:lstStyle/>
        <a:p>
          <a:endParaRPr lang="en-US"/>
        </a:p>
      </dgm:t>
    </dgm:pt>
    <dgm:pt modelId="{F008250F-7D88-884E-88E5-C4660B3F3B4C}">
      <dgm:prSet phldrT="[Text]"/>
      <dgm:spPr/>
      <dgm:t>
        <a:bodyPr/>
        <a:lstStyle/>
        <a:p>
          <a:r>
            <a:rPr lang="en-US" dirty="0"/>
            <a:t>Physical Development</a:t>
          </a:r>
        </a:p>
      </dgm:t>
    </dgm:pt>
    <dgm:pt modelId="{3D4C5BC1-4E84-A644-BB4F-46BBC0DEDA38}" type="parTrans" cxnId="{C900A98E-2DD5-A64B-AFBB-CB998FA9F9F8}">
      <dgm:prSet/>
      <dgm:spPr/>
      <dgm:t>
        <a:bodyPr/>
        <a:lstStyle/>
        <a:p>
          <a:endParaRPr lang="en-US"/>
        </a:p>
      </dgm:t>
    </dgm:pt>
    <dgm:pt modelId="{E3EFA1C5-6545-2842-BDEE-6AE30B616722}" type="sibTrans" cxnId="{C900A98E-2DD5-A64B-AFBB-CB998FA9F9F8}">
      <dgm:prSet/>
      <dgm:spPr/>
      <dgm:t>
        <a:bodyPr/>
        <a:lstStyle/>
        <a:p>
          <a:endParaRPr lang="en-US"/>
        </a:p>
      </dgm:t>
    </dgm:pt>
    <dgm:pt modelId="{0596BA4A-C1BF-544B-A7EF-DA3D4E3D7E09}">
      <dgm:prSet phldrT="[Text]"/>
      <dgm:spPr/>
      <dgm:t>
        <a:bodyPr/>
        <a:lstStyle/>
        <a:p>
          <a:r>
            <a:rPr lang="en-US" dirty="0"/>
            <a:t>Creative Development</a:t>
          </a:r>
        </a:p>
      </dgm:t>
    </dgm:pt>
    <dgm:pt modelId="{E6D37272-88FB-2942-9ABC-409E2170879A}" type="parTrans" cxnId="{4D646EC1-7930-7341-9125-B2797F6B7588}">
      <dgm:prSet/>
      <dgm:spPr/>
      <dgm:t>
        <a:bodyPr/>
        <a:lstStyle/>
        <a:p>
          <a:endParaRPr lang="en-US"/>
        </a:p>
      </dgm:t>
    </dgm:pt>
    <dgm:pt modelId="{EBA69A26-C096-9B45-954E-3B7C3E3701DF}" type="sibTrans" cxnId="{4D646EC1-7930-7341-9125-B2797F6B7588}">
      <dgm:prSet/>
      <dgm:spPr/>
      <dgm:t>
        <a:bodyPr/>
        <a:lstStyle/>
        <a:p>
          <a:endParaRPr lang="en-US"/>
        </a:p>
      </dgm:t>
    </dgm:pt>
    <dgm:pt modelId="{41D3D704-B34A-5848-A780-13C80A8839EF}">
      <dgm:prSet phldrT="[Text]" phldr="1"/>
      <dgm:spPr/>
      <dgm:t>
        <a:bodyPr/>
        <a:lstStyle/>
        <a:p>
          <a:endParaRPr lang="en-US"/>
        </a:p>
      </dgm:t>
    </dgm:pt>
    <dgm:pt modelId="{EC7F560C-7200-5F43-9175-10B9E6FC87AD}" type="parTrans" cxnId="{AA071F50-09BE-8D40-95AC-04A145D05BFB}">
      <dgm:prSet/>
      <dgm:spPr/>
      <dgm:t>
        <a:bodyPr/>
        <a:lstStyle/>
        <a:p>
          <a:endParaRPr lang="en-US"/>
        </a:p>
      </dgm:t>
    </dgm:pt>
    <dgm:pt modelId="{F04F79F8-571C-F842-96DB-4BC8EDA7369D}" type="sibTrans" cxnId="{AA071F50-09BE-8D40-95AC-04A145D05BFB}">
      <dgm:prSet/>
      <dgm:spPr/>
      <dgm:t>
        <a:bodyPr/>
        <a:lstStyle/>
        <a:p>
          <a:endParaRPr lang="en-US"/>
        </a:p>
      </dgm:t>
    </dgm:pt>
    <dgm:pt modelId="{78BB7884-1AB1-A74F-8387-9625F31D852E}">
      <dgm:prSet phldrT="[Text]" phldr="1" custRadScaleRad="110642" custRadScaleInc="-22557"/>
      <dgm:spPr/>
      <dgm:t>
        <a:bodyPr/>
        <a:lstStyle/>
        <a:p>
          <a:endParaRPr lang="en-US"/>
        </a:p>
      </dgm:t>
    </dgm:pt>
    <dgm:pt modelId="{1E2E8840-B614-554D-B758-89D0ADDA29D9}" type="parTrans" cxnId="{D05E8A2F-9919-5840-BD89-4B2B4270298D}">
      <dgm:prSet/>
      <dgm:spPr/>
      <dgm:t>
        <a:bodyPr/>
        <a:lstStyle/>
        <a:p>
          <a:endParaRPr lang="en-US"/>
        </a:p>
      </dgm:t>
    </dgm:pt>
    <dgm:pt modelId="{56DCAE66-9951-264B-B5AE-126884E731E2}" type="sibTrans" cxnId="{D05E8A2F-9919-5840-BD89-4B2B4270298D}">
      <dgm:prSet/>
      <dgm:spPr/>
      <dgm:t>
        <a:bodyPr/>
        <a:lstStyle/>
        <a:p>
          <a:endParaRPr lang="en-US"/>
        </a:p>
      </dgm:t>
    </dgm:pt>
    <dgm:pt modelId="{D729CB48-8A2B-EA42-AA54-676379B0D95C}">
      <dgm:prSet phldrT="[Text]" phldr="1" custRadScaleRad="93782" custRadScaleInc="23035"/>
      <dgm:spPr/>
      <dgm:t>
        <a:bodyPr/>
        <a:lstStyle/>
        <a:p>
          <a:endParaRPr lang="en-US"/>
        </a:p>
      </dgm:t>
    </dgm:pt>
    <dgm:pt modelId="{06C187C5-4AA3-E74F-A7E8-A2CFBFFD6F10}" type="parTrans" cxnId="{6B22D175-54A7-DE49-83CA-41ED4E1FF846}">
      <dgm:prSet/>
      <dgm:spPr/>
      <dgm:t>
        <a:bodyPr/>
        <a:lstStyle/>
        <a:p>
          <a:endParaRPr lang="en-US"/>
        </a:p>
      </dgm:t>
    </dgm:pt>
    <dgm:pt modelId="{88992EE0-9C31-E04B-AB5F-F7CA81107B45}" type="sibTrans" cxnId="{6B22D175-54A7-DE49-83CA-41ED4E1FF846}">
      <dgm:prSet/>
      <dgm:spPr/>
      <dgm:t>
        <a:bodyPr/>
        <a:lstStyle/>
        <a:p>
          <a:endParaRPr lang="en-US"/>
        </a:p>
      </dgm:t>
    </dgm:pt>
    <dgm:pt modelId="{2C3C9812-3746-334F-B712-7650FA818A91}">
      <dgm:prSet/>
      <dgm:spPr/>
      <dgm:t>
        <a:bodyPr/>
        <a:lstStyle/>
        <a:p>
          <a:r>
            <a:rPr lang="en-US" dirty="0"/>
            <a:t>Mathematical Development</a:t>
          </a:r>
        </a:p>
      </dgm:t>
    </dgm:pt>
    <dgm:pt modelId="{54F5C79C-DB49-4049-BC5A-DEFE0E36869F}" type="parTrans" cxnId="{59C1B70D-A129-E948-A580-C23B9F9459E0}">
      <dgm:prSet/>
      <dgm:spPr/>
      <dgm:t>
        <a:bodyPr/>
        <a:lstStyle/>
        <a:p>
          <a:endParaRPr lang="en-US"/>
        </a:p>
      </dgm:t>
    </dgm:pt>
    <dgm:pt modelId="{127CF7FF-F7E1-D344-8828-BDEC1DACCFD4}" type="sibTrans" cxnId="{59C1B70D-A129-E948-A580-C23B9F9459E0}">
      <dgm:prSet/>
      <dgm:spPr/>
      <dgm:t>
        <a:bodyPr/>
        <a:lstStyle/>
        <a:p>
          <a:endParaRPr lang="en-US"/>
        </a:p>
      </dgm:t>
    </dgm:pt>
    <dgm:pt modelId="{400CF27A-6E37-8141-A35B-498F44FB343A}">
      <dgm:prSet/>
      <dgm:spPr/>
      <dgm:t>
        <a:bodyPr/>
        <a:lstStyle/>
        <a:p>
          <a:r>
            <a:rPr lang="en-US" dirty="0"/>
            <a:t>Welsh Language Development</a:t>
          </a:r>
        </a:p>
      </dgm:t>
    </dgm:pt>
    <dgm:pt modelId="{13A92794-5517-9948-BF6D-8F752FC9BE00}" type="parTrans" cxnId="{9D87A1F7-3EEB-F549-9A0D-E3690AE23660}">
      <dgm:prSet/>
      <dgm:spPr/>
      <dgm:t>
        <a:bodyPr/>
        <a:lstStyle/>
        <a:p>
          <a:endParaRPr lang="en-US"/>
        </a:p>
      </dgm:t>
    </dgm:pt>
    <dgm:pt modelId="{9BB8E8EE-D8E7-834A-958C-8021CAEA2865}" type="sibTrans" cxnId="{9D87A1F7-3EEB-F549-9A0D-E3690AE23660}">
      <dgm:prSet/>
      <dgm:spPr/>
      <dgm:t>
        <a:bodyPr/>
        <a:lstStyle/>
        <a:p>
          <a:endParaRPr lang="en-US"/>
        </a:p>
      </dgm:t>
    </dgm:pt>
    <dgm:pt modelId="{F3000D32-C695-9142-8328-AEE7E9797565}" type="pres">
      <dgm:prSet presAssocID="{06DD1C88-9BD7-D541-AE4B-CB0B9D1D1EBA}" presName="composite" presStyleCnt="0">
        <dgm:presLayoutVars>
          <dgm:chMax val="1"/>
          <dgm:dir/>
          <dgm:resizeHandles val="exact"/>
        </dgm:presLayoutVars>
      </dgm:prSet>
      <dgm:spPr/>
    </dgm:pt>
    <dgm:pt modelId="{8983458F-98F1-4B4C-9645-A943DFF2E409}" type="pres">
      <dgm:prSet presAssocID="{06DD1C88-9BD7-D541-AE4B-CB0B9D1D1EBA}" presName="radial" presStyleCnt="0">
        <dgm:presLayoutVars>
          <dgm:animLvl val="ctr"/>
        </dgm:presLayoutVars>
      </dgm:prSet>
      <dgm:spPr/>
    </dgm:pt>
    <dgm:pt modelId="{87CBCC91-E0B6-BF42-BB07-E70FCE7E5FA3}" type="pres">
      <dgm:prSet presAssocID="{B9E11B3D-EB28-AA4E-BA4B-1714F99A1926}" presName="centerShape" presStyleLbl="vennNode1" presStyleIdx="0" presStyleCnt="7" custScaleX="73573" custScaleY="72074" custLinFactNeighborX="-2505" custLinFactNeighborY="674"/>
      <dgm:spPr/>
    </dgm:pt>
    <dgm:pt modelId="{22FB2DCD-4234-994D-96DB-BECDE621F2E1}" type="pres">
      <dgm:prSet presAssocID="{9DDE5526-634E-DB43-921E-6F50C105643D}" presName="node" presStyleLbl="vennNode1" presStyleIdx="1" presStyleCnt="7" custScaleX="127427" custScaleY="127521" custRadScaleRad="79585" custRadScaleInc="-11505">
        <dgm:presLayoutVars>
          <dgm:bulletEnabled val="1"/>
        </dgm:presLayoutVars>
      </dgm:prSet>
      <dgm:spPr/>
    </dgm:pt>
    <dgm:pt modelId="{8B630FD8-CB8C-D141-A19F-A9B0C0B32F2E}" type="pres">
      <dgm:prSet presAssocID="{AC45DB0F-80F3-644E-B170-8771499DFCA7}" presName="node" presStyleLbl="vennNode1" presStyleIdx="2" presStyleCnt="7" custScaleX="129942" custScaleY="124160" custRadScaleRad="92574" custRadScaleInc="154">
        <dgm:presLayoutVars>
          <dgm:bulletEnabled val="1"/>
        </dgm:presLayoutVars>
      </dgm:prSet>
      <dgm:spPr/>
    </dgm:pt>
    <dgm:pt modelId="{AF8CDF50-17AC-E043-A357-479A86A667AA}" type="pres">
      <dgm:prSet presAssocID="{2C3C9812-3746-334F-B712-7650FA818A91}" presName="node" presStyleLbl="vennNode1" presStyleIdx="3" presStyleCnt="7" custScaleX="131179" custScaleY="125910" custRadScaleRad="93578" custRadScaleInc="-5569">
        <dgm:presLayoutVars>
          <dgm:bulletEnabled val="1"/>
        </dgm:presLayoutVars>
      </dgm:prSet>
      <dgm:spPr/>
    </dgm:pt>
    <dgm:pt modelId="{E0B4F032-8D5F-B540-AAB5-D4B9A966D363}" type="pres">
      <dgm:prSet presAssocID="{F008250F-7D88-884E-88E5-C4660B3F3B4C}" presName="node" presStyleLbl="vennNode1" presStyleIdx="4" presStyleCnt="7" custScaleX="129719" custScaleY="125277" custRadScaleRad="81999" custRadScaleInc="-603">
        <dgm:presLayoutVars>
          <dgm:bulletEnabled val="1"/>
        </dgm:presLayoutVars>
      </dgm:prSet>
      <dgm:spPr/>
    </dgm:pt>
    <dgm:pt modelId="{C4D7A35A-797C-A34D-A5BF-83DE314C7246}" type="pres">
      <dgm:prSet presAssocID="{0596BA4A-C1BF-544B-A7EF-DA3D4E3D7E09}" presName="node" presStyleLbl="vennNode1" presStyleIdx="5" presStyleCnt="7" custScaleX="128482" custScaleY="116025" custRadScaleRad="98430" custRadScaleInc="4574">
        <dgm:presLayoutVars>
          <dgm:bulletEnabled val="1"/>
        </dgm:presLayoutVars>
      </dgm:prSet>
      <dgm:spPr/>
    </dgm:pt>
    <dgm:pt modelId="{9C41903B-490B-9144-974C-40FD6FB8241A}" type="pres">
      <dgm:prSet presAssocID="{400CF27A-6E37-8141-A35B-498F44FB343A}" presName="node" presStyleLbl="vennNode1" presStyleIdx="6" presStyleCnt="7" custScaleX="129213" custScaleY="126422" custRadScaleRad="97295" custRadScaleInc="-9337">
        <dgm:presLayoutVars>
          <dgm:bulletEnabled val="1"/>
        </dgm:presLayoutVars>
      </dgm:prSet>
      <dgm:spPr/>
    </dgm:pt>
  </dgm:ptLst>
  <dgm:cxnLst>
    <dgm:cxn modelId="{59C1B70D-A129-E948-A580-C23B9F9459E0}" srcId="{B9E11B3D-EB28-AA4E-BA4B-1714F99A1926}" destId="{2C3C9812-3746-334F-B712-7650FA818A91}" srcOrd="2" destOrd="0" parTransId="{54F5C79C-DB49-4049-BC5A-DEFE0E36869F}" sibTransId="{127CF7FF-F7E1-D344-8828-BDEC1DACCFD4}"/>
    <dgm:cxn modelId="{D05E8A2F-9919-5840-BD89-4B2B4270298D}" srcId="{06DD1C88-9BD7-D541-AE4B-CB0B9D1D1EBA}" destId="{78BB7884-1AB1-A74F-8387-9625F31D852E}" srcOrd="2" destOrd="0" parTransId="{1E2E8840-B614-554D-B758-89D0ADDA29D9}" sibTransId="{56DCAE66-9951-264B-B5AE-126884E731E2}"/>
    <dgm:cxn modelId="{98999631-CD6B-3844-8A0B-F43E26ABB83C}" srcId="{06DD1C88-9BD7-D541-AE4B-CB0B9D1D1EBA}" destId="{B9E11B3D-EB28-AA4E-BA4B-1714F99A1926}" srcOrd="0" destOrd="0" parTransId="{741F57C1-8668-534B-9121-581CF2780528}" sibTransId="{26090324-6B93-9D4F-BDCE-38AD56DB56C5}"/>
    <dgm:cxn modelId="{AA071F50-09BE-8D40-95AC-04A145D05BFB}" srcId="{06DD1C88-9BD7-D541-AE4B-CB0B9D1D1EBA}" destId="{41D3D704-B34A-5848-A780-13C80A8839EF}" srcOrd="1" destOrd="0" parTransId="{EC7F560C-7200-5F43-9175-10B9E6FC87AD}" sibTransId="{F04F79F8-571C-F842-96DB-4BC8EDA7369D}"/>
    <dgm:cxn modelId="{5BF44C5F-3CCC-724B-A0A1-E77A99202D6F}" type="presOf" srcId="{0596BA4A-C1BF-544B-A7EF-DA3D4E3D7E09}" destId="{C4D7A35A-797C-A34D-A5BF-83DE314C7246}" srcOrd="0" destOrd="0" presId="urn:microsoft.com/office/officeart/2005/8/layout/radial3"/>
    <dgm:cxn modelId="{6B3D9775-8003-8B40-9A61-6F9CB839BA36}" type="presOf" srcId="{F008250F-7D88-884E-88E5-C4660B3F3B4C}" destId="{E0B4F032-8D5F-B540-AAB5-D4B9A966D363}" srcOrd="0" destOrd="0" presId="urn:microsoft.com/office/officeart/2005/8/layout/radial3"/>
    <dgm:cxn modelId="{6B22D175-54A7-DE49-83CA-41ED4E1FF846}" srcId="{06DD1C88-9BD7-D541-AE4B-CB0B9D1D1EBA}" destId="{D729CB48-8A2B-EA42-AA54-676379B0D95C}" srcOrd="3" destOrd="0" parTransId="{06C187C5-4AA3-E74F-A7E8-A2CFBFFD6F10}" sibTransId="{88992EE0-9C31-E04B-AB5F-F7CA81107B45}"/>
    <dgm:cxn modelId="{620E9E88-CA3F-7245-B27E-77E091DC1C6B}" srcId="{B9E11B3D-EB28-AA4E-BA4B-1714F99A1926}" destId="{AC45DB0F-80F3-644E-B170-8771499DFCA7}" srcOrd="1" destOrd="0" parTransId="{AB3B4047-9703-DF48-9813-2876FA19F647}" sibTransId="{AB60422D-9988-5B45-BE08-6C6A4ABA0019}"/>
    <dgm:cxn modelId="{C900A98E-2DD5-A64B-AFBB-CB998FA9F9F8}" srcId="{B9E11B3D-EB28-AA4E-BA4B-1714F99A1926}" destId="{F008250F-7D88-884E-88E5-C4660B3F3B4C}" srcOrd="3" destOrd="0" parTransId="{3D4C5BC1-4E84-A644-BB4F-46BBC0DEDA38}" sibTransId="{E3EFA1C5-6545-2842-BDEE-6AE30B616722}"/>
    <dgm:cxn modelId="{E390979A-736E-3F4E-8644-A5AED7B9D52E}" type="presOf" srcId="{400CF27A-6E37-8141-A35B-498F44FB343A}" destId="{9C41903B-490B-9144-974C-40FD6FB8241A}" srcOrd="0" destOrd="0" presId="urn:microsoft.com/office/officeart/2005/8/layout/radial3"/>
    <dgm:cxn modelId="{5D961BA3-19D5-4744-9F6B-F810F269DB42}" type="presOf" srcId="{AC45DB0F-80F3-644E-B170-8771499DFCA7}" destId="{8B630FD8-CB8C-D141-A19F-A9B0C0B32F2E}" srcOrd="0" destOrd="0" presId="urn:microsoft.com/office/officeart/2005/8/layout/radial3"/>
    <dgm:cxn modelId="{4D646EC1-7930-7341-9125-B2797F6B7588}" srcId="{B9E11B3D-EB28-AA4E-BA4B-1714F99A1926}" destId="{0596BA4A-C1BF-544B-A7EF-DA3D4E3D7E09}" srcOrd="4" destOrd="0" parTransId="{E6D37272-88FB-2942-9ABC-409E2170879A}" sibTransId="{EBA69A26-C096-9B45-954E-3B7C3E3701DF}"/>
    <dgm:cxn modelId="{F0BE1DC4-D9C8-C74F-BE62-29EEA484D5F2}" type="presOf" srcId="{9DDE5526-634E-DB43-921E-6F50C105643D}" destId="{22FB2DCD-4234-994D-96DB-BECDE621F2E1}" srcOrd="0" destOrd="0" presId="urn:microsoft.com/office/officeart/2005/8/layout/radial3"/>
    <dgm:cxn modelId="{6AEFC7C8-358C-B841-9E10-51A7005F62F9}" srcId="{B9E11B3D-EB28-AA4E-BA4B-1714F99A1926}" destId="{9DDE5526-634E-DB43-921E-6F50C105643D}" srcOrd="0" destOrd="0" parTransId="{0CD8487D-5D44-1D41-86FC-000CA0E59E2D}" sibTransId="{95742D5B-ECBD-6D4D-83A8-FEB45B020B60}"/>
    <dgm:cxn modelId="{88FCF1D5-F581-864F-B05E-D440DE3C4609}" type="presOf" srcId="{06DD1C88-9BD7-D541-AE4B-CB0B9D1D1EBA}" destId="{F3000D32-C695-9142-8328-AEE7E9797565}" srcOrd="0" destOrd="0" presId="urn:microsoft.com/office/officeart/2005/8/layout/radial3"/>
    <dgm:cxn modelId="{9DF4A2DE-C087-284A-9D33-F5E3D393ABFA}" type="presOf" srcId="{2C3C9812-3746-334F-B712-7650FA818A91}" destId="{AF8CDF50-17AC-E043-A357-479A86A667AA}" srcOrd="0" destOrd="0" presId="urn:microsoft.com/office/officeart/2005/8/layout/radial3"/>
    <dgm:cxn modelId="{148AE5E2-71DF-2B40-A1B2-7414F26E2BF4}" type="presOf" srcId="{B9E11B3D-EB28-AA4E-BA4B-1714F99A1926}" destId="{87CBCC91-E0B6-BF42-BB07-E70FCE7E5FA3}" srcOrd="0" destOrd="0" presId="urn:microsoft.com/office/officeart/2005/8/layout/radial3"/>
    <dgm:cxn modelId="{9D87A1F7-3EEB-F549-9A0D-E3690AE23660}" srcId="{B9E11B3D-EB28-AA4E-BA4B-1714F99A1926}" destId="{400CF27A-6E37-8141-A35B-498F44FB343A}" srcOrd="5" destOrd="0" parTransId="{13A92794-5517-9948-BF6D-8F752FC9BE00}" sibTransId="{9BB8E8EE-D8E7-834A-958C-8021CAEA2865}"/>
    <dgm:cxn modelId="{31B74F3F-2C71-0343-B61A-0BE24D4D2165}" type="presParOf" srcId="{F3000D32-C695-9142-8328-AEE7E9797565}" destId="{8983458F-98F1-4B4C-9645-A943DFF2E409}" srcOrd="0" destOrd="0" presId="urn:microsoft.com/office/officeart/2005/8/layout/radial3"/>
    <dgm:cxn modelId="{0F6652BA-5015-0C46-9031-45A310F5A61D}" type="presParOf" srcId="{8983458F-98F1-4B4C-9645-A943DFF2E409}" destId="{87CBCC91-E0B6-BF42-BB07-E70FCE7E5FA3}" srcOrd="0" destOrd="0" presId="urn:microsoft.com/office/officeart/2005/8/layout/radial3"/>
    <dgm:cxn modelId="{D0FA4194-4C57-C94D-BFD4-3AE2823A29C3}" type="presParOf" srcId="{8983458F-98F1-4B4C-9645-A943DFF2E409}" destId="{22FB2DCD-4234-994D-96DB-BECDE621F2E1}" srcOrd="1" destOrd="0" presId="urn:microsoft.com/office/officeart/2005/8/layout/radial3"/>
    <dgm:cxn modelId="{EACE2AB9-A704-2D44-9708-887FFD2A4FA0}" type="presParOf" srcId="{8983458F-98F1-4B4C-9645-A943DFF2E409}" destId="{8B630FD8-CB8C-D141-A19F-A9B0C0B32F2E}" srcOrd="2" destOrd="0" presId="urn:microsoft.com/office/officeart/2005/8/layout/radial3"/>
    <dgm:cxn modelId="{F987430F-4815-7E49-9A8C-49A0EA4C9623}" type="presParOf" srcId="{8983458F-98F1-4B4C-9645-A943DFF2E409}" destId="{AF8CDF50-17AC-E043-A357-479A86A667AA}" srcOrd="3" destOrd="0" presId="urn:microsoft.com/office/officeart/2005/8/layout/radial3"/>
    <dgm:cxn modelId="{D8B2BF33-8A9F-504A-A722-8F0BC6B77029}" type="presParOf" srcId="{8983458F-98F1-4B4C-9645-A943DFF2E409}" destId="{E0B4F032-8D5F-B540-AAB5-D4B9A966D363}" srcOrd="4" destOrd="0" presId="urn:microsoft.com/office/officeart/2005/8/layout/radial3"/>
    <dgm:cxn modelId="{104AC8E7-2732-714E-AF81-10BDB8A88E40}" type="presParOf" srcId="{8983458F-98F1-4B4C-9645-A943DFF2E409}" destId="{C4D7A35A-797C-A34D-A5BF-83DE314C7246}" srcOrd="5" destOrd="0" presId="urn:microsoft.com/office/officeart/2005/8/layout/radial3"/>
    <dgm:cxn modelId="{858FA780-4349-C34A-83D5-1FD6F467AE6F}" type="presParOf" srcId="{8983458F-98F1-4B4C-9645-A943DFF2E409}" destId="{9C41903B-490B-9144-974C-40FD6FB8241A}"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BCC91-E0B6-BF42-BB07-E70FCE7E5FA3}">
      <dsp:nvSpPr>
        <dsp:cNvPr id="0" name=""/>
        <dsp:cNvSpPr/>
      </dsp:nvSpPr>
      <dsp:spPr>
        <a:xfrm>
          <a:off x="2139651" y="1245748"/>
          <a:ext cx="1658519" cy="16247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Personal &amp; Social Development, Well-being and Cultural Diversity Area of Learning</a:t>
          </a:r>
        </a:p>
      </dsp:txBody>
      <dsp:txXfrm>
        <a:off x="2382535" y="1483684"/>
        <a:ext cx="1172751" cy="1148856"/>
      </dsp:txXfrm>
    </dsp:sp>
    <dsp:sp modelId="{22FB2DCD-4234-994D-96DB-BECDE621F2E1}">
      <dsp:nvSpPr>
        <dsp:cNvPr id="0" name=""/>
        <dsp:cNvSpPr/>
      </dsp:nvSpPr>
      <dsp:spPr>
        <a:xfrm>
          <a:off x="2183908" y="159796"/>
          <a:ext cx="1436261" cy="143732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Language, Literacy &amp; Communication Skills</a:t>
          </a:r>
        </a:p>
      </dsp:txBody>
      <dsp:txXfrm>
        <a:off x="2394244" y="370287"/>
        <a:ext cx="1015589" cy="1016339"/>
      </dsp:txXfrm>
    </dsp:sp>
    <dsp:sp modelId="{8B630FD8-CB8C-D141-A19F-A9B0C0B32F2E}">
      <dsp:nvSpPr>
        <dsp:cNvPr id="0" name=""/>
        <dsp:cNvSpPr/>
      </dsp:nvSpPr>
      <dsp:spPr>
        <a:xfrm>
          <a:off x="3488194" y="660993"/>
          <a:ext cx="1464608" cy="139943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Knowledge &amp; Understanding of the World</a:t>
          </a:r>
        </a:p>
      </dsp:txBody>
      <dsp:txXfrm>
        <a:off x="3702681" y="865936"/>
        <a:ext cx="1035634" cy="989552"/>
      </dsp:txXfrm>
    </dsp:sp>
    <dsp:sp modelId="{AF8CDF50-17AC-E043-A357-479A86A667AA}">
      <dsp:nvSpPr>
        <dsp:cNvPr id="0" name=""/>
        <dsp:cNvSpPr/>
      </dsp:nvSpPr>
      <dsp:spPr>
        <a:xfrm>
          <a:off x="3530906" y="1945110"/>
          <a:ext cx="1478551" cy="141916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Mathematical Development</a:t>
          </a:r>
        </a:p>
      </dsp:txBody>
      <dsp:txXfrm>
        <a:off x="3747435" y="2152942"/>
        <a:ext cx="1045493" cy="1003499"/>
      </dsp:txXfrm>
    </dsp:sp>
    <dsp:sp modelId="{E0B4F032-8D5F-B540-AAB5-D4B9A966D363}">
      <dsp:nvSpPr>
        <dsp:cNvPr id="0" name=""/>
        <dsp:cNvSpPr/>
      </dsp:nvSpPr>
      <dsp:spPr>
        <a:xfrm>
          <a:off x="2319013" y="2536059"/>
          <a:ext cx="1462095" cy="141202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Physical Development</a:t>
          </a:r>
        </a:p>
      </dsp:txBody>
      <dsp:txXfrm>
        <a:off x="2533132" y="2742846"/>
        <a:ext cx="1033857" cy="998454"/>
      </dsp:txXfrm>
    </dsp:sp>
    <dsp:sp modelId="{C4D7A35A-797C-A34D-A5BF-83DE314C7246}">
      <dsp:nvSpPr>
        <dsp:cNvPr id="0" name=""/>
        <dsp:cNvSpPr/>
      </dsp:nvSpPr>
      <dsp:spPr>
        <a:xfrm>
          <a:off x="1033830" y="2046197"/>
          <a:ext cx="1448152" cy="1307746"/>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Creative Development</a:t>
          </a:r>
        </a:p>
      </dsp:txBody>
      <dsp:txXfrm>
        <a:off x="1245907" y="2237712"/>
        <a:ext cx="1023998" cy="924716"/>
      </dsp:txXfrm>
    </dsp:sp>
    <dsp:sp modelId="{9C41903B-490B-9144-974C-40FD6FB8241A}">
      <dsp:nvSpPr>
        <dsp:cNvPr id="0" name=""/>
        <dsp:cNvSpPr/>
      </dsp:nvSpPr>
      <dsp:spPr>
        <a:xfrm>
          <a:off x="1013489" y="735858"/>
          <a:ext cx="1456392" cy="142493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t>Welsh Language Development</a:t>
          </a:r>
        </a:p>
      </dsp:txBody>
      <dsp:txXfrm>
        <a:off x="1226773" y="944535"/>
        <a:ext cx="1029824" cy="1007579"/>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2</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a:p>
            <a:pPr eaLnBrk="1" hangingPunct="1"/>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1938023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2686602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9</a:t>
            </a:fld>
            <a:endParaRPr lang="en-US" altLang="en-US"/>
          </a:p>
        </p:txBody>
      </p:sp>
    </p:spTree>
    <p:extLst>
      <p:ext uri="{BB962C8B-B14F-4D97-AF65-F5344CB8AC3E}">
        <p14:creationId xmlns:p14="http://schemas.microsoft.com/office/powerpoint/2010/main" val="4033753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endParaRPr lang="en-GB" dirty="0"/>
          </a:p>
          <a:p>
            <a:r>
              <a:rPr lang="en-GB" dirty="0"/>
              <a:t>Both positive reinforcement and negative reinforcement increase the probability that the antecedent behaviour will happen again.</a:t>
            </a:r>
          </a:p>
          <a:p>
            <a:endParaRPr lang="en-GB" dirty="0"/>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endParaRPr lang="en-GB" dirty="0"/>
          </a:p>
          <a:p>
            <a:r>
              <a:rPr lang="en-GB" dirty="0"/>
              <a:t>Lots of (early) behaviourist work was done with animals (e.g. Pavlov’s dogs) and generalized to humans </a:t>
            </a:r>
            <a:r>
              <a:rPr lang="en-GB" dirty="0" err="1"/>
              <a:t>Pavolv</a:t>
            </a:r>
            <a:r>
              <a:rPr lang="en-GB" dirty="0"/>
              <a:t> (2003).</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12</a:t>
            </a:fld>
            <a:endParaRPr lang="en-US" altLang="en-US"/>
          </a:p>
        </p:txBody>
      </p:sp>
    </p:spTree>
    <p:extLst>
      <p:ext uri="{BB962C8B-B14F-4D97-AF65-F5344CB8AC3E}">
        <p14:creationId xmlns:p14="http://schemas.microsoft.com/office/powerpoint/2010/main" val="27242007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dirty="0">
                <a:solidFill>
                  <a:schemeClr val="accent1">
                    <a:lumMod val="60000"/>
                    <a:lumOff val="40000"/>
                  </a:schemeClr>
                </a:solidFill>
              </a:rPr>
              <a:t>Beth </a:t>
            </a:r>
            <a:r>
              <a:rPr lang="en-GB" sz="1200" b="1" dirty="0" err="1">
                <a:solidFill>
                  <a:schemeClr val="accent1">
                    <a:lumMod val="60000"/>
                    <a:lumOff val="40000"/>
                  </a:schemeClr>
                </a:solidFill>
              </a:rPr>
              <a:t>yw’r</a:t>
            </a:r>
            <a:r>
              <a:rPr lang="en-GB" sz="1200" b="1" dirty="0">
                <a:solidFill>
                  <a:schemeClr val="accent1">
                    <a:lumMod val="60000"/>
                    <a:lumOff val="40000"/>
                  </a:schemeClr>
                </a:solidFill>
              </a:rPr>
              <a:t> </a:t>
            </a:r>
            <a:r>
              <a:rPr lang="en-GB" sz="1200" b="1" dirty="0" err="1">
                <a:solidFill>
                  <a:schemeClr val="accent1">
                    <a:lumMod val="60000"/>
                    <a:lumOff val="40000"/>
                  </a:schemeClr>
                </a:solidFill>
              </a:rPr>
              <a:t>oblygiadau</a:t>
            </a:r>
            <a:r>
              <a:rPr lang="en-GB" sz="1200" b="1" dirty="0">
                <a:solidFill>
                  <a:schemeClr val="accent1">
                    <a:lumMod val="60000"/>
                    <a:lumOff val="40000"/>
                  </a:schemeClr>
                </a:solidFill>
              </a:rPr>
              <a:t> </a:t>
            </a:r>
            <a:r>
              <a:rPr lang="en-GB" sz="1200" b="1" dirty="0" err="1">
                <a:solidFill>
                  <a:schemeClr val="accent1">
                    <a:lumMod val="60000"/>
                    <a:lumOff val="40000"/>
                  </a:schemeClr>
                </a:solidFill>
              </a:rPr>
              <a:t>ar</a:t>
            </a:r>
            <a:r>
              <a:rPr lang="en-GB" sz="1200" b="1" dirty="0">
                <a:solidFill>
                  <a:schemeClr val="accent1">
                    <a:lumMod val="60000"/>
                    <a:lumOff val="40000"/>
                  </a:schemeClr>
                </a:solidFill>
              </a:rPr>
              <a:t> </a:t>
            </a:r>
            <a:r>
              <a:rPr lang="en-GB" sz="1200" b="1" dirty="0" err="1">
                <a:solidFill>
                  <a:schemeClr val="accent1">
                    <a:lumMod val="60000"/>
                    <a:lumOff val="40000"/>
                  </a:schemeClr>
                </a:solidFill>
              </a:rPr>
              <a:t>gyfer</a:t>
            </a:r>
            <a:r>
              <a:rPr lang="en-GB" sz="1200" b="1" dirty="0">
                <a:solidFill>
                  <a:schemeClr val="accent1">
                    <a:lumMod val="60000"/>
                    <a:lumOff val="40000"/>
                  </a:schemeClr>
                </a:solidFill>
              </a:rPr>
              <a:t> </a:t>
            </a:r>
            <a:r>
              <a:rPr lang="en-GB" sz="1200" b="1" dirty="0" err="1">
                <a:solidFill>
                  <a:schemeClr val="accent1">
                    <a:lumMod val="60000"/>
                    <a:lumOff val="40000"/>
                  </a:schemeClr>
                </a:solidFill>
              </a:rPr>
              <a:t>yr</a:t>
            </a:r>
            <a:r>
              <a:rPr lang="en-GB" sz="1200" b="1" dirty="0">
                <a:solidFill>
                  <a:schemeClr val="accent1">
                    <a:lumMod val="60000"/>
                    <a:lumOff val="40000"/>
                  </a:schemeClr>
                </a:solidFill>
              </a:rPr>
              <a:t> </a:t>
            </a:r>
            <a:r>
              <a:rPr lang="en-GB" sz="1200" b="1" dirty="0" err="1">
                <a:solidFill>
                  <a:schemeClr val="accent1">
                    <a:lumMod val="60000"/>
                    <a:lumOff val="40000"/>
                  </a:schemeClr>
                </a:solidFill>
              </a:rPr>
              <a:t>ystafell</a:t>
            </a:r>
            <a:r>
              <a:rPr lang="en-GB" sz="1200" b="1" dirty="0">
                <a:solidFill>
                  <a:schemeClr val="accent1">
                    <a:lumMod val="60000"/>
                    <a:lumOff val="40000"/>
                  </a:schemeClr>
                </a:solidFill>
              </a:rPr>
              <a:t> </a:t>
            </a:r>
            <a:r>
              <a:rPr lang="en-GB" sz="1200" b="1" dirty="0" err="1">
                <a:solidFill>
                  <a:schemeClr val="accent1">
                    <a:lumMod val="60000"/>
                    <a:lumOff val="40000"/>
                  </a:schemeClr>
                </a:solidFill>
              </a:rPr>
              <a:t>ddosbarth</a:t>
            </a:r>
            <a:r>
              <a:rPr lang="en-GB" sz="1200" b="1" dirty="0">
                <a:solidFill>
                  <a:schemeClr val="accent1">
                    <a:lumMod val="60000"/>
                    <a:lumOff val="40000"/>
                  </a:schemeClr>
                </a:solidFill>
              </a:rPr>
              <a:t>?</a:t>
            </a:r>
          </a:p>
          <a:p>
            <a:pPr algn="l"/>
            <a:r>
              <a:rPr lang="en-GB" sz="1200" dirty="0">
                <a:solidFill>
                  <a:schemeClr val="tx2"/>
                </a:solidFill>
              </a:rPr>
              <a:t>What are the implications for the classroom?</a:t>
            </a:r>
          </a:p>
          <a:p>
            <a:pPr algn="l"/>
            <a:endParaRPr lang="en-GB" sz="1200" dirty="0">
              <a:solidFill>
                <a:schemeClr val="tx2"/>
              </a:solidFill>
            </a:endParaRPr>
          </a:p>
          <a:p>
            <a:pPr eaLnBrk="1" hangingPunct="1">
              <a:lnSpc>
                <a:spcPct val="90000"/>
              </a:lnSpc>
            </a:pPr>
            <a:r>
              <a:rPr lang="en-GB" sz="1200" dirty="0"/>
              <a:t>A controlled approach in which the teacher is central as a ‘giver’ of information – the pupil becomes a passive ‘recipient’ of knowledge and understanding based on the reinforcement principle</a:t>
            </a:r>
          </a:p>
          <a:p>
            <a:pPr eaLnBrk="1" hangingPunct="1">
              <a:lnSpc>
                <a:spcPct val="90000"/>
              </a:lnSpc>
            </a:pPr>
            <a:endParaRPr lang="en-GB" sz="1200" dirty="0"/>
          </a:p>
          <a:p>
            <a:pPr eaLnBrk="1" hangingPunct="1">
              <a:lnSpc>
                <a:spcPct val="90000"/>
              </a:lnSpc>
            </a:pPr>
            <a:r>
              <a:rPr lang="en-GB" sz="1200" dirty="0"/>
              <a:t>Repetition of desired responses (drilling, flash cards, phonics, times tables chanting …)</a:t>
            </a:r>
          </a:p>
          <a:p>
            <a:pPr eaLnBrk="1" hangingPunct="1">
              <a:lnSpc>
                <a:spcPct val="90000"/>
              </a:lnSpc>
            </a:pPr>
            <a:endParaRPr lang="en-GB" sz="1200" dirty="0"/>
          </a:p>
          <a:p>
            <a:pPr eaLnBrk="1" hangingPunct="1">
              <a:lnSpc>
                <a:spcPct val="90000"/>
              </a:lnSpc>
            </a:pPr>
            <a:r>
              <a:rPr lang="en-GB" sz="1200" dirty="0"/>
              <a:t>Reward for desired behaviour (smiley faces, praise, house points, merits, bonuses …)</a:t>
            </a:r>
          </a:p>
          <a:p>
            <a:pPr eaLnBrk="1" hangingPunct="1">
              <a:lnSpc>
                <a:spcPct val="90000"/>
              </a:lnSpc>
            </a:pPr>
            <a:endParaRPr lang="en-GB" sz="1200" dirty="0"/>
          </a:p>
          <a:p>
            <a:pPr eaLnBrk="1" hangingPunct="1">
              <a:lnSpc>
                <a:spcPct val="90000"/>
              </a:lnSpc>
            </a:pPr>
            <a:r>
              <a:rPr lang="en-GB" sz="1200" dirty="0"/>
              <a:t>Punishments for undesirable behaviour (missing break, loss of privileges, detention, warnings, sanctions …)  </a:t>
            </a:r>
          </a:p>
          <a:p>
            <a:pPr eaLnBrk="1" hangingPunct="1">
              <a:lnSpc>
                <a:spcPct val="90000"/>
              </a:lnSpc>
            </a:pPr>
            <a:endParaRPr lang="en-GB" sz="1200" dirty="0"/>
          </a:p>
          <a:p>
            <a:pPr>
              <a:lnSpc>
                <a:spcPct val="90000"/>
              </a:lnSpc>
            </a:pPr>
            <a:r>
              <a:rPr lang="en-GB" sz="1200" dirty="0">
                <a:solidFill>
                  <a:schemeClr val="tx2"/>
                </a:solidFill>
              </a:rPr>
              <a:t>More effective for behaviour management than learning?</a:t>
            </a:r>
          </a:p>
          <a:p>
            <a:pPr marL="0" indent="0">
              <a:lnSpc>
                <a:spcPct val="90000"/>
              </a:lnSpc>
              <a:buNone/>
            </a:pPr>
            <a:r>
              <a:rPr lang="en-GB" sz="1200" dirty="0">
                <a:solidFill>
                  <a:srgbClr val="C00000"/>
                </a:solidFill>
              </a:rPr>
              <a:t>The </a:t>
            </a:r>
            <a:r>
              <a:rPr lang="en-GB" sz="1200" b="1" u="sng" dirty="0">
                <a:solidFill>
                  <a:srgbClr val="C00000"/>
                </a:solidFill>
              </a:rPr>
              <a:t>problem</a:t>
            </a:r>
            <a:r>
              <a:rPr lang="en-GB" sz="1200" dirty="0">
                <a:solidFill>
                  <a:srgbClr val="C00000"/>
                </a:solidFill>
              </a:rPr>
              <a:t> with a behaviourist approach is that it initiates learning based on </a:t>
            </a:r>
            <a:r>
              <a:rPr lang="en-GB" sz="1200" u="sng" dirty="0">
                <a:solidFill>
                  <a:srgbClr val="C00000"/>
                </a:solidFill>
              </a:rPr>
              <a:t>external consequences </a:t>
            </a:r>
            <a:r>
              <a:rPr lang="en-GB" sz="1200" dirty="0">
                <a:solidFill>
                  <a:srgbClr val="C00000"/>
                </a:solidFill>
              </a:rPr>
              <a:t>rather than </a:t>
            </a:r>
            <a:r>
              <a:rPr lang="en-GB" sz="1200" u="sng" dirty="0">
                <a:solidFill>
                  <a:srgbClr val="C00000"/>
                </a:solidFill>
              </a:rPr>
              <a:t>internal desire to learn</a:t>
            </a:r>
            <a:r>
              <a:rPr lang="en-GB" sz="1200" dirty="0">
                <a:solidFill>
                  <a:srgbClr val="C00000"/>
                </a:solidFill>
              </a:rPr>
              <a:t>. </a:t>
            </a:r>
            <a:r>
              <a:rPr lang="en-GB" sz="1200" b="1" u="sng" dirty="0">
                <a:solidFill>
                  <a:srgbClr val="C00000"/>
                </a:solidFill>
              </a:rPr>
              <a:t>Discuss.</a:t>
            </a:r>
          </a:p>
          <a:p>
            <a:pPr algn="l"/>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85883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15</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val="1068875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31158395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2189713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3706478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Behaviourist</a:t>
            </a:r>
            <a:r>
              <a:rPr lang="en-US" dirty="0"/>
              <a:t> model - predominately</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205008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Margaret Mc Millan – supports </a:t>
            </a:r>
            <a:r>
              <a:rPr lang="en-US" dirty="0" err="1"/>
              <a:t>Forebel</a:t>
            </a:r>
            <a:r>
              <a:rPr lang="en-US" dirty="0"/>
              <a:t> &amp; that play outside improves children’s health and would support the inclusion of animals to the outdoor learning area e.g. birds &amp; grown </a:t>
            </a:r>
            <a:r>
              <a:rPr lang="en-US" dirty="0" err="1"/>
              <a:t>cynnyrch</a:t>
            </a:r>
            <a:r>
              <a:rPr lang="en-US" dirty="0"/>
              <a:t> / products for the community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21</a:t>
            </a:fld>
            <a:endParaRPr lang="en-US" altLang="en-US"/>
          </a:p>
        </p:txBody>
      </p:sp>
    </p:spTree>
    <p:extLst>
      <p:ext uri="{BB962C8B-B14F-4D97-AF65-F5344CB8AC3E}">
        <p14:creationId xmlns:p14="http://schemas.microsoft.com/office/powerpoint/2010/main" val="2433629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22</a:t>
            </a:fld>
            <a:endParaRPr lang="en-US" altLang="en-US"/>
          </a:p>
        </p:txBody>
      </p:sp>
    </p:spTree>
    <p:extLst>
      <p:ext uri="{BB962C8B-B14F-4D97-AF65-F5344CB8AC3E}">
        <p14:creationId xmlns:p14="http://schemas.microsoft.com/office/powerpoint/2010/main" val="41396652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24</a:t>
            </a:fld>
            <a:endParaRPr lang="en-US" altLang="en-US"/>
          </a:p>
        </p:txBody>
      </p:sp>
    </p:spTree>
    <p:extLst>
      <p:ext uri="{BB962C8B-B14F-4D97-AF65-F5344CB8AC3E}">
        <p14:creationId xmlns:p14="http://schemas.microsoft.com/office/powerpoint/2010/main" val="2157051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Schema – pattern of thought and the relationship between them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4575954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26</a:t>
            </a:fld>
            <a:endParaRPr lang="en-US" altLang="en-US"/>
          </a:p>
        </p:txBody>
      </p:sp>
    </p:spTree>
    <p:extLst>
      <p:ext uri="{BB962C8B-B14F-4D97-AF65-F5344CB8AC3E}">
        <p14:creationId xmlns:p14="http://schemas.microsoft.com/office/powerpoint/2010/main" val="24555875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27</a:t>
            </a:fld>
            <a:endParaRPr lang="en-US" altLang="en-US"/>
          </a:p>
        </p:txBody>
      </p:sp>
    </p:spTree>
    <p:extLst>
      <p:ext uri="{BB962C8B-B14F-4D97-AF65-F5344CB8AC3E}">
        <p14:creationId xmlns:p14="http://schemas.microsoft.com/office/powerpoint/2010/main" val="8496174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S PGothic" pitchFamily="34" charset="-128"/>
                <a:cs typeface="MS PGothic" charset="0"/>
              </a:rPr>
              <a:t>Vygotsky 1896 0 1934 – social constructivism – philosophy was that all cognitive functions originate in social interaction and are then internalised on an individual level. </a:t>
            </a:r>
          </a:p>
          <a:p>
            <a:endParaRPr lang="en-GB" sz="1200" kern="1200" dirty="0">
              <a:solidFill>
                <a:schemeClr val="tx1"/>
              </a:solidFill>
              <a:effectLst/>
              <a:latin typeface="Arial" charset="0"/>
              <a:ea typeface="MS PGothic" pitchFamily="34" charset="-128"/>
              <a:cs typeface="MS PGothic" charset="0"/>
            </a:endParaRPr>
          </a:p>
          <a:p>
            <a:r>
              <a:rPr lang="en-GB" sz="1200" kern="1200" dirty="0">
                <a:solidFill>
                  <a:schemeClr val="tx1"/>
                </a:solidFill>
                <a:effectLst/>
                <a:latin typeface="Arial" charset="0"/>
                <a:ea typeface="MS PGothic" pitchFamily="34" charset="-128"/>
                <a:cs typeface="MS PGothic" charset="0"/>
              </a:rPr>
              <a:t>The child will not be able to take the next step in their development unless they are supported in the ZPD </a:t>
            </a:r>
          </a:p>
          <a:p>
            <a:endParaRPr lang="en-GB" dirty="0">
              <a:effectLst/>
            </a:endParaRPr>
          </a:p>
          <a:p>
            <a:r>
              <a:rPr lang="en-GB" sz="1200" kern="1200" dirty="0">
                <a:solidFill>
                  <a:schemeClr val="tx1"/>
                </a:solidFill>
                <a:effectLst/>
                <a:latin typeface="Arial" charset="0"/>
                <a:ea typeface="MS PGothic" pitchFamily="34" charset="-128"/>
                <a:cs typeface="MS PGothic" charset="0"/>
              </a:rPr>
              <a:t>This support is sometimes known as </a:t>
            </a:r>
            <a:r>
              <a:rPr lang="en-GB" sz="1200" b="1" kern="1200" dirty="0">
                <a:solidFill>
                  <a:schemeClr val="tx1"/>
                </a:solidFill>
                <a:effectLst/>
                <a:latin typeface="Arial" charset="0"/>
                <a:ea typeface="MS PGothic" pitchFamily="34" charset="-128"/>
                <a:cs typeface="MS PGothic" charset="0"/>
              </a:rPr>
              <a:t>scaffolding </a:t>
            </a:r>
            <a:r>
              <a:rPr lang="en-GB" sz="1200" kern="1200" dirty="0">
                <a:solidFill>
                  <a:schemeClr val="tx1"/>
                </a:solidFill>
                <a:effectLst/>
                <a:latin typeface="Arial" charset="0"/>
                <a:ea typeface="MS PGothic" pitchFamily="34" charset="-128"/>
                <a:cs typeface="MS PGothic" charset="0"/>
              </a:rPr>
              <a:t>(see also Bruner) and is seen as the main role of adults/teachers. </a:t>
            </a:r>
          </a:p>
          <a:p>
            <a:endParaRPr lang="en-GB" dirty="0">
              <a:effectLst/>
            </a:endParaRPr>
          </a:p>
          <a:p>
            <a:r>
              <a:rPr lang="en-GB" sz="1200" kern="1200" dirty="0">
                <a:solidFill>
                  <a:schemeClr val="tx1"/>
                </a:solidFill>
                <a:effectLst/>
                <a:latin typeface="Arial" charset="0"/>
                <a:ea typeface="MS PGothic" pitchFamily="34" charset="-128"/>
                <a:cs typeface="MS PGothic" charset="0"/>
              </a:rPr>
              <a:t>What might this ‘scaffolding’ be in a classroom situation? </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28</a:t>
            </a:fld>
            <a:endParaRPr lang="en-US" altLang="en-US"/>
          </a:p>
        </p:txBody>
      </p:sp>
    </p:spTree>
    <p:extLst>
      <p:ext uri="{BB962C8B-B14F-4D97-AF65-F5344CB8AC3E}">
        <p14:creationId xmlns:p14="http://schemas.microsoft.com/office/powerpoint/2010/main" val="5612962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29</a:t>
            </a:fld>
            <a:endParaRPr lang="en-US" altLang="en-US"/>
          </a:p>
        </p:txBody>
      </p:sp>
    </p:spTree>
    <p:extLst>
      <p:ext uri="{BB962C8B-B14F-4D97-AF65-F5344CB8AC3E}">
        <p14:creationId xmlns:p14="http://schemas.microsoft.com/office/powerpoint/2010/main" val="3216844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30</a:t>
            </a:fld>
            <a:endParaRPr lang="en-US" altLang="en-US"/>
          </a:p>
        </p:txBody>
      </p:sp>
    </p:spTree>
    <p:extLst>
      <p:ext uri="{BB962C8B-B14F-4D97-AF65-F5344CB8AC3E}">
        <p14:creationId xmlns:p14="http://schemas.microsoft.com/office/powerpoint/2010/main" val="40086193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200" dirty="0"/>
              <a:t>The gap between what a child can do on their own and what a child can do with support</a:t>
            </a:r>
          </a:p>
          <a:p>
            <a:pPr eaLnBrk="1" hangingPunct="1">
              <a:defRPr/>
            </a:pPr>
            <a:endParaRPr lang="en-GB" sz="1200" dirty="0"/>
          </a:p>
          <a:p>
            <a:pPr eaLnBrk="1" hangingPunct="1">
              <a:defRPr/>
            </a:pPr>
            <a:r>
              <a:rPr lang="en-GB" sz="1200" dirty="0"/>
              <a:t>The child will not be able to take the next step in their development unless they are supported in the ZPD</a:t>
            </a:r>
          </a:p>
          <a:p>
            <a:pPr eaLnBrk="1" hangingPunct="1">
              <a:defRPr/>
            </a:pPr>
            <a:endParaRPr lang="en-GB" sz="1200" dirty="0"/>
          </a:p>
          <a:p>
            <a:pPr eaLnBrk="1" hangingPunct="1">
              <a:defRPr/>
            </a:pPr>
            <a:r>
              <a:rPr lang="en-GB" sz="1200" dirty="0"/>
              <a:t>This support is sometimes known as </a:t>
            </a:r>
            <a:r>
              <a:rPr lang="en-GB" sz="1200" b="1" dirty="0"/>
              <a:t>scaffolding</a:t>
            </a:r>
            <a:r>
              <a:rPr lang="en-GB" sz="1200" dirty="0"/>
              <a:t> (see also Bruner) and is seen as the main role of adults/teachers.</a:t>
            </a:r>
          </a:p>
          <a:p>
            <a:endParaRPr lang="en-US" dirty="0"/>
          </a:p>
          <a:p>
            <a:r>
              <a:rPr lang="en-US" dirty="0"/>
              <a:t>What might this ‘scaffolding’ be in your context for very young children?  Tying laces? Making knots? Kicking and stopping a ball </a:t>
            </a:r>
          </a:p>
          <a:p>
            <a:endParaRPr lang="en-US" dirty="0"/>
          </a:p>
          <a:p>
            <a:r>
              <a:rPr lang="en-US" dirty="0"/>
              <a:t>Sometimes ZPD this was achieved through</a:t>
            </a:r>
            <a:r>
              <a:rPr lang="en-US" b="1" dirty="0"/>
              <a:t> play </a:t>
            </a:r>
            <a:r>
              <a:rPr lang="en-US" dirty="0"/>
              <a:t>– as play facilitates – supports many different attributes – character / motivation / confidence – role play / self-</a:t>
            </a:r>
            <a:r>
              <a:rPr lang="en-US" dirty="0" err="1"/>
              <a:t>espression</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31</a:t>
            </a:fld>
            <a:endParaRPr lang="en-US" altLang="en-US"/>
          </a:p>
        </p:txBody>
      </p:sp>
    </p:spTree>
    <p:extLst>
      <p:ext uri="{BB962C8B-B14F-4D97-AF65-F5344CB8AC3E}">
        <p14:creationId xmlns:p14="http://schemas.microsoft.com/office/powerpoint/2010/main" val="279482919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constructivist</a:t>
            </a:r>
          </a:p>
          <a:p>
            <a:endParaRPr lang="en-US" dirty="0"/>
          </a:p>
          <a:p>
            <a:r>
              <a:rPr lang="en-US" dirty="0"/>
              <a:t>Play – imaginative … fun …no clear / obvious boundaries … explore … ends with discovery – reasoning – verbal judgment </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To conclude this section – there are many educational theorists e.g. Howard Gardener – who devised the theory of Multiple Intelligences – suggests that learning potential encompasses eight different intelligences.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32</a:t>
            </a:fld>
            <a:endParaRPr lang="en-US" altLang="en-US"/>
          </a:p>
        </p:txBody>
      </p:sp>
    </p:spTree>
    <p:extLst>
      <p:ext uri="{BB962C8B-B14F-4D97-AF65-F5344CB8AC3E}">
        <p14:creationId xmlns:p14="http://schemas.microsoft.com/office/powerpoint/2010/main" val="12017509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constructivism – group work / problem solving / collaboration / sharing and adapting ideas / feel ‘ownership’ of task outcome. Engagement is high – concentration </a:t>
            </a:r>
          </a:p>
          <a:p>
            <a:endParaRPr lang="en-US" dirty="0"/>
          </a:p>
          <a:p>
            <a:r>
              <a:rPr lang="en-US" dirty="0"/>
              <a:t>What may not have prominence is – high quality of skills / techniques / methods </a:t>
            </a:r>
          </a:p>
          <a:p>
            <a:endParaRPr lang="en-US" dirty="0"/>
          </a:p>
          <a:p>
            <a:r>
              <a:rPr lang="en-US" dirty="0"/>
              <a:t>Does this matter? How important are these scenarios?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33</a:t>
            </a:fld>
            <a:endParaRPr lang="en-US" altLang="en-US"/>
          </a:p>
        </p:txBody>
      </p:sp>
    </p:spTree>
    <p:extLst>
      <p:ext uri="{BB962C8B-B14F-4D97-AF65-F5344CB8AC3E}">
        <p14:creationId xmlns:p14="http://schemas.microsoft.com/office/powerpoint/2010/main" val="24643907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a combination of learning theories would be ideal – so that children are involved in plan do review … give feedback </a:t>
            </a:r>
          </a:p>
          <a:p>
            <a:endParaRPr lang="en-US" dirty="0"/>
          </a:p>
          <a:p>
            <a:r>
              <a:rPr lang="en-US" dirty="0"/>
              <a:t>As an adult you set the high standards by modeling / examples provided when scaffolding / question open questions to engage children thinking further / </a:t>
            </a:r>
          </a:p>
          <a:p>
            <a:endParaRPr lang="en-US" dirty="0"/>
          </a:p>
          <a:p>
            <a:r>
              <a:rPr lang="en-US" dirty="0"/>
              <a:t>Provide children with space and time to explore and to react to the feedback and responses from other children and adults. </a:t>
            </a:r>
          </a:p>
          <a:p>
            <a:endParaRPr lang="en-US" dirty="0"/>
          </a:p>
          <a:p>
            <a:r>
              <a:rPr lang="en-US" dirty="0"/>
              <a:t>Motivated to learn is what you want!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34</a:t>
            </a:fld>
            <a:endParaRPr lang="en-US" altLang="en-US"/>
          </a:p>
        </p:txBody>
      </p:sp>
    </p:spTree>
    <p:extLst>
      <p:ext uri="{BB962C8B-B14F-4D97-AF65-F5344CB8AC3E}">
        <p14:creationId xmlns:p14="http://schemas.microsoft.com/office/powerpoint/2010/main" val="40109095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35</a:t>
            </a:fld>
            <a:endParaRPr lang="en-US" altLang="en-US"/>
          </a:p>
        </p:txBody>
      </p:sp>
    </p:spTree>
    <p:extLst>
      <p:ext uri="{BB962C8B-B14F-4D97-AF65-F5344CB8AC3E}">
        <p14:creationId xmlns:p14="http://schemas.microsoft.com/office/powerpoint/2010/main" val="28767757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20 items &amp; recall. </a:t>
            </a:r>
          </a:p>
          <a:p>
            <a:endParaRPr lang="en-US" dirty="0"/>
          </a:p>
          <a:p>
            <a:r>
              <a:rPr lang="en-US" dirty="0"/>
              <a:t>At the end – write them down – go!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38</a:t>
            </a:fld>
            <a:endParaRPr lang="en-US" altLang="en-US"/>
          </a:p>
        </p:txBody>
      </p:sp>
    </p:spTree>
    <p:extLst>
      <p:ext uri="{BB962C8B-B14F-4D97-AF65-F5344CB8AC3E}">
        <p14:creationId xmlns:p14="http://schemas.microsoft.com/office/powerpoint/2010/main" val="11187542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GB" sz="1200" dirty="0"/>
              <a:t>Do constructivist and social constructivist activities help us to complete stages 2 and 3, or can they overload the working memory?</a:t>
            </a:r>
          </a:p>
          <a:p>
            <a:pPr marL="342900" indent="-342900">
              <a:buFont typeface="Arial" panose="020B0604020202020204" pitchFamily="34" charset="0"/>
              <a:buChar char="•"/>
            </a:pPr>
            <a:r>
              <a:rPr lang="en-GB" sz="1200" dirty="0"/>
              <a:t>To what extent do we need to ensure that there is sound existing knowledge for stage 3 to occur - the case for guided instruction (behaviourism?) – (see Kirschner, </a:t>
            </a:r>
            <a:r>
              <a:rPr lang="en-GB" sz="1200" dirty="0" err="1"/>
              <a:t>Sweller</a:t>
            </a:r>
            <a:r>
              <a:rPr lang="en-GB" sz="1200" dirty="0"/>
              <a:t> and Clark, 								       2006)</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40</a:t>
            </a:fld>
            <a:endParaRPr lang="en-US" altLang="en-US"/>
          </a:p>
        </p:txBody>
      </p:sp>
    </p:spTree>
    <p:extLst>
      <p:ext uri="{BB962C8B-B14F-4D97-AF65-F5344CB8AC3E}">
        <p14:creationId xmlns:p14="http://schemas.microsoft.com/office/powerpoint/2010/main" val="42762976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happens when people have to think hard </a:t>
            </a:r>
          </a:p>
          <a:p>
            <a:endParaRPr lang="en-US" dirty="0"/>
          </a:p>
          <a:p>
            <a:r>
              <a:rPr lang="en-US" dirty="0"/>
              <a:t>And the reality is that a good teacher and a good learner adapts and modifies various methods / ways of learning – i.e. with others, provides guidance and accepts guidance, works individually, creates healthy working environment </a:t>
            </a:r>
            <a:r>
              <a:rPr lang="en-US" dirty="0" err="1"/>
              <a:t>condusive</a:t>
            </a:r>
            <a:r>
              <a:rPr lang="en-US" dirty="0"/>
              <a:t> to problem solving within a group of people.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41</a:t>
            </a:fld>
            <a:endParaRPr lang="en-US" altLang="en-US"/>
          </a:p>
        </p:txBody>
      </p:sp>
    </p:spTree>
    <p:extLst>
      <p:ext uri="{BB962C8B-B14F-4D97-AF65-F5344CB8AC3E}">
        <p14:creationId xmlns:p14="http://schemas.microsoft.com/office/powerpoint/2010/main" val="303580537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42</a:t>
            </a:fld>
            <a:endParaRPr lang="en-US" altLang="en-US"/>
          </a:p>
        </p:txBody>
      </p:sp>
    </p:spTree>
    <p:extLst>
      <p:ext uri="{BB962C8B-B14F-4D97-AF65-F5344CB8AC3E}">
        <p14:creationId xmlns:p14="http://schemas.microsoft.com/office/powerpoint/2010/main" val="26014614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5mins </a:t>
            </a:r>
          </a:p>
          <a:p>
            <a:r>
              <a:rPr lang="en-US" dirty="0" err="1"/>
              <a:t>Cyfeirio’r</a:t>
            </a:r>
            <a:r>
              <a:rPr lang="en-US" dirty="0"/>
              <a:t> </a:t>
            </a:r>
            <a:r>
              <a:rPr lang="en-US" dirty="0" err="1"/>
              <a:t>grwp</a:t>
            </a:r>
            <a:r>
              <a:rPr lang="en-US" dirty="0"/>
              <a:t> I </a:t>
            </a:r>
            <a:r>
              <a:rPr lang="en-US" dirty="0" err="1"/>
              <a:t>edrych</a:t>
            </a:r>
            <a:r>
              <a:rPr lang="en-US" dirty="0"/>
              <a:t> </a:t>
            </a:r>
            <a:r>
              <a:rPr lang="en-US" dirty="0" err="1"/>
              <a:t>ar</a:t>
            </a:r>
            <a:r>
              <a:rPr lang="en-US" dirty="0"/>
              <a:t> </a:t>
            </a:r>
            <a:r>
              <a:rPr lang="en-US" dirty="0" err="1"/>
              <a:t>moodle</a:t>
            </a:r>
            <a:r>
              <a:rPr lang="en-US" dirty="0"/>
              <a:t> I </a:t>
            </a:r>
            <a:r>
              <a:rPr lang="en-US" dirty="0" err="1"/>
              <a:t>edrych</a:t>
            </a:r>
            <a:r>
              <a:rPr lang="en-US" dirty="0"/>
              <a:t> </a:t>
            </a:r>
            <a:r>
              <a:rPr lang="en-US" dirty="0" err="1"/>
              <a:t>ar</a:t>
            </a:r>
            <a:r>
              <a:rPr lang="en-US" dirty="0"/>
              <a:t> </a:t>
            </a:r>
            <a:r>
              <a:rPr lang="en-US" dirty="0" err="1"/>
              <a:t>fframwaith</a:t>
            </a:r>
            <a:r>
              <a:rPr lang="en-US" dirty="0"/>
              <a:t> y </a:t>
            </a:r>
            <a:r>
              <a:rPr lang="en-US" dirty="0" err="1"/>
              <a:t>cyfnod</a:t>
            </a:r>
            <a:r>
              <a:rPr lang="en-US" dirty="0"/>
              <a:t> </a:t>
            </a:r>
            <a:r>
              <a:rPr lang="en-US" dirty="0" err="1"/>
              <a:t>sylfaen</a:t>
            </a:r>
            <a:r>
              <a:rPr lang="en-US" dirty="0"/>
              <a:t> / foundation phase framework I </a:t>
            </a:r>
            <a:r>
              <a:rPr lang="en-US" dirty="0" err="1"/>
              <a:t>ddarganfod</a:t>
            </a:r>
            <a:r>
              <a:rPr lang="en-US" dirty="0"/>
              <a:t> </a:t>
            </a:r>
            <a:r>
              <a:rPr lang="en-US" dirty="0" err="1"/>
              <a:t>beth</a:t>
            </a:r>
            <a:r>
              <a:rPr lang="en-US" dirty="0"/>
              <a:t> </a:t>
            </a:r>
            <a:r>
              <a:rPr lang="en-US" dirty="0" err="1"/>
              <a:t>ydy</a:t>
            </a:r>
            <a:r>
              <a:rPr lang="en-US" dirty="0"/>
              <a:t> </a:t>
            </a:r>
            <a:r>
              <a:rPr lang="en-US" dirty="0" err="1"/>
              <a:t>penawdau</a:t>
            </a:r>
            <a:r>
              <a:rPr lang="en-US" dirty="0"/>
              <a:t> y </a:t>
            </a:r>
            <a:r>
              <a:rPr lang="en-US" dirty="0" err="1"/>
              <a:t>chwe</a:t>
            </a:r>
            <a:r>
              <a:rPr lang="en-US" dirty="0"/>
              <a:t> </a:t>
            </a:r>
            <a:r>
              <a:rPr lang="en-US" dirty="0" err="1"/>
              <a:t>maes</a:t>
            </a:r>
            <a:r>
              <a:rPr lang="en-US" dirty="0"/>
              <a:t> </a:t>
            </a:r>
            <a:r>
              <a:rPr lang="en-US" dirty="0" err="1"/>
              <a:t>dysgu</a:t>
            </a:r>
            <a:r>
              <a:rPr lang="en-US" dirty="0"/>
              <a:t>. </a:t>
            </a:r>
          </a:p>
          <a:p>
            <a:r>
              <a:rPr lang="en-US" dirty="0"/>
              <a:t>Read through in pairs and discuss</a:t>
            </a:r>
            <a:r>
              <a:rPr lang="is-IS" dirty="0"/>
              <a:t>…</a:t>
            </a:r>
          </a:p>
          <a:p>
            <a:r>
              <a:rPr lang="en-US" dirty="0"/>
              <a:t>W</a:t>
            </a:r>
            <a:r>
              <a:rPr lang="is-IS" dirty="0"/>
              <a:t>hat do you notice about the curriculum?</a:t>
            </a:r>
          </a:p>
          <a:p>
            <a:r>
              <a:rPr lang="en-US" dirty="0"/>
              <a:t>What are your thoughts?</a:t>
            </a:r>
          </a:p>
          <a:p>
            <a:endParaRPr lang="en-US" dirty="0"/>
          </a:p>
          <a:p>
            <a:r>
              <a:rPr lang="en-US" dirty="0"/>
              <a:t>Includes Nursery – Reception aged children and </a:t>
            </a:r>
            <a:r>
              <a:rPr lang="en-US" dirty="0" err="1"/>
              <a:t>yr</a:t>
            </a:r>
            <a:r>
              <a:rPr lang="en-US" dirty="0"/>
              <a:t> 1 and year 2</a:t>
            </a:r>
          </a:p>
          <a:p>
            <a:endParaRPr lang="en-US" dirty="0"/>
          </a:p>
          <a:p>
            <a:r>
              <a:rPr lang="en-US" dirty="0"/>
              <a:t>So from 3yr </a:t>
            </a:r>
            <a:r>
              <a:rPr lang="en-US" dirty="0" err="1"/>
              <a:t>olds</a:t>
            </a:r>
            <a:r>
              <a:rPr lang="en-US" dirty="0"/>
              <a:t> to 5-6year </a:t>
            </a:r>
            <a:r>
              <a:rPr lang="en-US" dirty="0" err="1"/>
              <a:t>olds</a:t>
            </a:r>
            <a:r>
              <a:rPr lang="en-US"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44</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subjects – areas of learning</a:t>
            </a:r>
          </a:p>
          <a:p>
            <a:endParaRPr lang="en-US" dirty="0"/>
          </a:p>
          <a:p>
            <a:r>
              <a:rPr lang="en-US" dirty="0"/>
              <a:t>Taught holistically – with others i.e. physical &amp; oral / creative development &amp; personal &amp; social  </a:t>
            </a:r>
            <a:r>
              <a:rPr lang="en-US" dirty="0" err="1"/>
              <a:t>etc</a:t>
            </a:r>
            <a:r>
              <a:rPr lang="en-US" dirty="0"/>
              <a:t> </a:t>
            </a:r>
          </a:p>
          <a:p>
            <a:endParaRPr lang="en-US" dirty="0"/>
          </a:p>
          <a:p>
            <a:r>
              <a:rPr lang="en-US" dirty="0"/>
              <a:t>Each area of learning is given Range and skills  /   </a:t>
            </a:r>
            <a:r>
              <a:rPr lang="en-US" dirty="0" err="1"/>
              <a:t>ystod</a:t>
            </a:r>
            <a:r>
              <a:rPr lang="en-US" dirty="0"/>
              <a:t> a </a:t>
            </a:r>
            <a:r>
              <a:rPr lang="en-US" dirty="0" err="1"/>
              <a:t>sgiliau</a:t>
            </a:r>
            <a:endParaRPr lang="en-US" dirty="0"/>
          </a:p>
          <a:p>
            <a:endParaRPr lang="en-US" dirty="0"/>
          </a:p>
          <a:p>
            <a:r>
              <a:rPr lang="en-US" dirty="0"/>
              <a:t>The curriculum is a continuum – </a:t>
            </a:r>
            <a:r>
              <a:rPr lang="en-US" dirty="0" err="1"/>
              <a:t>continwwm</a:t>
            </a:r>
            <a:r>
              <a:rPr lang="en-US" dirty="0"/>
              <a:t> </a:t>
            </a:r>
            <a:r>
              <a:rPr lang="en-US" dirty="0" err="1"/>
              <a:t>yw’r</a:t>
            </a:r>
            <a:r>
              <a:rPr lang="en-US" dirty="0"/>
              <a:t> </a:t>
            </a:r>
            <a:r>
              <a:rPr lang="en-US" dirty="0" err="1"/>
              <a:t>cwricwlwm</a:t>
            </a:r>
            <a:r>
              <a:rPr lang="en-US" dirty="0"/>
              <a:t>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45</a:t>
            </a:fld>
            <a:endParaRPr lang="en-US" altLang="en-US"/>
          </a:p>
        </p:txBody>
      </p:sp>
    </p:spTree>
    <p:extLst>
      <p:ext uri="{BB962C8B-B14F-4D97-AF65-F5344CB8AC3E}">
        <p14:creationId xmlns:p14="http://schemas.microsoft.com/office/powerpoint/2010/main" val="113412027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46</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488191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47</a:t>
            </a:fld>
            <a:endParaRPr lang="en-US" altLang="en-US"/>
          </a:p>
        </p:txBody>
      </p:sp>
    </p:spTree>
    <p:extLst>
      <p:ext uri="{BB962C8B-B14F-4D97-AF65-F5344CB8AC3E}">
        <p14:creationId xmlns:p14="http://schemas.microsoft.com/office/powerpoint/2010/main" val="20688231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48</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1187624" y="548680"/>
            <a:ext cx="7654788"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err="1">
                <a:solidFill>
                  <a:schemeClr val="bg1">
                    <a:lumMod val="95000"/>
                  </a:schemeClr>
                </a:solidFill>
              </a:rPr>
              <a:t>Damcanieithwyr</a:t>
            </a:r>
            <a:r>
              <a:rPr lang="en-GB" altLang="en-US" sz="4000" b="1" dirty="0">
                <a:solidFill>
                  <a:schemeClr val="bg1">
                    <a:lumMod val="95000"/>
                  </a:schemeClr>
                </a:solidFill>
              </a:rPr>
              <a:t> </a:t>
            </a:r>
            <a:r>
              <a:rPr lang="en-GB" altLang="en-US" sz="4000" b="1" dirty="0" err="1">
                <a:solidFill>
                  <a:schemeClr val="bg1">
                    <a:lumMod val="95000"/>
                  </a:schemeClr>
                </a:solidFill>
              </a:rPr>
              <a:t>ym</a:t>
            </a:r>
            <a:r>
              <a:rPr lang="en-GB" altLang="en-US" sz="4000" b="1" dirty="0">
                <a:solidFill>
                  <a:schemeClr val="bg1">
                    <a:lumMod val="95000"/>
                  </a:schemeClr>
                </a:solidFill>
              </a:rPr>
              <a:t> </a:t>
            </a:r>
            <a:r>
              <a:rPr lang="en-GB" altLang="en-US" sz="4000" b="1" dirty="0" err="1">
                <a:solidFill>
                  <a:schemeClr val="bg1">
                    <a:lumMod val="95000"/>
                  </a:schemeClr>
                </a:solidFill>
              </a:rPr>
              <a:t>myd</a:t>
            </a:r>
            <a:r>
              <a:rPr lang="en-GB" altLang="en-US" sz="4000" b="1" dirty="0">
                <a:solidFill>
                  <a:schemeClr val="bg1">
                    <a:lumMod val="95000"/>
                  </a:schemeClr>
                </a:solidFill>
              </a:rPr>
              <a:t> </a:t>
            </a:r>
            <a:r>
              <a:rPr lang="en-GB" altLang="en-US" sz="4000" b="1" dirty="0" err="1">
                <a:solidFill>
                  <a:schemeClr val="bg1">
                    <a:lumMod val="95000"/>
                  </a:schemeClr>
                </a:solidFill>
              </a:rPr>
              <a:t>Addysg</a:t>
            </a:r>
            <a:br>
              <a:rPr lang="en-GB" altLang="en-US" sz="4000" b="1" dirty="0">
                <a:solidFill>
                  <a:schemeClr val="bg1">
                    <a:lumMod val="95000"/>
                  </a:schemeClr>
                </a:solidFill>
              </a:rPr>
            </a:br>
            <a:r>
              <a:rPr lang="en-GB" altLang="en-US" sz="4000" b="1" dirty="0">
                <a:solidFill>
                  <a:schemeClr val="bg1">
                    <a:lumMod val="95000"/>
                  </a:schemeClr>
                </a:solidFill>
              </a:rPr>
              <a:t>Theorists in the world of Education</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633764" y="3347653"/>
            <a:ext cx="3322612"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 Lecture 3</a:t>
            </a:r>
          </a:p>
          <a:p>
            <a:pPr>
              <a:buFont typeface="Wingdings" panose="05000000000000000000" pitchFamily="2" charset="2"/>
              <a:buNone/>
              <a:defRPr/>
            </a:pPr>
            <a:r>
              <a:rPr lang="en-GB" altLang="en-US" b="1" dirty="0">
                <a:solidFill>
                  <a:schemeClr val="bg1"/>
                </a:solidFill>
              </a:rPr>
              <a:t>6/10/2020</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err="1">
                <a:solidFill>
                  <a:schemeClr val="bg1"/>
                </a:solidFill>
              </a:rPr>
              <a:t>Amcanion</a:t>
            </a:r>
            <a:r>
              <a:rPr lang="en-US" altLang="en-US" sz="3200" b="1" dirty="0">
                <a:solidFill>
                  <a:schemeClr val="bg1"/>
                </a:solidFill>
              </a:rPr>
              <a:t> / Aims :</a:t>
            </a:r>
            <a:endParaRPr lang="en-US" altLang="en-US" sz="4000" b="1" dirty="0">
              <a:solidFill>
                <a:schemeClr val="bg1"/>
              </a:solidFill>
            </a:endParaRPr>
          </a:p>
        </p:txBody>
      </p:sp>
      <p:sp>
        <p:nvSpPr>
          <p:cNvPr id="5" name="Content Placeholder 4">
            <a:extLst>
              <a:ext uri="{FF2B5EF4-FFF2-40B4-BE49-F238E27FC236}">
                <a16:creationId xmlns:a16="http://schemas.microsoft.com/office/drawing/2014/main" id="{FDC8EA92-0B74-A249-9B93-73460C085BF5}"/>
              </a:ext>
            </a:extLst>
          </p:cNvPr>
          <p:cNvSpPr txBox="1">
            <a:spLocks/>
          </p:cNvSpPr>
          <p:nvPr/>
        </p:nvSpPr>
        <p:spPr bwMode="auto">
          <a:xfrm>
            <a:off x="198938" y="908357"/>
            <a:ext cx="4037195" cy="4923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err="1"/>
              <a:t>Datblygu</a:t>
            </a:r>
            <a:r>
              <a:rPr lang="en-US" dirty="0"/>
              <a:t> </a:t>
            </a:r>
            <a:r>
              <a:rPr lang="en-US" dirty="0" err="1"/>
              <a:t>gwybodaeth</a:t>
            </a:r>
            <a:r>
              <a:rPr lang="en-US" dirty="0"/>
              <a:t> a </a:t>
            </a:r>
            <a:r>
              <a:rPr lang="en-US" dirty="0" err="1"/>
              <a:t>dealltwriaeth</a:t>
            </a:r>
            <a:r>
              <a:rPr lang="en-US" dirty="0"/>
              <a:t> am </a:t>
            </a:r>
            <a:r>
              <a:rPr lang="en-US" dirty="0" err="1"/>
              <a:t>ddamcaniaethwyr</a:t>
            </a:r>
            <a:r>
              <a:rPr lang="en-US" dirty="0"/>
              <a:t> </a:t>
            </a:r>
            <a:r>
              <a:rPr lang="en-US" dirty="0" err="1"/>
              <a:t>addysgiadol</a:t>
            </a:r>
            <a:r>
              <a:rPr lang="en-US" dirty="0"/>
              <a:t> </a:t>
            </a:r>
            <a:r>
              <a:rPr lang="en-US" dirty="0" err="1"/>
              <a:t>amrywiol</a:t>
            </a:r>
            <a:r>
              <a:rPr lang="en-US" dirty="0"/>
              <a:t> a </a:t>
            </a:r>
            <a:r>
              <a:rPr lang="en-US" dirty="0" err="1"/>
              <a:t>oedd</a:t>
            </a:r>
            <a:r>
              <a:rPr lang="en-US" dirty="0"/>
              <a:t> </a:t>
            </a:r>
            <a:r>
              <a:rPr lang="en-US" dirty="0" err="1"/>
              <a:t>yn</a:t>
            </a:r>
            <a:r>
              <a:rPr lang="en-US" dirty="0"/>
              <a:t> </a:t>
            </a:r>
            <a:r>
              <a:rPr lang="en-US" dirty="0" err="1"/>
              <a:t>credu</a:t>
            </a:r>
            <a:r>
              <a:rPr lang="en-US" dirty="0"/>
              <a:t> bod </a:t>
            </a:r>
            <a:r>
              <a:rPr lang="en-US" dirty="0" err="1"/>
              <a:t>chwarae</a:t>
            </a:r>
            <a:r>
              <a:rPr lang="en-US" dirty="0"/>
              <a:t> </a:t>
            </a:r>
            <a:r>
              <a:rPr lang="en-US" dirty="0" err="1"/>
              <a:t>yn</a:t>
            </a:r>
            <a:r>
              <a:rPr lang="en-US" dirty="0"/>
              <a:t> </a:t>
            </a:r>
            <a:r>
              <a:rPr lang="en-US" dirty="0" err="1"/>
              <a:t>bwysig</a:t>
            </a:r>
            <a:r>
              <a:rPr lang="en-US" dirty="0"/>
              <a:t> i </a:t>
            </a:r>
            <a:r>
              <a:rPr lang="en-US" dirty="0" err="1"/>
              <a:t>gynnydd</a:t>
            </a:r>
            <a:r>
              <a:rPr lang="en-US" dirty="0"/>
              <a:t> </a:t>
            </a:r>
            <a:r>
              <a:rPr lang="en-US" dirty="0" err="1"/>
              <a:t>plentyn</a:t>
            </a:r>
            <a:r>
              <a:rPr lang="en-US" dirty="0"/>
              <a:t>. </a:t>
            </a:r>
          </a:p>
          <a:p>
            <a:pPr eaLnBrk="1" hangingPunct="1"/>
            <a:r>
              <a:rPr lang="en-US" dirty="0" err="1"/>
              <a:t>Ystyried</a:t>
            </a:r>
            <a:r>
              <a:rPr lang="en-US" dirty="0"/>
              <a:t> </a:t>
            </a:r>
            <a:r>
              <a:rPr lang="en-US" dirty="0" err="1"/>
              <a:t>fel</a:t>
            </a:r>
            <a:r>
              <a:rPr lang="en-US" dirty="0"/>
              <a:t> </a:t>
            </a:r>
            <a:r>
              <a:rPr lang="en-US" dirty="0" err="1"/>
              <a:t>mae</a:t>
            </a:r>
            <a:r>
              <a:rPr lang="en-US" dirty="0"/>
              <a:t> </a:t>
            </a:r>
            <a:r>
              <a:rPr lang="en-US" dirty="0" err="1"/>
              <a:t>rhai</a:t>
            </a:r>
            <a:r>
              <a:rPr lang="en-US" dirty="0"/>
              <a:t> </a:t>
            </a:r>
            <a:r>
              <a:rPr lang="en-US" dirty="0" err="1"/>
              <a:t>theoriau</a:t>
            </a:r>
            <a:r>
              <a:rPr lang="en-US" dirty="0"/>
              <a:t> </a:t>
            </a:r>
            <a:r>
              <a:rPr lang="en-US" dirty="0" err="1"/>
              <a:t>yn</a:t>
            </a:r>
            <a:r>
              <a:rPr lang="en-US" dirty="0"/>
              <a:t> </a:t>
            </a:r>
            <a:r>
              <a:rPr lang="en-US" dirty="0" err="1"/>
              <a:t>dylanwadu</a:t>
            </a:r>
            <a:r>
              <a:rPr lang="en-US" dirty="0"/>
              <a:t> </a:t>
            </a:r>
            <a:r>
              <a:rPr lang="en-US" dirty="0" err="1"/>
              <a:t>ar</a:t>
            </a:r>
            <a:r>
              <a:rPr lang="en-US" dirty="0"/>
              <a:t> </a:t>
            </a:r>
            <a:r>
              <a:rPr lang="en-US" dirty="0" err="1"/>
              <a:t>addysgeg</a:t>
            </a:r>
            <a:r>
              <a:rPr lang="en-US" dirty="0"/>
              <a:t> a </a:t>
            </a:r>
            <a:r>
              <a:rPr lang="en-US" dirty="0" err="1"/>
              <a:t>darpariaeth</a:t>
            </a:r>
            <a:r>
              <a:rPr lang="en-US" dirty="0"/>
              <a:t>. </a:t>
            </a:r>
          </a:p>
          <a:p>
            <a:pPr eaLnBrk="1" hangingPunct="1"/>
            <a:r>
              <a:rPr lang="en-US" dirty="0" err="1"/>
              <a:t>Creu</a:t>
            </a:r>
            <a:r>
              <a:rPr lang="en-US" dirty="0"/>
              <a:t> </a:t>
            </a:r>
            <a:r>
              <a:rPr lang="en-US" dirty="0" err="1"/>
              <a:t>crynodeb</a:t>
            </a:r>
            <a:r>
              <a:rPr lang="en-US" dirty="0"/>
              <a:t> am </a:t>
            </a:r>
            <a:r>
              <a:rPr lang="en-US" dirty="0" err="1"/>
              <a:t>dri</a:t>
            </a:r>
            <a:r>
              <a:rPr lang="en-US" dirty="0"/>
              <a:t> neu </a:t>
            </a:r>
            <a:r>
              <a:rPr lang="en-US" dirty="0" err="1"/>
              <a:t>pedwar</a:t>
            </a:r>
            <a:r>
              <a:rPr lang="en-US" dirty="0"/>
              <a:t> </a:t>
            </a:r>
            <a:r>
              <a:rPr lang="en-US" dirty="0" err="1"/>
              <a:t>ddamcaniaethwr</a:t>
            </a:r>
            <a:r>
              <a:rPr lang="en-US" dirty="0"/>
              <a:t>.</a:t>
            </a:r>
          </a:p>
          <a:p>
            <a:pPr eaLnBrk="1" hangingPunct="1"/>
            <a:r>
              <a:rPr lang="en-US" dirty="0" err="1"/>
              <a:t>Creu</a:t>
            </a:r>
            <a:r>
              <a:rPr lang="en-US" dirty="0"/>
              <a:t> </a:t>
            </a:r>
            <a:r>
              <a:rPr lang="en-US" dirty="0" err="1"/>
              <a:t>crynodeb</a:t>
            </a:r>
            <a:r>
              <a:rPr lang="en-US" dirty="0"/>
              <a:t> </a:t>
            </a:r>
            <a:r>
              <a:rPr lang="en-US" dirty="0" err="1"/>
              <a:t>sut</a:t>
            </a:r>
            <a:r>
              <a:rPr lang="en-US" dirty="0"/>
              <a:t> </a:t>
            </a:r>
            <a:r>
              <a:rPr lang="en-US" dirty="0" err="1"/>
              <a:t>mae</a:t>
            </a:r>
            <a:r>
              <a:rPr lang="en-US" dirty="0"/>
              <a:t> plant </a:t>
            </a:r>
            <a:r>
              <a:rPr lang="en-US" dirty="0" err="1"/>
              <a:t>yn</a:t>
            </a:r>
            <a:r>
              <a:rPr lang="en-US" dirty="0"/>
              <a:t> </a:t>
            </a:r>
            <a:r>
              <a:rPr lang="en-US" dirty="0" err="1"/>
              <a:t>dysgu</a:t>
            </a:r>
            <a:r>
              <a:rPr lang="en-US" dirty="0"/>
              <a:t>.  </a:t>
            </a:r>
          </a:p>
        </p:txBody>
      </p:sp>
      <p:sp>
        <p:nvSpPr>
          <p:cNvPr id="6" name="Content Placeholder 5">
            <a:extLst>
              <a:ext uri="{FF2B5EF4-FFF2-40B4-BE49-F238E27FC236}">
                <a16:creationId xmlns:a16="http://schemas.microsoft.com/office/drawing/2014/main" id="{D7828996-BE25-8045-8A16-16D00A270D04}"/>
              </a:ext>
            </a:extLst>
          </p:cNvPr>
          <p:cNvSpPr txBox="1">
            <a:spLocks/>
          </p:cNvSpPr>
          <p:nvPr/>
        </p:nvSpPr>
        <p:spPr>
          <a:xfrm>
            <a:off x="4912732" y="382352"/>
            <a:ext cx="3840480" cy="5418839"/>
          </a:xfrm>
          <a:prstGeom prst="rect">
            <a:avLst/>
          </a:prstGeom>
        </p:spPr>
        <p:txBody>
          <a:bodyPr>
            <a:normAutofit fontScale="77500" lnSpcReduction="20000"/>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US" dirty="0"/>
              <a:t>To develop k</a:t>
            </a:r>
            <a:r>
              <a:rPr lang="en-GB" dirty="0" err="1"/>
              <a:t>nowledge</a:t>
            </a:r>
            <a:r>
              <a:rPr lang="en-GB" dirty="0"/>
              <a:t> and understanding of various educational theorists that consider play an important aspect to learning.</a:t>
            </a:r>
          </a:p>
          <a:p>
            <a:pPr eaLnBrk="1" hangingPunct="1"/>
            <a:r>
              <a:rPr lang="en-US" dirty="0"/>
              <a:t>Consider various educational theorists approaches that influence educational teaching and provision. </a:t>
            </a:r>
            <a:endParaRPr lang="en-GB" dirty="0"/>
          </a:p>
          <a:p>
            <a:pPr eaLnBrk="1" hangingPunct="1"/>
            <a:r>
              <a:rPr lang="en-US" dirty="0"/>
              <a:t>To create summary of three or four of the theorists.  </a:t>
            </a:r>
          </a:p>
          <a:p>
            <a:pPr eaLnBrk="1" hangingPunct="1"/>
            <a:r>
              <a:rPr lang="en-US" dirty="0"/>
              <a:t>To create summary of how children learn.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1196752"/>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4572000" cy="764704"/>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Tree>
    <p:extLst>
      <p:ext uri="{BB962C8B-B14F-4D97-AF65-F5344CB8AC3E}">
        <p14:creationId xmlns:p14="http://schemas.microsoft.com/office/powerpoint/2010/main" val="114789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5F65CAA2-80B4-144E-8915-8E88FD27BFE3}"/>
              </a:ext>
            </a:extLst>
          </p:cNvPr>
          <p:cNvGraphicFramePr>
            <a:graphicFrameLocks noGrp="1"/>
          </p:cNvGraphicFramePr>
          <p:nvPr>
            <p:ph sz="half" idx="1"/>
            <p:extLst>
              <p:ext uri="{D42A27DB-BD31-4B8C-83A1-F6EECF244321}">
                <p14:modId xmlns:p14="http://schemas.microsoft.com/office/powerpoint/2010/main" val="2360318524"/>
              </p:ext>
            </p:extLst>
          </p:nvPr>
        </p:nvGraphicFramePr>
        <p:xfrm>
          <a:off x="2555776" y="3473"/>
          <a:ext cx="4032448" cy="564882"/>
        </p:xfrm>
        <a:graphic>
          <a:graphicData uri="http://schemas.openxmlformats.org/drawingml/2006/table">
            <a:tbl>
              <a:tblPr firstRow="1" firstCol="1" lastRow="1" lastCol="1" bandRow="1" bandCol="1">
                <a:tableStyleId>{5C22544A-7EE6-4342-B048-85BDC9FD1C3A}</a:tableStyleId>
              </a:tblPr>
              <a:tblGrid>
                <a:gridCol w="4032448">
                  <a:extLst>
                    <a:ext uri="{9D8B030D-6E8A-4147-A177-3AD203B41FA5}">
                      <a16:colId xmlns:a16="http://schemas.microsoft.com/office/drawing/2014/main" val="2741106371"/>
                    </a:ext>
                  </a:extLst>
                </a:gridCol>
              </a:tblGrid>
              <a:tr h="564882">
                <a:tc>
                  <a:txBody>
                    <a:bodyPr/>
                    <a:lstStyle/>
                    <a:p>
                      <a:pPr algn="ctr"/>
                      <a:br>
                        <a:rPr lang="en-GB" sz="1000" dirty="0">
                          <a:effectLst/>
                        </a:rPr>
                      </a:br>
                      <a:r>
                        <a:rPr lang="en-GB" sz="1300" dirty="0">
                          <a:effectLst/>
                        </a:rPr>
                        <a:t>TASK DESCRIPTION</a:t>
                      </a:r>
                      <a:endParaRPr lang="en-GB" sz="700" dirty="0">
                        <a:effectLst/>
                        <a:latin typeface="Times New Roman" panose="02020603050405020304" pitchFamily="18" charset="0"/>
                        <a:ea typeface="Times New Roman" panose="02020603050405020304" pitchFamily="18" charset="0"/>
                      </a:endParaRPr>
                    </a:p>
                  </a:txBody>
                  <a:tcPr marL="44593" marR="44593" marT="0" marB="0"/>
                </a:tc>
                <a:extLst>
                  <a:ext uri="{0D108BD9-81ED-4DB2-BD59-A6C34878D82A}">
                    <a16:rowId xmlns:a16="http://schemas.microsoft.com/office/drawing/2014/main" val="978429259"/>
                  </a:ext>
                </a:extLst>
              </a:tr>
            </a:tbl>
          </a:graphicData>
        </a:graphic>
      </p:graphicFrame>
      <p:sp>
        <p:nvSpPr>
          <p:cNvPr id="11" name="Rectangle 3">
            <a:extLst>
              <a:ext uri="{FF2B5EF4-FFF2-40B4-BE49-F238E27FC236}">
                <a16:creationId xmlns:a16="http://schemas.microsoft.com/office/drawing/2014/main" id="{BBD1E78A-C22C-4C4C-B9E7-6FB3A5889D3F}"/>
              </a:ext>
            </a:extLst>
          </p:cNvPr>
          <p:cNvSpPr>
            <a:spLocks noChangeArrowheads="1"/>
          </p:cNvSpPr>
          <p:nvPr/>
        </p:nvSpPr>
        <p:spPr bwMode="auto">
          <a:xfrm>
            <a:off x="354360" y="897538"/>
            <a:ext cx="8435280" cy="5062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tabLst>
                <a:tab pos="2857500" algn="l"/>
              </a:tabLst>
              <a:defRPr>
                <a:solidFill>
                  <a:schemeClr val="tx1"/>
                </a:solidFill>
                <a:latin typeface="Arial" panose="020B0604020202020204" pitchFamily="34" charset="0"/>
              </a:defRPr>
            </a:lvl1pPr>
            <a:lvl2pPr>
              <a:tabLst>
                <a:tab pos="2857500" algn="l"/>
              </a:tabLst>
              <a:defRPr>
                <a:solidFill>
                  <a:schemeClr val="tx1"/>
                </a:solidFill>
                <a:latin typeface="Arial" panose="020B0604020202020204" pitchFamily="34" charset="0"/>
              </a:defRPr>
            </a:lvl2pPr>
            <a:lvl3pPr>
              <a:tabLst>
                <a:tab pos="2857500" algn="l"/>
              </a:tabLst>
              <a:defRPr>
                <a:solidFill>
                  <a:schemeClr val="tx1"/>
                </a:solidFill>
                <a:latin typeface="Arial" panose="020B0604020202020204" pitchFamily="34" charset="0"/>
              </a:defRPr>
            </a:lvl3pPr>
            <a:lvl4pPr>
              <a:tabLst>
                <a:tab pos="2857500" algn="l"/>
              </a:tabLst>
              <a:defRPr>
                <a:solidFill>
                  <a:schemeClr val="tx1"/>
                </a:solidFill>
                <a:latin typeface="Arial" panose="020B0604020202020204" pitchFamily="34" charset="0"/>
              </a:defRPr>
            </a:lvl4pPr>
            <a:lvl5pPr>
              <a:tabLst>
                <a:tab pos="2857500" algn="l"/>
              </a:tabLst>
              <a:defRPr>
                <a:solidFill>
                  <a:schemeClr val="tx1"/>
                </a:solidFill>
                <a:latin typeface="Arial" panose="020B0604020202020204" pitchFamily="34" charset="0"/>
              </a:defRPr>
            </a:lvl5pPr>
            <a:lvl6pPr eaLnBrk="0" fontAlgn="base" hangingPunct="0">
              <a:spcBef>
                <a:spcPct val="0"/>
              </a:spcBef>
              <a:spcAft>
                <a:spcPct val="0"/>
              </a:spcAft>
              <a:tabLst>
                <a:tab pos="2857500" algn="l"/>
              </a:tabLst>
              <a:defRPr>
                <a:solidFill>
                  <a:schemeClr val="tx1"/>
                </a:solidFill>
                <a:latin typeface="Arial" panose="020B0604020202020204" pitchFamily="34" charset="0"/>
              </a:defRPr>
            </a:lvl6pPr>
            <a:lvl7pPr eaLnBrk="0" fontAlgn="base" hangingPunct="0">
              <a:spcBef>
                <a:spcPct val="0"/>
              </a:spcBef>
              <a:spcAft>
                <a:spcPct val="0"/>
              </a:spcAft>
              <a:tabLst>
                <a:tab pos="2857500" algn="l"/>
              </a:tabLst>
              <a:defRPr>
                <a:solidFill>
                  <a:schemeClr val="tx1"/>
                </a:solidFill>
                <a:latin typeface="Arial" panose="020B0604020202020204" pitchFamily="34" charset="0"/>
              </a:defRPr>
            </a:lvl7pPr>
            <a:lvl8pPr eaLnBrk="0" fontAlgn="base" hangingPunct="0">
              <a:spcBef>
                <a:spcPct val="0"/>
              </a:spcBef>
              <a:spcAft>
                <a:spcPct val="0"/>
              </a:spcAft>
              <a:tabLst>
                <a:tab pos="2857500" algn="l"/>
              </a:tabLst>
              <a:defRPr>
                <a:solidFill>
                  <a:schemeClr val="tx1"/>
                </a:solidFill>
                <a:latin typeface="Arial" panose="020B0604020202020204" pitchFamily="34" charset="0"/>
              </a:defRPr>
            </a:lvl8pPr>
            <a:lvl9pPr eaLnBrk="0" fontAlgn="base" hangingPunct="0">
              <a:spcBef>
                <a:spcPct val="0"/>
              </a:spcBef>
              <a:spcAft>
                <a:spcPct val="0"/>
              </a:spcAft>
              <a:tabLst>
                <a:tab pos="28575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Times New Roman" panose="02020603050405020304" pitchFamily="18" charset="0"/>
              </a:rPr>
              <a:t>Analyse</a:t>
            </a:r>
            <a:r>
              <a:rPr kumimoji="0" lang="en-US" altLang="en-US" sz="11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 how the playful pedagogical approach of the Foundation Phase with its emphasis on outdoor learning lays foundations for children’s </a:t>
            </a:r>
            <a:r>
              <a:rPr kumimoji="0" lang="en-US" altLang="en-US" sz="14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rPr>
              <a:t>physical literacy.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1. This is an individual piece of work</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cs typeface="Arial" panose="020B0604020202020204" pitchFamily="34" charset="0"/>
              </a:rPr>
              <a:t>2. You need to evaluate - how does the theory of physical play enhance children’s learning in the Foundation Phase. What is its effectiveness? </a:t>
            </a:r>
            <a:endParaRPr kumimoji="0" lang="en-US" altLang="en-US" sz="1400" b="0" i="0" u="none" strike="noStrike" cap="none" normalizeH="0" baseline="0" dirty="0">
              <a:ln>
                <a:noFill/>
              </a:ln>
              <a:solidFill>
                <a:schemeClr val="tx1"/>
              </a:solidFill>
              <a:effectLst/>
              <a:highlight>
                <a:srgbClr val="FFFF00"/>
              </a:highligh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cs typeface="Arial" panose="020B0604020202020204" pitchFamily="34" charset="0"/>
              </a:rPr>
              <a:t>3. Include / Refer to learning theorists that have influenced the philosophy of the Foundation Phase Curriculum</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4. By evaluating the role of the outdoors, consider the benefits and the breadth that’s provided in the teaching of the Foundation Phase Curriculum in this way. Here, including reference to international methods may be useful.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5. Ensure you include sufficient information/reference/ international influences of recent research and current educational issues to the development of the physicality of the Foundation Phase in Wales within Health &amp; Wellbeing Area of Learning.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latin typeface="Calibri" panose="020F0502020204030204" pitchFamily="34" charset="0"/>
                <a:ea typeface="Times New Roman" panose="02020603050405020304" pitchFamily="18" charset="0"/>
                <a:cs typeface="Arial" panose="020B0604020202020204" pitchFamily="34" charset="0"/>
              </a:rPr>
              <a:t>6</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Provide good examples of support from reading that may influence the quality of content and discussion.  Including them could enhance the overall essay.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7. Demonstrating an awareness of what is meant by children’s physical literacy, inclusive teaching and learning would be useful.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highlight>
                  <a:srgbClr val="FFFF00"/>
                </a:highlight>
                <a:latin typeface="Calibri" panose="020F0502020204030204" pitchFamily="34" charset="0"/>
                <a:ea typeface="Times New Roman" panose="02020603050405020304" pitchFamily="18" charset="0"/>
                <a:cs typeface="Arial" panose="020B0604020202020204" pitchFamily="34" charset="0"/>
              </a:rPr>
              <a:t>8</a:t>
            </a:r>
            <a:r>
              <a:rPr kumimoji="0" lang="en-US" altLang="en-US" sz="1400" b="1" i="0" u="none" strike="noStrike" cap="none" normalizeH="0" baseline="0" dirty="0">
                <a:ln>
                  <a:noFill/>
                </a:ln>
                <a:solidFill>
                  <a:schemeClr val="tx1"/>
                </a:solidFill>
                <a:effectLst/>
                <a:highlight>
                  <a:srgbClr val="FFFF00"/>
                </a:highlight>
                <a:latin typeface="Calibri" panose="020F0502020204030204" pitchFamily="34" charset="0"/>
                <a:ea typeface="Times New Roman" panose="02020603050405020304" pitchFamily="18" charset="0"/>
                <a:cs typeface="Arial" panose="020B0604020202020204" pitchFamily="34" charset="0"/>
              </a:rPr>
              <a:t>. Links should be made to WG documentation and various theorists.</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In particular documents such as ‘Well-being of Future Generations (Wales) Act 2015’ &amp; Successful Futures (2015)  – Area of Learning : Health and Wellbeing.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lang="en-US" altLang="en-US" sz="1400" b="1" dirty="0">
                <a:latin typeface="Calibri" panose="020F0502020204030204" pitchFamily="34" charset="0"/>
                <a:ea typeface="Times New Roman" panose="02020603050405020304" pitchFamily="18" charset="0"/>
                <a:cs typeface="Arial" panose="020B0604020202020204" pitchFamily="34" charset="0"/>
              </a:rPr>
              <a:t>9</a:t>
            </a: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 Include a reference list as evidence of sources used</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r>
              <a:rPr kumimoji="0" lang="en-US" altLang="en-US" sz="14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Arial" panose="020B0604020202020204" pitchFamily="34" charset="0"/>
              </a:rPr>
              <a:t>Indication of words : Introduction : 200 – 400 words. Main body : 1,600 – 1,200.  Conclusion : 200 – 400. (Range therefore between 2,000 and 2,200 words.   </a:t>
            </a: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857500" algn="l"/>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64446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974B3-6DA2-1346-98F4-0318D2A9A7C8}"/>
              </a:ext>
            </a:extLst>
          </p:cNvPr>
          <p:cNvSpPr>
            <a:spLocks noGrp="1"/>
          </p:cNvSpPr>
          <p:nvPr>
            <p:ph type="title"/>
          </p:nvPr>
        </p:nvSpPr>
        <p:spPr/>
        <p:txBody>
          <a:bodyPr/>
          <a:lstStyle/>
          <a:p>
            <a:r>
              <a:rPr lang="en-GB" b="1" dirty="0"/>
              <a:t>Cognitive and Intellectual Skills</a:t>
            </a:r>
            <a:br>
              <a:rPr lang="en-GB" dirty="0"/>
            </a:br>
            <a:endParaRPr lang="en-US" dirty="0"/>
          </a:p>
        </p:txBody>
      </p:sp>
      <p:sp>
        <p:nvSpPr>
          <p:cNvPr id="5" name="Rectangle 4">
            <a:extLst>
              <a:ext uri="{FF2B5EF4-FFF2-40B4-BE49-F238E27FC236}">
                <a16:creationId xmlns:a16="http://schemas.microsoft.com/office/drawing/2014/main" id="{94CE1C16-0430-7444-8635-9BB96FE733A8}"/>
              </a:ext>
            </a:extLst>
          </p:cNvPr>
          <p:cNvSpPr/>
          <p:nvPr/>
        </p:nvSpPr>
        <p:spPr>
          <a:xfrm>
            <a:off x="533400" y="1588766"/>
            <a:ext cx="8229600" cy="3416320"/>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r>
              <a:rPr lang="en-GB" i="1" dirty="0">
                <a:latin typeface="Arial" panose="020B0604020202020204" pitchFamily="34" charset="0"/>
                <a:ea typeface="Times New Roman" panose="02020603050405020304" pitchFamily="18" charset="0"/>
              </a:rPr>
              <a:t>You should show that you can consider differing perspectives/ theories/ arguments around the teaching and learning of the Foundation Phase curriculum in the outdoors and critically discuss its value and purpose.  </a:t>
            </a:r>
            <a:r>
              <a:rPr lang="en-GB" i="1" dirty="0">
                <a:highlight>
                  <a:srgbClr val="FFFF00"/>
                </a:highlight>
                <a:latin typeface="Arial" panose="020B0604020202020204" pitchFamily="34" charset="0"/>
                <a:ea typeface="Times New Roman" panose="02020603050405020304" pitchFamily="18" charset="0"/>
              </a:rPr>
              <a:t>You need to show that you are aware of the debates that may exist around teaching Foundation Phase Curriculum in the outdoors and how does this relate to children’s Physical Literacy in the primary school. </a:t>
            </a:r>
            <a:r>
              <a:rPr lang="en-GB" i="1" dirty="0">
                <a:latin typeface="Arial" panose="020B0604020202020204" pitchFamily="34" charset="0"/>
                <a:ea typeface="Times New Roman" panose="02020603050405020304" pitchFamily="18" charset="0"/>
              </a:rPr>
              <a:t>You should also ensure that you justify judgements and provide informed debates within your work.  Contrasting opinions that is further supported with research would be desirable in order to be able to make good and sensible judgements and sound concluding statements.   What are the implications of ensuring good levels of physical literacy at young age?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785691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890EA-7830-1D4F-B525-1CDF390BDEA0}"/>
              </a:ext>
            </a:extLst>
          </p:cNvPr>
          <p:cNvSpPr>
            <a:spLocks noGrp="1"/>
          </p:cNvSpPr>
          <p:nvPr>
            <p:ph type="title"/>
          </p:nvPr>
        </p:nvSpPr>
        <p:spPr/>
        <p:txBody>
          <a:bodyPr/>
          <a:lstStyle/>
          <a:p>
            <a:r>
              <a:rPr lang="en-GB" b="1" dirty="0"/>
              <a:t>Practical Skills</a:t>
            </a:r>
            <a:br>
              <a:rPr lang="en-GB" dirty="0"/>
            </a:br>
            <a:endParaRPr lang="en-US" dirty="0"/>
          </a:p>
        </p:txBody>
      </p:sp>
      <p:sp>
        <p:nvSpPr>
          <p:cNvPr id="5" name="Rectangle 4">
            <a:extLst>
              <a:ext uri="{FF2B5EF4-FFF2-40B4-BE49-F238E27FC236}">
                <a16:creationId xmlns:a16="http://schemas.microsoft.com/office/drawing/2014/main" id="{4FE3E79C-C881-BA48-941D-FA6AB9D42BBB}"/>
              </a:ext>
            </a:extLst>
          </p:cNvPr>
          <p:cNvSpPr/>
          <p:nvPr/>
        </p:nvSpPr>
        <p:spPr>
          <a:xfrm>
            <a:off x="1115616" y="1582341"/>
            <a:ext cx="6480720" cy="2585323"/>
          </a:xfrm>
          <a:prstGeom prst="rect">
            <a:avLst/>
          </a:prstGeom>
        </p:spPr>
        <p:txBody>
          <a:bodyPr wrap="square">
            <a:spAutoFit/>
          </a:bodyPr>
          <a:lstStyle/>
          <a:p>
            <a:pPr algn="just"/>
            <a:r>
              <a:rPr lang="en-GB" b="1" i="1" dirty="0">
                <a:latin typeface="Arial" panose="020B0604020202020204" pitchFamily="34" charset="0"/>
                <a:ea typeface="Times New Roman" panose="02020603050405020304" pitchFamily="18" charset="0"/>
              </a:rPr>
              <a:t>Guidance specific to this assessment:</a:t>
            </a:r>
            <a:r>
              <a:rPr lang="en-GB" i="1"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algn="just"/>
            <a:r>
              <a:rPr lang="en-GB" i="1" dirty="0">
                <a:latin typeface="Arial" panose="020B0604020202020204" pitchFamily="34" charset="0"/>
                <a:ea typeface="Times New Roman" panose="02020603050405020304" pitchFamily="18" charset="0"/>
                <a:cs typeface="Times New Roman" panose="02020603050405020304" pitchFamily="18" charset="0"/>
              </a:rPr>
              <a:t>Demonstrate good knowledge of children’s sensory motor development and physical literacy in discussions about Foundation Phase (3 – 7yrs), affordances and inclusion.  In discussions, provide ideas and some practical activities where these aspects would be promoted i.e. </a:t>
            </a:r>
            <a:r>
              <a:rPr lang="en-GB" i="1" dirty="0">
                <a:highlight>
                  <a:srgbClr val="FFFF00"/>
                </a:highlight>
                <a:latin typeface="Arial" panose="020B0604020202020204" pitchFamily="34" charset="0"/>
                <a:ea typeface="Times New Roman" panose="02020603050405020304" pitchFamily="18" charset="0"/>
                <a:cs typeface="Times New Roman" panose="02020603050405020304" pitchFamily="18" charset="0"/>
              </a:rPr>
              <a:t>integrating theory with practice to further support writing.  </a:t>
            </a:r>
            <a:r>
              <a:rPr lang="en-GB" i="1" dirty="0">
                <a:latin typeface="Arial" panose="020B0604020202020204" pitchFamily="34" charset="0"/>
                <a:ea typeface="Times New Roman" panose="02020603050405020304" pitchFamily="18" charset="0"/>
                <a:cs typeface="Times New Roman" panose="02020603050405020304" pitchFamily="18" charset="0"/>
              </a:rPr>
              <a:t>Critically evaluate and show an awareness of the limitations of the above when being applied in school-based learning activities.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50279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2E0EE-ED2A-1C47-842A-A68D6473F4A9}"/>
              </a:ext>
            </a:extLst>
          </p:cNvPr>
          <p:cNvSpPr>
            <a:spLocks noGrp="1"/>
          </p:cNvSpPr>
          <p:nvPr>
            <p:ph type="title"/>
          </p:nvPr>
        </p:nvSpPr>
        <p:spPr/>
        <p:txBody>
          <a:bodyPr/>
          <a:lstStyle/>
          <a:p>
            <a:r>
              <a:rPr lang="en-US" dirty="0"/>
              <a:t>Recap lecture 1 – </a:t>
            </a:r>
            <a:br>
              <a:rPr lang="en-US" dirty="0"/>
            </a:br>
            <a:r>
              <a:rPr lang="en-US" dirty="0"/>
              <a:t>International influences</a:t>
            </a:r>
          </a:p>
        </p:txBody>
      </p:sp>
      <p:sp>
        <p:nvSpPr>
          <p:cNvPr id="4" name="Content Placeholder 3">
            <a:extLst>
              <a:ext uri="{FF2B5EF4-FFF2-40B4-BE49-F238E27FC236}">
                <a16:creationId xmlns:a16="http://schemas.microsoft.com/office/drawing/2014/main" id="{B64CD43A-44CC-A548-BA90-00D2A4195928}"/>
              </a:ext>
            </a:extLst>
          </p:cNvPr>
          <p:cNvSpPr>
            <a:spLocks noGrp="1"/>
          </p:cNvSpPr>
          <p:nvPr>
            <p:ph sz="half" idx="2"/>
          </p:nvPr>
        </p:nvSpPr>
        <p:spPr>
          <a:xfrm>
            <a:off x="251520" y="1600201"/>
            <a:ext cx="8435280" cy="3989040"/>
          </a:xfrm>
        </p:spPr>
        <p:txBody>
          <a:bodyPr/>
          <a:lstStyle/>
          <a:p>
            <a:r>
              <a:rPr lang="en-US" dirty="0"/>
              <a:t>Loris Malaguzzi – often talked about as Reggio Emelia. Derived from northern Italy : child centered – children lead the learning. Nor outcome driven. Reflective researchers (teachers).  Highly creative environment. Whole community involvement (links with Vygotsky theory of learning).  (watch video)</a:t>
            </a:r>
          </a:p>
          <a:p>
            <a:r>
              <a:rPr lang="en-US" dirty="0" err="1"/>
              <a:t>Te</a:t>
            </a:r>
            <a:r>
              <a:rPr lang="en-US" dirty="0"/>
              <a:t> </a:t>
            </a:r>
            <a:r>
              <a:rPr lang="en-US" dirty="0" err="1"/>
              <a:t>Whariki</a:t>
            </a:r>
            <a:r>
              <a:rPr lang="en-US" dirty="0"/>
              <a:t> – Derived from New Zealand. Means a woven mat – wellbeing underpins philosophy. Also multicultural in content. Learning stories. </a:t>
            </a:r>
          </a:p>
        </p:txBody>
      </p:sp>
    </p:spTree>
    <p:extLst>
      <p:ext uri="{BB962C8B-B14F-4D97-AF65-F5344CB8AC3E}">
        <p14:creationId xmlns:p14="http://schemas.microsoft.com/office/powerpoint/2010/main" val="1507769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88F9C-2529-054F-86DD-D27A06B9BCF6}"/>
              </a:ext>
            </a:extLst>
          </p:cNvPr>
          <p:cNvSpPr>
            <a:spLocks noGrp="1"/>
          </p:cNvSpPr>
          <p:nvPr>
            <p:ph type="title"/>
          </p:nvPr>
        </p:nvSpPr>
        <p:spPr/>
        <p:txBody>
          <a:bodyPr/>
          <a:lstStyle/>
          <a:p>
            <a:r>
              <a:rPr lang="en-US" dirty="0"/>
              <a:t>Recap lecture 1 –</a:t>
            </a:r>
            <a:br>
              <a:rPr lang="en-US" dirty="0"/>
            </a:br>
            <a:r>
              <a:rPr lang="en-US" dirty="0"/>
              <a:t>International influences</a:t>
            </a:r>
          </a:p>
        </p:txBody>
      </p:sp>
      <p:sp>
        <p:nvSpPr>
          <p:cNvPr id="4" name="Content Placeholder 3">
            <a:extLst>
              <a:ext uri="{FF2B5EF4-FFF2-40B4-BE49-F238E27FC236}">
                <a16:creationId xmlns:a16="http://schemas.microsoft.com/office/drawing/2014/main" id="{837BCA0A-E119-8641-A81C-7152E70181DB}"/>
              </a:ext>
            </a:extLst>
          </p:cNvPr>
          <p:cNvSpPr>
            <a:spLocks noGrp="1"/>
          </p:cNvSpPr>
          <p:nvPr>
            <p:ph sz="half" idx="2"/>
          </p:nvPr>
        </p:nvSpPr>
        <p:spPr>
          <a:xfrm>
            <a:off x="457200" y="1600201"/>
            <a:ext cx="8229600" cy="3989040"/>
          </a:xfrm>
        </p:spPr>
        <p:txBody>
          <a:bodyPr/>
          <a:lstStyle/>
          <a:p>
            <a:r>
              <a:rPr lang="en-US" dirty="0"/>
              <a:t>Hi Scope – developed in the USA by Dr Weikart. Based on Dewey’s work – experiential approach. Pupils plan, they do, and they review – active learning.  Originated in areas of deprivation and there’s evidence that this method of learning having significant impact on outcomes with children later in life.  </a:t>
            </a:r>
          </a:p>
          <a:p>
            <a:r>
              <a:rPr lang="en-US" dirty="0"/>
              <a:t>Forest Schools – Outdoor focus. Derived from </a:t>
            </a:r>
            <a:r>
              <a:rPr lang="en-US" dirty="0" err="1"/>
              <a:t>Scandanavia</a:t>
            </a:r>
            <a:r>
              <a:rPr lang="en-US" dirty="0"/>
              <a:t>. (Watch video)</a:t>
            </a:r>
          </a:p>
        </p:txBody>
      </p:sp>
    </p:spTree>
    <p:extLst>
      <p:ext uri="{BB962C8B-B14F-4D97-AF65-F5344CB8AC3E}">
        <p14:creationId xmlns:p14="http://schemas.microsoft.com/office/powerpoint/2010/main" val="4201887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179511" y="1844824"/>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        1915 - 2016</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3" name="TextBox 2">
            <a:extLst>
              <a:ext uri="{FF2B5EF4-FFF2-40B4-BE49-F238E27FC236}">
                <a16:creationId xmlns:a16="http://schemas.microsoft.com/office/drawing/2014/main" id="{5EEDF9FA-7A0B-C347-B828-F8F178C48697}"/>
              </a:ext>
            </a:extLst>
          </p:cNvPr>
          <p:cNvSpPr txBox="1"/>
          <p:nvPr/>
        </p:nvSpPr>
        <p:spPr>
          <a:xfrm>
            <a:off x="4860032" y="1988840"/>
            <a:ext cx="4104457" cy="2677656"/>
          </a:xfrm>
          <a:prstGeom prst="rect">
            <a:avLst/>
          </a:prstGeom>
          <a:noFill/>
        </p:spPr>
        <p:txBody>
          <a:bodyPr wrap="square" rtlCol="0">
            <a:spAutoFit/>
          </a:bodyPr>
          <a:lstStyle/>
          <a:p>
            <a:r>
              <a:rPr lang="en-US" sz="2400" dirty="0">
                <a:latin typeface="Century" panose="02040604050505020304" pitchFamily="18" charset="0"/>
              </a:rPr>
              <a:t>The big 3 learning theories:</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err="1">
                <a:latin typeface="Century" panose="02040604050505020304" pitchFamily="18" charset="0"/>
              </a:rPr>
              <a:t>Behaviourism</a:t>
            </a:r>
            <a:endParaRPr lang="en-US" sz="2400" dirty="0">
              <a:latin typeface="Century" panose="02040604050505020304" pitchFamily="18" charset="0"/>
            </a:endParaRP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Constructivism</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Social  Constructivism</a:t>
            </a:r>
          </a:p>
        </p:txBody>
      </p:sp>
    </p:spTree>
    <p:extLst>
      <p:ext uri="{BB962C8B-B14F-4D97-AF65-F5344CB8AC3E}">
        <p14:creationId xmlns:p14="http://schemas.microsoft.com/office/powerpoint/2010/main" val="186167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AB447-E6D3-F64F-82E4-AD29F9252C15}"/>
              </a:ext>
            </a:extLst>
          </p:cNvPr>
          <p:cNvSpPr>
            <a:spLocks noGrp="1"/>
          </p:cNvSpPr>
          <p:nvPr>
            <p:ph type="title"/>
          </p:nvPr>
        </p:nvSpPr>
        <p:spPr/>
        <p:txBody>
          <a:bodyPr/>
          <a:lstStyle/>
          <a:p>
            <a:r>
              <a:rPr lang="en-US" dirty="0" err="1"/>
              <a:t>Behaviourism</a:t>
            </a:r>
            <a:endParaRPr lang="en-US" dirty="0"/>
          </a:p>
        </p:txBody>
      </p:sp>
      <p:sp>
        <p:nvSpPr>
          <p:cNvPr id="3" name="Content Placeholder 2">
            <a:extLst>
              <a:ext uri="{FF2B5EF4-FFF2-40B4-BE49-F238E27FC236}">
                <a16:creationId xmlns:a16="http://schemas.microsoft.com/office/drawing/2014/main" id="{B4A4A046-786E-7F48-BCB2-D9D45BA384C5}"/>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C0E2C0D0-7BBC-164D-9A07-0793FA78A710}"/>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93512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a:t>Behaviourism</a:t>
            </a:r>
            <a:br>
              <a:rPr lang="en-GB" sz="2800" b="1" u="sng" dirty="0"/>
            </a:br>
            <a:r>
              <a:rPr lang="en-GB" sz="2800" dirty="0">
                <a:solidFill>
                  <a:schemeClr val="tx1"/>
                </a:solidFill>
              </a:rPr>
              <a:t>(‘Through positive and negative reinforcement’)</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908720"/>
            <a:ext cx="4824536" cy="5616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a:t>Developed out of </a:t>
            </a:r>
            <a:r>
              <a:rPr lang="en-GB" sz="2400" i="1" dirty="0"/>
              <a:t>Pavlov’s work  -</a:t>
            </a:r>
            <a:r>
              <a:rPr lang="en-GB" sz="2400" dirty="0"/>
              <a:t>repeatedly pairing a neutral stimulus (one that does not elicit a response) with a potent stimulus - a response can be elicited, even when the potent stimulus is removed.</a:t>
            </a:r>
          </a:p>
          <a:p>
            <a:endParaRPr lang="en-GB" sz="2400" dirty="0"/>
          </a:p>
          <a:p>
            <a:endParaRPr lang="en-GB" sz="2400" dirty="0"/>
          </a:p>
        </p:txBody>
      </p:sp>
    </p:spTree>
    <p:extLst>
      <p:ext uri="{BB962C8B-B14F-4D97-AF65-F5344CB8AC3E}">
        <p14:creationId xmlns:p14="http://schemas.microsoft.com/office/powerpoint/2010/main" val="127275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14144-AF5B-3943-8D06-B5F352320576}"/>
              </a:ext>
            </a:extLst>
          </p:cNvPr>
          <p:cNvSpPr>
            <a:spLocks noGrp="1"/>
          </p:cNvSpPr>
          <p:nvPr>
            <p:ph type="title"/>
          </p:nvPr>
        </p:nvSpPr>
        <p:spPr>
          <a:xfrm>
            <a:off x="381000" y="125759"/>
            <a:ext cx="8229600" cy="1143000"/>
          </a:xfrm>
        </p:spPr>
        <p:txBody>
          <a:bodyPr/>
          <a:lstStyle/>
          <a:p>
            <a:r>
              <a:rPr lang="en-US" dirty="0" err="1"/>
              <a:t>Behaviourist</a:t>
            </a:r>
            <a:r>
              <a:rPr lang="en-US" dirty="0"/>
              <a:t> model</a:t>
            </a:r>
          </a:p>
        </p:txBody>
      </p:sp>
      <p:sp>
        <p:nvSpPr>
          <p:cNvPr id="3" name="Content Placeholder 2">
            <a:extLst>
              <a:ext uri="{FF2B5EF4-FFF2-40B4-BE49-F238E27FC236}">
                <a16:creationId xmlns:a16="http://schemas.microsoft.com/office/drawing/2014/main" id="{F97DAF66-EFEF-8E4B-813A-4955BFF10BAB}"/>
              </a:ext>
            </a:extLst>
          </p:cNvPr>
          <p:cNvSpPr>
            <a:spLocks noGrp="1"/>
          </p:cNvSpPr>
          <p:nvPr>
            <p:ph sz="half" idx="1"/>
          </p:nvPr>
        </p:nvSpPr>
        <p:spPr/>
        <p:txBody>
          <a:bodyPr/>
          <a:lstStyle/>
          <a:p>
            <a:r>
              <a:rPr lang="en-US" dirty="0"/>
              <a:t>Mae </a:t>
            </a:r>
            <a:r>
              <a:rPr lang="en-US" dirty="0" err="1"/>
              <a:t>creaduriaid</a:t>
            </a:r>
            <a:r>
              <a:rPr lang="en-US" dirty="0"/>
              <a:t> </a:t>
            </a:r>
            <a:r>
              <a:rPr lang="en-US" dirty="0" err="1"/>
              <a:t>yn</a:t>
            </a:r>
            <a:r>
              <a:rPr lang="en-US" dirty="0"/>
              <a:t> </a:t>
            </a:r>
            <a:r>
              <a:rPr lang="en-US" dirty="0" err="1"/>
              <a:t>dysgu</a:t>
            </a:r>
            <a:r>
              <a:rPr lang="en-US" dirty="0"/>
              <a:t> </a:t>
            </a:r>
            <a:r>
              <a:rPr lang="en-US" dirty="0" err="1"/>
              <a:t>trwy</a:t>
            </a:r>
            <a:r>
              <a:rPr lang="en-US" dirty="0"/>
              <a:t> </a:t>
            </a:r>
            <a:r>
              <a:rPr lang="en-US" dirty="0" err="1"/>
              <a:t>gwneud</a:t>
            </a:r>
            <a:r>
              <a:rPr lang="en-US" dirty="0"/>
              <a:t> </a:t>
            </a:r>
            <a:r>
              <a:rPr lang="en-US" dirty="0" err="1"/>
              <a:t>cyswllt</a:t>
            </a:r>
            <a:r>
              <a:rPr lang="en-US" dirty="0"/>
              <a:t> </a:t>
            </a:r>
            <a:r>
              <a:rPr lang="en-US" dirty="0" err="1"/>
              <a:t>gyda</a:t>
            </a:r>
            <a:r>
              <a:rPr lang="en-US" dirty="0"/>
              <a:t> </a:t>
            </a:r>
            <a:r>
              <a:rPr lang="en-US" dirty="0" err="1"/>
              <a:t>phrofiad</a:t>
            </a:r>
            <a:r>
              <a:rPr lang="en-US" dirty="0"/>
              <a:t> ag </a:t>
            </a:r>
            <a:r>
              <a:rPr lang="en-US" dirty="0" err="1"/>
              <a:t>ymddygiad</a:t>
            </a:r>
            <a:r>
              <a:rPr lang="en-US" dirty="0"/>
              <a:t>. </a:t>
            </a:r>
          </a:p>
          <a:p>
            <a:r>
              <a:rPr lang="en-US" dirty="0" err="1"/>
              <a:t>Credir</a:t>
            </a:r>
            <a:r>
              <a:rPr lang="en-US" dirty="0"/>
              <a:t> taw ‘</a:t>
            </a:r>
            <a:r>
              <a:rPr lang="en-US" dirty="0" err="1"/>
              <a:t>gwyddoniaeth</a:t>
            </a:r>
            <a:r>
              <a:rPr lang="en-US" dirty="0"/>
              <a:t> o </a:t>
            </a:r>
            <a:r>
              <a:rPr lang="en-US" dirty="0" err="1"/>
              <a:t>ddysgu</a:t>
            </a:r>
            <a:r>
              <a:rPr lang="en-US" dirty="0"/>
              <a:t>’ …</a:t>
            </a:r>
            <a:r>
              <a:rPr lang="en-US" dirty="0" err="1"/>
              <a:t>oedd</a:t>
            </a:r>
            <a:r>
              <a:rPr lang="en-US" dirty="0"/>
              <a:t> </a:t>
            </a:r>
            <a:r>
              <a:rPr lang="en-US" dirty="0" err="1"/>
              <a:t>dysgu</a:t>
            </a:r>
            <a:r>
              <a:rPr lang="en-US" dirty="0"/>
              <a:t> </a:t>
            </a:r>
            <a:r>
              <a:rPr lang="en-US" dirty="0" err="1"/>
              <a:t>sgiliau</a:t>
            </a:r>
            <a:r>
              <a:rPr lang="en-US" dirty="0"/>
              <a:t> a </a:t>
            </a:r>
            <a:r>
              <a:rPr lang="en-US" dirty="0" err="1"/>
              <a:t>gwybodaeth</a:t>
            </a:r>
            <a:r>
              <a:rPr lang="en-US" dirty="0"/>
              <a:t>. </a:t>
            </a:r>
          </a:p>
        </p:txBody>
      </p:sp>
      <p:sp>
        <p:nvSpPr>
          <p:cNvPr id="4" name="Content Placeholder 3">
            <a:extLst>
              <a:ext uri="{FF2B5EF4-FFF2-40B4-BE49-F238E27FC236}">
                <a16:creationId xmlns:a16="http://schemas.microsoft.com/office/drawing/2014/main" id="{02B10251-6FED-4043-8422-CE32FD9BCC8A}"/>
              </a:ext>
            </a:extLst>
          </p:cNvPr>
          <p:cNvSpPr>
            <a:spLocks noGrp="1"/>
          </p:cNvSpPr>
          <p:nvPr>
            <p:ph sz="half" idx="2"/>
          </p:nvPr>
        </p:nvSpPr>
        <p:spPr/>
        <p:txBody>
          <a:bodyPr/>
          <a:lstStyle/>
          <a:p>
            <a:r>
              <a:rPr lang="en-US" dirty="0"/>
              <a:t>Living creatures learn by building up associations between their experience, their thinking and </a:t>
            </a:r>
            <a:r>
              <a:rPr lang="en-US" dirty="0" err="1"/>
              <a:t>behaviour</a:t>
            </a:r>
            <a:r>
              <a:rPr lang="en-US" dirty="0"/>
              <a:t>. </a:t>
            </a:r>
          </a:p>
          <a:p>
            <a:r>
              <a:rPr lang="en-US" dirty="0"/>
              <a:t>Early development of the ‘science of teaching’ … where skills and knowledge are taught. </a:t>
            </a:r>
          </a:p>
        </p:txBody>
      </p:sp>
    </p:spTree>
    <p:extLst>
      <p:ext uri="{BB962C8B-B14F-4D97-AF65-F5344CB8AC3E}">
        <p14:creationId xmlns:p14="http://schemas.microsoft.com/office/powerpoint/2010/main" val="4277467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		</a:t>
            </a:r>
            <a:r>
              <a:rPr lang="en-GB" sz="2800" b="1" u="sng" dirty="0"/>
              <a:t>Operant conditioning</a:t>
            </a:r>
          </a:p>
        </p:txBody>
      </p:sp>
      <p:pic>
        <p:nvPicPr>
          <p:cNvPr id="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0" y="228600"/>
            <a:ext cx="1399093" cy="19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2209800"/>
            <a:ext cx="1686821" cy="369332"/>
          </a:xfrm>
          <a:prstGeom prst="rect">
            <a:avLst/>
          </a:prstGeom>
          <a:noFill/>
        </p:spPr>
        <p:txBody>
          <a:bodyPr wrap="square" rtlCol="0">
            <a:spAutoFit/>
          </a:bodyPr>
          <a:lstStyle/>
          <a:p>
            <a:r>
              <a:rPr lang="en-GB" b="1" dirty="0"/>
              <a:t>B.F. Skinner</a:t>
            </a:r>
          </a:p>
        </p:txBody>
      </p:sp>
      <p:sp>
        <p:nvSpPr>
          <p:cNvPr id="5" name="TextBox 4"/>
          <p:cNvSpPr txBox="1"/>
          <p:nvPr/>
        </p:nvSpPr>
        <p:spPr>
          <a:xfrm>
            <a:off x="1511152" y="1143000"/>
            <a:ext cx="7632848" cy="1631216"/>
          </a:xfrm>
          <a:prstGeom prst="rect">
            <a:avLst/>
          </a:prstGeom>
          <a:noFill/>
        </p:spPr>
        <p:txBody>
          <a:bodyPr wrap="square" rtlCol="0">
            <a:spAutoFit/>
          </a:bodyPr>
          <a:lstStyle/>
          <a:p>
            <a:r>
              <a:rPr lang="en-GB" sz="2000" dirty="0"/>
              <a:t>Coined by Skinner - actions followed by reinforcement are more likely to be repeated. Skinner went further than Pavlov and distinguished between </a:t>
            </a:r>
            <a:r>
              <a:rPr lang="en-GB" sz="2000" u="sng" dirty="0"/>
              <a:t>reflexive</a:t>
            </a:r>
            <a:r>
              <a:rPr lang="en-GB" sz="2000" dirty="0"/>
              <a:t> actions (Classic conditioning) and </a:t>
            </a:r>
            <a:r>
              <a:rPr lang="en-GB" sz="2000" u="sng" dirty="0"/>
              <a:t>learnt</a:t>
            </a:r>
            <a:r>
              <a:rPr lang="en-GB" sz="2000" dirty="0"/>
              <a:t> responses (Operant conditioning).</a:t>
            </a:r>
          </a:p>
          <a:p>
            <a:endParaRPr lang="en-GB" sz="2000" dirty="0"/>
          </a:p>
        </p:txBody>
      </p:sp>
      <p:sp>
        <p:nvSpPr>
          <p:cNvPr id="7" name="TextBox 6"/>
          <p:cNvSpPr txBox="1"/>
          <p:nvPr/>
        </p:nvSpPr>
        <p:spPr>
          <a:xfrm>
            <a:off x="2267744" y="6843216"/>
            <a:ext cx="6624736" cy="461665"/>
          </a:xfrm>
          <a:prstGeom prst="rect">
            <a:avLst/>
          </a:prstGeom>
          <a:noFill/>
        </p:spPr>
        <p:txBody>
          <a:bodyPr wrap="square" rtlCol="0">
            <a:spAutoFit/>
          </a:bodyPr>
          <a:lstStyle/>
          <a:p>
            <a:pPr algn="r"/>
            <a:r>
              <a:rPr lang="en-GB" sz="2400" dirty="0">
                <a:solidFill>
                  <a:schemeClr val="tx2"/>
                </a:solidFill>
              </a:rPr>
              <a:t>?</a:t>
            </a:r>
          </a:p>
        </p:txBody>
      </p:sp>
      <p:sp>
        <p:nvSpPr>
          <p:cNvPr id="6" name="TextBox 5"/>
          <p:cNvSpPr txBox="1"/>
          <p:nvPr/>
        </p:nvSpPr>
        <p:spPr>
          <a:xfrm>
            <a:off x="70992" y="2514600"/>
            <a:ext cx="9073008" cy="3231654"/>
          </a:xfrm>
          <a:prstGeom prst="rect">
            <a:avLst/>
          </a:prstGeom>
          <a:noFill/>
        </p:spPr>
        <p:txBody>
          <a:bodyPr wrap="square" rtlCol="0">
            <a:spAutoFit/>
          </a:bodyPr>
          <a:lstStyle/>
          <a:p>
            <a:endParaRPr lang="en-GB" sz="2400" b="1" u="sng" dirty="0"/>
          </a:p>
          <a:p>
            <a:r>
              <a:rPr lang="en-GB" sz="2000" dirty="0">
                <a:solidFill>
                  <a:srgbClr val="7030A0"/>
                </a:solidFill>
              </a:rPr>
              <a:t>Positive reinforcement </a:t>
            </a:r>
            <a:r>
              <a:rPr lang="en-GB" sz="2000" dirty="0"/>
              <a:t>is given so actions are more likely to be repeated </a:t>
            </a:r>
            <a:r>
              <a:rPr lang="en-GB" sz="2000" dirty="0">
                <a:solidFill>
                  <a:srgbClr val="7030A0"/>
                </a:solidFill>
              </a:rPr>
              <a:t>e.g. child smiles at bunny = they get a sweet.</a:t>
            </a:r>
          </a:p>
          <a:p>
            <a:endParaRPr lang="en-GB" sz="2000" dirty="0">
              <a:solidFill>
                <a:srgbClr val="7030A0"/>
              </a:solidFill>
            </a:endParaRPr>
          </a:p>
          <a:p>
            <a:r>
              <a:rPr lang="en-GB" sz="2000" dirty="0">
                <a:solidFill>
                  <a:srgbClr val="7030A0"/>
                </a:solidFill>
              </a:rPr>
              <a:t>Negative reinforcement</a:t>
            </a:r>
            <a:r>
              <a:rPr lang="en-GB" sz="2000" dirty="0"/>
              <a:t> - a negative action is removed if an action is repeated </a:t>
            </a:r>
            <a:r>
              <a:rPr lang="en-GB" sz="2000" dirty="0">
                <a:solidFill>
                  <a:srgbClr val="7030A0"/>
                </a:solidFill>
              </a:rPr>
              <a:t>e.g. child smiles at bunny = no hammer treatment</a:t>
            </a:r>
          </a:p>
          <a:p>
            <a:endParaRPr lang="en-GB" sz="2000" dirty="0">
              <a:solidFill>
                <a:srgbClr val="7030A0"/>
              </a:solidFill>
            </a:endParaRPr>
          </a:p>
          <a:p>
            <a:r>
              <a:rPr lang="en-GB" sz="2000" b="1" u="sng" dirty="0"/>
              <a:t>or</a:t>
            </a:r>
            <a:r>
              <a:rPr lang="en-GB" sz="2000" dirty="0"/>
              <a:t> a positive action is removed if an action is repeated </a:t>
            </a:r>
            <a:r>
              <a:rPr lang="en-GB" sz="2000" dirty="0">
                <a:solidFill>
                  <a:srgbClr val="7030A0"/>
                </a:solidFill>
              </a:rPr>
              <a:t>e.g. if the child cries at the sight of the bunny = no sweet</a:t>
            </a:r>
          </a:p>
          <a:p>
            <a:endParaRPr lang="en-GB" sz="2000" dirty="0"/>
          </a:p>
        </p:txBody>
      </p:sp>
    </p:spTree>
    <p:extLst>
      <p:ext uri="{BB962C8B-B14F-4D97-AF65-F5344CB8AC3E}">
        <p14:creationId xmlns:p14="http://schemas.microsoft.com/office/powerpoint/2010/main" val="4013206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B053-04CF-4E4E-8C13-40A60DE62E69}"/>
              </a:ext>
            </a:extLst>
          </p:cNvPr>
          <p:cNvSpPr>
            <a:spLocks noGrp="1"/>
          </p:cNvSpPr>
          <p:nvPr>
            <p:ph type="title"/>
          </p:nvPr>
        </p:nvSpPr>
        <p:spPr/>
        <p:txBody>
          <a:bodyPr/>
          <a:lstStyle/>
          <a:p>
            <a:r>
              <a:rPr lang="en-US" dirty="0"/>
              <a:t>Constructivism</a:t>
            </a:r>
          </a:p>
        </p:txBody>
      </p:sp>
      <p:sp>
        <p:nvSpPr>
          <p:cNvPr id="3" name="Content Placeholder 2">
            <a:extLst>
              <a:ext uri="{FF2B5EF4-FFF2-40B4-BE49-F238E27FC236}">
                <a16:creationId xmlns:a16="http://schemas.microsoft.com/office/drawing/2014/main" id="{BC6C2A17-9712-1643-9D97-37FE8023F999}"/>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53447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0" y="762000"/>
            <a:ext cx="9001001" cy="5069160"/>
          </a:xfrm>
        </p:spPr>
        <p:txBody>
          <a:bodyPr>
            <a:noAutofit/>
          </a:bodyPr>
          <a:lstStyle/>
          <a:p>
            <a:pPr>
              <a:lnSpc>
                <a:spcPct val="90000"/>
              </a:lnSpc>
            </a:pPr>
            <a:r>
              <a:rPr lang="en-GB" sz="2100" dirty="0"/>
              <a:t>Key theorists: Bruner, Piaget, Montessori.</a:t>
            </a:r>
          </a:p>
          <a:p>
            <a:pPr>
              <a:lnSpc>
                <a:spcPct val="90000"/>
              </a:lnSpc>
            </a:pPr>
            <a:endParaRPr lang="en-GB" sz="2100" dirty="0"/>
          </a:p>
          <a:p>
            <a:pPr eaLnBrk="1" hangingPunct="1">
              <a:lnSpc>
                <a:spcPct val="90000"/>
              </a:lnSpc>
            </a:pPr>
            <a:r>
              <a:rPr lang="en-GB" sz="2100" dirty="0"/>
              <a:t>People, as ‘lone scientists’ actively  ‘make meaning’.</a:t>
            </a:r>
          </a:p>
          <a:p>
            <a:pPr marL="0" indent="0" eaLnBrk="1" hangingPunct="1">
              <a:lnSpc>
                <a:spcPct val="90000"/>
              </a:lnSpc>
              <a:buNone/>
            </a:pPr>
            <a:r>
              <a:rPr lang="en-GB" sz="2100" dirty="0"/>
              <a:t>  </a:t>
            </a:r>
          </a:p>
          <a:p>
            <a:pPr eaLnBrk="1" hangingPunct="1">
              <a:lnSpc>
                <a:spcPct val="90000"/>
              </a:lnSpc>
            </a:pPr>
            <a:r>
              <a:rPr lang="en-GB" sz="2100" dirty="0"/>
              <a:t>Piaget observed his children’s cognitive development and thinking and concluded that the human infant actively seeks to make sense of the world.</a:t>
            </a:r>
          </a:p>
          <a:p>
            <a:pPr eaLnBrk="1" hangingPunct="1">
              <a:lnSpc>
                <a:spcPct val="90000"/>
              </a:lnSpc>
            </a:pPr>
            <a:endParaRPr lang="en-GB" sz="2100" dirty="0"/>
          </a:p>
          <a:p>
            <a:pPr eaLnBrk="1" hangingPunct="1">
              <a:lnSpc>
                <a:spcPct val="90000"/>
              </a:lnSpc>
            </a:pPr>
            <a:r>
              <a:rPr lang="en-GB" sz="2100" dirty="0"/>
              <a:t>Learning is a result of the child’s exploration of and interaction with the environment but importantly that learning is the result of </a:t>
            </a:r>
            <a:r>
              <a:rPr lang="en-GB" sz="2100" u="sng" dirty="0"/>
              <a:t>internal processes </a:t>
            </a:r>
            <a:r>
              <a:rPr lang="en-GB" sz="2100" dirty="0"/>
              <a:t>rather than </a:t>
            </a:r>
            <a:r>
              <a:rPr lang="en-GB" sz="2100" u="sng" dirty="0"/>
              <a:t>external stimuli.</a:t>
            </a:r>
          </a:p>
          <a:p>
            <a:pPr eaLnBrk="1" hangingPunct="1">
              <a:lnSpc>
                <a:spcPct val="90000"/>
              </a:lnSpc>
            </a:pPr>
            <a:endParaRPr lang="en-GB" sz="2100" dirty="0"/>
          </a:p>
          <a:p>
            <a:pPr eaLnBrk="1" hangingPunct="1">
              <a:lnSpc>
                <a:spcPct val="90000"/>
              </a:lnSpc>
            </a:pPr>
            <a:r>
              <a:rPr lang="en-GB" sz="2100" dirty="0"/>
              <a:t>Children pass through stages in which different types of learning occur – implying that children are only able to learn certain information and skills once they have reached a certain stage in their development. He linked this to the age of a child.</a:t>
            </a:r>
          </a:p>
        </p:txBody>
      </p:sp>
      <p:sp>
        <p:nvSpPr>
          <p:cNvPr id="11266" name="Rectangle 2"/>
          <p:cNvSpPr>
            <a:spLocks noGrp="1" noChangeArrowheads="1"/>
          </p:cNvSpPr>
          <p:nvPr>
            <p:ph type="title"/>
          </p:nvPr>
        </p:nvSpPr>
        <p:spPr>
          <a:xfrm>
            <a:off x="533400" y="0"/>
            <a:ext cx="8229600" cy="1143000"/>
          </a:xfrm>
        </p:spPr>
        <p:txBody>
          <a:bodyPr>
            <a:normAutofit/>
          </a:bodyPr>
          <a:lstStyle/>
          <a:p>
            <a:pPr algn="l" eaLnBrk="1" hangingPunct="1"/>
            <a:r>
              <a:rPr lang="en-GB" sz="3200" b="1" u="sng" dirty="0"/>
              <a:t>Constructivism</a:t>
            </a:r>
            <a:r>
              <a:rPr lang="en-GB" sz="3200" dirty="0"/>
              <a:t> </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380311" y="44624"/>
            <a:ext cx="1534593" cy="1772815"/>
          </a:xfrm>
          <a:prstGeom prst="rect">
            <a:avLst/>
          </a:prstGeom>
          <a:noFill/>
        </p:spPr>
      </p:pic>
    </p:spTree>
    <p:extLst>
      <p:ext uri="{BB962C8B-B14F-4D97-AF65-F5344CB8AC3E}">
        <p14:creationId xmlns:p14="http://schemas.microsoft.com/office/powerpoint/2010/main" val="1758748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4" end="4"/>
                                            </p:txEl>
                                          </p:spTgt>
                                        </p:tgtEl>
                                        <p:attrNameLst>
                                          <p:attrName>style.visibility</p:attrName>
                                        </p:attrNameLst>
                                      </p:cBhvr>
                                      <p:to>
                                        <p:strVal val="visible"/>
                                      </p:to>
                                    </p:set>
                                    <p:anim calcmode="lin" valueType="num">
                                      <p:cBhvr additive="base">
                                        <p:cTn id="19"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6" end="6"/>
                                            </p:txEl>
                                          </p:spTgt>
                                        </p:tgtEl>
                                        <p:attrNameLst>
                                          <p:attrName>style.visibility</p:attrName>
                                        </p:attrNameLst>
                                      </p:cBhvr>
                                      <p:to>
                                        <p:strVal val="visible"/>
                                      </p:to>
                                    </p:set>
                                    <p:anim calcmode="lin" valueType="num">
                                      <p:cBhvr additive="base">
                                        <p:cTn id="25" dur="500" fill="hold"/>
                                        <p:tgtEl>
                                          <p:spTgt spid="1126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8" end="8"/>
                                            </p:txEl>
                                          </p:spTgt>
                                        </p:tgtEl>
                                        <p:attrNameLst>
                                          <p:attrName>style.visibility</p:attrName>
                                        </p:attrNameLst>
                                      </p:cBhvr>
                                      <p:to>
                                        <p:strVal val="visible"/>
                                      </p:to>
                                    </p:set>
                                    <p:anim calcmode="lin" valueType="num">
                                      <p:cBhvr additive="base">
                                        <p:cTn id="31" dur="500" fill="hold"/>
                                        <p:tgtEl>
                                          <p:spTgt spid="1126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12F69-0937-F24D-AE28-7AE9F24223B6}"/>
              </a:ext>
            </a:extLst>
          </p:cNvPr>
          <p:cNvSpPr>
            <a:spLocks noGrp="1"/>
          </p:cNvSpPr>
          <p:nvPr>
            <p:ph type="title"/>
          </p:nvPr>
        </p:nvSpPr>
        <p:spPr/>
        <p:txBody>
          <a:bodyPr/>
          <a:lstStyle/>
          <a:p>
            <a:r>
              <a:rPr lang="en-US" dirty="0"/>
              <a:t>Social constructivism </a:t>
            </a:r>
          </a:p>
        </p:txBody>
      </p:sp>
      <p:sp>
        <p:nvSpPr>
          <p:cNvPr id="3" name="Content Placeholder 2">
            <a:extLst>
              <a:ext uri="{FF2B5EF4-FFF2-40B4-BE49-F238E27FC236}">
                <a16:creationId xmlns:a16="http://schemas.microsoft.com/office/drawing/2014/main" id="{F9E11D55-E3CD-7E4C-B435-338EE9DE4BB4}"/>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0D89AF41-2BC4-614F-879B-2C8947303CC4}"/>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2127887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FFCD8-DB75-C242-A038-1E1EFBA7B323}"/>
              </a:ext>
            </a:extLst>
          </p:cNvPr>
          <p:cNvSpPr>
            <a:spLocks noGrp="1"/>
          </p:cNvSpPr>
          <p:nvPr>
            <p:ph type="title"/>
          </p:nvPr>
        </p:nvSpPr>
        <p:spPr/>
        <p:txBody>
          <a:bodyPr/>
          <a:lstStyle/>
          <a:p>
            <a:r>
              <a:rPr lang="en-US" dirty="0"/>
              <a:t>Social Constructivist Model</a:t>
            </a:r>
            <a:br>
              <a:rPr lang="en-US" dirty="0"/>
            </a:br>
            <a:r>
              <a:rPr lang="en-US" sz="3800" dirty="0"/>
              <a:t>Through interaction with others</a:t>
            </a:r>
          </a:p>
        </p:txBody>
      </p:sp>
      <p:sp>
        <p:nvSpPr>
          <p:cNvPr id="3" name="Content Placeholder 2">
            <a:extLst>
              <a:ext uri="{FF2B5EF4-FFF2-40B4-BE49-F238E27FC236}">
                <a16:creationId xmlns:a16="http://schemas.microsoft.com/office/drawing/2014/main" id="{F890F870-3FEB-C745-80E6-164FD5C92720}"/>
              </a:ext>
            </a:extLst>
          </p:cNvPr>
          <p:cNvSpPr>
            <a:spLocks noGrp="1"/>
          </p:cNvSpPr>
          <p:nvPr>
            <p:ph sz="half" idx="1"/>
          </p:nvPr>
        </p:nvSpPr>
        <p:spPr>
          <a:xfrm>
            <a:off x="179512" y="2132856"/>
            <a:ext cx="8507288" cy="3989040"/>
          </a:xfrm>
        </p:spPr>
        <p:txBody>
          <a:bodyPr/>
          <a:lstStyle/>
          <a:p>
            <a:r>
              <a:rPr lang="en-GB" dirty="0"/>
              <a:t>All cognitive functions originate in </a:t>
            </a:r>
            <a:r>
              <a:rPr lang="en-GB" b="1" dirty="0"/>
              <a:t>social interaction </a:t>
            </a:r>
            <a:r>
              <a:rPr lang="en-GB" dirty="0"/>
              <a:t>and are then internalised on an individual level. </a:t>
            </a:r>
          </a:p>
          <a:p>
            <a:r>
              <a:rPr lang="en-GB" dirty="0"/>
              <a:t>Learners actively ‘make meaning’, and their social world is fundamental to this process. </a:t>
            </a:r>
          </a:p>
          <a:p>
            <a:r>
              <a:rPr lang="en-GB" dirty="0"/>
              <a:t>Language and play are central components. Learning becomes internalised.  Speech development are important factors in the learning process. </a:t>
            </a:r>
          </a:p>
          <a:p>
            <a:endParaRPr lang="en-GB" dirty="0"/>
          </a:p>
          <a:p>
            <a:endParaRPr lang="en-US" dirty="0"/>
          </a:p>
        </p:txBody>
      </p:sp>
    </p:spTree>
    <p:extLst>
      <p:ext uri="{BB962C8B-B14F-4D97-AF65-F5344CB8AC3E}">
        <p14:creationId xmlns:p14="http://schemas.microsoft.com/office/powerpoint/2010/main" val="34814485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179511" y="1844824"/>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        1915 - 2016</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3" name="TextBox 2">
            <a:extLst>
              <a:ext uri="{FF2B5EF4-FFF2-40B4-BE49-F238E27FC236}">
                <a16:creationId xmlns:a16="http://schemas.microsoft.com/office/drawing/2014/main" id="{5EEDF9FA-7A0B-C347-B828-F8F178C48697}"/>
              </a:ext>
            </a:extLst>
          </p:cNvPr>
          <p:cNvSpPr txBox="1"/>
          <p:nvPr/>
        </p:nvSpPr>
        <p:spPr>
          <a:xfrm>
            <a:off x="4860032" y="1988840"/>
            <a:ext cx="4104457" cy="2677656"/>
          </a:xfrm>
          <a:prstGeom prst="rect">
            <a:avLst/>
          </a:prstGeom>
          <a:noFill/>
        </p:spPr>
        <p:txBody>
          <a:bodyPr wrap="square" rtlCol="0">
            <a:spAutoFit/>
          </a:bodyPr>
          <a:lstStyle/>
          <a:p>
            <a:r>
              <a:rPr lang="en-US" sz="2400" dirty="0">
                <a:latin typeface="Century" panose="02040604050505020304" pitchFamily="18" charset="0"/>
              </a:rPr>
              <a:t>The big 3 learning theories:</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err="1">
                <a:latin typeface="Century" panose="02040604050505020304" pitchFamily="18" charset="0"/>
              </a:rPr>
              <a:t>Behaviourism</a:t>
            </a:r>
            <a:endParaRPr lang="en-US" sz="2400" dirty="0">
              <a:latin typeface="Century" panose="02040604050505020304" pitchFamily="18" charset="0"/>
            </a:endParaRP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Constructivism</a:t>
            </a:r>
          </a:p>
          <a:p>
            <a:endParaRPr lang="en-US" sz="2400" dirty="0">
              <a:latin typeface="Century" panose="02040604050505020304" pitchFamily="18" charset="0"/>
            </a:endParaRPr>
          </a:p>
          <a:p>
            <a:pPr marL="342900" indent="-342900">
              <a:buFont typeface="Arial" panose="020B0604020202020204" pitchFamily="34" charset="0"/>
              <a:buChar char="•"/>
            </a:pPr>
            <a:r>
              <a:rPr lang="en-US" sz="2400" dirty="0">
                <a:latin typeface="Century" panose="02040604050505020304" pitchFamily="18" charset="0"/>
              </a:rPr>
              <a:t>Social  Constructivism</a:t>
            </a:r>
          </a:p>
        </p:txBody>
      </p:sp>
    </p:spTree>
    <p:extLst>
      <p:ext uri="{BB962C8B-B14F-4D97-AF65-F5344CB8AC3E}">
        <p14:creationId xmlns:p14="http://schemas.microsoft.com/office/powerpoint/2010/main" val="935781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AC588-2407-974D-A17A-9029EF7E88FE}"/>
              </a:ext>
            </a:extLst>
          </p:cNvPr>
          <p:cNvSpPr>
            <a:spLocks noGrp="1"/>
          </p:cNvSpPr>
          <p:nvPr>
            <p:ph type="title"/>
          </p:nvPr>
        </p:nvSpPr>
        <p:spPr/>
        <p:txBody>
          <a:bodyPr/>
          <a:lstStyle/>
          <a:p>
            <a:r>
              <a:rPr lang="en-US" dirty="0" err="1"/>
              <a:t>Tasg</a:t>
            </a:r>
            <a:r>
              <a:rPr lang="en-US" dirty="0"/>
              <a:t> a </a:t>
            </a:r>
            <a:r>
              <a:rPr lang="en-US" dirty="0" err="1"/>
              <a:t>thoriad</a:t>
            </a:r>
            <a:r>
              <a:rPr lang="en-US" dirty="0"/>
              <a:t> / Task and break</a:t>
            </a:r>
          </a:p>
        </p:txBody>
      </p:sp>
      <p:sp>
        <p:nvSpPr>
          <p:cNvPr id="3" name="Content Placeholder 2">
            <a:extLst>
              <a:ext uri="{FF2B5EF4-FFF2-40B4-BE49-F238E27FC236}">
                <a16:creationId xmlns:a16="http://schemas.microsoft.com/office/drawing/2014/main" id="{7F4083BF-313E-F247-A5C6-7C66E552B6A6}"/>
              </a:ext>
            </a:extLst>
          </p:cNvPr>
          <p:cNvSpPr>
            <a:spLocks noGrp="1"/>
          </p:cNvSpPr>
          <p:nvPr>
            <p:ph sz="half" idx="1"/>
          </p:nvPr>
        </p:nvSpPr>
        <p:spPr>
          <a:xfrm>
            <a:off x="179513" y="1434480"/>
            <a:ext cx="4316288" cy="3989040"/>
          </a:xfrm>
        </p:spPr>
        <p:txBody>
          <a:bodyPr/>
          <a:lstStyle/>
          <a:p>
            <a:r>
              <a:rPr lang="en-US" dirty="0" err="1"/>
              <a:t>Os</a:t>
            </a:r>
            <a:r>
              <a:rPr lang="en-US" dirty="0"/>
              <a:t> </a:t>
            </a:r>
            <a:r>
              <a:rPr lang="en-US" dirty="0" err="1"/>
              <a:t>rydych</a:t>
            </a:r>
            <a:r>
              <a:rPr lang="en-US" dirty="0"/>
              <a:t> </a:t>
            </a:r>
            <a:r>
              <a:rPr lang="en-US" dirty="0" err="1"/>
              <a:t>wedi</a:t>
            </a:r>
            <a:r>
              <a:rPr lang="en-US" dirty="0"/>
              <a:t> </a:t>
            </a:r>
            <a:r>
              <a:rPr lang="en-US" dirty="0" err="1"/>
              <a:t>clywed</a:t>
            </a:r>
            <a:r>
              <a:rPr lang="en-US" dirty="0"/>
              <a:t> am un neu </a:t>
            </a:r>
            <a:r>
              <a:rPr lang="en-US" dirty="0" err="1"/>
              <a:t>ddau</a:t>
            </a:r>
            <a:r>
              <a:rPr lang="en-US" dirty="0"/>
              <a:t> </a:t>
            </a:r>
            <a:r>
              <a:rPr lang="en-US" dirty="0" err="1"/>
              <a:t>o’r</a:t>
            </a:r>
            <a:r>
              <a:rPr lang="en-US" dirty="0"/>
              <a:t> </a:t>
            </a:r>
            <a:r>
              <a:rPr lang="en-US" dirty="0" err="1"/>
              <a:t>ddamcaniaethwyr</a:t>
            </a:r>
            <a:r>
              <a:rPr lang="en-US" dirty="0"/>
              <a:t> </a:t>
            </a:r>
            <a:r>
              <a:rPr lang="en-US" dirty="0" err="1"/>
              <a:t>yma</a:t>
            </a:r>
            <a:r>
              <a:rPr lang="en-US" dirty="0"/>
              <a:t> </a:t>
            </a:r>
            <a:r>
              <a:rPr lang="en-US" dirty="0" err="1"/>
              <a:t>ysgrifennwch</a:t>
            </a:r>
            <a:r>
              <a:rPr lang="en-US" dirty="0"/>
              <a:t> </a:t>
            </a:r>
            <a:r>
              <a:rPr lang="en-US" dirty="0" err="1"/>
              <a:t>ei</a:t>
            </a:r>
            <a:r>
              <a:rPr lang="en-US" dirty="0"/>
              <a:t> </a:t>
            </a:r>
            <a:r>
              <a:rPr lang="en-US" dirty="0" err="1"/>
              <a:t>enw</a:t>
            </a:r>
            <a:r>
              <a:rPr lang="en-US" dirty="0"/>
              <a:t> / </a:t>
            </a:r>
            <a:r>
              <a:rPr lang="en-US" dirty="0" err="1"/>
              <a:t>ei</a:t>
            </a:r>
            <a:r>
              <a:rPr lang="en-US" dirty="0"/>
              <a:t> </a:t>
            </a:r>
            <a:r>
              <a:rPr lang="en-US" dirty="0" err="1"/>
              <a:t>henw</a:t>
            </a:r>
            <a:r>
              <a:rPr lang="en-US" dirty="0"/>
              <a:t> </a:t>
            </a:r>
            <a:r>
              <a:rPr lang="en-US" dirty="0" err="1"/>
              <a:t>yn</a:t>
            </a:r>
            <a:r>
              <a:rPr lang="en-US" dirty="0"/>
              <a:t> y ‘chat’… </a:t>
            </a:r>
          </a:p>
          <a:p>
            <a:r>
              <a:rPr lang="en-US" dirty="0" err="1"/>
              <a:t>Cerddwch</a:t>
            </a:r>
            <a:r>
              <a:rPr lang="en-US" dirty="0"/>
              <a:t> o </a:t>
            </a:r>
            <a:r>
              <a:rPr lang="en-US" dirty="0" err="1"/>
              <a:t>gwmpas</a:t>
            </a:r>
            <a:r>
              <a:rPr lang="en-US" dirty="0"/>
              <a:t> </a:t>
            </a:r>
            <a:r>
              <a:rPr lang="en-US" dirty="0" err="1"/>
              <a:t>yr</a:t>
            </a:r>
            <a:r>
              <a:rPr lang="en-US" dirty="0"/>
              <a:t> </a:t>
            </a:r>
            <a:r>
              <a:rPr lang="en-US" dirty="0" err="1"/>
              <a:t>ystafell</a:t>
            </a:r>
            <a:r>
              <a:rPr lang="en-US" dirty="0"/>
              <a:t>.</a:t>
            </a:r>
          </a:p>
        </p:txBody>
      </p:sp>
      <p:sp>
        <p:nvSpPr>
          <p:cNvPr id="4" name="Content Placeholder 3">
            <a:extLst>
              <a:ext uri="{FF2B5EF4-FFF2-40B4-BE49-F238E27FC236}">
                <a16:creationId xmlns:a16="http://schemas.microsoft.com/office/drawing/2014/main" id="{CE7CB92E-BBF9-9F4A-A0F5-B34DD0CAA2B5}"/>
              </a:ext>
            </a:extLst>
          </p:cNvPr>
          <p:cNvSpPr>
            <a:spLocks noGrp="1"/>
          </p:cNvSpPr>
          <p:nvPr>
            <p:ph sz="half" idx="2"/>
          </p:nvPr>
        </p:nvSpPr>
        <p:spPr/>
        <p:txBody>
          <a:bodyPr/>
          <a:lstStyle/>
          <a:p>
            <a:r>
              <a:rPr lang="en-US" dirty="0"/>
              <a:t>If you have heard of one or two of these theorists – write his/her name in the chat …</a:t>
            </a:r>
          </a:p>
          <a:p>
            <a:r>
              <a:rPr lang="en-US" dirty="0"/>
              <a:t>Walk around the room</a:t>
            </a:r>
          </a:p>
        </p:txBody>
      </p:sp>
    </p:spTree>
    <p:extLst>
      <p:ext uri="{BB962C8B-B14F-4D97-AF65-F5344CB8AC3E}">
        <p14:creationId xmlns:p14="http://schemas.microsoft.com/office/powerpoint/2010/main" val="39982199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4F52-8F65-5E49-861A-70F235DEE306}"/>
              </a:ext>
            </a:extLst>
          </p:cNvPr>
          <p:cNvSpPr>
            <a:spLocks noGrp="1"/>
          </p:cNvSpPr>
          <p:nvPr>
            <p:ph type="title"/>
          </p:nvPr>
        </p:nvSpPr>
        <p:spPr/>
        <p:txBody>
          <a:bodyPr/>
          <a:lstStyle/>
          <a:p>
            <a:r>
              <a:rPr lang="en-US" dirty="0"/>
              <a:t>Rudolf Steiner 1861 - 1925</a:t>
            </a:r>
          </a:p>
        </p:txBody>
      </p:sp>
      <p:sp>
        <p:nvSpPr>
          <p:cNvPr id="3" name="Content Placeholder 2">
            <a:extLst>
              <a:ext uri="{FF2B5EF4-FFF2-40B4-BE49-F238E27FC236}">
                <a16:creationId xmlns:a16="http://schemas.microsoft.com/office/drawing/2014/main" id="{606D5B6B-85AF-774B-8C8F-B604C0C4D86B}"/>
              </a:ext>
            </a:extLst>
          </p:cNvPr>
          <p:cNvSpPr>
            <a:spLocks noGrp="1"/>
          </p:cNvSpPr>
          <p:nvPr>
            <p:ph sz="half" idx="1"/>
          </p:nvPr>
        </p:nvSpPr>
        <p:spPr>
          <a:xfrm>
            <a:off x="251520" y="1600201"/>
            <a:ext cx="4038600" cy="3989040"/>
          </a:xfrm>
        </p:spPr>
        <p:txBody>
          <a:bodyPr/>
          <a:lstStyle/>
          <a:p>
            <a:r>
              <a:rPr lang="en-GB" sz="1800" dirty="0" err="1"/>
              <a:t>Sefydlwyd</a:t>
            </a:r>
            <a:r>
              <a:rPr lang="en-GB" sz="1800" dirty="0"/>
              <a:t> dull </a:t>
            </a:r>
            <a:r>
              <a:rPr lang="en-GB" sz="1800" dirty="0" err="1"/>
              <a:t>arbennig</a:t>
            </a:r>
            <a:r>
              <a:rPr lang="en-GB" sz="1800" dirty="0"/>
              <a:t> o </a:t>
            </a:r>
            <a:r>
              <a:rPr lang="en-GB" sz="1800" dirty="0" err="1"/>
              <a:t>addysg</a:t>
            </a:r>
            <a:r>
              <a:rPr lang="en-GB" sz="1800" dirty="0"/>
              <a:t> a </a:t>
            </a:r>
            <a:r>
              <a:rPr lang="en-GB" sz="1800" dirty="0" err="1"/>
              <a:t>gwnaeth</a:t>
            </a:r>
            <a:r>
              <a:rPr lang="en-GB" sz="1800" dirty="0"/>
              <a:t> </a:t>
            </a:r>
            <a:r>
              <a:rPr lang="en-GB" sz="1800" dirty="0" err="1"/>
              <a:t>pwysleisio</a:t>
            </a:r>
            <a:r>
              <a:rPr lang="en-GB" sz="1800" dirty="0"/>
              <a:t> </a:t>
            </a:r>
            <a:r>
              <a:rPr lang="en-GB" sz="1800" dirty="0" err="1"/>
              <a:t>unigrwydd</a:t>
            </a:r>
            <a:r>
              <a:rPr lang="en-GB" sz="1800" dirty="0"/>
              <a:t>, </a:t>
            </a:r>
            <a:r>
              <a:rPr lang="en-GB" sz="1800" dirty="0" err="1"/>
              <a:t>teimladau</a:t>
            </a:r>
            <a:r>
              <a:rPr lang="en-GB" sz="1800" dirty="0"/>
              <a:t> a </a:t>
            </a:r>
            <a:r>
              <a:rPr lang="en-GB" sz="1800" dirty="0" err="1"/>
              <a:t>dysgu</a:t>
            </a:r>
            <a:r>
              <a:rPr lang="en-GB" sz="1800" dirty="0"/>
              <a:t> </a:t>
            </a:r>
            <a:r>
              <a:rPr lang="en-GB" sz="1800" dirty="0" err="1"/>
              <a:t>cymdeithasol</a:t>
            </a:r>
            <a:r>
              <a:rPr lang="en-GB" sz="1800" dirty="0"/>
              <a:t> </a:t>
            </a:r>
            <a:r>
              <a:rPr lang="en-GB" sz="1800" dirty="0" err="1"/>
              <a:t>plentyn</a:t>
            </a:r>
            <a:r>
              <a:rPr lang="en-GB" sz="1800" dirty="0"/>
              <a:t>. </a:t>
            </a:r>
          </a:p>
          <a:p>
            <a:r>
              <a:rPr lang="en-GB" sz="1800" dirty="0" err="1"/>
              <a:t>Dysgu</a:t>
            </a:r>
            <a:r>
              <a:rPr lang="en-GB" sz="1800" dirty="0"/>
              <a:t> </a:t>
            </a:r>
            <a:r>
              <a:rPr lang="en-GB" sz="1800" dirty="0" err="1"/>
              <a:t>gweithgareddau</a:t>
            </a:r>
            <a:r>
              <a:rPr lang="en-GB" sz="1800" dirty="0"/>
              <a:t> </a:t>
            </a:r>
            <a:r>
              <a:rPr lang="en-GB" sz="1800" dirty="0" err="1"/>
              <a:t>sydd</a:t>
            </a:r>
            <a:r>
              <a:rPr lang="en-GB" sz="1800" dirty="0"/>
              <a:t> </a:t>
            </a:r>
            <a:r>
              <a:rPr lang="en-GB" sz="1800" dirty="0" err="1"/>
              <a:t>wedi</a:t>
            </a:r>
            <a:r>
              <a:rPr lang="en-GB" sz="1800" dirty="0"/>
              <a:t> </a:t>
            </a:r>
            <a:r>
              <a:rPr lang="en-GB" sz="1800" dirty="0" err="1"/>
              <a:t>gwreiddio</a:t>
            </a:r>
            <a:r>
              <a:rPr lang="en-GB" sz="1800" dirty="0"/>
              <a:t> o </a:t>
            </a:r>
            <a:r>
              <a:rPr lang="en-GB" sz="1800" dirty="0" err="1"/>
              <a:t>ddydd-i-ddydd</a:t>
            </a:r>
            <a:r>
              <a:rPr lang="en-GB" sz="1800" dirty="0"/>
              <a:t> (</a:t>
            </a:r>
            <a:r>
              <a:rPr lang="en-GB" sz="1800" dirty="0" err="1"/>
              <a:t>e.e.</a:t>
            </a:r>
            <a:r>
              <a:rPr lang="en-GB" sz="1800" dirty="0"/>
              <a:t> </a:t>
            </a:r>
            <a:r>
              <a:rPr lang="en-GB" sz="1800" dirty="0" err="1"/>
              <a:t>paratoi</a:t>
            </a:r>
            <a:r>
              <a:rPr lang="en-GB" sz="1800" dirty="0"/>
              <a:t> </a:t>
            </a:r>
            <a:r>
              <a:rPr lang="en-GB" sz="1800" dirty="0" err="1"/>
              <a:t>bwyd</a:t>
            </a:r>
            <a:r>
              <a:rPr lang="en-GB" sz="1800" dirty="0"/>
              <a:t>, </a:t>
            </a:r>
            <a:r>
              <a:rPr lang="en-GB" sz="1800" dirty="0" err="1"/>
              <a:t>coginio</a:t>
            </a:r>
            <a:r>
              <a:rPr lang="en-GB" sz="1800" dirty="0"/>
              <a:t> a </a:t>
            </a:r>
            <a:r>
              <a:rPr lang="en-GB" sz="1800" dirty="0" err="1"/>
              <a:t>gwnîo</a:t>
            </a:r>
            <a:r>
              <a:rPr lang="en-GB" sz="1800" dirty="0"/>
              <a:t>) </a:t>
            </a:r>
            <a:r>
              <a:rPr lang="en-GB" sz="1800" dirty="0" err="1"/>
              <a:t>gyda’r</a:t>
            </a:r>
            <a:r>
              <a:rPr lang="en-GB" sz="1800" dirty="0"/>
              <a:t> </a:t>
            </a:r>
            <a:r>
              <a:rPr lang="en-GB" sz="1800" dirty="0" err="1"/>
              <a:t>athrawon</a:t>
            </a:r>
            <a:r>
              <a:rPr lang="en-GB" sz="1800" dirty="0"/>
              <a:t> </a:t>
            </a:r>
            <a:r>
              <a:rPr lang="en-GB" sz="1800" dirty="0" err="1"/>
              <a:t>yn</a:t>
            </a:r>
            <a:r>
              <a:rPr lang="en-GB" sz="1800" dirty="0"/>
              <a:t> </a:t>
            </a:r>
            <a:r>
              <a:rPr lang="en-GB" sz="1800" dirty="0" err="1"/>
              <a:t>gosod</a:t>
            </a:r>
            <a:r>
              <a:rPr lang="en-GB" sz="1800" dirty="0"/>
              <a:t> </a:t>
            </a:r>
            <a:r>
              <a:rPr lang="en-GB" sz="1800" dirty="0" err="1"/>
              <a:t>yr</a:t>
            </a:r>
            <a:r>
              <a:rPr lang="en-GB" sz="1800" dirty="0"/>
              <a:t> </a:t>
            </a:r>
            <a:r>
              <a:rPr lang="en-GB" sz="1800" dirty="0" err="1"/>
              <a:t>enghraifft</a:t>
            </a:r>
            <a:r>
              <a:rPr lang="en-GB" sz="1800" dirty="0"/>
              <a:t> </a:t>
            </a:r>
          </a:p>
          <a:p>
            <a:r>
              <a:rPr lang="en-GB" sz="1800" dirty="0" err="1"/>
              <a:t>Patrymau</a:t>
            </a:r>
            <a:r>
              <a:rPr lang="en-GB" sz="1800" dirty="0"/>
              <a:t> </a:t>
            </a:r>
            <a:r>
              <a:rPr lang="en-GB" sz="1800" dirty="0" err="1"/>
              <a:t>dyddiol</a:t>
            </a:r>
            <a:r>
              <a:rPr lang="en-GB" sz="1800" dirty="0"/>
              <a:t> </a:t>
            </a:r>
            <a:r>
              <a:rPr lang="en-GB" sz="1800" dirty="0" err="1"/>
              <a:t>gan</a:t>
            </a:r>
            <a:r>
              <a:rPr lang="en-GB" sz="1800" dirty="0"/>
              <a:t> </a:t>
            </a:r>
            <a:r>
              <a:rPr lang="en-GB" sz="1800" dirty="0" err="1"/>
              <a:t>gynnwys</a:t>
            </a:r>
            <a:r>
              <a:rPr lang="en-GB" sz="1800" dirty="0"/>
              <a:t> </a:t>
            </a:r>
            <a:r>
              <a:rPr lang="en-GB" sz="1800" dirty="0" err="1"/>
              <a:t>stori</a:t>
            </a:r>
            <a:r>
              <a:rPr lang="en-GB" sz="1800" dirty="0"/>
              <a:t>, </a:t>
            </a:r>
            <a:r>
              <a:rPr lang="en-GB" sz="1800" dirty="0" err="1"/>
              <a:t>adrodd</a:t>
            </a:r>
            <a:r>
              <a:rPr lang="en-GB" sz="1800" dirty="0"/>
              <a:t> </a:t>
            </a:r>
            <a:r>
              <a:rPr lang="en-GB" sz="1800" dirty="0" err="1"/>
              <a:t>barddoniaeth</a:t>
            </a:r>
            <a:r>
              <a:rPr lang="en-GB" sz="1800" dirty="0"/>
              <a:t>, </a:t>
            </a:r>
            <a:r>
              <a:rPr lang="en-GB" sz="1800" dirty="0" err="1"/>
              <a:t>canu</a:t>
            </a:r>
            <a:r>
              <a:rPr lang="en-GB" sz="1800" dirty="0"/>
              <a:t>, </a:t>
            </a:r>
            <a:r>
              <a:rPr lang="en-GB" sz="1800" dirty="0" err="1"/>
              <a:t>symud</a:t>
            </a:r>
            <a:r>
              <a:rPr lang="en-GB" sz="1800" dirty="0"/>
              <a:t>, </a:t>
            </a:r>
            <a:r>
              <a:rPr lang="en-GB" sz="1800" dirty="0" err="1"/>
              <a:t>gêmau</a:t>
            </a:r>
            <a:r>
              <a:rPr lang="en-GB" sz="1800" dirty="0"/>
              <a:t> </a:t>
            </a:r>
            <a:r>
              <a:rPr lang="en-GB" sz="1800" dirty="0" err="1"/>
              <a:t>tu</a:t>
            </a:r>
            <a:r>
              <a:rPr lang="en-GB" sz="1800" dirty="0"/>
              <a:t> </a:t>
            </a:r>
            <a:r>
              <a:rPr lang="en-GB" sz="1800" dirty="0" err="1"/>
              <a:t>allan</a:t>
            </a:r>
            <a:r>
              <a:rPr lang="en-GB" sz="1800" dirty="0"/>
              <a:t>, </a:t>
            </a:r>
            <a:r>
              <a:rPr lang="en-GB" sz="1800" dirty="0" err="1"/>
              <a:t>chwarae</a:t>
            </a:r>
            <a:r>
              <a:rPr lang="en-GB" sz="1800" dirty="0"/>
              <a:t> </a:t>
            </a:r>
            <a:r>
              <a:rPr lang="en-GB" sz="1800" dirty="0" err="1"/>
              <a:t>dychmygus</a:t>
            </a:r>
            <a:r>
              <a:rPr lang="en-GB" sz="1800" dirty="0"/>
              <a:t> a </a:t>
            </a:r>
            <a:r>
              <a:rPr lang="en-GB" sz="1800" dirty="0" err="1"/>
              <a:t>chreadigol</a:t>
            </a:r>
            <a:r>
              <a:rPr lang="en-GB" sz="1800" dirty="0"/>
              <a:t> </a:t>
            </a:r>
            <a:r>
              <a:rPr lang="en-GB" sz="1800" dirty="0" err="1"/>
              <a:t>gan</a:t>
            </a:r>
            <a:r>
              <a:rPr lang="en-GB" sz="1800" dirty="0"/>
              <a:t> </a:t>
            </a:r>
            <a:r>
              <a:rPr lang="en-GB" sz="1800" dirty="0" err="1"/>
              <a:t>ddefnyddio</a:t>
            </a:r>
            <a:r>
              <a:rPr lang="en-GB" sz="1800" dirty="0"/>
              <a:t> </a:t>
            </a:r>
            <a:r>
              <a:rPr lang="en-GB" sz="1800" dirty="0" err="1"/>
              <a:t>deunydd</a:t>
            </a:r>
            <a:r>
              <a:rPr lang="en-GB" sz="1800" dirty="0"/>
              <a:t> </a:t>
            </a:r>
            <a:r>
              <a:rPr lang="en-GB" sz="1800" dirty="0" err="1"/>
              <a:t>naturiol</a:t>
            </a:r>
            <a:r>
              <a:rPr lang="en-GB" sz="1800" dirty="0"/>
              <a:t> a </a:t>
            </a:r>
            <a:r>
              <a:rPr lang="en-GB" sz="1800" dirty="0" err="1"/>
              <a:t>ddeunydd</a:t>
            </a:r>
            <a:r>
              <a:rPr lang="en-GB" sz="1800" dirty="0"/>
              <a:t> </a:t>
            </a:r>
            <a:r>
              <a:rPr lang="en-GB" sz="1800" dirty="0" err="1"/>
              <a:t>lliwgar</a:t>
            </a:r>
            <a:r>
              <a:rPr lang="en-GB" sz="1800" dirty="0"/>
              <a:t>. </a:t>
            </a:r>
          </a:p>
          <a:p>
            <a:endParaRPr lang="en-US" dirty="0"/>
          </a:p>
        </p:txBody>
      </p:sp>
      <p:sp>
        <p:nvSpPr>
          <p:cNvPr id="4" name="Content Placeholder 3">
            <a:extLst>
              <a:ext uri="{FF2B5EF4-FFF2-40B4-BE49-F238E27FC236}">
                <a16:creationId xmlns:a16="http://schemas.microsoft.com/office/drawing/2014/main" id="{722E3A5E-FC5B-0B48-9884-EDC48B4FA321}"/>
              </a:ext>
            </a:extLst>
          </p:cNvPr>
          <p:cNvSpPr>
            <a:spLocks noGrp="1"/>
          </p:cNvSpPr>
          <p:nvPr>
            <p:ph sz="half" idx="2"/>
          </p:nvPr>
        </p:nvSpPr>
        <p:spPr/>
        <p:txBody>
          <a:bodyPr/>
          <a:lstStyle/>
          <a:p>
            <a:r>
              <a:rPr lang="en-GB" sz="1800" dirty="0"/>
              <a:t>established a distinctive form of education that stressed the child’s individuality, feelings and personal and social learning. </a:t>
            </a:r>
          </a:p>
          <a:p>
            <a:r>
              <a:rPr lang="en-GB" sz="1800" dirty="0"/>
              <a:t>learning activities that are rooted in day-to-day life (for example, food preparation, cooking and sewing) with the teacher setting the example </a:t>
            </a:r>
          </a:p>
          <a:p>
            <a:r>
              <a:rPr lang="en-GB" sz="1800" dirty="0"/>
              <a:t>the daily routine includes stories, poems, singing, movement, outdoor games, and creative and imaginative play with natural materials and coloured fabrics. </a:t>
            </a:r>
          </a:p>
          <a:p>
            <a:endParaRPr lang="en-US" dirty="0"/>
          </a:p>
        </p:txBody>
      </p:sp>
    </p:spTree>
    <p:extLst>
      <p:ext uri="{BB962C8B-B14F-4D97-AF65-F5344CB8AC3E}">
        <p14:creationId xmlns:p14="http://schemas.microsoft.com/office/powerpoint/2010/main" val="16218208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a:extLst>
              <a:ext uri="{FF2B5EF4-FFF2-40B4-BE49-F238E27FC236}">
                <a16:creationId xmlns:a16="http://schemas.microsoft.com/office/drawing/2014/main" id="{29D30C6C-3D9D-6642-8D33-AAEEF1F73B0A}"/>
              </a:ext>
            </a:extLst>
          </p:cNvPr>
          <p:cNvSpPr>
            <a:spLocks noChangeArrowheads="1"/>
          </p:cNvSpPr>
          <p:nvPr/>
        </p:nvSpPr>
        <p:spPr bwMode="auto">
          <a:xfrm>
            <a:off x="4975696" y="1446733"/>
            <a:ext cx="3754512" cy="4293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US" altLang="en-US" sz="1700" dirty="0">
                <a:latin typeface="GoudyOldStyleT"/>
              </a:rPr>
              <a:t>T</a:t>
            </a:r>
            <a:r>
              <a:rPr kumimoji="0" lang="en-US" altLang="en-US" sz="1700" b="0" i="0" u="none" strike="noStrike" cap="none" normalizeH="0" baseline="0" dirty="0">
                <a:ln>
                  <a:noFill/>
                </a:ln>
                <a:solidFill>
                  <a:schemeClr val="tx1"/>
                </a:solidFill>
                <a:effectLst/>
                <a:latin typeface="GoudyOldStyleT"/>
              </a:rPr>
              <a:t>eachers role is like a gardener; nurturing</a:t>
            </a:r>
            <a:r>
              <a:rPr kumimoji="0" lang="en-US" altLang="en-US" sz="1500" b="0" i="0" u="none" strike="noStrike" cap="none" normalizeH="0" baseline="0" dirty="0">
                <a:ln>
                  <a:noFill/>
                </a:ln>
                <a:solidFill>
                  <a:schemeClr val="tx1"/>
                </a:solidFill>
                <a:effectLst/>
                <a:latin typeface="Helvetica" pitchFamily="2" charset="0"/>
              </a:rPr>
              <a:t> </a:t>
            </a:r>
            <a:r>
              <a:rPr kumimoji="0" lang="en-US" altLang="en-US" sz="1700" b="0" i="0" u="none" strike="noStrike" cap="none" normalizeH="0" baseline="0" dirty="0">
                <a:ln>
                  <a:noFill/>
                </a:ln>
                <a:solidFill>
                  <a:schemeClr val="tx1"/>
                </a:solidFill>
                <a:effectLst/>
                <a:latin typeface="GoudyOldStyleT"/>
              </a:rPr>
              <a:t>children’s growth </a:t>
            </a:r>
            <a:endParaRPr lang="en-US" altLang="en-US" sz="8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udyOldStyleT"/>
              </a:rPr>
              <a:t>holistic approach- believed in strong </a:t>
            </a:r>
            <a:r>
              <a:rPr lang="en-US" altLang="en-US" sz="1500" dirty="0">
                <a:latin typeface="Helvetica" pitchFamily="2" charset="0"/>
              </a:rPr>
              <a:t>c</a:t>
            </a:r>
            <a:r>
              <a:rPr kumimoji="0" lang="en-US" altLang="en-US" sz="1700" b="0" i="0" u="none" strike="noStrike" cap="none" normalizeH="0" baseline="0" dirty="0">
                <a:ln>
                  <a:noFill/>
                </a:ln>
                <a:solidFill>
                  <a:schemeClr val="tx1"/>
                </a:solidFill>
                <a:effectLst/>
                <a:latin typeface="GoudyOldStyleT"/>
              </a:rPr>
              <a:t>onnection between man, nature, and all living things</a:t>
            </a:r>
            <a:endParaRPr lang="en-US" altLang="en-US" sz="8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udyOldStyleT"/>
              </a:rPr>
              <a:t>children could learn about nature through outdoor play, gardening activities </a:t>
            </a:r>
            <a:endParaRPr lang="en-US" altLang="en-US" sz="8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udyOldStyleT"/>
              </a:rPr>
              <a:t>the garden was a spiritual place where children could grow with nature</a:t>
            </a:r>
            <a:endParaRPr lang="en-US" altLang="en-US" dirty="0">
              <a:latin typeface="Arial" panose="020B0604020202020204" pitchFamily="34" charset="0"/>
            </a:endParaRP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1" i="0" u="none" strike="noStrike" cap="none" normalizeH="0" baseline="0" dirty="0">
                <a:ln>
                  <a:noFill/>
                </a:ln>
                <a:solidFill>
                  <a:schemeClr val="tx1"/>
                </a:solidFill>
                <a:effectLst/>
                <a:latin typeface="GoudyOldStyleT"/>
              </a:rPr>
              <a:t>valued play and work with adults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udyOldStyleT"/>
              </a:rPr>
              <a:t>each child had an individual plot to cultivate in the garden </a:t>
            </a:r>
            <a:endParaRPr lang="en-US" altLang="en-US" sz="800" dirty="0"/>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700" b="0" i="0" u="none" strike="noStrike" cap="none" normalizeH="0" baseline="0" dirty="0">
                <a:ln>
                  <a:noFill/>
                </a:ln>
                <a:solidFill>
                  <a:schemeClr val="tx1"/>
                </a:solidFill>
                <a:effectLst/>
                <a:latin typeface="GoudyOldStyleT"/>
              </a:rPr>
              <a:t>emphasized nature </a:t>
            </a:r>
            <a:endParaRPr kumimoji="0" lang="en-US"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8" name="Picture 4" descr="page8image12259376">
            <a:extLst>
              <a:ext uri="{FF2B5EF4-FFF2-40B4-BE49-F238E27FC236}">
                <a16:creationId xmlns:a16="http://schemas.microsoft.com/office/drawing/2014/main" id="{174A5476-4447-6E42-9321-2636E576C5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00"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page8image12265200">
            <a:extLst>
              <a:ext uri="{FF2B5EF4-FFF2-40B4-BE49-F238E27FC236}">
                <a16:creationId xmlns:a16="http://schemas.microsoft.com/office/drawing/2014/main" id="{A950C6E3-42E1-A744-A621-83917D05E5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age8image12321104">
            <a:extLst>
              <a:ext uri="{FF2B5EF4-FFF2-40B4-BE49-F238E27FC236}">
                <a16:creationId xmlns:a16="http://schemas.microsoft.com/office/drawing/2014/main" id="{44F18FAB-E92B-2B47-806F-0CCB4B3C43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750"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page8image12329056">
            <a:extLst>
              <a:ext uri="{FF2B5EF4-FFF2-40B4-BE49-F238E27FC236}">
                <a16:creationId xmlns:a16="http://schemas.microsoft.com/office/drawing/2014/main" id="{9FA15E44-0BAB-6543-8719-AAF3570B86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7125"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age8image12327600">
            <a:extLst>
              <a:ext uri="{FF2B5EF4-FFF2-40B4-BE49-F238E27FC236}">
                <a16:creationId xmlns:a16="http://schemas.microsoft.com/office/drawing/2014/main" id="{195CD926-8AFB-364C-AA71-0A929DA077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60500"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page8image12320768">
            <a:extLst>
              <a:ext uri="{FF2B5EF4-FFF2-40B4-BE49-F238E27FC236}">
                <a16:creationId xmlns:a16="http://schemas.microsoft.com/office/drawing/2014/main" id="{4E4DEAF2-9C59-934D-9B75-DDA4E1A789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75"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age8image12332192">
            <a:extLst>
              <a:ext uri="{FF2B5EF4-FFF2-40B4-BE49-F238E27FC236}">
                <a16:creationId xmlns:a16="http://schemas.microsoft.com/office/drawing/2014/main" id="{EC8181BC-06CB-1A4F-829B-743A3F94C3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7250" y="465138"/>
            <a:ext cx="139700" cy="12700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page8image12324688">
            <a:extLst>
              <a:ext uri="{FF2B5EF4-FFF2-40B4-BE49-F238E27FC236}">
                <a16:creationId xmlns:a16="http://schemas.microsoft.com/office/drawing/2014/main" id="{BD9B37FD-442E-4E47-A76E-D8911213039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60625" y="465138"/>
            <a:ext cx="139700" cy="127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74C1D9-10D3-0D4F-A272-7A728D1BE23F}"/>
              </a:ext>
            </a:extLst>
          </p:cNvPr>
          <p:cNvSpPr txBox="1"/>
          <p:nvPr/>
        </p:nvSpPr>
        <p:spPr>
          <a:xfrm>
            <a:off x="196850" y="1234580"/>
            <a:ext cx="3754512" cy="4662815"/>
          </a:xfrm>
          <a:prstGeom prst="rect">
            <a:avLst/>
          </a:prstGeom>
          <a:noFill/>
        </p:spPr>
        <p:txBody>
          <a:bodyPr wrap="square" rtlCol="0">
            <a:spAutoFit/>
          </a:bodyPr>
          <a:lstStyle/>
          <a:p>
            <a:pPr marL="285750" lvl="0" indent="-285750">
              <a:buFont typeface="Arial" panose="020B0604020202020204" pitchFamily="34" charset="0"/>
              <a:buChar char="•"/>
            </a:pPr>
            <a:r>
              <a:rPr lang="en-US" altLang="en-US" dirty="0">
                <a:latin typeface="GoudyOldStyleT"/>
              </a:rPr>
              <a:t>Mae </a:t>
            </a:r>
            <a:r>
              <a:rPr lang="en-US" altLang="en-US" dirty="0" err="1">
                <a:latin typeface="GoudyOldStyleT"/>
              </a:rPr>
              <a:t>rôl</a:t>
            </a:r>
            <a:r>
              <a:rPr lang="en-US" altLang="en-US" dirty="0">
                <a:latin typeface="GoudyOldStyleT"/>
              </a:rPr>
              <a:t> </a:t>
            </a:r>
            <a:r>
              <a:rPr lang="en-US" altLang="en-US" dirty="0" err="1">
                <a:latin typeface="GoudyOldStyleT"/>
              </a:rPr>
              <a:t>athrawon</a:t>
            </a:r>
            <a:r>
              <a:rPr lang="en-US" altLang="en-US" dirty="0">
                <a:latin typeface="GoudyOldStyleT"/>
              </a:rPr>
              <a:t> </a:t>
            </a:r>
            <a:r>
              <a:rPr lang="en-US" altLang="en-US" dirty="0" err="1">
                <a:latin typeface="GoudyOldStyleT"/>
              </a:rPr>
              <a:t>fel</a:t>
            </a:r>
            <a:r>
              <a:rPr lang="en-US" altLang="en-US" dirty="0">
                <a:latin typeface="GoudyOldStyleT"/>
              </a:rPr>
              <a:t> </a:t>
            </a:r>
            <a:r>
              <a:rPr lang="en-US" altLang="en-US" dirty="0" err="1">
                <a:latin typeface="GoudyOldStyleT"/>
              </a:rPr>
              <a:t>garddiwr</a:t>
            </a:r>
            <a:r>
              <a:rPr lang="en-US" altLang="en-US" dirty="0">
                <a:latin typeface="GoudyOldStyleT"/>
              </a:rPr>
              <a:t>, nurturing </a:t>
            </a:r>
            <a:r>
              <a:rPr lang="en-US" altLang="en-US" dirty="0" err="1">
                <a:latin typeface="GoudyOldStyleT"/>
              </a:rPr>
              <a:t>twf</a:t>
            </a:r>
            <a:r>
              <a:rPr lang="en-US" altLang="en-US" dirty="0">
                <a:latin typeface="GoudyOldStyleT"/>
              </a:rPr>
              <a:t> plant. </a:t>
            </a:r>
            <a:endParaRPr lang="en-US" altLang="en-US" sz="900" dirty="0"/>
          </a:p>
          <a:p>
            <a:pPr marL="285750" lvl="0" indent="-285750">
              <a:buFont typeface="Arial" panose="020B0604020202020204" pitchFamily="34" charset="0"/>
              <a:buChar char="•"/>
            </a:pPr>
            <a:r>
              <a:rPr lang="en-US" altLang="en-US" dirty="0">
                <a:latin typeface="GoudyOldStyleT"/>
              </a:rPr>
              <a:t>Dull </a:t>
            </a:r>
            <a:r>
              <a:rPr lang="en-US" altLang="en-US" dirty="0" err="1">
                <a:latin typeface="GoudyOldStyleT"/>
              </a:rPr>
              <a:t>holistaidd</a:t>
            </a:r>
            <a:r>
              <a:rPr lang="en-US" altLang="en-US" dirty="0">
                <a:latin typeface="GoudyOldStyleT"/>
              </a:rPr>
              <a:t> – </a:t>
            </a:r>
            <a:r>
              <a:rPr lang="en-US" altLang="en-US" dirty="0" err="1">
                <a:latin typeface="GoudyOldStyleT"/>
              </a:rPr>
              <a:t>credu’n</a:t>
            </a:r>
            <a:r>
              <a:rPr lang="en-US" altLang="en-US" dirty="0">
                <a:latin typeface="GoudyOldStyleT"/>
              </a:rPr>
              <a:t> </a:t>
            </a:r>
            <a:r>
              <a:rPr lang="en-US" altLang="en-US" dirty="0" err="1">
                <a:latin typeface="GoudyOldStyleT"/>
              </a:rPr>
              <a:t>gryf</a:t>
            </a:r>
            <a:r>
              <a:rPr lang="en-US" altLang="en-US" dirty="0">
                <a:latin typeface="GoudyOldStyleT"/>
              </a:rPr>
              <a:t> </a:t>
            </a:r>
            <a:r>
              <a:rPr lang="en-US" altLang="en-US" dirty="0" err="1">
                <a:latin typeface="GoudyOldStyleT"/>
              </a:rPr>
              <a:t>gyda</a:t>
            </a:r>
            <a:r>
              <a:rPr lang="en-US" altLang="en-US" dirty="0">
                <a:latin typeface="GoudyOldStyleT"/>
              </a:rPr>
              <a:t> </a:t>
            </a:r>
            <a:r>
              <a:rPr lang="en-US" altLang="en-US" dirty="0" err="1">
                <a:latin typeface="GoudyOldStyleT"/>
              </a:rPr>
              <a:t>cysylltiadau</a:t>
            </a:r>
            <a:r>
              <a:rPr lang="en-US" altLang="en-US" dirty="0">
                <a:latin typeface="GoudyOldStyleT"/>
              </a:rPr>
              <a:t> </a:t>
            </a:r>
            <a:r>
              <a:rPr lang="en-US" altLang="en-US" dirty="0" err="1">
                <a:latin typeface="GoudyOldStyleT"/>
              </a:rPr>
              <a:t>rhwng</a:t>
            </a:r>
            <a:r>
              <a:rPr lang="en-US" altLang="en-US" dirty="0">
                <a:latin typeface="GoudyOldStyleT"/>
              </a:rPr>
              <a:t> </a:t>
            </a:r>
            <a:r>
              <a:rPr lang="en-US" altLang="en-US" dirty="0" err="1">
                <a:latin typeface="GoudyOldStyleT"/>
              </a:rPr>
              <a:t>dyn</a:t>
            </a:r>
            <a:r>
              <a:rPr lang="en-US" altLang="en-US" dirty="0">
                <a:latin typeface="GoudyOldStyleT"/>
              </a:rPr>
              <a:t>, </a:t>
            </a:r>
            <a:r>
              <a:rPr lang="en-US" altLang="en-US" dirty="0" err="1">
                <a:latin typeface="GoudyOldStyleT"/>
              </a:rPr>
              <a:t>natur</a:t>
            </a:r>
            <a:r>
              <a:rPr lang="en-US" altLang="en-US" dirty="0">
                <a:latin typeface="GoudyOldStyleT"/>
              </a:rPr>
              <a:t> a </a:t>
            </a:r>
            <a:r>
              <a:rPr lang="en-US" altLang="en-US" dirty="0" err="1">
                <a:latin typeface="GoudyOldStyleT"/>
              </a:rPr>
              <a:t>phobpeth</a:t>
            </a:r>
            <a:r>
              <a:rPr lang="en-US" altLang="en-US" dirty="0">
                <a:latin typeface="GoudyOldStyleT"/>
              </a:rPr>
              <a:t> </a:t>
            </a:r>
            <a:r>
              <a:rPr lang="en-US" altLang="en-US" dirty="0" err="1">
                <a:latin typeface="GoudyOldStyleT"/>
              </a:rPr>
              <a:t>byw</a:t>
            </a:r>
            <a:r>
              <a:rPr lang="en-US" altLang="en-US" dirty="0">
                <a:latin typeface="GoudyOldStyleT"/>
              </a:rPr>
              <a:t>. </a:t>
            </a:r>
            <a:endParaRPr lang="en-US" altLang="en-US" sz="900" dirty="0"/>
          </a:p>
          <a:p>
            <a:pPr marL="285750" lvl="0" indent="-285750">
              <a:buFont typeface="Arial" panose="020B0604020202020204" pitchFamily="34" charset="0"/>
              <a:buChar char="•"/>
            </a:pPr>
            <a:r>
              <a:rPr lang="en-US" altLang="en-US" dirty="0" err="1">
                <a:latin typeface="GoudyOldStyleT"/>
              </a:rPr>
              <a:t>Dylid</a:t>
            </a:r>
            <a:r>
              <a:rPr lang="en-US" altLang="en-US" dirty="0">
                <a:latin typeface="GoudyOldStyleT"/>
              </a:rPr>
              <a:t> plant </a:t>
            </a:r>
            <a:r>
              <a:rPr lang="en-US" altLang="en-US" dirty="0" err="1">
                <a:latin typeface="GoudyOldStyleT"/>
              </a:rPr>
              <a:t>ddysgu</a:t>
            </a:r>
            <a:r>
              <a:rPr lang="en-US" altLang="en-US" dirty="0">
                <a:latin typeface="GoudyOldStyleT"/>
              </a:rPr>
              <a:t> am </a:t>
            </a:r>
            <a:r>
              <a:rPr lang="en-US" altLang="en-US" dirty="0" err="1">
                <a:latin typeface="GoudyOldStyleT"/>
              </a:rPr>
              <a:t>natur</a:t>
            </a:r>
            <a:r>
              <a:rPr lang="en-US" altLang="en-US" dirty="0">
                <a:latin typeface="GoudyOldStyleT"/>
              </a:rPr>
              <a:t> </a:t>
            </a:r>
            <a:r>
              <a:rPr lang="en-US" altLang="en-US" dirty="0" err="1">
                <a:latin typeface="GoudyOldStyleT"/>
              </a:rPr>
              <a:t>trwy</a:t>
            </a:r>
            <a:r>
              <a:rPr lang="en-US" altLang="en-US" dirty="0">
                <a:latin typeface="GoudyOldStyleT"/>
              </a:rPr>
              <a:t> </a:t>
            </a:r>
            <a:r>
              <a:rPr lang="en-US" altLang="en-US" dirty="0" err="1">
                <a:latin typeface="GoudyOldStyleT"/>
              </a:rPr>
              <a:t>chwarae</a:t>
            </a:r>
            <a:r>
              <a:rPr lang="en-US" altLang="en-US" dirty="0">
                <a:latin typeface="GoudyOldStyleT"/>
              </a:rPr>
              <a:t> </a:t>
            </a:r>
            <a:r>
              <a:rPr lang="en-US" altLang="en-US" dirty="0" err="1">
                <a:latin typeface="GoudyOldStyleT"/>
              </a:rPr>
              <a:t>tu</a:t>
            </a:r>
            <a:r>
              <a:rPr lang="en-US" altLang="en-US" dirty="0">
                <a:latin typeface="GoudyOldStyleT"/>
              </a:rPr>
              <a:t> </a:t>
            </a:r>
            <a:r>
              <a:rPr lang="en-US" altLang="en-US" dirty="0" err="1">
                <a:latin typeface="GoudyOldStyleT"/>
              </a:rPr>
              <a:t>allan</a:t>
            </a:r>
            <a:r>
              <a:rPr lang="en-US" altLang="en-US" dirty="0">
                <a:latin typeface="GoudyOldStyleT"/>
              </a:rPr>
              <a:t> a </a:t>
            </a:r>
            <a:r>
              <a:rPr lang="en-US" altLang="en-US" dirty="0" err="1">
                <a:latin typeface="GoudyOldStyleT"/>
              </a:rPr>
              <a:t>datblygu</a:t>
            </a:r>
            <a:r>
              <a:rPr lang="en-US" altLang="en-US" dirty="0">
                <a:latin typeface="GoudyOldStyleT"/>
              </a:rPr>
              <a:t> </a:t>
            </a:r>
            <a:r>
              <a:rPr lang="en-US" altLang="en-US" dirty="0" err="1">
                <a:latin typeface="GoudyOldStyleT"/>
              </a:rPr>
              <a:t>sgiliau</a:t>
            </a:r>
            <a:r>
              <a:rPr lang="en-US" altLang="en-US" dirty="0">
                <a:latin typeface="GoudyOldStyleT"/>
              </a:rPr>
              <a:t> </a:t>
            </a:r>
            <a:r>
              <a:rPr lang="en-US" altLang="en-US" dirty="0" err="1">
                <a:latin typeface="GoudyOldStyleT"/>
              </a:rPr>
              <a:t>garddio</a:t>
            </a:r>
            <a:r>
              <a:rPr lang="en-US" altLang="en-US" dirty="0">
                <a:latin typeface="GoudyOldStyleT"/>
              </a:rPr>
              <a:t> </a:t>
            </a:r>
            <a:endParaRPr lang="en-US" altLang="en-US" sz="900" dirty="0"/>
          </a:p>
          <a:p>
            <a:pPr marL="285750" lvl="0" indent="-285750">
              <a:buFont typeface="Arial" panose="020B0604020202020204" pitchFamily="34" charset="0"/>
              <a:buChar char="•"/>
            </a:pPr>
            <a:r>
              <a:rPr lang="en-US" altLang="en-US" dirty="0" err="1">
                <a:latin typeface="GoudyOldStyleT"/>
              </a:rPr>
              <a:t>Mae’r</a:t>
            </a:r>
            <a:r>
              <a:rPr lang="en-US" altLang="en-US" dirty="0">
                <a:latin typeface="GoudyOldStyleT"/>
              </a:rPr>
              <a:t> </a:t>
            </a:r>
            <a:r>
              <a:rPr lang="en-US" altLang="en-US" dirty="0" err="1">
                <a:latin typeface="GoudyOldStyleT"/>
              </a:rPr>
              <a:t>ardd</a:t>
            </a:r>
            <a:r>
              <a:rPr lang="en-US" altLang="en-US" dirty="0">
                <a:latin typeface="GoudyOldStyleT"/>
              </a:rPr>
              <a:t> </a:t>
            </a:r>
            <a:r>
              <a:rPr lang="en-US" altLang="en-US" dirty="0" err="1">
                <a:latin typeface="GoudyOldStyleT"/>
              </a:rPr>
              <a:t>yn</a:t>
            </a:r>
            <a:r>
              <a:rPr lang="en-US" altLang="en-US" dirty="0">
                <a:latin typeface="GoudyOldStyleT"/>
              </a:rPr>
              <a:t> man </a:t>
            </a:r>
            <a:r>
              <a:rPr lang="en-US" altLang="en-US" dirty="0" err="1">
                <a:latin typeface="GoudyOldStyleT"/>
              </a:rPr>
              <a:t>hudolus</a:t>
            </a:r>
            <a:r>
              <a:rPr lang="en-US" altLang="en-US" dirty="0">
                <a:latin typeface="GoudyOldStyleT"/>
              </a:rPr>
              <a:t> </a:t>
            </a:r>
            <a:r>
              <a:rPr lang="en-US" altLang="en-US" dirty="0" err="1">
                <a:latin typeface="GoudyOldStyleT"/>
              </a:rPr>
              <a:t>ble</a:t>
            </a:r>
            <a:r>
              <a:rPr lang="en-US" altLang="en-US" dirty="0">
                <a:latin typeface="GoudyOldStyleT"/>
              </a:rPr>
              <a:t> </a:t>
            </a:r>
            <a:r>
              <a:rPr lang="en-US" altLang="en-US" dirty="0" err="1">
                <a:latin typeface="GoudyOldStyleT"/>
              </a:rPr>
              <a:t>mae</a:t>
            </a:r>
            <a:r>
              <a:rPr lang="en-US" altLang="en-US" dirty="0">
                <a:latin typeface="GoudyOldStyleT"/>
              </a:rPr>
              <a:t> plant </a:t>
            </a:r>
            <a:r>
              <a:rPr lang="en-US" altLang="en-US" dirty="0" err="1">
                <a:latin typeface="GoudyOldStyleT"/>
              </a:rPr>
              <a:t>yn</a:t>
            </a:r>
            <a:r>
              <a:rPr lang="en-US" altLang="en-US" dirty="0">
                <a:latin typeface="GoudyOldStyleT"/>
              </a:rPr>
              <a:t> </a:t>
            </a:r>
            <a:r>
              <a:rPr lang="en-US" altLang="en-US" dirty="0" err="1">
                <a:latin typeface="GoudyOldStyleT"/>
              </a:rPr>
              <a:t>tyfu</a:t>
            </a:r>
            <a:r>
              <a:rPr lang="en-US" altLang="en-US" dirty="0">
                <a:latin typeface="GoudyOldStyleT"/>
              </a:rPr>
              <a:t> </a:t>
            </a:r>
            <a:r>
              <a:rPr lang="en-US" altLang="en-US" dirty="0" err="1">
                <a:latin typeface="GoudyOldStyleT"/>
              </a:rPr>
              <a:t>gyda</a:t>
            </a:r>
            <a:r>
              <a:rPr lang="en-US" altLang="en-US" dirty="0">
                <a:latin typeface="GoudyOldStyleT"/>
              </a:rPr>
              <a:t> </a:t>
            </a:r>
            <a:r>
              <a:rPr lang="en-US" altLang="en-US" dirty="0" err="1">
                <a:latin typeface="GoudyOldStyleT"/>
              </a:rPr>
              <a:t>natur</a:t>
            </a:r>
            <a:r>
              <a:rPr lang="en-US" altLang="en-US" dirty="0">
                <a:latin typeface="GoudyOldStyleT"/>
              </a:rPr>
              <a:t>.</a:t>
            </a:r>
          </a:p>
          <a:p>
            <a:pPr marL="285750" lvl="0" indent="-285750">
              <a:buFont typeface="Arial" panose="020B0604020202020204" pitchFamily="34" charset="0"/>
              <a:buChar char="•"/>
            </a:pPr>
            <a:r>
              <a:rPr lang="en-US" altLang="en-US" b="1" dirty="0" err="1">
                <a:latin typeface="GoudyOldStyleT"/>
              </a:rPr>
              <a:t>Gwerthfawrogi</a:t>
            </a:r>
            <a:r>
              <a:rPr lang="en-US" altLang="en-US" b="1" dirty="0">
                <a:latin typeface="GoudyOldStyleT"/>
              </a:rPr>
              <a:t> </a:t>
            </a:r>
            <a:r>
              <a:rPr lang="en-US" altLang="en-US" b="1" dirty="0" err="1">
                <a:latin typeface="GoudyOldStyleT"/>
              </a:rPr>
              <a:t>chwarae</a:t>
            </a:r>
            <a:r>
              <a:rPr lang="en-US" altLang="en-US" b="1" dirty="0">
                <a:latin typeface="GoudyOldStyleT"/>
              </a:rPr>
              <a:t> a </a:t>
            </a:r>
            <a:r>
              <a:rPr lang="en-US" altLang="en-US" b="1" dirty="0" err="1">
                <a:latin typeface="GoudyOldStyleT"/>
              </a:rPr>
              <a:t>gweithio</a:t>
            </a:r>
            <a:r>
              <a:rPr lang="en-US" altLang="en-US" b="1" dirty="0">
                <a:latin typeface="GoudyOldStyleT"/>
              </a:rPr>
              <a:t> </a:t>
            </a:r>
            <a:r>
              <a:rPr lang="en-US" altLang="en-US" b="1" dirty="0" err="1">
                <a:latin typeface="GoudyOldStyleT"/>
              </a:rPr>
              <a:t>gydag</a:t>
            </a:r>
            <a:r>
              <a:rPr lang="en-US" altLang="en-US" b="1" dirty="0">
                <a:latin typeface="GoudyOldStyleT"/>
              </a:rPr>
              <a:t> </a:t>
            </a:r>
            <a:r>
              <a:rPr lang="en-US" altLang="en-US" b="1" dirty="0" err="1">
                <a:latin typeface="GoudyOldStyleT"/>
              </a:rPr>
              <a:t>oedolion</a:t>
            </a:r>
            <a:r>
              <a:rPr lang="en-US" altLang="en-US" b="1" dirty="0">
                <a:latin typeface="GoudyOldStyleT"/>
              </a:rPr>
              <a:t> </a:t>
            </a:r>
            <a:endParaRPr lang="en-US" altLang="en-US" sz="900" b="1" dirty="0"/>
          </a:p>
          <a:p>
            <a:pPr marL="285750" lvl="0" indent="-285750">
              <a:buFont typeface="Arial" panose="020B0604020202020204" pitchFamily="34" charset="0"/>
              <a:buChar char="•"/>
            </a:pPr>
            <a:r>
              <a:rPr lang="en-US" altLang="en-US" dirty="0">
                <a:latin typeface="GoudyOldStyleT"/>
              </a:rPr>
              <a:t>Mae </a:t>
            </a:r>
            <a:r>
              <a:rPr lang="en-US" altLang="en-US" dirty="0" err="1">
                <a:latin typeface="GoudyOldStyleT"/>
              </a:rPr>
              <a:t>gan</a:t>
            </a:r>
            <a:r>
              <a:rPr lang="en-US" altLang="en-US" dirty="0">
                <a:latin typeface="GoudyOldStyleT"/>
              </a:rPr>
              <a:t> bob </a:t>
            </a:r>
            <a:r>
              <a:rPr lang="en-US" altLang="en-US" dirty="0" err="1">
                <a:latin typeface="GoudyOldStyleT"/>
              </a:rPr>
              <a:t>plentyn</a:t>
            </a:r>
            <a:r>
              <a:rPr lang="en-US" altLang="en-US" dirty="0">
                <a:latin typeface="GoudyOldStyleT"/>
              </a:rPr>
              <a:t> man </a:t>
            </a:r>
            <a:r>
              <a:rPr lang="en-US" altLang="en-US" dirty="0" err="1">
                <a:latin typeface="GoudyOldStyleT"/>
              </a:rPr>
              <a:t>personol</a:t>
            </a:r>
            <a:r>
              <a:rPr lang="en-US" altLang="en-US" dirty="0">
                <a:latin typeface="GoudyOldStyleT"/>
              </a:rPr>
              <a:t> </a:t>
            </a:r>
            <a:r>
              <a:rPr lang="en-US" altLang="en-US" dirty="0" err="1">
                <a:latin typeface="GoudyOldStyleT"/>
              </a:rPr>
              <a:t>i</a:t>
            </a:r>
            <a:r>
              <a:rPr lang="en-US" altLang="en-US" dirty="0">
                <a:latin typeface="GoudyOldStyleT"/>
              </a:rPr>
              <a:t> </a:t>
            </a:r>
            <a:r>
              <a:rPr lang="en-US" altLang="en-US" dirty="0" err="1">
                <a:latin typeface="GoudyOldStyleT"/>
              </a:rPr>
              <a:t>arddio</a:t>
            </a:r>
            <a:r>
              <a:rPr lang="en-US" altLang="en-US" dirty="0">
                <a:latin typeface="GoudyOldStyleT"/>
              </a:rPr>
              <a:t> </a:t>
            </a:r>
            <a:endParaRPr lang="en-US" altLang="en-US" sz="900" dirty="0"/>
          </a:p>
          <a:p>
            <a:pPr marL="285750" lvl="0" indent="-285750">
              <a:buFont typeface="Arial" panose="020B0604020202020204" pitchFamily="34" charset="0"/>
              <a:buChar char="•"/>
            </a:pPr>
            <a:r>
              <a:rPr lang="en-US" altLang="en-US" dirty="0" err="1">
                <a:latin typeface="GoudyOldStyleT"/>
              </a:rPr>
              <a:t>Pwyslais</a:t>
            </a:r>
            <a:r>
              <a:rPr lang="en-US" altLang="en-US" dirty="0">
                <a:latin typeface="GoudyOldStyleT"/>
              </a:rPr>
              <a:t> </a:t>
            </a:r>
            <a:r>
              <a:rPr lang="en-US" altLang="en-US" dirty="0" err="1">
                <a:latin typeface="GoudyOldStyleT"/>
              </a:rPr>
              <a:t>mawr</a:t>
            </a:r>
            <a:r>
              <a:rPr lang="en-US" altLang="en-US" dirty="0">
                <a:latin typeface="GoudyOldStyleT"/>
              </a:rPr>
              <a:t> </a:t>
            </a:r>
            <a:r>
              <a:rPr lang="en-US" altLang="en-US" dirty="0" err="1">
                <a:latin typeface="GoudyOldStyleT"/>
              </a:rPr>
              <a:t>ar</a:t>
            </a:r>
            <a:r>
              <a:rPr lang="en-US" altLang="en-US" dirty="0">
                <a:latin typeface="GoudyOldStyleT"/>
              </a:rPr>
              <a:t> </a:t>
            </a:r>
            <a:r>
              <a:rPr lang="en-US" altLang="en-US" dirty="0" err="1">
                <a:latin typeface="GoudyOldStyleT"/>
              </a:rPr>
              <a:t>byd</a:t>
            </a:r>
            <a:r>
              <a:rPr lang="en-US" altLang="en-US" dirty="0">
                <a:latin typeface="GoudyOldStyleT"/>
              </a:rPr>
              <a:t> </a:t>
            </a:r>
            <a:r>
              <a:rPr lang="en-US" altLang="en-US" dirty="0" err="1">
                <a:latin typeface="GoudyOldStyleT"/>
              </a:rPr>
              <a:t>natur</a:t>
            </a:r>
            <a:r>
              <a:rPr lang="en-US" altLang="en-US" dirty="0">
                <a:latin typeface="GoudyOldStyleT"/>
              </a:rPr>
              <a:t> </a:t>
            </a:r>
            <a:endParaRPr lang="en-US" altLang="en-US" sz="900" dirty="0"/>
          </a:p>
          <a:p>
            <a:pPr lvl="0"/>
            <a:r>
              <a:rPr lang="en-US" altLang="en-US" dirty="0">
                <a:latin typeface="GoudyOldStyleT"/>
              </a:rPr>
              <a:t> </a:t>
            </a:r>
          </a:p>
          <a:p>
            <a:pPr lvl="0"/>
            <a:endParaRPr lang="en-US" altLang="en-US" sz="900" dirty="0"/>
          </a:p>
        </p:txBody>
      </p:sp>
      <p:sp>
        <p:nvSpPr>
          <p:cNvPr id="8" name="TextBox 7">
            <a:extLst>
              <a:ext uri="{FF2B5EF4-FFF2-40B4-BE49-F238E27FC236}">
                <a16:creationId xmlns:a16="http://schemas.microsoft.com/office/drawing/2014/main" id="{6AD86BCA-1045-9D4A-A733-59F1E99115F1}"/>
              </a:ext>
            </a:extLst>
          </p:cNvPr>
          <p:cNvSpPr txBox="1"/>
          <p:nvPr/>
        </p:nvSpPr>
        <p:spPr>
          <a:xfrm>
            <a:off x="1430412" y="465138"/>
            <a:ext cx="7522666" cy="769441"/>
          </a:xfrm>
          <a:prstGeom prst="rect">
            <a:avLst/>
          </a:prstGeom>
          <a:noFill/>
        </p:spPr>
        <p:txBody>
          <a:bodyPr wrap="square" rtlCol="0">
            <a:spAutoFit/>
          </a:bodyPr>
          <a:lstStyle/>
          <a:p>
            <a:pPr lvl="0"/>
            <a:r>
              <a:rPr lang="en-US" altLang="en-US" sz="4400" dirty="0">
                <a:latin typeface="GoudyOldStyleT"/>
              </a:rPr>
              <a:t>Frederick Froebel 1782-1852 </a:t>
            </a:r>
            <a:endParaRPr lang="en-US" altLang="en-US" sz="4400" dirty="0"/>
          </a:p>
        </p:txBody>
      </p:sp>
    </p:spTree>
    <p:extLst>
      <p:ext uri="{BB962C8B-B14F-4D97-AF65-F5344CB8AC3E}">
        <p14:creationId xmlns:p14="http://schemas.microsoft.com/office/powerpoint/2010/main" val="9905794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46D7-89F7-244E-B6DD-867322B112CB}"/>
              </a:ext>
            </a:extLst>
          </p:cNvPr>
          <p:cNvSpPr>
            <a:spLocks noGrp="1"/>
          </p:cNvSpPr>
          <p:nvPr>
            <p:ph type="title"/>
          </p:nvPr>
        </p:nvSpPr>
        <p:spPr>
          <a:xfrm>
            <a:off x="447597" y="313898"/>
            <a:ext cx="8229600" cy="1143000"/>
          </a:xfrm>
        </p:spPr>
        <p:txBody>
          <a:bodyPr/>
          <a:lstStyle/>
          <a:p>
            <a:r>
              <a:rPr lang="en-US" dirty="0"/>
              <a:t>Maria Montessori 1870 – 1952</a:t>
            </a:r>
            <a:br>
              <a:rPr lang="en-US" dirty="0"/>
            </a:br>
            <a:r>
              <a:rPr lang="en-US" dirty="0"/>
              <a:t>Constructivism</a:t>
            </a:r>
          </a:p>
        </p:txBody>
      </p:sp>
      <p:sp>
        <p:nvSpPr>
          <p:cNvPr id="4" name="Content Placeholder 3">
            <a:extLst>
              <a:ext uri="{FF2B5EF4-FFF2-40B4-BE49-F238E27FC236}">
                <a16:creationId xmlns:a16="http://schemas.microsoft.com/office/drawing/2014/main" id="{DA2D27BF-8A5B-7140-AA42-179F95F8DB29}"/>
              </a:ext>
            </a:extLst>
          </p:cNvPr>
          <p:cNvSpPr>
            <a:spLocks noGrp="1"/>
          </p:cNvSpPr>
          <p:nvPr>
            <p:ph sz="half" idx="2"/>
          </p:nvPr>
        </p:nvSpPr>
        <p:spPr>
          <a:xfrm>
            <a:off x="457200" y="1556792"/>
            <a:ext cx="8441432" cy="4263678"/>
          </a:xfrm>
        </p:spPr>
        <p:txBody>
          <a:bodyPr/>
          <a:lstStyle/>
          <a:p>
            <a:r>
              <a:rPr lang="en-GB" sz="2200" dirty="0"/>
              <a:t>featured child sized materials; each in their proper place </a:t>
            </a:r>
          </a:p>
          <a:p>
            <a:r>
              <a:rPr lang="en-GB" sz="2200" dirty="0"/>
              <a:t>her outdoor garden consisted of an area for ball games and trees for shade </a:t>
            </a:r>
          </a:p>
          <a:p>
            <a:r>
              <a:rPr lang="en-GB" sz="2200" dirty="0"/>
              <a:t>she thought children should have open access from indoor to outdoor areas </a:t>
            </a:r>
          </a:p>
          <a:p>
            <a:r>
              <a:rPr lang="en-GB" sz="2200" dirty="0"/>
              <a:t>she believed in structured materials rather than a purely “natural” environment </a:t>
            </a:r>
          </a:p>
          <a:p>
            <a:r>
              <a:rPr lang="en-GB" sz="2200" dirty="0"/>
              <a:t>valued independent and concentrated work </a:t>
            </a:r>
          </a:p>
          <a:p>
            <a:r>
              <a:rPr lang="en-GB" sz="2200" dirty="0"/>
              <a:t>emphasized science </a:t>
            </a:r>
          </a:p>
          <a:p>
            <a:endParaRPr lang="en-US" dirty="0"/>
          </a:p>
        </p:txBody>
      </p:sp>
    </p:spTree>
    <p:extLst>
      <p:ext uri="{BB962C8B-B14F-4D97-AF65-F5344CB8AC3E}">
        <p14:creationId xmlns:p14="http://schemas.microsoft.com/office/powerpoint/2010/main" val="1536714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B4B2E-6E26-5547-9D5B-4DE91C7D9D76}"/>
              </a:ext>
            </a:extLst>
          </p:cNvPr>
          <p:cNvSpPr>
            <a:spLocks noGrp="1"/>
          </p:cNvSpPr>
          <p:nvPr>
            <p:ph type="title"/>
          </p:nvPr>
        </p:nvSpPr>
        <p:spPr/>
        <p:txBody>
          <a:bodyPr/>
          <a:lstStyle/>
          <a:p>
            <a:r>
              <a:rPr lang="en-US" dirty="0"/>
              <a:t>Maria Montessori 1870 - 1952</a:t>
            </a:r>
          </a:p>
        </p:txBody>
      </p:sp>
      <p:sp>
        <p:nvSpPr>
          <p:cNvPr id="5" name="Content Placeholder 2">
            <a:extLst>
              <a:ext uri="{FF2B5EF4-FFF2-40B4-BE49-F238E27FC236}">
                <a16:creationId xmlns:a16="http://schemas.microsoft.com/office/drawing/2014/main" id="{94B01815-AB11-C941-8337-754BA1B9B109}"/>
              </a:ext>
            </a:extLst>
          </p:cNvPr>
          <p:cNvSpPr txBox="1">
            <a:spLocks/>
          </p:cNvSpPr>
          <p:nvPr/>
        </p:nvSpPr>
        <p:spPr bwMode="auto">
          <a:xfrm>
            <a:off x="457200" y="1628800"/>
            <a:ext cx="8075240" cy="3690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r>
              <a:rPr lang="en-GB" sz="2400" dirty="0" err="1"/>
              <a:t>Deunydd</a:t>
            </a:r>
            <a:r>
              <a:rPr lang="en-GB" sz="2400" dirty="0"/>
              <a:t> </a:t>
            </a:r>
            <a:r>
              <a:rPr lang="en-GB" sz="2400" dirty="0" err="1"/>
              <a:t>maint</a:t>
            </a:r>
            <a:r>
              <a:rPr lang="en-GB" sz="2400" dirty="0"/>
              <a:t> addas </a:t>
            </a:r>
            <a:r>
              <a:rPr lang="en-GB" sz="2400" dirty="0" err="1"/>
              <a:t>i</a:t>
            </a:r>
            <a:r>
              <a:rPr lang="en-GB" sz="2400" dirty="0"/>
              <a:t> </a:t>
            </a:r>
            <a:r>
              <a:rPr lang="en-GB" sz="2400" dirty="0" err="1"/>
              <a:t>blant</a:t>
            </a:r>
            <a:r>
              <a:rPr lang="en-GB" sz="2400" dirty="0"/>
              <a:t> – </a:t>
            </a:r>
            <a:r>
              <a:rPr lang="en-GB" sz="2400" dirty="0" err="1"/>
              <a:t>popeth</a:t>
            </a:r>
            <a:r>
              <a:rPr lang="en-GB" sz="2400" dirty="0"/>
              <a:t> </a:t>
            </a:r>
            <a:r>
              <a:rPr lang="en-GB" sz="2400" dirty="0" err="1"/>
              <a:t>yn</a:t>
            </a:r>
            <a:r>
              <a:rPr lang="en-GB" sz="2400" dirty="0"/>
              <a:t> </a:t>
            </a:r>
            <a:r>
              <a:rPr lang="en-GB" sz="2400" dirty="0" err="1"/>
              <a:t>ei</a:t>
            </a:r>
            <a:r>
              <a:rPr lang="en-GB" sz="2400" dirty="0"/>
              <a:t> le a le </a:t>
            </a:r>
            <a:r>
              <a:rPr lang="en-GB" sz="2400" dirty="0" err="1"/>
              <a:t>i</a:t>
            </a:r>
            <a:r>
              <a:rPr lang="en-GB" sz="2400" dirty="0"/>
              <a:t> </a:t>
            </a:r>
            <a:r>
              <a:rPr lang="en-GB" sz="2400" dirty="0" err="1"/>
              <a:t>bopeth</a:t>
            </a:r>
            <a:r>
              <a:rPr lang="en-GB" sz="2400" dirty="0"/>
              <a:t>. </a:t>
            </a:r>
          </a:p>
          <a:p>
            <a:pPr eaLnBrk="1" hangingPunct="1"/>
            <a:r>
              <a:rPr lang="en-GB" sz="2400" dirty="0" err="1"/>
              <a:t>ardal</a:t>
            </a:r>
            <a:r>
              <a:rPr lang="en-GB" sz="2400" dirty="0"/>
              <a:t> </a:t>
            </a:r>
            <a:r>
              <a:rPr lang="en-GB" sz="2400" dirty="0" err="1"/>
              <a:t>tu</a:t>
            </a:r>
            <a:r>
              <a:rPr lang="en-GB" sz="2400" dirty="0"/>
              <a:t> </a:t>
            </a:r>
            <a:r>
              <a:rPr lang="en-GB" sz="2400" dirty="0" err="1"/>
              <a:t>allan</a:t>
            </a:r>
            <a:r>
              <a:rPr lang="en-GB" sz="2400" dirty="0"/>
              <a:t> </a:t>
            </a:r>
            <a:r>
              <a:rPr lang="en-GB" sz="2400" dirty="0" err="1"/>
              <a:t>yn</a:t>
            </a:r>
            <a:r>
              <a:rPr lang="en-GB" sz="2400" dirty="0"/>
              <a:t> </a:t>
            </a:r>
            <a:r>
              <a:rPr lang="en-GB" sz="2400" dirty="0" err="1"/>
              <a:t>gynnwys</a:t>
            </a:r>
            <a:r>
              <a:rPr lang="en-GB" sz="2400" dirty="0"/>
              <a:t> man </a:t>
            </a:r>
            <a:r>
              <a:rPr lang="en-GB" sz="2400" dirty="0" err="1"/>
              <a:t>chware</a:t>
            </a:r>
            <a:r>
              <a:rPr lang="en-GB" sz="2400" dirty="0"/>
              <a:t> </a:t>
            </a:r>
            <a:r>
              <a:rPr lang="en-GB" sz="2400" dirty="0" err="1"/>
              <a:t>pêl</a:t>
            </a:r>
            <a:r>
              <a:rPr lang="en-GB" sz="2400" dirty="0"/>
              <a:t> a </a:t>
            </a:r>
            <a:r>
              <a:rPr lang="en-GB" sz="2400" dirty="0" err="1"/>
              <a:t>choed</a:t>
            </a:r>
            <a:r>
              <a:rPr lang="en-GB" sz="2400" dirty="0"/>
              <a:t> </a:t>
            </a:r>
            <a:r>
              <a:rPr lang="en-GB" sz="2400" dirty="0" err="1"/>
              <a:t>ar</a:t>
            </a:r>
            <a:r>
              <a:rPr lang="en-GB" sz="2400" dirty="0"/>
              <a:t> </a:t>
            </a:r>
            <a:r>
              <a:rPr lang="en-GB" sz="2400" dirty="0" err="1"/>
              <a:t>gyfer</a:t>
            </a:r>
            <a:r>
              <a:rPr lang="en-GB" sz="2400" dirty="0"/>
              <a:t> </a:t>
            </a:r>
            <a:r>
              <a:rPr lang="en-GB" sz="2400" dirty="0" err="1"/>
              <a:t>cysgod</a:t>
            </a:r>
            <a:r>
              <a:rPr lang="en-GB" sz="2400" dirty="0"/>
              <a:t> </a:t>
            </a:r>
          </a:p>
          <a:p>
            <a:pPr eaLnBrk="1" hangingPunct="1"/>
            <a:r>
              <a:rPr lang="en-GB" sz="2400" dirty="0" err="1"/>
              <a:t>Credai</a:t>
            </a:r>
            <a:r>
              <a:rPr lang="en-GB" sz="2400" dirty="0"/>
              <a:t> </a:t>
            </a:r>
            <a:r>
              <a:rPr lang="en-GB" sz="2400" dirty="0" err="1"/>
              <a:t>dylai</a:t>
            </a:r>
            <a:r>
              <a:rPr lang="en-GB" sz="2400" dirty="0"/>
              <a:t> plant </a:t>
            </a:r>
            <a:r>
              <a:rPr lang="en-GB" sz="2400" dirty="0" err="1"/>
              <a:t>cael</a:t>
            </a:r>
            <a:r>
              <a:rPr lang="en-GB" sz="2400" dirty="0"/>
              <a:t> </a:t>
            </a:r>
            <a:r>
              <a:rPr lang="en-GB" sz="2400" dirty="0" err="1"/>
              <a:t>mynediad</a:t>
            </a:r>
            <a:r>
              <a:rPr lang="en-GB" sz="2400" dirty="0"/>
              <a:t> </a:t>
            </a:r>
            <a:r>
              <a:rPr lang="en-GB" sz="2400" dirty="0" err="1"/>
              <a:t>o’r</a:t>
            </a:r>
            <a:r>
              <a:rPr lang="en-GB" sz="2400" dirty="0"/>
              <a:t> </a:t>
            </a:r>
            <a:r>
              <a:rPr lang="en-GB" sz="2400" dirty="0" err="1"/>
              <a:t>tu</a:t>
            </a:r>
            <a:r>
              <a:rPr lang="en-GB" sz="2400" dirty="0"/>
              <a:t> </a:t>
            </a:r>
            <a:r>
              <a:rPr lang="en-GB" sz="2400" dirty="0" err="1"/>
              <a:t>fewn</a:t>
            </a:r>
            <a:r>
              <a:rPr lang="en-GB" sz="2400" dirty="0"/>
              <a:t> </a:t>
            </a:r>
            <a:r>
              <a:rPr lang="en-GB" sz="2400" dirty="0" err="1"/>
              <a:t>i’r</a:t>
            </a:r>
            <a:r>
              <a:rPr lang="en-GB" sz="2400" dirty="0"/>
              <a:t> </a:t>
            </a:r>
            <a:r>
              <a:rPr lang="en-GB" sz="2400" dirty="0" err="1"/>
              <a:t>tu</a:t>
            </a:r>
            <a:r>
              <a:rPr lang="en-GB" sz="2400" dirty="0"/>
              <a:t> </a:t>
            </a:r>
            <a:r>
              <a:rPr lang="en-GB" sz="2400" dirty="0" err="1"/>
              <a:t>allan</a:t>
            </a:r>
            <a:r>
              <a:rPr lang="en-GB" sz="2400" dirty="0"/>
              <a:t> </a:t>
            </a:r>
          </a:p>
          <a:p>
            <a:pPr eaLnBrk="1" hangingPunct="1"/>
            <a:r>
              <a:rPr lang="en-GB" sz="2400" dirty="0" err="1"/>
              <a:t>Credai</a:t>
            </a:r>
            <a:r>
              <a:rPr lang="en-GB" sz="2400" dirty="0"/>
              <a:t> </a:t>
            </a:r>
            <a:r>
              <a:rPr lang="en-GB" sz="2400" dirty="0" err="1"/>
              <a:t>mewn</a:t>
            </a:r>
            <a:r>
              <a:rPr lang="en-GB" sz="2400" dirty="0"/>
              <a:t> </a:t>
            </a:r>
            <a:r>
              <a:rPr lang="en-GB" sz="2400" dirty="0" err="1"/>
              <a:t>creu</a:t>
            </a:r>
            <a:r>
              <a:rPr lang="en-GB" sz="2400" dirty="0"/>
              <a:t> </a:t>
            </a:r>
            <a:r>
              <a:rPr lang="en-GB" sz="2400" dirty="0" err="1"/>
              <a:t>sefyllfaoedd</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rhai</a:t>
            </a:r>
            <a:r>
              <a:rPr lang="en-GB" sz="2400" dirty="0"/>
              <a:t> </a:t>
            </a:r>
            <a:r>
              <a:rPr lang="en-GB" sz="2400" dirty="0" err="1"/>
              <a:t>naturiol</a:t>
            </a:r>
            <a:r>
              <a:rPr lang="en-GB" sz="2400" dirty="0"/>
              <a:t>. </a:t>
            </a:r>
          </a:p>
          <a:p>
            <a:pPr eaLnBrk="1" hangingPunct="1"/>
            <a:r>
              <a:rPr lang="en-GB" sz="2400" dirty="0" err="1"/>
              <a:t>Gwerthfawrogwyd</a:t>
            </a:r>
            <a:r>
              <a:rPr lang="en-GB" sz="2400" dirty="0"/>
              <a:t> </a:t>
            </a:r>
            <a:r>
              <a:rPr lang="en-GB" sz="2400" dirty="0" err="1"/>
              <a:t>gwaith</a:t>
            </a:r>
            <a:r>
              <a:rPr lang="en-GB" sz="2400" dirty="0"/>
              <a:t> </a:t>
            </a:r>
            <a:r>
              <a:rPr lang="en-GB" sz="2400" dirty="0" err="1"/>
              <a:t>unigol</a:t>
            </a:r>
            <a:r>
              <a:rPr lang="en-GB" sz="2400" dirty="0"/>
              <a:t> a </a:t>
            </a:r>
            <a:r>
              <a:rPr lang="en-GB" sz="2400" dirty="0" err="1"/>
              <a:t>oedd</a:t>
            </a:r>
            <a:r>
              <a:rPr lang="en-GB" sz="2400" dirty="0"/>
              <a:t> </a:t>
            </a:r>
            <a:r>
              <a:rPr lang="en-GB" sz="2400" dirty="0" err="1"/>
              <a:t>angen</a:t>
            </a:r>
            <a:r>
              <a:rPr lang="en-GB" sz="2400" dirty="0"/>
              <a:t> </a:t>
            </a:r>
            <a:r>
              <a:rPr lang="en-GB" sz="2400" dirty="0" err="1"/>
              <a:t>sylw</a:t>
            </a:r>
            <a:r>
              <a:rPr lang="en-GB" sz="2400" dirty="0"/>
              <a:t> </a:t>
            </a:r>
            <a:r>
              <a:rPr lang="en-GB" sz="2400" dirty="0" err="1"/>
              <a:t>penodol</a:t>
            </a:r>
            <a:r>
              <a:rPr lang="en-GB" sz="2400" dirty="0"/>
              <a:t>. </a:t>
            </a:r>
          </a:p>
          <a:p>
            <a:pPr eaLnBrk="1" hangingPunct="1"/>
            <a:r>
              <a:rPr lang="en-GB" sz="2400" dirty="0" err="1"/>
              <a:t>Pwysleisiwyd</a:t>
            </a:r>
            <a:r>
              <a:rPr lang="en-GB" sz="2400" dirty="0"/>
              <a:t> </a:t>
            </a:r>
            <a:r>
              <a:rPr lang="en-GB" sz="2400" dirty="0" err="1"/>
              <a:t>gwyddoniaeth</a:t>
            </a:r>
            <a:r>
              <a:rPr lang="en-GB" sz="2400" dirty="0"/>
              <a:t> </a:t>
            </a:r>
          </a:p>
          <a:p>
            <a:pPr eaLnBrk="1" hangingPunct="1"/>
            <a:endParaRPr lang="en-US" dirty="0"/>
          </a:p>
        </p:txBody>
      </p:sp>
    </p:spTree>
    <p:extLst>
      <p:ext uri="{BB962C8B-B14F-4D97-AF65-F5344CB8AC3E}">
        <p14:creationId xmlns:p14="http://schemas.microsoft.com/office/powerpoint/2010/main" val="3827489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FF436-4B9D-674C-81E9-9CFFBBAAB777}"/>
              </a:ext>
            </a:extLst>
          </p:cNvPr>
          <p:cNvSpPr>
            <a:spLocks noGrp="1"/>
          </p:cNvSpPr>
          <p:nvPr>
            <p:ph type="title"/>
          </p:nvPr>
        </p:nvSpPr>
        <p:spPr>
          <a:xfrm>
            <a:off x="457200" y="716182"/>
            <a:ext cx="8229600" cy="1143000"/>
          </a:xfrm>
        </p:spPr>
        <p:txBody>
          <a:bodyPr/>
          <a:lstStyle/>
          <a:p>
            <a:r>
              <a:rPr lang="en-US" dirty="0"/>
              <a:t>LEVEL UP </a:t>
            </a:r>
            <a:br>
              <a:rPr lang="en-US" dirty="0"/>
            </a:br>
            <a:r>
              <a:rPr lang="en-US" sz="2000" dirty="0"/>
              <a:t> (25mins video)</a:t>
            </a:r>
            <a:br>
              <a:rPr lang="en-US" sz="2000" dirty="0"/>
            </a:br>
            <a:r>
              <a:rPr lang="en-US" dirty="0"/>
              <a:t>Maria Montessori</a:t>
            </a:r>
          </a:p>
        </p:txBody>
      </p:sp>
      <p:sp>
        <p:nvSpPr>
          <p:cNvPr id="3" name="Content Placeholder 2">
            <a:extLst>
              <a:ext uri="{FF2B5EF4-FFF2-40B4-BE49-F238E27FC236}">
                <a16:creationId xmlns:a16="http://schemas.microsoft.com/office/drawing/2014/main" id="{ECF9834C-6689-B74D-B8D8-B24CBAF8FB97}"/>
              </a:ext>
            </a:extLst>
          </p:cNvPr>
          <p:cNvSpPr>
            <a:spLocks noGrp="1"/>
          </p:cNvSpPr>
          <p:nvPr>
            <p:ph sz="half" idx="1"/>
          </p:nvPr>
        </p:nvSpPr>
        <p:spPr>
          <a:xfrm>
            <a:off x="678396" y="3212976"/>
            <a:ext cx="7787208" cy="3989040"/>
          </a:xfrm>
        </p:spPr>
        <p:txBody>
          <a:bodyPr/>
          <a:lstStyle/>
          <a:p>
            <a:r>
              <a:rPr lang="en-GB" dirty="0"/>
              <a:t>http://</a:t>
            </a:r>
            <a:r>
              <a:rPr lang="en-GB" dirty="0" err="1"/>
              <a:t>www.tes.co.uk</a:t>
            </a:r>
            <a:r>
              <a:rPr lang="en-GB" dirty="0"/>
              <a:t>/teaching-resource/Teachers-TV- The-Montessori-Method-6084496/ </a:t>
            </a:r>
          </a:p>
          <a:p>
            <a:endParaRPr lang="en-GB" dirty="0"/>
          </a:p>
          <a:p>
            <a:endParaRPr lang="en-US" dirty="0"/>
          </a:p>
        </p:txBody>
      </p:sp>
    </p:spTree>
    <p:extLst>
      <p:ext uri="{BB962C8B-B14F-4D97-AF65-F5344CB8AC3E}">
        <p14:creationId xmlns:p14="http://schemas.microsoft.com/office/powerpoint/2010/main" val="1936512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FB691-CF37-8E4E-BF84-4E227E700583}"/>
              </a:ext>
            </a:extLst>
          </p:cNvPr>
          <p:cNvSpPr>
            <a:spLocks noGrp="1"/>
          </p:cNvSpPr>
          <p:nvPr>
            <p:ph type="title"/>
          </p:nvPr>
        </p:nvSpPr>
        <p:spPr/>
        <p:txBody>
          <a:bodyPr/>
          <a:lstStyle/>
          <a:p>
            <a:r>
              <a:rPr lang="en-US" dirty="0"/>
              <a:t>Jean Piaget 1896 – 1980</a:t>
            </a:r>
            <a:br>
              <a:rPr lang="en-US" dirty="0"/>
            </a:br>
            <a:r>
              <a:rPr lang="en-US" dirty="0"/>
              <a:t>Constructivism</a:t>
            </a:r>
          </a:p>
        </p:txBody>
      </p:sp>
      <p:sp>
        <p:nvSpPr>
          <p:cNvPr id="4" name="Content Placeholder 3">
            <a:extLst>
              <a:ext uri="{FF2B5EF4-FFF2-40B4-BE49-F238E27FC236}">
                <a16:creationId xmlns:a16="http://schemas.microsoft.com/office/drawing/2014/main" id="{4D7789C1-0BAC-5742-B346-6500B12B7E3C}"/>
              </a:ext>
            </a:extLst>
          </p:cNvPr>
          <p:cNvSpPr>
            <a:spLocks noGrp="1"/>
          </p:cNvSpPr>
          <p:nvPr>
            <p:ph sz="half" idx="2"/>
          </p:nvPr>
        </p:nvSpPr>
        <p:spPr>
          <a:xfrm>
            <a:off x="461598" y="1396058"/>
            <a:ext cx="7787208" cy="3989040"/>
          </a:xfrm>
        </p:spPr>
        <p:txBody>
          <a:bodyPr/>
          <a:lstStyle/>
          <a:p>
            <a:r>
              <a:rPr lang="en-GB" sz="2400" dirty="0"/>
              <a:t>Interest in epistemology – aspect of philosophy concerned with knowledge.</a:t>
            </a:r>
          </a:p>
          <a:p>
            <a:r>
              <a:rPr lang="en-GB" sz="2400" b="1" dirty="0"/>
              <a:t>constructivist theory </a:t>
            </a:r>
            <a:r>
              <a:rPr lang="en-GB" sz="2400" dirty="0"/>
              <a:t>is based on the belief that children are active participants who construct learning by interacting with their environment and making connections between new experiences and previous learning </a:t>
            </a:r>
          </a:p>
          <a:p>
            <a:r>
              <a:rPr lang="en-GB" sz="2400" dirty="0"/>
              <a:t>children as active not passive learners </a:t>
            </a:r>
          </a:p>
          <a:p>
            <a:r>
              <a:rPr lang="en-GB" sz="2400" dirty="0"/>
              <a:t>There is </a:t>
            </a:r>
            <a:r>
              <a:rPr lang="en-GB" sz="2400" i="1" dirty="0"/>
              <a:t>assimilation</a:t>
            </a:r>
            <a:r>
              <a:rPr lang="en-GB" sz="2400" dirty="0"/>
              <a:t> when a child responds to a new event in a way that is consistent with an existing schema.  </a:t>
            </a:r>
          </a:p>
        </p:txBody>
      </p:sp>
    </p:spTree>
    <p:extLst>
      <p:ext uri="{BB962C8B-B14F-4D97-AF65-F5344CB8AC3E}">
        <p14:creationId xmlns:p14="http://schemas.microsoft.com/office/powerpoint/2010/main" val="2063826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0FDAB-E09F-9E45-8CF6-56F5BD534775}"/>
              </a:ext>
            </a:extLst>
          </p:cNvPr>
          <p:cNvSpPr>
            <a:spLocks noGrp="1"/>
          </p:cNvSpPr>
          <p:nvPr>
            <p:ph type="title"/>
          </p:nvPr>
        </p:nvSpPr>
        <p:spPr/>
        <p:txBody>
          <a:bodyPr/>
          <a:lstStyle/>
          <a:p>
            <a:r>
              <a:rPr lang="en-US" dirty="0"/>
              <a:t>Jerome Bruner 1915 – 2016</a:t>
            </a:r>
            <a:br>
              <a:rPr lang="en-US" dirty="0"/>
            </a:br>
            <a:r>
              <a:rPr lang="en-US" dirty="0"/>
              <a:t>Constructivism</a:t>
            </a:r>
          </a:p>
        </p:txBody>
      </p:sp>
      <p:sp>
        <p:nvSpPr>
          <p:cNvPr id="4" name="Content Placeholder 3">
            <a:extLst>
              <a:ext uri="{FF2B5EF4-FFF2-40B4-BE49-F238E27FC236}">
                <a16:creationId xmlns:a16="http://schemas.microsoft.com/office/drawing/2014/main" id="{0045BFE0-328D-654B-8C40-F68B4508E345}"/>
              </a:ext>
            </a:extLst>
          </p:cNvPr>
          <p:cNvSpPr>
            <a:spLocks noGrp="1"/>
          </p:cNvSpPr>
          <p:nvPr>
            <p:ph sz="half" idx="2"/>
          </p:nvPr>
        </p:nvSpPr>
        <p:spPr>
          <a:xfrm>
            <a:off x="457200" y="1600201"/>
            <a:ext cx="8229600" cy="3989040"/>
          </a:xfrm>
        </p:spPr>
        <p:txBody>
          <a:bodyPr/>
          <a:lstStyle/>
          <a:p>
            <a:r>
              <a:rPr lang="en-GB" dirty="0"/>
              <a:t>identified three broad modes of learning: enactive (actions), iconic (pictures) and symbolic (words and numbers). </a:t>
            </a:r>
          </a:p>
          <a:p>
            <a:r>
              <a:rPr lang="en-GB" dirty="0"/>
              <a:t>stressed the importance of adult intervention to support or </a:t>
            </a:r>
            <a:r>
              <a:rPr lang="en-GB" b="1" dirty="0"/>
              <a:t>‘scaffold</a:t>
            </a:r>
            <a:r>
              <a:rPr lang="en-GB" dirty="0"/>
              <a:t>’ learning and enable a child to make progress </a:t>
            </a:r>
          </a:p>
          <a:p>
            <a:r>
              <a:rPr lang="en-GB" dirty="0"/>
              <a:t>Bruner proposed / introduced the idea of a </a:t>
            </a:r>
            <a:r>
              <a:rPr lang="en-GB" b="1" dirty="0"/>
              <a:t>‘spiral curriculum’, </a:t>
            </a:r>
            <a:r>
              <a:rPr lang="en-GB" dirty="0"/>
              <a:t>wherein a topic can be re-introduced at a more complex level as thinking skills develop </a:t>
            </a:r>
          </a:p>
          <a:p>
            <a:endParaRPr lang="en-US" dirty="0"/>
          </a:p>
        </p:txBody>
      </p:sp>
    </p:spTree>
    <p:extLst>
      <p:ext uri="{BB962C8B-B14F-4D97-AF65-F5344CB8AC3E}">
        <p14:creationId xmlns:p14="http://schemas.microsoft.com/office/powerpoint/2010/main" val="41987988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274DC56-ED63-48CE-8769-7DCF3FEF303C}"/>
              </a:ext>
            </a:extLst>
          </p:cNvPr>
          <p:cNvSpPr>
            <a:spLocks noGrp="1"/>
          </p:cNvSpPr>
          <p:nvPr>
            <p:ph type="title"/>
          </p:nvPr>
        </p:nvSpPr>
        <p:spPr>
          <a:xfrm>
            <a:off x="457200" y="274638"/>
            <a:ext cx="8229600" cy="1143000"/>
          </a:xfrm>
        </p:spPr>
        <p:txBody>
          <a:bodyPr/>
          <a:lstStyle/>
          <a:p>
            <a:r>
              <a:rPr lang="en-GB" sz="2800" b="1" dirty="0"/>
              <a:t>Bruner’s theory of Cognitive Development </a:t>
            </a:r>
            <a:br>
              <a:rPr lang="en-GB" dirty="0"/>
            </a:br>
            <a:endParaRPr lang="en-US" dirty="0"/>
          </a:p>
        </p:txBody>
      </p:sp>
      <p:sp>
        <p:nvSpPr>
          <p:cNvPr id="72" name="Content Placeholder 2">
            <a:extLst>
              <a:ext uri="{FF2B5EF4-FFF2-40B4-BE49-F238E27FC236}">
                <a16:creationId xmlns:a16="http://schemas.microsoft.com/office/drawing/2014/main" id="{AA27B24E-6C78-4448-A23D-E97A30DBBF58}"/>
              </a:ext>
            </a:extLst>
          </p:cNvPr>
          <p:cNvSpPr>
            <a:spLocks noGrp="1"/>
          </p:cNvSpPr>
          <p:nvPr>
            <p:ph sz="half" idx="1"/>
          </p:nvPr>
        </p:nvSpPr>
        <p:spPr>
          <a:xfrm>
            <a:off x="457200" y="1124744"/>
            <a:ext cx="4038600" cy="4464497"/>
          </a:xfrm>
        </p:spPr>
        <p:txBody>
          <a:bodyPr/>
          <a:lstStyle/>
          <a:p>
            <a:r>
              <a:rPr lang="en-GB" sz="2200" dirty="0"/>
              <a:t>Bruner's interest in the process of how children form concepts led him to extend Piaget and Vygotsky's thinking.</a:t>
            </a:r>
          </a:p>
          <a:p>
            <a:pPr marL="0" indent="0">
              <a:buNone/>
            </a:pPr>
            <a:r>
              <a:rPr lang="en-GB" sz="2200" dirty="0"/>
              <a:t> </a:t>
            </a:r>
          </a:p>
          <a:p>
            <a:r>
              <a:rPr lang="en-GB" sz="2200" dirty="0"/>
              <a:t>He believed that learning is initiated and enhanced by a ‘more knowledgeable other’ through scaffolding e.g. guiding, prompting, discussing, questioning and providing stimulus materials </a:t>
            </a:r>
          </a:p>
          <a:p>
            <a:endParaRPr lang="en-US" dirty="0"/>
          </a:p>
        </p:txBody>
      </p:sp>
      <p:pic>
        <p:nvPicPr>
          <p:cNvPr id="3073" name="Picture 1" descr="page9image28565008">
            <a:extLst>
              <a:ext uri="{FF2B5EF4-FFF2-40B4-BE49-F238E27FC236}">
                <a16:creationId xmlns:a16="http://schemas.microsoft.com/office/drawing/2014/main" id="{ADD2287E-FEAB-D649-9423-1A435E0FDA1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9968" r="12911" b="2"/>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850848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76370-4DB6-CD47-8C5A-140FA85C16AD}"/>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pPr>
              <a:lnSpc>
                <a:spcPct val="90000"/>
              </a:lnSpc>
            </a:pPr>
            <a:r>
              <a:rPr lang="en-US" sz="3700"/>
              <a:t>Lev Vygostsky 1896 – 1934</a:t>
            </a:r>
            <a:br>
              <a:rPr lang="en-US" sz="3700"/>
            </a:br>
            <a:r>
              <a:rPr lang="en-US" sz="3700"/>
              <a:t>Social Constructivism</a:t>
            </a:r>
          </a:p>
        </p:txBody>
      </p:sp>
      <p:pic>
        <p:nvPicPr>
          <p:cNvPr id="4" name="Picture 1" descr="C:\Documents and Settings\edu-se1\My Documents\My Pictures\vyg15.jpg">
            <a:extLst>
              <a:ext uri="{FF2B5EF4-FFF2-40B4-BE49-F238E27FC236}">
                <a16:creationId xmlns:a16="http://schemas.microsoft.com/office/drawing/2014/main" id="{A11565C4-2BE3-4D45-8E03-DC406114CF7A}"/>
              </a:ext>
            </a:extLst>
          </p:cNvPr>
          <p:cNvPicPr>
            <a:picLocks noChangeAspect="1" noChangeArrowheads="1"/>
          </p:cNvPicPr>
          <p:nvPr/>
        </p:nvPicPr>
        <p:blipFill rotWithShape="1">
          <a:blip r:embed="rId3" cstate="print"/>
          <a:srcRect t="8063" r="-2" b="22703"/>
          <a:stretch/>
        </p:blipFill>
        <p:spPr bwMode="auto">
          <a:xfrm>
            <a:off x="457200" y="1600201"/>
            <a:ext cx="4038600" cy="3989040"/>
          </a:xfrm>
          <a:prstGeom prst="rect">
            <a:avLst/>
          </a:prstGeom>
          <a:noFill/>
        </p:spPr>
      </p:pic>
      <p:sp>
        <p:nvSpPr>
          <p:cNvPr id="5" name="Content Placeholder 3">
            <a:extLst>
              <a:ext uri="{FF2B5EF4-FFF2-40B4-BE49-F238E27FC236}">
                <a16:creationId xmlns:a16="http://schemas.microsoft.com/office/drawing/2014/main" id="{4F3804FC-0158-A348-A869-A1B5E6CA6D11}"/>
              </a:ext>
            </a:extLst>
          </p:cNvPr>
          <p:cNvSpPr txBox="1">
            <a:spLocks/>
          </p:cNvSpPr>
          <p:nvPr/>
        </p:nvSpPr>
        <p:spPr bwMode="auto">
          <a:xfrm>
            <a:off x="4648200" y="1600201"/>
            <a:ext cx="4038600" cy="3989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eaLnBrk="1" hangingPunct="1">
              <a:lnSpc>
                <a:spcPct val="90000"/>
              </a:lnSpc>
            </a:pPr>
            <a:r>
              <a:rPr lang="en-GB" sz="1800"/>
              <a:t>Through communication and social interaction with adults or more knowledgeable peers children can achieve higher levels of understanding than they would independently </a:t>
            </a:r>
          </a:p>
          <a:p>
            <a:pPr eaLnBrk="1" hangingPunct="1">
              <a:lnSpc>
                <a:spcPct val="90000"/>
              </a:lnSpc>
            </a:pPr>
            <a:r>
              <a:rPr lang="en-GB" sz="1800"/>
              <a:t>gap between what children can achieve unaided and what they can achieve with support and guidance he called the </a:t>
            </a:r>
            <a:r>
              <a:rPr lang="en-GB" sz="1800" b="1"/>
              <a:t>‘Zone of Proximal Development</a:t>
            </a:r>
            <a:r>
              <a:rPr lang="en-GB" sz="1800"/>
              <a:t>’ </a:t>
            </a:r>
          </a:p>
          <a:p>
            <a:pPr eaLnBrk="1" hangingPunct="1">
              <a:lnSpc>
                <a:spcPct val="90000"/>
              </a:lnSpc>
            </a:pPr>
            <a:r>
              <a:rPr lang="en-GB" sz="1800"/>
              <a:t>emphasised the role of the practitioner in matching learning activities to the child’s level of development </a:t>
            </a:r>
          </a:p>
          <a:p>
            <a:pPr eaLnBrk="1" hangingPunct="1">
              <a:lnSpc>
                <a:spcPct val="90000"/>
              </a:lnSpc>
            </a:pPr>
            <a:endParaRPr lang="en-US" sz="1800"/>
          </a:p>
        </p:txBody>
      </p:sp>
    </p:spTree>
    <p:extLst>
      <p:ext uri="{BB962C8B-B14F-4D97-AF65-F5344CB8AC3E}">
        <p14:creationId xmlns:p14="http://schemas.microsoft.com/office/powerpoint/2010/main" val="2124413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10E32-BCBF-5341-B9D1-31829EFBADE3}"/>
              </a:ext>
            </a:extLst>
          </p:cNvPr>
          <p:cNvSpPr>
            <a:spLocks noGrp="1"/>
          </p:cNvSpPr>
          <p:nvPr>
            <p:ph type="title"/>
          </p:nvPr>
        </p:nvSpPr>
        <p:spPr>
          <a:xfrm>
            <a:off x="457200" y="123899"/>
            <a:ext cx="8229600" cy="1143000"/>
          </a:xfrm>
        </p:spPr>
        <p:txBody>
          <a:bodyPr/>
          <a:lstStyle/>
          <a:p>
            <a:r>
              <a:rPr lang="en-US" dirty="0"/>
              <a:t>Lev Vygotsky 1896 - 1934</a:t>
            </a:r>
          </a:p>
        </p:txBody>
      </p:sp>
      <p:sp>
        <p:nvSpPr>
          <p:cNvPr id="3" name="Content Placeholder 2">
            <a:extLst>
              <a:ext uri="{FF2B5EF4-FFF2-40B4-BE49-F238E27FC236}">
                <a16:creationId xmlns:a16="http://schemas.microsoft.com/office/drawing/2014/main" id="{B8445891-26A7-BA4C-B5CF-470CDE8159BC}"/>
              </a:ext>
            </a:extLst>
          </p:cNvPr>
          <p:cNvSpPr>
            <a:spLocks noGrp="1"/>
          </p:cNvSpPr>
          <p:nvPr>
            <p:ph sz="half" idx="1"/>
          </p:nvPr>
        </p:nvSpPr>
        <p:spPr>
          <a:xfrm>
            <a:off x="323528" y="1600201"/>
            <a:ext cx="8363272" cy="3989040"/>
          </a:xfrm>
        </p:spPr>
        <p:txBody>
          <a:bodyPr/>
          <a:lstStyle/>
          <a:p>
            <a:r>
              <a:rPr lang="en-GB" sz="2400" dirty="0"/>
              <a:t>Mae </a:t>
            </a:r>
            <a:r>
              <a:rPr lang="en-GB" sz="2400" dirty="0" err="1"/>
              <a:t>datblygu</a:t>
            </a:r>
            <a:r>
              <a:rPr lang="en-GB" sz="2400" dirty="0"/>
              <a:t> </a:t>
            </a:r>
            <a:r>
              <a:rPr lang="en-GB" sz="2400" dirty="0" err="1"/>
              <a:t>sgiliau</a:t>
            </a:r>
            <a:r>
              <a:rPr lang="en-GB" sz="2400" dirty="0"/>
              <a:t> </a:t>
            </a:r>
            <a:r>
              <a:rPr lang="en-GB" sz="2400" dirty="0" err="1"/>
              <a:t>i</a:t>
            </a:r>
            <a:r>
              <a:rPr lang="en-GB" sz="2400" dirty="0"/>
              <a:t> </a:t>
            </a:r>
            <a:r>
              <a:rPr lang="en-GB" sz="2400" dirty="0" err="1"/>
              <a:t>siarad</a:t>
            </a:r>
            <a:r>
              <a:rPr lang="en-GB" sz="2400" dirty="0"/>
              <a:t> a </a:t>
            </a:r>
            <a:r>
              <a:rPr lang="en-GB" sz="2400" dirty="0" err="1"/>
              <a:t>chwarae</a:t>
            </a:r>
            <a:r>
              <a:rPr lang="en-GB" sz="2400" dirty="0"/>
              <a:t> </a:t>
            </a:r>
            <a:r>
              <a:rPr lang="en-GB" sz="2400" dirty="0" err="1"/>
              <a:t>yn</a:t>
            </a:r>
            <a:r>
              <a:rPr lang="en-GB" sz="2400" dirty="0"/>
              <a:t> </a:t>
            </a:r>
            <a:r>
              <a:rPr lang="en-GB" sz="2400" dirty="0" err="1"/>
              <a:t>agweddau</a:t>
            </a:r>
            <a:r>
              <a:rPr lang="en-GB" sz="2400" dirty="0"/>
              <a:t> </a:t>
            </a:r>
            <a:r>
              <a:rPr lang="en-GB" sz="2400" dirty="0" err="1"/>
              <a:t>pwysig</a:t>
            </a:r>
            <a:r>
              <a:rPr lang="en-GB" sz="2400" dirty="0"/>
              <a:t> </a:t>
            </a:r>
            <a:r>
              <a:rPr lang="en-GB" sz="2400" dirty="0" err="1"/>
              <a:t>iawn</a:t>
            </a:r>
            <a:r>
              <a:rPr lang="en-GB" sz="2400" dirty="0"/>
              <a:t> </a:t>
            </a:r>
            <a:r>
              <a:rPr lang="en-GB" sz="2400" dirty="0" err="1"/>
              <a:t>yn</a:t>
            </a:r>
            <a:r>
              <a:rPr lang="en-GB" sz="2400" dirty="0"/>
              <a:t> y broses </a:t>
            </a:r>
            <a:r>
              <a:rPr lang="en-GB" sz="2400" dirty="0" err="1"/>
              <a:t>dysgu</a:t>
            </a:r>
            <a:r>
              <a:rPr lang="en-GB" sz="2400" dirty="0"/>
              <a:t>. </a:t>
            </a:r>
          </a:p>
          <a:p>
            <a:r>
              <a:rPr lang="en-GB" sz="2400" dirty="0" err="1"/>
              <a:t>Trwy</a:t>
            </a:r>
            <a:r>
              <a:rPr lang="en-GB" sz="2400" dirty="0"/>
              <a:t> </a:t>
            </a:r>
            <a:r>
              <a:rPr lang="en-GB" sz="2400" dirty="0" err="1"/>
              <a:t>gyfathrebu</a:t>
            </a:r>
            <a:r>
              <a:rPr lang="en-GB" sz="2400" dirty="0"/>
              <a:t> a </a:t>
            </a:r>
            <a:r>
              <a:rPr lang="en-GB" sz="2400" dirty="0" err="1"/>
              <a:t>chymysgu’n</a:t>
            </a:r>
            <a:r>
              <a:rPr lang="en-GB" sz="2400" dirty="0"/>
              <a:t> </a:t>
            </a:r>
            <a:r>
              <a:rPr lang="en-GB" sz="2400" dirty="0" err="1"/>
              <a:t>cymdeithasol</a:t>
            </a:r>
            <a:r>
              <a:rPr lang="en-GB" sz="2400" dirty="0"/>
              <a:t> </a:t>
            </a:r>
            <a:r>
              <a:rPr lang="en-GB" sz="2400" dirty="0" err="1"/>
              <a:t>gydag</a:t>
            </a:r>
            <a:r>
              <a:rPr lang="en-GB" sz="2400" dirty="0"/>
              <a:t> </a:t>
            </a:r>
            <a:r>
              <a:rPr lang="en-GB" sz="2400" dirty="0" err="1"/>
              <a:t>oedolion</a:t>
            </a:r>
            <a:r>
              <a:rPr lang="en-GB" sz="2400" dirty="0"/>
              <a:t> neu plant </a:t>
            </a:r>
            <a:r>
              <a:rPr lang="en-GB" sz="2400" dirty="0" err="1"/>
              <a:t>sy’n</a:t>
            </a:r>
            <a:r>
              <a:rPr lang="en-GB" sz="2400" dirty="0"/>
              <a:t> </a:t>
            </a:r>
            <a:r>
              <a:rPr lang="en-GB" sz="2400" dirty="0" err="1"/>
              <a:t>mwy</a:t>
            </a:r>
            <a:r>
              <a:rPr lang="en-GB" sz="2400" dirty="0"/>
              <a:t> </a:t>
            </a:r>
            <a:r>
              <a:rPr lang="en-GB" sz="2400" dirty="0" err="1"/>
              <a:t>wybodus</a:t>
            </a:r>
            <a:r>
              <a:rPr lang="en-GB" sz="2400" dirty="0"/>
              <a:t> </a:t>
            </a:r>
            <a:r>
              <a:rPr lang="en-GB" sz="2400" dirty="0" err="1"/>
              <a:t>na</a:t>
            </a:r>
            <a:r>
              <a:rPr lang="en-GB" sz="2400" dirty="0"/>
              <a:t> </a:t>
            </a:r>
            <a:r>
              <a:rPr lang="en-GB" sz="2400" dirty="0" err="1"/>
              <a:t>hwy</a:t>
            </a:r>
            <a:r>
              <a:rPr lang="en-GB" sz="2400" dirty="0"/>
              <a:t> </a:t>
            </a:r>
            <a:r>
              <a:rPr lang="en-GB" sz="2400" dirty="0" err="1"/>
              <a:t>mae</a:t>
            </a:r>
            <a:r>
              <a:rPr lang="en-GB" sz="2400" dirty="0"/>
              <a:t> </a:t>
            </a:r>
            <a:r>
              <a:rPr lang="en-GB" sz="2400" dirty="0" err="1"/>
              <a:t>modd</a:t>
            </a:r>
            <a:r>
              <a:rPr lang="en-GB" sz="2400" dirty="0"/>
              <a:t> </a:t>
            </a:r>
            <a:r>
              <a:rPr lang="en-GB" sz="2400" dirty="0" err="1"/>
              <a:t>llwyddo</a:t>
            </a:r>
            <a:r>
              <a:rPr lang="en-GB" sz="2400" dirty="0"/>
              <a:t> </a:t>
            </a:r>
            <a:r>
              <a:rPr lang="en-GB" sz="2400" dirty="0" err="1"/>
              <a:t>i</a:t>
            </a:r>
            <a:r>
              <a:rPr lang="en-GB" sz="2400" dirty="0"/>
              <a:t> </a:t>
            </a:r>
            <a:r>
              <a:rPr lang="en-GB" sz="2400" dirty="0" err="1"/>
              <a:t>safon</a:t>
            </a:r>
            <a:r>
              <a:rPr lang="en-GB" sz="2400" dirty="0"/>
              <a:t> </a:t>
            </a:r>
            <a:r>
              <a:rPr lang="en-GB" sz="2400" dirty="0" err="1"/>
              <a:t>uwch</a:t>
            </a:r>
            <a:r>
              <a:rPr lang="en-GB" sz="2400" dirty="0"/>
              <a:t> o </a:t>
            </a:r>
            <a:r>
              <a:rPr lang="en-GB" sz="2400" dirty="0" err="1"/>
              <a:t>ddealltwriaeth</a:t>
            </a:r>
            <a:r>
              <a:rPr lang="en-GB" sz="2400" dirty="0"/>
              <a:t> </a:t>
            </a:r>
            <a:r>
              <a:rPr lang="en-GB" sz="2400" dirty="0" err="1"/>
              <a:t>na</a:t>
            </a:r>
            <a:r>
              <a:rPr lang="en-GB" sz="2400" dirty="0"/>
              <a:t> pe </a:t>
            </a:r>
            <a:r>
              <a:rPr lang="en-GB" sz="2400" dirty="0" err="1"/>
              <a:t>byddant</a:t>
            </a:r>
            <a:r>
              <a:rPr lang="en-GB" sz="2400" dirty="0"/>
              <a:t> </a:t>
            </a:r>
            <a:r>
              <a:rPr lang="en-GB" sz="2400" dirty="0" err="1"/>
              <a:t>ar</a:t>
            </a:r>
            <a:r>
              <a:rPr lang="en-GB" sz="2400" dirty="0"/>
              <a:t> ben </a:t>
            </a:r>
            <a:r>
              <a:rPr lang="en-GB" sz="2400" dirty="0" err="1"/>
              <a:t>eu</a:t>
            </a:r>
            <a:r>
              <a:rPr lang="en-GB" sz="2400" dirty="0"/>
              <a:t> </a:t>
            </a:r>
            <a:r>
              <a:rPr lang="en-GB" sz="2400" dirty="0" err="1"/>
              <a:t>hun</a:t>
            </a:r>
            <a:r>
              <a:rPr lang="en-GB" sz="2400" dirty="0"/>
              <a:t>. </a:t>
            </a:r>
          </a:p>
          <a:p>
            <a:r>
              <a:rPr lang="en-GB" sz="2400" dirty="0"/>
              <a:t>Mae </a:t>
            </a:r>
            <a:r>
              <a:rPr lang="en-GB" sz="2400" dirty="0" err="1"/>
              <a:t>bwlch</a:t>
            </a:r>
            <a:r>
              <a:rPr lang="en-GB" sz="2400" dirty="0"/>
              <a:t> </a:t>
            </a:r>
            <a:r>
              <a:rPr lang="en-GB" sz="2400" dirty="0" err="1"/>
              <a:t>rhwng</a:t>
            </a:r>
            <a:r>
              <a:rPr lang="en-GB" sz="2400" dirty="0"/>
              <a:t> plant </a:t>
            </a:r>
            <a:r>
              <a:rPr lang="en-GB" sz="2400" dirty="0" err="1"/>
              <a:t>yn</a:t>
            </a:r>
            <a:r>
              <a:rPr lang="en-GB" sz="2400" dirty="0"/>
              <a:t> </a:t>
            </a:r>
            <a:r>
              <a:rPr lang="en-GB" sz="2400" dirty="0" err="1"/>
              <a:t>medru</a:t>
            </a:r>
            <a:r>
              <a:rPr lang="en-GB" sz="2400" dirty="0"/>
              <a:t> </a:t>
            </a:r>
            <a:r>
              <a:rPr lang="en-GB" sz="2400" dirty="0" err="1"/>
              <a:t>llwyddo</a:t>
            </a:r>
            <a:r>
              <a:rPr lang="en-GB" sz="2400" dirty="0"/>
              <a:t> </a:t>
            </a:r>
            <a:r>
              <a:rPr lang="en-GB" sz="2400" dirty="0" err="1"/>
              <a:t>heb</a:t>
            </a:r>
            <a:r>
              <a:rPr lang="en-GB" sz="2400" dirty="0"/>
              <a:t> </a:t>
            </a:r>
            <a:r>
              <a:rPr lang="en-GB" sz="2400" dirty="0" err="1"/>
              <a:t>gymorth</a:t>
            </a:r>
            <a:r>
              <a:rPr lang="en-GB" sz="2400" dirty="0"/>
              <a:t> a </a:t>
            </a:r>
            <a:r>
              <a:rPr lang="en-GB" sz="2400" dirty="0" err="1"/>
              <a:t>beth</a:t>
            </a:r>
            <a:r>
              <a:rPr lang="en-GB" sz="2400" dirty="0"/>
              <a:t> </a:t>
            </a:r>
            <a:r>
              <a:rPr lang="en-GB" sz="2400" dirty="0" err="1"/>
              <a:t>maent</a:t>
            </a:r>
            <a:r>
              <a:rPr lang="en-GB" sz="2400" dirty="0"/>
              <a:t> </a:t>
            </a:r>
            <a:r>
              <a:rPr lang="en-GB" sz="2400" dirty="0" err="1"/>
              <a:t>yn</a:t>
            </a:r>
            <a:r>
              <a:rPr lang="en-GB" sz="2400" dirty="0"/>
              <a:t> </a:t>
            </a:r>
            <a:r>
              <a:rPr lang="en-GB" sz="2400" dirty="0" err="1"/>
              <a:t>medru</a:t>
            </a:r>
            <a:r>
              <a:rPr lang="en-GB" sz="2400" dirty="0"/>
              <a:t> </a:t>
            </a:r>
            <a:r>
              <a:rPr lang="en-GB" sz="2400" dirty="0" err="1"/>
              <a:t>cyflawni</a:t>
            </a:r>
            <a:r>
              <a:rPr lang="en-GB" sz="2400" dirty="0"/>
              <a:t> </a:t>
            </a:r>
            <a:r>
              <a:rPr lang="en-GB" sz="2400" dirty="0" err="1"/>
              <a:t>gyda</a:t>
            </a:r>
            <a:r>
              <a:rPr lang="en-GB" sz="2400" dirty="0"/>
              <a:t> </a:t>
            </a:r>
            <a:r>
              <a:rPr lang="en-GB" sz="2400" dirty="0" err="1"/>
              <a:t>chefnogaeth</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alw</a:t>
            </a:r>
            <a:r>
              <a:rPr lang="en-GB" sz="2400" dirty="0"/>
              <a:t> </a:t>
            </a:r>
            <a:r>
              <a:rPr lang="en-GB" sz="2400" dirty="0" err="1"/>
              <a:t>yn</a:t>
            </a:r>
            <a:r>
              <a:rPr lang="en-GB" sz="2400" dirty="0"/>
              <a:t> </a:t>
            </a:r>
            <a:r>
              <a:rPr lang="en-GB" sz="2400" dirty="0" err="1"/>
              <a:t>ôl</a:t>
            </a:r>
            <a:r>
              <a:rPr lang="en-GB" sz="2400" dirty="0"/>
              <a:t> </a:t>
            </a:r>
            <a:r>
              <a:rPr lang="en-GB" sz="2400" dirty="0" err="1"/>
              <a:t>ef</a:t>
            </a:r>
            <a:r>
              <a:rPr lang="en-GB" sz="2400" dirty="0"/>
              <a:t> </a:t>
            </a:r>
            <a:r>
              <a:rPr lang="en-GB" sz="2400" b="1" dirty="0"/>
              <a:t>‘Zone of Proximal Development</a:t>
            </a:r>
            <a:r>
              <a:rPr lang="en-GB" sz="2400" dirty="0"/>
              <a:t>” </a:t>
            </a:r>
          </a:p>
          <a:p>
            <a:r>
              <a:rPr lang="en-GB" sz="2400" dirty="0" err="1"/>
              <a:t>Pwysleisiwyd</a:t>
            </a:r>
            <a:r>
              <a:rPr lang="en-GB" sz="2400" dirty="0"/>
              <a:t> </a:t>
            </a:r>
            <a:r>
              <a:rPr lang="en-GB" sz="2400" dirty="0" err="1"/>
              <a:t>pwysigrwydd</a:t>
            </a:r>
            <a:r>
              <a:rPr lang="en-GB" sz="2400" dirty="0"/>
              <a:t> bod </a:t>
            </a:r>
            <a:r>
              <a:rPr lang="en-GB" sz="2400" dirty="0" err="1"/>
              <a:t>yr</a:t>
            </a:r>
            <a:r>
              <a:rPr lang="en-GB" sz="2400" dirty="0"/>
              <a:t> </a:t>
            </a:r>
            <a:r>
              <a:rPr lang="en-GB" sz="2400" dirty="0" err="1"/>
              <a:t>oedolyn</a:t>
            </a:r>
            <a:r>
              <a:rPr lang="en-GB" sz="2400" dirty="0"/>
              <a:t> </a:t>
            </a:r>
            <a:r>
              <a:rPr lang="en-GB" sz="2400" dirty="0" err="1"/>
              <a:t>yn</a:t>
            </a:r>
            <a:r>
              <a:rPr lang="en-GB" sz="2400" dirty="0"/>
              <a:t> </a:t>
            </a:r>
            <a:r>
              <a:rPr lang="en-GB" sz="2400" dirty="0" err="1"/>
              <a:t>cyfateb</a:t>
            </a:r>
            <a:r>
              <a:rPr lang="en-GB" sz="2400" dirty="0"/>
              <a:t> y </a:t>
            </a:r>
            <a:r>
              <a:rPr lang="en-GB" sz="2400" dirty="0" err="1"/>
              <a:t>weithgareddau</a:t>
            </a:r>
            <a:r>
              <a:rPr lang="en-GB" sz="2400" dirty="0"/>
              <a:t> </a:t>
            </a:r>
            <a:r>
              <a:rPr lang="en-GB" sz="2400" dirty="0" err="1"/>
              <a:t>gyda</a:t>
            </a:r>
            <a:r>
              <a:rPr lang="en-GB" sz="2400" dirty="0"/>
              <a:t> </a:t>
            </a:r>
            <a:r>
              <a:rPr lang="en-GB" sz="2400" dirty="0" err="1"/>
              <a:t>lefel</a:t>
            </a:r>
            <a:r>
              <a:rPr lang="en-GB" sz="2400" dirty="0"/>
              <a:t> </a:t>
            </a:r>
            <a:r>
              <a:rPr lang="en-GB" sz="2400" dirty="0" err="1"/>
              <a:t>nesf</a:t>
            </a:r>
            <a:r>
              <a:rPr lang="en-GB" sz="2400" dirty="0"/>
              <a:t> </a:t>
            </a:r>
            <a:r>
              <a:rPr lang="en-GB" sz="2400" dirty="0" err="1"/>
              <a:t>yn</a:t>
            </a:r>
            <a:r>
              <a:rPr lang="en-GB" sz="2400" dirty="0"/>
              <a:t> </a:t>
            </a:r>
            <a:r>
              <a:rPr lang="en-GB" sz="2400" dirty="0" err="1"/>
              <a:t>nadtblygiad</a:t>
            </a:r>
            <a:r>
              <a:rPr lang="en-GB" sz="2400" dirty="0"/>
              <a:t> y </a:t>
            </a:r>
            <a:r>
              <a:rPr lang="en-GB" sz="2400" dirty="0" err="1"/>
              <a:t>plentyn</a:t>
            </a:r>
            <a:r>
              <a:rPr lang="en-GB" sz="2400" dirty="0"/>
              <a:t>. </a:t>
            </a:r>
          </a:p>
          <a:p>
            <a:endParaRPr lang="en-US" dirty="0"/>
          </a:p>
        </p:txBody>
      </p:sp>
    </p:spTree>
    <p:extLst>
      <p:ext uri="{BB962C8B-B14F-4D97-AF65-F5344CB8AC3E}">
        <p14:creationId xmlns:p14="http://schemas.microsoft.com/office/powerpoint/2010/main" val="4177559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F907-8D5C-ED4C-978E-CA1DAD121949}"/>
              </a:ext>
            </a:extLst>
          </p:cNvPr>
          <p:cNvSpPr>
            <a:spLocks noGrp="1"/>
          </p:cNvSpPr>
          <p:nvPr>
            <p:ph type="title"/>
          </p:nvPr>
        </p:nvSpPr>
        <p:spPr>
          <a:xfrm>
            <a:off x="457200" y="1988840"/>
            <a:ext cx="8229600" cy="1143000"/>
          </a:xfrm>
        </p:spPr>
        <p:txBody>
          <a:bodyPr/>
          <a:lstStyle/>
          <a:p>
            <a:r>
              <a:rPr lang="en-GB" sz="3200" dirty="0"/>
              <a:t>Watch the video clip on the ‘Zone of Proximal Development’ – Lev </a:t>
            </a:r>
            <a:r>
              <a:rPr lang="en-GB" sz="3200" dirty="0" err="1"/>
              <a:t>Vygostsky</a:t>
            </a:r>
            <a:r>
              <a:rPr lang="en-GB" sz="3200" dirty="0"/>
              <a:t> – and you could summarise the key points by our next session: </a:t>
            </a:r>
            <a:br>
              <a:rPr lang="en-GB" sz="3200" dirty="0"/>
            </a:br>
            <a:endParaRPr lang="en-US" sz="3200" dirty="0"/>
          </a:p>
        </p:txBody>
      </p:sp>
      <p:sp>
        <p:nvSpPr>
          <p:cNvPr id="3" name="Content Placeholder 2">
            <a:extLst>
              <a:ext uri="{FF2B5EF4-FFF2-40B4-BE49-F238E27FC236}">
                <a16:creationId xmlns:a16="http://schemas.microsoft.com/office/drawing/2014/main" id="{960EE2BC-C7ED-EB49-9027-BCE5CC2961B2}"/>
              </a:ext>
            </a:extLst>
          </p:cNvPr>
          <p:cNvSpPr>
            <a:spLocks noGrp="1"/>
          </p:cNvSpPr>
          <p:nvPr>
            <p:ph sz="half" idx="1"/>
          </p:nvPr>
        </p:nvSpPr>
        <p:spPr>
          <a:xfrm>
            <a:off x="457200" y="3874567"/>
            <a:ext cx="7855024" cy="1608162"/>
          </a:xfrm>
        </p:spPr>
        <p:txBody>
          <a:bodyPr/>
          <a:lstStyle/>
          <a:p>
            <a:pPr marL="0" indent="0">
              <a:buNone/>
            </a:pPr>
            <a:r>
              <a:rPr lang="en-GB" dirty="0"/>
              <a:t>https://</a:t>
            </a:r>
            <a:r>
              <a:rPr lang="en-GB" dirty="0" err="1"/>
              <a:t>www.youtube.com</a:t>
            </a:r>
            <a:r>
              <a:rPr lang="en-GB" dirty="0"/>
              <a:t>/</a:t>
            </a:r>
            <a:r>
              <a:rPr lang="en-GB" dirty="0" err="1"/>
              <a:t>watch?v</a:t>
            </a:r>
            <a:r>
              <a:rPr lang="en-GB" dirty="0"/>
              <a:t>=Du6vqSOj7UU </a:t>
            </a:r>
          </a:p>
          <a:p>
            <a:endParaRPr lang="en-US" dirty="0"/>
          </a:p>
        </p:txBody>
      </p:sp>
      <p:sp>
        <p:nvSpPr>
          <p:cNvPr id="5" name="TextBox 4">
            <a:extLst>
              <a:ext uri="{FF2B5EF4-FFF2-40B4-BE49-F238E27FC236}">
                <a16:creationId xmlns:a16="http://schemas.microsoft.com/office/drawing/2014/main" id="{F1CC09DE-B7CE-DA4C-A4E7-38020460DF6F}"/>
              </a:ext>
            </a:extLst>
          </p:cNvPr>
          <p:cNvSpPr txBox="1"/>
          <p:nvPr/>
        </p:nvSpPr>
        <p:spPr>
          <a:xfrm>
            <a:off x="2735351" y="476672"/>
            <a:ext cx="5616624" cy="769441"/>
          </a:xfrm>
          <a:prstGeom prst="rect">
            <a:avLst/>
          </a:prstGeom>
          <a:noFill/>
        </p:spPr>
        <p:txBody>
          <a:bodyPr wrap="square" rtlCol="0">
            <a:spAutoFit/>
          </a:bodyPr>
          <a:lstStyle/>
          <a:p>
            <a:r>
              <a:rPr lang="en-US" sz="4400" dirty="0"/>
              <a:t>   LEVEL UP </a:t>
            </a:r>
          </a:p>
        </p:txBody>
      </p:sp>
    </p:spTree>
    <p:extLst>
      <p:ext uri="{BB962C8B-B14F-4D97-AF65-F5344CB8AC3E}">
        <p14:creationId xmlns:p14="http://schemas.microsoft.com/office/powerpoint/2010/main" val="16510557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B2268D7F-B96C-DE46-BD43-1149FAD58443}"/>
              </a:ext>
            </a:extLst>
          </p:cNvPr>
          <p:cNvPicPr>
            <a:picLocks noChangeAspect="1"/>
          </p:cNvPicPr>
          <p:nvPr/>
        </p:nvPicPr>
        <p:blipFill>
          <a:blip r:embed="rId3"/>
          <a:stretch>
            <a:fillRect/>
          </a:stretch>
        </p:blipFill>
        <p:spPr>
          <a:xfrm>
            <a:off x="90488" y="717686"/>
            <a:ext cx="8963025" cy="5422629"/>
          </a:xfrm>
          <a:prstGeom prst="rect">
            <a:avLst/>
          </a:prstGeom>
          <a:noFill/>
        </p:spPr>
      </p:pic>
    </p:spTree>
    <p:extLst>
      <p:ext uri="{BB962C8B-B14F-4D97-AF65-F5344CB8AC3E}">
        <p14:creationId xmlns:p14="http://schemas.microsoft.com/office/powerpoint/2010/main" val="22222378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B613-3513-D44D-B9F4-1BD4A2924758}"/>
              </a:ext>
            </a:extLst>
          </p:cNvPr>
          <p:cNvSpPr>
            <a:spLocks noGrp="1"/>
          </p:cNvSpPr>
          <p:nvPr>
            <p:ph type="title"/>
          </p:nvPr>
        </p:nvSpPr>
        <p:spPr>
          <a:xfrm>
            <a:off x="449497" y="125759"/>
            <a:ext cx="8229600" cy="1143000"/>
          </a:xfrm>
        </p:spPr>
        <p:txBody>
          <a:bodyPr/>
          <a:lstStyle/>
          <a:p>
            <a:r>
              <a:rPr lang="en-US" dirty="0"/>
              <a:t>Susan Isaacs 1885 - 1948</a:t>
            </a:r>
          </a:p>
        </p:txBody>
      </p:sp>
      <p:sp>
        <p:nvSpPr>
          <p:cNvPr id="3" name="Content Placeholder 2">
            <a:extLst>
              <a:ext uri="{FF2B5EF4-FFF2-40B4-BE49-F238E27FC236}">
                <a16:creationId xmlns:a16="http://schemas.microsoft.com/office/drawing/2014/main" id="{29D3DD34-B814-F342-9163-A06762DC7779}"/>
              </a:ext>
            </a:extLst>
          </p:cNvPr>
          <p:cNvSpPr>
            <a:spLocks noGrp="1"/>
          </p:cNvSpPr>
          <p:nvPr>
            <p:ph sz="half" idx="1"/>
          </p:nvPr>
        </p:nvSpPr>
        <p:spPr>
          <a:xfrm>
            <a:off x="251520" y="1196752"/>
            <a:ext cx="4038600" cy="3989040"/>
          </a:xfrm>
        </p:spPr>
        <p:txBody>
          <a:bodyPr/>
          <a:lstStyle/>
          <a:p>
            <a:r>
              <a:rPr lang="en-US" sz="2200" dirty="0"/>
              <a:t>Taw </a:t>
            </a:r>
            <a:r>
              <a:rPr lang="en-US" sz="2200" dirty="0" err="1"/>
              <a:t>trwy</a:t>
            </a:r>
            <a:r>
              <a:rPr lang="en-US" sz="2200" dirty="0"/>
              <a:t> </a:t>
            </a:r>
            <a:r>
              <a:rPr lang="en-US" sz="2200" dirty="0" err="1"/>
              <a:t>chwarae</a:t>
            </a:r>
            <a:r>
              <a:rPr lang="en-US" sz="2200" dirty="0"/>
              <a:t> </a:t>
            </a:r>
            <a:r>
              <a:rPr lang="en-US" sz="2200" dirty="0" err="1"/>
              <a:t>ydy’r</a:t>
            </a:r>
            <a:r>
              <a:rPr lang="en-US" sz="2200" dirty="0"/>
              <a:t> dull </a:t>
            </a:r>
            <a:r>
              <a:rPr lang="en-US" sz="2200" dirty="0" err="1"/>
              <a:t>orau</a:t>
            </a:r>
            <a:r>
              <a:rPr lang="en-US" sz="2200" dirty="0"/>
              <a:t> </a:t>
            </a:r>
            <a:r>
              <a:rPr lang="en-US" sz="2200" dirty="0" err="1"/>
              <a:t>i</a:t>
            </a:r>
            <a:r>
              <a:rPr lang="en-US" sz="2200" dirty="0"/>
              <a:t> </a:t>
            </a:r>
            <a:r>
              <a:rPr lang="en-US" sz="2200" dirty="0" err="1"/>
              <a:t>fagu</a:t>
            </a:r>
            <a:r>
              <a:rPr lang="en-US" sz="2200" dirty="0"/>
              <a:t> </a:t>
            </a:r>
            <a:r>
              <a:rPr lang="en-US" sz="2200" dirty="0" err="1"/>
              <a:t>annibyniaeth</a:t>
            </a:r>
            <a:r>
              <a:rPr lang="en-US" sz="2200" dirty="0"/>
              <a:t> a taw </a:t>
            </a:r>
            <a:r>
              <a:rPr lang="en-US" sz="2200" dirty="0" err="1"/>
              <a:t>rôl</a:t>
            </a:r>
            <a:r>
              <a:rPr lang="en-US" sz="2200" dirty="0"/>
              <a:t> </a:t>
            </a:r>
            <a:r>
              <a:rPr lang="en-US" sz="2200" dirty="0" err="1"/>
              <a:t>addysgwyr</a:t>
            </a:r>
            <a:r>
              <a:rPr lang="en-US" sz="2200" dirty="0"/>
              <a:t> </a:t>
            </a:r>
            <a:r>
              <a:rPr lang="en-US" sz="2200" dirty="0" err="1"/>
              <a:t>ydy</a:t>
            </a:r>
            <a:r>
              <a:rPr lang="en-US" sz="2200" dirty="0"/>
              <a:t> </a:t>
            </a:r>
            <a:r>
              <a:rPr lang="en-US" sz="2200" dirty="0" err="1"/>
              <a:t>arwain</a:t>
            </a:r>
            <a:r>
              <a:rPr lang="en-US" sz="2200" dirty="0"/>
              <a:t> y </a:t>
            </a:r>
            <a:r>
              <a:rPr lang="en-US" sz="2200" dirty="0" err="1"/>
              <a:t>chwarae</a:t>
            </a:r>
            <a:r>
              <a:rPr lang="en-US" sz="2200" dirty="0"/>
              <a:t>. </a:t>
            </a:r>
          </a:p>
          <a:p>
            <a:r>
              <a:rPr lang="en-US" sz="2200" dirty="0" err="1"/>
              <a:t>Chwarae</a:t>
            </a:r>
            <a:r>
              <a:rPr lang="en-US" sz="2200" dirty="0"/>
              <a:t> = </a:t>
            </a:r>
            <a:r>
              <a:rPr lang="en-US" sz="2200" dirty="0" err="1"/>
              <a:t>rhyngweithio</a:t>
            </a:r>
            <a:r>
              <a:rPr lang="en-US" sz="2200" dirty="0"/>
              <a:t> </a:t>
            </a:r>
            <a:r>
              <a:rPr lang="en-US" sz="2200" dirty="0" err="1"/>
              <a:t>cymdeithasol</a:t>
            </a:r>
            <a:endParaRPr lang="en-US" sz="2200" dirty="0"/>
          </a:p>
          <a:p>
            <a:r>
              <a:rPr lang="en-US" sz="2200" dirty="0" err="1"/>
              <a:t>Trwy</a:t>
            </a:r>
            <a:r>
              <a:rPr lang="en-US" sz="2200" dirty="0"/>
              <a:t> </a:t>
            </a:r>
            <a:r>
              <a:rPr lang="en-US" sz="2200" dirty="0" err="1"/>
              <a:t>chwarae</a:t>
            </a:r>
            <a:r>
              <a:rPr lang="en-US" sz="2200" dirty="0"/>
              <a:t> </a:t>
            </a:r>
            <a:r>
              <a:rPr lang="en-US" sz="2200" dirty="0" err="1"/>
              <a:t>mae</a:t>
            </a:r>
            <a:r>
              <a:rPr lang="en-US" sz="2200" dirty="0"/>
              <a:t> </a:t>
            </a:r>
            <a:r>
              <a:rPr lang="en-US" sz="2200" dirty="0" err="1"/>
              <a:t>llinellau</a:t>
            </a:r>
            <a:r>
              <a:rPr lang="en-US" sz="2200" dirty="0"/>
              <a:t> </a:t>
            </a:r>
            <a:r>
              <a:rPr lang="en-US" sz="2200" dirty="0" err="1"/>
              <a:t>ymholi</a:t>
            </a:r>
            <a:r>
              <a:rPr lang="en-US" sz="2200" dirty="0"/>
              <a:t> </a:t>
            </a:r>
            <a:r>
              <a:rPr lang="en-US" sz="2200" dirty="0" err="1"/>
              <a:t>newydd</a:t>
            </a:r>
            <a:r>
              <a:rPr lang="en-US" sz="2200" dirty="0"/>
              <a:t> </a:t>
            </a:r>
            <a:r>
              <a:rPr lang="en-US" sz="2200" dirty="0" err="1"/>
              <a:t>yn</a:t>
            </a:r>
            <a:r>
              <a:rPr lang="en-US" sz="2200" dirty="0"/>
              <a:t> </a:t>
            </a:r>
            <a:r>
              <a:rPr lang="en-US" sz="2200" dirty="0" err="1"/>
              <a:t>cael</a:t>
            </a:r>
            <a:r>
              <a:rPr lang="en-US" sz="2200" dirty="0"/>
              <a:t> </a:t>
            </a:r>
            <a:r>
              <a:rPr lang="en-US" sz="2200" dirty="0" err="1"/>
              <a:t>eu</a:t>
            </a:r>
            <a:r>
              <a:rPr lang="en-US" sz="2200" dirty="0"/>
              <a:t> </a:t>
            </a:r>
            <a:r>
              <a:rPr lang="en-US" sz="2200" dirty="0" err="1"/>
              <a:t>greu</a:t>
            </a:r>
            <a:r>
              <a:rPr lang="en-US" sz="2200" dirty="0"/>
              <a:t> ac/neu </a:t>
            </a:r>
            <a:r>
              <a:rPr lang="en-US" sz="2200" dirty="0" err="1"/>
              <a:t>mae</a:t>
            </a:r>
            <a:r>
              <a:rPr lang="en-US" sz="2200" dirty="0"/>
              <a:t> </a:t>
            </a:r>
            <a:r>
              <a:rPr lang="en-US" sz="2200" dirty="0" err="1"/>
              <a:t>problemau</a:t>
            </a:r>
            <a:r>
              <a:rPr lang="en-US" sz="2200" dirty="0"/>
              <a:t> </a:t>
            </a:r>
            <a:r>
              <a:rPr lang="en-US" sz="2200" dirty="0" err="1"/>
              <a:t>newydd</a:t>
            </a:r>
            <a:r>
              <a:rPr lang="en-US" sz="2200" dirty="0"/>
              <a:t> </a:t>
            </a:r>
            <a:r>
              <a:rPr lang="en-US" sz="2200" dirty="0" err="1"/>
              <a:t>yn</a:t>
            </a:r>
            <a:r>
              <a:rPr lang="en-US" sz="2200" dirty="0"/>
              <a:t> </a:t>
            </a:r>
            <a:r>
              <a:rPr lang="en-US" sz="2200" dirty="0" err="1"/>
              <a:t>dod</a:t>
            </a:r>
            <a:r>
              <a:rPr lang="en-US" sz="2200" dirty="0"/>
              <a:t> </a:t>
            </a:r>
            <a:r>
              <a:rPr lang="en-US" sz="2200" dirty="0" err="1"/>
              <a:t>ar</a:t>
            </a:r>
            <a:r>
              <a:rPr lang="en-US" sz="2200" dirty="0"/>
              <a:t> </a:t>
            </a:r>
            <a:r>
              <a:rPr lang="en-US" sz="2200" dirty="0" err="1"/>
              <a:t>ein</a:t>
            </a:r>
            <a:r>
              <a:rPr lang="en-US" sz="2200" dirty="0"/>
              <a:t> </a:t>
            </a:r>
            <a:r>
              <a:rPr lang="en-US" sz="2200" dirty="0" err="1"/>
              <a:t>traws</a:t>
            </a:r>
            <a:r>
              <a:rPr lang="en-US" sz="2200" dirty="0"/>
              <a:t> ac o </a:t>
            </a:r>
            <a:r>
              <a:rPr lang="en-US" sz="2200" dirty="0" err="1"/>
              <a:t>ganlyniad</a:t>
            </a:r>
            <a:r>
              <a:rPr lang="en-US" sz="2200" dirty="0"/>
              <a:t> </a:t>
            </a:r>
            <a:r>
              <a:rPr lang="en-US" sz="2200" dirty="0" err="1"/>
              <a:t>ceir</a:t>
            </a:r>
            <a:r>
              <a:rPr lang="en-US" sz="2200" dirty="0"/>
              <a:t> cam </a:t>
            </a:r>
            <a:r>
              <a:rPr lang="en-US" sz="2200" dirty="0" err="1"/>
              <a:t>newydd</a:t>
            </a:r>
            <a:r>
              <a:rPr lang="en-US" sz="2200" dirty="0"/>
              <a:t> </a:t>
            </a:r>
            <a:r>
              <a:rPr lang="en-US" sz="2200" dirty="0" err="1"/>
              <a:t>tuag</a:t>
            </a:r>
            <a:r>
              <a:rPr lang="en-US" sz="2200" dirty="0"/>
              <a:t> at </a:t>
            </a:r>
            <a:r>
              <a:rPr lang="en-US" sz="2200" dirty="0" err="1"/>
              <a:t>ddealltwriaeth</a:t>
            </a:r>
            <a:r>
              <a:rPr lang="en-US" sz="2200" dirty="0"/>
              <a:t>. . </a:t>
            </a:r>
          </a:p>
        </p:txBody>
      </p:sp>
      <p:sp>
        <p:nvSpPr>
          <p:cNvPr id="4" name="Content Placeholder 3">
            <a:extLst>
              <a:ext uri="{FF2B5EF4-FFF2-40B4-BE49-F238E27FC236}">
                <a16:creationId xmlns:a16="http://schemas.microsoft.com/office/drawing/2014/main" id="{21AF2998-790A-D443-9672-476CFC236BFD}"/>
              </a:ext>
            </a:extLst>
          </p:cNvPr>
          <p:cNvSpPr>
            <a:spLocks noGrp="1"/>
          </p:cNvSpPr>
          <p:nvPr>
            <p:ph sz="half" idx="2"/>
          </p:nvPr>
        </p:nvSpPr>
        <p:spPr>
          <a:xfrm>
            <a:off x="4640497" y="1434480"/>
            <a:ext cx="4038600" cy="3989040"/>
          </a:xfrm>
        </p:spPr>
        <p:txBody>
          <a:bodyPr/>
          <a:lstStyle/>
          <a:p>
            <a:r>
              <a:rPr lang="en-US" sz="2400" dirty="0"/>
              <a:t>Develop independence through play &amp; role of early educators to guide children’s play. </a:t>
            </a:r>
          </a:p>
          <a:p>
            <a:r>
              <a:rPr lang="en-US" sz="2400" dirty="0"/>
              <a:t>Play = social interaction</a:t>
            </a:r>
          </a:p>
          <a:p>
            <a:r>
              <a:rPr lang="en-US" sz="2400" dirty="0"/>
              <a:t>Through play a new line of inquiry or problem may appear &amp; then as a result of this a new step in understanding is taken. </a:t>
            </a:r>
          </a:p>
          <a:p>
            <a:endParaRPr lang="en-US" dirty="0"/>
          </a:p>
        </p:txBody>
      </p:sp>
    </p:spTree>
    <p:extLst>
      <p:ext uri="{BB962C8B-B14F-4D97-AF65-F5344CB8AC3E}">
        <p14:creationId xmlns:p14="http://schemas.microsoft.com/office/powerpoint/2010/main" val="38819916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Lecture about learning theory</a:t>
            </a: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Increased knowledge and understanding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a:t>Questions to challenge your views and build your understanding</a:t>
            </a: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a:t>Social Constructivism </a:t>
            </a:r>
            <a:r>
              <a:rPr lang="en-GB" dirty="0">
                <a:solidFill>
                  <a:schemeClr val="accent3">
                    <a:lumMod val="50000"/>
                  </a:schemeClr>
                </a:solidFill>
              </a:rPr>
              <a:t>(‘Through interaction with others’)</a:t>
            </a:r>
          </a:p>
        </p:txBody>
      </p:sp>
    </p:spTree>
    <p:extLst>
      <p:ext uri="{BB962C8B-B14F-4D97-AF65-F5344CB8AC3E}">
        <p14:creationId xmlns:p14="http://schemas.microsoft.com/office/powerpoint/2010/main" val="9083859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79512" y="3516694"/>
            <a:ext cx="3094807" cy="2069713"/>
          </a:xfr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07079" y="104582"/>
            <a:ext cx="8010679" cy="301611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03580" y="3516694"/>
            <a:ext cx="4495715" cy="3016112"/>
          </a:xfrm>
          <a:prstGeom prst="rect">
            <a:avLst/>
          </a:prstGeom>
        </p:spPr>
      </p:pic>
    </p:spTree>
    <p:extLst>
      <p:ext uri="{BB962C8B-B14F-4D97-AF65-F5344CB8AC3E}">
        <p14:creationId xmlns:p14="http://schemas.microsoft.com/office/powerpoint/2010/main" val="363549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53880" y="1142999"/>
            <a:ext cx="4038600" cy="4525963"/>
          </a:xfrm>
        </p:spPr>
        <p:txBody>
          <a:bodyPr>
            <a:normAutofit/>
          </a:bodyPr>
          <a:lstStyle/>
          <a:p>
            <a:r>
              <a:rPr lang="en-GB" sz="2000" dirty="0"/>
              <a:t>Design a way to get someone to learn:</a:t>
            </a:r>
          </a:p>
          <a:p>
            <a:r>
              <a:rPr lang="en-GB" sz="2000" dirty="0"/>
              <a:t>How to make a cup of tea</a:t>
            </a:r>
          </a:p>
          <a:p>
            <a:r>
              <a:rPr lang="en-GB" sz="2000" dirty="0"/>
              <a:t>How to do simple addition or subtraction</a:t>
            </a:r>
          </a:p>
          <a:p>
            <a:r>
              <a:rPr lang="en-GB" sz="2000" dirty="0"/>
              <a:t>How to tie their shoes</a:t>
            </a:r>
          </a:p>
          <a:p>
            <a:r>
              <a:rPr lang="en-GB" sz="2000" dirty="0"/>
              <a:t>Something of your choosing.</a:t>
            </a:r>
          </a:p>
          <a:p>
            <a:r>
              <a:rPr lang="en-GB" sz="2000" dirty="0"/>
              <a:t>Use one or more approaches connected to the theoretical positions we have looked at.</a:t>
            </a:r>
          </a:p>
          <a:p>
            <a:r>
              <a:rPr lang="en-GB" sz="2000" dirty="0"/>
              <a:t>See if they can identify what approaches you were using.</a:t>
            </a:r>
          </a:p>
        </p:txBody>
      </p:sp>
      <p:sp>
        <p:nvSpPr>
          <p:cNvPr id="3" name="Title 2"/>
          <p:cNvSpPr>
            <a:spLocks noGrp="1"/>
          </p:cNvSpPr>
          <p:nvPr>
            <p:ph type="title"/>
          </p:nvPr>
        </p:nvSpPr>
        <p:spPr>
          <a:xfrm>
            <a:off x="533400" y="0"/>
            <a:ext cx="8229600" cy="1143000"/>
          </a:xfrm>
        </p:spPr>
        <p:txBody>
          <a:bodyPr>
            <a:normAutofit/>
          </a:bodyPr>
          <a:lstStyle/>
          <a:p>
            <a:pPr algn="l"/>
            <a:r>
              <a:rPr lang="en-GB" sz="3400" dirty="0" err="1"/>
              <a:t>Cynlluniwch</a:t>
            </a:r>
            <a:r>
              <a:rPr lang="en-GB" sz="3400" dirty="0"/>
              <a:t> </a:t>
            </a:r>
            <a:r>
              <a:rPr lang="en-GB" sz="3400" dirty="0" err="1"/>
              <a:t>ddysgu</a:t>
            </a:r>
            <a:r>
              <a:rPr lang="en-GB" sz="3400" dirty="0"/>
              <a:t>!   Design some learning!</a:t>
            </a:r>
          </a:p>
        </p:txBody>
      </p:sp>
      <p:sp>
        <p:nvSpPr>
          <p:cNvPr id="4" name="Content Placeholder 1"/>
          <p:cNvSpPr txBox="1">
            <a:spLocks/>
          </p:cNvSpPr>
          <p:nvPr/>
        </p:nvSpPr>
        <p:spPr>
          <a:xfrm>
            <a:off x="251520" y="1143000"/>
            <a:ext cx="4038600" cy="4525963"/>
          </a:xfrm>
          <a:prstGeom prst="rect">
            <a:avLst/>
          </a:prstGeom>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Cynlluniwch</a:t>
            </a:r>
            <a:r>
              <a:rPr lang="en-GB" dirty="0"/>
              <a:t> </a:t>
            </a:r>
            <a:r>
              <a:rPr lang="en-GB" dirty="0" err="1"/>
              <a:t>ffordd</a:t>
            </a:r>
            <a:r>
              <a:rPr lang="en-GB" dirty="0"/>
              <a:t> o </a:t>
            </a:r>
            <a:r>
              <a:rPr lang="en-GB" dirty="0" err="1"/>
              <a:t>gael</a:t>
            </a:r>
            <a:r>
              <a:rPr lang="en-GB" dirty="0"/>
              <a:t> </a:t>
            </a:r>
            <a:r>
              <a:rPr lang="en-GB" dirty="0" err="1"/>
              <a:t>rhywun</a:t>
            </a:r>
            <a:r>
              <a:rPr lang="en-GB" dirty="0"/>
              <a:t> </a:t>
            </a:r>
            <a:r>
              <a:rPr lang="en-GB" dirty="0" err="1"/>
              <a:t>i</a:t>
            </a:r>
            <a:r>
              <a:rPr lang="en-GB" dirty="0"/>
              <a:t> </a:t>
            </a:r>
            <a:r>
              <a:rPr lang="en-GB" dirty="0" err="1"/>
              <a:t>ddysgu</a:t>
            </a:r>
            <a:r>
              <a:rPr lang="en-GB" dirty="0"/>
              <a:t>:</a:t>
            </a:r>
            <a:endParaRPr kumimoji="0" lang="en-GB" b="0" i="0" u="none" strike="noStrike" kern="1200" cap="none" spc="0" normalizeH="0" baseline="0" noProof="0" dirty="0">
              <a:ln>
                <a:noFill/>
              </a:ln>
              <a:effectLst/>
              <a:uLnTx/>
              <a:uFillTx/>
              <a:latin typeface="+mn-lt"/>
              <a:ea typeface="+mn-ea"/>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Sut</a:t>
            </a:r>
            <a:r>
              <a:rPr lang="en-GB" dirty="0"/>
              <a:t> </a:t>
            </a:r>
            <a:r>
              <a:rPr lang="en-GB" dirty="0" err="1"/>
              <a:t>mae</a:t>
            </a:r>
            <a:r>
              <a:rPr lang="en-GB" dirty="0"/>
              <a:t> </a:t>
            </a:r>
            <a:r>
              <a:rPr lang="en-GB" dirty="0" err="1"/>
              <a:t>gwneud</a:t>
            </a:r>
            <a:r>
              <a:rPr lang="en-GB" dirty="0"/>
              <a:t> paned o de</a:t>
            </a:r>
            <a:endParaRPr kumimoji="0" lang="en-GB" b="0" i="0" u="none" strike="noStrike" kern="1200" cap="none" spc="0" normalizeH="0" baseline="0" noProof="0" dirty="0">
              <a:ln>
                <a:noFill/>
              </a:ln>
              <a:effectLst/>
              <a:uLnTx/>
              <a:uFillTx/>
              <a:latin typeface="+mn-lt"/>
              <a:ea typeface="+mn-ea"/>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Sut</a:t>
            </a:r>
            <a:r>
              <a:rPr lang="en-GB" dirty="0"/>
              <a:t> </a:t>
            </a:r>
            <a:r>
              <a:rPr lang="en-GB" dirty="0" err="1"/>
              <a:t>i</a:t>
            </a:r>
            <a:r>
              <a:rPr lang="en-GB" dirty="0"/>
              <a:t> </a:t>
            </a:r>
            <a:r>
              <a:rPr lang="en-GB" dirty="0" err="1"/>
              <a:t>wneud</a:t>
            </a:r>
            <a:r>
              <a:rPr lang="en-GB" dirty="0"/>
              <a:t> </a:t>
            </a:r>
            <a:r>
              <a:rPr lang="en-GB" dirty="0" err="1"/>
              <a:t>adio</a:t>
            </a:r>
            <a:r>
              <a:rPr lang="en-GB" dirty="0"/>
              <a:t> </a:t>
            </a:r>
            <a:r>
              <a:rPr lang="en-GB" dirty="0" err="1"/>
              <a:t>neu</a:t>
            </a:r>
            <a:r>
              <a:rPr lang="en-GB" dirty="0"/>
              <a:t> </a:t>
            </a:r>
            <a:r>
              <a:rPr lang="en-GB" dirty="0" err="1"/>
              <a:t>dynnu</a:t>
            </a:r>
            <a:r>
              <a:rPr lang="en-GB" dirty="0"/>
              <a:t> </a:t>
            </a:r>
            <a:r>
              <a:rPr lang="en-GB" dirty="0" err="1"/>
              <a:t>syml</a:t>
            </a:r>
            <a:endParaRPr lang="en-GB" dirty="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b="0" i="0" u="none" strike="noStrike" kern="1200" cap="none" spc="0" normalizeH="0" baseline="0" noProof="0" dirty="0" err="1">
                <a:ln>
                  <a:noFill/>
                </a:ln>
                <a:effectLst/>
                <a:uLnTx/>
                <a:uFillTx/>
                <a:latin typeface="+mn-lt"/>
                <a:ea typeface="+mn-ea"/>
                <a:cs typeface="+mn-cs"/>
              </a:rPr>
              <a:t>Sut</a:t>
            </a:r>
            <a:r>
              <a:rPr kumimoji="0" lang="en-GB" b="0" i="0" u="none" strike="noStrike" kern="1200" cap="none" spc="0" normalizeH="0" baseline="0" noProof="0" dirty="0">
                <a:ln>
                  <a:noFill/>
                </a:ln>
                <a:effectLst/>
                <a:uLnTx/>
                <a:uFillTx/>
                <a:latin typeface="+mn-lt"/>
                <a:ea typeface="+mn-ea"/>
                <a:cs typeface="+mn-cs"/>
              </a:rPr>
              <a:t> </a:t>
            </a:r>
            <a:r>
              <a:rPr kumimoji="0" lang="en-GB" b="0" i="0" u="none" strike="noStrike" kern="1200" cap="none" spc="0" normalizeH="0" baseline="0" noProof="0" dirty="0" err="1">
                <a:ln>
                  <a:noFill/>
                </a:ln>
                <a:effectLst/>
                <a:uLnTx/>
                <a:uFillTx/>
                <a:latin typeface="+mn-lt"/>
                <a:ea typeface="+mn-ea"/>
                <a:cs typeface="+mn-cs"/>
              </a:rPr>
              <a:t>mae</a:t>
            </a:r>
            <a:r>
              <a:rPr kumimoji="0" lang="en-GB" b="0" i="0" u="none" strike="noStrike" kern="1200" cap="none" spc="0" normalizeH="0" baseline="0" noProof="0" dirty="0">
                <a:ln>
                  <a:noFill/>
                </a:ln>
                <a:effectLst/>
                <a:uLnTx/>
                <a:uFillTx/>
                <a:latin typeface="+mn-lt"/>
                <a:ea typeface="+mn-ea"/>
                <a:cs typeface="+mn-cs"/>
              </a:rPr>
              <a:t> </a:t>
            </a:r>
            <a:r>
              <a:rPr kumimoji="0" lang="en-GB" b="0" i="0" u="none" strike="noStrike" kern="1200" cap="none" spc="0" normalizeH="0" baseline="0" noProof="0" dirty="0" err="1">
                <a:ln>
                  <a:noFill/>
                </a:ln>
                <a:effectLst/>
                <a:uLnTx/>
                <a:uFillTx/>
                <a:latin typeface="+mn-lt"/>
                <a:ea typeface="+mn-ea"/>
                <a:cs typeface="+mn-cs"/>
              </a:rPr>
              <a:t>clymu</a:t>
            </a:r>
            <a:r>
              <a:rPr kumimoji="0" lang="en-GB" b="0" i="0" u="none" strike="noStrike" kern="1200" cap="none" spc="0" normalizeH="0" noProof="0" dirty="0">
                <a:ln>
                  <a:noFill/>
                </a:ln>
                <a:effectLst/>
                <a:uLnTx/>
                <a:uFillTx/>
                <a:latin typeface="+mn-lt"/>
                <a:ea typeface="+mn-ea"/>
                <a:cs typeface="+mn-cs"/>
              </a:rPr>
              <a:t> </a:t>
            </a:r>
            <a:r>
              <a:rPr kumimoji="0" lang="en-GB" b="0" i="0" u="none" strike="noStrike" kern="1200" cap="none" spc="0" normalizeH="0" noProof="0" dirty="0" err="1">
                <a:ln>
                  <a:noFill/>
                </a:ln>
                <a:effectLst/>
                <a:uLnTx/>
                <a:uFillTx/>
                <a:latin typeface="+mn-lt"/>
                <a:ea typeface="+mn-ea"/>
                <a:cs typeface="+mn-cs"/>
              </a:rPr>
              <a:t>carrau</a:t>
            </a:r>
            <a:r>
              <a:rPr kumimoji="0" lang="en-GB" b="0" i="0" u="none" strike="noStrike" kern="1200" cap="none" spc="0" normalizeH="0" noProof="0" dirty="0">
                <a:ln>
                  <a:noFill/>
                </a:ln>
                <a:effectLst/>
                <a:uLnTx/>
                <a:uFillTx/>
                <a:latin typeface="+mn-lt"/>
                <a:ea typeface="+mn-ea"/>
                <a:cs typeface="+mn-cs"/>
              </a:rPr>
              <a:t> </a:t>
            </a:r>
            <a:r>
              <a:rPr kumimoji="0" lang="en-GB" b="0" i="0" u="none" strike="noStrike" kern="1200" cap="none" spc="0" normalizeH="0" noProof="0" dirty="0" err="1">
                <a:ln>
                  <a:noFill/>
                </a:ln>
                <a:effectLst/>
                <a:uLnTx/>
                <a:uFillTx/>
                <a:latin typeface="+mn-lt"/>
                <a:ea typeface="+mn-ea"/>
                <a:cs typeface="+mn-cs"/>
              </a:rPr>
              <a:t>esgidiau</a:t>
            </a:r>
            <a:endParaRPr kumimoji="0" lang="en-GB" b="0" i="0" u="none" strike="noStrike" kern="1200" cap="none" spc="0" normalizeH="0" baseline="0" noProof="0" dirty="0">
              <a:ln>
                <a:noFill/>
              </a:ln>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Rhywbeth</a:t>
            </a:r>
            <a:r>
              <a:rPr lang="en-GB" dirty="0"/>
              <a:t> </a:t>
            </a:r>
            <a:r>
              <a:rPr lang="en-GB" dirty="0" err="1"/>
              <a:t>o’ch</a:t>
            </a:r>
            <a:r>
              <a:rPr lang="en-GB" dirty="0"/>
              <a:t> </a:t>
            </a:r>
            <a:r>
              <a:rPr lang="en-GB" dirty="0" err="1"/>
              <a:t>dewis</a:t>
            </a:r>
            <a:r>
              <a:rPr kumimoji="0" lang="en-GB" b="0" i="0" u="none" strike="noStrike" kern="1200" cap="none" spc="0" normalizeH="0" baseline="0" noProof="0" dirty="0">
                <a:ln>
                  <a:noFill/>
                </a:ln>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Defnyddiwch</a:t>
            </a:r>
            <a:r>
              <a:rPr lang="en-GB" dirty="0"/>
              <a:t> un </a:t>
            </a:r>
            <a:r>
              <a:rPr lang="en-GB" dirty="0" err="1"/>
              <a:t>neu</a:t>
            </a:r>
            <a:r>
              <a:rPr lang="en-GB" dirty="0"/>
              <a:t> </a:t>
            </a:r>
            <a:r>
              <a:rPr lang="en-GB" dirty="0" err="1"/>
              <a:t>fwy</a:t>
            </a:r>
            <a:r>
              <a:rPr lang="en-GB" dirty="0"/>
              <a:t> o </a:t>
            </a:r>
            <a:r>
              <a:rPr lang="en-GB" dirty="0" err="1"/>
              <a:t>ymagweddau</a:t>
            </a:r>
            <a:r>
              <a:rPr lang="en-GB" dirty="0"/>
              <a:t> </a:t>
            </a:r>
            <a:r>
              <a:rPr lang="en-GB" dirty="0" err="1"/>
              <a:t>sy’n</a:t>
            </a:r>
            <a:r>
              <a:rPr lang="en-GB" dirty="0"/>
              <a:t> </a:t>
            </a:r>
            <a:r>
              <a:rPr lang="en-GB" dirty="0" err="1"/>
              <a:t>gysylltiedig</a:t>
            </a:r>
            <a:r>
              <a:rPr lang="en-GB" dirty="0"/>
              <a:t> </a:t>
            </a:r>
            <a:r>
              <a:rPr lang="en-GB" dirty="0" err="1"/>
              <a:t>gyda’r</a:t>
            </a:r>
            <a:r>
              <a:rPr lang="en-GB" dirty="0"/>
              <a:t> </a:t>
            </a:r>
            <a:r>
              <a:rPr lang="en-GB" dirty="0" err="1"/>
              <a:t>damcaniaethau</a:t>
            </a:r>
            <a:r>
              <a:rPr lang="en-GB" dirty="0"/>
              <a:t> a </a:t>
            </a:r>
            <a:r>
              <a:rPr lang="en-GB" dirty="0" err="1"/>
              <a:t>astudiwyd</a:t>
            </a:r>
            <a:r>
              <a:rPr lang="en-GB" dirty="0"/>
              <a:t> </a:t>
            </a:r>
            <a:r>
              <a:rPr lang="en-GB" dirty="0" err="1"/>
              <a:t>heddiw</a:t>
            </a:r>
            <a:endParaRPr lang="en-GB" dirty="0"/>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a:t>Ydy</a:t>
            </a:r>
            <a:r>
              <a:rPr lang="en-GB" dirty="0"/>
              <a:t> </a:t>
            </a:r>
            <a:r>
              <a:rPr lang="en-GB" dirty="0" err="1"/>
              <a:t>nhw</a:t>
            </a:r>
            <a:r>
              <a:rPr lang="en-GB" dirty="0"/>
              <a:t> </a:t>
            </a:r>
            <a:r>
              <a:rPr lang="en-GB" dirty="0" err="1"/>
              <a:t>yn</a:t>
            </a:r>
            <a:r>
              <a:rPr lang="en-GB" dirty="0"/>
              <a:t> </a:t>
            </a:r>
            <a:r>
              <a:rPr lang="en-GB" dirty="0" err="1"/>
              <a:t>gallu</a:t>
            </a:r>
            <a:r>
              <a:rPr lang="en-GB" dirty="0"/>
              <a:t> </a:t>
            </a:r>
            <a:r>
              <a:rPr lang="en-GB" dirty="0" err="1"/>
              <a:t>adnabod</a:t>
            </a:r>
            <a:r>
              <a:rPr lang="en-GB" dirty="0"/>
              <a:t> pa </a:t>
            </a:r>
            <a:r>
              <a:rPr lang="en-GB" dirty="0" err="1"/>
              <a:t>ymagweddau</a:t>
            </a:r>
            <a:r>
              <a:rPr lang="en-GB" dirty="0"/>
              <a:t> yr </a:t>
            </a:r>
            <a:r>
              <a:rPr lang="en-GB" dirty="0" err="1"/>
              <a:t>oeddech</a:t>
            </a:r>
            <a:r>
              <a:rPr lang="en-GB" dirty="0"/>
              <a:t> </a:t>
            </a:r>
            <a:r>
              <a:rPr lang="en-GB" dirty="0" err="1"/>
              <a:t>yn</a:t>
            </a:r>
            <a:r>
              <a:rPr lang="en-GB" dirty="0"/>
              <a:t> </a:t>
            </a:r>
            <a:r>
              <a:rPr lang="en-GB" dirty="0" err="1"/>
              <a:t>defnyddio</a:t>
            </a:r>
            <a:r>
              <a:rPr kumimoji="0" lang="en-GB" b="0" i="0" u="none" strike="noStrike" kern="1200" cap="none" spc="0" normalizeH="0" baseline="0" noProof="0" dirty="0">
                <a:ln>
                  <a:noFill/>
                </a:ln>
                <a:effectLst/>
                <a:uLnTx/>
                <a:uFillTx/>
                <a:latin typeface="+mn-lt"/>
                <a:ea typeface="+mn-ea"/>
                <a:cs typeface="+mn-cs"/>
              </a:rPr>
              <a:t>.</a:t>
            </a:r>
          </a:p>
        </p:txBody>
      </p:sp>
    </p:spTree>
    <p:extLst>
      <p:ext uri="{BB962C8B-B14F-4D97-AF65-F5344CB8AC3E}">
        <p14:creationId xmlns:p14="http://schemas.microsoft.com/office/powerpoint/2010/main" val="8188072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19FC-877D-8C4F-A02F-8DD4E4D5C29F}"/>
              </a:ext>
            </a:extLst>
          </p:cNvPr>
          <p:cNvSpPr>
            <a:spLocks noGrp="1"/>
          </p:cNvSpPr>
          <p:nvPr>
            <p:ph type="title"/>
          </p:nvPr>
        </p:nvSpPr>
        <p:spPr/>
        <p:txBody>
          <a:bodyPr/>
          <a:lstStyle/>
          <a:p>
            <a:r>
              <a:rPr lang="en-US" dirty="0"/>
              <a:t>Feedback of activity</a:t>
            </a:r>
          </a:p>
        </p:txBody>
      </p:sp>
      <p:sp>
        <p:nvSpPr>
          <p:cNvPr id="3" name="Content Placeholder 2">
            <a:extLst>
              <a:ext uri="{FF2B5EF4-FFF2-40B4-BE49-F238E27FC236}">
                <a16:creationId xmlns:a16="http://schemas.microsoft.com/office/drawing/2014/main" id="{4CB2ACE0-E9D0-6942-97FB-054A2ABD6ADD}"/>
              </a:ext>
            </a:extLst>
          </p:cNvPr>
          <p:cNvSpPr>
            <a:spLocks noGrp="1"/>
          </p:cNvSpPr>
          <p:nvPr>
            <p:ph sz="half" idx="1"/>
          </p:nvPr>
        </p:nvSpPr>
        <p:spPr/>
        <p:txBody>
          <a:bodyPr/>
          <a:lstStyle/>
          <a:p>
            <a:r>
              <a:rPr lang="en-US" b="1" dirty="0" err="1"/>
              <a:t>Yna</a:t>
            </a:r>
            <a:r>
              <a:rPr lang="en-US" b="1" dirty="0"/>
              <a:t> - </a:t>
            </a:r>
            <a:r>
              <a:rPr lang="en-US" b="1" dirty="0" err="1"/>
              <a:t>adolygwch</a:t>
            </a:r>
            <a:r>
              <a:rPr lang="en-US" b="1" dirty="0"/>
              <a:t> </a:t>
            </a:r>
            <a:r>
              <a:rPr lang="en-US" b="1" dirty="0" err="1"/>
              <a:t>eich</a:t>
            </a:r>
            <a:r>
              <a:rPr lang="en-US" b="1" dirty="0"/>
              <a:t> </a:t>
            </a:r>
            <a:r>
              <a:rPr lang="en-US" b="1" dirty="0" err="1"/>
              <a:t>datganiad</a:t>
            </a:r>
            <a:r>
              <a:rPr lang="en-US" b="1" dirty="0"/>
              <a:t> / </a:t>
            </a:r>
            <a:r>
              <a:rPr lang="en-US" b="1" dirty="0" err="1"/>
              <a:t>crynodeb</a:t>
            </a:r>
            <a:r>
              <a:rPr lang="en-US" b="1" dirty="0"/>
              <a:t> </a:t>
            </a:r>
            <a:r>
              <a:rPr lang="en-US" b="1" dirty="0" err="1"/>
              <a:t>sut</a:t>
            </a:r>
            <a:r>
              <a:rPr lang="en-US" b="1" dirty="0"/>
              <a:t> </a:t>
            </a:r>
            <a:r>
              <a:rPr lang="en-US" b="1" dirty="0" err="1"/>
              <a:t>i</a:t>
            </a:r>
            <a:r>
              <a:rPr lang="en-US" b="1" dirty="0"/>
              <a:t> </a:t>
            </a:r>
            <a:r>
              <a:rPr lang="en-US" b="1" dirty="0" err="1"/>
              <a:t>ni’n</a:t>
            </a:r>
            <a:r>
              <a:rPr lang="en-US" b="1" dirty="0"/>
              <a:t> </a:t>
            </a:r>
            <a:r>
              <a:rPr lang="en-US" b="1" dirty="0" err="1"/>
              <a:t>dysgu</a:t>
            </a:r>
            <a:r>
              <a:rPr lang="en-US" b="1" dirty="0"/>
              <a:t>? </a:t>
            </a:r>
            <a:br>
              <a:rPr lang="en-US" b="1" dirty="0"/>
            </a:br>
            <a:r>
              <a:rPr lang="en-US" b="1" dirty="0"/>
              <a:t> </a:t>
            </a:r>
            <a:br>
              <a:rPr lang="en-US" b="1" dirty="0"/>
            </a:br>
            <a:endParaRPr lang="en-US" dirty="0"/>
          </a:p>
        </p:txBody>
      </p:sp>
      <p:sp>
        <p:nvSpPr>
          <p:cNvPr id="4" name="Content Placeholder 3">
            <a:extLst>
              <a:ext uri="{FF2B5EF4-FFF2-40B4-BE49-F238E27FC236}">
                <a16:creationId xmlns:a16="http://schemas.microsoft.com/office/drawing/2014/main" id="{CF11A6AB-FA04-E748-9B69-359F09EB9E1D}"/>
              </a:ext>
            </a:extLst>
          </p:cNvPr>
          <p:cNvSpPr>
            <a:spLocks noGrp="1"/>
          </p:cNvSpPr>
          <p:nvPr>
            <p:ph sz="half" idx="2"/>
          </p:nvPr>
        </p:nvSpPr>
        <p:spPr/>
        <p:txBody>
          <a:bodyPr/>
          <a:lstStyle/>
          <a:p>
            <a:r>
              <a:rPr lang="en-US" b="1" dirty="0"/>
              <a:t>Then - revise your statement about how we learn?</a:t>
            </a:r>
          </a:p>
          <a:p>
            <a:endParaRPr lang="en-US" dirty="0"/>
          </a:p>
        </p:txBody>
      </p:sp>
    </p:spTree>
    <p:extLst>
      <p:ext uri="{BB962C8B-B14F-4D97-AF65-F5344CB8AC3E}">
        <p14:creationId xmlns:p14="http://schemas.microsoft.com/office/powerpoint/2010/main" val="6833434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03CD-D2BA-254F-BC40-39D87A8D360A}"/>
              </a:ext>
            </a:extLst>
          </p:cNvPr>
          <p:cNvSpPr>
            <a:spLocks noGrp="1"/>
          </p:cNvSpPr>
          <p:nvPr>
            <p:ph type="title"/>
          </p:nvPr>
        </p:nvSpPr>
        <p:spPr/>
        <p:txBody>
          <a:bodyPr/>
          <a:lstStyle/>
          <a:p>
            <a:r>
              <a:rPr lang="en-US" dirty="0"/>
              <a:t>Memory</a:t>
            </a:r>
          </a:p>
        </p:txBody>
      </p:sp>
      <p:sp>
        <p:nvSpPr>
          <p:cNvPr id="3" name="Content Placeholder 2">
            <a:extLst>
              <a:ext uri="{FF2B5EF4-FFF2-40B4-BE49-F238E27FC236}">
                <a16:creationId xmlns:a16="http://schemas.microsoft.com/office/drawing/2014/main" id="{CA27EC08-045E-2A4E-863A-56D27888C771}"/>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B552DFAD-7A53-F14A-8492-94088255C51B}"/>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403929214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ABAB-4770-6345-9590-317FA8C36AE2}"/>
              </a:ext>
            </a:extLst>
          </p:cNvPr>
          <p:cNvSpPr>
            <a:spLocks noGrp="1"/>
          </p:cNvSpPr>
          <p:nvPr>
            <p:ph type="title"/>
          </p:nvPr>
        </p:nvSpPr>
        <p:spPr>
          <a:xfrm>
            <a:off x="457200" y="0"/>
            <a:ext cx="8229600" cy="1143000"/>
          </a:xfrm>
        </p:spPr>
        <p:txBody>
          <a:bodyPr/>
          <a:lstStyle/>
          <a:p>
            <a:r>
              <a:rPr lang="en-US" dirty="0"/>
              <a:t>Memory</a:t>
            </a:r>
          </a:p>
        </p:txBody>
      </p:sp>
      <p:sp>
        <p:nvSpPr>
          <p:cNvPr id="3" name="Content Placeholder 2">
            <a:extLst>
              <a:ext uri="{FF2B5EF4-FFF2-40B4-BE49-F238E27FC236}">
                <a16:creationId xmlns:a16="http://schemas.microsoft.com/office/drawing/2014/main" id="{D4C56BF0-07C8-3341-9F66-B55D6C8E3C0B}"/>
              </a:ext>
            </a:extLst>
          </p:cNvPr>
          <p:cNvSpPr>
            <a:spLocks noGrp="1"/>
          </p:cNvSpPr>
          <p:nvPr>
            <p:ph sz="half" idx="1"/>
          </p:nvPr>
        </p:nvSpPr>
        <p:spPr>
          <a:xfrm>
            <a:off x="179512" y="1118270"/>
            <a:ext cx="8352928" cy="3989040"/>
          </a:xfrm>
        </p:spPr>
        <p:txBody>
          <a:bodyPr/>
          <a:lstStyle/>
          <a:p>
            <a:r>
              <a:rPr lang="en-GB" sz="2600" dirty="0"/>
              <a:t>Sensory input: Stimuli are received from the senses: sight; hearing; taste; smell; touch.</a:t>
            </a:r>
          </a:p>
          <a:p>
            <a:r>
              <a:rPr lang="en-GB" sz="2600" dirty="0"/>
              <a:t>Sensory memory: By paying attention to these stimuli, they enter sensory memory (this lasts 0.25-2 seconds)</a:t>
            </a:r>
          </a:p>
          <a:p>
            <a:r>
              <a:rPr lang="en-GB" sz="2600" dirty="0"/>
              <a:t>Short term memory: lasts up to 30 seconds; can store 5-7 things at a time. ‘Chunking makes things easier to recall </a:t>
            </a:r>
            <a:r>
              <a:rPr lang="en-GB" sz="2600" dirty="0" err="1"/>
              <a:t>ie</a:t>
            </a:r>
            <a:r>
              <a:rPr lang="en-GB" sz="2600" dirty="0"/>
              <a:t>. 202 393 69 462 is easier to recall than 20239369462</a:t>
            </a:r>
          </a:p>
          <a:p>
            <a:endParaRPr lang="en-US" dirty="0"/>
          </a:p>
        </p:txBody>
      </p:sp>
      <p:sp>
        <p:nvSpPr>
          <p:cNvPr id="4" name="Content Placeholder 3">
            <a:extLst>
              <a:ext uri="{FF2B5EF4-FFF2-40B4-BE49-F238E27FC236}">
                <a16:creationId xmlns:a16="http://schemas.microsoft.com/office/drawing/2014/main" id="{E218360C-4C03-3647-9883-171A9FA6D4E4}"/>
              </a:ext>
            </a:extLst>
          </p:cNvPr>
          <p:cNvSpPr>
            <a:spLocks noGrp="1"/>
          </p:cNvSpPr>
          <p:nvPr>
            <p:ph sz="half" idx="2"/>
          </p:nvPr>
        </p:nvSpPr>
        <p:spPr>
          <a:xfrm>
            <a:off x="1691680" y="4759796"/>
            <a:ext cx="6690742" cy="1959867"/>
          </a:xfrm>
        </p:spPr>
        <p:txBody>
          <a:bodyPr/>
          <a:lstStyle/>
          <a:p>
            <a:r>
              <a:rPr lang="en-US" dirty="0"/>
              <a:t>Memory Game :  No pen &amp; paper</a:t>
            </a:r>
          </a:p>
        </p:txBody>
      </p:sp>
    </p:spTree>
    <p:extLst>
      <p:ext uri="{BB962C8B-B14F-4D97-AF65-F5344CB8AC3E}">
        <p14:creationId xmlns:p14="http://schemas.microsoft.com/office/powerpoint/2010/main" val="30427860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0" y="1752600"/>
            <a:ext cx="3581400" cy="4525963"/>
          </a:xfrm>
        </p:spPr>
        <p:txBody>
          <a:bodyPr/>
          <a:lstStyle/>
          <a:p>
            <a:r>
              <a:rPr lang="en-GB" sz="2800" dirty="0">
                <a:latin typeface="Cambria" panose="02040503050406030204" pitchFamily="18" charset="0"/>
              </a:rPr>
              <a:t>Short term memory – rehearsal needed for retention.</a:t>
            </a:r>
          </a:p>
          <a:p>
            <a:r>
              <a:rPr lang="en-GB" sz="2800" dirty="0">
                <a:latin typeface="Cambria" panose="02040503050406030204" pitchFamily="18" charset="0"/>
              </a:rPr>
              <a:t>Distraction hinders retention and movement into long term memory. </a:t>
            </a:r>
          </a:p>
        </p:txBody>
      </p:sp>
      <p:sp>
        <p:nvSpPr>
          <p:cNvPr id="2" name="Title 1"/>
          <p:cNvSpPr>
            <a:spLocks noGrp="1"/>
          </p:cNvSpPr>
          <p:nvPr>
            <p:ph type="title"/>
          </p:nvPr>
        </p:nvSpPr>
        <p:spPr/>
        <p:txBody>
          <a:bodyPr/>
          <a:lstStyle/>
          <a:p>
            <a:r>
              <a:rPr lang="en-GB" dirty="0" err="1"/>
              <a:t>Cofio</a:t>
            </a:r>
            <a:r>
              <a:rPr lang="en-GB" dirty="0"/>
              <a:t> (</a:t>
            </a:r>
            <a:r>
              <a:rPr lang="en-GB" dirty="0" err="1"/>
              <a:t>parhad</a:t>
            </a:r>
            <a:r>
              <a:rPr lang="en-GB" dirty="0"/>
              <a:t>) Memory </a:t>
            </a:r>
            <a:r>
              <a:rPr lang="en-GB" dirty="0">
                <a:solidFill>
                  <a:schemeClr val="tx1"/>
                </a:solidFill>
              </a:rPr>
              <a:t>(cont.)</a:t>
            </a:r>
          </a:p>
        </p:txBody>
      </p:sp>
      <p:sp>
        <p:nvSpPr>
          <p:cNvPr id="4" name="Content Placeholder 2"/>
          <p:cNvSpPr txBox="1">
            <a:spLocks/>
          </p:cNvSpPr>
          <p:nvPr/>
        </p:nvSpPr>
        <p:spPr>
          <a:xfrm>
            <a:off x="498005" y="1747292"/>
            <a:ext cx="3581400"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800" dirty="0" err="1">
                <a:latin typeface="Cambria" panose="02040503050406030204" pitchFamily="18" charset="0"/>
              </a:rPr>
              <a:t>Cof</a:t>
            </a:r>
            <a:r>
              <a:rPr lang="en-GB" sz="2800" dirty="0">
                <a:latin typeface="Cambria" panose="02040503050406030204" pitchFamily="18" charset="0"/>
              </a:rPr>
              <a:t> </a:t>
            </a:r>
            <a:r>
              <a:rPr lang="en-GB" sz="2800" dirty="0" err="1">
                <a:latin typeface="Cambria" panose="02040503050406030204" pitchFamily="18" charset="0"/>
              </a:rPr>
              <a:t>tymor</a:t>
            </a:r>
            <a:r>
              <a:rPr lang="en-GB" sz="2800" dirty="0">
                <a:latin typeface="Cambria" panose="02040503050406030204" pitchFamily="18" charset="0"/>
              </a:rPr>
              <a:t> </a:t>
            </a:r>
            <a:r>
              <a:rPr lang="en-GB" sz="2800" dirty="0" err="1">
                <a:latin typeface="Cambria" panose="02040503050406030204" pitchFamily="18" charset="0"/>
              </a:rPr>
              <a:t>byr</a:t>
            </a:r>
            <a:r>
              <a:rPr kumimoji="0" lang="en-GB" sz="2800" b="0" i="0" u="none" strike="noStrike" kern="1200" cap="none" spc="0" normalizeH="0" baseline="0" noProof="0" dirty="0">
                <a:ln>
                  <a:noFill/>
                </a:ln>
                <a:effectLst/>
                <a:uLnTx/>
                <a:uFillTx/>
                <a:latin typeface="Cambria" panose="02040503050406030204" pitchFamily="18" charset="0"/>
                <a:ea typeface="+mn-ea"/>
              </a:rPr>
              <a:t> – </a:t>
            </a:r>
            <a:r>
              <a:rPr kumimoji="0" lang="en-GB" sz="2800" b="0" i="0" u="none" strike="noStrike" kern="1200" cap="none" spc="0" normalizeH="0" baseline="0" noProof="0" dirty="0" err="1">
                <a:ln>
                  <a:noFill/>
                </a:ln>
                <a:effectLst/>
                <a:uLnTx/>
                <a:uFillTx/>
                <a:latin typeface="Cambria" panose="02040503050406030204" pitchFamily="18" charset="0"/>
                <a:ea typeface="+mn-ea"/>
              </a:rPr>
              <a:t>angen</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ymarfer</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ar</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gyfer</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cadw</a:t>
            </a:r>
            <a:r>
              <a:rPr kumimoji="0" lang="en-GB" sz="2800" b="0" i="0" u="none" strike="noStrike" kern="1200" cap="none" spc="0" normalizeH="0" baseline="0" noProof="0" dirty="0">
                <a:ln>
                  <a:noFill/>
                </a:ln>
                <a:effectLst/>
                <a:uLnTx/>
                <a:uFillTx/>
                <a:latin typeface="Cambria" panose="02040503050406030204" pitchFamily="18" charset="0"/>
                <a:ea typeface="+mn-ea"/>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800" b="0" i="0" u="none" strike="noStrike" kern="1200" cap="none" spc="0" normalizeH="0" baseline="0" noProof="0" dirty="0" err="1">
                <a:ln>
                  <a:noFill/>
                </a:ln>
                <a:effectLst/>
                <a:uLnTx/>
                <a:uFillTx/>
                <a:latin typeface="Cambria" panose="02040503050406030204" pitchFamily="18" charset="0"/>
                <a:ea typeface="+mn-ea"/>
              </a:rPr>
              <a:t>Colli</a:t>
            </a:r>
            <a:r>
              <a:rPr kumimoji="0" lang="en-GB" sz="2800" b="0" i="0" u="none" strike="noStrike" kern="1200" cap="none" spc="0" normalizeH="0" baseline="0" noProof="0" dirty="0">
                <a:ln>
                  <a:noFill/>
                </a:ln>
                <a:effectLst/>
                <a:uLnTx/>
                <a:uFillTx/>
                <a:latin typeface="Cambria" panose="02040503050406030204" pitchFamily="18" charset="0"/>
                <a:ea typeface="+mn-ea"/>
              </a:rPr>
              <a:t> </a:t>
            </a:r>
            <a:r>
              <a:rPr kumimoji="0" lang="en-GB" sz="2800" b="0" i="0" u="none" strike="noStrike" kern="1200" cap="none" spc="0" normalizeH="0" baseline="0" noProof="0" dirty="0" err="1">
                <a:ln>
                  <a:noFill/>
                </a:ln>
                <a:effectLst/>
                <a:uLnTx/>
                <a:uFillTx/>
                <a:latin typeface="Cambria" panose="02040503050406030204" pitchFamily="18" charset="0"/>
                <a:ea typeface="+mn-ea"/>
              </a:rPr>
              <a:t>sylw</a:t>
            </a:r>
            <a:r>
              <a:rPr kumimoji="0" lang="en-GB" sz="2800" b="0" i="0" u="none" strike="noStrike" kern="1200" cap="none" spc="0" normalizeH="0" baseline="0" noProof="0" dirty="0">
                <a:ln>
                  <a:noFill/>
                </a:ln>
                <a:effectLst/>
                <a:uLnTx/>
                <a:uFillTx/>
                <a:latin typeface="Cambria" panose="02040503050406030204" pitchFamily="18" charset="0"/>
                <a:ea typeface="+mn-ea"/>
              </a:rPr>
              <a:t> </a:t>
            </a:r>
            <a:r>
              <a:rPr kumimoji="0" lang="en-GB" sz="2800" b="0" i="0" u="none" strike="noStrike" kern="1200" cap="none" spc="0" normalizeH="0" baseline="0" noProof="0" dirty="0" err="1">
                <a:ln>
                  <a:noFill/>
                </a:ln>
                <a:effectLst/>
                <a:uLnTx/>
                <a:uFillTx/>
                <a:latin typeface="Cambria" panose="02040503050406030204" pitchFamily="18" charset="0"/>
                <a:ea typeface="+mn-ea"/>
              </a:rPr>
              <a:t>yn</a:t>
            </a:r>
            <a:r>
              <a:rPr kumimoji="0" lang="en-GB" sz="2800" b="0" i="0" u="none" strike="noStrike" kern="1200" cap="none" spc="0" normalizeH="0" baseline="0" noProof="0" dirty="0">
                <a:ln>
                  <a:noFill/>
                </a:ln>
                <a:effectLst/>
                <a:uLnTx/>
                <a:uFillTx/>
                <a:latin typeface="Cambria" panose="02040503050406030204" pitchFamily="18" charset="0"/>
                <a:ea typeface="+mn-ea"/>
              </a:rPr>
              <a:t> </a:t>
            </a:r>
            <a:r>
              <a:rPr kumimoji="0" lang="en-GB" sz="2800" b="0" i="0" u="none" strike="noStrike" kern="1200" cap="none" spc="0" normalizeH="0" baseline="0" noProof="0" dirty="0" err="1">
                <a:ln>
                  <a:noFill/>
                </a:ln>
                <a:effectLst/>
                <a:uLnTx/>
                <a:uFillTx/>
                <a:latin typeface="Cambria" panose="02040503050406030204" pitchFamily="18" charset="0"/>
                <a:ea typeface="+mn-ea"/>
              </a:rPr>
              <a:t>rhwystro</a:t>
            </a:r>
            <a:r>
              <a:rPr kumimoji="0" lang="en-GB" sz="2800" b="0" i="0" u="none" strike="noStrike" kern="1200" cap="none" spc="0" normalizeH="0" baseline="0" noProof="0" dirty="0">
                <a:ln>
                  <a:noFill/>
                </a:ln>
                <a:effectLst/>
                <a:uLnTx/>
                <a:uFillTx/>
                <a:latin typeface="Cambria" panose="02040503050406030204" pitchFamily="18" charset="0"/>
                <a:ea typeface="+mn-ea"/>
              </a:rPr>
              <a:t> </a:t>
            </a:r>
            <a:r>
              <a:rPr kumimoji="0" lang="en-GB" sz="2800" b="0" i="0" u="none" strike="noStrike" kern="1200" cap="none" spc="0" normalizeH="0" baseline="0" noProof="0" dirty="0" err="1">
                <a:ln>
                  <a:noFill/>
                </a:ln>
                <a:effectLst/>
                <a:uLnTx/>
                <a:uFillTx/>
                <a:latin typeface="Cambria" panose="02040503050406030204" pitchFamily="18" charset="0"/>
                <a:ea typeface="+mn-ea"/>
              </a:rPr>
              <a:t>cadw</a:t>
            </a:r>
            <a:r>
              <a:rPr kumimoji="0" lang="en-GB" sz="2800" b="0" i="0" u="none" strike="noStrike" kern="1200" cap="none" spc="0" normalizeH="0" noProof="0" dirty="0">
                <a:ln>
                  <a:noFill/>
                </a:ln>
                <a:effectLst/>
                <a:uLnTx/>
                <a:uFillTx/>
                <a:latin typeface="Cambria" panose="02040503050406030204" pitchFamily="18" charset="0"/>
                <a:ea typeface="+mn-ea"/>
              </a:rPr>
              <a:t> a </a:t>
            </a:r>
            <a:r>
              <a:rPr kumimoji="0" lang="en-GB" sz="2800" b="0" i="0" u="none" strike="noStrike" kern="1200" cap="none" spc="0" normalizeH="0" noProof="0" dirty="0" err="1">
                <a:ln>
                  <a:noFill/>
                </a:ln>
                <a:effectLst/>
                <a:uLnTx/>
                <a:uFillTx/>
                <a:latin typeface="Cambria" panose="02040503050406030204" pitchFamily="18" charset="0"/>
                <a:ea typeface="+mn-ea"/>
              </a:rPr>
              <a:t>symud</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i’r</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cof</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hir</a:t>
            </a:r>
            <a:r>
              <a:rPr kumimoji="0" lang="en-GB" sz="2800" b="0" i="0" u="none" strike="noStrike" kern="1200" cap="none" spc="0" normalizeH="0" noProof="0" dirty="0">
                <a:ln>
                  <a:noFill/>
                </a:ln>
                <a:effectLst/>
                <a:uLnTx/>
                <a:uFillTx/>
                <a:latin typeface="Cambria" panose="02040503050406030204" pitchFamily="18" charset="0"/>
                <a:ea typeface="+mn-ea"/>
              </a:rPr>
              <a:t> </a:t>
            </a:r>
            <a:r>
              <a:rPr kumimoji="0" lang="en-GB" sz="2800" b="0" i="0" u="none" strike="noStrike" kern="1200" cap="none" spc="0" normalizeH="0" noProof="0" dirty="0" err="1">
                <a:ln>
                  <a:noFill/>
                </a:ln>
                <a:effectLst/>
                <a:uLnTx/>
                <a:uFillTx/>
                <a:latin typeface="Cambria" panose="02040503050406030204" pitchFamily="18" charset="0"/>
                <a:ea typeface="+mn-ea"/>
              </a:rPr>
              <a:t>dymor</a:t>
            </a:r>
            <a:r>
              <a:rPr kumimoji="0" lang="en-GB" sz="2800" b="0" i="0" u="none" strike="noStrike" kern="1200" cap="none" spc="0" normalizeH="0" baseline="0" noProof="0" dirty="0">
                <a:ln>
                  <a:noFill/>
                </a:ln>
                <a:effectLst/>
                <a:uLnTx/>
                <a:uFillTx/>
                <a:latin typeface="Cambria" panose="02040503050406030204" pitchFamily="18" charset="0"/>
                <a:ea typeface="+mn-ea"/>
              </a:rPr>
              <a:t>. </a:t>
            </a:r>
          </a:p>
        </p:txBody>
      </p:sp>
    </p:spTree>
    <p:extLst>
      <p:ext uri="{BB962C8B-B14F-4D97-AF65-F5344CB8AC3E}">
        <p14:creationId xmlns:p14="http://schemas.microsoft.com/office/powerpoint/2010/main" val="35682107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556" y="-99392"/>
            <a:ext cx="8229600" cy="1143000"/>
          </a:xfrm>
        </p:spPr>
        <p:txBody>
          <a:bodyPr>
            <a:normAutofit/>
          </a:bodyPr>
          <a:lstStyle/>
          <a:p>
            <a:endParaRPr lang="en-GB" sz="2800" b="1" u="sng" dirty="0">
              <a:solidFill>
                <a:schemeClr val="tx2"/>
              </a:solidFill>
            </a:endParaRPr>
          </a:p>
        </p:txBody>
      </p:sp>
      <p:pic>
        <p:nvPicPr>
          <p:cNvPr id="1026" name="Picture 2" descr="https://www.lsa.umich.edu/UMICH/advising/Home/Academic%20Support/Strategies%20for%20Success/Memory%20diagram.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16633"/>
            <a:ext cx="8928992" cy="4104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20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F88DAB3-8E43-4EA0-B087-BAFA1608A3B1}"/>
              </a:ext>
            </a:extLst>
          </p:cNvPr>
          <p:cNvSpPr>
            <a:spLocks noGrp="1"/>
          </p:cNvSpPr>
          <p:nvPr>
            <p:ph type="title"/>
          </p:nvPr>
        </p:nvSpPr>
        <p:spPr>
          <a:xfrm>
            <a:off x="457200" y="0"/>
            <a:ext cx="8229600" cy="1143000"/>
          </a:xfrm>
        </p:spPr>
        <p:txBody>
          <a:bodyPr/>
          <a:lstStyle/>
          <a:p>
            <a:r>
              <a:rPr lang="en-US" dirty="0"/>
              <a:t>Simple theories of learning</a:t>
            </a:r>
          </a:p>
        </p:txBody>
      </p:sp>
      <p:pic>
        <p:nvPicPr>
          <p:cNvPr id="5" name="Picture 2" descr="threshold1">
            <a:extLst>
              <a:ext uri="{FF2B5EF4-FFF2-40B4-BE49-F238E27FC236}">
                <a16:creationId xmlns:a16="http://schemas.microsoft.com/office/drawing/2014/main" id="{C2FEB773-AE72-EC4A-A607-059FC15F378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457200" y="1268760"/>
            <a:ext cx="4038600" cy="3989040"/>
          </a:xfrm>
          <a:prstGeom prst="rect">
            <a:avLst/>
          </a:prstGeom>
          <a:solidFill>
            <a:srgbClr val="FFFFFF"/>
          </a:solidFill>
        </p:spPr>
      </p:pic>
      <p:sp>
        <p:nvSpPr>
          <p:cNvPr id="12" name="Content Placeholder 3">
            <a:extLst>
              <a:ext uri="{FF2B5EF4-FFF2-40B4-BE49-F238E27FC236}">
                <a16:creationId xmlns:a16="http://schemas.microsoft.com/office/drawing/2014/main" id="{F2FC727C-87FA-4166-8567-8F46139F77D5}"/>
              </a:ext>
            </a:extLst>
          </p:cNvPr>
          <p:cNvSpPr>
            <a:spLocks noGrp="1"/>
          </p:cNvSpPr>
          <p:nvPr>
            <p:ph sz="half" idx="2"/>
          </p:nvPr>
        </p:nvSpPr>
        <p:spPr>
          <a:xfrm>
            <a:off x="4640188" y="1143001"/>
            <a:ext cx="4038600" cy="3989040"/>
          </a:xfrm>
        </p:spPr>
        <p:txBody>
          <a:bodyPr/>
          <a:lstStyle/>
          <a:p>
            <a:r>
              <a:rPr lang="en-US" sz="2400" dirty="0"/>
              <a:t>Learning is hard – learning is uncomfortable, difficult, can feel overwhelming at the beginning. </a:t>
            </a:r>
          </a:p>
          <a:p>
            <a:r>
              <a:rPr lang="en-US" sz="2400" dirty="0"/>
              <a:t>Not knowing – know - knowing  </a:t>
            </a:r>
          </a:p>
          <a:p>
            <a:r>
              <a:rPr lang="en-US" sz="2400" dirty="0"/>
              <a:t>Lead from the front and facilitate from the sides or the back - supporting learners construct meanings individually or with others socially. </a:t>
            </a:r>
          </a:p>
          <a:p>
            <a:endParaRPr lang="en-US" dirty="0"/>
          </a:p>
        </p:txBody>
      </p:sp>
    </p:spTree>
    <p:extLst>
      <p:ext uri="{BB962C8B-B14F-4D97-AF65-F5344CB8AC3E}">
        <p14:creationId xmlns:p14="http://schemas.microsoft.com/office/powerpoint/2010/main" val="26597540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41B5A-85D2-EE42-A505-C4CFDE89D44A}"/>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err="1"/>
              <a:t>Damcaniaethau</a:t>
            </a:r>
            <a:r>
              <a:rPr lang="en-US" sz="3700"/>
              <a:t> </a:t>
            </a:r>
            <a:r>
              <a:rPr lang="en-US" sz="3700" err="1"/>
              <a:t>syml</a:t>
            </a:r>
            <a:r>
              <a:rPr lang="en-US" sz="3700"/>
              <a:t> o </a:t>
            </a:r>
            <a:r>
              <a:rPr lang="en-US" sz="3700" err="1"/>
              <a:t>ddysgu</a:t>
            </a:r>
            <a:r>
              <a:rPr lang="en-US" sz="3700"/>
              <a:t> </a:t>
            </a:r>
            <a:br>
              <a:rPr lang="en-US" sz="3700"/>
            </a:br>
            <a:endParaRPr lang="en-US" sz="3700"/>
          </a:p>
        </p:txBody>
      </p:sp>
      <p:sp>
        <p:nvSpPr>
          <p:cNvPr id="3" name="Content Placeholder 2">
            <a:extLst>
              <a:ext uri="{FF2B5EF4-FFF2-40B4-BE49-F238E27FC236}">
                <a16:creationId xmlns:a16="http://schemas.microsoft.com/office/drawing/2014/main" id="{F73BADD2-F4A6-2B47-B46D-1F1AF4137C41}"/>
              </a:ext>
            </a:extLst>
          </p:cNvPr>
          <p:cNvSpPr>
            <a:spLocks noGrp="1"/>
          </p:cNvSpPr>
          <p:nvPr>
            <p:ph sz="half" idx="1"/>
          </p:nvPr>
        </p:nvSpPr>
        <p:spPr>
          <a:xfrm>
            <a:off x="251520" y="1196752"/>
            <a:ext cx="4038600" cy="3989040"/>
          </a:xfrm>
        </p:spPr>
        <p:txBody>
          <a:bodyPr wrap="square" anchor="t">
            <a:normAutofit/>
          </a:bodyPr>
          <a:lstStyle/>
          <a:p>
            <a:pPr>
              <a:lnSpc>
                <a:spcPct val="90000"/>
              </a:lnSpc>
            </a:pPr>
            <a:r>
              <a:rPr lang="en-US" sz="2400" dirty="0"/>
              <a:t>Mae </a:t>
            </a:r>
            <a:r>
              <a:rPr lang="en-US" sz="2400" dirty="0" err="1"/>
              <a:t>dysgu’n</a:t>
            </a:r>
            <a:r>
              <a:rPr lang="en-US" sz="2400" dirty="0"/>
              <a:t> </a:t>
            </a:r>
            <a:r>
              <a:rPr lang="en-US" sz="2400" dirty="0" err="1"/>
              <a:t>anodd</a:t>
            </a:r>
            <a:r>
              <a:rPr lang="en-US" sz="2400" dirty="0"/>
              <a:t> – pan </a:t>
            </a:r>
            <a:r>
              <a:rPr lang="en-US" sz="2400" dirty="0" err="1"/>
              <a:t>rydych</a:t>
            </a:r>
            <a:r>
              <a:rPr lang="en-US" sz="2400" dirty="0"/>
              <a:t> </a:t>
            </a:r>
            <a:r>
              <a:rPr lang="en-US" sz="2400" dirty="0" err="1"/>
              <a:t>yn</a:t>
            </a:r>
            <a:r>
              <a:rPr lang="en-US" sz="2400" dirty="0"/>
              <a:t> </a:t>
            </a:r>
            <a:r>
              <a:rPr lang="en-US" sz="2400" dirty="0" err="1"/>
              <a:t>dysgu</a:t>
            </a:r>
            <a:r>
              <a:rPr lang="en-US" sz="2400" dirty="0"/>
              <a:t> </a:t>
            </a:r>
            <a:r>
              <a:rPr lang="en-US" sz="2400" dirty="0" err="1"/>
              <a:t>mae’n</a:t>
            </a:r>
            <a:r>
              <a:rPr lang="en-US" sz="2400" dirty="0"/>
              <a:t> </a:t>
            </a:r>
            <a:r>
              <a:rPr lang="en-US" sz="2400" dirty="0" err="1"/>
              <a:t>anghyfforddus</a:t>
            </a:r>
            <a:r>
              <a:rPr lang="en-US" sz="2400" dirty="0"/>
              <a:t>, </a:t>
            </a:r>
            <a:r>
              <a:rPr lang="en-US" sz="2400" dirty="0" err="1"/>
              <a:t>anodd</a:t>
            </a:r>
            <a:r>
              <a:rPr lang="en-US" sz="2400" dirty="0"/>
              <a:t> ac </a:t>
            </a:r>
            <a:r>
              <a:rPr lang="en-US" sz="2400" dirty="0" err="1"/>
              <a:t>mae’n</a:t>
            </a:r>
            <a:r>
              <a:rPr lang="en-US" sz="2400" dirty="0"/>
              <a:t> </a:t>
            </a:r>
            <a:r>
              <a:rPr lang="en-US" sz="2400" dirty="0" err="1"/>
              <a:t>medru</a:t>
            </a:r>
            <a:r>
              <a:rPr lang="en-US" sz="2400" dirty="0"/>
              <a:t> </a:t>
            </a:r>
            <a:r>
              <a:rPr lang="en-US" sz="2400" dirty="0" err="1"/>
              <a:t>teimlo’n</a:t>
            </a:r>
            <a:r>
              <a:rPr lang="en-US" sz="2400" dirty="0"/>
              <a:t> </a:t>
            </a:r>
            <a:r>
              <a:rPr lang="en-US" sz="2400" dirty="0" err="1"/>
              <a:t>llethol</a:t>
            </a:r>
            <a:r>
              <a:rPr lang="en-US" sz="2400" dirty="0"/>
              <a:t> </a:t>
            </a:r>
            <a:r>
              <a:rPr lang="en-US" sz="2400" dirty="0" err="1"/>
              <a:t>ar</a:t>
            </a:r>
            <a:r>
              <a:rPr lang="en-US" sz="2400" dirty="0"/>
              <a:t> y </a:t>
            </a:r>
            <a:r>
              <a:rPr lang="en-US" sz="2400" dirty="0" err="1"/>
              <a:t>dechrau</a:t>
            </a:r>
            <a:r>
              <a:rPr lang="en-US" sz="2400" dirty="0"/>
              <a:t>.</a:t>
            </a:r>
          </a:p>
          <a:p>
            <a:pPr>
              <a:lnSpc>
                <a:spcPct val="90000"/>
              </a:lnSpc>
            </a:pPr>
            <a:r>
              <a:rPr lang="en-US" sz="2400" dirty="0"/>
              <a:t>Dim </a:t>
            </a:r>
            <a:r>
              <a:rPr lang="en-US" sz="2400" dirty="0" err="1"/>
              <a:t>gwybod</a:t>
            </a:r>
            <a:r>
              <a:rPr lang="en-US" sz="2400" dirty="0"/>
              <a:t> – </a:t>
            </a:r>
            <a:r>
              <a:rPr lang="en-US" sz="2400" dirty="0" err="1"/>
              <a:t>gwybod</a:t>
            </a:r>
            <a:r>
              <a:rPr lang="en-US" sz="2400" dirty="0"/>
              <a:t> – </a:t>
            </a:r>
            <a:r>
              <a:rPr lang="en-US" sz="2400" dirty="0" err="1"/>
              <a:t>gwybod</a:t>
            </a:r>
            <a:r>
              <a:rPr lang="en-US" sz="2400" dirty="0"/>
              <a:t> </a:t>
            </a:r>
            <a:r>
              <a:rPr lang="en-US" sz="2400" dirty="0" err="1"/>
              <a:t>sut</a:t>
            </a:r>
            <a:r>
              <a:rPr lang="en-US" sz="2400" dirty="0"/>
              <a:t> </a:t>
            </a:r>
            <a:r>
              <a:rPr lang="en-US" sz="2400" dirty="0" err="1"/>
              <a:t>i</a:t>
            </a:r>
            <a:r>
              <a:rPr lang="en-US" sz="2400" dirty="0"/>
              <a:t>…</a:t>
            </a:r>
          </a:p>
          <a:p>
            <a:pPr>
              <a:lnSpc>
                <a:spcPct val="90000"/>
              </a:lnSpc>
            </a:pPr>
            <a:r>
              <a:rPr lang="en-US" sz="2400" dirty="0" err="1"/>
              <a:t>Arwain</a:t>
            </a:r>
            <a:r>
              <a:rPr lang="en-US" sz="2400" dirty="0"/>
              <a:t> y </a:t>
            </a:r>
            <a:r>
              <a:rPr lang="en-US" sz="2400" dirty="0" err="1"/>
              <a:t>dysgu</a:t>
            </a:r>
            <a:r>
              <a:rPr lang="en-US" sz="2400" dirty="0"/>
              <a:t> a </a:t>
            </a:r>
            <a:r>
              <a:rPr lang="en-US" sz="2400" dirty="0" err="1"/>
              <a:t>chefnogi</a:t>
            </a:r>
            <a:r>
              <a:rPr lang="en-US" sz="2400" dirty="0"/>
              <a:t> </a:t>
            </a:r>
            <a:r>
              <a:rPr lang="en-US" sz="2400" dirty="0" err="1"/>
              <a:t>o’r</a:t>
            </a:r>
            <a:r>
              <a:rPr lang="en-US" sz="2400" dirty="0"/>
              <a:t> </a:t>
            </a:r>
            <a:r>
              <a:rPr lang="en-US" sz="2400" dirty="0" err="1"/>
              <a:t>ochr</a:t>
            </a:r>
            <a:r>
              <a:rPr lang="en-US" sz="2400" dirty="0"/>
              <a:t> / </a:t>
            </a:r>
            <a:r>
              <a:rPr lang="en-US" sz="2400" dirty="0" err="1"/>
              <a:t>cefn</a:t>
            </a:r>
            <a:r>
              <a:rPr lang="en-US" sz="2400" dirty="0"/>
              <a:t> – </a:t>
            </a:r>
            <a:r>
              <a:rPr lang="en-US" sz="2400" dirty="0" err="1"/>
              <a:t>wrth</a:t>
            </a:r>
            <a:r>
              <a:rPr lang="en-US" sz="2400" dirty="0"/>
              <a:t> </a:t>
            </a:r>
            <a:r>
              <a:rPr lang="en-US" sz="2400" dirty="0" err="1"/>
              <a:t>i</a:t>
            </a:r>
            <a:r>
              <a:rPr lang="en-US" sz="2400" dirty="0"/>
              <a:t> </a:t>
            </a:r>
            <a:r>
              <a:rPr lang="en-US" sz="2400" dirty="0" err="1"/>
              <a:t>ddysgwyr</a:t>
            </a:r>
            <a:r>
              <a:rPr lang="en-US" sz="2400" dirty="0"/>
              <a:t> </a:t>
            </a:r>
            <a:r>
              <a:rPr lang="en-US" sz="2400" dirty="0" err="1"/>
              <a:t>llunio</a:t>
            </a:r>
            <a:r>
              <a:rPr lang="en-US" sz="2400" dirty="0"/>
              <a:t> </a:t>
            </a:r>
            <a:r>
              <a:rPr lang="en-US" sz="2400" dirty="0" err="1"/>
              <a:t>ystyr</a:t>
            </a:r>
            <a:r>
              <a:rPr lang="en-US" sz="2400" dirty="0"/>
              <a:t> </a:t>
            </a:r>
            <a:r>
              <a:rPr lang="en-US" sz="2400" dirty="0" err="1"/>
              <a:t>ar</a:t>
            </a:r>
            <a:r>
              <a:rPr lang="en-US" sz="2400" dirty="0"/>
              <a:t> ben </a:t>
            </a:r>
            <a:r>
              <a:rPr lang="en-US" sz="2400" dirty="0" err="1"/>
              <a:t>ei</a:t>
            </a:r>
            <a:r>
              <a:rPr lang="en-US" sz="2400" dirty="0"/>
              <a:t> </a:t>
            </a:r>
            <a:r>
              <a:rPr lang="en-US" sz="2400" dirty="0" err="1"/>
              <a:t>hun</a:t>
            </a:r>
            <a:r>
              <a:rPr lang="en-US" sz="2400" dirty="0"/>
              <a:t> ag / neu </a:t>
            </a:r>
            <a:r>
              <a:rPr lang="en-US" sz="2400" dirty="0" err="1"/>
              <a:t>gydag</a:t>
            </a:r>
            <a:r>
              <a:rPr lang="en-US" sz="2400" dirty="0"/>
              <a:t> </a:t>
            </a:r>
            <a:r>
              <a:rPr lang="en-US" sz="2400" dirty="0" err="1"/>
              <a:t>eraill</a:t>
            </a:r>
            <a:r>
              <a:rPr lang="en-US" sz="2400" dirty="0"/>
              <a:t>. </a:t>
            </a:r>
          </a:p>
          <a:p>
            <a:pPr>
              <a:lnSpc>
                <a:spcPct val="90000"/>
              </a:lnSpc>
            </a:pPr>
            <a:endParaRPr lang="en-US" sz="2400" dirty="0"/>
          </a:p>
        </p:txBody>
      </p:sp>
      <p:pic>
        <p:nvPicPr>
          <p:cNvPr id="5" name="Picture 2" descr="threshold1">
            <a:extLst>
              <a:ext uri="{FF2B5EF4-FFF2-40B4-BE49-F238E27FC236}">
                <a16:creationId xmlns:a16="http://schemas.microsoft.com/office/drawing/2014/main" id="{96EA5CB9-70B7-8F4C-81DE-79739AFCC32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9222" r="-2" b="8133"/>
          <a:stretch/>
        </p:blipFill>
        <p:spPr bwMode="auto">
          <a:xfrm>
            <a:off x="4648200" y="1202482"/>
            <a:ext cx="4038600" cy="3989040"/>
          </a:xfrm>
          <a:prstGeom prst="rect">
            <a:avLst/>
          </a:prstGeom>
          <a:solidFill>
            <a:srgbClr val="FFFFFF"/>
          </a:solidFill>
        </p:spPr>
      </p:pic>
    </p:spTree>
    <p:extLst>
      <p:ext uri="{BB962C8B-B14F-4D97-AF65-F5344CB8AC3E}">
        <p14:creationId xmlns:p14="http://schemas.microsoft.com/office/powerpoint/2010/main" val="31316382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DEA0-8BB2-1442-84CF-FDE67FDB409F}"/>
              </a:ext>
            </a:extLst>
          </p:cNvPr>
          <p:cNvSpPr>
            <a:spLocks noGrp="1"/>
          </p:cNvSpPr>
          <p:nvPr>
            <p:ph type="title"/>
          </p:nvPr>
        </p:nvSpPr>
        <p:spPr>
          <a:xfrm>
            <a:off x="242155" y="25250"/>
            <a:ext cx="8507288" cy="1143000"/>
          </a:xfrm>
        </p:spPr>
        <p:txBody>
          <a:bodyPr/>
          <a:lstStyle/>
          <a:p>
            <a:r>
              <a:rPr lang="en-US" dirty="0"/>
              <a:t>Sut </a:t>
            </a:r>
            <a:r>
              <a:rPr lang="en-US" dirty="0" err="1"/>
              <a:t>i</a:t>
            </a:r>
            <a:r>
              <a:rPr lang="en-US" dirty="0"/>
              <a:t> </a:t>
            </a:r>
            <a:r>
              <a:rPr lang="en-US" dirty="0" err="1"/>
              <a:t>ni’n</a:t>
            </a:r>
            <a:r>
              <a:rPr lang="en-US" dirty="0"/>
              <a:t> </a:t>
            </a:r>
            <a:r>
              <a:rPr lang="en-US" dirty="0" err="1"/>
              <a:t>dysgu</a:t>
            </a:r>
            <a:r>
              <a:rPr lang="en-US" dirty="0"/>
              <a:t>? / How do we learn?</a:t>
            </a:r>
          </a:p>
        </p:txBody>
      </p:sp>
      <p:sp>
        <p:nvSpPr>
          <p:cNvPr id="3" name="Content Placeholder 2">
            <a:extLst>
              <a:ext uri="{FF2B5EF4-FFF2-40B4-BE49-F238E27FC236}">
                <a16:creationId xmlns:a16="http://schemas.microsoft.com/office/drawing/2014/main" id="{A0C1E703-7D92-324F-8919-4932F96DB137}"/>
              </a:ext>
            </a:extLst>
          </p:cNvPr>
          <p:cNvSpPr>
            <a:spLocks noGrp="1"/>
          </p:cNvSpPr>
          <p:nvPr>
            <p:ph sz="half" idx="1"/>
          </p:nvPr>
        </p:nvSpPr>
        <p:spPr>
          <a:xfrm>
            <a:off x="378210" y="1153068"/>
            <a:ext cx="4038600" cy="3989040"/>
          </a:xfrm>
        </p:spPr>
        <p:txBody>
          <a:bodyPr/>
          <a:lstStyle/>
          <a:p>
            <a:r>
              <a:rPr lang="en-GB" sz="2200" dirty="0" err="1"/>
              <a:t>Gwneud</a:t>
            </a:r>
            <a:endParaRPr lang="en-GB" sz="2200" dirty="0"/>
          </a:p>
          <a:p>
            <a:r>
              <a:rPr lang="en-GB" sz="2200" dirty="0"/>
              <a:t>Cael hwyl</a:t>
            </a:r>
          </a:p>
          <a:p>
            <a:r>
              <a:rPr lang="en-GB" sz="2200" dirty="0" err="1"/>
              <a:t>Arbrofi</a:t>
            </a:r>
            <a:r>
              <a:rPr lang="en-GB" sz="2200" dirty="0"/>
              <a:t> </a:t>
            </a:r>
            <a:r>
              <a:rPr lang="en-GB" sz="2200" dirty="0" err="1"/>
              <a:t>personol</a:t>
            </a:r>
            <a:endParaRPr lang="en-GB" sz="2200" dirty="0"/>
          </a:p>
          <a:p>
            <a:r>
              <a:rPr lang="en-GB" sz="2200" dirty="0" err="1"/>
              <a:t>Trwy</a:t>
            </a:r>
            <a:r>
              <a:rPr lang="en-GB" sz="2200" dirty="0"/>
              <a:t> </a:t>
            </a:r>
            <a:r>
              <a:rPr lang="en-GB" sz="2200" dirty="0" err="1"/>
              <a:t>ryngweithio</a:t>
            </a:r>
            <a:r>
              <a:rPr lang="en-GB" sz="2200" dirty="0"/>
              <a:t> ag </a:t>
            </a:r>
            <a:r>
              <a:rPr lang="en-GB" sz="2200" dirty="0" err="1"/>
              <a:t>eraill</a:t>
            </a:r>
            <a:r>
              <a:rPr lang="en-GB" sz="2200" dirty="0"/>
              <a:t>  </a:t>
            </a:r>
          </a:p>
          <a:p>
            <a:r>
              <a:rPr lang="en-GB" sz="2200" dirty="0" err="1"/>
              <a:t>Datrys</a:t>
            </a:r>
            <a:r>
              <a:rPr lang="en-GB" sz="2200" dirty="0"/>
              <a:t> </a:t>
            </a:r>
            <a:r>
              <a:rPr lang="en-GB" sz="2200" dirty="0" err="1"/>
              <a:t>problemau</a:t>
            </a:r>
            <a:r>
              <a:rPr lang="en-GB" sz="2200" dirty="0"/>
              <a:t> (</a:t>
            </a:r>
            <a:r>
              <a:rPr lang="en-GB" sz="2200" dirty="0" err="1"/>
              <a:t>i</a:t>
            </a:r>
            <a:r>
              <a:rPr lang="en-GB" sz="2200" dirty="0"/>
              <a:t>)</a:t>
            </a:r>
            <a:r>
              <a:rPr lang="en-GB" sz="2200" dirty="0" err="1"/>
              <a:t>wrth</a:t>
            </a:r>
            <a:r>
              <a:rPr lang="en-GB" sz="2200" dirty="0"/>
              <a:t> </a:t>
            </a:r>
            <a:r>
              <a:rPr lang="en-GB" sz="2200" dirty="0" err="1"/>
              <a:t>fethu</a:t>
            </a:r>
            <a:r>
              <a:rPr lang="en-GB" sz="2200" dirty="0"/>
              <a:t> a </a:t>
            </a:r>
            <a:r>
              <a:rPr lang="en-GB" sz="2200" dirty="0" err="1"/>
              <a:t>llwyddo</a:t>
            </a:r>
            <a:r>
              <a:rPr lang="en-GB" sz="2200" dirty="0"/>
              <a:t> (ii)</a:t>
            </a:r>
            <a:r>
              <a:rPr lang="en-GB" sz="2200" dirty="0" err="1"/>
              <a:t>ymchwilio</a:t>
            </a:r>
            <a:r>
              <a:rPr lang="en-GB" sz="2200" dirty="0"/>
              <a:t> </a:t>
            </a:r>
          </a:p>
          <a:p>
            <a:r>
              <a:rPr lang="en-GB" sz="2200" dirty="0" err="1"/>
              <a:t>Gwylio</a:t>
            </a:r>
            <a:r>
              <a:rPr lang="en-GB" sz="2200" dirty="0"/>
              <a:t> – </a:t>
            </a:r>
            <a:r>
              <a:rPr lang="en-GB" sz="2200" dirty="0" err="1"/>
              <a:t>athro’n</a:t>
            </a:r>
            <a:r>
              <a:rPr lang="en-GB" sz="2200" dirty="0"/>
              <a:t> </a:t>
            </a:r>
            <a:r>
              <a:rPr lang="en-GB" sz="2200" dirty="0" err="1"/>
              <a:t>arwain</a:t>
            </a:r>
            <a:r>
              <a:rPr lang="en-GB" sz="2200" dirty="0"/>
              <a:t> neu o </a:t>
            </a:r>
            <a:r>
              <a:rPr lang="en-GB" sz="2200" dirty="0" err="1"/>
              <a:t>gyfoedion</a:t>
            </a:r>
            <a:endParaRPr lang="en-GB" sz="2200" dirty="0"/>
          </a:p>
          <a:p>
            <a:r>
              <a:rPr lang="en-GB" sz="2200" dirty="0" err="1"/>
              <a:t>Ailadrodd</a:t>
            </a:r>
            <a:r>
              <a:rPr lang="en-GB" sz="2200" dirty="0"/>
              <a:t> </a:t>
            </a:r>
            <a:r>
              <a:rPr lang="en-GB" sz="2200" dirty="0" err="1"/>
              <a:t>Pwrpasol</a:t>
            </a:r>
            <a:endParaRPr lang="en-GB" sz="2200" dirty="0"/>
          </a:p>
          <a:p>
            <a:r>
              <a:rPr lang="en-GB" sz="2200" dirty="0" err="1"/>
              <a:t>Datblygu</a:t>
            </a:r>
            <a:r>
              <a:rPr lang="en-GB" sz="2200" dirty="0"/>
              <a:t> </a:t>
            </a:r>
            <a:r>
              <a:rPr lang="en-GB" sz="2200" dirty="0" err="1"/>
              <a:t>sgiliau</a:t>
            </a:r>
            <a:r>
              <a:rPr lang="en-GB" sz="2200" dirty="0"/>
              <a:t> </a:t>
            </a:r>
            <a:r>
              <a:rPr lang="en-GB" sz="2200" dirty="0" err="1"/>
              <a:t>trwy</a:t>
            </a:r>
            <a:r>
              <a:rPr lang="en-GB" sz="2200" dirty="0"/>
              <a:t> </a:t>
            </a:r>
            <a:r>
              <a:rPr lang="en-GB" sz="2200" dirty="0" err="1"/>
              <a:t>ehangu</a:t>
            </a:r>
            <a:r>
              <a:rPr lang="en-GB" sz="2200" dirty="0"/>
              <a:t> </a:t>
            </a:r>
            <a:r>
              <a:rPr lang="en-GB" sz="2200" dirty="0" err="1"/>
              <a:t>ar</a:t>
            </a:r>
            <a:r>
              <a:rPr lang="en-GB" sz="2200" dirty="0"/>
              <a:t> </a:t>
            </a:r>
            <a:r>
              <a:rPr lang="en-GB" sz="2200" dirty="0" err="1"/>
              <a:t>wybodaeth</a:t>
            </a:r>
            <a:r>
              <a:rPr lang="en-GB" sz="2200" dirty="0"/>
              <a:t> </a:t>
            </a:r>
            <a:r>
              <a:rPr lang="en-GB" sz="2200" dirty="0" err="1"/>
              <a:t>mewn</a:t>
            </a:r>
            <a:r>
              <a:rPr lang="en-GB" sz="2200" dirty="0"/>
              <a:t> </a:t>
            </a:r>
            <a:r>
              <a:rPr lang="en-GB" sz="2200" dirty="0" err="1"/>
              <a:t>gweithgareddau</a:t>
            </a:r>
            <a:r>
              <a:rPr lang="en-GB" sz="2200" dirty="0"/>
              <a:t> </a:t>
            </a:r>
            <a:r>
              <a:rPr lang="en-GB" sz="2200" dirty="0" err="1"/>
              <a:t>amrywiol</a:t>
            </a:r>
            <a:r>
              <a:rPr lang="en-GB" sz="2200" dirty="0"/>
              <a:t>.  </a:t>
            </a:r>
          </a:p>
        </p:txBody>
      </p:sp>
      <p:sp>
        <p:nvSpPr>
          <p:cNvPr id="4" name="Content Placeholder 3">
            <a:extLst>
              <a:ext uri="{FF2B5EF4-FFF2-40B4-BE49-F238E27FC236}">
                <a16:creationId xmlns:a16="http://schemas.microsoft.com/office/drawing/2014/main" id="{D6095C15-D637-B94C-B207-FC0E3F660361}"/>
              </a:ext>
            </a:extLst>
          </p:cNvPr>
          <p:cNvSpPr>
            <a:spLocks noGrp="1"/>
          </p:cNvSpPr>
          <p:nvPr>
            <p:ph sz="half" idx="2"/>
          </p:nvPr>
        </p:nvSpPr>
        <p:spPr>
          <a:xfrm>
            <a:off x="4710844" y="1184968"/>
            <a:ext cx="4038600" cy="3989040"/>
          </a:xfrm>
        </p:spPr>
        <p:txBody>
          <a:bodyPr/>
          <a:lstStyle/>
          <a:p>
            <a:r>
              <a:rPr lang="en-GB" sz="2200" dirty="0"/>
              <a:t>Doing </a:t>
            </a:r>
          </a:p>
          <a:p>
            <a:r>
              <a:rPr lang="en-GB" sz="2200" dirty="0"/>
              <a:t>Enjoying </a:t>
            </a:r>
          </a:p>
          <a:p>
            <a:r>
              <a:rPr lang="en-GB" sz="2200" dirty="0"/>
              <a:t>Personal Experimentation </a:t>
            </a:r>
          </a:p>
          <a:p>
            <a:r>
              <a:rPr lang="en-GB" sz="2200" dirty="0"/>
              <a:t>Through interaction with others </a:t>
            </a:r>
          </a:p>
          <a:p>
            <a:r>
              <a:rPr lang="en-GB" sz="2200" dirty="0"/>
              <a:t>Problem solving by (</a:t>
            </a:r>
            <a:r>
              <a:rPr lang="en-GB" sz="2200" dirty="0" err="1"/>
              <a:t>i</a:t>
            </a:r>
            <a:r>
              <a:rPr lang="en-GB" sz="2200" dirty="0"/>
              <a:t>)failing and achieving (ii) investigating </a:t>
            </a:r>
          </a:p>
          <a:p>
            <a:r>
              <a:rPr lang="en-GB" sz="2200" dirty="0"/>
              <a:t>Watching – teacher directed or peers </a:t>
            </a:r>
          </a:p>
          <a:p>
            <a:r>
              <a:rPr lang="en-GB" sz="2200" dirty="0"/>
              <a:t>Purposeful Repetition</a:t>
            </a:r>
          </a:p>
          <a:p>
            <a:r>
              <a:rPr lang="en-GB" sz="2200" dirty="0"/>
              <a:t>Develop skills through knowledge based activities</a:t>
            </a:r>
            <a:endParaRPr lang="en-US" dirty="0"/>
          </a:p>
        </p:txBody>
      </p:sp>
    </p:spTree>
    <p:extLst>
      <p:ext uri="{BB962C8B-B14F-4D97-AF65-F5344CB8AC3E}">
        <p14:creationId xmlns:p14="http://schemas.microsoft.com/office/powerpoint/2010/main" val="29920246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73698" y="1747599"/>
            <a:ext cx="3840480" cy="4343400"/>
          </a:xfrm>
        </p:spPr>
        <p:txBody>
          <a:bodyPr>
            <a:normAutofit fontScale="92500" lnSpcReduction="20000"/>
          </a:bodyPr>
          <a:lstStyle/>
          <a:p>
            <a:r>
              <a:rPr lang="en-US" dirty="0"/>
              <a:t>The Foundation Phase has been influenced by educational theorists and international approaches form around the world.</a:t>
            </a:r>
          </a:p>
          <a:p>
            <a:r>
              <a:rPr lang="en-US" dirty="0"/>
              <a:t>The curriculum is for children aged 3 to 7 years old where learning is encouraged through various methods e.g. play &amp; the outdoors</a:t>
            </a:r>
          </a:p>
        </p:txBody>
      </p:sp>
      <p:sp>
        <p:nvSpPr>
          <p:cNvPr id="4" name="Content Placeholder 3"/>
          <p:cNvSpPr>
            <a:spLocks noGrp="1"/>
          </p:cNvSpPr>
          <p:nvPr>
            <p:ph sz="half" idx="2"/>
          </p:nvPr>
        </p:nvSpPr>
        <p:spPr>
          <a:xfrm>
            <a:off x="326735" y="1772816"/>
            <a:ext cx="4066193" cy="4343400"/>
          </a:xfrm>
        </p:spPr>
        <p:txBody>
          <a:bodyPr>
            <a:normAutofit fontScale="92500" lnSpcReduction="20000"/>
          </a:bodyPr>
          <a:lstStyle/>
          <a:p>
            <a:r>
              <a:rPr lang="en-US" dirty="0" err="1"/>
              <a:t>Wrth</a:t>
            </a:r>
            <a:r>
              <a:rPr lang="en-US" dirty="0"/>
              <a:t> </a:t>
            </a:r>
            <a:r>
              <a:rPr lang="en-US" dirty="0" err="1"/>
              <a:t>gynllunio’r</a:t>
            </a:r>
            <a:r>
              <a:rPr lang="en-US" dirty="0"/>
              <a:t> </a:t>
            </a:r>
            <a:r>
              <a:rPr lang="en-US" dirty="0" err="1"/>
              <a:t>Cyfnod</a:t>
            </a:r>
            <a:r>
              <a:rPr lang="en-US" dirty="0"/>
              <a:t> </a:t>
            </a:r>
            <a:r>
              <a:rPr lang="en-US" dirty="0" err="1"/>
              <a:t>Sylfaen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a:t>
            </a:r>
            <a:r>
              <a:rPr lang="en-US" dirty="0" err="1"/>
              <a:t>o</a:t>
            </a:r>
            <a:r>
              <a:rPr lang="en-US" dirty="0"/>
              <a:t>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err="1"/>
              <a:t>Mae’n</a:t>
            </a:r>
            <a:r>
              <a:rPr lang="en-US" dirty="0"/>
              <a:t> </a:t>
            </a:r>
            <a:r>
              <a:rPr lang="en-US" dirty="0" err="1"/>
              <a:t>gwricwlwm</a:t>
            </a:r>
            <a:r>
              <a:rPr lang="en-US" dirty="0"/>
              <a:t> </a:t>
            </a:r>
            <a:r>
              <a:rPr lang="en-US" dirty="0" err="1"/>
              <a:t>ar</a:t>
            </a:r>
            <a:r>
              <a:rPr lang="en-US" dirty="0"/>
              <a:t> </a:t>
            </a:r>
            <a:r>
              <a:rPr lang="en-US" dirty="0" err="1"/>
              <a:t>gyfer</a:t>
            </a:r>
            <a:r>
              <a:rPr lang="en-US" dirty="0"/>
              <a:t> plant 3 </a:t>
            </a:r>
            <a:r>
              <a:rPr lang="en-US" dirty="0" err="1"/>
              <a:t>i</a:t>
            </a:r>
            <a:r>
              <a:rPr lang="en-US" dirty="0"/>
              <a:t> 7mlwydd </a:t>
            </a:r>
            <a:r>
              <a:rPr lang="en-US" dirty="0" err="1"/>
              <a:t>oed</a:t>
            </a:r>
            <a:r>
              <a:rPr lang="en-US" dirty="0"/>
              <a:t> </a:t>
            </a:r>
            <a:r>
              <a:rPr lang="en-US" dirty="0" err="1"/>
              <a:t>ble</a:t>
            </a:r>
            <a:r>
              <a:rPr lang="en-US" dirty="0"/>
              <a:t> </a:t>
            </a:r>
            <a:r>
              <a:rPr lang="en-US" dirty="0" err="1"/>
              <a:t>annogir</a:t>
            </a:r>
            <a:r>
              <a:rPr lang="en-US" dirty="0"/>
              <a:t> plant i </a:t>
            </a:r>
            <a:r>
              <a:rPr lang="en-US" dirty="0" err="1"/>
              <a:t>ddysgu</a:t>
            </a:r>
            <a:r>
              <a:rPr lang="en-US" dirty="0"/>
              <a:t> </a:t>
            </a:r>
            <a:r>
              <a:rPr lang="en-US" dirty="0" err="1"/>
              <a:t>trwy</a:t>
            </a:r>
            <a:r>
              <a:rPr lang="en-US" dirty="0"/>
              <a:t> </a:t>
            </a:r>
            <a:r>
              <a:rPr lang="en-US" dirty="0" err="1"/>
              <a:t>ddilyn</a:t>
            </a:r>
            <a:r>
              <a:rPr lang="en-US" dirty="0"/>
              <a:t> </a:t>
            </a:r>
            <a:r>
              <a:rPr lang="en-US" dirty="0" err="1"/>
              <a:t>dulliau</a:t>
            </a:r>
            <a:r>
              <a:rPr lang="en-US" dirty="0"/>
              <a:t> </a:t>
            </a:r>
            <a:r>
              <a:rPr lang="en-US" dirty="0" err="1"/>
              <a:t>amrywiol</a:t>
            </a:r>
            <a:r>
              <a:rPr lang="en-US" dirty="0"/>
              <a:t> </a:t>
            </a:r>
            <a:r>
              <a:rPr lang="en-US" dirty="0" err="1"/>
              <a:t>e.e.</a:t>
            </a:r>
            <a:r>
              <a:rPr lang="en-US" dirty="0"/>
              <a:t> </a:t>
            </a:r>
            <a:r>
              <a:rPr lang="en-US" dirty="0" err="1"/>
              <a:t>chwarae</a:t>
            </a:r>
            <a:r>
              <a:rPr lang="en-US" dirty="0"/>
              <a:t> a bod </a:t>
            </a:r>
            <a:r>
              <a:rPr lang="en-US" dirty="0" err="1"/>
              <a:t>tu</a:t>
            </a:r>
            <a:r>
              <a:rPr lang="en-US" dirty="0"/>
              <a:t> </a:t>
            </a:r>
            <a:r>
              <a:rPr lang="en-US" dirty="0" err="1"/>
              <a:t>allan</a:t>
            </a:r>
            <a:r>
              <a:rPr lang="en-US" dirty="0"/>
              <a:t>. </a:t>
            </a:r>
          </a:p>
        </p:txBody>
      </p:sp>
      <p:sp>
        <p:nvSpPr>
          <p:cNvPr id="5" name="Title 1"/>
          <p:cNvSpPr txBox="1">
            <a:spLocks/>
          </p:cNvSpPr>
          <p:nvPr/>
        </p:nvSpPr>
        <p:spPr>
          <a:xfrm>
            <a:off x="549275" y="263245"/>
            <a:ext cx="8042276" cy="1336956"/>
          </a:xfrm>
          <a:prstGeom prst="rect">
            <a:avLst/>
          </a:prstGeom>
        </p:spPr>
        <p:txBody>
          <a:bodyPr vert="horz" lIns="91440" tIns="45720" rIns="91440" bIns="45720" rtlCol="0" anchor="b"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4600" b="0" i="0" u="none" strike="noStrike" kern="1200" cap="none" spc="0" normalizeH="0" baseline="0" noProof="0" dirty="0">
                <a:ln>
                  <a:noFill/>
                </a:ln>
                <a:solidFill>
                  <a:schemeClr val="accent1"/>
                </a:solidFill>
                <a:effectLst/>
                <a:uLnTx/>
                <a:uFillTx/>
                <a:latin typeface="+mj-lt"/>
                <a:ea typeface="+mj-ea"/>
                <a:cs typeface="+mj-cs"/>
              </a:rPr>
              <a:t>Y </a:t>
            </a:r>
            <a:r>
              <a:rPr kumimoji="0" lang="en-US" sz="4600" b="0" i="0" u="none" strike="noStrike" kern="1200" cap="none" spc="0" normalizeH="0" baseline="0" noProof="0" dirty="0" err="1">
                <a:ln>
                  <a:noFill/>
                </a:ln>
                <a:solidFill>
                  <a:schemeClr val="accent1"/>
                </a:solidFill>
                <a:effectLst/>
                <a:uLnTx/>
                <a:uFillTx/>
                <a:latin typeface="+mj-lt"/>
                <a:ea typeface="+mj-ea"/>
                <a:cs typeface="+mj-cs"/>
              </a:rPr>
              <a:t>Cyfnod</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kumimoji="0" lang="en-US" sz="4600" b="0" i="0" u="none" strike="noStrike" kern="1200" cap="none" spc="0" normalizeH="0" baseline="0" noProof="0" dirty="0" err="1">
                <a:ln>
                  <a:noFill/>
                </a:ln>
                <a:solidFill>
                  <a:schemeClr val="accent1"/>
                </a:solidFill>
                <a:effectLst/>
                <a:uLnTx/>
                <a:uFillTx/>
                <a:latin typeface="+mj-lt"/>
                <a:ea typeface="+mj-ea"/>
                <a:cs typeface="+mj-cs"/>
              </a:rPr>
              <a:t>Sylfaen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kumimoji="0" lang="en-US" sz="4600" b="0" i="0" u="none" strike="noStrike" kern="1200" cap="none" spc="0" normalizeH="0" baseline="0" noProof="0" dirty="0">
                <a:ln>
                  <a:noFill/>
                </a:ln>
                <a:solidFill>
                  <a:schemeClr val="accent1"/>
                </a:solidFill>
                <a:effectLst/>
                <a:uLnTx/>
                <a:uFillTx/>
                <a:latin typeface="+mj-lt"/>
                <a:ea typeface="+mj-ea"/>
                <a:cs typeface="+mj-cs"/>
              </a:rPr>
              <a:t>The Foundation Phase</a:t>
            </a:r>
          </a:p>
        </p:txBody>
      </p:sp>
    </p:spTree>
    <p:extLst>
      <p:ext uri="{BB962C8B-B14F-4D97-AF65-F5344CB8AC3E}">
        <p14:creationId xmlns:p14="http://schemas.microsoft.com/office/powerpoint/2010/main" val="2416325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97F6-8A91-D54D-9D68-1E6268F6812E}"/>
              </a:ext>
            </a:extLst>
          </p:cNvPr>
          <p:cNvSpPr>
            <a:spLocks noGrp="1"/>
          </p:cNvSpPr>
          <p:nvPr>
            <p:ph type="title"/>
          </p:nvPr>
        </p:nvSpPr>
        <p:spPr>
          <a:xfrm>
            <a:off x="457200" y="15719"/>
            <a:ext cx="8229600" cy="1143000"/>
          </a:xfrm>
        </p:spPr>
        <p:txBody>
          <a:bodyPr/>
          <a:lstStyle/>
          <a:p>
            <a:r>
              <a:rPr lang="en-US" dirty="0" err="1"/>
              <a:t>Chwech</a:t>
            </a:r>
            <a:r>
              <a:rPr lang="en-US" dirty="0"/>
              <a:t> </a:t>
            </a:r>
            <a:r>
              <a:rPr lang="en-US" dirty="0" err="1"/>
              <a:t>Maes</a:t>
            </a:r>
            <a:r>
              <a:rPr lang="en-US" dirty="0"/>
              <a:t> </a:t>
            </a:r>
            <a:r>
              <a:rPr lang="en-US" dirty="0" err="1"/>
              <a:t>Dysgu</a:t>
            </a:r>
            <a:r>
              <a:rPr lang="en-US" dirty="0"/>
              <a:t> </a:t>
            </a:r>
            <a:br>
              <a:rPr lang="en-US" dirty="0"/>
            </a:br>
            <a:r>
              <a:rPr lang="en-US" dirty="0"/>
              <a:t>Seven Areas Of Learning</a:t>
            </a:r>
          </a:p>
        </p:txBody>
      </p:sp>
      <p:graphicFrame>
        <p:nvGraphicFramePr>
          <p:cNvPr id="5" name="Diagram 4">
            <a:extLst>
              <a:ext uri="{FF2B5EF4-FFF2-40B4-BE49-F238E27FC236}">
                <a16:creationId xmlns:a16="http://schemas.microsoft.com/office/drawing/2014/main" id="{2F6164A2-BCFD-DF40-96BB-7703BA9E0304}"/>
              </a:ext>
            </a:extLst>
          </p:cNvPr>
          <p:cNvGraphicFramePr/>
          <p:nvPr>
            <p:extLst>
              <p:ext uri="{D42A27DB-BD31-4B8C-83A1-F6EECF244321}">
                <p14:modId xmlns:p14="http://schemas.microsoft.com/office/powerpoint/2010/main" val="1900130622"/>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591777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a:solidFill>
                  <a:schemeClr val="bg1"/>
                </a:solidFill>
              </a:rPr>
              <a:t>Recapping…</a:t>
            </a:r>
            <a:endParaRPr lang="en-US" altLang="en-US" sz="4000" b="1" dirty="0">
              <a:solidFill>
                <a:schemeClr val="bg1"/>
              </a:solidFill>
            </a:endParaRPr>
          </a:p>
        </p:txBody>
      </p:sp>
      <p:sp>
        <p:nvSpPr>
          <p:cNvPr id="5" name="TextBox 4">
            <a:extLst>
              <a:ext uri="{FF2B5EF4-FFF2-40B4-BE49-F238E27FC236}">
                <a16:creationId xmlns:a16="http://schemas.microsoft.com/office/drawing/2014/main" id="{162DD27C-541C-C940-9511-CBA893D4FA42}"/>
              </a:ext>
            </a:extLst>
          </p:cNvPr>
          <p:cNvSpPr txBox="1"/>
          <p:nvPr/>
        </p:nvSpPr>
        <p:spPr>
          <a:xfrm>
            <a:off x="4716016" y="2780928"/>
            <a:ext cx="3745104" cy="3016210"/>
          </a:xfrm>
          <a:prstGeom prst="rect">
            <a:avLst/>
          </a:prstGeom>
          <a:noFill/>
        </p:spPr>
        <p:txBody>
          <a:bodyPr wrap="square" rtlCol="0">
            <a:spAutoFit/>
          </a:bodyPr>
          <a:lstStyle/>
          <a:p>
            <a:pPr algn="ctr"/>
            <a:r>
              <a:rPr lang="en-GB" b="1" dirty="0"/>
              <a:t>What is the Foundation Phase? </a:t>
            </a:r>
          </a:p>
          <a:p>
            <a:pPr algn="ctr"/>
            <a:endParaRPr lang="en-GB" b="1" dirty="0"/>
          </a:p>
          <a:p>
            <a:pPr algn="ctr"/>
            <a:r>
              <a:rPr lang="en-GB" b="1" dirty="0"/>
              <a:t>Influencers of the Foundation Phase?</a:t>
            </a:r>
          </a:p>
          <a:p>
            <a:pPr algn="ctr"/>
            <a:endParaRPr lang="en-GB" b="1" dirty="0"/>
          </a:p>
          <a:p>
            <a:pPr algn="ctr"/>
            <a:r>
              <a:rPr lang="en-GB" b="1" dirty="0"/>
              <a:t>What are the values and main principles of the Foundation Phase? </a:t>
            </a:r>
            <a:endParaRPr lang="en-GB" dirty="0"/>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50833" y="1772816"/>
            <a:ext cx="3745103" cy="2739211"/>
          </a:xfrm>
          <a:prstGeom prst="rect">
            <a:avLst/>
          </a:prstGeom>
          <a:noFill/>
        </p:spPr>
        <p:txBody>
          <a:bodyPr wrap="square" rtlCol="0">
            <a:spAutoFit/>
          </a:bodyPr>
          <a:lstStyle/>
          <a:p>
            <a:pPr algn="ctr"/>
            <a:r>
              <a:rPr lang="en-GB" b="1" dirty="0"/>
              <a:t>Beth </a:t>
            </a:r>
            <a:r>
              <a:rPr lang="en-GB" b="1" dirty="0" err="1"/>
              <a:t>ydy’r</a:t>
            </a:r>
            <a:r>
              <a:rPr lang="en-GB" b="1" dirty="0"/>
              <a:t> </a:t>
            </a:r>
            <a:r>
              <a:rPr lang="en-GB" b="1" dirty="0" err="1"/>
              <a:t>Cyfnod</a:t>
            </a:r>
            <a:r>
              <a:rPr lang="en-GB" b="1" dirty="0"/>
              <a:t> Sylfaen?</a:t>
            </a:r>
          </a:p>
          <a:p>
            <a:pPr algn="ctr"/>
            <a:endParaRPr lang="en-GB" b="1" dirty="0"/>
          </a:p>
          <a:p>
            <a:pPr algn="ctr"/>
            <a:r>
              <a:rPr lang="en-GB" b="1" dirty="0" err="1"/>
              <a:t>Dylanwadau’r</a:t>
            </a:r>
            <a:r>
              <a:rPr lang="en-GB" b="1" dirty="0"/>
              <a:t> </a:t>
            </a:r>
            <a:r>
              <a:rPr lang="en-GB" b="1" dirty="0" err="1"/>
              <a:t>Cyfnod</a:t>
            </a:r>
            <a:r>
              <a:rPr lang="en-GB" b="1" dirty="0"/>
              <a:t> Sylfaen?</a:t>
            </a:r>
          </a:p>
          <a:p>
            <a:pPr algn="ctr"/>
            <a:endParaRPr lang="en-GB" b="1" dirty="0"/>
          </a:p>
          <a:p>
            <a:pPr algn="ctr"/>
            <a:r>
              <a:rPr lang="en-GB" b="1" dirty="0"/>
              <a:t>Beth </a:t>
            </a:r>
            <a:r>
              <a:rPr lang="en-GB" b="1" dirty="0" err="1"/>
              <a:t>ydy</a:t>
            </a:r>
            <a:r>
              <a:rPr lang="en-GB" b="1" dirty="0"/>
              <a:t> </a:t>
            </a:r>
            <a:r>
              <a:rPr lang="en-GB" b="1" dirty="0" err="1"/>
              <a:t>egwyddorion</a:t>
            </a:r>
            <a:r>
              <a:rPr lang="en-GB" b="1" dirty="0"/>
              <a:t> a </a:t>
            </a:r>
            <a:r>
              <a:rPr lang="en-GB" b="1" dirty="0" err="1"/>
              <a:t>gwerthoedd</a:t>
            </a:r>
            <a:r>
              <a:rPr lang="en-GB" b="1" dirty="0"/>
              <a:t> y </a:t>
            </a:r>
            <a:r>
              <a:rPr lang="en-GB" b="1" dirty="0" err="1"/>
              <a:t>Cyfnod</a:t>
            </a:r>
            <a:r>
              <a:rPr lang="en-GB" b="1" dirty="0"/>
              <a:t> Sylfaen? </a:t>
            </a:r>
            <a:endParaRPr lang="en-GB" dirty="0"/>
          </a:p>
          <a:p>
            <a:pPr algn="ctr"/>
            <a:endParaRPr lang="en-US" sz="2800" dirty="0"/>
          </a:p>
        </p:txBody>
      </p:sp>
      <p:sp>
        <p:nvSpPr>
          <p:cNvPr id="2" name="TextBox 1">
            <a:extLst>
              <a:ext uri="{FF2B5EF4-FFF2-40B4-BE49-F238E27FC236}">
                <a16:creationId xmlns:a16="http://schemas.microsoft.com/office/drawing/2014/main" id="{A7C3A4DD-8323-ED4B-8389-8B6D76241EAA}"/>
              </a:ext>
            </a:extLst>
          </p:cNvPr>
          <p:cNvSpPr txBox="1"/>
          <p:nvPr/>
        </p:nvSpPr>
        <p:spPr>
          <a:xfrm>
            <a:off x="4788368" y="1400086"/>
            <a:ext cx="3600400" cy="707886"/>
          </a:xfrm>
          <a:prstGeom prst="rect">
            <a:avLst/>
          </a:prstGeom>
          <a:noFill/>
        </p:spPr>
        <p:txBody>
          <a:bodyPr wrap="square" rtlCol="0">
            <a:spAutoFit/>
          </a:bodyPr>
          <a:lstStyle/>
          <a:p>
            <a:r>
              <a:rPr lang="en-US" sz="4000" b="1" dirty="0"/>
              <a:t>Kahoot!!!</a:t>
            </a:r>
          </a:p>
        </p:txBody>
      </p:sp>
    </p:spTree>
    <p:extLst>
      <p:ext uri="{BB962C8B-B14F-4D97-AF65-F5344CB8AC3E}">
        <p14:creationId xmlns:p14="http://schemas.microsoft.com/office/powerpoint/2010/main" val="21154525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Jerome Bruner</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1915 - 2016</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6" name="TextBox 5"/>
          <p:cNvSpPr txBox="1"/>
          <p:nvPr/>
        </p:nvSpPr>
        <p:spPr>
          <a:xfrm>
            <a:off x="5292080" y="1904862"/>
            <a:ext cx="3299471" cy="1200329"/>
          </a:xfrm>
          <a:prstGeom prst="rect">
            <a:avLst/>
          </a:prstGeom>
          <a:noFill/>
        </p:spPr>
        <p:txBody>
          <a:bodyPr wrap="square" rtlCol="0">
            <a:spAutoFit/>
          </a:bodyPr>
          <a:lstStyle/>
          <a:p>
            <a:r>
              <a:rPr lang="en-US" dirty="0" err="1"/>
              <a:t>Ymestynwch</a:t>
            </a:r>
            <a:r>
              <a:rPr lang="en-US" dirty="0"/>
              <a:t> </a:t>
            </a:r>
            <a:r>
              <a:rPr lang="en-US" dirty="0" err="1"/>
              <a:t>eich</a:t>
            </a:r>
            <a:r>
              <a:rPr lang="en-US" dirty="0"/>
              <a:t> </a:t>
            </a:r>
            <a:r>
              <a:rPr lang="en-US" dirty="0" err="1"/>
              <a:t>ysgrifennu</a:t>
            </a:r>
            <a:r>
              <a:rPr lang="en-US" dirty="0"/>
              <a:t> am un neu </a:t>
            </a:r>
            <a:r>
              <a:rPr lang="en-US" dirty="0" err="1"/>
              <a:t>ddau</a:t>
            </a:r>
            <a:r>
              <a:rPr lang="en-US" dirty="0"/>
              <a:t> o </a:t>
            </a:r>
            <a:r>
              <a:rPr lang="en-US" dirty="0" err="1"/>
              <a:t>ddamcanieithwr</a:t>
            </a:r>
            <a:r>
              <a:rPr lang="en-US" dirty="0"/>
              <a:t> </a:t>
            </a:r>
            <a:r>
              <a:rPr lang="en-US" dirty="0" err="1"/>
              <a:t>rydych</a:t>
            </a:r>
            <a:r>
              <a:rPr lang="en-US" dirty="0"/>
              <a:t> </a:t>
            </a:r>
            <a:r>
              <a:rPr lang="en-US" dirty="0" err="1"/>
              <a:t>wedi</a:t>
            </a:r>
            <a:r>
              <a:rPr lang="en-US" dirty="0"/>
              <a:t> </a:t>
            </a:r>
            <a:r>
              <a:rPr lang="en-US" dirty="0" err="1"/>
              <a:t>dewis</a:t>
            </a:r>
            <a:r>
              <a:rPr lang="en-US" dirty="0"/>
              <a:t> </a:t>
            </a:r>
            <a:r>
              <a:rPr lang="en-US" dirty="0" err="1"/>
              <a:t>trafod</a:t>
            </a:r>
            <a:r>
              <a:rPr lang="en-US" dirty="0"/>
              <a:t>.  </a:t>
            </a:r>
          </a:p>
        </p:txBody>
      </p:sp>
      <p:sp>
        <p:nvSpPr>
          <p:cNvPr id="7" name="TextBox 6"/>
          <p:cNvSpPr txBox="1"/>
          <p:nvPr/>
        </p:nvSpPr>
        <p:spPr>
          <a:xfrm>
            <a:off x="5292080" y="3752810"/>
            <a:ext cx="3057747" cy="1200329"/>
          </a:xfrm>
          <a:prstGeom prst="rect">
            <a:avLst/>
          </a:prstGeom>
          <a:noFill/>
        </p:spPr>
        <p:txBody>
          <a:bodyPr wrap="square" rtlCol="0">
            <a:spAutoFit/>
          </a:bodyPr>
          <a:lstStyle/>
          <a:p>
            <a:r>
              <a:rPr lang="en-US" dirty="0"/>
              <a:t>Extend the blurb you’ve written about one or two of the theorists that you’ve chosen.  </a:t>
            </a:r>
          </a:p>
        </p:txBody>
      </p:sp>
    </p:spTree>
    <p:extLst>
      <p:ext uri="{BB962C8B-B14F-4D97-AF65-F5344CB8AC3E}">
        <p14:creationId xmlns:p14="http://schemas.microsoft.com/office/powerpoint/2010/main" val="12608919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286000" y="521968"/>
            <a:ext cx="4572000" cy="122413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Gwener</a:t>
            </a:r>
            <a:r>
              <a:rPr lang="en-US" altLang="en-US" sz="2400" b="1" dirty="0">
                <a:solidFill>
                  <a:schemeClr val="bg1"/>
                </a:solidFill>
              </a:rPr>
              <a:t> / Friday</a:t>
            </a:r>
          </a:p>
          <a:p>
            <a:pPr eaLnBrk="1" hangingPunct="1"/>
            <a:r>
              <a:rPr lang="en-US" altLang="en-US" sz="2400" b="1" dirty="0">
                <a:solidFill>
                  <a:schemeClr val="bg1"/>
                </a:solidFill>
              </a:rPr>
              <a:t>Campus based lectures </a:t>
            </a:r>
          </a:p>
        </p:txBody>
      </p:sp>
      <p:sp>
        <p:nvSpPr>
          <p:cNvPr id="2" name="TextBox 1">
            <a:extLst>
              <a:ext uri="{FF2B5EF4-FFF2-40B4-BE49-F238E27FC236}">
                <a16:creationId xmlns:a16="http://schemas.microsoft.com/office/drawing/2014/main" id="{1D996922-2B59-BE4C-B810-81D771F5B647}"/>
              </a:ext>
            </a:extLst>
          </p:cNvPr>
          <p:cNvSpPr txBox="1"/>
          <p:nvPr/>
        </p:nvSpPr>
        <p:spPr>
          <a:xfrm>
            <a:off x="1331640" y="2297280"/>
            <a:ext cx="2526929" cy="2814617"/>
          </a:xfrm>
          <a:prstGeom prst="rect">
            <a:avLst/>
          </a:prstGeom>
          <a:noFill/>
          <a:ln>
            <a:solidFill>
              <a:schemeClr val="accent1"/>
            </a:solidFill>
          </a:ln>
        </p:spPr>
        <p:txBody>
          <a:bodyPr wrap="square" rtlCol="0">
            <a:spAutoFit/>
          </a:bodyPr>
          <a:lstStyle/>
          <a:p>
            <a:pPr algn="ctr">
              <a:lnSpc>
                <a:spcPct val="150000"/>
              </a:lnSpc>
            </a:pPr>
            <a:r>
              <a:rPr lang="en-US" sz="2000" dirty="0" err="1">
                <a:latin typeface="+mn-lt"/>
              </a:rPr>
              <a:t>Ymarferol</a:t>
            </a:r>
            <a:r>
              <a:rPr lang="en-US" sz="2000" dirty="0">
                <a:latin typeface="+mn-lt"/>
              </a:rPr>
              <a:t> </a:t>
            </a:r>
          </a:p>
          <a:p>
            <a:pPr algn="ctr">
              <a:lnSpc>
                <a:spcPct val="150000"/>
              </a:lnSpc>
            </a:pPr>
            <a:r>
              <a:rPr lang="en-US" sz="2000" dirty="0" err="1">
                <a:latin typeface="+mn-lt"/>
              </a:rPr>
              <a:t>Dillad</a:t>
            </a:r>
            <a:r>
              <a:rPr lang="en-US" sz="2000" dirty="0">
                <a:latin typeface="+mn-lt"/>
              </a:rPr>
              <a:t> addas</a:t>
            </a:r>
          </a:p>
          <a:p>
            <a:pPr algn="ctr">
              <a:lnSpc>
                <a:spcPct val="150000"/>
              </a:lnSpc>
            </a:pPr>
            <a:r>
              <a:rPr lang="en-US" sz="2000" dirty="0">
                <a:latin typeface="+mn-lt"/>
              </a:rPr>
              <a:t>Cot </a:t>
            </a:r>
            <a:r>
              <a:rPr lang="en-US" sz="2000" dirty="0" err="1">
                <a:latin typeface="+mn-lt"/>
              </a:rPr>
              <a:t>glaw</a:t>
            </a:r>
            <a:r>
              <a:rPr lang="en-US" sz="2000" dirty="0">
                <a:latin typeface="+mn-lt"/>
              </a:rPr>
              <a:t> – </a:t>
            </a:r>
            <a:r>
              <a:rPr lang="en-US" sz="2000" dirty="0" err="1">
                <a:latin typeface="+mn-lt"/>
              </a:rPr>
              <a:t>rhag</a:t>
            </a:r>
            <a:r>
              <a:rPr lang="en-US" sz="2000" dirty="0">
                <a:latin typeface="+mn-lt"/>
              </a:rPr>
              <a:t> </a:t>
            </a:r>
            <a:r>
              <a:rPr lang="en-US" sz="2000" dirty="0" err="1">
                <a:latin typeface="+mn-lt"/>
              </a:rPr>
              <a:t>ofn</a:t>
            </a:r>
            <a:r>
              <a:rPr lang="en-US" sz="2000" dirty="0">
                <a:latin typeface="+mn-lt"/>
              </a:rPr>
              <a:t>! </a:t>
            </a:r>
          </a:p>
          <a:p>
            <a:pPr algn="ctr">
              <a:lnSpc>
                <a:spcPct val="150000"/>
              </a:lnSpc>
            </a:pPr>
            <a:r>
              <a:rPr lang="en-US" sz="2000" dirty="0" err="1">
                <a:latin typeface="+mn-lt"/>
              </a:rPr>
              <a:t>Potel</a:t>
            </a:r>
            <a:r>
              <a:rPr lang="en-US" sz="2000" dirty="0">
                <a:latin typeface="+mn-lt"/>
              </a:rPr>
              <a:t> </a:t>
            </a:r>
            <a:r>
              <a:rPr lang="en-US" sz="2000" dirty="0" err="1">
                <a:latin typeface="+mn-lt"/>
              </a:rPr>
              <a:t>dwr</a:t>
            </a:r>
            <a:r>
              <a:rPr lang="en-US" sz="2000" dirty="0">
                <a:latin typeface="+mn-lt"/>
              </a:rPr>
              <a:t> </a:t>
            </a:r>
            <a:r>
              <a:rPr lang="en-US" sz="2000" dirty="0" err="1">
                <a:latin typeface="+mn-lt"/>
              </a:rPr>
              <a:t>personol</a:t>
            </a:r>
            <a:r>
              <a:rPr lang="en-US" sz="2000" dirty="0">
                <a:latin typeface="+mn-lt"/>
              </a:rPr>
              <a:t>. </a:t>
            </a:r>
          </a:p>
          <a:p>
            <a:pPr algn="ctr">
              <a:lnSpc>
                <a:spcPct val="150000"/>
              </a:lnSpc>
            </a:pPr>
            <a:endParaRPr lang="en-US" sz="2000" dirty="0">
              <a:latin typeface="+mn-lt"/>
            </a:endParaRPr>
          </a:p>
          <a:p>
            <a:pPr algn="ctr">
              <a:lnSpc>
                <a:spcPct val="150000"/>
              </a:lnSpc>
            </a:pPr>
            <a:r>
              <a:rPr lang="en-US" sz="2000" dirty="0">
                <a:latin typeface="+mn-lt"/>
              </a:rPr>
              <a:t> </a:t>
            </a:r>
          </a:p>
        </p:txBody>
      </p:sp>
      <p:sp>
        <p:nvSpPr>
          <p:cNvPr id="8" name="TextBox 7">
            <a:extLst>
              <a:ext uri="{FF2B5EF4-FFF2-40B4-BE49-F238E27FC236}">
                <a16:creationId xmlns:a16="http://schemas.microsoft.com/office/drawing/2014/main" id="{A00CCA6D-7341-4D46-8360-FE9762F2BF06}"/>
              </a:ext>
            </a:extLst>
          </p:cNvPr>
          <p:cNvSpPr txBox="1"/>
          <p:nvPr/>
        </p:nvSpPr>
        <p:spPr>
          <a:xfrm>
            <a:off x="5652120" y="2244787"/>
            <a:ext cx="2776770" cy="3276282"/>
          </a:xfrm>
          <a:prstGeom prst="rect">
            <a:avLst/>
          </a:prstGeom>
          <a:noFill/>
          <a:ln>
            <a:solidFill>
              <a:schemeClr val="accent1"/>
            </a:solidFill>
          </a:ln>
        </p:spPr>
        <p:txBody>
          <a:bodyPr wrap="square" rtlCol="0">
            <a:spAutoFit/>
          </a:bodyPr>
          <a:lstStyle/>
          <a:p>
            <a:pPr algn="ctr">
              <a:lnSpc>
                <a:spcPct val="150000"/>
              </a:lnSpc>
            </a:pPr>
            <a:r>
              <a:rPr lang="en-US" sz="2000" dirty="0">
                <a:latin typeface="+mn-lt"/>
              </a:rPr>
              <a:t>Practical</a:t>
            </a:r>
          </a:p>
          <a:p>
            <a:pPr algn="ctr">
              <a:lnSpc>
                <a:spcPct val="150000"/>
              </a:lnSpc>
            </a:pPr>
            <a:r>
              <a:rPr lang="en-US" sz="2000" dirty="0">
                <a:latin typeface="+mn-lt"/>
              </a:rPr>
              <a:t>Dress appropriately</a:t>
            </a:r>
          </a:p>
          <a:p>
            <a:pPr algn="ctr">
              <a:lnSpc>
                <a:spcPct val="150000"/>
              </a:lnSpc>
            </a:pPr>
            <a:r>
              <a:rPr lang="en-US" sz="2000" dirty="0">
                <a:latin typeface="+mn-lt"/>
              </a:rPr>
              <a:t>&amp; rain coat – just in case!</a:t>
            </a:r>
          </a:p>
          <a:p>
            <a:pPr algn="ctr">
              <a:lnSpc>
                <a:spcPct val="150000"/>
              </a:lnSpc>
            </a:pPr>
            <a:r>
              <a:rPr lang="en-US" sz="2000" dirty="0">
                <a:latin typeface="+mn-lt"/>
              </a:rPr>
              <a:t>Bring own water bottles</a:t>
            </a:r>
          </a:p>
          <a:p>
            <a:pPr algn="ctr">
              <a:lnSpc>
                <a:spcPct val="150000"/>
              </a:lnSpc>
            </a:pPr>
            <a:endParaRPr lang="en-US" sz="2000" dirty="0">
              <a:latin typeface="+mn-lt"/>
            </a:endParaRPr>
          </a:p>
          <a:p>
            <a:pPr algn="ctr">
              <a:lnSpc>
                <a:spcPct val="150000"/>
              </a:lnSpc>
            </a:pPr>
            <a:endParaRPr lang="en-US" sz="2000" dirty="0">
              <a:latin typeface="+mn-lt"/>
            </a:endParaRPr>
          </a:p>
          <a:p>
            <a:pPr algn="ctr">
              <a:lnSpc>
                <a:spcPct val="150000"/>
              </a:lnSpc>
            </a:pPr>
            <a:r>
              <a:rPr lang="en-US" sz="2000" dirty="0">
                <a:latin typeface="+mn-lt"/>
              </a:rPr>
              <a:t> </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289</TotalTime>
  <Words>4283</Words>
  <Application>Microsoft Macintosh PowerPoint</Application>
  <PresentationFormat>On-screen Show (4:3)</PresentationFormat>
  <Paragraphs>414</Paragraphs>
  <Slides>48</Slides>
  <Notes>35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48</vt:i4>
      </vt:variant>
    </vt:vector>
  </HeadingPairs>
  <TitlesOfParts>
    <vt:vector size="62" baseType="lpstr">
      <vt:lpstr>Al Nile</vt:lpstr>
      <vt:lpstr>Arial</vt:lpstr>
      <vt:lpstr>Calibri</vt:lpstr>
      <vt:lpstr>Cambria</vt:lpstr>
      <vt:lpstr>Century</vt:lpstr>
      <vt:lpstr>GoudyOldStyleT</vt:lpstr>
      <vt:lpstr>Helvetica</vt:lpstr>
      <vt:lpstr>Myriad Pro</vt:lpstr>
      <vt:lpstr>Times New Roman</vt:lpstr>
      <vt:lpstr>Verdana</vt:lpstr>
      <vt:lpstr>Wingdings</vt:lpstr>
      <vt:lpstr>Wingdings 2</vt:lpstr>
      <vt:lpstr>Wingdings 3</vt:lpstr>
      <vt:lpstr>Theme2</vt:lpstr>
      <vt:lpstr>BMPE 5005  Damcanieithwyr ym myd Addysg Theorists in the world of Education  </vt:lpstr>
      <vt:lpstr>Amcanion / Aims :</vt:lpstr>
      <vt:lpstr>PowerPoint Presentation</vt:lpstr>
      <vt:lpstr>PowerPoint Presentation</vt:lpstr>
      <vt:lpstr>Cognitive and Intellectual Skills </vt:lpstr>
      <vt:lpstr>Practical Skills </vt:lpstr>
      <vt:lpstr>Recap lecture 1 –  International influences</vt:lpstr>
      <vt:lpstr>Recap lecture 1 – International influences</vt:lpstr>
      <vt:lpstr>Dylanwad Damcanieithwyr Influences from Theorists</vt:lpstr>
      <vt:lpstr>Behaviourism</vt:lpstr>
      <vt:lpstr>Behaviourism (‘Through positive and negative reinforcement’) </vt:lpstr>
      <vt:lpstr>Behaviourist model</vt:lpstr>
      <vt:lpstr>  Operant conditioning</vt:lpstr>
      <vt:lpstr>Constructivism</vt:lpstr>
      <vt:lpstr>Constructivism </vt:lpstr>
      <vt:lpstr>Social constructivism </vt:lpstr>
      <vt:lpstr>Social Constructivist Model Through interaction with others</vt:lpstr>
      <vt:lpstr>Dylanwad Damcanieithwyr Influences from Theorists</vt:lpstr>
      <vt:lpstr>Tasg a thoriad / Task and break</vt:lpstr>
      <vt:lpstr>Rudolf Steiner 1861 - 1925</vt:lpstr>
      <vt:lpstr>PowerPoint Presentation</vt:lpstr>
      <vt:lpstr>Maria Montessori 1870 – 1952 Constructivism</vt:lpstr>
      <vt:lpstr>Maria Montessori 1870 - 1952</vt:lpstr>
      <vt:lpstr>LEVEL UP   (25mins video) Maria Montessori</vt:lpstr>
      <vt:lpstr>Jean Piaget 1896 – 1980 Constructivism</vt:lpstr>
      <vt:lpstr>Jerome Bruner 1915 – 2016 Constructivism</vt:lpstr>
      <vt:lpstr>Bruner’s theory of Cognitive Development  </vt:lpstr>
      <vt:lpstr>Lev Vygostsky 1896 – 1934 Social Constructivism</vt:lpstr>
      <vt:lpstr>Lev Vygotsky 1896 - 1934</vt:lpstr>
      <vt:lpstr>Watch the video clip on the ‘Zone of Proximal Development’ – Lev Vygostsky – and you could summarise the key points by our next session:  </vt:lpstr>
      <vt:lpstr>PowerPoint Presentation</vt:lpstr>
      <vt:lpstr>Susan Isaacs 1885 - 1948</vt:lpstr>
      <vt:lpstr>PowerPoint Presentation</vt:lpstr>
      <vt:lpstr>PowerPoint Presentation</vt:lpstr>
      <vt:lpstr>Cynlluniwch ddysgu!   Design some learning!</vt:lpstr>
      <vt:lpstr>Feedback of activity</vt:lpstr>
      <vt:lpstr>Memory</vt:lpstr>
      <vt:lpstr>Memory</vt:lpstr>
      <vt:lpstr>Cofio (parhad) Memory (cont.)</vt:lpstr>
      <vt:lpstr>PowerPoint Presentation</vt:lpstr>
      <vt:lpstr>Simple theories of learning</vt:lpstr>
      <vt:lpstr>Damcaniaethau syml o ddysgu  </vt:lpstr>
      <vt:lpstr>Sut i ni’n dysgu? / How do we learn?</vt:lpstr>
      <vt:lpstr>PowerPoint Presentation</vt:lpstr>
      <vt:lpstr>Chwech Maes Dysgu  Seven Areas Of Learning</vt:lpstr>
      <vt:lpstr>Recapping…</vt:lpstr>
      <vt:lpstr>Dylanwad Damcanieithwyr Influences from Theorists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Damcanieithwyr ym myd Addysg Theorists in the world of Education  </dc:title>
  <dc:creator>Heddwen Davies</dc:creator>
  <cp:lastModifiedBy>Heddwen Davies</cp:lastModifiedBy>
  <cp:revision>10</cp:revision>
  <dcterms:created xsi:type="dcterms:W3CDTF">2020-10-05T18:51:09Z</dcterms:created>
  <dcterms:modified xsi:type="dcterms:W3CDTF">2020-10-06T11:35:23Z</dcterms:modified>
</cp:coreProperties>
</file>