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74" r:id="rId2"/>
    <p:sldId id="257" r:id="rId3"/>
    <p:sldId id="258" r:id="rId4"/>
    <p:sldId id="268" r:id="rId5"/>
    <p:sldId id="269" r:id="rId6"/>
    <p:sldId id="260" r:id="rId7"/>
    <p:sldId id="261" r:id="rId8"/>
    <p:sldId id="262" r:id="rId9"/>
    <p:sldId id="271" r:id="rId10"/>
    <p:sldId id="272" r:id="rId11"/>
    <p:sldId id="263" r:id="rId12"/>
    <p:sldId id="264" r:id="rId13"/>
    <p:sldId id="259" r:id="rId14"/>
    <p:sldId id="265" r:id="rId15"/>
    <p:sldId id="266" r:id="rId16"/>
    <p:sldId id="267"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9A01E0-6EC2-4591-A0CA-B5565371B4A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6AE8B8F7-53A0-4715-91F9-3A89D5CA9A42}">
      <dgm:prSet custT="1"/>
      <dgm:spPr/>
      <dgm:t>
        <a:bodyPr/>
        <a:lstStyle/>
        <a:p>
          <a:pPr>
            <a:lnSpc>
              <a:spcPct val="100000"/>
            </a:lnSpc>
          </a:pPr>
          <a:r>
            <a:rPr lang="en-GB" sz="2000" b="0" i="0">
              <a:highlight>
                <a:srgbClr val="FFFF00"/>
              </a:highlight>
              <a:latin typeface="Arial" panose="020B0604020202020204" pitchFamily="34" charset="0"/>
              <a:cs typeface="Arial" panose="020B0604020202020204" pitchFamily="34" charset="0"/>
            </a:rPr>
            <a:t>Policy and Structural Context</a:t>
          </a:r>
          <a:endParaRPr lang="en-US" sz="2000">
            <a:highlight>
              <a:srgbClr val="FFFF00"/>
            </a:highlight>
            <a:latin typeface="Arial" panose="020B0604020202020204" pitchFamily="34" charset="0"/>
            <a:cs typeface="Arial" panose="020B0604020202020204" pitchFamily="34" charset="0"/>
          </a:endParaRPr>
        </a:p>
      </dgm:t>
    </dgm:pt>
    <dgm:pt modelId="{0237E188-5BE8-4688-979B-10439A43142B}" type="parTrans" cxnId="{B2C2C0FD-C2DF-4193-87EA-C6B829EA4D5D}">
      <dgm:prSet/>
      <dgm:spPr/>
      <dgm:t>
        <a:bodyPr/>
        <a:lstStyle/>
        <a:p>
          <a:endParaRPr lang="en-US"/>
        </a:p>
      </dgm:t>
    </dgm:pt>
    <dgm:pt modelId="{D4D8025E-A9E6-4A03-A04D-73F670AD798C}" type="sibTrans" cxnId="{B2C2C0FD-C2DF-4193-87EA-C6B829EA4D5D}">
      <dgm:prSet/>
      <dgm:spPr/>
      <dgm:t>
        <a:bodyPr/>
        <a:lstStyle/>
        <a:p>
          <a:endParaRPr lang="en-US"/>
        </a:p>
      </dgm:t>
    </dgm:pt>
    <dgm:pt modelId="{8E56DBE7-B8BB-47F5-8124-CBC4D7358157}">
      <dgm:prSet custT="1"/>
      <dgm:spPr/>
      <dgm:t>
        <a:bodyPr/>
        <a:lstStyle/>
        <a:p>
          <a:pPr>
            <a:lnSpc>
              <a:spcPct val="100000"/>
            </a:lnSpc>
          </a:pPr>
          <a:r>
            <a:rPr lang="en-GB" sz="2000" b="0" i="0">
              <a:latin typeface="Arial" panose="020B0604020202020204" pitchFamily="34" charset="0"/>
              <a:cs typeface="Arial" panose="020B0604020202020204" pitchFamily="34" charset="0"/>
            </a:rPr>
            <a:t>Digital transformation occurred alongside major structural reform, including the statutory establishment of Integrated Care Systems in 2022 (Dayan et al., 2025). Reform debates emphasise that technological change has unfolded within conditions of financial constraint and workforce shortages. Digital maturity is framed as an organisational capability rather than simple technological adoption (Phiri et al., 2023).</a:t>
          </a:r>
          <a:endParaRPr lang="en-US" sz="2000">
            <a:latin typeface="Arial" panose="020B0604020202020204" pitchFamily="34" charset="0"/>
            <a:cs typeface="Arial" panose="020B0604020202020204" pitchFamily="34" charset="0"/>
          </a:endParaRPr>
        </a:p>
      </dgm:t>
    </dgm:pt>
    <dgm:pt modelId="{D45B04E7-B82C-42B3-B3E3-6012FBA91218}" type="parTrans" cxnId="{519D1577-4336-4452-A6FB-DA32D50DEB64}">
      <dgm:prSet/>
      <dgm:spPr/>
      <dgm:t>
        <a:bodyPr/>
        <a:lstStyle/>
        <a:p>
          <a:endParaRPr lang="en-US"/>
        </a:p>
      </dgm:t>
    </dgm:pt>
    <dgm:pt modelId="{D728480C-E50B-4598-99A6-EF6D609B8CA6}" type="sibTrans" cxnId="{519D1577-4336-4452-A6FB-DA32D50DEB64}">
      <dgm:prSet/>
      <dgm:spPr/>
      <dgm:t>
        <a:bodyPr/>
        <a:lstStyle/>
        <a:p>
          <a:endParaRPr lang="en-US"/>
        </a:p>
      </dgm:t>
    </dgm:pt>
    <dgm:pt modelId="{42858620-F371-4B8F-8377-D83F7D6E8DEB}" type="pres">
      <dgm:prSet presAssocID="{D99A01E0-6EC2-4591-A0CA-B5565371B4AA}" presName="root" presStyleCnt="0">
        <dgm:presLayoutVars>
          <dgm:dir/>
          <dgm:resizeHandles val="exact"/>
        </dgm:presLayoutVars>
      </dgm:prSet>
      <dgm:spPr/>
    </dgm:pt>
    <dgm:pt modelId="{2C2AA625-F437-4C1C-9909-BF980C84AB22}" type="pres">
      <dgm:prSet presAssocID="{6AE8B8F7-53A0-4715-91F9-3A89D5CA9A42}" presName="compNode" presStyleCnt="0"/>
      <dgm:spPr/>
    </dgm:pt>
    <dgm:pt modelId="{36061032-DBEE-44C0-9371-67D549B15909}" type="pres">
      <dgm:prSet presAssocID="{6AE8B8F7-53A0-4715-91F9-3A89D5CA9A42}" presName="bgRect" presStyleLbl="bgShp" presStyleIdx="0" presStyleCnt="2" custLinFactNeighborX="231" custLinFactNeighborY="-764"/>
      <dgm:spPr/>
    </dgm:pt>
    <dgm:pt modelId="{22B5D370-C4A4-413B-8B6F-8BD2792C6F01}" type="pres">
      <dgm:prSet presAssocID="{6AE8B8F7-53A0-4715-91F9-3A89D5CA9A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6F5703E9-62A5-4C6E-841F-FA2457207666}" type="pres">
      <dgm:prSet presAssocID="{6AE8B8F7-53A0-4715-91F9-3A89D5CA9A42}" presName="spaceRect" presStyleCnt="0"/>
      <dgm:spPr/>
    </dgm:pt>
    <dgm:pt modelId="{363A849D-4AB9-4AEF-B309-646326096A7E}" type="pres">
      <dgm:prSet presAssocID="{6AE8B8F7-53A0-4715-91F9-3A89D5CA9A42}" presName="parTx" presStyleLbl="revTx" presStyleIdx="0" presStyleCnt="2">
        <dgm:presLayoutVars>
          <dgm:chMax val="0"/>
          <dgm:chPref val="0"/>
        </dgm:presLayoutVars>
      </dgm:prSet>
      <dgm:spPr/>
    </dgm:pt>
    <dgm:pt modelId="{E8BE0B4E-C255-437A-8D20-EAB24B78CAA7}" type="pres">
      <dgm:prSet presAssocID="{D4D8025E-A9E6-4A03-A04D-73F670AD798C}" presName="sibTrans" presStyleCnt="0"/>
      <dgm:spPr/>
    </dgm:pt>
    <dgm:pt modelId="{76CA2A11-4A9A-4633-BFB6-82B44D10BEA0}" type="pres">
      <dgm:prSet presAssocID="{8E56DBE7-B8BB-47F5-8124-CBC4D7358157}" presName="compNode" presStyleCnt="0"/>
      <dgm:spPr/>
    </dgm:pt>
    <dgm:pt modelId="{842BC486-9DB3-4A44-A85F-25280E4044E5}" type="pres">
      <dgm:prSet presAssocID="{8E56DBE7-B8BB-47F5-8124-CBC4D7358157}" presName="bgRect" presStyleLbl="bgShp" presStyleIdx="1" presStyleCnt="2"/>
      <dgm:spPr/>
    </dgm:pt>
    <dgm:pt modelId="{FFF280D5-E379-4932-ACF9-10ABFEC0892F}" type="pres">
      <dgm:prSet presAssocID="{8E56DBE7-B8BB-47F5-8124-CBC4D735815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55A8858B-661E-41F8-8E20-A16A82C6EEFD}" type="pres">
      <dgm:prSet presAssocID="{8E56DBE7-B8BB-47F5-8124-CBC4D7358157}" presName="spaceRect" presStyleCnt="0"/>
      <dgm:spPr/>
    </dgm:pt>
    <dgm:pt modelId="{56E96902-BC68-4249-9F8B-BCDA671F743F}" type="pres">
      <dgm:prSet presAssocID="{8E56DBE7-B8BB-47F5-8124-CBC4D7358157}" presName="parTx" presStyleLbl="revTx" presStyleIdx="1" presStyleCnt="2">
        <dgm:presLayoutVars>
          <dgm:chMax val="0"/>
          <dgm:chPref val="0"/>
        </dgm:presLayoutVars>
      </dgm:prSet>
      <dgm:spPr/>
    </dgm:pt>
  </dgm:ptLst>
  <dgm:cxnLst>
    <dgm:cxn modelId="{5533C716-AA42-496F-8F41-4835B7F7A63C}" type="presOf" srcId="{D99A01E0-6EC2-4591-A0CA-B5565371B4AA}" destId="{42858620-F371-4B8F-8377-D83F7D6E8DEB}" srcOrd="0" destOrd="0" presId="urn:microsoft.com/office/officeart/2018/2/layout/IconVerticalSolidList"/>
    <dgm:cxn modelId="{209A1D52-C758-45E5-AC2D-9AF71A7C05F4}" type="presOf" srcId="{6AE8B8F7-53A0-4715-91F9-3A89D5CA9A42}" destId="{363A849D-4AB9-4AEF-B309-646326096A7E}" srcOrd="0" destOrd="0" presId="urn:microsoft.com/office/officeart/2018/2/layout/IconVerticalSolidList"/>
    <dgm:cxn modelId="{519D1577-4336-4452-A6FB-DA32D50DEB64}" srcId="{D99A01E0-6EC2-4591-A0CA-B5565371B4AA}" destId="{8E56DBE7-B8BB-47F5-8124-CBC4D7358157}" srcOrd="1" destOrd="0" parTransId="{D45B04E7-B82C-42B3-B3E3-6012FBA91218}" sibTransId="{D728480C-E50B-4598-99A6-EF6D609B8CA6}"/>
    <dgm:cxn modelId="{A59F7B8C-3015-46A3-BC76-DE544ADF4A79}" type="presOf" srcId="{8E56DBE7-B8BB-47F5-8124-CBC4D7358157}" destId="{56E96902-BC68-4249-9F8B-BCDA671F743F}" srcOrd="0" destOrd="0" presId="urn:microsoft.com/office/officeart/2018/2/layout/IconVerticalSolidList"/>
    <dgm:cxn modelId="{B2C2C0FD-C2DF-4193-87EA-C6B829EA4D5D}" srcId="{D99A01E0-6EC2-4591-A0CA-B5565371B4AA}" destId="{6AE8B8F7-53A0-4715-91F9-3A89D5CA9A42}" srcOrd="0" destOrd="0" parTransId="{0237E188-5BE8-4688-979B-10439A43142B}" sibTransId="{D4D8025E-A9E6-4A03-A04D-73F670AD798C}"/>
    <dgm:cxn modelId="{5E8BBAB8-8E29-46F2-9B91-203071D754B0}" type="presParOf" srcId="{42858620-F371-4B8F-8377-D83F7D6E8DEB}" destId="{2C2AA625-F437-4C1C-9909-BF980C84AB22}" srcOrd="0" destOrd="0" presId="urn:microsoft.com/office/officeart/2018/2/layout/IconVerticalSolidList"/>
    <dgm:cxn modelId="{CDC37857-492C-4764-B584-AB1BB2204F55}" type="presParOf" srcId="{2C2AA625-F437-4C1C-9909-BF980C84AB22}" destId="{36061032-DBEE-44C0-9371-67D549B15909}" srcOrd="0" destOrd="0" presId="urn:microsoft.com/office/officeart/2018/2/layout/IconVerticalSolidList"/>
    <dgm:cxn modelId="{1AC4F3C6-361C-4590-BCF3-A3F833E35FB1}" type="presParOf" srcId="{2C2AA625-F437-4C1C-9909-BF980C84AB22}" destId="{22B5D370-C4A4-413B-8B6F-8BD2792C6F01}" srcOrd="1" destOrd="0" presId="urn:microsoft.com/office/officeart/2018/2/layout/IconVerticalSolidList"/>
    <dgm:cxn modelId="{6DA8621C-F998-45EF-AD0E-893AAF9EC0D8}" type="presParOf" srcId="{2C2AA625-F437-4C1C-9909-BF980C84AB22}" destId="{6F5703E9-62A5-4C6E-841F-FA2457207666}" srcOrd="2" destOrd="0" presId="urn:microsoft.com/office/officeart/2018/2/layout/IconVerticalSolidList"/>
    <dgm:cxn modelId="{431C43CE-E1A9-4F89-B8FA-24FCBE1AB1F8}" type="presParOf" srcId="{2C2AA625-F437-4C1C-9909-BF980C84AB22}" destId="{363A849D-4AB9-4AEF-B309-646326096A7E}" srcOrd="3" destOrd="0" presId="urn:microsoft.com/office/officeart/2018/2/layout/IconVerticalSolidList"/>
    <dgm:cxn modelId="{714849D1-4466-4159-AC90-A0716D2FACF3}" type="presParOf" srcId="{42858620-F371-4B8F-8377-D83F7D6E8DEB}" destId="{E8BE0B4E-C255-437A-8D20-EAB24B78CAA7}" srcOrd="1" destOrd="0" presId="urn:microsoft.com/office/officeart/2018/2/layout/IconVerticalSolidList"/>
    <dgm:cxn modelId="{E5B8868E-B6D9-426F-8883-372F888252FA}" type="presParOf" srcId="{42858620-F371-4B8F-8377-D83F7D6E8DEB}" destId="{76CA2A11-4A9A-4633-BFB6-82B44D10BEA0}" srcOrd="2" destOrd="0" presId="urn:microsoft.com/office/officeart/2018/2/layout/IconVerticalSolidList"/>
    <dgm:cxn modelId="{9F7587A0-8825-48B4-93C8-29F3ED9EEFB2}" type="presParOf" srcId="{76CA2A11-4A9A-4633-BFB6-82B44D10BEA0}" destId="{842BC486-9DB3-4A44-A85F-25280E4044E5}" srcOrd="0" destOrd="0" presId="urn:microsoft.com/office/officeart/2018/2/layout/IconVerticalSolidList"/>
    <dgm:cxn modelId="{5B01CF5C-8AC7-4588-AB77-DBE3F7655FAE}" type="presParOf" srcId="{76CA2A11-4A9A-4633-BFB6-82B44D10BEA0}" destId="{FFF280D5-E379-4932-ACF9-10ABFEC0892F}" srcOrd="1" destOrd="0" presId="urn:microsoft.com/office/officeart/2018/2/layout/IconVerticalSolidList"/>
    <dgm:cxn modelId="{ED7F023E-C9F5-4FD2-A04F-5F1DC26FA0F7}" type="presParOf" srcId="{76CA2A11-4A9A-4633-BFB6-82B44D10BEA0}" destId="{55A8858B-661E-41F8-8E20-A16A82C6EEFD}" srcOrd="2" destOrd="0" presId="urn:microsoft.com/office/officeart/2018/2/layout/IconVerticalSolidList"/>
    <dgm:cxn modelId="{69D1A1C8-F9B3-4CFE-BC46-433E3B4A0F7D}" type="presParOf" srcId="{76CA2A11-4A9A-4633-BFB6-82B44D10BEA0}" destId="{56E96902-BC68-4249-9F8B-BCDA671F74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61032-DBEE-44C0-9371-67D549B15909}">
      <dsp:nvSpPr>
        <dsp:cNvPr id="0" name=""/>
        <dsp:cNvSpPr/>
      </dsp:nvSpPr>
      <dsp:spPr>
        <a:xfrm>
          <a:off x="0" y="0"/>
          <a:ext cx="8115836" cy="43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5D370-C4A4-413B-8B6F-8BD2792C6F01}">
      <dsp:nvSpPr>
        <dsp:cNvPr id="0" name=""/>
        <dsp:cNvSpPr/>
      </dsp:nvSpPr>
      <dsp:spPr>
        <a:xfrm>
          <a:off x="13301" y="9938"/>
          <a:ext cx="24184" cy="24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3A849D-4AB9-4AEF-B309-646326096A7E}">
      <dsp:nvSpPr>
        <dsp:cNvPr id="0" name=""/>
        <dsp:cNvSpPr/>
      </dsp:nvSpPr>
      <dsp:spPr>
        <a:xfrm>
          <a:off x="50786" y="45"/>
          <a:ext cx="7744611" cy="1802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799" tIns="190799" rIns="190799" bIns="190799" numCol="1" spcCol="1270" anchor="ctr" anchorCtr="0">
          <a:noAutofit/>
        </a:bodyPr>
        <a:lstStyle/>
        <a:p>
          <a:pPr marL="0" lvl="0" indent="0" algn="l" defTabSz="889000">
            <a:lnSpc>
              <a:spcPct val="100000"/>
            </a:lnSpc>
            <a:spcBef>
              <a:spcPct val="0"/>
            </a:spcBef>
            <a:spcAft>
              <a:spcPct val="35000"/>
            </a:spcAft>
            <a:buNone/>
          </a:pPr>
          <a:r>
            <a:rPr lang="en-GB" sz="2000" b="0" i="0" kern="1200">
              <a:highlight>
                <a:srgbClr val="FFFF00"/>
              </a:highlight>
              <a:latin typeface="Arial" panose="020B0604020202020204" pitchFamily="34" charset="0"/>
              <a:cs typeface="Arial" panose="020B0604020202020204" pitchFamily="34" charset="0"/>
            </a:rPr>
            <a:t>Policy and Structural Context</a:t>
          </a:r>
          <a:endParaRPr lang="en-US" sz="2000" kern="1200">
            <a:highlight>
              <a:srgbClr val="FFFF00"/>
            </a:highlight>
            <a:latin typeface="Arial" panose="020B0604020202020204" pitchFamily="34" charset="0"/>
            <a:cs typeface="Arial" panose="020B0604020202020204" pitchFamily="34" charset="0"/>
          </a:endParaRPr>
        </a:p>
      </dsp:txBody>
      <dsp:txXfrm>
        <a:off x="50786" y="45"/>
        <a:ext cx="7744611" cy="1802824"/>
      </dsp:txXfrm>
    </dsp:sp>
    <dsp:sp modelId="{842BC486-9DB3-4A44-A85F-25280E4044E5}">
      <dsp:nvSpPr>
        <dsp:cNvPr id="0" name=""/>
        <dsp:cNvSpPr/>
      </dsp:nvSpPr>
      <dsp:spPr>
        <a:xfrm>
          <a:off x="0" y="1903026"/>
          <a:ext cx="8115836" cy="43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280D5-E379-4932-ACF9-10ABFEC0892F}">
      <dsp:nvSpPr>
        <dsp:cNvPr id="0" name=""/>
        <dsp:cNvSpPr/>
      </dsp:nvSpPr>
      <dsp:spPr>
        <a:xfrm>
          <a:off x="13301" y="1912920"/>
          <a:ext cx="24184" cy="24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E96902-BC68-4249-9F8B-BCDA671F743F}">
      <dsp:nvSpPr>
        <dsp:cNvPr id="0" name=""/>
        <dsp:cNvSpPr/>
      </dsp:nvSpPr>
      <dsp:spPr>
        <a:xfrm>
          <a:off x="50786" y="1903026"/>
          <a:ext cx="7744611" cy="1802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799" tIns="190799" rIns="190799" bIns="190799" numCol="1" spcCol="1270" anchor="ctr" anchorCtr="0">
          <a:noAutofit/>
        </a:bodyPr>
        <a:lstStyle/>
        <a:p>
          <a:pPr marL="0" lvl="0" indent="0" algn="l" defTabSz="889000">
            <a:lnSpc>
              <a:spcPct val="100000"/>
            </a:lnSpc>
            <a:spcBef>
              <a:spcPct val="0"/>
            </a:spcBef>
            <a:spcAft>
              <a:spcPct val="35000"/>
            </a:spcAft>
            <a:buNone/>
          </a:pPr>
          <a:r>
            <a:rPr lang="en-GB" sz="2000" b="0" i="0" kern="1200">
              <a:latin typeface="Arial" panose="020B0604020202020204" pitchFamily="34" charset="0"/>
              <a:cs typeface="Arial" panose="020B0604020202020204" pitchFamily="34" charset="0"/>
            </a:rPr>
            <a:t>Digital transformation occurred alongside major structural reform, including the statutory establishment of Integrated Care Systems in 2022 (Dayan et al., 2025). Reform debates emphasise that technological change has unfolded within conditions of financial constraint and workforce shortages. Digital maturity is framed as an organisational capability rather than simple technological adoption (Phiri et al., 2023).</a:t>
          </a:r>
          <a:endParaRPr lang="en-US" sz="2000" kern="1200">
            <a:latin typeface="Arial" panose="020B0604020202020204" pitchFamily="34" charset="0"/>
            <a:cs typeface="Arial" panose="020B0604020202020204" pitchFamily="34" charset="0"/>
          </a:endParaRPr>
        </a:p>
      </dsp:txBody>
      <dsp:txXfrm>
        <a:off x="50786" y="1903026"/>
        <a:ext cx="7744611" cy="180282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2/27/26</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57270561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2/27/26</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3987201005"/>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29231D9-6039-81E1-EF01-79B134EE21A1}"/>
              </a:ext>
            </a:extLst>
          </p:cNvPr>
          <p:cNvSpPr>
            <a:spLocks noGrp="1"/>
          </p:cNvSpPr>
          <p:nvPr>
            <p:ph type="subTitle" idx="1"/>
          </p:nvPr>
        </p:nvSpPr>
        <p:spPr>
          <a:xfrm>
            <a:off x="587829" y="783771"/>
            <a:ext cx="9178045" cy="4702629"/>
          </a:xfrm>
        </p:spPr>
        <p:txBody>
          <a:bodyPr>
            <a:normAutofit/>
          </a:bodyPr>
          <a:lstStyle/>
          <a:p>
            <a:pPr>
              <a:lnSpc>
                <a:spcPct val="150000"/>
              </a:lnSpc>
            </a:pPr>
            <a:r>
              <a:rPr lang="en-GB" sz="2000" b="1">
                <a:latin typeface="Arial" panose="020B0604020202020204" pitchFamily="34" charset="0"/>
                <a:cs typeface="Arial" panose="020B0604020202020204" pitchFamily="34" charset="0"/>
              </a:rPr>
              <a:t>Name:</a:t>
            </a:r>
            <a:r>
              <a:rPr lang="en-GB"/>
              <a:t> </a:t>
            </a:r>
            <a:r>
              <a:rPr lang="en-GB" sz="2000">
                <a:latin typeface="Arial" panose="020B0604020202020204" pitchFamily="34" charset="0"/>
                <a:cs typeface="Arial" panose="020B0604020202020204" pitchFamily="34" charset="0"/>
              </a:rPr>
              <a:t>Zakariyya Imran</a:t>
            </a:r>
          </a:p>
          <a:p>
            <a:pPr>
              <a:lnSpc>
                <a:spcPct val="150000"/>
              </a:lnSpc>
            </a:pPr>
            <a:r>
              <a:rPr lang="en-GB" sz="2000" b="1">
                <a:latin typeface="Arial" panose="020B0604020202020204" pitchFamily="34" charset="0"/>
                <a:cs typeface="Arial" panose="020B0604020202020204" pitchFamily="34" charset="0"/>
              </a:rPr>
              <a:t>Student ID: </a:t>
            </a:r>
            <a:r>
              <a:rPr lang="en-GB" sz="2000">
                <a:latin typeface="Arial" panose="020B0604020202020204" pitchFamily="34" charset="0"/>
                <a:cs typeface="Arial" panose="020B0604020202020204" pitchFamily="34" charset="0"/>
              </a:rPr>
              <a:t>2319033</a:t>
            </a:r>
          </a:p>
          <a:p>
            <a:pPr>
              <a:lnSpc>
                <a:spcPct val="150000"/>
              </a:lnSpc>
            </a:pPr>
            <a:r>
              <a:rPr lang="en-GB" sz="2000" b="1">
                <a:latin typeface="Arial" panose="020B0604020202020204" pitchFamily="34" charset="0"/>
                <a:cs typeface="Arial" panose="020B0604020202020204" pitchFamily="34" charset="0"/>
              </a:rPr>
              <a:t>Lecture: </a:t>
            </a:r>
            <a:r>
              <a:rPr lang="en-GB" sz="2000">
                <a:latin typeface="Arial" panose="020B0604020202020204" pitchFamily="34" charset="0"/>
                <a:cs typeface="Arial" panose="020B0604020202020204" pitchFamily="34" charset="0"/>
              </a:rPr>
              <a:t>Joanne Davies</a:t>
            </a:r>
          </a:p>
          <a:p>
            <a:pPr>
              <a:lnSpc>
                <a:spcPct val="150000"/>
              </a:lnSpc>
            </a:pPr>
            <a:r>
              <a:rPr lang="en-GB" sz="2000" b="1">
                <a:latin typeface="Arial" panose="020B0604020202020204" pitchFamily="34" charset="0"/>
                <a:cs typeface="Arial" panose="020B0604020202020204" pitchFamily="34" charset="0"/>
              </a:rPr>
              <a:t>Module: </a:t>
            </a:r>
            <a:r>
              <a:rPr lang="en-GB" sz="2000">
                <a:latin typeface="Arial" panose="020B0604020202020204" pitchFamily="34" charset="0"/>
                <a:cs typeface="Arial" panose="020B0604020202020204" pitchFamily="34" charset="0"/>
              </a:rPr>
              <a:t>Digital Transformation in the Health and Social Care Professions</a:t>
            </a:r>
          </a:p>
          <a:p>
            <a:pPr>
              <a:lnSpc>
                <a:spcPct val="150000"/>
              </a:lnSpc>
            </a:pPr>
            <a:r>
              <a:rPr lang="en-GB" sz="2000" b="1">
                <a:latin typeface="Arial" panose="020B0604020202020204" pitchFamily="34" charset="0"/>
                <a:cs typeface="Arial" panose="020B0604020202020204" pitchFamily="34" charset="0"/>
              </a:rPr>
              <a:t>Module code:</a:t>
            </a:r>
            <a:r>
              <a:rPr lang="en-GB" sz="2000">
                <a:latin typeface="Arial" panose="020B0604020202020204" pitchFamily="34" charset="0"/>
                <a:cs typeface="Arial" panose="020B0604020202020204" pitchFamily="34" charset="0"/>
              </a:rPr>
              <a:t>BMHP6026</a:t>
            </a:r>
          </a:p>
          <a:p>
            <a:pPr>
              <a:lnSpc>
                <a:spcPct val="150000"/>
              </a:lnSpc>
            </a:pPr>
            <a:r>
              <a:rPr lang="en-GB" sz="2000" b="1">
                <a:latin typeface="Arial" panose="020B0604020202020204" pitchFamily="34" charset="0"/>
                <a:cs typeface="Arial" panose="020B0604020202020204" pitchFamily="34" charset="0"/>
              </a:rPr>
              <a:t>Assignment Tittle: </a:t>
            </a:r>
            <a:r>
              <a:rPr lang="en-GB" sz="2000">
                <a:latin typeface="Arial" panose="020B0604020202020204" pitchFamily="34" charset="0"/>
                <a:cs typeface="Arial" panose="020B0604020202020204" pitchFamily="34" charset="0"/>
              </a:rPr>
              <a:t>Component 2: Viva Voice(oral Presentation)</a:t>
            </a:r>
          </a:p>
          <a:p>
            <a:endParaRPr lang="en-GB"/>
          </a:p>
        </p:txBody>
      </p:sp>
    </p:spTree>
    <p:extLst>
      <p:ext uri="{BB962C8B-B14F-4D97-AF65-F5344CB8AC3E}">
        <p14:creationId xmlns:p14="http://schemas.microsoft.com/office/powerpoint/2010/main" val="3659754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23569C8-0F3D-4050-94E9-266BC2A83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95D3A5B-8711-48A3-ABD6-39982B174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76900" cy="4800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AFAF8-C641-940C-4356-457AD98706AF}"/>
              </a:ext>
            </a:extLst>
          </p:cNvPr>
          <p:cNvSpPr>
            <a:spLocks noGrp="1"/>
          </p:cNvSpPr>
          <p:nvPr>
            <p:ph type="ctrTitle"/>
          </p:nvPr>
        </p:nvSpPr>
        <p:spPr>
          <a:xfrm>
            <a:off x="0" y="-2"/>
            <a:ext cx="9046029" cy="4506687"/>
          </a:xfrm>
        </p:spPr>
        <p:txBody>
          <a:bodyPr anchor="b">
            <a:normAutofit/>
          </a:bodyPr>
          <a:lstStyle/>
          <a:p>
            <a:pPr fontAlgn="ctr">
              <a:lnSpc>
                <a:spcPct val="150000"/>
              </a:lnSpc>
            </a:pPr>
            <a:r>
              <a:rPr lang="en-GB" sz="2700" b="0" i="0" u="none" strike="noStrike">
                <a:effectLst/>
                <a:latin typeface="Arial" panose="020B0604020202020204" pitchFamily="34" charset="0"/>
                <a:cs typeface="Arial" panose="020B0604020202020204" pitchFamily="34" charset="0"/>
              </a:rPr>
              <a:t>The NHS App and Digital Transformation in the UK (</a:t>
            </a:r>
            <a:r>
              <a:rPr lang="en-GB" sz="2700" b="0" dirty="0">
                <a:latin typeface="Arial" panose="020B0604020202020204" pitchFamily="34" charset="0"/>
                <a:cs typeface="Arial" panose="020B0604020202020204" pitchFamily="34" charset="0"/>
              </a:rPr>
              <a:t>J</a:t>
            </a:r>
            <a:r>
              <a:rPr lang="en-GB" sz="2700" b="0" i="0" u="none" strike="noStrike" dirty="0">
                <a:effectLst/>
                <a:latin typeface="Arial" panose="020B0604020202020204" pitchFamily="34" charset="0"/>
                <a:cs typeface="Arial" panose="020B0604020202020204" pitchFamily="34" charset="0"/>
              </a:rPr>
              <a:t>uly </a:t>
            </a:r>
            <a:r>
              <a:rPr lang="en-GB" sz="2700" b="0" dirty="0">
                <a:latin typeface="Arial" panose="020B0604020202020204" pitchFamily="34" charset="0"/>
                <a:cs typeface="Arial" panose="020B0604020202020204" pitchFamily="34" charset="0"/>
              </a:rPr>
              <a:t>2019</a:t>
            </a:r>
            <a:r>
              <a:rPr lang="en-GB" sz="2700" b="0" i="0" u="none" strike="noStrike">
                <a:effectLst/>
                <a:latin typeface="Arial" panose="020B0604020202020204" pitchFamily="34" charset="0"/>
                <a:cs typeface="Arial" panose="020B0604020202020204" pitchFamily="34" charset="0"/>
              </a:rPr>
              <a:t>)</a:t>
            </a:r>
            <a:br>
              <a:rPr lang="en-GB" sz="2700" b="0" i="0" u="none" strike="noStrike">
                <a:effectLst/>
                <a:latin typeface="Arial" panose="020B0604020202020204" pitchFamily="34" charset="0"/>
                <a:cs typeface="Arial" panose="020B0604020202020204" pitchFamily="34" charset="0"/>
              </a:rPr>
            </a:br>
            <a:r>
              <a:rPr lang="en-GB" sz="2700" b="0" i="0" u="none" strike="noStrike">
                <a:effectLst/>
                <a:latin typeface="Arial" panose="020B0604020202020204" pitchFamily="34" charset="0"/>
                <a:cs typeface="Arial" panose="020B0604020202020204" pitchFamily="34" charset="0"/>
              </a:rPr>
              <a:t>A Critical Evaluation of Impa on: </a:t>
            </a:r>
            <a:br>
              <a:rPr lang="en-GB" sz="2700" b="0" i="0" u="none" strike="noStrike" dirty="0">
                <a:effectLst/>
                <a:latin typeface="Arial" panose="020B0604020202020204" pitchFamily="34" charset="0"/>
                <a:cs typeface="Arial" panose="020B0604020202020204" pitchFamily="34" charset="0"/>
              </a:rPr>
            </a:br>
            <a:r>
              <a:rPr lang="en-GB" sz="2700" b="0" i="0" u="none" strike="noStrike">
                <a:effectLst/>
                <a:latin typeface="Arial" panose="020B0604020202020204" pitchFamily="34" charset="0"/>
                <a:cs typeface="Arial" panose="020B0604020202020204" pitchFamily="34" charset="0"/>
              </a:rPr>
              <a:t>Service Delivery</a:t>
            </a:r>
            <a:br>
              <a:rPr lang="en-GB" sz="2700" b="0" i="0" u="none" strike="noStrike">
                <a:effectLst/>
                <a:latin typeface="Arial" panose="020B0604020202020204" pitchFamily="34" charset="0"/>
                <a:cs typeface="Arial" panose="020B0604020202020204" pitchFamily="34" charset="0"/>
              </a:rPr>
            </a:br>
            <a:r>
              <a:rPr lang="en-GB" sz="2700" b="0" i="0" u="none" strike="noStrike">
                <a:effectLst/>
                <a:latin typeface="Arial" panose="020B0604020202020204" pitchFamily="34" charset="0"/>
                <a:cs typeface="Arial" panose="020B0604020202020204" pitchFamily="34" charset="0"/>
              </a:rPr>
              <a:t> Workforce</a:t>
            </a:r>
            <a:br>
              <a:rPr lang="en-GB" sz="2700" b="0" i="0" u="none" strike="noStrike">
                <a:effectLst/>
                <a:latin typeface="Arial" panose="020B0604020202020204" pitchFamily="34" charset="0"/>
                <a:cs typeface="Arial" panose="020B0604020202020204" pitchFamily="34" charset="0"/>
              </a:rPr>
            </a:br>
            <a:r>
              <a:rPr lang="en-GB" sz="2700" b="0" i="0" u="none" strike="noStrike">
                <a:effectLst/>
                <a:latin typeface="Arial" panose="020B0604020202020204" pitchFamily="34" charset="0"/>
                <a:cs typeface="Arial" panose="020B0604020202020204" pitchFamily="34" charset="0"/>
              </a:rPr>
              <a:t> and Patients</a:t>
            </a:r>
          </a:p>
        </p:txBody>
      </p:sp>
      <p:pic>
        <p:nvPicPr>
          <p:cNvPr id="4" name="Video 3" descr="Box Packages">
            <a:extLst>
              <a:ext uri="{FF2B5EF4-FFF2-40B4-BE49-F238E27FC236}">
                <a16:creationId xmlns:a16="http://schemas.microsoft.com/office/drawing/2014/main" id="{C8E5BA1A-17DD-0891-6243-BA6AE04B8F9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160"/>
          <a:stretch>
            <a:fillRect/>
          </a:stretch>
        </p:blipFill>
        <p:spPr>
          <a:xfrm>
            <a:off x="9231086" y="0"/>
            <a:ext cx="2960914" cy="4685549"/>
          </a:xfrm>
          <a:prstGeom prst="rect">
            <a:avLst/>
          </a:prstGeom>
        </p:spPr>
      </p:pic>
    </p:spTree>
    <p:extLst>
      <p:ext uri="{BB962C8B-B14F-4D97-AF65-F5344CB8AC3E}">
        <p14:creationId xmlns:p14="http://schemas.microsoft.com/office/powerpoint/2010/main" val="289892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4EB669-EE7A-468E-A94E-4C78EDCF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FDD3189-646A-4F2D-8AF6-2CCF34A33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04F3D53-E31B-CE31-B6B4-65BC1F339A51}"/>
              </a:ext>
            </a:extLst>
          </p:cNvPr>
          <p:cNvSpPr txBox="1"/>
          <p:nvPr/>
        </p:nvSpPr>
        <p:spPr>
          <a:xfrm>
            <a:off x="0" y="76200"/>
            <a:ext cx="12192000" cy="9626481"/>
          </a:xfrm>
          <a:prstGeom prst="rect">
            <a:avLst/>
          </a:prstGeom>
          <a:noFill/>
        </p:spPr>
        <p:txBody>
          <a:bodyPr wrap="square">
            <a:spAutoFit/>
          </a:bodyPr>
          <a:lstStyle/>
          <a:p>
            <a:pPr>
              <a:lnSpc>
                <a:spcPct val="150000"/>
              </a:lnSpc>
              <a:buNone/>
            </a:pPr>
            <a:r>
              <a:rPr lang="en-GB" sz="3200" b="1" i="0">
                <a:solidFill>
                  <a:srgbClr val="FF0000"/>
                </a:solidFill>
                <a:effectLst/>
                <a:latin typeface="Arial" panose="020B0604020202020204" pitchFamily="34" charset="0"/>
                <a:cs typeface="Arial" panose="020B0604020202020204" pitchFamily="34" charset="0"/>
              </a:rPr>
              <a:t>Introduction</a:t>
            </a:r>
            <a:endParaRPr lang="en-GB" sz="3200" b="1">
              <a:solidFill>
                <a:srgbClr val="FF0000"/>
              </a:solidFill>
              <a:latin typeface="Arial" panose="020B0604020202020204" pitchFamily="34" charset="0"/>
              <a:cs typeface="Arial" panose="020B0604020202020204" pitchFamily="34" charset="0"/>
            </a:endParaRPr>
          </a:p>
          <a:p>
            <a:pPr>
              <a:lnSpc>
                <a:spcPct val="150000"/>
              </a:lnSpc>
            </a:pPr>
            <a:r>
              <a:rPr lang="en-GB" sz="2400">
                <a:latin typeface="Arial" panose="020B0604020202020204" pitchFamily="34" charset="0"/>
                <a:cs typeface="Arial" panose="020B0604020202020204" pitchFamily="34" charset="0"/>
              </a:rPr>
              <a:t>The NHS App, nationally rolled out in July 2019, represents more than a patient-facing digital tool; it is a structural component of the UK’s wider digital transformation agenda. Its implementation aligns with key national frameworks, including What Good Looks Like (NHS England, 2021), the Health and Care Act 2022, and GDPR regulatory requirements. Recent literature (2020–2025) demonstrates t</a:t>
            </a:r>
            <a:r>
              <a:rPr lang="en-GB" sz="2400" b="0" i="0">
                <a:effectLst/>
                <a:latin typeface="Arial" panose="020B0604020202020204" pitchFamily="34" charset="0"/>
                <a:cs typeface="Arial" panose="020B0604020202020204" pitchFamily="34" charset="0"/>
              </a:rPr>
              <a:t>he NHS App represents aIts expansion accelerated during COVID-19, embedding remote consultations and digital access across general practice. However, digital transformation must be analysed beyond efficiency claims, considering workforce strain, equity, and governance structures (Greenhalgh et al., 2025; Dayan et al.,2025).</a:t>
            </a:r>
          </a:p>
          <a:p>
            <a:pPr>
              <a:lnSpc>
                <a:spcPct val="150000"/>
              </a:lnSpc>
              <a:buNone/>
            </a:pPr>
            <a:endParaRPr lang="en-GB" sz="2400" b="1">
              <a:latin typeface="Arial" panose="020B0604020202020204" pitchFamily="34" charset="0"/>
              <a:cs typeface="Arial" panose="020B0604020202020204" pitchFamily="34" charset="0"/>
            </a:endParaRPr>
          </a:p>
          <a:p>
            <a:pPr>
              <a:lnSpc>
                <a:spcPct val="150000"/>
              </a:lnSpc>
              <a:buNone/>
            </a:pPr>
            <a:endParaRPr lang="en-GB" sz="2400">
              <a:effectLst/>
              <a:latin typeface="Arial" panose="020B0604020202020204" pitchFamily="34" charset="0"/>
              <a:cs typeface="Arial" panose="020B0604020202020204" pitchFamily="34" charset="0"/>
            </a:endParaRP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endParaRPr lang="en-GB" sz="2400">
              <a:effectLst/>
              <a:latin typeface="Arial" panose="020B0604020202020204" pitchFamily="34" charset="0"/>
              <a:cs typeface="Arial" panose="020B0604020202020204" pitchFamily="34" charset="0"/>
            </a:endParaRP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endParaRPr lang="en-GB" sz="2400">
              <a:effectLst/>
              <a:latin typeface="Arial" panose="020B0604020202020204" pitchFamily="34" charset="0"/>
              <a:cs typeface="Arial" panose="020B0604020202020204" pitchFamily="34" charset="0"/>
            </a:endParaRPr>
          </a:p>
          <a:p>
            <a:pPr>
              <a:lnSpc>
                <a:spcPct val="150000"/>
              </a:lnSpc>
              <a:buNone/>
            </a:pP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0875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999D15-66F4-A298-6AEC-5895F98AE5AF}"/>
              </a:ext>
            </a:extLst>
          </p:cNvPr>
          <p:cNvSpPr txBox="1"/>
          <p:nvPr/>
        </p:nvSpPr>
        <p:spPr>
          <a:xfrm>
            <a:off x="0" y="0"/>
            <a:ext cx="12192000" cy="7300525"/>
          </a:xfrm>
          <a:prstGeom prst="rect">
            <a:avLst/>
          </a:prstGeom>
          <a:noFill/>
        </p:spPr>
        <p:txBody>
          <a:bodyPr wrap="square">
            <a:spAutoFit/>
          </a:bodyPr>
          <a:lstStyle/>
          <a:p>
            <a:pPr>
              <a:lnSpc>
                <a:spcPct val="150000"/>
              </a:lnSpc>
              <a:buNone/>
            </a:pPr>
            <a:r>
              <a:rPr lang="en-GB" sz="2000" b="1">
                <a:solidFill>
                  <a:srgbClr val="00B050"/>
                </a:solidFill>
                <a:latin typeface="Arial" panose="020B0604020202020204" pitchFamily="34" charset="0"/>
                <a:cs typeface="Arial" panose="020B0604020202020204" pitchFamily="34" charset="0"/>
              </a:rPr>
              <a:t>Overview or context of innovation</a:t>
            </a:r>
          </a:p>
          <a:p>
            <a:pPr>
              <a:lnSpc>
                <a:spcPct val="150000"/>
              </a:lnSpc>
              <a:buNone/>
            </a:pPr>
            <a:r>
              <a:rPr lang="en-GB" sz="2000" b="1">
                <a:solidFill>
                  <a:srgbClr val="00B050"/>
                </a:solidFill>
                <a:latin typeface="Arial" panose="020B0604020202020204" pitchFamily="34" charset="0"/>
                <a:cs typeface="Arial" panose="020B0604020202020204" pitchFamily="34" charset="0"/>
              </a:rPr>
              <a:t>Let me briefly illustrate how the NHS App has been used in a real healthcare setting.</a:t>
            </a:r>
          </a:p>
          <a:p>
            <a:pPr>
              <a:lnSpc>
                <a:spcPct val="150000"/>
              </a:lnSpc>
              <a:buNone/>
            </a:pPr>
            <a:endParaRPr lang="en-GB" sz="2000" b="1">
              <a:solidFill>
                <a:srgbClr val="00B050"/>
              </a:solidFill>
              <a:latin typeface="Arial" panose="020B0604020202020204" pitchFamily="34" charset="0"/>
              <a:cs typeface="Arial" panose="020B0604020202020204" pitchFamily="34" charset="0"/>
            </a:endParaRPr>
          </a:p>
          <a:p>
            <a:pPr>
              <a:lnSpc>
                <a:spcPct val="150000"/>
              </a:lnSpc>
              <a:buNone/>
            </a:pPr>
            <a:r>
              <a:rPr lang="en-GB" sz="2000" b="1">
                <a:solidFill>
                  <a:srgbClr val="C00000"/>
                </a:solidFill>
                <a:latin typeface="Arial" panose="020B0604020202020204" pitchFamily="34" charset="0"/>
                <a:cs typeface="Arial" panose="020B0604020202020204" pitchFamily="34" charset="0"/>
              </a:rPr>
              <a:t>Problem:</a:t>
            </a:r>
            <a:r>
              <a:rPr lang="en-GB" sz="2000">
                <a:latin typeface="Arial" panose="020B0604020202020204" pitchFamily="34" charset="0"/>
                <a:cs typeface="Arial" panose="020B0604020202020204" pitchFamily="34" charset="0"/>
              </a:rPr>
              <a:t> A strong example is its implementation in England general practice during the COVID-19 pandemic. When face-to-face appointments were restricted, GP surgeries relied heavily on digital systems to maintain access. </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b="1">
                <a:solidFill>
                  <a:srgbClr val="FF0000"/>
                </a:solidFill>
                <a:latin typeface="Arial" panose="020B0604020202020204" pitchFamily="34" charset="0"/>
                <a:cs typeface="Arial" panose="020B0604020202020204" pitchFamily="34" charset="0"/>
              </a:rPr>
              <a:t>Solution:</a:t>
            </a:r>
            <a:r>
              <a:rPr lang="en-GB" sz="2000">
                <a:latin typeface="Arial" panose="020B0604020202020204" pitchFamily="34" charset="0"/>
                <a:cs typeface="Arial" panose="020B0604020202020204" pitchFamily="34" charset="0"/>
              </a:rPr>
              <a:t> Through the NHS App, patients could book appointments, request repeat prescriptions, access test results and download their COVID vaccination records, real world adoption:Covid-19 accelerated digital access (NHS England, 2022).</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b="1">
                <a:solidFill>
                  <a:srgbClr val="92D050"/>
                </a:solidFill>
                <a:latin typeface="Arial" panose="020B0604020202020204" pitchFamily="34" charset="0"/>
                <a:cs typeface="Arial" panose="020B0604020202020204" pitchFamily="34" charset="0"/>
              </a:rPr>
              <a:t>Benefits: </a:t>
            </a:r>
            <a:r>
              <a:rPr lang="en-GB" sz="2000">
                <a:latin typeface="Arial" panose="020B0604020202020204" pitchFamily="34" charset="0"/>
                <a:cs typeface="Arial" panose="020B0604020202020204" pitchFamily="34" charset="0"/>
              </a:rPr>
              <a:t>At the height of the pandemic, over 50% of GP consultations were delivered remotely, supported by digital platforms including the NHS App (Greenhalgh et al., 2025). In this sense, the App became a ‘digital front door’ to primary care, helping reduce physical footfall and maintain service continuity during lockdowns.</a:t>
            </a:r>
          </a:p>
          <a:p>
            <a:pPr>
              <a:lnSpc>
                <a:spcPct val="150000"/>
              </a:lnSpc>
              <a:buNone/>
            </a:pP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1615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656143-92FB-96A2-3A67-A0653715718A}"/>
              </a:ext>
            </a:extLst>
          </p:cNvPr>
          <p:cNvSpPr txBox="1"/>
          <p:nvPr/>
        </p:nvSpPr>
        <p:spPr>
          <a:xfrm>
            <a:off x="1" y="558236"/>
            <a:ext cx="12192000" cy="5113644"/>
          </a:xfrm>
          <a:prstGeom prst="rect">
            <a:avLst/>
          </a:prstGeom>
          <a:noFill/>
        </p:spPr>
        <p:txBody>
          <a:bodyPr wrap="square">
            <a:spAutoFit/>
          </a:bodyPr>
          <a:lstStyle/>
          <a:p>
            <a:pPr>
              <a:lnSpc>
                <a:spcPct val="150000"/>
              </a:lnSpc>
              <a:buNone/>
            </a:pPr>
            <a:r>
              <a:rPr lang="en-GB" sz="2000" b="1">
                <a:solidFill>
                  <a:srgbClr val="FF0000"/>
                </a:solidFill>
                <a:latin typeface="Arial" panose="020B0604020202020204" pitchFamily="34" charset="0"/>
                <a:cs typeface="Arial" panose="020B0604020202020204" pitchFamily="34" charset="0"/>
              </a:rPr>
              <a:t>However,</a:t>
            </a:r>
            <a:r>
              <a:rPr lang="en-GB" sz="2000">
                <a:latin typeface="Arial" panose="020B0604020202020204" pitchFamily="34" charset="0"/>
                <a:cs typeface="Arial" panose="020B0604020202020204" pitchFamily="34" charset="0"/>
              </a:rPr>
              <a:t> the evidence also highlights important limitations. While patient access channels increased, workload pressures for clinicians did not necessarily decrease. Research suggests that digital triage systems often redistributed demand, creating additional administrative and follow-up tasks rather than reducing overall workload (Greenhalgh et al., 2025).</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b="1">
                <a:solidFill>
                  <a:srgbClr val="FFC000"/>
                </a:solidFill>
                <a:latin typeface="Arial" panose="020B0604020202020204" pitchFamily="34" charset="0"/>
                <a:cs typeface="Arial" panose="020B0604020202020204" pitchFamily="34" charset="0"/>
              </a:rPr>
              <a:t>There are also equity concerns.</a:t>
            </a:r>
            <a:r>
              <a:rPr lang="en-GB" sz="2000">
                <a:latin typeface="Arial" panose="020B0604020202020204" pitchFamily="34" charset="0"/>
                <a:cs typeface="Arial" panose="020B0604020202020204" pitchFamily="34" charset="0"/>
              </a:rPr>
              <a:t> Uptake of digital health technologies, including the NHS App, has been lower among older adults and socioeconomically disadvantaged groups, reinforcing risks of digital exclusion (Whitfield and Hamblin, 2022).</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b="1">
                <a:solidFill>
                  <a:srgbClr val="00B050"/>
                </a:solidFill>
                <a:latin typeface="Arial" panose="020B0604020202020204" pitchFamily="34" charset="0"/>
                <a:cs typeface="Arial" panose="020B0604020202020204" pitchFamily="34" charset="0"/>
              </a:rPr>
              <a:t>Overall,</a:t>
            </a:r>
            <a:r>
              <a:rPr lang="en-GB" sz="2000">
                <a:latin typeface="Arial" panose="020B0604020202020204" pitchFamily="34" charset="0"/>
                <a:cs typeface="Arial" panose="020B0604020202020204" pitchFamily="34" charset="0"/>
              </a:rPr>
              <a:t> this case demonstrates that the NHS App strengthened accessibility and resilience, but also exposed workforce pressures and ongoing health inequalities within digital transformation.</a:t>
            </a:r>
            <a:endParaRPr lang="en-US"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636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58F9C5A-6BC5-47C0-8363-446AAEDB9FF7}"/>
              </a:ext>
            </a:extLst>
          </p:cNvPr>
          <p:cNvSpPr txBox="1"/>
          <p:nvPr/>
        </p:nvSpPr>
        <p:spPr>
          <a:xfrm>
            <a:off x="315686" y="587830"/>
            <a:ext cx="11288485" cy="5326779"/>
          </a:xfrm>
          <a:prstGeom prst="rect">
            <a:avLst/>
          </a:prstGeom>
          <a:noFill/>
        </p:spPr>
        <p:txBody>
          <a:bodyPr wrap="square">
            <a:spAutoFit/>
          </a:bodyPr>
          <a:lstStyle/>
          <a:p>
            <a:pPr algn="ctr" fontAlgn="ctr">
              <a:lnSpc>
                <a:spcPct val="150000"/>
              </a:lnSpc>
              <a:spcBef>
                <a:spcPts val="225"/>
              </a:spcBef>
              <a:spcAft>
                <a:spcPts val="225"/>
              </a:spcAft>
              <a:buNone/>
            </a:pPr>
            <a:r>
              <a:rPr lang="en-GB" sz="3200" b="1" i="0" u="none" strike="noStrike">
                <a:solidFill>
                  <a:srgbClr val="C00000"/>
                </a:solidFill>
                <a:effectLst/>
                <a:latin typeface="Arial" panose="020B0604020202020204" pitchFamily="34" charset="0"/>
                <a:cs typeface="Arial" panose="020B0604020202020204" pitchFamily="34" charset="0"/>
              </a:rPr>
              <a:t>Impact on Service Delivery</a:t>
            </a:r>
          </a:p>
          <a:p>
            <a:pPr algn="l">
              <a:lnSpc>
                <a:spcPct val="150000"/>
              </a:lnSpc>
              <a:spcBef>
                <a:spcPts val="225"/>
              </a:spcBef>
              <a:spcAft>
                <a:spcPts val="225"/>
              </a:spcAft>
              <a:buNone/>
            </a:pPr>
            <a:r>
              <a:rPr lang="en-GB" sz="2800" b="0" i="0" u="none" strike="noStrike">
                <a:solidFill>
                  <a:srgbClr val="000000"/>
                </a:solidFill>
                <a:effectLst/>
                <a:latin typeface="Arial" panose="020B0604020202020204" pitchFamily="34" charset="0"/>
                <a:cs typeface="Arial" panose="020B0604020202020204" pitchFamily="34" charset="0"/>
              </a:rPr>
              <a:t>Evidence shows expansion of remote-by-default models and workflow redesign in general practice (Greenhalgh et al., 2025; Dakin, 2024). Lean digital redesign has demonstrated reduced discharge lead times in some hospital contexts (Werner et al., 2026). However, qualitative research indicates digital triage may redistribute workload rather than reduce it, creating hidden administrative burdens and increased intensity of clinical work (Greenhalgh et al., 2025).</a:t>
            </a:r>
          </a:p>
        </p:txBody>
      </p:sp>
    </p:spTree>
    <p:extLst>
      <p:ext uri="{BB962C8B-B14F-4D97-AF65-F5344CB8AC3E}">
        <p14:creationId xmlns:p14="http://schemas.microsoft.com/office/powerpoint/2010/main" val="1103017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11F6A3-45CC-DAC0-D8D7-29C988727B00}"/>
              </a:ext>
            </a:extLst>
          </p:cNvPr>
          <p:cNvSpPr txBox="1"/>
          <p:nvPr/>
        </p:nvSpPr>
        <p:spPr>
          <a:xfrm>
            <a:off x="0" y="0"/>
            <a:ext cx="12191999" cy="5326779"/>
          </a:xfrm>
          <a:prstGeom prst="rect">
            <a:avLst/>
          </a:prstGeom>
          <a:noFill/>
        </p:spPr>
        <p:txBody>
          <a:bodyPr wrap="square">
            <a:spAutoFit/>
          </a:bodyPr>
          <a:lstStyle/>
          <a:p>
            <a:pPr algn="ctr" fontAlgn="ctr">
              <a:lnSpc>
                <a:spcPct val="150000"/>
              </a:lnSpc>
              <a:spcBef>
                <a:spcPts val="225"/>
              </a:spcBef>
              <a:spcAft>
                <a:spcPts val="225"/>
              </a:spcAft>
              <a:buNone/>
            </a:pPr>
            <a:r>
              <a:rPr lang="en-GB" sz="3200" b="1" i="0" u="none" strike="noStrike">
                <a:solidFill>
                  <a:srgbClr val="92D050"/>
                </a:solidFill>
                <a:effectLst/>
                <a:latin typeface="Arial" panose="020B0604020202020204" pitchFamily="34" charset="0"/>
                <a:cs typeface="Arial" panose="020B0604020202020204" pitchFamily="34" charset="0"/>
              </a:rPr>
              <a:t>Impact on the Workforce</a:t>
            </a:r>
          </a:p>
          <a:p>
            <a:pPr algn="l">
              <a:lnSpc>
                <a:spcPct val="150000"/>
              </a:lnSpc>
              <a:spcBef>
                <a:spcPts val="225"/>
              </a:spcBef>
              <a:spcAft>
                <a:spcPts val="225"/>
              </a:spcAft>
              <a:buNone/>
            </a:pPr>
            <a:r>
              <a:rPr lang="en-GB" sz="2800" b="0" i="0" u="none" strike="noStrike">
                <a:solidFill>
                  <a:srgbClr val="000000"/>
                </a:solidFill>
                <a:effectLst/>
                <a:latin typeface="Arial" panose="020B0604020202020204" pitchFamily="34" charset="0"/>
                <a:cs typeface="Arial" panose="020B0604020202020204" pitchFamily="34" charset="0"/>
              </a:rPr>
              <a:t>Digital adoption has required rapid skills adaptation across clinical and administrative staff. Workforce digital capability remains uneven (WHO, 2025). Leadership and governance are critical for responsible digital workplace transformation (Gyamerah et al., 2026). Labour process analysis highlights tensions between efficiency imperatives and professional autonomy under ICS reforms (Habib, 2026). Digitalisation may contribute to work intensification and stress if insufficiently. </a:t>
            </a:r>
          </a:p>
        </p:txBody>
      </p:sp>
    </p:spTree>
    <p:extLst>
      <p:ext uri="{BB962C8B-B14F-4D97-AF65-F5344CB8AC3E}">
        <p14:creationId xmlns:p14="http://schemas.microsoft.com/office/powerpoint/2010/main" val="1680234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75715B-3FBD-3F53-4A1F-AB59237F9AB3}"/>
              </a:ext>
            </a:extLst>
          </p:cNvPr>
          <p:cNvSpPr txBox="1"/>
          <p:nvPr/>
        </p:nvSpPr>
        <p:spPr>
          <a:xfrm>
            <a:off x="228600" y="304800"/>
            <a:ext cx="9960429" cy="5326779"/>
          </a:xfrm>
          <a:prstGeom prst="rect">
            <a:avLst/>
          </a:prstGeom>
          <a:noFill/>
        </p:spPr>
        <p:txBody>
          <a:bodyPr wrap="square">
            <a:spAutoFit/>
          </a:bodyPr>
          <a:lstStyle/>
          <a:p>
            <a:pPr algn="ctr" fontAlgn="ctr">
              <a:lnSpc>
                <a:spcPct val="150000"/>
              </a:lnSpc>
              <a:spcBef>
                <a:spcPts val="225"/>
              </a:spcBef>
              <a:spcAft>
                <a:spcPts val="225"/>
              </a:spcAft>
              <a:buNone/>
            </a:pPr>
            <a:r>
              <a:rPr lang="en-GB" sz="3200" b="1" i="0" u="none" strike="noStrike">
                <a:solidFill>
                  <a:srgbClr val="00B0F0"/>
                </a:solidFill>
                <a:effectLst/>
                <a:latin typeface="Arial" panose="020B0604020202020204" pitchFamily="34" charset="0"/>
                <a:cs typeface="Arial" panose="020B0604020202020204" pitchFamily="34" charset="0"/>
              </a:rPr>
              <a:t>Impact on Patients</a:t>
            </a:r>
          </a:p>
          <a:p>
            <a:pPr algn="l">
              <a:lnSpc>
                <a:spcPct val="150000"/>
              </a:lnSpc>
              <a:spcBef>
                <a:spcPts val="225"/>
              </a:spcBef>
              <a:spcAft>
                <a:spcPts val="225"/>
              </a:spcAft>
              <a:buNone/>
            </a:pPr>
            <a:r>
              <a:rPr lang="en-GB" sz="2800" b="0" i="0" u="none" strike="noStrike">
                <a:solidFill>
                  <a:srgbClr val="000000"/>
                </a:solidFill>
                <a:effectLst/>
                <a:latin typeface="Arial" panose="020B0604020202020204" pitchFamily="34" charset="0"/>
                <a:cs typeface="Arial" panose="020B0604020202020204" pitchFamily="34" charset="0"/>
              </a:rPr>
              <a:t>The NHS App has improved access to records, prescriptions and appointment booking, increasing transparency and patient autonomy (Dakin, 2024). Nevertheless, digital exclusion persists, particularly among older adults and socioeconomically disadvantaged groups (Whitfield and Hamblin, 2022). Equity implications remain under-evaluated in longitudinal outcome studies (WHO, 2025).</a:t>
            </a:r>
          </a:p>
        </p:txBody>
      </p:sp>
    </p:spTree>
    <p:extLst>
      <p:ext uri="{BB962C8B-B14F-4D97-AF65-F5344CB8AC3E}">
        <p14:creationId xmlns:p14="http://schemas.microsoft.com/office/powerpoint/2010/main" val="3940831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9FBDFF-B693-68A3-2471-BAB5D5C5A89D}"/>
              </a:ext>
            </a:extLst>
          </p:cNvPr>
          <p:cNvSpPr txBox="1"/>
          <p:nvPr/>
        </p:nvSpPr>
        <p:spPr>
          <a:xfrm>
            <a:off x="1" y="0"/>
            <a:ext cx="12192000" cy="6036974"/>
          </a:xfrm>
          <a:prstGeom prst="rect">
            <a:avLst/>
          </a:prstGeom>
          <a:noFill/>
        </p:spPr>
        <p:txBody>
          <a:bodyPr wrap="square">
            <a:spAutoFit/>
          </a:bodyPr>
          <a:lstStyle/>
          <a:p>
            <a:pPr algn="l">
              <a:lnSpc>
                <a:spcPct val="150000"/>
              </a:lnSpc>
              <a:buNone/>
            </a:pPr>
            <a:r>
              <a:rPr lang="en-GB" sz="2000" b="1" i="0" u="none" strike="noStrike">
                <a:solidFill>
                  <a:srgbClr val="92D050"/>
                </a:solidFill>
                <a:effectLst/>
                <a:latin typeface="Arial" panose="020B0604020202020204" pitchFamily="34" charset="0"/>
                <a:cs typeface="Arial" panose="020B0604020202020204" pitchFamily="34" charset="0"/>
              </a:rPr>
              <a:t>Challenges &amp; Responses Key Challenges</a:t>
            </a:r>
          </a:p>
          <a:p>
            <a:pPr algn="l">
              <a:lnSpc>
                <a:spcPct val="150000"/>
              </a:lnSpc>
              <a:buFont typeface="+mj-lt"/>
              <a:buAutoNum type="arabicPeriod"/>
            </a:pPr>
            <a:r>
              <a:rPr lang="en-GB" sz="2000" b="1" i="0" u="none" strike="noStrike">
                <a:solidFill>
                  <a:srgbClr val="92D050"/>
                </a:solidFill>
                <a:effectLst/>
                <a:latin typeface="Arial" panose="020B0604020202020204" pitchFamily="34" charset="0"/>
                <a:cs typeface="Arial" panose="020B0604020202020204" pitchFamily="34" charset="0"/>
              </a:rPr>
              <a:t> Workload Redistribution</a:t>
            </a:r>
            <a:endParaRPr lang="en-GB" sz="2000" b="0" i="0" u="none" strike="noStrike">
              <a:solidFill>
                <a:srgbClr val="92D050"/>
              </a:solidFill>
              <a:effectLst/>
              <a:latin typeface="Arial" panose="020B0604020202020204" pitchFamily="34" charset="0"/>
              <a:cs typeface="Arial" panose="020B0604020202020204" pitchFamily="34" charset="0"/>
            </a:endParaRP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Digital triage created additional tasks</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Increased messaging and follow-ups</a:t>
            </a:r>
          </a:p>
          <a:p>
            <a:pPr algn="l">
              <a:lnSpc>
                <a:spcPct val="150000"/>
              </a:lnSpc>
              <a:buFont typeface="+mj-lt"/>
              <a:buAutoNum type="arabicPeriod"/>
            </a:pPr>
            <a:r>
              <a:rPr lang="en-GB" sz="2000" b="1" i="0" u="none" strike="noStrike">
                <a:solidFill>
                  <a:srgbClr val="000000"/>
                </a:solidFill>
                <a:effectLst/>
                <a:latin typeface="Arial" panose="020B0604020202020204" pitchFamily="34" charset="0"/>
                <a:cs typeface="Arial" panose="020B0604020202020204" pitchFamily="34" charset="0"/>
              </a:rPr>
              <a:t> </a:t>
            </a:r>
            <a:r>
              <a:rPr lang="en-GB" sz="2000" b="1" i="0" u="none" strike="noStrike">
                <a:solidFill>
                  <a:srgbClr val="00B0F0"/>
                </a:solidFill>
                <a:effectLst/>
                <a:latin typeface="Arial" panose="020B0604020202020204" pitchFamily="34" charset="0"/>
                <a:cs typeface="Arial" panose="020B0604020202020204" pitchFamily="34" charset="0"/>
              </a:rPr>
              <a:t>Digital Exclusion</a:t>
            </a:r>
            <a:endParaRPr lang="en-GB" sz="2000" b="0" i="0" u="none" strike="noStrike">
              <a:solidFill>
                <a:srgbClr val="00B0F0"/>
              </a:solidFill>
              <a:effectLst/>
              <a:latin typeface="Arial" panose="020B0604020202020204" pitchFamily="34" charset="0"/>
              <a:cs typeface="Arial" panose="020B0604020202020204" pitchFamily="34" charset="0"/>
            </a:endParaRP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Older adults less likely to use the App</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Limited digital literacy</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Poor access to smartphones/internet</a:t>
            </a:r>
          </a:p>
          <a:p>
            <a:pPr algn="l">
              <a:lnSpc>
                <a:spcPct val="150000"/>
              </a:lnSpc>
              <a:buFont typeface="+mj-lt"/>
              <a:buAutoNum type="arabicPeriod"/>
            </a:pPr>
            <a:r>
              <a:rPr lang="en-GB" sz="2000" b="1" i="0" u="none" strike="noStrike">
                <a:solidFill>
                  <a:srgbClr val="7030A0"/>
                </a:solidFill>
                <a:effectLst/>
                <a:latin typeface="Arial" panose="020B0604020202020204" pitchFamily="34" charset="0"/>
                <a:cs typeface="Arial" panose="020B0604020202020204" pitchFamily="34" charset="0"/>
              </a:rPr>
              <a:t> Health Inequalities</a:t>
            </a:r>
            <a:endParaRPr lang="en-GB" sz="2000" b="0" i="0" u="none" strike="noStrike">
              <a:solidFill>
                <a:srgbClr val="7030A0"/>
              </a:solidFill>
              <a:effectLst/>
              <a:latin typeface="Arial" panose="020B0604020202020204" pitchFamily="34" charset="0"/>
              <a:cs typeface="Arial" panose="020B0604020202020204" pitchFamily="34" charset="0"/>
            </a:endParaRP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Lower uptake in deprived communities</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Language and accessibility barriers</a:t>
            </a:r>
          </a:p>
          <a:p>
            <a:pPr algn="l">
              <a:lnSpc>
                <a:spcPct val="150000"/>
              </a:lnSpc>
              <a:buFont typeface="+mj-lt"/>
              <a:buAutoNum type="arabicPeriod"/>
            </a:pPr>
            <a:r>
              <a:rPr lang="en-GB" sz="2000" b="1" i="0" u="none" strike="noStrike">
                <a:solidFill>
                  <a:srgbClr val="000000"/>
                </a:solidFill>
                <a:effectLst/>
                <a:latin typeface="Arial" panose="020B0604020202020204" pitchFamily="34" charset="0"/>
                <a:cs typeface="Arial" panose="020B0604020202020204" pitchFamily="34" charset="0"/>
              </a:rPr>
              <a:t> </a:t>
            </a:r>
            <a:r>
              <a:rPr lang="en-GB" sz="2000" b="1" i="0" u="none" strike="noStrike">
                <a:solidFill>
                  <a:srgbClr val="FFFF00"/>
                </a:solidFill>
                <a:effectLst/>
                <a:latin typeface="Arial" panose="020B0604020202020204" pitchFamily="34" charset="0"/>
                <a:cs typeface="Arial" panose="020B0604020202020204" pitchFamily="34" charset="0"/>
              </a:rPr>
              <a:t>System Pressure</a:t>
            </a:r>
            <a:endParaRPr lang="en-GB" sz="2000" b="0" i="0" u="none" strike="noStrike">
              <a:solidFill>
                <a:srgbClr val="FFFF00"/>
              </a:solidFill>
              <a:effectLst/>
              <a:latin typeface="Arial" panose="020B0604020202020204" pitchFamily="34" charset="0"/>
              <a:cs typeface="Arial" panose="020B0604020202020204" pitchFamily="34" charset="0"/>
            </a:endParaRP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Remote consultations did not reduce overall demand</a:t>
            </a:r>
          </a:p>
        </p:txBody>
      </p:sp>
    </p:spTree>
    <p:extLst>
      <p:ext uri="{BB962C8B-B14F-4D97-AF65-F5344CB8AC3E}">
        <p14:creationId xmlns:p14="http://schemas.microsoft.com/office/powerpoint/2010/main" val="82153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E4DEE5-EA1A-E472-E91C-201EE0F9476E}"/>
              </a:ext>
            </a:extLst>
          </p:cNvPr>
          <p:cNvSpPr txBox="1"/>
          <p:nvPr/>
        </p:nvSpPr>
        <p:spPr>
          <a:xfrm>
            <a:off x="0" y="0"/>
            <a:ext cx="10722429" cy="6498639"/>
          </a:xfrm>
          <a:prstGeom prst="rect">
            <a:avLst/>
          </a:prstGeom>
          <a:noFill/>
        </p:spPr>
        <p:txBody>
          <a:bodyPr wrap="square">
            <a:spAutoFit/>
          </a:bodyPr>
          <a:lstStyle/>
          <a:p>
            <a:pPr algn="l">
              <a:lnSpc>
                <a:spcPct val="150000"/>
              </a:lnSpc>
              <a:buNone/>
            </a:pPr>
            <a:r>
              <a:rPr lang="en-GB" sz="2000" b="1" i="0" u="none" strike="noStrike">
                <a:solidFill>
                  <a:srgbClr val="C00000"/>
                </a:solidFill>
                <a:effectLst/>
                <a:latin typeface="Arial" panose="020B0604020202020204" pitchFamily="34" charset="0"/>
                <a:cs typeface="Arial" panose="020B0604020202020204" pitchFamily="34" charset="0"/>
              </a:rPr>
              <a:t>Responses &amp; Mitigation Strategies</a:t>
            </a:r>
          </a:p>
          <a:p>
            <a:pPr algn="l">
              <a:lnSpc>
                <a:spcPct val="150000"/>
              </a:lnSpc>
              <a:buFont typeface="+mj-lt"/>
              <a:buAutoNum type="arabicPeriod"/>
            </a:pPr>
            <a:r>
              <a:rPr lang="en-GB" sz="2000" b="1" i="0" u="none" strike="noStrike">
                <a:solidFill>
                  <a:srgbClr val="C00000"/>
                </a:solidFill>
                <a:effectLst/>
                <a:latin typeface="Arial" panose="020B0604020202020204" pitchFamily="34" charset="0"/>
                <a:cs typeface="Arial" panose="020B0604020202020204" pitchFamily="34" charset="0"/>
              </a:rPr>
              <a:t> Blended Care Models</a:t>
            </a:r>
            <a:endParaRPr lang="en-GB" sz="2000" b="0" i="0" u="none" strike="noStrike">
              <a:solidFill>
                <a:srgbClr val="C00000"/>
              </a:solidFill>
              <a:effectLst/>
              <a:latin typeface="Arial" panose="020B0604020202020204" pitchFamily="34" charset="0"/>
              <a:cs typeface="Arial" panose="020B0604020202020204" pitchFamily="34" charset="0"/>
            </a:endParaRP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Maintain face-to-face alongside digital services.</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Offer patient choice.</a:t>
            </a:r>
          </a:p>
          <a:p>
            <a:pPr algn="l">
              <a:lnSpc>
                <a:spcPct val="150000"/>
              </a:lnSpc>
              <a:buFont typeface="+mj-lt"/>
              <a:buAutoNum type="arabicPeriod"/>
            </a:pPr>
            <a:r>
              <a:rPr lang="en-GB" sz="2000" b="1" i="0" u="none" strike="noStrike">
                <a:solidFill>
                  <a:srgbClr val="000000"/>
                </a:solidFill>
                <a:effectLst/>
                <a:latin typeface="Arial" panose="020B0604020202020204" pitchFamily="34" charset="0"/>
                <a:cs typeface="Arial" panose="020B0604020202020204" pitchFamily="34" charset="0"/>
              </a:rPr>
              <a:t>  </a:t>
            </a:r>
            <a:r>
              <a:rPr lang="en-GB" sz="2000" b="1" i="0" u="none" strike="noStrike">
                <a:solidFill>
                  <a:srgbClr val="FFC000"/>
                </a:solidFill>
                <a:effectLst/>
                <a:latin typeface="Arial" panose="020B0604020202020204" pitchFamily="34" charset="0"/>
                <a:cs typeface="Arial" panose="020B0604020202020204" pitchFamily="34" charset="0"/>
              </a:rPr>
              <a:t>Digital Inclusion Initiatives</a:t>
            </a:r>
            <a:endParaRPr lang="en-GB" sz="2000" b="0" i="0" u="none" strike="noStrike">
              <a:solidFill>
                <a:srgbClr val="FFC000"/>
              </a:solidFill>
              <a:effectLst/>
              <a:latin typeface="Arial" panose="020B0604020202020204" pitchFamily="34" charset="0"/>
              <a:cs typeface="Arial" panose="020B0604020202020204" pitchFamily="34" charset="0"/>
            </a:endParaRP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Community digital literacy programmes.</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Support through libraries and local councils.</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Alternative non-digital access routes.</a:t>
            </a:r>
          </a:p>
          <a:p>
            <a:pPr algn="l">
              <a:lnSpc>
                <a:spcPct val="150000"/>
              </a:lnSpc>
              <a:buFont typeface="+mj-lt"/>
              <a:buAutoNum type="arabicPeriod"/>
            </a:pPr>
            <a:r>
              <a:rPr lang="en-GB" sz="2000" b="1" i="0" u="none" strike="noStrike">
                <a:solidFill>
                  <a:srgbClr val="000000"/>
                </a:solidFill>
                <a:effectLst/>
                <a:latin typeface="Arial" panose="020B0604020202020204" pitchFamily="34" charset="0"/>
                <a:cs typeface="Arial" panose="020B0604020202020204" pitchFamily="34" charset="0"/>
              </a:rPr>
              <a:t> </a:t>
            </a:r>
            <a:r>
              <a:rPr lang="en-GB" sz="2000" b="1" i="0" u="none" strike="noStrike">
                <a:solidFill>
                  <a:srgbClr val="92D050"/>
                </a:solidFill>
                <a:effectLst/>
                <a:latin typeface="Arial" panose="020B0604020202020204" pitchFamily="34" charset="0"/>
                <a:cs typeface="Arial" panose="020B0604020202020204" pitchFamily="34" charset="0"/>
              </a:rPr>
              <a:t>Staff Training &amp; Workflow Redesign</a:t>
            </a:r>
            <a:endParaRPr lang="en-GB" sz="2000" b="0" i="0" u="none" strike="noStrike">
              <a:solidFill>
                <a:srgbClr val="92D050"/>
              </a:solidFill>
              <a:effectLst/>
              <a:latin typeface="Arial" panose="020B0604020202020204" pitchFamily="34" charset="0"/>
              <a:cs typeface="Arial" panose="020B0604020202020204" pitchFamily="34" charset="0"/>
            </a:endParaRP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Clear triage protocols.</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Administrative support roles.</a:t>
            </a:r>
          </a:p>
          <a:p>
            <a:pPr algn="l">
              <a:lnSpc>
                <a:spcPct val="150000"/>
              </a:lnSpc>
              <a:buFont typeface="+mj-lt"/>
              <a:buAutoNum type="arabicPeriod"/>
            </a:pPr>
            <a:r>
              <a:rPr lang="en-GB" sz="2000" b="1" i="0" u="none" strike="noStrike">
                <a:solidFill>
                  <a:srgbClr val="000000"/>
                </a:solidFill>
                <a:effectLst/>
                <a:latin typeface="Arial" panose="020B0604020202020204" pitchFamily="34" charset="0"/>
                <a:cs typeface="Arial" panose="020B0604020202020204" pitchFamily="34" charset="0"/>
              </a:rPr>
              <a:t> </a:t>
            </a:r>
            <a:r>
              <a:rPr lang="en-GB" sz="2000" b="1" i="0" u="none" strike="noStrike">
                <a:solidFill>
                  <a:srgbClr val="00B0F0"/>
                </a:solidFill>
                <a:effectLst/>
                <a:latin typeface="Arial" panose="020B0604020202020204" pitchFamily="34" charset="0"/>
                <a:cs typeface="Arial" panose="020B0604020202020204" pitchFamily="34" charset="0"/>
              </a:rPr>
              <a:t>Targeted Outreach</a:t>
            </a:r>
            <a:endParaRPr lang="en-GB" sz="2000" b="0" i="0" u="none" strike="noStrike">
              <a:solidFill>
                <a:srgbClr val="00B0F0"/>
              </a:solidFill>
              <a:effectLst/>
              <a:latin typeface="Arial" panose="020B0604020202020204" pitchFamily="34" charset="0"/>
              <a:cs typeface="Arial" panose="020B0604020202020204" pitchFamily="34" charset="0"/>
            </a:endParaRP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Support for vulnerable groups.</a:t>
            </a:r>
          </a:p>
          <a:p>
            <a:pPr marL="742950" lvl="1" indent="-285750" algn="l">
              <a:lnSpc>
                <a:spcPct val="150000"/>
              </a:lnSpc>
              <a:buFont typeface="+mj-lt"/>
              <a:buAutoNum type="arabicPeriod"/>
            </a:pPr>
            <a:r>
              <a:rPr lang="en-GB" sz="2000" b="0" i="0" u="none" strike="noStrike">
                <a:solidFill>
                  <a:srgbClr val="000000"/>
                </a:solidFill>
                <a:effectLst/>
                <a:latin typeface="Arial" panose="020B0604020202020204" pitchFamily="34" charset="0"/>
                <a:cs typeface="Arial" panose="020B0604020202020204" pitchFamily="34" charset="0"/>
              </a:rPr>
              <a:t>Multilingual and accessible formats.</a:t>
            </a:r>
          </a:p>
        </p:txBody>
      </p:sp>
    </p:spTree>
    <p:extLst>
      <p:ext uri="{BB962C8B-B14F-4D97-AF65-F5344CB8AC3E}">
        <p14:creationId xmlns:p14="http://schemas.microsoft.com/office/powerpoint/2010/main" val="3926314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3D3963D-697E-6550-0027-A3555D7173BC}"/>
              </a:ext>
            </a:extLst>
          </p:cNvPr>
          <p:cNvSpPr txBox="1"/>
          <p:nvPr/>
        </p:nvSpPr>
        <p:spPr>
          <a:xfrm>
            <a:off x="293914" y="391887"/>
            <a:ext cx="11734800" cy="4680448"/>
          </a:xfrm>
          <a:prstGeom prst="rect">
            <a:avLst/>
          </a:prstGeom>
          <a:noFill/>
        </p:spPr>
        <p:txBody>
          <a:bodyPr wrap="square">
            <a:spAutoFit/>
          </a:bodyPr>
          <a:lstStyle/>
          <a:p>
            <a:pPr algn="ctr" fontAlgn="ctr">
              <a:lnSpc>
                <a:spcPct val="150000"/>
              </a:lnSpc>
              <a:spcBef>
                <a:spcPts val="225"/>
              </a:spcBef>
              <a:spcAft>
                <a:spcPts val="225"/>
              </a:spcAft>
              <a:buNone/>
            </a:pPr>
            <a:r>
              <a:rPr lang="en-GB" sz="3200" b="1" i="0" u="none" strike="noStrike">
                <a:solidFill>
                  <a:srgbClr val="FF0000"/>
                </a:solidFill>
                <a:effectLst/>
                <a:latin typeface="Arial" panose="020B0604020202020204" pitchFamily="34" charset="0"/>
                <a:cs typeface="Arial" panose="020B0604020202020204" pitchFamily="34" charset="0"/>
              </a:rPr>
              <a:t>Governance, Risk and Sustainability</a:t>
            </a:r>
          </a:p>
          <a:p>
            <a:pPr algn="l">
              <a:lnSpc>
                <a:spcPct val="150000"/>
              </a:lnSpc>
              <a:spcBef>
                <a:spcPts val="225"/>
              </a:spcBef>
              <a:spcAft>
                <a:spcPts val="225"/>
              </a:spcAft>
              <a:buNone/>
            </a:pPr>
            <a:r>
              <a:rPr lang="en-GB" sz="2800" b="0" i="0" u="none" strike="noStrike">
                <a:solidFill>
                  <a:srgbClr val="000000"/>
                </a:solidFill>
                <a:effectLst/>
                <a:latin typeface="Arial" panose="020B0604020202020204" pitchFamily="34" charset="0"/>
                <a:cs typeface="Arial" panose="020B0604020202020204" pitchFamily="34" charset="0"/>
              </a:rPr>
              <a:t>Digital transformation requires alignment between national strategy and local implementation within ICS structures (Dayan et al., 2025). Cybersecurity, data governance and long-term funding remain critical risks. Reform literature suggests that technological solutions cannot compensate for systemic underinvestment or workforce shortages (</a:t>
            </a:r>
            <a:r>
              <a:rPr lang="en-GB" sz="2800" b="0" i="0" u="none" strike="noStrike" err="1">
                <a:solidFill>
                  <a:srgbClr val="000000"/>
                </a:solidFill>
                <a:effectLst/>
                <a:latin typeface="Arial" panose="020B0604020202020204" pitchFamily="34" charset="0"/>
                <a:cs typeface="Arial" panose="020B0604020202020204" pitchFamily="34" charset="0"/>
              </a:rPr>
              <a:t>Atella</a:t>
            </a:r>
            <a:r>
              <a:rPr lang="en-GB" sz="2800" b="0" i="0" u="none" strike="noStrike">
                <a:solidFill>
                  <a:srgbClr val="000000"/>
                </a:solidFill>
                <a:effectLst/>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2953925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86CD4F-212F-5FDB-2B40-569DF9A7C3AC}"/>
              </a:ext>
            </a:extLst>
          </p:cNvPr>
          <p:cNvSpPr txBox="1"/>
          <p:nvPr/>
        </p:nvSpPr>
        <p:spPr>
          <a:xfrm>
            <a:off x="174171" y="304800"/>
            <a:ext cx="12017829" cy="4680448"/>
          </a:xfrm>
          <a:prstGeom prst="rect">
            <a:avLst/>
          </a:prstGeom>
          <a:noFill/>
        </p:spPr>
        <p:txBody>
          <a:bodyPr wrap="square">
            <a:spAutoFit/>
          </a:bodyPr>
          <a:lstStyle/>
          <a:p>
            <a:pPr algn="ctr" fontAlgn="ctr">
              <a:lnSpc>
                <a:spcPct val="150000"/>
              </a:lnSpc>
              <a:spcBef>
                <a:spcPts val="225"/>
              </a:spcBef>
              <a:spcAft>
                <a:spcPts val="225"/>
              </a:spcAft>
              <a:buNone/>
            </a:pPr>
            <a:r>
              <a:rPr lang="en-GB" sz="3200" b="1" i="0" u="none" strike="noStrike">
                <a:solidFill>
                  <a:srgbClr val="000000"/>
                </a:solidFill>
                <a:effectLst/>
                <a:highlight>
                  <a:srgbClr val="FF00FF"/>
                </a:highlight>
                <a:latin typeface="Arial" panose="020B0604020202020204" pitchFamily="34" charset="0"/>
                <a:cs typeface="Arial" panose="020B0604020202020204" pitchFamily="34" charset="0"/>
              </a:rPr>
              <a:t>Theoretical Framing and Academic Depth</a:t>
            </a:r>
          </a:p>
          <a:p>
            <a:pPr algn="l">
              <a:lnSpc>
                <a:spcPct val="150000"/>
              </a:lnSpc>
              <a:spcBef>
                <a:spcPts val="225"/>
              </a:spcBef>
              <a:spcAft>
                <a:spcPts val="225"/>
              </a:spcAft>
              <a:buNone/>
            </a:pPr>
            <a:r>
              <a:rPr lang="en-GB" sz="2800" b="0" i="0" u="none" strike="noStrike">
                <a:solidFill>
                  <a:srgbClr val="000000"/>
                </a:solidFill>
                <a:effectLst/>
                <a:latin typeface="Arial" panose="020B0604020202020204" pitchFamily="34" charset="0"/>
                <a:cs typeface="Arial" panose="020B0604020202020204" pitchFamily="34" charset="0"/>
              </a:rPr>
              <a:t>From a socio‑technical perspective, the NHS App is embedded within organisational cultures, workflows and power relations rather than functioning as a neutral tool. Labour process theory explains workforce tensions and perceived intensification of work (Habib, 2026). Digital maturity frameworks conceptualise transformation as iterative organisational development rather than linear progress (</a:t>
            </a:r>
            <a:r>
              <a:rPr lang="en-GB" sz="2800" b="0" i="0" u="none" strike="noStrike" err="1">
                <a:solidFill>
                  <a:srgbClr val="000000"/>
                </a:solidFill>
                <a:effectLst/>
                <a:latin typeface="Arial" panose="020B0604020202020204" pitchFamily="34" charset="0"/>
                <a:cs typeface="Arial" panose="020B0604020202020204" pitchFamily="34" charset="0"/>
              </a:rPr>
              <a:t>Phiri</a:t>
            </a:r>
            <a:r>
              <a:rPr lang="en-GB" sz="2800" b="0" i="0" u="none" strike="noStrike">
                <a:solidFill>
                  <a:srgbClr val="000000"/>
                </a:solidFill>
                <a:effectLst/>
                <a:latin typeface="Arial" panose="020B0604020202020204" pitchFamily="34" charset="0"/>
                <a:cs typeface="Arial" panose="020B0604020202020204" pitchFamily="34" charset="0"/>
              </a:rPr>
              <a:t> et al., 2023).</a:t>
            </a:r>
          </a:p>
        </p:txBody>
      </p:sp>
    </p:spTree>
    <p:extLst>
      <p:ext uri="{BB962C8B-B14F-4D97-AF65-F5344CB8AC3E}">
        <p14:creationId xmlns:p14="http://schemas.microsoft.com/office/powerpoint/2010/main" val="1522774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057A51B-D758-43C1-965D-87BC59C65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8B14D17-F39E-46D8-B836-C27298608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29000" y="-2595291"/>
            <a:ext cx="6172199" cy="113919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5236B3C1-AE85-64E2-556C-B88AF7B4AE81}"/>
              </a:ext>
            </a:extLst>
          </p:cNvPr>
          <p:cNvGraphicFramePr/>
          <p:nvPr>
            <p:extLst>
              <p:ext uri="{D42A27DB-BD31-4B8C-83A1-F6EECF244321}">
                <p14:modId xmlns:p14="http://schemas.microsoft.com/office/powerpoint/2010/main" val="4155142840"/>
              </p:ext>
            </p:extLst>
          </p:nvPr>
        </p:nvGraphicFramePr>
        <p:xfrm>
          <a:off x="2438400" y="825508"/>
          <a:ext cx="8115836" cy="3705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790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F46B2AD-7ADC-5C74-C449-00186E2075F7}"/>
              </a:ext>
            </a:extLst>
          </p:cNvPr>
          <p:cNvSpPr txBox="1"/>
          <p:nvPr/>
        </p:nvSpPr>
        <p:spPr>
          <a:xfrm>
            <a:off x="87086" y="108857"/>
            <a:ext cx="11919857" cy="4680448"/>
          </a:xfrm>
          <a:prstGeom prst="rect">
            <a:avLst/>
          </a:prstGeom>
          <a:noFill/>
        </p:spPr>
        <p:txBody>
          <a:bodyPr wrap="square">
            <a:spAutoFit/>
          </a:bodyPr>
          <a:lstStyle/>
          <a:p>
            <a:pPr algn="ctr" fontAlgn="ctr">
              <a:lnSpc>
                <a:spcPct val="150000"/>
              </a:lnSpc>
              <a:spcBef>
                <a:spcPts val="225"/>
              </a:spcBef>
              <a:spcAft>
                <a:spcPts val="225"/>
              </a:spcAft>
              <a:buNone/>
            </a:pPr>
            <a:r>
              <a:rPr lang="en-GB" sz="3200" b="1" i="0" u="none" strike="noStrike">
                <a:solidFill>
                  <a:srgbClr val="0000CC"/>
                </a:solidFill>
                <a:effectLst/>
                <a:latin typeface="Arial" panose="020B0604020202020204" pitchFamily="34" charset="0"/>
                <a:cs typeface="Arial" panose="020B0604020202020204" pitchFamily="34" charset="0"/>
              </a:rPr>
              <a:t>Critical Synthesis</a:t>
            </a:r>
          </a:p>
          <a:p>
            <a:pPr algn="l">
              <a:lnSpc>
                <a:spcPct val="150000"/>
              </a:lnSpc>
              <a:spcBef>
                <a:spcPts val="225"/>
              </a:spcBef>
              <a:spcAft>
                <a:spcPts val="225"/>
              </a:spcAft>
              <a:buNone/>
            </a:pPr>
            <a:r>
              <a:rPr lang="en-GB" sz="2800" b="0" i="0" u="none" strike="noStrike">
                <a:solidFill>
                  <a:srgbClr val="000000"/>
                </a:solidFill>
                <a:effectLst/>
                <a:latin typeface="Arial" panose="020B0604020202020204" pitchFamily="34" charset="0"/>
                <a:cs typeface="Arial" panose="020B0604020202020204" pitchFamily="34" charset="0"/>
              </a:rPr>
              <a:t>The evidence suggests that while the NHS App has enhanced accessibility and modernised service interfaces, measurable efficiency gains are context dependent. Workforce adaptation remains uneven and sometimes burdensome. Equity challenges persist. Digital transformation appears progressive but structurally constrained by funding, staffing and governance fragmentation.</a:t>
            </a:r>
          </a:p>
        </p:txBody>
      </p:sp>
    </p:spTree>
    <p:extLst>
      <p:ext uri="{BB962C8B-B14F-4D97-AF65-F5344CB8AC3E}">
        <p14:creationId xmlns:p14="http://schemas.microsoft.com/office/powerpoint/2010/main" val="3445690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5ED4E2-0B9B-FBB8-9015-985A70CF70B6}"/>
              </a:ext>
            </a:extLst>
          </p:cNvPr>
          <p:cNvSpPr txBox="1"/>
          <p:nvPr/>
        </p:nvSpPr>
        <p:spPr>
          <a:xfrm>
            <a:off x="76200" y="87087"/>
            <a:ext cx="11821886" cy="5223033"/>
          </a:xfrm>
          <a:prstGeom prst="rect">
            <a:avLst/>
          </a:prstGeom>
          <a:noFill/>
        </p:spPr>
        <p:txBody>
          <a:bodyPr wrap="square">
            <a:spAutoFit/>
          </a:bodyPr>
          <a:lstStyle/>
          <a:p>
            <a:pPr algn="ctr" fontAlgn="ctr">
              <a:lnSpc>
                <a:spcPct val="150000"/>
              </a:lnSpc>
              <a:spcBef>
                <a:spcPts val="225"/>
              </a:spcBef>
              <a:spcAft>
                <a:spcPts val="225"/>
              </a:spcAft>
              <a:buNone/>
            </a:pPr>
            <a:r>
              <a:rPr lang="en-GB" sz="3200" b="1" i="0" u="none" strike="noStrike">
                <a:solidFill>
                  <a:srgbClr val="000000"/>
                </a:solidFill>
                <a:effectLst/>
                <a:highlight>
                  <a:srgbClr val="00FFFF"/>
                </a:highlight>
                <a:latin typeface="Arial" panose="020B0604020202020204" pitchFamily="34" charset="0"/>
                <a:cs typeface="Arial" panose="020B0604020202020204" pitchFamily="34" charset="0"/>
              </a:rPr>
              <a:t>Conclusion</a:t>
            </a:r>
          </a:p>
          <a:p>
            <a:pPr algn="l">
              <a:lnSpc>
                <a:spcPct val="150000"/>
              </a:lnSpc>
              <a:spcBef>
                <a:spcPts val="225"/>
              </a:spcBef>
              <a:spcAft>
                <a:spcPts val="225"/>
              </a:spcAft>
              <a:buNone/>
            </a:pPr>
            <a:r>
              <a:rPr lang="en-GB" sz="3200" b="0" i="0" u="none" strike="noStrike">
                <a:solidFill>
                  <a:srgbClr val="000000"/>
                </a:solidFill>
                <a:effectLst/>
                <a:latin typeface="Arial" panose="020B0604020202020204" pitchFamily="34" charset="0"/>
                <a:cs typeface="Arial" panose="020B0604020202020204" pitchFamily="34" charset="0"/>
              </a:rPr>
              <a:t>The NHS App represents a significant milestone in UK digital health reform. However, higher-level academic evaluation demonstrates that technological innovation alone cannot resolve systemic pressures. Sustainable transformation depends on workforce investment, inclusive design, and long-term governance stability.</a:t>
            </a:r>
          </a:p>
        </p:txBody>
      </p:sp>
    </p:spTree>
    <p:extLst>
      <p:ext uri="{BB962C8B-B14F-4D97-AF65-F5344CB8AC3E}">
        <p14:creationId xmlns:p14="http://schemas.microsoft.com/office/powerpoint/2010/main" val="2590149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936560-4201-F0B6-5BFA-EB13703A3C4B}"/>
              </a:ext>
            </a:extLst>
          </p:cNvPr>
          <p:cNvSpPr txBox="1"/>
          <p:nvPr/>
        </p:nvSpPr>
        <p:spPr>
          <a:xfrm>
            <a:off x="0" y="3907971"/>
            <a:ext cx="12191999" cy="3370666"/>
          </a:xfrm>
          <a:prstGeom prst="rect">
            <a:avLst/>
          </a:prstGeom>
          <a:noFill/>
        </p:spPr>
        <p:txBody>
          <a:bodyPr wrap="square">
            <a:spAutoFit/>
          </a:bodyPr>
          <a:lstStyle/>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endParaRPr lang="en-GB" sz="16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B7D2E5B-CF46-FB78-B42C-812F38FDB162}"/>
              </a:ext>
            </a:extLst>
          </p:cNvPr>
          <p:cNvSpPr txBox="1"/>
          <p:nvPr/>
        </p:nvSpPr>
        <p:spPr>
          <a:xfrm>
            <a:off x="0" y="0"/>
            <a:ext cx="12191998" cy="6504345"/>
          </a:xfrm>
          <a:prstGeom prst="rect">
            <a:avLst/>
          </a:prstGeom>
          <a:noFill/>
        </p:spPr>
        <p:txBody>
          <a:bodyPr wrap="square">
            <a:spAutoFit/>
          </a:bodyPr>
          <a:lstStyle/>
          <a:p>
            <a:pPr>
              <a:lnSpc>
                <a:spcPct val="150000"/>
              </a:lnSpc>
              <a:buNone/>
            </a:pPr>
            <a:r>
              <a:rPr lang="en-GB" sz="2800" b="1">
                <a:solidFill>
                  <a:srgbClr val="00B050"/>
                </a:solidFill>
                <a:latin typeface="Arial" panose="020B0604020202020204" pitchFamily="34" charset="0"/>
                <a:cs typeface="Arial" panose="020B0604020202020204" pitchFamily="34" charset="0"/>
              </a:rPr>
              <a:t>Reference </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Atella, V. (2025) The urgent need for an NHS reform.</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Dakin, F.H. (2024) Navigating change and crisis: an ethnographic case study of the digitalisation of general practice work between 2020–2024. Doctoral dissertation. University of Oxford.</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Dayan, M. et al. (2025) Health Systems in Action: United Kingdom. WHO.</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Department of Health and Social Care (2022) Health and Care Act 2022. London: The Stationery Office. Available at: https://www.legislation.gov.uk/ukpga/2022/31/contents (Accessed: 27 February 2026).</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European Parliament and Council of the European Union (2016) Regulation (EU) 2016/679 (General Data Protection Regulation). Official Journal of the European Union, L119, pp. 1–88. Available at: https://eur-lex.europa.eu/eli/reg/2016/679/oj (Accessed: 27 February 2026).</a:t>
            </a:r>
          </a:p>
        </p:txBody>
      </p:sp>
    </p:spTree>
    <p:extLst>
      <p:ext uri="{BB962C8B-B14F-4D97-AF65-F5344CB8AC3E}">
        <p14:creationId xmlns:p14="http://schemas.microsoft.com/office/powerpoint/2010/main" val="1096010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5B83BE-0B16-247C-2384-CED3A2CFD2CF}"/>
              </a:ext>
            </a:extLst>
          </p:cNvPr>
          <p:cNvSpPr txBox="1"/>
          <p:nvPr/>
        </p:nvSpPr>
        <p:spPr>
          <a:xfrm>
            <a:off x="1" y="0"/>
            <a:ext cx="12192000" cy="6858000"/>
          </a:xfrm>
          <a:prstGeom prst="rect">
            <a:avLst/>
          </a:prstGeom>
          <a:noFill/>
        </p:spPr>
        <p:txBody>
          <a:bodyPr wrap="square">
            <a:spAutoFit/>
          </a:bodyPr>
          <a:lstStyle/>
          <a:p>
            <a:pPr>
              <a:buNone/>
            </a:pPr>
            <a:endParaRPr lang="en-GB"/>
          </a:p>
          <a:p>
            <a:pPr>
              <a:lnSpc>
                <a:spcPct val="150000"/>
              </a:lnSpc>
              <a:buNone/>
            </a:pPr>
            <a:r>
              <a:rPr lang="en-GB" sz="1600">
                <a:latin typeface="Arial" panose="020B0604020202020204" pitchFamily="34" charset="0"/>
                <a:cs typeface="Arial" panose="020B0604020202020204" pitchFamily="34" charset="0"/>
              </a:rPr>
              <a:t>Greenhalgh, T., Rosen, R., Shaw, S.E., Byng, R., Faulkner, S. and Finlay, T. (2025) Remote and digital services in UK general practice 2021–2023: a mixed-methods study. Journal of Health Services Research &amp; Policy.</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err="1">
                <a:latin typeface="Arial" panose="020B0604020202020204" pitchFamily="34" charset="0"/>
                <a:cs typeface="Arial" panose="020B0604020202020204" pitchFamily="34" charset="0"/>
              </a:rPr>
              <a:t>Gyamerah</a:t>
            </a:r>
            <a:r>
              <a:rPr lang="en-GB" sz="1600">
                <a:latin typeface="Arial" panose="020B0604020202020204" pitchFamily="34" charset="0"/>
                <a:cs typeface="Arial" panose="020B0604020202020204" pitchFamily="34" charset="0"/>
              </a:rPr>
              <a:t>, S., Afshari, L. and Hallam, K. (2026) Leading responsibly in the digital age.</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NHS England (2022) NHS App: quarterly statistics and usage data. Available at: https://www.england.nhs.uk/statistics/statistical-work-areas/nhs-app/ (Accessed: 26 February 2026).</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Phiri, P., </a:t>
            </a:r>
            <a:r>
              <a:rPr lang="en-GB" sz="1600" err="1">
                <a:latin typeface="Arial" panose="020B0604020202020204" pitchFamily="34" charset="0"/>
                <a:cs typeface="Arial" panose="020B0604020202020204" pitchFamily="34" charset="0"/>
              </a:rPr>
              <a:t>Cavalini</a:t>
            </a:r>
            <a:r>
              <a:rPr lang="en-GB" sz="1600">
                <a:latin typeface="Arial" panose="020B0604020202020204" pitchFamily="34" charset="0"/>
                <a:cs typeface="Arial" panose="020B0604020202020204" pitchFamily="34" charset="0"/>
              </a:rPr>
              <a:t>, H., Shetty, S. and </a:t>
            </a:r>
            <a:r>
              <a:rPr lang="en-GB" sz="1600" err="1">
                <a:latin typeface="Arial" panose="020B0604020202020204" pitchFamily="34" charset="0"/>
                <a:cs typeface="Arial" panose="020B0604020202020204" pitchFamily="34" charset="0"/>
              </a:rPr>
              <a:t>Delanerolle</a:t>
            </a:r>
            <a:r>
              <a:rPr lang="en-GB" sz="1600">
                <a:latin typeface="Arial" panose="020B0604020202020204" pitchFamily="34" charset="0"/>
                <a:cs typeface="Arial" panose="020B0604020202020204" pitchFamily="34" charset="0"/>
              </a:rPr>
              <a:t>, G. (2023) ‘Digital maturity consulting and strategizing to optimize services: overview’, Journal of Medical Internet Research, 25, e37545.</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Whitfield, G. and Hamblin, K. (2022) ‘Technology in social care: equity and digital exclusion’, Journal of Social Policy, 51(4), pp. 742–760.</a:t>
            </a:r>
          </a:p>
        </p:txBody>
      </p:sp>
    </p:spTree>
    <p:extLst>
      <p:ext uri="{BB962C8B-B14F-4D97-AF65-F5344CB8AC3E}">
        <p14:creationId xmlns:p14="http://schemas.microsoft.com/office/powerpoint/2010/main" val="3496023464"/>
      </p:ext>
    </p:extLst>
  </p:cSld>
  <p:clrMapOvr>
    <a:masterClrMapping/>
  </p:clrMapOvr>
</p:sld>
</file>

<file path=ppt/theme/theme1.xml><?xml version="1.0" encoding="utf-8"?>
<a:theme xmlns:a="http://schemas.openxmlformats.org/drawingml/2006/main" name="EncaseVTI">
  <a:themeElements>
    <a:clrScheme name="Encase">
      <a:dk1>
        <a:sysClr val="windowText" lastClr="000000"/>
      </a:dk1>
      <a:lt1>
        <a:sysClr val="window" lastClr="FFFFFF"/>
      </a:lt1>
      <a:dk2>
        <a:srgbClr val="1E2121"/>
      </a:dk2>
      <a:lt2>
        <a:srgbClr val="EFECEB"/>
      </a:lt2>
      <a:accent1>
        <a:srgbClr val="717059"/>
      </a:accent1>
      <a:accent2>
        <a:srgbClr val="B9A17E"/>
      </a:accent2>
      <a:accent3>
        <a:srgbClr val="766752"/>
      </a:accent3>
      <a:accent4>
        <a:srgbClr val="A28578"/>
      </a:accent4>
      <a:accent5>
        <a:srgbClr val="6E736D"/>
      </a:accent5>
      <a:accent6>
        <a:srgbClr val="BE8366"/>
      </a:accent6>
      <a:hlink>
        <a:srgbClr val="B5714F"/>
      </a:hlink>
      <a:folHlink>
        <a:srgbClr val="7B6B4C"/>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EncaseVTI</vt:lpstr>
      <vt:lpstr>PowerPoint Presentation</vt:lpstr>
      <vt:lpstr>The NHS App and Digital Transformation in the UK (July 2019) A Critical Evaluation of Impa on:  Service Delivery  Workforce  and Patients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Shamaila Sakhawat (2309140)</dc:creator>
  <cp:lastModifiedBy>Shamaila Sakhawat (2309140)</cp:lastModifiedBy>
  <cp:revision>1</cp:revision>
  <dcterms:created xsi:type="dcterms:W3CDTF">2026-02-26T19:18:26Z</dcterms:created>
  <dcterms:modified xsi:type="dcterms:W3CDTF">2026-02-27T21:51:02Z</dcterms:modified>
</cp:coreProperties>
</file>