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0"/>
  </p:notesMasterIdLst>
  <p:handoutMasterIdLst>
    <p:handoutMasterId r:id="rId11"/>
  </p:handoutMasterIdLst>
  <p:sldIdLst>
    <p:sldId id="277" r:id="rId2"/>
    <p:sldId id="338" r:id="rId3"/>
    <p:sldId id="339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7FAE64-4583-4002-82F0-FCB38372BC8B}" v="41" dt="2021-03-11T10:56:56.1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75" autoAdjust="0"/>
    <p:restoredTop sz="93347" autoAdjust="0"/>
  </p:normalViewPr>
  <p:slideViewPr>
    <p:cSldViewPr>
      <p:cViewPr varScale="1">
        <p:scale>
          <a:sx n="106" d="100"/>
          <a:sy n="106" d="100"/>
        </p:scale>
        <p:origin x="163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image" Target="../media/image3.jp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image" Target="../media/image3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68AEED-75A7-FB49-97AE-08D8266DE360}" type="doc">
      <dgm:prSet loTypeId="urn:microsoft.com/office/officeart/2008/layout/TitlePictureLineup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BE7936E-69F5-4747-8FB4-C794224C2B4C}">
      <dgm:prSet phldrT="[Text]"/>
      <dgm:spPr/>
      <dgm:t>
        <a:bodyPr/>
        <a:lstStyle/>
        <a:p>
          <a:r>
            <a:rPr lang="en-US" dirty="0"/>
            <a:t>Substitute Factors</a:t>
          </a:r>
        </a:p>
      </dgm:t>
    </dgm:pt>
    <dgm:pt modelId="{68456779-3FC5-0946-8FC7-1E1ABBA27944}" type="parTrans" cxnId="{9336E1C6-28B6-3446-8BDB-C9334A696BB0}">
      <dgm:prSet/>
      <dgm:spPr/>
      <dgm:t>
        <a:bodyPr/>
        <a:lstStyle/>
        <a:p>
          <a:endParaRPr lang="en-US"/>
        </a:p>
      </dgm:t>
    </dgm:pt>
    <dgm:pt modelId="{94E7673D-54AE-DA49-80C1-EDD6E13D5140}" type="sibTrans" cxnId="{9336E1C6-28B6-3446-8BDB-C9334A696BB0}">
      <dgm:prSet/>
      <dgm:spPr/>
      <dgm:t>
        <a:bodyPr/>
        <a:lstStyle/>
        <a:p>
          <a:endParaRPr lang="en-US"/>
        </a:p>
      </dgm:t>
    </dgm:pt>
    <dgm:pt modelId="{E520365F-E4FD-984E-A38A-6AFDC9BB603A}">
      <dgm:prSet phldrT="[Text]"/>
      <dgm:spPr/>
      <dgm:t>
        <a:bodyPr/>
        <a:lstStyle/>
        <a:p>
          <a:r>
            <a:rPr lang="en-US" dirty="0"/>
            <a:t>Online streaming e.g. Netflix</a:t>
          </a:r>
        </a:p>
        <a:p>
          <a:r>
            <a:rPr lang="en-US" dirty="0"/>
            <a:t>Direct DVD Purchases</a:t>
          </a:r>
        </a:p>
        <a:p>
          <a:r>
            <a:rPr lang="en-US" dirty="0"/>
            <a:t>Pay TV – Films on Demand e.g. Sky</a:t>
          </a:r>
        </a:p>
        <a:p>
          <a:r>
            <a:rPr lang="en-US" dirty="0"/>
            <a:t>Alternative entertainments including gaming</a:t>
          </a:r>
        </a:p>
      </dgm:t>
    </dgm:pt>
    <dgm:pt modelId="{BEE1DCA1-6438-F442-B67A-A1F53C3151D4}" type="parTrans" cxnId="{25CE8FD8-8407-2049-9535-05EDDB26337E}">
      <dgm:prSet/>
      <dgm:spPr/>
      <dgm:t>
        <a:bodyPr/>
        <a:lstStyle/>
        <a:p>
          <a:endParaRPr lang="en-US"/>
        </a:p>
      </dgm:t>
    </dgm:pt>
    <dgm:pt modelId="{38C1AC37-B48C-0546-AA0D-768D96C01504}" type="sibTrans" cxnId="{25CE8FD8-8407-2049-9535-05EDDB26337E}">
      <dgm:prSet/>
      <dgm:spPr/>
      <dgm:t>
        <a:bodyPr/>
        <a:lstStyle/>
        <a:p>
          <a:endParaRPr lang="en-US"/>
        </a:p>
      </dgm:t>
    </dgm:pt>
    <dgm:pt modelId="{C4AA10A2-6BDE-DC43-8651-00EB37398861}">
      <dgm:prSet phldrT="[Text]"/>
      <dgm:spPr/>
      <dgm:t>
        <a:bodyPr/>
        <a:lstStyle/>
        <a:p>
          <a:r>
            <a:rPr lang="en-US" dirty="0"/>
            <a:t>Complement Factors</a:t>
          </a:r>
        </a:p>
      </dgm:t>
    </dgm:pt>
    <dgm:pt modelId="{FBDD73A2-F795-0040-BE74-B191091245CB}" type="parTrans" cxnId="{E3678AEB-E8F8-8E49-8317-BF61997775BE}">
      <dgm:prSet/>
      <dgm:spPr/>
      <dgm:t>
        <a:bodyPr/>
        <a:lstStyle/>
        <a:p>
          <a:endParaRPr lang="en-US"/>
        </a:p>
      </dgm:t>
    </dgm:pt>
    <dgm:pt modelId="{04ED6447-B439-9C4A-A764-D524BBF03095}" type="sibTrans" cxnId="{E3678AEB-E8F8-8E49-8317-BF61997775BE}">
      <dgm:prSet/>
      <dgm:spPr/>
      <dgm:t>
        <a:bodyPr/>
        <a:lstStyle/>
        <a:p>
          <a:endParaRPr lang="en-US"/>
        </a:p>
      </dgm:t>
    </dgm:pt>
    <dgm:pt modelId="{BDA154BA-C9DB-9C48-A26A-15348259225D}">
      <dgm:prSet phldrT="[Text]"/>
      <dgm:spPr/>
      <dgm:t>
        <a:bodyPr/>
        <a:lstStyle/>
        <a:p>
          <a:r>
            <a:rPr lang="en-US" dirty="0"/>
            <a:t>Food and drink prices</a:t>
          </a:r>
        </a:p>
        <a:p>
          <a:r>
            <a:rPr lang="en-US" dirty="0"/>
            <a:t>Apps to enhance the customer experience</a:t>
          </a:r>
        </a:p>
        <a:p>
          <a:r>
            <a:rPr lang="en-US" dirty="0"/>
            <a:t>Discount programmes for cinema-goers </a:t>
          </a:r>
        </a:p>
        <a:p>
          <a:r>
            <a:rPr lang="en-US" dirty="0"/>
            <a:t>Cost of parking / transport</a:t>
          </a:r>
        </a:p>
      </dgm:t>
    </dgm:pt>
    <dgm:pt modelId="{E8DDBE44-2DF5-6443-81B0-1C4DEB39E42A}" type="parTrans" cxnId="{C83F0E1A-BD4D-BC4B-B79D-8AFFB18F0A9F}">
      <dgm:prSet/>
      <dgm:spPr/>
      <dgm:t>
        <a:bodyPr/>
        <a:lstStyle/>
        <a:p>
          <a:endParaRPr lang="en-US"/>
        </a:p>
      </dgm:t>
    </dgm:pt>
    <dgm:pt modelId="{71F1266D-1C7A-6440-B253-496E4B41286F}" type="sibTrans" cxnId="{C83F0E1A-BD4D-BC4B-B79D-8AFFB18F0A9F}">
      <dgm:prSet/>
      <dgm:spPr/>
      <dgm:t>
        <a:bodyPr/>
        <a:lstStyle/>
        <a:p>
          <a:endParaRPr lang="en-US"/>
        </a:p>
      </dgm:t>
    </dgm:pt>
    <dgm:pt modelId="{BE897BDB-D1BC-3344-ADA9-AE7667156C63}" type="pres">
      <dgm:prSet presAssocID="{4268AEED-75A7-FB49-97AE-08D8266DE360}" presName="Name0" presStyleCnt="0">
        <dgm:presLayoutVars>
          <dgm:dir/>
        </dgm:presLayoutVars>
      </dgm:prSet>
      <dgm:spPr/>
    </dgm:pt>
    <dgm:pt modelId="{73AC2B0F-C1C9-0143-8E0B-722DB038D7AC}" type="pres">
      <dgm:prSet presAssocID="{9BE7936E-69F5-4747-8FB4-C794224C2B4C}" presName="composite" presStyleCnt="0"/>
      <dgm:spPr/>
    </dgm:pt>
    <dgm:pt modelId="{774B79BD-6486-D142-8B2D-3FCC9F6E503D}" type="pres">
      <dgm:prSet presAssocID="{9BE7936E-69F5-4747-8FB4-C794224C2B4C}" presName="Accent" presStyleLbl="alignAcc1" presStyleIdx="0" presStyleCnt="2"/>
      <dgm:spPr/>
    </dgm:pt>
    <dgm:pt modelId="{6C57B632-6F9C-9847-A0E6-F93A1712F495}" type="pres">
      <dgm:prSet presAssocID="{9BE7936E-69F5-4747-8FB4-C794224C2B4C}" presName="Image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4000" r="-14000"/>
          </a:stretch>
        </a:blipFill>
      </dgm:spPr>
    </dgm:pt>
    <dgm:pt modelId="{EC74D50D-B930-5840-A9D9-6FF93EBA460D}" type="pres">
      <dgm:prSet presAssocID="{9BE7936E-69F5-4747-8FB4-C794224C2B4C}" presName="Child" presStyleLbl="revTx" presStyleIdx="0" presStyleCnt="2">
        <dgm:presLayoutVars>
          <dgm:bulletEnabled val="1"/>
        </dgm:presLayoutVars>
      </dgm:prSet>
      <dgm:spPr/>
    </dgm:pt>
    <dgm:pt modelId="{2084A50A-81AD-9C4F-890F-8539984CA632}" type="pres">
      <dgm:prSet presAssocID="{9BE7936E-69F5-4747-8FB4-C794224C2B4C}" presName="Parent" presStyleLbl="alignNode1" presStyleIdx="0" presStyleCnt="2">
        <dgm:presLayoutVars>
          <dgm:bulletEnabled val="1"/>
        </dgm:presLayoutVars>
      </dgm:prSet>
      <dgm:spPr/>
    </dgm:pt>
    <dgm:pt modelId="{E05F403E-CA7C-6749-9515-4CF37355C5EE}" type="pres">
      <dgm:prSet presAssocID="{94E7673D-54AE-DA49-80C1-EDD6E13D5140}" presName="sibTrans" presStyleCnt="0"/>
      <dgm:spPr/>
    </dgm:pt>
    <dgm:pt modelId="{A3B08FE7-187B-574B-B1E9-2342849DA7AF}" type="pres">
      <dgm:prSet presAssocID="{C4AA10A2-6BDE-DC43-8651-00EB37398861}" presName="composite" presStyleCnt="0"/>
      <dgm:spPr/>
    </dgm:pt>
    <dgm:pt modelId="{DFA65A36-F639-CC44-9A51-806552A3134B}" type="pres">
      <dgm:prSet presAssocID="{C4AA10A2-6BDE-DC43-8651-00EB37398861}" presName="Accent" presStyleLbl="alignAcc1" presStyleIdx="1" presStyleCnt="2"/>
      <dgm:spPr/>
    </dgm:pt>
    <dgm:pt modelId="{58ACD6A9-E7B2-5942-95A2-DF0BFB423152}" type="pres">
      <dgm:prSet presAssocID="{C4AA10A2-6BDE-DC43-8651-00EB37398861}" presName="Image" presStyleLbl="node1" presStyleIdx="1" presStyleCnt="2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3000" r="-33000"/>
          </a:stretch>
        </a:blipFill>
      </dgm:spPr>
    </dgm:pt>
    <dgm:pt modelId="{76D4D3CE-D377-964A-BAE0-6618153C7BF8}" type="pres">
      <dgm:prSet presAssocID="{C4AA10A2-6BDE-DC43-8651-00EB37398861}" presName="Child" presStyleLbl="revTx" presStyleIdx="1" presStyleCnt="2">
        <dgm:presLayoutVars>
          <dgm:bulletEnabled val="1"/>
        </dgm:presLayoutVars>
      </dgm:prSet>
      <dgm:spPr/>
    </dgm:pt>
    <dgm:pt modelId="{A7A3061B-696F-B442-AF0E-DB9FB60C3911}" type="pres">
      <dgm:prSet presAssocID="{C4AA10A2-6BDE-DC43-8651-00EB37398861}" presName="Parent" presStyleLbl="alignNode1" presStyleIdx="1" presStyleCnt="2">
        <dgm:presLayoutVars>
          <dgm:bulletEnabled val="1"/>
        </dgm:presLayoutVars>
      </dgm:prSet>
      <dgm:spPr/>
    </dgm:pt>
  </dgm:ptLst>
  <dgm:cxnLst>
    <dgm:cxn modelId="{26009816-3034-0549-9378-DF2EE473A6CB}" type="presOf" srcId="{9BE7936E-69F5-4747-8FB4-C794224C2B4C}" destId="{2084A50A-81AD-9C4F-890F-8539984CA632}" srcOrd="0" destOrd="0" presId="urn:microsoft.com/office/officeart/2008/layout/TitlePictureLineup"/>
    <dgm:cxn modelId="{C83F0E1A-BD4D-BC4B-B79D-8AFFB18F0A9F}" srcId="{C4AA10A2-6BDE-DC43-8651-00EB37398861}" destId="{BDA154BA-C9DB-9C48-A26A-15348259225D}" srcOrd="0" destOrd="0" parTransId="{E8DDBE44-2DF5-6443-81B0-1C4DEB39E42A}" sibTransId="{71F1266D-1C7A-6440-B253-496E4B41286F}"/>
    <dgm:cxn modelId="{707DCA48-B76C-D949-B33E-CBD7BB43ACD6}" type="presOf" srcId="{E520365F-E4FD-984E-A38A-6AFDC9BB603A}" destId="{EC74D50D-B930-5840-A9D9-6FF93EBA460D}" srcOrd="0" destOrd="0" presId="urn:microsoft.com/office/officeart/2008/layout/TitlePictureLineup"/>
    <dgm:cxn modelId="{A0F10452-4FC3-CB45-BC51-4501A7BBE89D}" type="presOf" srcId="{C4AA10A2-6BDE-DC43-8651-00EB37398861}" destId="{A7A3061B-696F-B442-AF0E-DB9FB60C3911}" srcOrd="0" destOrd="0" presId="urn:microsoft.com/office/officeart/2008/layout/TitlePictureLineup"/>
    <dgm:cxn modelId="{A1388278-4E8D-4949-8456-52A7036B86A0}" type="presOf" srcId="{4268AEED-75A7-FB49-97AE-08D8266DE360}" destId="{BE897BDB-D1BC-3344-ADA9-AE7667156C63}" srcOrd="0" destOrd="0" presId="urn:microsoft.com/office/officeart/2008/layout/TitlePictureLineup"/>
    <dgm:cxn modelId="{B623707D-6017-CD49-84D0-327358FFECDF}" type="presOf" srcId="{BDA154BA-C9DB-9C48-A26A-15348259225D}" destId="{76D4D3CE-D377-964A-BAE0-6618153C7BF8}" srcOrd="0" destOrd="0" presId="urn:microsoft.com/office/officeart/2008/layout/TitlePictureLineup"/>
    <dgm:cxn modelId="{9336E1C6-28B6-3446-8BDB-C9334A696BB0}" srcId="{4268AEED-75A7-FB49-97AE-08D8266DE360}" destId="{9BE7936E-69F5-4747-8FB4-C794224C2B4C}" srcOrd="0" destOrd="0" parTransId="{68456779-3FC5-0946-8FC7-1E1ABBA27944}" sibTransId="{94E7673D-54AE-DA49-80C1-EDD6E13D5140}"/>
    <dgm:cxn modelId="{25CE8FD8-8407-2049-9535-05EDDB26337E}" srcId="{9BE7936E-69F5-4747-8FB4-C794224C2B4C}" destId="{E520365F-E4FD-984E-A38A-6AFDC9BB603A}" srcOrd="0" destOrd="0" parTransId="{BEE1DCA1-6438-F442-B67A-A1F53C3151D4}" sibTransId="{38C1AC37-B48C-0546-AA0D-768D96C01504}"/>
    <dgm:cxn modelId="{E3678AEB-E8F8-8E49-8317-BF61997775BE}" srcId="{4268AEED-75A7-FB49-97AE-08D8266DE360}" destId="{C4AA10A2-6BDE-DC43-8651-00EB37398861}" srcOrd="1" destOrd="0" parTransId="{FBDD73A2-F795-0040-BE74-B191091245CB}" sibTransId="{04ED6447-B439-9C4A-A764-D524BBF03095}"/>
    <dgm:cxn modelId="{FA5C9EF3-3C3B-6A47-88FB-BD0CDFEBDB65}" type="presParOf" srcId="{BE897BDB-D1BC-3344-ADA9-AE7667156C63}" destId="{73AC2B0F-C1C9-0143-8E0B-722DB038D7AC}" srcOrd="0" destOrd="0" presId="urn:microsoft.com/office/officeart/2008/layout/TitlePictureLineup"/>
    <dgm:cxn modelId="{A7FCDA9B-6CFD-8442-B3B3-22BBB61DAA5E}" type="presParOf" srcId="{73AC2B0F-C1C9-0143-8E0B-722DB038D7AC}" destId="{774B79BD-6486-D142-8B2D-3FCC9F6E503D}" srcOrd="0" destOrd="0" presId="urn:microsoft.com/office/officeart/2008/layout/TitlePictureLineup"/>
    <dgm:cxn modelId="{25EC8EA3-DCBE-3C4A-9EB9-F1F981B1AE93}" type="presParOf" srcId="{73AC2B0F-C1C9-0143-8E0B-722DB038D7AC}" destId="{6C57B632-6F9C-9847-A0E6-F93A1712F495}" srcOrd="1" destOrd="0" presId="urn:microsoft.com/office/officeart/2008/layout/TitlePictureLineup"/>
    <dgm:cxn modelId="{D5664EBD-3B63-D343-AC63-AFDF338D9608}" type="presParOf" srcId="{73AC2B0F-C1C9-0143-8E0B-722DB038D7AC}" destId="{EC74D50D-B930-5840-A9D9-6FF93EBA460D}" srcOrd="2" destOrd="0" presId="urn:microsoft.com/office/officeart/2008/layout/TitlePictureLineup"/>
    <dgm:cxn modelId="{B0D818C8-49B9-C54D-AF94-3D1C0A4D396D}" type="presParOf" srcId="{73AC2B0F-C1C9-0143-8E0B-722DB038D7AC}" destId="{2084A50A-81AD-9C4F-890F-8539984CA632}" srcOrd="3" destOrd="0" presId="urn:microsoft.com/office/officeart/2008/layout/TitlePictureLineup"/>
    <dgm:cxn modelId="{E9DD3BC6-0DD2-D24C-AB59-526CB5EBE2F1}" type="presParOf" srcId="{BE897BDB-D1BC-3344-ADA9-AE7667156C63}" destId="{E05F403E-CA7C-6749-9515-4CF37355C5EE}" srcOrd="1" destOrd="0" presId="urn:microsoft.com/office/officeart/2008/layout/TitlePictureLineup"/>
    <dgm:cxn modelId="{B1045F37-C2C6-8144-98D1-E55763289CAA}" type="presParOf" srcId="{BE897BDB-D1BC-3344-ADA9-AE7667156C63}" destId="{A3B08FE7-187B-574B-B1E9-2342849DA7AF}" srcOrd="2" destOrd="0" presId="urn:microsoft.com/office/officeart/2008/layout/TitlePictureLineup"/>
    <dgm:cxn modelId="{A8EC35F8-115B-704F-AB5A-00FFB27EFBAF}" type="presParOf" srcId="{A3B08FE7-187B-574B-B1E9-2342849DA7AF}" destId="{DFA65A36-F639-CC44-9A51-806552A3134B}" srcOrd="0" destOrd="0" presId="urn:microsoft.com/office/officeart/2008/layout/TitlePictureLineup"/>
    <dgm:cxn modelId="{C55296D9-B631-0144-A755-8ADDC59B379D}" type="presParOf" srcId="{A3B08FE7-187B-574B-B1E9-2342849DA7AF}" destId="{58ACD6A9-E7B2-5942-95A2-DF0BFB423152}" srcOrd="1" destOrd="0" presId="urn:microsoft.com/office/officeart/2008/layout/TitlePictureLineup"/>
    <dgm:cxn modelId="{AFD49136-A39F-F945-A251-BF75FB8F5A6F}" type="presParOf" srcId="{A3B08FE7-187B-574B-B1E9-2342849DA7AF}" destId="{76D4D3CE-D377-964A-BAE0-6618153C7BF8}" srcOrd="2" destOrd="0" presId="urn:microsoft.com/office/officeart/2008/layout/TitlePictureLineup"/>
    <dgm:cxn modelId="{C61952EE-0349-5F49-B48C-3F7F2A41B4CA}" type="presParOf" srcId="{A3B08FE7-187B-574B-B1E9-2342849DA7AF}" destId="{A7A3061B-696F-B442-AF0E-DB9FB60C3911}" srcOrd="3" destOrd="0" presId="urn:microsoft.com/office/officeart/2008/layout/TitlePictureLineup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4B79BD-6486-D142-8B2D-3FCC9F6E503D}">
      <dsp:nvSpPr>
        <dsp:cNvPr id="0" name=""/>
        <dsp:cNvSpPr/>
      </dsp:nvSpPr>
      <dsp:spPr>
        <a:xfrm>
          <a:off x="1522" y="592800"/>
          <a:ext cx="0" cy="4741874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57B632-6F9C-9847-A0E6-F93A1712F495}">
      <dsp:nvSpPr>
        <dsp:cNvPr id="0" name=""/>
        <dsp:cNvSpPr/>
      </dsp:nvSpPr>
      <dsp:spPr>
        <a:xfrm>
          <a:off x="133241" y="750862"/>
          <a:ext cx="2493962" cy="21338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4000" r="-14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74D50D-B930-5840-A9D9-6FF93EBA460D}">
      <dsp:nvSpPr>
        <dsp:cNvPr id="0" name=""/>
        <dsp:cNvSpPr/>
      </dsp:nvSpPr>
      <dsp:spPr>
        <a:xfrm>
          <a:off x="133241" y="2884706"/>
          <a:ext cx="2493962" cy="2449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Online streaming e.g. Netflix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Direct DVD Purchases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Pay TV – Films on Demand e.g. Sky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Alternative entertainments including gaming</a:t>
          </a:r>
        </a:p>
      </dsp:txBody>
      <dsp:txXfrm>
        <a:off x="133241" y="2884706"/>
        <a:ext cx="2493962" cy="2449968"/>
      </dsp:txXfrm>
    </dsp:sp>
    <dsp:sp modelId="{2084A50A-81AD-9C4F-890F-8539984CA632}">
      <dsp:nvSpPr>
        <dsp:cNvPr id="0" name=""/>
        <dsp:cNvSpPr/>
      </dsp:nvSpPr>
      <dsp:spPr>
        <a:xfrm>
          <a:off x="1522" y="65925"/>
          <a:ext cx="2634374" cy="52687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Substitute Factors</a:t>
          </a:r>
        </a:p>
      </dsp:txBody>
      <dsp:txXfrm>
        <a:off x="1522" y="65925"/>
        <a:ext cx="2634374" cy="526874"/>
      </dsp:txXfrm>
    </dsp:sp>
    <dsp:sp modelId="{DFA65A36-F639-CC44-9A51-806552A3134B}">
      <dsp:nvSpPr>
        <dsp:cNvPr id="0" name=""/>
        <dsp:cNvSpPr/>
      </dsp:nvSpPr>
      <dsp:spPr>
        <a:xfrm>
          <a:off x="2906238" y="592800"/>
          <a:ext cx="0" cy="4741874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ACD6A9-E7B2-5942-95A2-DF0BFB423152}">
      <dsp:nvSpPr>
        <dsp:cNvPr id="0" name=""/>
        <dsp:cNvSpPr/>
      </dsp:nvSpPr>
      <dsp:spPr>
        <a:xfrm>
          <a:off x="3037957" y="750862"/>
          <a:ext cx="2493962" cy="2133843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3000" r="-33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6D4D3CE-D377-964A-BAE0-6618153C7BF8}">
      <dsp:nvSpPr>
        <dsp:cNvPr id="0" name=""/>
        <dsp:cNvSpPr/>
      </dsp:nvSpPr>
      <dsp:spPr>
        <a:xfrm>
          <a:off x="3037957" y="2884706"/>
          <a:ext cx="2493962" cy="2449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Food and drink prices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Apps to enhance the customer experience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Discount programmes for cinema-goers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Cost of parking / transport</a:t>
          </a:r>
        </a:p>
      </dsp:txBody>
      <dsp:txXfrm>
        <a:off x="3037957" y="2884706"/>
        <a:ext cx="2493962" cy="2449968"/>
      </dsp:txXfrm>
    </dsp:sp>
    <dsp:sp modelId="{A7A3061B-696F-B442-AF0E-DB9FB60C3911}">
      <dsp:nvSpPr>
        <dsp:cNvPr id="0" name=""/>
        <dsp:cNvSpPr/>
      </dsp:nvSpPr>
      <dsp:spPr>
        <a:xfrm>
          <a:off x="2906238" y="65925"/>
          <a:ext cx="2634374" cy="52687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Complement Factors</a:t>
          </a:r>
        </a:p>
      </dsp:txBody>
      <dsp:txXfrm>
        <a:off x="2906238" y="65925"/>
        <a:ext cx="2634374" cy="5268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TitlePictureLineup">
  <dgm:title val=""/>
  <dgm:desc val=""/>
  <dgm:catLst>
    <dgm:cat type="picture" pri="18000"/>
    <dgm:cat type="pictureconvert" pri="18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dir/>
    </dgm:varLst>
    <dgm:choose name="Name1">
      <dgm:if name="Name2" func="var" arg="dir" op="equ" val="norm">
        <dgm:alg type="lin">
          <dgm:param type="linDir" val="fromL"/>
          <dgm:param type="fallback" val="1D"/>
          <dgm:param type="horzAlign" val="ctr"/>
          <dgm:param type="vertAlign" val="mid"/>
          <dgm:param type="nodeVertAlign" val="t"/>
        </dgm:alg>
      </dgm:if>
      <dgm:else name="Name3">
        <dgm:alg type="lin">
          <dgm:param type="linDir" val="fromR"/>
          <dgm:param type="fallback" val="1D"/>
          <dgm:param type="horzAlign" val="ctr"/>
          <dgm:param type="vertAlign" val="mid"/>
          <dgm:param type="nodeVertAlign" val="t"/>
        </dgm:alg>
      </dgm:else>
    </dgm:choose>
    <dgm:shape xmlns:r="http://schemas.openxmlformats.org/officeDocument/2006/relationships" r:blip="">
      <dgm:adjLst/>
    </dgm:shape>
    <dgm:constrLst>
      <dgm:constr type="h" for="des" forName="Child" op="equ"/>
      <dgm:constr type="w" for="des" forName="Child" op="equ"/>
      <dgm:constr type="h" for="des" forName="Accent" op="equ"/>
      <dgm:constr type="w" for="des" forName="Accent" op="equ"/>
      <dgm:constr type="primFontSz" for="des" forName="Parent" op="equ"/>
      <dgm:constr type="primFontSz" for="des" forName="Child" op="equ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05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0.5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 fact="0.1"/>
              <dgm:constr type="l" for="ch" forName="Accent" refType="w" fact="0"/>
              <dgm:constr type="b" for="ch" forName="Accent" refType="h"/>
              <dgm:constr type="w" for="ch" forName="Accent" refType="w" fact="0"/>
              <dgm:constr type="h" for="ch" forName="Accent" refType="h" fact="0.9"/>
              <dgm:constr type="l" for="ch" forName="Image" refType="w" fact="0.05"/>
              <dgm:constr type="t" for="ch" forName="Image" refType="h" fact="0.13"/>
              <dgm:constr type="w" for="ch" forName="Image" refType="w" fact="0.9467"/>
              <dgm:constr type="h" for="ch" forName="Image" refType="h" fact="0.405"/>
              <dgm:constr type="l" for="ch" forName="Child" refType="w" fact="0.05"/>
              <dgm:constr type="t" for="ch" forName="Child" refType="h" fact="0.535"/>
              <dgm:constr type="w" for="ch" forName="Child" refType="w" fact="0.9467"/>
              <dgm:constr type="h" for="ch" forName="Child" refType="h" fact="0.465"/>
            </dgm:constrLst>
          </dgm:if>
          <dgm:else name="Name6">
            <dgm:constrLst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 fact="0.1"/>
              <dgm:constr type="l" for="ch" forName="Accent" refType="w"/>
              <dgm:constr type="b" for="ch" forName="Accent" refType="h"/>
              <dgm:constr type="h" for="ch" forName="Accent" refType="h" fact="0.9"/>
              <dgm:constr type="l" for="ch" forName="Image" refType="w" fact="0"/>
              <dgm:constr type="t" for="ch" forName="Image" refType="h" fact="0.13"/>
              <dgm:constr type="w" for="ch" forName="Image" refType="w" fact="0.9467"/>
              <dgm:constr type="h" for="ch" forName="Image" refType="h" fact="0.405"/>
              <dgm:constr type="l" for="ch" forName="Child" refType="w" fact="0"/>
              <dgm:constr type="t" for="ch" forName="Child" refType="h" fact="0.535"/>
              <dgm:constr type="w" for="ch" forName="Child" refType="w" fact="0.9467"/>
              <dgm:constr type="h" for="ch" forName="Child" refType="h" fact="0.465"/>
            </dgm:constrLst>
          </dgm:else>
        </dgm:choose>
        <dgm:forEach name="Name7" axis="self" ptType="node">
          <dgm:layoutNode name="Accent" styleLbl="alignAcc1">
            <dgm:alg type="sp"/>
            <dgm:shape xmlns:r="http://schemas.openxmlformats.org/officeDocument/2006/relationships" type="line" r:blip="">
              <dgm:adjLst/>
            </dgm:shape>
            <dgm:presOf/>
          </dgm:layoutNode>
          <dgm:layoutNode name="Image">
            <dgm:alg type="sp"/>
            <dgm:shape xmlns:r="http://schemas.openxmlformats.org/officeDocument/2006/relationships" type="rect" r:blip="" blipPhldr="1">
              <dgm:adjLst/>
            </dgm:shape>
            <dgm:presOf/>
          </dgm:layoutNode>
          <dgm:layoutNode name="Child" styleLbl="revTx">
            <dgm:varLst>
              <dgm:bulletEnabled val="1"/>
            </dgm:varLst>
            <dgm:choose name="Name8">
              <dgm:if name="Name9" axis="ch" ptType="node" func="cnt" op="gt" val="1">
                <dgm:choose name="Name10">
                  <dgm:if name="Name11" func="var" arg="dir" op="equ" val="norm">
                    <dgm:alg type="tx">
                      <dgm:param type="shpTxLTRAlignCh" val="l"/>
                      <dgm:param type="shpTxRTLAlignCh" val="r"/>
                      <dgm:param type="txAnchorVert" val="t"/>
                      <dgm:param type="stBulletLvl" val="1"/>
                    </dgm:alg>
                  </dgm:if>
                  <dgm:else name="Name12">
                    <dgm:alg type="tx">
                      <dgm:param type="shpTxLTRAlignCh" val="l"/>
                      <dgm:param type="shpTxRTLAlignCh" val="r"/>
                      <dgm:param type="txAnchorVert" val="t"/>
                      <dgm:param type="stBulletLvl" val="1"/>
                    </dgm:alg>
                  </dgm:else>
                </dgm:choose>
              </dgm:if>
              <dgm:else name="Name13">
                <dgm:choose name="Name14">
                  <dgm:if name="Name15" func="var" arg="dir" op="equ" val="norm">
                    <dgm:alg type="tx">
                      <dgm:param type="shpTxLTRAlignCh" val="l"/>
                      <dgm:param type="shpTxRTLAlignCh" val="r"/>
                      <dgm:param type="txAnchorVert" val="t"/>
                      <dgm:param type="stBulletLvl" val="2"/>
                    </dgm:alg>
                  </dgm:if>
                  <dgm:else name="Name16">
                    <dgm:alg type="tx">
                      <dgm:param type="shpTxLTRAlignCh" val="l"/>
                      <dgm:param type="shpTxRTLAlignCh" val="r"/>
                      <dgm:param type="txAnchorVert" val="t"/>
                      <dgm:param type="stBulletLvl" val="2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2"/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  <dgm:layoutNode name="Parent" styleLbl="alignNode1">
            <dgm:varLst>
              <dgm:bulletEnabled val="1"/>
            </dgm:varLst>
            <dgm:alg type="tx">
              <dgm:param type="shpTxLTRAlignCh" val="ctr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self"/>
            <dgm:constrLst>
              <dgm:constr type="lMarg" refType="primFontSz" fact="0.2"/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forEach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86745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dirty="0"/>
              <a:t>LCBB5003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Economics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- 4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Income Elasticity of Demand &amp; Cross Elasticity of Demand</a:t>
            </a: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E8D55-E5DF-5F6E-492B-2A271DC10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65E1A-4A98-B004-8B7B-82A775FA6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Define XED</a:t>
            </a:r>
          </a:p>
          <a:p>
            <a:r>
              <a:rPr lang="en-GB" dirty="0"/>
              <a:t>Explain XED</a:t>
            </a:r>
          </a:p>
          <a:p>
            <a:r>
              <a:rPr lang="en-GB" dirty="0"/>
              <a:t>Explain the difference between substitutes and complementary goods</a:t>
            </a:r>
          </a:p>
          <a:p>
            <a:r>
              <a:rPr lang="en-GB" dirty="0"/>
              <a:t>Calculate XED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B54911-91D3-B630-B9C3-9F391A052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D26690-5F9D-5E38-8FB5-429A937D1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383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What is Cross Price Elasticity of Demand?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251520" y="1844824"/>
            <a:ext cx="8640960" cy="468052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00" b="1" dirty="0"/>
              <a:t>Substitutes:</a:t>
            </a:r>
          </a:p>
          <a:p>
            <a:pPr lvl="1"/>
            <a:r>
              <a:rPr lang="en-US" sz="2300" dirty="0"/>
              <a:t>Substitutes are products in </a:t>
            </a:r>
            <a:r>
              <a:rPr lang="en-US" sz="2300" b="1" dirty="0">
                <a:solidFill>
                  <a:srgbClr val="FF0000"/>
                </a:solidFill>
              </a:rPr>
              <a:t>competitive demand</a:t>
            </a:r>
          </a:p>
          <a:p>
            <a:pPr lvl="1"/>
            <a:r>
              <a:rPr lang="en-US" sz="2300" dirty="0"/>
              <a:t>With substitutes, an increase in the price of one good (ceteris paribus) will lead to an increase in demand for a rival product</a:t>
            </a:r>
          </a:p>
          <a:p>
            <a:pPr lvl="1"/>
            <a:r>
              <a:rPr lang="en-US" sz="2300" dirty="0"/>
              <a:t>The value of XED for </a:t>
            </a:r>
            <a:r>
              <a:rPr lang="en-US" sz="2300" b="1" dirty="0">
                <a:solidFill>
                  <a:srgbClr val="FF0000"/>
                </a:solidFill>
              </a:rPr>
              <a:t>two substitutes </a:t>
            </a:r>
            <a:r>
              <a:rPr lang="en-US" sz="2300" dirty="0"/>
              <a:t>is always </a:t>
            </a:r>
            <a:r>
              <a:rPr lang="en-US" sz="2300" b="1" dirty="0">
                <a:solidFill>
                  <a:srgbClr val="FF0000"/>
                </a:solidFill>
              </a:rPr>
              <a:t>positive</a:t>
            </a:r>
          </a:p>
          <a:p>
            <a:r>
              <a:rPr lang="en-US" sz="2300" b="1" dirty="0"/>
              <a:t>Complements:</a:t>
            </a:r>
          </a:p>
          <a:p>
            <a:pPr lvl="1"/>
            <a:r>
              <a:rPr lang="en-US" sz="2300" dirty="0"/>
              <a:t>Complements are products in </a:t>
            </a:r>
            <a:r>
              <a:rPr lang="en-US" sz="2300" b="1" dirty="0">
                <a:solidFill>
                  <a:srgbClr val="FF0000"/>
                </a:solidFill>
              </a:rPr>
              <a:t>joint demand</a:t>
            </a:r>
          </a:p>
          <a:p>
            <a:pPr lvl="1"/>
            <a:r>
              <a:rPr lang="en-US" sz="2300" dirty="0"/>
              <a:t>A fall in the price of one product causes an increase in demand for the complementary product</a:t>
            </a:r>
          </a:p>
          <a:p>
            <a:pPr lvl="1"/>
            <a:r>
              <a:rPr lang="en-US" sz="2300" dirty="0"/>
              <a:t>The value of Xed for </a:t>
            </a:r>
            <a:r>
              <a:rPr lang="en-US" sz="2300" b="1" dirty="0">
                <a:solidFill>
                  <a:srgbClr val="FF0000"/>
                </a:solidFill>
              </a:rPr>
              <a:t>two complements </a:t>
            </a:r>
            <a:r>
              <a:rPr lang="en-US" sz="2300" dirty="0"/>
              <a:t>is always </a:t>
            </a:r>
            <a:r>
              <a:rPr lang="en-US" sz="2300" b="1" dirty="0">
                <a:solidFill>
                  <a:srgbClr val="FF0000"/>
                </a:solidFill>
              </a:rPr>
              <a:t>negative</a:t>
            </a:r>
          </a:p>
          <a:p>
            <a:pPr lvl="1"/>
            <a:endParaRPr lang="en-US" sz="2300" dirty="0"/>
          </a:p>
        </p:txBody>
      </p:sp>
      <p:sp>
        <p:nvSpPr>
          <p:cNvPr id="2" name="TextBox 1"/>
          <p:cNvSpPr txBox="1"/>
          <p:nvPr/>
        </p:nvSpPr>
        <p:spPr>
          <a:xfrm>
            <a:off x="251520" y="908720"/>
            <a:ext cx="8640960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/>
              <a:t>Cross price elasticity (Xed) measures responsiveness of demand for </a:t>
            </a:r>
            <a:r>
              <a:rPr lang="en-US" sz="2400" b="1" dirty="0"/>
              <a:t>good X</a:t>
            </a:r>
            <a:r>
              <a:rPr lang="en-US" sz="2400" dirty="0"/>
              <a:t> following a change in the price </a:t>
            </a:r>
            <a:r>
              <a:rPr lang="en-US" sz="2400" b="1" dirty="0"/>
              <a:t>of a related good Y</a:t>
            </a:r>
            <a:r>
              <a:rPr lang="en-US" sz="2400" dirty="0"/>
              <a:t>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1520" y="6021288"/>
            <a:ext cx="8640960" cy="369332"/>
          </a:xfrm>
          <a:prstGeom prst="rect">
            <a:avLst/>
          </a:prstGeom>
          <a:ln>
            <a:prstDash val="sysDash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With elasticity questions – remember to write down the correct formula for a mark!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770134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Cross Price Elasticity of Demand (XED) Calculations</a:t>
            </a:r>
          </a:p>
        </p:txBody>
      </p:sp>
      <p:cxnSp>
        <p:nvCxnSpPr>
          <p:cNvPr id="6" name="Straight Connector 5"/>
          <p:cNvCxnSpPr/>
          <p:nvPr/>
        </p:nvCxnSpPr>
        <p:spPr>
          <a:xfrm>
            <a:off x="4572000" y="980728"/>
            <a:ext cx="0" cy="5400600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323528" y="1916832"/>
            <a:ext cx="3960440" cy="193899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000" dirty="0"/>
              <a:t>Beats Studio headphones retail at approximately £200 per unit. Following a change in price of the headphones (an increase in £20), there is an increase demand for a rival brand of headphones by 5%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23528" y="4134559"/>
            <a:ext cx="3960440" cy="224676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000" dirty="0"/>
              <a:t>What is the XED of this price change?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/>
              <a:t>% change in demand of Y = 5%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/>
              <a:t>% change in price of X = 10%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/>
              <a:t>Coefficient of PED = +0.5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/>
              <a:t>The two goods are fairly weak substitute products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932040" y="980728"/>
            <a:ext cx="3960440" cy="70788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000" dirty="0"/>
              <a:t>Table shows price and quantity demanded of goods, X and Y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932040" y="1916831"/>
          <a:ext cx="3960441" cy="19442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2014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201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201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42653">
                <a:tc>
                  <a:txBody>
                    <a:bodyPr/>
                    <a:lstStyle/>
                    <a:p>
                      <a:r>
                        <a:rPr lang="en-US" dirty="0"/>
                        <a:t>Price of 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Quantity</a:t>
                      </a:r>
                      <a:r>
                        <a:rPr lang="en-US" baseline="0" dirty="0"/>
                        <a:t> demanded of X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Quantity demanded of 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0782">
                <a:tc>
                  <a:txBody>
                    <a:bodyPr/>
                    <a:lstStyle/>
                    <a:p>
                      <a:r>
                        <a:rPr lang="en-US" dirty="0"/>
                        <a:t>£30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250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0782">
                <a:tc>
                  <a:txBody>
                    <a:bodyPr/>
                    <a:lstStyle/>
                    <a:p>
                      <a:r>
                        <a:rPr lang="en-US" dirty="0"/>
                        <a:t>£15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2" name="TextBox 11"/>
          <p:cNvSpPr txBox="1"/>
          <p:nvPr/>
        </p:nvSpPr>
        <p:spPr>
          <a:xfrm>
            <a:off x="4932040" y="4149080"/>
            <a:ext cx="3960440" cy="219290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950" dirty="0"/>
              <a:t>Calculate the XED for Y with respect to the price of X.</a:t>
            </a:r>
          </a:p>
          <a:p>
            <a:pPr marL="342900" indent="-342900">
              <a:buFont typeface="Arial"/>
              <a:buChar char="•"/>
            </a:pPr>
            <a:r>
              <a:rPr lang="en-US" sz="1950" dirty="0"/>
              <a:t>% change in price of X = -50%</a:t>
            </a:r>
          </a:p>
          <a:p>
            <a:pPr marL="342900" indent="-342900">
              <a:buFont typeface="Arial"/>
              <a:buChar char="•"/>
            </a:pPr>
            <a:r>
              <a:rPr lang="en-US" sz="1950" dirty="0"/>
              <a:t>% change in demand for Y = +60%</a:t>
            </a:r>
          </a:p>
          <a:p>
            <a:pPr marL="342900" indent="-342900">
              <a:buFont typeface="Arial"/>
              <a:buChar char="•"/>
            </a:pPr>
            <a:r>
              <a:rPr lang="en-US" sz="1950" dirty="0"/>
              <a:t>XED for good Y = -1.2</a:t>
            </a:r>
          </a:p>
          <a:p>
            <a:pPr marL="342900" indent="-342900">
              <a:buFont typeface="Arial"/>
              <a:buChar char="•"/>
            </a:pPr>
            <a:r>
              <a:rPr lang="en-US" sz="1950" dirty="0"/>
              <a:t>The two goods are fairly close complements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51520" y="980728"/>
            <a:ext cx="3960440" cy="70788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000" dirty="0"/>
              <a:t>Changing prices and demand for Dr. Beats headphones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4715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Understanding the Coefficient of Cross Price Elasticity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251520" y="1844824"/>
            <a:ext cx="8640960" cy="468052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 dirty="0"/>
              <a:t>Substitutes:</a:t>
            </a:r>
          </a:p>
          <a:p>
            <a:pPr lvl="1"/>
            <a:r>
              <a:rPr lang="en-US" sz="2400" b="1" dirty="0">
                <a:solidFill>
                  <a:srgbClr val="FF0000"/>
                </a:solidFill>
              </a:rPr>
              <a:t>Close substitutes </a:t>
            </a:r>
            <a:r>
              <a:rPr lang="en-US" sz="2400" dirty="0"/>
              <a:t>have a strongly </a:t>
            </a:r>
            <a:r>
              <a:rPr lang="en-US" sz="2400" b="1" dirty="0">
                <a:solidFill>
                  <a:srgbClr val="FF0000"/>
                </a:solidFill>
              </a:rPr>
              <a:t>positive</a:t>
            </a:r>
            <a:r>
              <a:rPr lang="en-US" sz="2400" dirty="0"/>
              <a:t> cross price elasticity of demand i.e. a small change in relative price causes a big switch in consumer demand</a:t>
            </a:r>
          </a:p>
          <a:p>
            <a:r>
              <a:rPr lang="en-US" sz="2400" b="1" dirty="0"/>
              <a:t>Complements:</a:t>
            </a:r>
          </a:p>
          <a:p>
            <a:pPr lvl="1"/>
            <a:r>
              <a:rPr lang="en-US" sz="2400" dirty="0"/>
              <a:t>When there is a strong complementary relationship, the cross elasticity will be highly </a:t>
            </a:r>
            <a:r>
              <a:rPr lang="en-US" sz="2400" b="1" dirty="0">
                <a:solidFill>
                  <a:srgbClr val="FF0000"/>
                </a:solidFill>
              </a:rPr>
              <a:t>negative</a:t>
            </a:r>
            <a:r>
              <a:rPr lang="en-US" sz="2400" dirty="0"/>
              <a:t>. </a:t>
            </a:r>
          </a:p>
          <a:p>
            <a:pPr lvl="1"/>
            <a:r>
              <a:rPr lang="en-US" sz="2400" dirty="0"/>
              <a:t>An example might be games consoles and software games</a:t>
            </a:r>
          </a:p>
          <a:p>
            <a:r>
              <a:rPr lang="en-US" sz="2400" b="1" dirty="0"/>
              <a:t>Unrelated products:</a:t>
            </a:r>
          </a:p>
          <a:p>
            <a:pPr lvl="1"/>
            <a:r>
              <a:rPr lang="en-US" sz="2400" dirty="0"/>
              <a:t>Unrelated products have </a:t>
            </a:r>
            <a:r>
              <a:rPr lang="en-US" sz="2400" b="1" dirty="0">
                <a:solidFill>
                  <a:srgbClr val="FF0000"/>
                </a:solidFill>
              </a:rPr>
              <a:t>zero</a:t>
            </a:r>
            <a:r>
              <a:rPr lang="en-US" sz="2400" dirty="0"/>
              <a:t> cross elasticity e.g. the effect of changes in taxi fares on the market demand for cheese!</a:t>
            </a:r>
          </a:p>
          <a:p>
            <a:pPr lvl="1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251520" y="908720"/>
            <a:ext cx="8640960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/>
              <a:t>The stronger the relationship between two products, the higher is the co-efficient of cross-price elasticity of demand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58263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" name="Straight Connector 29"/>
          <p:cNvCxnSpPr/>
          <p:nvPr/>
        </p:nvCxnSpPr>
        <p:spPr>
          <a:xfrm>
            <a:off x="1043608" y="4250705"/>
            <a:ext cx="648072" cy="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Cross Price Elasticity of Demand - Substitutes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1520" y="908720"/>
            <a:ext cx="4104456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/>
              <a:t>Close substitutes: </a:t>
            </a:r>
            <a:r>
              <a:rPr lang="en-US" dirty="0"/>
              <a:t>A small rise in price of X causes large rise in demand for Y </a:t>
            </a:r>
          </a:p>
        </p:txBody>
      </p:sp>
      <p:cxnSp>
        <p:nvCxnSpPr>
          <p:cNvPr id="6" name="Straight Connector 5"/>
          <p:cNvCxnSpPr>
            <a:stCxn id="19" idx="0"/>
          </p:cNvCxnSpPr>
          <p:nvPr/>
        </p:nvCxnSpPr>
        <p:spPr>
          <a:xfrm>
            <a:off x="5796136" y="4466729"/>
            <a:ext cx="0" cy="1656184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6444208" y="3098577"/>
            <a:ext cx="0" cy="3024336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5148064" y="3098577"/>
            <a:ext cx="1296144" cy="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5148064" y="2090465"/>
            <a:ext cx="0" cy="4032448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5148064" y="6122913"/>
            <a:ext cx="3672408" cy="0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4499992" y="1946449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Price of 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020272" y="6185629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/>
              <a:t>Demand for T</a:t>
            </a:r>
          </a:p>
        </p:txBody>
      </p:sp>
      <p:cxnSp>
        <p:nvCxnSpPr>
          <p:cNvPr id="14" name="Straight Connector 13"/>
          <p:cNvCxnSpPr/>
          <p:nvPr/>
        </p:nvCxnSpPr>
        <p:spPr>
          <a:xfrm>
            <a:off x="5148064" y="4538737"/>
            <a:ext cx="648072" cy="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4716016" y="2873261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16016" y="4313421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P1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508104" y="6185629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Q1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1691680" y="4250705"/>
            <a:ext cx="0" cy="1872208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915816" y="3674641"/>
            <a:ext cx="0" cy="2448272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1043608" y="3674641"/>
            <a:ext cx="1872208" cy="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1043608" y="2090465"/>
            <a:ext cx="0" cy="4032448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1043608" y="6122913"/>
            <a:ext cx="3672408" cy="0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395536" y="1946449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Price of X 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2915816" y="6185629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/>
              <a:t>Demand for Y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11560" y="345861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P2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611560" y="4034681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P1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403648" y="6185629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Q1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2627784" y="6194921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Q2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3779912" y="273853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</a:t>
            </a:r>
          </a:p>
        </p:txBody>
      </p:sp>
      <p:cxnSp>
        <p:nvCxnSpPr>
          <p:cNvPr id="38" name="Straight Connector 37"/>
          <p:cNvCxnSpPr/>
          <p:nvPr/>
        </p:nvCxnSpPr>
        <p:spPr>
          <a:xfrm flipV="1">
            <a:off x="1259632" y="3170585"/>
            <a:ext cx="2736304" cy="1296144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5" name="Oval 34"/>
          <p:cNvSpPr/>
          <p:nvPr/>
        </p:nvSpPr>
        <p:spPr>
          <a:xfrm>
            <a:off x="1619672" y="4178697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36" name="Oval 35"/>
          <p:cNvSpPr/>
          <p:nvPr/>
        </p:nvSpPr>
        <p:spPr>
          <a:xfrm>
            <a:off x="2843808" y="3602633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cxnSp>
        <p:nvCxnSpPr>
          <p:cNvPr id="44" name="Straight Connector 43"/>
          <p:cNvCxnSpPr>
            <a:endCxn id="45" idx="1"/>
          </p:cNvCxnSpPr>
          <p:nvPr/>
        </p:nvCxnSpPr>
        <p:spPr>
          <a:xfrm flipV="1">
            <a:off x="5580112" y="2203123"/>
            <a:ext cx="1224136" cy="2839670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6804248" y="201845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</a:t>
            </a:r>
          </a:p>
        </p:txBody>
      </p:sp>
      <p:sp>
        <p:nvSpPr>
          <p:cNvPr id="19" name="Oval 18"/>
          <p:cNvSpPr/>
          <p:nvPr/>
        </p:nvSpPr>
        <p:spPr>
          <a:xfrm>
            <a:off x="5724128" y="4466729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52" name="TextBox 51"/>
          <p:cNvSpPr txBox="1"/>
          <p:nvPr/>
        </p:nvSpPr>
        <p:spPr>
          <a:xfrm>
            <a:off x="6156176" y="6194921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Q2</a:t>
            </a:r>
          </a:p>
        </p:txBody>
      </p:sp>
      <p:sp>
        <p:nvSpPr>
          <p:cNvPr id="20" name="Oval 19"/>
          <p:cNvSpPr/>
          <p:nvPr/>
        </p:nvSpPr>
        <p:spPr>
          <a:xfrm>
            <a:off x="6372200" y="3026569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43" name="TextBox 42"/>
          <p:cNvSpPr txBox="1"/>
          <p:nvPr/>
        </p:nvSpPr>
        <p:spPr>
          <a:xfrm>
            <a:off x="4860032" y="940078"/>
            <a:ext cx="4104456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/>
              <a:t>Weak substitutes: </a:t>
            </a:r>
            <a:r>
              <a:rPr lang="en-US" dirty="0"/>
              <a:t>A large rise in price of S leads to small increase in demand for T</a:t>
            </a:r>
          </a:p>
        </p:txBody>
      </p:sp>
      <p:cxnSp>
        <p:nvCxnSpPr>
          <p:cNvPr id="4" name="Straight Arrow Connector 3"/>
          <p:cNvCxnSpPr/>
          <p:nvPr/>
        </p:nvCxnSpPr>
        <p:spPr>
          <a:xfrm flipV="1">
            <a:off x="467544" y="3602633"/>
            <a:ext cx="0" cy="648072"/>
          </a:xfrm>
          <a:prstGeom prst="straightConnector1">
            <a:avLst/>
          </a:prstGeom>
          <a:ln w="57150" cmpd="sng"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V="1">
            <a:off x="4427984" y="3026569"/>
            <a:ext cx="0" cy="1512168"/>
          </a:xfrm>
          <a:prstGeom prst="straightConnector1">
            <a:avLst/>
          </a:prstGeom>
          <a:ln w="57150" cmpd="sng"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13266406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6" name="Straight Connector 45"/>
          <p:cNvCxnSpPr>
            <a:stCxn id="20" idx="0"/>
          </p:cNvCxnSpPr>
          <p:nvPr/>
        </p:nvCxnSpPr>
        <p:spPr>
          <a:xfrm>
            <a:off x="6444208" y="4610745"/>
            <a:ext cx="0" cy="1512168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148064" y="2954561"/>
            <a:ext cx="648072" cy="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>
            <a:off x="1043608" y="2882553"/>
            <a:ext cx="648072" cy="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Cross Price Elasticity of Demand - Complements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1520" y="908720"/>
            <a:ext cx="4104456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/>
              <a:t>Close complements: </a:t>
            </a:r>
            <a:r>
              <a:rPr lang="en-US" dirty="0"/>
              <a:t>A small fall in price of A causes a large rise in demand for B 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5796136" y="2954561"/>
            <a:ext cx="0" cy="3168352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5148064" y="4682753"/>
            <a:ext cx="1296144" cy="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5148064" y="2090465"/>
            <a:ext cx="0" cy="4032448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5148064" y="6122913"/>
            <a:ext cx="3672408" cy="0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4499992" y="1946449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Price of 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020272" y="6185629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/>
              <a:t>Demand for F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716016" y="4466729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16016" y="273853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P1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508104" y="6185629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Q1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1691680" y="2882553"/>
            <a:ext cx="0" cy="324036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3995936" y="3674641"/>
            <a:ext cx="0" cy="2448272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1043608" y="3674641"/>
            <a:ext cx="2952328" cy="0"/>
          </a:xfrm>
          <a:prstGeom prst="line">
            <a:avLst/>
          </a:prstGeom>
          <a:ln w="57150" cmpd="sng"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1043608" y="2090465"/>
            <a:ext cx="0" cy="4032448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1043608" y="6122913"/>
            <a:ext cx="3672408" cy="0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395536" y="1946449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Price of A 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619672" y="6185629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/>
              <a:t>Demand for B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11560" y="345861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P2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611560" y="2666529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P1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403648" y="6185629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Q1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779912" y="6194921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Q2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3851920" y="308928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</a:t>
            </a:r>
          </a:p>
        </p:txBody>
      </p:sp>
      <p:cxnSp>
        <p:nvCxnSpPr>
          <p:cNvPr id="38" name="Straight Connector 37"/>
          <p:cNvCxnSpPr/>
          <p:nvPr/>
        </p:nvCxnSpPr>
        <p:spPr>
          <a:xfrm>
            <a:off x="1187624" y="2738537"/>
            <a:ext cx="2880320" cy="936104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5" name="Oval 34"/>
          <p:cNvSpPr/>
          <p:nvPr/>
        </p:nvSpPr>
        <p:spPr>
          <a:xfrm>
            <a:off x="1619672" y="2810545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36" name="Oval 35"/>
          <p:cNvSpPr/>
          <p:nvPr/>
        </p:nvSpPr>
        <p:spPr>
          <a:xfrm>
            <a:off x="3923928" y="3602633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cxnSp>
        <p:nvCxnSpPr>
          <p:cNvPr id="44" name="Straight Connector 43"/>
          <p:cNvCxnSpPr/>
          <p:nvPr/>
        </p:nvCxnSpPr>
        <p:spPr>
          <a:xfrm>
            <a:off x="5508104" y="2162473"/>
            <a:ext cx="1224136" cy="3240360"/>
          </a:xfrm>
          <a:prstGeom prst="line">
            <a:avLst/>
          </a:prstGeom>
          <a:ln w="57150" cmpd="sng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6660232" y="5402833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</a:t>
            </a:r>
          </a:p>
        </p:txBody>
      </p:sp>
      <p:sp>
        <p:nvSpPr>
          <p:cNvPr id="19" name="Oval 18"/>
          <p:cNvSpPr/>
          <p:nvPr/>
        </p:nvSpPr>
        <p:spPr>
          <a:xfrm>
            <a:off x="5724128" y="2882553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52" name="TextBox 51"/>
          <p:cNvSpPr txBox="1"/>
          <p:nvPr/>
        </p:nvSpPr>
        <p:spPr>
          <a:xfrm>
            <a:off x="6156176" y="6194921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Q2</a:t>
            </a:r>
          </a:p>
        </p:txBody>
      </p:sp>
      <p:sp>
        <p:nvSpPr>
          <p:cNvPr id="20" name="Oval 19"/>
          <p:cNvSpPr/>
          <p:nvPr/>
        </p:nvSpPr>
        <p:spPr>
          <a:xfrm>
            <a:off x="6372200" y="4610745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43" name="TextBox 42"/>
          <p:cNvSpPr txBox="1"/>
          <p:nvPr/>
        </p:nvSpPr>
        <p:spPr>
          <a:xfrm>
            <a:off x="4716016" y="940078"/>
            <a:ext cx="4104456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/>
              <a:t>Weak complements:</a:t>
            </a:r>
            <a:r>
              <a:rPr lang="en-US" dirty="0"/>
              <a:t> A large drop in price of E causes only small rise in demand for F</a:t>
            </a:r>
            <a:r>
              <a:rPr lang="en-US" b="1" dirty="0"/>
              <a:t> </a:t>
            </a:r>
            <a:endParaRPr lang="en-US" dirty="0"/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467544" y="2810545"/>
            <a:ext cx="0" cy="936104"/>
          </a:xfrm>
          <a:prstGeom prst="straightConnector1">
            <a:avLst/>
          </a:prstGeom>
          <a:ln w="57150" cmpd="sng"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4499992" y="2882553"/>
            <a:ext cx="0" cy="1872208"/>
          </a:xfrm>
          <a:prstGeom prst="straightConnector1">
            <a:avLst/>
          </a:prstGeom>
          <a:ln w="57150" cmpd="sng"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322546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251520" y="44624"/>
            <a:ext cx="8640960" cy="79208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900" b="1" dirty="0">
                <a:solidFill>
                  <a:schemeClr val="tx1"/>
                </a:solidFill>
              </a:rPr>
              <a:t>Cross Price Elasticity – Cinema Ticket Prices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5940152" y="1233860"/>
          <a:ext cx="2952328" cy="3096344"/>
        </p:xfrm>
        <a:graphic>
          <a:graphicData uri="http://schemas.openxmlformats.org/drawingml/2006/table">
            <a:tbl>
              <a:tblPr>
                <a:tableStyleId>{BDBED569-4797-4DF1-A0F4-6AAB3CD982D8}</a:tableStyleId>
              </a:tblPr>
              <a:tblGrid>
                <a:gridCol w="14497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026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0878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US" sz="1800" b="1" u="none" strike="noStrike" dirty="0">
                          <a:effectLst/>
                        </a:rPr>
                        <a:t>UK Cinema Ticket Prices</a:t>
                      </a:r>
                      <a:endParaRPr lang="en-US" sz="1800" b="1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tc hMerge="1">
                  <a:txBody>
                    <a:bodyPr/>
                    <a:lstStyle/>
                    <a:p>
                      <a:pPr algn="l" fontAlgn="b"/>
                      <a:endParaRPr lang="en-US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9320">
                <a:tc gridSpan="2">
                  <a:txBody>
                    <a:bodyPr/>
                    <a:lstStyle/>
                    <a:p>
                      <a:pPr marL="0" marR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u="none" strike="noStrike" dirty="0">
                          <a:effectLst/>
                        </a:rPr>
                        <a:t>Average annual price in the UK, 2000-2013</a:t>
                      </a:r>
                      <a:endParaRPr lang="en-US" sz="16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tc hMerge="1">
                  <a:txBody>
                    <a:bodyPr/>
                    <a:lstStyle/>
                    <a:p>
                      <a:pPr algn="l" fontAlgn="b"/>
                      <a:endParaRPr lang="en-US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087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u="none" strike="noStrike" dirty="0">
                          <a:effectLst/>
                        </a:rPr>
                        <a:t>2000</a:t>
                      </a:r>
                      <a:endParaRPr lang="en-US" sz="18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u="none" strike="noStrike" dirty="0">
                          <a:effectLst/>
                        </a:rPr>
                        <a:t>4.40</a:t>
                      </a:r>
                      <a:endParaRPr lang="en-US" sz="18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087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u="none" strike="noStrike" dirty="0">
                          <a:effectLst/>
                        </a:rPr>
                        <a:t>2002</a:t>
                      </a:r>
                      <a:endParaRPr lang="en-US" sz="18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u="none" strike="noStrike" dirty="0">
                          <a:effectLst/>
                        </a:rPr>
                        <a:t>4.29</a:t>
                      </a:r>
                      <a:endParaRPr lang="en-US" sz="18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087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u="none" strike="noStrike" dirty="0">
                          <a:effectLst/>
                        </a:rPr>
                        <a:t>2004</a:t>
                      </a:r>
                      <a:endParaRPr lang="en-US" sz="18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u="none" strike="noStrike" dirty="0">
                          <a:effectLst/>
                        </a:rPr>
                        <a:t>4.49</a:t>
                      </a:r>
                      <a:endParaRPr lang="en-US" sz="18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087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u="none" strike="noStrike" dirty="0">
                          <a:effectLst/>
                        </a:rPr>
                        <a:t>2006</a:t>
                      </a:r>
                      <a:endParaRPr lang="en-US" sz="18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u="none" strike="noStrike" dirty="0">
                          <a:effectLst/>
                        </a:rPr>
                        <a:t>4.87</a:t>
                      </a:r>
                      <a:endParaRPr lang="en-US" sz="18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087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u="none" strike="noStrike" dirty="0">
                          <a:effectLst/>
                        </a:rPr>
                        <a:t>2008</a:t>
                      </a:r>
                      <a:endParaRPr lang="en-US" sz="18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u="none" strike="noStrike" dirty="0">
                          <a:effectLst/>
                        </a:rPr>
                        <a:t>5.20</a:t>
                      </a:r>
                      <a:endParaRPr lang="en-US" sz="18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087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u="none" strike="noStrike" dirty="0">
                          <a:effectLst/>
                        </a:rPr>
                        <a:t>2010</a:t>
                      </a:r>
                      <a:endParaRPr lang="en-US" sz="18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u="none" strike="noStrike" dirty="0">
                          <a:effectLst/>
                        </a:rPr>
                        <a:t>5.95</a:t>
                      </a:r>
                      <a:endParaRPr lang="en-US" sz="18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087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u="none" strike="noStrike" dirty="0">
                          <a:effectLst/>
                        </a:rPr>
                        <a:t>2013</a:t>
                      </a:r>
                      <a:endParaRPr lang="en-US" sz="18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u="none" strike="noStrike" dirty="0">
                          <a:effectLst/>
                        </a:rPr>
                        <a:t>6.53</a:t>
                      </a:r>
                      <a:endParaRPr lang="en-US" sz="1800" b="0" i="0" u="none" strike="noStrike" dirty="0">
                        <a:effectLst/>
                        <a:latin typeface="Arial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graphicFrame>
        <p:nvGraphicFramePr>
          <p:cNvPr id="7" name="Diagram 6"/>
          <p:cNvGraphicFramePr/>
          <p:nvPr/>
        </p:nvGraphicFramePr>
        <p:xfrm>
          <a:off x="254000" y="1196752"/>
          <a:ext cx="5542136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5940152" y="5417582"/>
            <a:ext cx="2952328" cy="78483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500" dirty="0"/>
              <a:t>Total UK cinema admissions remain roughly stable, with 166m admissions in 2013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0152" y="4455636"/>
            <a:ext cx="2952328" cy="78483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500" dirty="0"/>
              <a:t>Cinema ticket prices are rising – but £6-£7 is still a relatively low price for an evening’s entertainment?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414978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319</TotalTime>
  <Words>694</Words>
  <Application>Microsoft Office PowerPoint</Application>
  <PresentationFormat>On-screen Show (4:3)</PresentationFormat>
  <Paragraphs>119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Myriad Pro</vt:lpstr>
      <vt:lpstr>Verdana</vt:lpstr>
      <vt:lpstr>20140311PresentationUWTSDTemplate</vt:lpstr>
      <vt:lpstr>LCBB5003</vt:lpstr>
      <vt:lpstr>Objective of the session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Timothy Osadiya</cp:lastModifiedBy>
  <cp:revision>19</cp:revision>
  <dcterms:created xsi:type="dcterms:W3CDTF">2020-06-23T16:08:04Z</dcterms:created>
  <dcterms:modified xsi:type="dcterms:W3CDTF">2022-06-23T09:49:58Z</dcterms:modified>
</cp:coreProperties>
</file>