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85" r:id="rId5"/>
    <p:sldId id="286" r:id="rId6"/>
    <p:sldId id="282" r:id="rId7"/>
    <p:sldId id="259" r:id="rId8"/>
    <p:sldId id="261" r:id="rId9"/>
    <p:sldId id="267" r:id="rId10"/>
    <p:sldId id="266" r:id="rId11"/>
    <p:sldId id="270" r:id="rId12"/>
    <p:sldId id="268" r:id="rId13"/>
    <p:sldId id="271" r:id="rId14"/>
    <p:sldId id="272" r:id="rId15"/>
    <p:sldId id="264" r:id="rId16"/>
    <p:sldId id="279" r:id="rId17"/>
    <p:sldId id="283" r:id="rId18"/>
    <p:sldId id="284" r:id="rId19"/>
    <p:sldId id="277" r:id="rId20"/>
    <p:sldId id="287"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56" autoAdjust="0"/>
    <p:restoredTop sz="94660"/>
  </p:normalViewPr>
  <p:slideViewPr>
    <p:cSldViewPr snapToGrid="0" snapToObjects="1">
      <p:cViewPr varScale="1">
        <p:scale>
          <a:sx n="78" d="100"/>
          <a:sy n="78" d="100"/>
        </p:scale>
        <p:origin x="1613" y="4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19BE88-D200-496A-88C4-0AAE8E49CBB8}"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US"/>
        </a:p>
      </dgm:t>
    </dgm:pt>
    <dgm:pt modelId="{5339207A-4663-4C74-8DEF-7615F85853D1}">
      <dgm:prSet custT="1"/>
      <dgm:spPr/>
      <dgm:t>
        <a:bodyPr/>
        <a:lstStyle/>
        <a:p>
          <a:pPr>
            <a:lnSpc>
              <a:spcPct val="150000"/>
            </a:lnSpc>
          </a:pPr>
          <a:r>
            <a:rPr lang="en-GB" sz="1200" dirty="0">
              <a:latin typeface="Arial" panose="020B0604020202020204" pitchFamily="34" charset="0"/>
              <a:cs typeface="Arial" panose="020B0604020202020204" pitchFamily="34" charset="0"/>
            </a:rPr>
            <a:t>Human Resource Planning aims to ensure the organisation has the right number of Employability Officers with the appropriate skills to meet current and future labour market needs (CIPD, 2023).</a:t>
          </a:r>
          <a:endParaRPr lang="en-US" sz="1200" dirty="0">
            <a:latin typeface="Arial" panose="020B0604020202020204" pitchFamily="34" charset="0"/>
            <a:cs typeface="Arial" panose="020B0604020202020204" pitchFamily="34" charset="0"/>
          </a:endParaRPr>
        </a:p>
      </dgm:t>
    </dgm:pt>
    <dgm:pt modelId="{48CB9653-44D4-491E-AF8A-B70038E0DE97}" type="parTrans" cxnId="{D511F2FA-BA08-402E-826E-378A5C11539C}">
      <dgm:prSet/>
      <dgm:spPr/>
      <dgm:t>
        <a:bodyPr/>
        <a:lstStyle/>
        <a:p>
          <a:endParaRPr lang="en-US"/>
        </a:p>
      </dgm:t>
    </dgm:pt>
    <dgm:pt modelId="{78A09809-A98B-42ED-B26D-D25E3BD5CA23}" type="sibTrans" cxnId="{D511F2FA-BA08-402E-826E-378A5C11539C}">
      <dgm:prSet/>
      <dgm:spPr/>
      <dgm:t>
        <a:bodyPr/>
        <a:lstStyle/>
        <a:p>
          <a:endParaRPr lang="en-US"/>
        </a:p>
      </dgm:t>
    </dgm:pt>
    <dgm:pt modelId="{D00B4D04-6A27-4E80-AD41-4DC60F484B63}">
      <dgm:prSet custT="1"/>
      <dgm:spPr/>
      <dgm:t>
        <a:bodyPr/>
        <a:lstStyle/>
        <a:p>
          <a:pPr>
            <a:lnSpc>
              <a:spcPct val="150000"/>
            </a:lnSpc>
          </a:pPr>
          <a:r>
            <a:rPr lang="en-GB" sz="1200" dirty="0">
              <a:latin typeface="Arial" panose="020B0604020202020204" pitchFamily="34" charset="0"/>
              <a:cs typeface="Arial" panose="020B0604020202020204" pitchFamily="34" charset="0"/>
            </a:rPr>
            <a:t>HRP supports organisations in responding to </a:t>
          </a:r>
          <a:r>
            <a:rPr lang="en-GB" sz="1200" b="1" dirty="0">
              <a:latin typeface="Arial" panose="020B0604020202020204" pitchFamily="34" charset="0"/>
              <a:cs typeface="Arial" panose="020B0604020202020204" pitchFamily="34" charset="0"/>
            </a:rPr>
            <a:t>changes in the labour market</a:t>
          </a:r>
          <a:r>
            <a:rPr lang="en-GB" sz="1200" dirty="0">
              <a:latin typeface="Arial" panose="020B0604020202020204" pitchFamily="34" charset="0"/>
              <a:cs typeface="Arial" panose="020B0604020202020204" pitchFamily="34" charset="0"/>
            </a:rPr>
            <a:t>, such as unemployment trends, skills shortages, and funding pressures (Armstrong and Taylor, 2023).</a:t>
          </a:r>
          <a:endParaRPr lang="en-US" sz="1200" dirty="0">
            <a:latin typeface="Arial" panose="020B0604020202020204" pitchFamily="34" charset="0"/>
            <a:cs typeface="Arial" panose="020B0604020202020204" pitchFamily="34" charset="0"/>
          </a:endParaRPr>
        </a:p>
      </dgm:t>
    </dgm:pt>
    <dgm:pt modelId="{18044D8E-401A-4080-8D76-83EE817C4BB7}" type="parTrans" cxnId="{D530648B-B6EF-48E4-B165-454066CDFF53}">
      <dgm:prSet/>
      <dgm:spPr/>
      <dgm:t>
        <a:bodyPr/>
        <a:lstStyle/>
        <a:p>
          <a:endParaRPr lang="en-US"/>
        </a:p>
      </dgm:t>
    </dgm:pt>
    <dgm:pt modelId="{41C19C66-C485-461D-A672-41A71627668A}" type="sibTrans" cxnId="{D530648B-B6EF-48E4-B165-454066CDFF53}">
      <dgm:prSet/>
      <dgm:spPr/>
      <dgm:t>
        <a:bodyPr/>
        <a:lstStyle/>
        <a:p>
          <a:endParaRPr lang="en-US"/>
        </a:p>
      </dgm:t>
    </dgm:pt>
    <dgm:pt modelId="{E7B011AC-B87D-4A24-AD44-1557866B0914}">
      <dgm:prSet custT="1"/>
      <dgm:spPr/>
      <dgm:t>
        <a:bodyPr/>
        <a:lstStyle/>
        <a:p>
          <a:pPr>
            <a:lnSpc>
              <a:spcPct val="150000"/>
            </a:lnSpc>
          </a:pPr>
          <a:r>
            <a:rPr lang="en-GB" sz="1200" dirty="0">
              <a:latin typeface="Arial" panose="020B0604020202020204" pitchFamily="34" charset="0"/>
              <a:cs typeface="Arial" panose="020B0604020202020204" pitchFamily="34" charset="0"/>
            </a:rPr>
            <a:t>Effective HRP helps to manage </a:t>
          </a:r>
          <a:r>
            <a:rPr lang="en-GB" sz="1200" b="1" dirty="0">
              <a:latin typeface="Arial" panose="020B0604020202020204" pitchFamily="34" charset="0"/>
              <a:cs typeface="Arial" panose="020B0604020202020204" pitchFamily="34" charset="0"/>
            </a:rPr>
            <a:t>caseloads and workloads</a:t>
          </a:r>
          <a:r>
            <a:rPr lang="en-GB" sz="1200" dirty="0">
              <a:latin typeface="Arial" panose="020B0604020202020204" pitchFamily="34" charset="0"/>
              <a:cs typeface="Arial" panose="020B0604020202020204" pitchFamily="34" charset="0"/>
            </a:rPr>
            <a:t>, enabling Employability Officers to deliver high-quality and inclusive support to jobseekers</a:t>
          </a:r>
          <a:r>
            <a:rPr lang="en-GB" sz="1400" dirty="0"/>
            <a:t>.</a:t>
          </a:r>
          <a:endParaRPr lang="en-US" sz="1400" dirty="0"/>
        </a:p>
      </dgm:t>
    </dgm:pt>
    <dgm:pt modelId="{278D8EAA-8D63-45F0-A485-994BB26DD3B1}" type="parTrans" cxnId="{6D25F6A9-847D-477A-9134-AA9CE8CFE4F4}">
      <dgm:prSet/>
      <dgm:spPr/>
      <dgm:t>
        <a:bodyPr/>
        <a:lstStyle/>
        <a:p>
          <a:endParaRPr lang="en-US"/>
        </a:p>
      </dgm:t>
    </dgm:pt>
    <dgm:pt modelId="{EA7197C2-3ADE-4621-9B34-E1ABB6F65679}" type="sibTrans" cxnId="{6D25F6A9-847D-477A-9134-AA9CE8CFE4F4}">
      <dgm:prSet/>
      <dgm:spPr/>
      <dgm:t>
        <a:bodyPr/>
        <a:lstStyle/>
        <a:p>
          <a:endParaRPr lang="en-US"/>
        </a:p>
      </dgm:t>
    </dgm:pt>
    <dgm:pt modelId="{59E8B830-F8F4-4933-BFA8-0695F3443CF4}">
      <dgm:prSet custT="1"/>
      <dgm:spPr/>
      <dgm:t>
        <a:bodyPr/>
        <a:lstStyle/>
        <a:p>
          <a:pPr>
            <a:lnSpc>
              <a:spcPct val="150000"/>
            </a:lnSpc>
          </a:pPr>
          <a:r>
            <a:rPr lang="en-GB" sz="1200" b="0" dirty="0">
              <a:latin typeface="Arial" panose="020B0604020202020204" pitchFamily="34" charset="0"/>
              <a:cs typeface="Arial" panose="020B0604020202020204" pitchFamily="34" charset="0"/>
            </a:rPr>
            <a:t>According to CIPD, workforce planning reduces the risk of staff shortages and skills gaps, improving organisational performance and service delivery (CIPD, 2023</a:t>
          </a:r>
          <a:r>
            <a:rPr lang="en-GB" sz="1400" b="0" dirty="0"/>
            <a:t>).</a:t>
          </a:r>
          <a:endParaRPr lang="en-US" sz="1400" b="0" dirty="0"/>
        </a:p>
      </dgm:t>
    </dgm:pt>
    <dgm:pt modelId="{EF3EC725-9FF7-43A9-B174-86C7F352C999}" type="parTrans" cxnId="{3697BD00-5ABA-465F-9489-24E6D5FCAD8D}">
      <dgm:prSet/>
      <dgm:spPr/>
      <dgm:t>
        <a:bodyPr/>
        <a:lstStyle/>
        <a:p>
          <a:endParaRPr lang="en-US"/>
        </a:p>
      </dgm:t>
    </dgm:pt>
    <dgm:pt modelId="{E505C4D3-C232-414E-B5D1-A4C883BC7F15}" type="sibTrans" cxnId="{3697BD00-5ABA-465F-9489-24E6D5FCAD8D}">
      <dgm:prSet/>
      <dgm:spPr/>
      <dgm:t>
        <a:bodyPr/>
        <a:lstStyle/>
        <a:p>
          <a:endParaRPr lang="en-US"/>
        </a:p>
      </dgm:t>
    </dgm:pt>
    <dgm:pt modelId="{68B6D541-256C-4BB1-B426-AD24BBEBF1AB}">
      <dgm:prSet custT="1"/>
      <dgm:spPr/>
      <dgm:t>
        <a:bodyPr/>
        <a:lstStyle/>
        <a:p>
          <a:pPr>
            <a:lnSpc>
              <a:spcPct val="150000"/>
            </a:lnSpc>
          </a:pPr>
          <a:r>
            <a:rPr lang="en-GB" sz="1200" dirty="0">
              <a:latin typeface="Arial" panose="020B0604020202020204" pitchFamily="34" charset="0"/>
              <a:cs typeface="Arial" panose="020B0604020202020204" pitchFamily="34" charset="0"/>
            </a:rPr>
            <a:t>Overall, HRP aligns workforce requirements with organisational strategy, supporting long-term sustainability and employability outcomes</a:t>
          </a:r>
          <a:r>
            <a:rPr lang="en-GB" sz="1600" dirty="0"/>
            <a:t>.</a:t>
          </a:r>
          <a:endParaRPr lang="en-US" sz="1600" dirty="0"/>
        </a:p>
      </dgm:t>
    </dgm:pt>
    <dgm:pt modelId="{E6C1C291-F5BC-4869-8BBD-D22F2948D767}" type="parTrans" cxnId="{16646712-9357-4E3F-9D5A-A6F1EE614A2B}">
      <dgm:prSet/>
      <dgm:spPr/>
      <dgm:t>
        <a:bodyPr/>
        <a:lstStyle/>
        <a:p>
          <a:endParaRPr lang="en-US"/>
        </a:p>
      </dgm:t>
    </dgm:pt>
    <dgm:pt modelId="{584AF2D0-9B3F-4CE5-B196-11EC1F2B360F}" type="sibTrans" cxnId="{16646712-9357-4E3F-9D5A-A6F1EE614A2B}">
      <dgm:prSet/>
      <dgm:spPr/>
      <dgm:t>
        <a:bodyPr/>
        <a:lstStyle/>
        <a:p>
          <a:endParaRPr lang="en-US"/>
        </a:p>
      </dgm:t>
    </dgm:pt>
    <dgm:pt modelId="{5FD434FD-5A84-43EA-BD18-831CB8335B7A}" type="pres">
      <dgm:prSet presAssocID="{5819BE88-D200-496A-88C4-0AAE8E49CBB8}" presName="diagram" presStyleCnt="0">
        <dgm:presLayoutVars>
          <dgm:dir/>
          <dgm:resizeHandles val="exact"/>
        </dgm:presLayoutVars>
      </dgm:prSet>
      <dgm:spPr/>
    </dgm:pt>
    <dgm:pt modelId="{327FEA9B-DA40-48CA-804F-3146C777F685}" type="pres">
      <dgm:prSet presAssocID="{5339207A-4663-4C74-8DEF-7615F85853D1}" presName="node" presStyleLbl="node1" presStyleIdx="0" presStyleCnt="5" custScaleY="121680">
        <dgm:presLayoutVars>
          <dgm:bulletEnabled val="1"/>
        </dgm:presLayoutVars>
      </dgm:prSet>
      <dgm:spPr/>
    </dgm:pt>
    <dgm:pt modelId="{C15AC725-0410-4069-A44A-0C2C121CB693}" type="pres">
      <dgm:prSet presAssocID="{78A09809-A98B-42ED-B26D-D25E3BD5CA23}" presName="sibTrans" presStyleCnt="0"/>
      <dgm:spPr/>
    </dgm:pt>
    <dgm:pt modelId="{40323169-0938-4E07-883E-87714D01A128}" type="pres">
      <dgm:prSet presAssocID="{D00B4D04-6A27-4E80-AD41-4DC60F484B63}" presName="node" presStyleLbl="node1" presStyleIdx="1" presStyleCnt="5" custScaleY="126965">
        <dgm:presLayoutVars>
          <dgm:bulletEnabled val="1"/>
        </dgm:presLayoutVars>
      </dgm:prSet>
      <dgm:spPr/>
    </dgm:pt>
    <dgm:pt modelId="{75ABC4F0-DBDC-4463-B625-CE2EA00C606B}" type="pres">
      <dgm:prSet presAssocID="{41C19C66-C485-461D-A672-41A71627668A}" presName="sibTrans" presStyleCnt="0"/>
      <dgm:spPr/>
    </dgm:pt>
    <dgm:pt modelId="{77B0182C-758B-425F-B49E-F0258A68B404}" type="pres">
      <dgm:prSet presAssocID="{E7B011AC-B87D-4A24-AD44-1557866B0914}" presName="node" presStyleLbl="node1" presStyleIdx="2" presStyleCnt="5" custScaleY="121680">
        <dgm:presLayoutVars>
          <dgm:bulletEnabled val="1"/>
        </dgm:presLayoutVars>
      </dgm:prSet>
      <dgm:spPr/>
    </dgm:pt>
    <dgm:pt modelId="{7F735D88-E66E-4471-9DF4-97843C24F988}" type="pres">
      <dgm:prSet presAssocID="{EA7197C2-3ADE-4621-9B34-E1ABB6F65679}" presName="sibTrans" presStyleCnt="0"/>
      <dgm:spPr/>
    </dgm:pt>
    <dgm:pt modelId="{8978DACD-5827-4EAF-BE65-0744EB994224}" type="pres">
      <dgm:prSet presAssocID="{59E8B830-F8F4-4933-BFA8-0695F3443CF4}" presName="node" presStyleLbl="node1" presStyleIdx="3" presStyleCnt="5" custScaleY="133395">
        <dgm:presLayoutVars>
          <dgm:bulletEnabled val="1"/>
        </dgm:presLayoutVars>
      </dgm:prSet>
      <dgm:spPr/>
    </dgm:pt>
    <dgm:pt modelId="{CC8E1946-667F-429F-B943-3C49BFA913F0}" type="pres">
      <dgm:prSet presAssocID="{E505C4D3-C232-414E-B5D1-A4C883BC7F15}" presName="sibTrans" presStyleCnt="0"/>
      <dgm:spPr/>
    </dgm:pt>
    <dgm:pt modelId="{C83BF20D-8542-4AC3-B078-32BFBF8C1E1E}" type="pres">
      <dgm:prSet presAssocID="{68B6D541-256C-4BB1-B426-AD24BBEBF1AB}" presName="node" presStyleLbl="node1" presStyleIdx="4" presStyleCnt="5" custScaleY="130735">
        <dgm:presLayoutVars>
          <dgm:bulletEnabled val="1"/>
        </dgm:presLayoutVars>
      </dgm:prSet>
      <dgm:spPr/>
    </dgm:pt>
  </dgm:ptLst>
  <dgm:cxnLst>
    <dgm:cxn modelId="{3697BD00-5ABA-465F-9489-24E6D5FCAD8D}" srcId="{5819BE88-D200-496A-88C4-0AAE8E49CBB8}" destId="{59E8B830-F8F4-4933-BFA8-0695F3443CF4}" srcOrd="3" destOrd="0" parTransId="{EF3EC725-9FF7-43A9-B174-86C7F352C999}" sibTransId="{E505C4D3-C232-414E-B5D1-A4C883BC7F15}"/>
    <dgm:cxn modelId="{13CD6011-95D0-43D1-ABEA-CF35372A3186}" type="presOf" srcId="{E7B011AC-B87D-4A24-AD44-1557866B0914}" destId="{77B0182C-758B-425F-B49E-F0258A68B404}" srcOrd="0" destOrd="0" presId="urn:microsoft.com/office/officeart/2005/8/layout/default"/>
    <dgm:cxn modelId="{16646712-9357-4E3F-9D5A-A6F1EE614A2B}" srcId="{5819BE88-D200-496A-88C4-0AAE8E49CBB8}" destId="{68B6D541-256C-4BB1-B426-AD24BBEBF1AB}" srcOrd="4" destOrd="0" parTransId="{E6C1C291-F5BC-4869-8BBD-D22F2948D767}" sibTransId="{584AF2D0-9B3F-4CE5-B196-11EC1F2B360F}"/>
    <dgm:cxn modelId="{C559B93C-9FE1-4691-B195-AA600A46ED25}" type="presOf" srcId="{68B6D541-256C-4BB1-B426-AD24BBEBF1AB}" destId="{C83BF20D-8542-4AC3-B078-32BFBF8C1E1E}" srcOrd="0" destOrd="0" presId="urn:microsoft.com/office/officeart/2005/8/layout/default"/>
    <dgm:cxn modelId="{D530648B-B6EF-48E4-B165-454066CDFF53}" srcId="{5819BE88-D200-496A-88C4-0AAE8E49CBB8}" destId="{D00B4D04-6A27-4E80-AD41-4DC60F484B63}" srcOrd="1" destOrd="0" parTransId="{18044D8E-401A-4080-8D76-83EE817C4BB7}" sibTransId="{41C19C66-C485-461D-A672-41A71627668A}"/>
    <dgm:cxn modelId="{2FA96890-1006-44F6-A719-77C87FED04DB}" type="presOf" srcId="{D00B4D04-6A27-4E80-AD41-4DC60F484B63}" destId="{40323169-0938-4E07-883E-87714D01A128}" srcOrd="0" destOrd="0" presId="urn:microsoft.com/office/officeart/2005/8/layout/default"/>
    <dgm:cxn modelId="{AC558F9F-D85A-4FE1-97E1-EE86ABF2AAD8}" type="presOf" srcId="{59E8B830-F8F4-4933-BFA8-0695F3443CF4}" destId="{8978DACD-5827-4EAF-BE65-0744EB994224}" srcOrd="0" destOrd="0" presId="urn:microsoft.com/office/officeart/2005/8/layout/default"/>
    <dgm:cxn modelId="{6D25F6A9-847D-477A-9134-AA9CE8CFE4F4}" srcId="{5819BE88-D200-496A-88C4-0AAE8E49CBB8}" destId="{E7B011AC-B87D-4A24-AD44-1557866B0914}" srcOrd="2" destOrd="0" parTransId="{278D8EAA-8D63-45F0-A485-994BB26DD3B1}" sibTransId="{EA7197C2-3ADE-4621-9B34-E1ABB6F65679}"/>
    <dgm:cxn modelId="{40B9DDC6-2129-409F-89C4-2E83B54D1BB7}" type="presOf" srcId="{5819BE88-D200-496A-88C4-0AAE8E49CBB8}" destId="{5FD434FD-5A84-43EA-BD18-831CB8335B7A}" srcOrd="0" destOrd="0" presId="urn:microsoft.com/office/officeart/2005/8/layout/default"/>
    <dgm:cxn modelId="{497185D1-B03A-451F-A01A-A5B546837FD8}" type="presOf" srcId="{5339207A-4663-4C74-8DEF-7615F85853D1}" destId="{327FEA9B-DA40-48CA-804F-3146C777F685}" srcOrd="0" destOrd="0" presId="urn:microsoft.com/office/officeart/2005/8/layout/default"/>
    <dgm:cxn modelId="{D511F2FA-BA08-402E-826E-378A5C11539C}" srcId="{5819BE88-D200-496A-88C4-0AAE8E49CBB8}" destId="{5339207A-4663-4C74-8DEF-7615F85853D1}" srcOrd="0" destOrd="0" parTransId="{48CB9653-44D4-491E-AF8A-B70038E0DE97}" sibTransId="{78A09809-A98B-42ED-B26D-D25E3BD5CA23}"/>
    <dgm:cxn modelId="{D998FFD8-8D32-464A-89E4-0A870E12A78E}" type="presParOf" srcId="{5FD434FD-5A84-43EA-BD18-831CB8335B7A}" destId="{327FEA9B-DA40-48CA-804F-3146C777F685}" srcOrd="0" destOrd="0" presId="urn:microsoft.com/office/officeart/2005/8/layout/default"/>
    <dgm:cxn modelId="{9CCD348C-6CD6-4824-9501-CD3EC9C20C96}" type="presParOf" srcId="{5FD434FD-5A84-43EA-BD18-831CB8335B7A}" destId="{C15AC725-0410-4069-A44A-0C2C121CB693}" srcOrd="1" destOrd="0" presId="urn:microsoft.com/office/officeart/2005/8/layout/default"/>
    <dgm:cxn modelId="{9AED35E5-4714-42CE-B1E5-356E793AA83A}" type="presParOf" srcId="{5FD434FD-5A84-43EA-BD18-831CB8335B7A}" destId="{40323169-0938-4E07-883E-87714D01A128}" srcOrd="2" destOrd="0" presId="urn:microsoft.com/office/officeart/2005/8/layout/default"/>
    <dgm:cxn modelId="{9AF71892-4255-4353-8439-452F4F2128D9}" type="presParOf" srcId="{5FD434FD-5A84-43EA-BD18-831CB8335B7A}" destId="{75ABC4F0-DBDC-4463-B625-CE2EA00C606B}" srcOrd="3" destOrd="0" presId="urn:microsoft.com/office/officeart/2005/8/layout/default"/>
    <dgm:cxn modelId="{F06E65B3-D7EA-4756-B9E4-C38ED565C425}" type="presParOf" srcId="{5FD434FD-5A84-43EA-BD18-831CB8335B7A}" destId="{77B0182C-758B-425F-B49E-F0258A68B404}" srcOrd="4" destOrd="0" presId="urn:microsoft.com/office/officeart/2005/8/layout/default"/>
    <dgm:cxn modelId="{72F896CA-04D2-4DF8-B7BF-0F31CFC7309C}" type="presParOf" srcId="{5FD434FD-5A84-43EA-BD18-831CB8335B7A}" destId="{7F735D88-E66E-4471-9DF4-97843C24F988}" srcOrd="5" destOrd="0" presId="urn:microsoft.com/office/officeart/2005/8/layout/default"/>
    <dgm:cxn modelId="{3414C571-1245-4735-AC99-ACB90DC3E006}" type="presParOf" srcId="{5FD434FD-5A84-43EA-BD18-831CB8335B7A}" destId="{8978DACD-5827-4EAF-BE65-0744EB994224}" srcOrd="6" destOrd="0" presId="urn:microsoft.com/office/officeart/2005/8/layout/default"/>
    <dgm:cxn modelId="{E053D788-5A2E-439B-85D5-21643EB02114}" type="presParOf" srcId="{5FD434FD-5A84-43EA-BD18-831CB8335B7A}" destId="{CC8E1946-667F-429F-B943-3C49BFA913F0}" srcOrd="7" destOrd="0" presId="urn:microsoft.com/office/officeart/2005/8/layout/default"/>
    <dgm:cxn modelId="{D7D64E1B-FB89-4A1B-A552-46E03041FC37}" type="presParOf" srcId="{5FD434FD-5A84-43EA-BD18-831CB8335B7A}" destId="{C83BF20D-8542-4AC3-B078-32BFBF8C1E1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EDB2C6-960F-409B-9490-9D8432DDBD8F}"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4CF2D8F-331C-41A7-8183-913BE66B1192}">
      <dgm:prSet custT="1"/>
      <dgm:spPr/>
      <dgm:t>
        <a:bodyPr/>
        <a:lstStyle/>
        <a:p>
          <a:r>
            <a:rPr lang="en-GB" sz="1200" dirty="0">
              <a:latin typeface="Arial" panose="020B0604020202020204" pitchFamily="34" charset="0"/>
              <a:cs typeface="Arial" panose="020B0604020202020204" pitchFamily="34" charset="0"/>
            </a:rPr>
            <a:t>Planning for the individual focuses on developing employees’ skills, knowledge, and potential, ensuring they can perform effectively in their role (CIPD, 2022).</a:t>
          </a:r>
          <a:endParaRPr lang="en-US" sz="1200" dirty="0">
            <a:latin typeface="Arial" panose="020B0604020202020204" pitchFamily="34" charset="0"/>
            <a:cs typeface="Arial" panose="020B0604020202020204" pitchFamily="34" charset="0"/>
          </a:endParaRPr>
        </a:p>
      </dgm:t>
    </dgm:pt>
    <dgm:pt modelId="{792B6352-B532-4D8D-9296-4281F2476ADC}" type="parTrans" cxnId="{D722B133-0121-4ED4-A2BA-8B3FA8EE2180}">
      <dgm:prSet/>
      <dgm:spPr/>
      <dgm:t>
        <a:bodyPr/>
        <a:lstStyle/>
        <a:p>
          <a:endParaRPr lang="en-US"/>
        </a:p>
      </dgm:t>
    </dgm:pt>
    <dgm:pt modelId="{E8761985-167B-4547-AC89-AFA7792A0149}" type="sibTrans" cxnId="{D722B133-0121-4ED4-A2BA-8B3FA8EE2180}">
      <dgm:prSet/>
      <dgm:spPr/>
      <dgm:t>
        <a:bodyPr/>
        <a:lstStyle/>
        <a:p>
          <a:endParaRPr lang="en-US"/>
        </a:p>
      </dgm:t>
    </dgm:pt>
    <dgm:pt modelId="{1EB86B36-6F99-4995-9538-9317AE0C69C5}">
      <dgm:prSet custT="1"/>
      <dgm:spPr/>
      <dgm:t>
        <a:bodyPr/>
        <a:lstStyle/>
        <a:p>
          <a:r>
            <a:rPr lang="en-GB" sz="1200" dirty="0">
              <a:latin typeface="Arial" panose="020B0604020202020204" pitchFamily="34" charset="0"/>
              <a:cs typeface="Arial" panose="020B0604020202020204" pitchFamily="34" charset="0"/>
            </a:rPr>
            <a:t>Individual planning helps identify learning and development needs, such as safeguarding, labour market awareness, digital systems, and stakeholder engagement (Armstrong, 2017).</a:t>
          </a:r>
          <a:endParaRPr lang="en-US" sz="1200" dirty="0">
            <a:latin typeface="Arial" panose="020B0604020202020204" pitchFamily="34" charset="0"/>
            <a:cs typeface="Arial" panose="020B0604020202020204" pitchFamily="34" charset="0"/>
          </a:endParaRPr>
        </a:p>
      </dgm:t>
    </dgm:pt>
    <dgm:pt modelId="{487164FC-8DB4-4C9E-A47E-011314FD3A3E}" type="parTrans" cxnId="{EE0E7C51-CBB1-451B-88E6-D68FFB8457E7}">
      <dgm:prSet/>
      <dgm:spPr/>
      <dgm:t>
        <a:bodyPr/>
        <a:lstStyle/>
        <a:p>
          <a:endParaRPr lang="en-US"/>
        </a:p>
      </dgm:t>
    </dgm:pt>
    <dgm:pt modelId="{7A0B858D-9202-4E2B-81EF-C9154B86CEAD}" type="sibTrans" cxnId="{EE0E7C51-CBB1-451B-88E6-D68FFB8457E7}">
      <dgm:prSet/>
      <dgm:spPr/>
      <dgm:t>
        <a:bodyPr/>
        <a:lstStyle/>
        <a:p>
          <a:endParaRPr lang="en-US"/>
        </a:p>
      </dgm:t>
    </dgm:pt>
    <dgm:pt modelId="{0241B02B-89A3-4B3F-84E5-DF94FEC3EFA0}">
      <dgm:prSet custT="1"/>
      <dgm:spPr/>
      <dgm:t>
        <a:bodyPr/>
        <a:lstStyle/>
        <a:p>
          <a:r>
            <a:rPr lang="en-GB" sz="1200" dirty="0">
              <a:latin typeface="Arial" panose="020B0604020202020204" pitchFamily="34" charset="0"/>
              <a:cs typeface="Arial" panose="020B0604020202020204" pitchFamily="34" charset="0"/>
            </a:rPr>
            <a:t>Regular performance reviews and feedback support continuous development and help individuals progress within the organisation.</a:t>
          </a:r>
          <a:endParaRPr lang="en-US" sz="1200" dirty="0">
            <a:latin typeface="Arial" panose="020B0604020202020204" pitchFamily="34" charset="0"/>
            <a:cs typeface="Arial" panose="020B0604020202020204" pitchFamily="34" charset="0"/>
          </a:endParaRPr>
        </a:p>
      </dgm:t>
    </dgm:pt>
    <dgm:pt modelId="{B258C6FC-6228-4698-BA41-F168C17BB500}" type="parTrans" cxnId="{0C1FBCAC-B500-43BE-BE50-A3ED0AEEC64A}">
      <dgm:prSet/>
      <dgm:spPr/>
      <dgm:t>
        <a:bodyPr/>
        <a:lstStyle/>
        <a:p>
          <a:endParaRPr lang="en-US"/>
        </a:p>
      </dgm:t>
    </dgm:pt>
    <dgm:pt modelId="{30A441DB-91CA-4825-919B-72BE729EDD58}" type="sibTrans" cxnId="{0C1FBCAC-B500-43BE-BE50-A3ED0AEEC64A}">
      <dgm:prSet/>
      <dgm:spPr/>
      <dgm:t>
        <a:bodyPr/>
        <a:lstStyle/>
        <a:p>
          <a:endParaRPr lang="en-US"/>
        </a:p>
      </dgm:t>
    </dgm:pt>
    <dgm:pt modelId="{4E85414C-ABAF-4E41-AB0A-4107B06890EE}">
      <dgm:prSet custT="1"/>
      <dgm:spPr/>
      <dgm:t>
        <a:bodyPr/>
        <a:lstStyle/>
        <a:p>
          <a:r>
            <a:rPr lang="en-GB" sz="1200" dirty="0">
              <a:latin typeface="Arial" panose="020B0604020202020204" pitchFamily="34" charset="0"/>
              <a:cs typeface="Arial" panose="020B0604020202020204" pitchFamily="34" charset="0"/>
            </a:rPr>
            <a:t>CIPD emphasises that investing in individual development improves employee motivation, retention, and engagement (CIPD, 2022).</a:t>
          </a:r>
          <a:endParaRPr lang="en-US" sz="1200" dirty="0">
            <a:latin typeface="Arial" panose="020B0604020202020204" pitchFamily="34" charset="0"/>
            <a:cs typeface="Arial" panose="020B0604020202020204" pitchFamily="34" charset="0"/>
          </a:endParaRPr>
        </a:p>
      </dgm:t>
    </dgm:pt>
    <dgm:pt modelId="{52E1A00F-8A19-4501-974B-CEC318E3D0BE}" type="parTrans" cxnId="{18B2BF52-C773-40EE-9216-DE4B757CEABE}">
      <dgm:prSet/>
      <dgm:spPr/>
      <dgm:t>
        <a:bodyPr/>
        <a:lstStyle/>
        <a:p>
          <a:endParaRPr lang="en-US"/>
        </a:p>
      </dgm:t>
    </dgm:pt>
    <dgm:pt modelId="{E7489B8E-3F3D-43A4-998E-A77443BDABA6}" type="sibTrans" cxnId="{18B2BF52-C773-40EE-9216-DE4B757CEABE}">
      <dgm:prSet/>
      <dgm:spPr/>
      <dgm:t>
        <a:bodyPr/>
        <a:lstStyle/>
        <a:p>
          <a:endParaRPr lang="en-US"/>
        </a:p>
      </dgm:t>
    </dgm:pt>
    <dgm:pt modelId="{41B487EA-289C-4D5F-9972-7BA21D2ACEC4}">
      <dgm:prSet custT="1"/>
      <dgm:spPr/>
      <dgm:t>
        <a:bodyPr/>
        <a:lstStyle/>
        <a:p>
          <a:r>
            <a:rPr lang="en-GB" sz="1200" dirty="0">
              <a:latin typeface="Arial" panose="020B0604020202020204" pitchFamily="34" charset="0"/>
              <a:cs typeface="Arial" panose="020B0604020202020204" pitchFamily="34" charset="0"/>
            </a:rPr>
            <a:t>By supporting individual growth, organisations create a flexible and capable workforce that can adapt to changing organisational and labour market demands.</a:t>
          </a:r>
          <a:endParaRPr lang="en-US" sz="1200" dirty="0">
            <a:latin typeface="Arial" panose="020B0604020202020204" pitchFamily="34" charset="0"/>
            <a:cs typeface="Arial" panose="020B0604020202020204" pitchFamily="34" charset="0"/>
          </a:endParaRPr>
        </a:p>
      </dgm:t>
    </dgm:pt>
    <dgm:pt modelId="{D34E603F-EE3B-44B8-87DB-94FEE717BDDB}" type="parTrans" cxnId="{033A872C-3654-4E9E-9F49-00D8F990E017}">
      <dgm:prSet/>
      <dgm:spPr/>
      <dgm:t>
        <a:bodyPr/>
        <a:lstStyle/>
        <a:p>
          <a:endParaRPr lang="en-US"/>
        </a:p>
      </dgm:t>
    </dgm:pt>
    <dgm:pt modelId="{2BFE18F3-B30D-4D24-B79E-FCF9DEDC2226}" type="sibTrans" cxnId="{033A872C-3654-4E9E-9F49-00D8F990E017}">
      <dgm:prSet/>
      <dgm:spPr/>
      <dgm:t>
        <a:bodyPr/>
        <a:lstStyle/>
        <a:p>
          <a:endParaRPr lang="en-US"/>
        </a:p>
      </dgm:t>
    </dgm:pt>
    <dgm:pt modelId="{EDF28C51-26B7-4276-8D23-8D226D1A20B1}" type="pres">
      <dgm:prSet presAssocID="{6DEDB2C6-960F-409B-9490-9D8432DDBD8F}" presName="root" presStyleCnt="0">
        <dgm:presLayoutVars>
          <dgm:dir/>
          <dgm:resizeHandles val="exact"/>
        </dgm:presLayoutVars>
      </dgm:prSet>
      <dgm:spPr/>
    </dgm:pt>
    <dgm:pt modelId="{9CD0ABDE-BE32-4B24-B876-DBF4FB4E4B95}" type="pres">
      <dgm:prSet presAssocID="{6DEDB2C6-960F-409B-9490-9D8432DDBD8F}" presName="container" presStyleCnt="0">
        <dgm:presLayoutVars>
          <dgm:dir/>
          <dgm:resizeHandles val="exact"/>
        </dgm:presLayoutVars>
      </dgm:prSet>
      <dgm:spPr/>
    </dgm:pt>
    <dgm:pt modelId="{06B0036E-DB24-4F0E-8612-2FADD33F6FEE}" type="pres">
      <dgm:prSet presAssocID="{B4CF2D8F-331C-41A7-8183-913BE66B1192}" presName="compNode" presStyleCnt="0"/>
      <dgm:spPr/>
    </dgm:pt>
    <dgm:pt modelId="{A57451BE-714F-45FB-84D4-40635ABABCCE}" type="pres">
      <dgm:prSet presAssocID="{B4CF2D8F-331C-41A7-8183-913BE66B1192}" presName="iconBgRect" presStyleLbl="bgShp" presStyleIdx="0" presStyleCnt="5"/>
      <dgm:spPr/>
    </dgm:pt>
    <dgm:pt modelId="{3ADC77C9-B1D6-48FD-8735-2C70CD706A8C}" type="pres">
      <dgm:prSet presAssocID="{B4CF2D8F-331C-41A7-8183-913BE66B119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D0ADFA50-4663-4B13-8DF5-9F1DAB989ADD}" type="pres">
      <dgm:prSet presAssocID="{B4CF2D8F-331C-41A7-8183-913BE66B1192}" presName="spaceRect" presStyleCnt="0"/>
      <dgm:spPr/>
    </dgm:pt>
    <dgm:pt modelId="{13F0365B-F2A4-460B-9E6D-722DE43C8CA4}" type="pres">
      <dgm:prSet presAssocID="{B4CF2D8F-331C-41A7-8183-913BE66B1192}" presName="textRect" presStyleLbl="revTx" presStyleIdx="0" presStyleCnt="5" custLinFactNeighborX="-4366" custLinFactNeighborY="-1583">
        <dgm:presLayoutVars>
          <dgm:chMax val="1"/>
          <dgm:chPref val="1"/>
        </dgm:presLayoutVars>
      </dgm:prSet>
      <dgm:spPr/>
    </dgm:pt>
    <dgm:pt modelId="{FF7164DE-CC9D-4A49-BECE-05BBC9768034}" type="pres">
      <dgm:prSet presAssocID="{E8761985-167B-4547-AC89-AFA7792A0149}" presName="sibTrans" presStyleLbl="sibTrans2D1" presStyleIdx="0" presStyleCnt="0"/>
      <dgm:spPr/>
    </dgm:pt>
    <dgm:pt modelId="{947267CD-B79C-4704-8BE0-1E1438A9B765}" type="pres">
      <dgm:prSet presAssocID="{1EB86B36-6F99-4995-9538-9317AE0C69C5}" presName="compNode" presStyleCnt="0"/>
      <dgm:spPr/>
    </dgm:pt>
    <dgm:pt modelId="{0061E353-FA89-4D46-B7CA-F5761B6D4325}" type="pres">
      <dgm:prSet presAssocID="{1EB86B36-6F99-4995-9538-9317AE0C69C5}" presName="iconBgRect" presStyleLbl="bgShp" presStyleIdx="1" presStyleCnt="5"/>
      <dgm:spPr/>
    </dgm:pt>
    <dgm:pt modelId="{F4DC8F51-9A10-4EDD-ACBA-0AAD4767CE67}" type="pres">
      <dgm:prSet presAssocID="{1EB86B36-6F99-4995-9538-9317AE0C69C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421917EB-5367-4582-9A3E-E55A007EB21B}" type="pres">
      <dgm:prSet presAssocID="{1EB86B36-6F99-4995-9538-9317AE0C69C5}" presName="spaceRect" presStyleCnt="0"/>
      <dgm:spPr/>
    </dgm:pt>
    <dgm:pt modelId="{7D930AA4-361E-4061-85DC-B9897417B18C}" type="pres">
      <dgm:prSet presAssocID="{1EB86B36-6F99-4995-9538-9317AE0C69C5}" presName="textRect" presStyleLbl="revTx" presStyleIdx="1" presStyleCnt="5">
        <dgm:presLayoutVars>
          <dgm:chMax val="1"/>
          <dgm:chPref val="1"/>
        </dgm:presLayoutVars>
      </dgm:prSet>
      <dgm:spPr/>
    </dgm:pt>
    <dgm:pt modelId="{FF0C4992-7B3E-4283-B98A-97F515E37F3E}" type="pres">
      <dgm:prSet presAssocID="{7A0B858D-9202-4E2B-81EF-C9154B86CEAD}" presName="sibTrans" presStyleLbl="sibTrans2D1" presStyleIdx="0" presStyleCnt="0"/>
      <dgm:spPr/>
    </dgm:pt>
    <dgm:pt modelId="{1EC0F4B3-D7FB-4B19-926B-0A666DEF46A5}" type="pres">
      <dgm:prSet presAssocID="{0241B02B-89A3-4B3F-84E5-DF94FEC3EFA0}" presName="compNode" presStyleCnt="0"/>
      <dgm:spPr/>
    </dgm:pt>
    <dgm:pt modelId="{8EF96014-1212-4BAA-9CAD-3AB7DDC07C2C}" type="pres">
      <dgm:prSet presAssocID="{0241B02B-89A3-4B3F-84E5-DF94FEC3EFA0}" presName="iconBgRect" presStyleLbl="bgShp" presStyleIdx="2" presStyleCnt="5"/>
      <dgm:spPr/>
    </dgm:pt>
    <dgm:pt modelId="{8442892B-8CE8-4F18-A56F-F0635691BD05}" type="pres">
      <dgm:prSet presAssocID="{0241B02B-89A3-4B3F-84E5-DF94FEC3EFA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EBF521FD-BDDA-4A24-A165-4E38679C2C44}" type="pres">
      <dgm:prSet presAssocID="{0241B02B-89A3-4B3F-84E5-DF94FEC3EFA0}" presName="spaceRect" presStyleCnt="0"/>
      <dgm:spPr/>
    </dgm:pt>
    <dgm:pt modelId="{A2596365-F103-429D-AA2C-E1F6108ED3DE}" type="pres">
      <dgm:prSet presAssocID="{0241B02B-89A3-4B3F-84E5-DF94FEC3EFA0}" presName="textRect" presStyleLbl="revTx" presStyleIdx="2" presStyleCnt="5">
        <dgm:presLayoutVars>
          <dgm:chMax val="1"/>
          <dgm:chPref val="1"/>
        </dgm:presLayoutVars>
      </dgm:prSet>
      <dgm:spPr/>
    </dgm:pt>
    <dgm:pt modelId="{D42ED433-B5D9-4682-88FB-F452E8E9CD82}" type="pres">
      <dgm:prSet presAssocID="{30A441DB-91CA-4825-919B-72BE729EDD58}" presName="sibTrans" presStyleLbl="sibTrans2D1" presStyleIdx="0" presStyleCnt="0"/>
      <dgm:spPr/>
    </dgm:pt>
    <dgm:pt modelId="{9F99D54E-4C1C-47E4-947C-3C7104700B7D}" type="pres">
      <dgm:prSet presAssocID="{4E85414C-ABAF-4E41-AB0A-4107B06890EE}" presName="compNode" presStyleCnt="0"/>
      <dgm:spPr/>
    </dgm:pt>
    <dgm:pt modelId="{E949F7F4-EF44-4138-95DC-60212EA4D210}" type="pres">
      <dgm:prSet presAssocID="{4E85414C-ABAF-4E41-AB0A-4107B06890EE}" presName="iconBgRect" presStyleLbl="bgShp" presStyleIdx="3" presStyleCnt="5"/>
      <dgm:spPr/>
    </dgm:pt>
    <dgm:pt modelId="{72416BDD-8814-4CA9-93CF-23F9BA4D9603}" type="pres">
      <dgm:prSet presAssocID="{4E85414C-ABAF-4E41-AB0A-4107B06890E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385E8FE8-D394-4CBA-BAFB-14828D33244D}" type="pres">
      <dgm:prSet presAssocID="{4E85414C-ABAF-4E41-AB0A-4107B06890EE}" presName="spaceRect" presStyleCnt="0"/>
      <dgm:spPr/>
    </dgm:pt>
    <dgm:pt modelId="{B6099D58-E8CD-4008-9935-0D9FD95B38C1}" type="pres">
      <dgm:prSet presAssocID="{4E85414C-ABAF-4E41-AB0A-4107B06890EE}" presName="textRect" presStyleLbl="revTx" presStyleIdx="3" presStyleCnt="5">
        <dgm:presLayoutVars>
          <dgm:chMax val="1"/>
          <dgm:chPref val="1"/>
        </dgm:presLayoutVars>
      </dgm:prSet>
      <dgm:spPr/>
    </dgm:pt>
    <dgm:pt modelId="{31201A43-7AB7-492B-8461-F9CC9D23582C}" type="pres">
      <dgm:prSet presAssocID="{E7489B8E-3F3D-43A4-998E-A77443BDABA6}" presName="sibTrans" presStyleLbl="sibTrans2D1" presStyleIdx="0" presStyleCnt="0"/>
      <dgm:spPr/>
    </dgm:pt>
    <dgm:pt modelId="{52E9522B-1DAF-4895-8E26-DA95BDABBB91}" type="pres">
      <dgm:prSet presAssocID="{41B487EA-289C-4D5F-9972-7BA21D2ACEC4}" presName="compNode" presStyleCnt="0"/>
      <dgm:spPr/>
    </dgm:pt>
    <dgm:pt modelId="{618D4102-E680-46B6-9872-AC4B01EBF379}" type="pres">
      <dgm:prSet presAssocID="{41B487EA-289C-4D5F-9972-7BA21D2ACEC4}" presName="iconBgRect" presStyleLbl="bgShp" presStyleIdx="4" presStyleCnt="5"/>
      <dgm:spPr/>
    </dgm:pt>
    <dgm:pt modelId="{F054978D-B2C5-4F76-A0EF-A64E2DDAED44}" type="pres">
      <dgm:prSet presAssocID="{41B487EA-289C-4D5F-9972-7BA21D2ACEC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of People"/>
        </a:ext>
      </dgm:extLst>
    </dgm:pt>
    <dgm:pt modelId="{0A4E66E7-58D9-47D5-9867-A6FA7DFDD88E}" type="pres">
      <dgm:prSet presAssocID="{41B487EA-289C-4D5F-9972-7BA21D2ACEC4}" presName="spaceRect" presStyleCnt="0"/>
      <dgm:spPr/>
    </dgm:pt>
    <dgm:pt modelId="{CC69F82B-CBA7-48FF-81DF-F5129560F92A}" type="pres">
      <dgm:prSet presAssocID="{41B487EA-289C-4D5F-9972-7BA21D2ACEC4}" presName="textRect" presStyleLbl="revTx" presStyleIdx="4" presStyleCnt="5" custLinFactNeighborX="873" custLinFactNeighborY="272">
        <dgm:presLayoutVars>
          <dgm:chMax val="1"/>
          <dgm:chPref val="1"/>
        </dgm:presLayoutVars>
      </dgm:prSet>
      <dgm:spPr/>
    </dgm:pt>
  </dgm:ptLst>
  <dgm:cxnLst>
    <dgm:cxn modelId="{8AA5BD17-91F7-4CFA-9B4F-BAE4EE09E498}" type="presOf" srcId="{30A441DB-91CA-4825-919B-72BE729EDD58}" destId="{D42ED433-B5D9-4682-88FB-F452E8E9CD82}" srcOrd="0" destOrd="0" presId="urn:microsoft.com/office/officeart/2018/2/layout/IconCircleList"/>
    <dgm:cxn modelId="{033A872C-3654-4E9E-9F49-00D8F990E017}" srcId="{6DEDB2C6-960F-409B-9490-9D8432DDBD8F}" destId="{41B487EA-289C-4D5F-9972-7BA21D2ACEC4}" srcOrd="4" destOrd="0" parTransId="{D34E603F-EE3B-44B8-87DB-94FEE717BDDB}" sibTransId="{2BFE18F3-B30D-4D24-B79E-FCF9DEDC2226}"/>
    <dgm:cxn modelId="{D722B133-0121-4ED4-A2BA-8B3FA8EE2180}" srcId="{6DEDB2C6-960F-409B-9490-9D8432DDBD8F}" destId="{B4CF2D8F-331C-41A7-8183-913BE66B1192}" srcOrd="0" destOrd="0" parTransId="{792B6352-B532-4D8D-9296-4281F2476ADC}" sibTransId="{E8761985-167B-4547-AC89-AFA7792A0149}"/>
    <dgm:cxn modelId="{876AF15D-404D-43B5-8278-99D65B79ABF5}" type="presOf" srcId="{1EB86B36-6F99-4995-9538-9317AE0C69C5}" destId="{7D930AA4-361E-4061-85DC-B9897417B18C}" srcOrd="0" destOrd="0" presId="urn:microsoft.com/office/officeart/2018/2/layout/IconCircleList"/>
    <dgm:cxn modelId="{EE0E7C51-CBB1-451B-88E6-D68FFB8457E7}" srcId="{6DEDB2C6-960F-409B-9490-9D8432DDBD8F}" destId="{1EB86B36-6F99-4995-9538-9317AE0C69C5}" srcOrd="1" destOrd="0" parTransId="{487164FC-8DB4-4C9E-A47E-011314FD3A3E}" sibTransId="{7A0B858D-9202-4E2B-81EF-C9154B86CEAD}"/>
    <dgm:cxn modelId="{18B2BF52-C773-40EE-9216-DE4B757CEABE}" srcId="{6DEDB2C6-960F-409B-9490-9D8432DDBD8F}" destId="{4E85414C-ABAF-4E41-AB0A-4107B06890EE}" srcOrd="3" destOrd="0" parTransId="{52E1A00F-8A19-4501-974B-CEC318E3D0BE}" sibTransId="{E7489B8E-3F3D-43A4-998E-A77443BDABA6}"/>
    <dgm:cxn modelId="{E6AEEE90-7C12-4DEE-BE14-16BB14E47D8D}" type="presOf" srcId="{41B487EA-289C-4D5F-9972-7BA21D2ACEC4}" destId="{CC69F82B-CBA7-48FF-81DF-F5129560F92A}" srcOrd="0" destOrd="0" presId="urn:microsoft.com/office/officeart/2018/2/layout/IconCircleList"/>
    <dgm:cxn modelId="{6EFF8AA7-A6BF-4A66-A541-A4C923A57D6B}" type="presOf" srcId="{E7489B8E-3F3D-43A4-998E-A77443BDABA6}" destId="{31201A43-7AB7-492B-8461-F9CC9D23582C}" srcOrd="0" destOrd="0" presId="urn:microsoft.com/office/officeart/2018/2/layout/IconCircleList"/>
    <dgm:cxn modelId="{0C1FBCAC-B500-43BE-BE50-A3ED0AEEC64A}" srcId="{6DEDB2C6-960F-409B-9490-9D8432DDBD8F}" destId="{0241B02B-89A3-4B3F-84E5-DF94FEC3EFA0}" srcOrd="2" destOrd="0" parTransId="{B258C6FC-6228-4698-BA41-F168C17BB500}" sibTransId="{30A441DB-91CA-4825-919B-72BE729EDD58}"/>
    <dgm:cxn modelId="{0FB596B7-6989-41B9-9C9A-B2FDD1B852DB}" type="presOf" srcId="{6DEDB2C6-960F-409B-9490-9D8432DDBD8F}" destId="{EDF28C51-26B7-4276-8D23-8D226D1A20B1}" srcOrd="0" destOrd="0" presId="urn:microsoft.com/office/officeart/2018/2/layout/IconCircleList"/>
    <dgm:cxn modelId="{1FF681BC-93E6-4231-B516-8920B94AC6A3}" type="presOf" srcId="{4E85414C-ABAF-4E41-AB0A-4107B06890EE}" destId="{B6099D58-E8CD-4008-9935-0D9FD95B38C1}" srcOrd="0" destOrd="0" presId="urn:microsoft.com/office/officeart/2018/2/layout/IconCircleList"/>
    <dgm:cxn modelId="{8A2C29C0-CD54-402E-88B4-15BFAC0FDE27}" type="presOf" srcId="{7A0B858D-9202-4E2B-81EF-C9154B86CEAD}" destId="{FF0C4992-7B3E-4283-B98A-97F515E37F3E}" srcOrd="0" destOrd="0" presId="urn:microsoft.com/office/officeart/2018/2/layout/IconCircleList"/>
    <dgm:cxn modelId="{930119C7-C49F-4F52-9B15-5536906DB4E5}" type="presOf" srcId="{B4CF2D8F-331C-41A7-8183-913BE66B1192}" destId="{13F0365B-F2A4-460B-9E6D-722DE43C8CA4}" srcOrd="0" destOrd="0" presId="urn:microsoft.com/office/officeart/2018/2/layout/IconCircleList"/>
    <dgm:cxn modelId="{D9D6FBCE-6AE5-4B83-AE1A-733A17D6440B}" type="presOf" srcId="{E8761985-167B-4547-AC89-AFA7792A0149}" destId="{FF7164DE-CC9D-4A49-BECE-05BBC9768034}" srcOrd="0" destOrd="0" presId="urn:microsoft.com/office/officeart/2018/2/layout/IconCircleList"/>
    <dgm:cxn modelId="{63922BE0-1263-4B96-B0E0-E1D108353B60}" type="presOf" srcId="{0241B02B-89A3-4B3F-84E5-DF94FEC3EFA0}" destId="{A2596365-F103-429D-AA2C-E1F6108ED3DE}" srcOrd="0" destOrd="0" presId="urn:microsoft.com/office/officeart/2018/2/layout/IconCircleList"/>
    <dgm:cxn modelId="{1506E2F6-4977-4F21-B0F8-2CAADCCDECF4}" type="presParOf" srcId="{EDF28C51-26B7-4276-8D23-8D226D1A20B1}" destId="{9CD0ABDE-BE32-4B24-B876-DBF4FB4E4B95}" srcOrd="0" destOrd="0" presId="urn:microsoft.com/office/officeart/2018/2/layout/IconCircleList"/>
    <dgm:cxn modelId="{2130441E-7FE5-443C-87C8-A1FC6C99F3BA}" type="presParOf" srcId="{9CD0ABDE-BE32-4B24-B876-DBF4FB4E4B95}" destId="{06B0036E-DB24-4F0E-8612-2FADD33F6FEE}" srcOrd="0" destOrd="0" presId="urn:microsoft.com/office/officeart/2018/2/layout/IconCircleList"/>
    <dgm:cxn modelId="{42728210-A884-4D01-AD85-FE0D0B43AC21}" type="presParOf" srcId="{06B0036E-DB24-4F0E-8612-2FADD33F6FEE}" destId="{A57451BE-714F-45FB-84D4-40635ABABCCE}" srcOrd="0" destOrd="0" presId="urn:microsoft.com/office/officeart/2018/2/layout/IconCircleList"/>
    <dgm:cxn modelId="{FF24F3DD-0758-4032-847E-0F98787D98B8}" type="presParOf" srcId="{06B0036E-DB24-4F0E-8612-2FADD33F6FEE}" destId="{3ADC77C9-B1D6-48FD-8735-2C70CD706A8C}" srcOrd="1" destOrd="0" presId="urn:microsoft.com/office/officeart/2018/2/layout/IconCircleList"/>
    <dgm:cxn modelId="{1C698140-DA14-4A71-8530-55828C732997}" type="presParOf" srcId="{06B0036E-DB24-4F0E-8612-2FADD33F6FEE}" destId="{D0ADFA50-4663-4B13-8DF5-9F1DAB989ADD}" srcOrd="2" destOrd="0" presId="urn:microsoft.com/office/officeart/2018/2/layout/IconCircleList"/>
    <dgm:cxn modelId="{F4342330-52CB-4EFC-A4D6-43BE740F3758}" type="presParOf" srcId="{06B0036E-DB24-4F0E-8612-2FADD33F6FEE}" destId="{13F0365B-F2A4-460B-9E6D-722DE43C8CA4}" srcOrd="3" destOrd="0" presId="urn:microsoft.com/office/officeart/2018/2/layout/IconCircleList"/>
    <dgm:cxn modelId="{775B6AE2-DE46-47D7-967E-D07D7BBB7315}" type="presParOf" srcId="{9CD0ABDE-BE32-4B24-B876-DBF4FB4E4B95}" destId="{FF7164DE-CC9D-4A49-BECE-05BBC9768034}" srcOrd="1" destOrd="0" presId="urn:microsoft.com/office/officeart/2018/2/layout/IconCircleList"/>
    <dgm:cxn modelId="{00A9F84E-E57B-4B1B-BA1D-4D392106D1B1}" type="presParOf" srcId="{9CD0ABDE-BE32-4B24-B876-DBF4FB4E4B95}" destId="{947267CD-B79C-4704-8BE0-1E1438A9B765}" srcOrd="2" destOrd="0" presId="urn:microsoft.com/office/officeart/2018/2/layout/IconCircleList"/>
    <dgm:cxn modelId="{3126AC5A-567D-42B9-9453-CA09B1EC3754}" type="presParOf" srcId="{947267CD-B79C-4704-8BE0-1E1438A9B765}" destId="{0061E353-FA89-4D46-B7CA-F5761B6D4325}" srcOrd="0" destOrd="0" presId="urn:microsoft.com/office/officeart/2018/2/layout/IconCircleList"/>
    <dgm:cxn modelId="{FACC56A5-2349-4EC3-9882-31660A9375F8}" type="presParOf" srcId="{947267CD-B79C-4704-8BE0-1E1438A9B765}" destId="{F4DC8F51-9A10-4EDD-ACBA-0AAD4767CE67}" srcOrd="1" destOrd="0" presId="urn:microsoft.com/office/officeart/2018/2/layout/IconCircleList"/>
    <dgm:cxn modelId="{14D494DB-AD89-4B39-8F6A-CD4906B45AA7}" type="presParOf" srcId="{947267CD-B79C-4704-8BE0-1E1438A9B765}" destId="{421917EB-5367-4582-9A3E-E55A007EB21B}" srcOrd="2" destOrd="0" presId="urn:microsoft.com/office/officeart/2018/2/layout/IconCircleList"/>
    <dgm:cxn modelId="{CD684517-41E1-4A5C-9297-DEA3E59F57D1}" type="presParOf" srcId="{947267CD-B79C-4704-8BE0-1E1438A9B765}" destId="{7D930AA4-361E-4061-85DC-B9897417B18C}" srcOrd="3" destOrd="0" presId="urn:microsoft.com/office/officeart/2018/2/layout/IconCircleList"/>
    <dgm:cxn modelId="{434A5268-3E94-478B-8A4D-144775E9A793}" type="presParOf" srcId="{9CD0ABDE-BE32-4B24-B876-DBF4FB4E4B95}" destId="{FF0C4992-7B3E-4283-B98A-97F515E37F3E}" srcOrd="3" destOrd="0" presId="urn:microsoft.com/office/officeart/2018/2/layout/IconCircleList"/>
    <dgm:cxn modelId="{BFA2034B-BDA3-40E6-BE48-E703E9C022C6}" type="presParOf" srcId="{9CD0ABDE-BE32-4B24-B876-DBF4FB4E4B95}" destId="{1EC0F4B3-D7FB-4B19-926B-0A666DEF46A5}" srcOrd="4" destOrd="0" presId="urn:microsoft.com/office/officeart/2018/2/layout/IconCircleList"/>
    <dgm:cxn modelId="{729141C6-A05C-4A86-80DD-2FBECD59E1D5}" type="presParOf" srcId="{1EC0F4B3-D7FB-4B19-926B-0A666DEF46A5}" destId="{8EF96014-1212-4BAA-9CAD-3AB7DDC07C2C}" srcOrd="0" destOrd="0" presId="urn:microsoft.com/office/officeart/2018/2/layout/IconCircleList"/>
    <dgm:cxn modelId="{9C6128C1-3958-45F2-B205-B93C7BECAE46}" type="presParOf" srcId="{1EC0F4B3-D7FB-4B19-926B-0A666DEF46A5}" destId="{8442892B-8CE8-4F18-A56F-F0635691BD05}" srcOrd="1" destOrd="0" presId="urn:microsoft.com/office/officeart/2018/2/layout/IconCircleList"/>
    <dgm:cxn modelId="{457B331E-1EAE-4BE0-A876-0E3062BCC827}" type="presParOf" srcId="{1EC0F4B3-D7FB-4B19-926B-0A666DEF46A5}" destId="{EBF521FD-BDDA-4A24-A165-4E38679C2C44}" srcOrd="2" destOrd="0" presId="urn:microsoft.com/office/officeart/2018/2/layout/IconCircleList"/>
    <dgm:cxn modelId="{903C9620-C52A-4DE6-B71D-42E897C9D17A}" type="presParOf" srcId="{1EC0F4B3-D7FB-4B19-926B-0A666DEF46A5}" destId="{A2596365-F103-429D-AA2C-E1F6108ED3DE}" srcOrd="3" destOrd="0" presId="urn:microsoft.com/office/officeart/2018/2/layout/IconCircleList"/>
    <dgm:cxn modelId="{0FD98A2C-0ADA-4DFB-A1E9-ED06A64F843B}" type="presParOf" srcId="{9CD0ABDE-BE32-4B24-B876-DBF4FB4E4B95}" destId="{D42ED433-B5D9-4682-88FB-F452E8E9CD82}" srcOrd="5" destOrd="0" presId="urn:microsoft.com/office/officeart/2018/2/layout/IconCircleList"/>
    <dgm:cxn modelId="{CAEF043A-0F02-4D7E-B192-D742CFE2E565}" type="presParOf" srcId="{9CD0ABDE-BE32-4B24-B876-DBF4FB4E4B95}" destId="{9F99D54E-4C1C-47E4-947C-3C7104700B7D}" srcOrd="6" destOrd="0" presId="urn:microsoft.com/office/officeart/2018/2/layout/IconCircleList"/>
    <dgm:cxn modelId="{91B70D7E-D4F3-4D06-925F-24DFF50968AB}" type="presParOf" srcId="{9F99D54E-4C1C-47E4-947C-3C7104700B7D}" destId="{E949F7F4-EF44-4138-95DC-60212EA4D210}" srcOrd="0" destOrd="0" presId="urn:microsoft.com/office/officeart/2018/2/layout/IconCircleList"/>
    <dgm:cxn modelId="{1A8BE2FF-D655-4F39-B7FC-473EEB41E2D5}" type="presParOf" srcId="{9F99D54E-4C1C-47E4-947C-3C7104700B7D}" destId="{72416BDD-8814-4CA9-93CF-23F9BA4D9603}" srcOrd="1" destOrd="0" presId="urn:microsoft.com/office/officeart/2018/2/layout/IconCircleList"/>
    <dgm:cxn modelId="{5DBF9164-7140-4B4F-9480-1FAF631F1011}" type="presParOf" srcId="{9F99D54E-4C1C-47E4-947C-3C7104700B7D}" destId="{385E8FE8-D394-4CBA-BAFB-14828D33244D}" srcOrd="2" destOrd="0" presId="urn:microsoft.com/office/officeart/2018/2/layout/IconCircleList"/>
    <dgm:cxn modelId="{ACB1F9D4-CC67-4711-88BE-CF3DCD495CA3}" type="presParOf" srcId="{9F99D54E-4C1C-47E4-947C-3C7104700B7D}" destId="{B6099D58-E8CD-4008-9935-0D9FD95B38C1}" srcOrd="3" destOrd="0" presId="urn:microsoft.com/office/officeart/2018/2/layout/IconCircleList"/>
    <dgm:cxn modelId="{CA1AF3AA-4E57-4F7B-8F82-B9A7A8ED0A95}" type="presParOf" srcId="{9CD0ABDE-BE32-4B24-B876-DBF4FB4E4B95}" destId="{31201A43-7AB7-492B-8461-F9CC9D23582C}" srcOrd="7" destOrd="0" presId="urn:microsoft.com/office/officeart/2018/2/layout/IconCircleList"/>
    <dgm:cxn modelId="{43C1A5E0-C6C7-4126-AE7D-C1F2949CF493}" type="presParOf" srcId="{9CD0ABDE-BE32-4B24-B876-DBF4FB4E4B95}" destId="{52E9522B-1DAF-4895-8E26-DA95BDABBB91}" srcOrd="8" destOrd="0" presId="urn:microsoft.com/office/officeart/2018/2/layout/IconCircleList"/>
    <dgm:cxn modelId="{0B28A0C7-3700-4185-BEEE-9D5F125505C2}" type="presParOf" srcId="{52E9522B-1DAF-4895-8E26-DA95BDABBB91}" destId="{618D4102-E680-46B6-9872-AC4B01EBF379}" srcOrd="0" destOrd="0" presId="urn:microsoft.com/office/officeart/2018/2/layout/IconCircleList"/>
    <dgm:cxn modelId="{B66272E1-A0B2-491F-BBB5-3C862BF023E8}" type="presParOf" srcId="{52E9522B-1DAF-4895-8E26-DA95BDABBB91}" destId="{F054978D-B2C5-4F76-A0EF-A64E2DDAED44}" srcOrd="1" destOrd="0" presId="urn:microsoft.com/office/officeart/2018/2/layout/IconCircleList"/>
    <dgm:cxn modelId="{45EF4BE6-30C6-4632-9BB1-3B19D6E69D2F}" type="presParOf" srcId="{52E9522B-1DAF-4895-8E26-DA95BDABBB91}" destId="{0A4E66E7-58D9-47D5-9867-A6FA7DFDD88E}" srcOrd="2" destOrd="0" presId="urn:microsoft.com/office/officeart/2018/2/layout/IconCircleList"/>
    <dgm:cxn modelId="{F1FE7FEF-3F92-47EF-8B20-62C43D486132}" type="presParOf" srcId="{52E9522B-1DAF-4895-8E26-DA95BDABBB91}" destId="{CC69F82B-CBA7-48FF-81DF-F5129560F92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15ACED-AD0D-43D3-8A76-835EFCE39C94}" type="doc">
      <dgm:prSet loTypeId="urn:microsoft.com/office/officeart/2016/7/layout/VerticalSolidActionList" loCatId="List" qsTypeId="urn:microsoft.com/office/officeart/2005/8/quickstyle/simple1" qsCatId="simple" csTypeId="urn:microsoft.com/office/officeart/2005/8/colors/accent3_2" csCatId="accent3"/>
      <dgm:spPr/>
      <dgm:t>
        <a:bodyPr/>
        <a:lstStyle/>
        <a:p>
          <a:endParaRPr lang="en-US"/>
        </a:p>
      </dgm:t>
    </dgm:pt>
    <dgm:pt modelId="{AB27C8CA-A62C-4178-BD5A-487A4AFA17C2}">
      <dgm:prSet custT="1"/>
      <dgm:spPr/>
      <dgm:t>
        <a:bodyPr/>
        <a:lstStyle/>
        <a:p>
          <a:r>
            <a:rPr lang="en-US" sz="1600" dirty="0"/>
            <a:t>Create</a:t>
          </a:r>
        </a:p>
      </dgm:t>
    </dgm:pt>
    <dgm:pt modelId="{D230735E-A29E-4450-88CE-AC8A1267A444}" type="parTrans" cxnId="{75525EA3-547A-4654-A339-A1C0F2FBCFD8}">
      <dgm:prSet/>
      <dgm:spPr/>
      <dgm:t>
        <a:bodyPr/>
        <a:lstStyle/>
        <a:p>
          <a:endParaRPr lang="en-US"/>
        </a:p>
      </dgm:t>
    </dgm:pt>
    <dgm:pt modelId="{C857A873-075C-4B2E-AA12-F9F529C528B4}" type="sibTrans" cxnId="{75525EA3-547A-4654-A339-A1C0F2FBCFD8}">
      <dgm:prSet/>
      <dgm:spPr/>
      <dgm:t>
        <a:bodyPr/>
        <a:lstStyle/>
        <a:p>
          <a:endParaRPr lang="en-US"/>
        </a:p>
      </dgm:t>
    </dgm:pt>
    <dgm:pt modelId="{734A3812-60FC-49DB-A8AF-C965BDC8E20B}">
      <dgm:prSet custT="1"/>
      <dgm:spPr/>
      <dgm:t>
        <a:bodyPr/>
        <a:lstStyle/>
        <a:p>
          <a:r>
            <a:rPr lang="en-US" sz="1600" dirty="0"/>
            <a:t>Create a scoring matrix based on the person specification (essential criteria weighted higher).</a:t>
          </a:r>
        </a:p>
      </dgm:t>
    </dgm:pt>
    <dgm:pt modelId="{46659F72-3BCF-4A3C-BFCE-3E0B94015C45}" type="parTrans" cxnId="{3938C536-7FB5-4785-8D3F-6D637F717C70}">
      <dgm:prSet/>
      <dgm:spPr/>
      <dgm:t>
        <a:bodyPr/>
        <a:lstStyle/>
        <a:p>
          <a:endParaRPr lang="en-US"/>
        </a:p>
      </dgm:t>
    </dgm:pt>
    <dgm:pt modelId="{487E854A-CB3A-43DE-875F-A4D66283D5E3}" type="sibTrans" cxnId="{3938C536-7FB5-4785-8D3F-6D637F717C70}">
      <dgm:prSet/>
      <dgm:spPr/>
      <dgm:t>
        <a:bodyPr/>
        <a:lstStyle/>
        <a:p>
          <a:endParaRPr lang="en-US"/>
        </a:p>
      </dgm:t>
    </dgm:pt>
    <dgm:pt modelId="{03AE99D0-3DA3-4C0B-9CCC-7B31B7BC7E82}">
      <dgm:prSet custT="1"/>
      <dgm:spPr/>
      <dgm:t>
        <a:bodyPr/>
        <a:lstStyle/>
        <a:p>
          <a:r>
            <a:rPr lang="en-US" sz="1600" dirty="0"/>
            <a:t>Use</a:t>
          </a:r>
        </a:p>
      </dgm:t>
    </dgm:pt>
    <dgm:pt modelId="{47D9AA20-6876-4231-9BAD-FABB56E9349C}" type="parTrans" cxnId="{84435139-1F49-4474-ADE2-8B9D1477BE46}">
      <dgm:prSet/>
      <dgm:spPr/>
      <dgm:t>
        <a:bodyPr/>
        <a:lstStyle/>
        <a:p>
          <a:endParaRPr lang="en-US"/>
        </a:p>
      </dgm:t>
    </dgm:pt>
    <dgm:pt modelId="{31A2AE01-1BEE-4C40-8042-EEFC83D1B3C6}" type="sibTrans" cxnId="{84435139-1F49-4474-ADE2-8B9D1477BE46}">
      <dgm:prSet/>
      <dgm:spPr/>
      <dgm:t>
        <a:bodyPr/>
        <a:lstStyle/>
        <a:p>
          <a:endParaRPr lang="en-US"/>
        </a:p>
      </dgm:t>
    </dgm:pt>
    <dgm:pt modelId="{425B27AF-4FBB-442A-900D-E0B6512D5284}">
      <dgm:prSet custT="1"/>
      <dgm:spPr/>
      <dgm:t>
        <a:bodyPr/>
        <a:lstStyle/>
        <a:p>
          <a:r>
            <a:rPr lang="en-US" sz="1600" dirty="0"/>
            <a:t>Use evidence from application forms/CVs against criteria (avoid ‘gut feeling’).</a:t>
          </a:r>
        </a:p>
      </dgm:t>
    </dgm:pt>
    <dgm:pt modelId="{509D8008-5AAB-4480-AB61-00260B13E048}" type="parTrans" cxnId="{7E0B4970-F624-4273-84A4-03289A3B29EC}">
      <dgm:prSet/>
      <dgm:spPr/>
      <dgm:t>
        <a:bodyPr/>
        <a:lstStyle/>
        <a:p>
          <a:endParaRPr lang="en-US"/>
        </a:p>
      </dgm:t>
    </dgm:pt>
    <dgm:pt modelId="{FBADF697-8366-4937-9B66-7F89574D8674}" type="sibTrans" cxnId="{7E0B4970-F624-4273-84A4-03289A3B29EC}">
      <dgm:prSet/>
      <dgm:spPr/>
      <dgm:t>
        <a:bodyPr/>
        <a:lstStyle/>
        <a:p>
          <a:endParaRPr lang="en-US"/>
        </a:p>
      </dgm:t>
    </dgm:pt>
    <dgm:pt modelId="{DB970CE3-9A0C-4EF3-9E6A-BDCD4DA1BCA2}">
      <dgm:prSet custT="1"/>
      <dgm:spPr/>
      <dgm:t>
        <a:bodyPr/>
        <a:lstStyle/>
        <a:p>
          <a:r>
            <a:rPr lang="en-US" sz="1600" dirty="0"/>
            <a:t>Apply</a:t>
          </a:r>
        </a:p>
      </dgm:t>
    </dgm:pt>
    <dgm:pt modelId="{678E2930-0865-4683-96C6-2F75F8751B7C}" type="parTrans" cxnId="{DF8CCA36-96F6-405A-9E3D-3D6B19DE2857}">
      <dgm:prSet/>
      <dgm:spPr/>
      <dgm:t>
        <a:bodyPr/>
        <a:lstStyle/>
        <a:p>
          <a:endParaRPr lang="en-US"/>
        </a:p>
      </dgm:t>
    </dgm:pt>
    <dgm:pt modelId="{C1C770B2-3281-407D-A52D-15CE92B65CF6}" type="sibTrans" cxnId="{DF8CCA36-96F6-405A-9E3D-3D6B19DE2857}">
      <dgm:prSet/>
      <dgm:spPr/>
      <dgm:t>
        <a:bodyPr/>
        <a:lstStyle/>
        <a:p>
          <a:endParaRPr lang="en-US"/>
        </a:p>
      </dgm:t>
    </dgm:pt>
    <dgm:pt modelId="{AD5736BE-B4E7-47FD-92C4-CB84A93140C2}">
      <dgm:prSet custT="1"/>
      <dgm:spPr/>
      <dgm:t>
        <a:bodyPr/>
        <a:lstStyle/>
        <a:p>
          <a:r>
            <a:rPr lang="en-US" sz="1600" dirty="0"/>
            <a:t>Apply equal opportunities: consistent rules, reasonable adjustments, and documented decisions</a:t>
          </a:r>
          <a:r>
            <a:rPr lang="en-US" sz="1900" dirty="0"/>
            <a:t>.</a:t>
          </a:r>
        </a:p>
      </dgm:t>
    </dgm:pt>
    <dgm:pt modelId="{35678493-D7F1-4DE0-BF30-55C11DE339F4}" type="parTrans" cxnId="{191FEF75-B9AF-40DD-8D2C-9526322618ED}">
      <dgm:prSet/>
      <dgm:spPr/>
      <dgm:t>
        <a:bodyPr/>
        <a:lstStyle/>
        <a:p>
          <a:endParaRPr lang="en-US"/>
        </a:p>
      </dgm:t>
    </dgm:pt>
    <dgm:pt modelId="{BB1EC354-FDC4-4118-A430-189D73BCA724}" type="sibTrans" cxnId="{191FEF75-B9AF-40DD-8D2C-9526322618ED}">
      <dgm:prSet/>
      <dgm:spPr/>
      <dgm:t>
        <a:bodyPr/>
        <a:lstStyle/>
        <a:p>
          <a:endParaRPr lang="en-US"/>
        </a:p>
      </dgm:t>
    </dgm:pt>
    <dgm:pt modelId="{032A8BB3-D2AF-4F8B-ADDF-AC8C1DC4D06F}">
      <dgm:prSet custT="1"/>
      <dgm:spPr/>
      <dgm:t>
        <a:bodyPr/>
        <a:lstStyle/>
        <a:p>
          <a:r>
            <a:rPr lang="en-US" sz="1600" dirty="0"/>
            <a:t>Invite</a:t>
          </a:r>
        </a:p>
      </dgm:t>
    </dgm:pt>
    <dgm:pt modelId="{36B2F8D1-AC60-4083-BB85-17188E4C1512}" type="parTrans" cxnId="{EECD2252-A756-4A59-966B-C66B7B1C3F10}">
      <dgm:prSet/>
      <dgm:spPr/>
      <dgm:t>
        <a:bodyPr/>
        <a:lstStyle/>
        <a:p>
          <a:endParaRPr lang="en-US"/>
        </a:p>
      </dgm:t>
    </dgm:pt>
    <dgm:pt modelId="{CDE6DDED-2D7B-4ED3-AEFE-2ECDDD54D653}" type="sibTrans" cxnId="{EECD2252-A756-4A59-966B-C66B7B1C3F10}">
      <dgm:prSet/>
      <dgm:spPr/>
      <dgm:t>
        <a:bodyPr/>
        <a:lstStyle/>
        <a:p>
          <a:endParaRPr lang="en-US"/>
        </a:p>
      </dgm:t>
    </dgm:pt>
    <dgm:pt modelId="{73F50B30-BED1-43AE-92B1-786EBC7B608E}">
      <dgm:prSet custT="1"/>
      <dgm:spPr/>
      <dgm:t>
        <a:bodyPr/>
        <a:lstStyle/>
        <a:p>
          <a:r>
            <a:rPr lang="en-US" sz="1600" dirty="0"/>
            <a:t>Invite a diverse panel to review to reduce unconscious bias</a:t>
          </a:r>
          <a:r>
            <a:rPr lang="en-US" sz="2000" dirty="0"/>
            <a:t>.</a:t>
          </a:r>
        </a:p>
      </dgm:t>
    </dgm:pt>
    <dgm:pt modelId="{7427BD0A-A932-4EA4-8928-E8153A40C010}" type="parTrans" cxnId="{0849A8AB-2C57-43C6-83B8-545AED8BED29}">
      <dgm:prSet/>
      <dgm:spPr/>
      <dgm:t>
        <a:bodyPr/>
        <a:lstStyle/>
        <a:p>
          <a:endParaRPr lang="en-US"/>
        </a:p>
      </dgm:t>
    </dgm:pt>
    <dgm:pt modelId="{757911CE-3295-473D-BBED-ACDA229C6811}" type="sibTrans" cxnId="{0849A8AB-2C57-43C6-83B8-545AED8BED29}">
      <dgm:prSet/>
      <dgm:spPr/>
      <dgm:t>
        <a:bodyPr/>
        <a:lstStyle/>
        <a:p>
          <a:endParaRPr lang="en-US"/>
        </a:p>
      </dgm:t>
    </dgm:pt>
    <dgm:pt modelId="{1FC2D933-9D5C-40D5-8769-5FB20316D906}" type="pres">
      <dgm:prSet presAssocID="{5615ACED-AD0D-43D3-8A76-835EFCE39C94}" presName="Name0" presStyleCnt="0">
        <dgm:presLayoutVars>
          <dgm:dir/>
          <dgm:animLvl val="lvl"/>
          <dgm:resizeHandles val="exact"/>
        </dgm:presLayoutVars>
      </dgm:prSet>
      <dgm:spPr/>
    </dgm:pt>
    <dgm:pt modelId="{828E0547-90E3-49BD-AE56-5020F85442BE}" type="pres">
      <dgm:prSet presAssocID="{AB27C8CA-A62C-4178-BD5A-487A4AFA17C2}" presName="linNode" presStyleCnt="0"/>
      <dgm:spPr/>
    </dgm:pt>
    <dgm:pt modelId="{FFCB843F-EBBA-4BF5-A263-8BC33BC17B6D}" type="pres">
      <dgm:prSet presAssocID="{AB27C8CA-A62C-4178-BD5A-487A4AFA17C2}" presName="parentText" presStyleLbl="alignNode1" presStyleIdx="0" presStyleCnt="4" custLinFactNeighborX="-1643" custLinFactNeighborY="-193">
        <dgm:presLayoutVars>
          <dgm:chMax val="1"/>
          <dgm:bulletEnabled/>
        </dgm:presLayoutVars>
      </dgm:prSet>
      <dgm:spPr/>
    </dgm:pt>
    <dgm:pt modelId="{2B6667FE-C7E5-4B3B-A57D-02211DC4DDD7}" type="pres">
      <dgm:prSet presAssocID="{AB27C8CA-A62C-4178-BD5A-487A4AFA17C2}" presName="descendantText" presStyleLbl="alignAccFollowNode1" presStyleIdx="0" presStyleCnt="4">
        <dgm:presLayoutVars>
          <dgm:bulletEnabled/>
        </dgm:presLayoutVars>
      </dgm:prSet>
      <dgm:spPr/>
    </dgm:pt>
    <dgm:pt modelId="{9C0D1A05-2346-4F0B-B140-B936358ACE55}" type="pres">
      <dgm:prSet presAssocID="{C857A873-075C-4B2E-AA12-F9F529C528B4}" presName="sp" presStyleCnt="0"/>
      <dgm:spPr/>
    </dgm:pt>
    <dgm:pt modelId="{FFFFAF8B-7D7E-4589-A018-7A426BE23BBC}" type="pres">
      <dgm:prSet presAssocID="{03AE99D0-3DA3-4C0B-9CCC-7B31B7BC7E82}" presName="linNode" presStyleCnt="0"/>
      <dgm:spPr/>
    </dgm:pt>
    <dgm:pt modelId="{8EAE163B-5D52-4072-BC7A-5CE1E5E2440A}" type="pres">
      <dgm:prSet presAssocID="{03AE99D0-3DA3-4C0B-9CCC-7B31B7BC7E82}" presName="parentText" presStyleLbl="alignNode1" presStyleIdx="1" presStyleCnt="4" custLinFactNeighborY="-5535">
        <dgm:presLayoutVars>
          <dgm:chMax val="1"/>
          <dgm:bulletEnabled/>
        </dgm:presLayoutVars>
      </dgm:prSet>
      <dgm:spPr/>
    </dgm:pt>
    <dgm:pt modelId="{34368A60-9585-4AB8-A6AC-5B4A0F5D8049}" type="pres">
      <dgm:prSet presAssocID="{03AE99D0-3DA3-4C0B-9CCC-7B31B7BC7E82}" presName="descendantText" presStyleLbl="alignAccFollowNode1" presStyleIdx="1" presStyleCnt="4">
        <dgm:presLayoutVars>
          <dgm:bulletEnabled/>
        </dgm:presLayoutVars>
      </dgm:prSet>
      <dgm:spPr/>
    </dgm:pt>
    <dgm:pt modelId="{A8D0CD3A-238B-409E-8AD8-9C09F09C8A31}" type="pres">
      <dgm:prSet presAssocID="{31A2AE01-1BEE-4C40-8042-EEFC83D1B3C6}" presName="sp" presStyleCnt="0"/>
      <dgm:spPr/>
    </dgm:pt>
    <dgm:pt modelId="{FDA255A1-9425-47F7-8E77-8830559BD931}" type="pres">
      <dgm:prSet presAssocID="{DB970CE3-9A0C-4EF3-9E6A-BDCD4DA1BCA2}" presName="linNode" presStyleCnt="0"/>
      <dgm:spPr/>
    </dgm:pt>
    <dgm:pt modelId="{10761062-697A-45A6-9109-CF5004A63765}" type="pres">
      <dgm:prSet presAssocID="{DB970CE3-9A0C-4EF3-9E6A-BDCD4DA1BCA2}" presName="parentText" presStyleLbl="alignNode1" presStyleIdx="2" presStyleCnt="4">
        <dgm:presLayoutVars>
          <dgm:chMax val="1"/>
          <dgm:bulletEnabled/>
        </dgm:presLayoutVars>
      </dgm:prSet>
      <dgm:spPr/>
    </dgm:pt>
    <dgm:pt modelId="{BD7B7C7F-18B3-4F46-BB29-CB10CACF5113}" type="pres">
      <dgm:prSet presAssocID="{DB970CE3-9A0C-4EF3-9E6A-BDCD4DA1BCA2}" presName="descendantText" presStyleLbl="alignAccFollowNode1" presStyleIdx="2" presStyleCnt="4">
        <dgm:presLayoutVars>
          <dgm:bulletEnabled/>
        </dgm:presLayoutVars>
      </dgm:prSet>
      <dgm:spPr/>
    </dgm:pt>
    <dgm:pt modelId="{4E2A7E79-A53C-4197-A3F4-BECCF4483DE6}" type="pres">
      <dgm:prSet presAssocID="{C1C770B2-3281-407D-A52D-15CE92B65CF6}" presName="sp" presStyleCnt="0"/>
      <dgm:spPr/>
    </dgm:pt>
    <dgm:pt modelId="{6D44BED0-B39F-4626-9091-213A4E53F406}" type="pres">
      <dgm:prSet presAssocID="{032A8BB3-D2AF-4F8B-ADDF-AC8C1DC4D06F}" presName="linNode" presStyleCnt="0"/>
      <dgm:spPr/>
    </dgm:pt>
    <dgm:pt modelId="{366D8904-2E62-4DF3-8806-A7C8449FBBDA}" type="pres">
      <dgm:prSet presAssocID="{032A8BB3-D2AF-4F8B-ADDF-AC8C1DC4D06F}" presName="parentText" presStyleLbl="alignNode1" presStyleIdx="3" presStyleCnt="4">
        <dgm:presLayoutVars>
          <dgm:chMax val="1"/>
          <dgm:bulletEnabled/>
        </dgm:presLayoutVars>
      </dgm:prSet>
      <dgm:spPr/>
    </dgm:pt>
    <dgm:pt modelId="{4A376787-1FE7-4BEE-93A3-B6EBFDE2205F}" type="pres">
      <dgm:prSet presAssocID="{032A8BB3-D2AF-4F8B-ADDF-AC8C1DC4D06F}" presName="descendantText" presStyleLbl="alignAccFollowNode1" presStyleIdx="3" presStyleCnt="4">
        <dgm:presLayoutVars>
          <dgm:bulletEnabled/>
        </dgm:presLayoutVars>
      </dgm:prSet>
      <dgm:spPr/>
    </dgm:pt>
  </dgm:ptLst>
  <dgm:cxnLst>
    <dgm:cxn modelId="{1F675A1D-9566-4BE3-A0A7-EFD37C63B56D}" type="presOf" srcId="{03AE99D0-3DA3-4C0B-9CCC-7B31B7BC7E82}" destId="{8EAE163B-5D52-4072-BC7A-5CE1E5E2440A}" srcOrd="0" destOrd="0" presId="urn:microsoft.com/office/officeart/2016/7/layout/VerticalSolidActionList"/>
    <dgm:cxn modelId="{3938C536-7FB5-4785-8D3F-6D637F717C70}" srcId="{AB27C8CA-A62C-4178-BD5A-487A4AFA17C2}" destId="{734A3812-60FC-49DB-A8AF-C965BDC8E20B}" srcOrd="0" destOrd="0" parTransId="{46659F72-3BCF-4A3C-BFCE-3E0B94015C45}" sibTransId="{487E854A-CB3A-43DE-875F-A4D66283D5E3}"/>
    <dgm:cxn modelId="{DF8CCA36-96F6-405A-9E3D-3D6B19DE2857}" srcId="{5615ACED-AD0D-43D3-8A76-835EFCE39C94}" destId="{DB970CE3-9A0C-4EF3-9E6A-BDCD4DA1BCA2}" srcOrd="2" destOrd="0" parTransId="{678E2930-0865-4683-96C6-2F75F8751B7C}" sibTransId="{C1C770B2-3281-407D-A52D-15CE92B65CF6}"/>
    <dgm:cxn modelId="{89763937-098E-49E9-92CE-56288BB25A64}" type="presOf" srcId="{DB970CE3-9A0C-4EF3-9E6A-BDCD4DA1BCA2}" destId="{10761062-697A-45A6-9109-CF5004A63765}" srcOrd="0" destOrd="0" presId="urn:microsoft.com/office/officeart/2016/7/layout/VerticalSolidActionList"/>
    <dgm:cxn modelId="{84435139-1F49-4474-ADE2-8B9D1477BE46}" srcId="{5615ACED-AD0D-43D3-8A76-835EFCE39C94}" destId="{03AE99D0-3DA3-4C0B-9CCC-7B31B7BC7E82}" srcOrd="1" destOrd="0" parTransId="{47D9AA20-6876-4231-9BAD-FABB56E9349C}" sibTransId="{31A2AE01-1BEE-4C40-8042-EEFC83D1B3C6}"/>
    <dgm:cxn modelId="{09FD0E63-3CBA-4AE8-A190-9F922D3E2B32}" type="presOf" srcId="{AD5736BE-B4E7-47FD-92C4-CB84A93140C2}" destId="{BD7B7C7F-18B3-4F46-BB29-CB10CACF5113}" srcOrd="0" destOrd="0" presId="urn:microsoft.com/office/officeart/2016/7/layout/VerticalSolidActionList"/>
    <dgm:cxn modelId="{7E0B4970-F624-4273-84A4-03289A3B29EC}" srcId="{03AE99D0-3DA3-4C0B-9CCC-7B31B7BC7E82}" destId="{425B27AF-4FBB-442A-900D-E0B6512D5284}" srcOrd="0" destOrd="0" parTransId="{509D8008-5AAB-4480-AB61-00260B13E048}" sibTransId="{FBADF697-8366-4937-9B66-7F89574D8674}"/>
    <dgm:cxn modelId="{EECD2252-A756-4A59-966B-C66B7B1C3F10}" srcId="{5615ACED-AD0D-43D3-8A76-835EFCE39C94}" destId="{032A8BB3-D2AF-4F8B-ADDF-AC8C1DC4D06F}" srcOrd="3" destOrd="0" parTransId="{36B2F8D1-AC60-4083-BB85-17188E4C1512}" sibTransId="{CDE6DDED-2D7B-4ED3-AEFE-2ECDDD54D653}"/>
    <dgm:cxn modelId="{A62BAA52-6B26-4FFD-A889-4D6DD35E13C7}" type="presOf" srcId="{5615ACED-AD0D-43D3-8A76-835EFCE39C94}" destId="{1FC2D933-9D5C-40D5-8769-5FB20316D906}" srcOrd="0" destOrd="0" presId="urn:microsoft.com/office/officeart/2016/7/layout/VerticalSolidActionList"/>
    <dgm:cxn modelId="{099E8A75-AA85-4446-B894-87FFC26598B4}" type="presOf" srcId="{734A3812-60FC-49DB-A8AF-C965BDC8E20B}" destId="{2B6667FE-C7E5-4B3B-A57D-02211DC4DDD7}" srcOrd="0" destOrd="0" presId="urn:microsoft.com/office/officeart/2016/7/layout/VerticalSolidActionList"/>
    <dgm:cxn modelId="{191FEF75-B9AF-40DD-8D2C-9526322618ED}" srcId="{DB970CE3-9A0C-4EF3-9E6A-BDCD4DA1BCA2}" destId="{AD5736BE-B4E7-47FD-92C4-CB84A93140C2}" srcOrd="0" destOrd="0" parTransId="{35678493-D7F1-4DE0-BF30-55C11DE339F4}" sibTransId="{BB1EC354-FDC4-4118-A430-189D73BCA724}"/>
    <dgm:cxn modelId="{75525EA3-547A-4654-A339-A1C0F2FBCFD8}" srcId="{5615ACED-AD0D-43D3-8A76-835EFCE39C94}" destId="{AB27C8CA-A62C-4178-BD5A-487A4AFA17C2}" srcOrd="0" destOrd="0" parTransId="{D230735E-A29E-4450-88CE-AC8A1267A444}" sibTransId="{C857A873-075C-4B2E-AA12-F9F529C528B4}"/>
    <dgm:cxn modelId="{0849A8AB-2C57-43C6-83B8-545AED8BED29}" srcId="{032A8BB3-D2AF-4F8B-ADDF-AC8C1DC4D06F}" destId="{73F50B30-BED1-43AE-92B1-786EBC7B608E}" srcOrd="0" destOrd="0" parTransId="{7427BD0A-A932-4EA4-8928-E8153A40C010}" sibTransId="{757911CE-3295-473D-BBED-ACDA229C6811}"/>
    <dgm:cxn modelId="{5EDDEEB6-A9DA-4805-8053-7719FC8DC845}" type="presOf" srcId="{425B27AF-4FBB-442A-900D-E0B6512D5284}" destId="{34368A60-9585-4AB8-A6AC-5B4A0F5D8049}" srcOrd="0" destOrd="0" presId="urn:microsoft.com/office/officeart/2016/7/layout/VerticalSolidActionList"/>
    <dgm:cxn modelId="{FEA7A6E4-07E7-41EB-93F9-95AE17D4D4E5}" type="presOf" srcId="{73F50B30-BED1-43AE-92B1-786EBC7B608E}" destId="{4A376787-1FE7-4BEE-93A3-B6EBFDE2205F}" srcOrd="0" destOrd="0" presId="urn:microsoft.com/office/officeart/2016/7/layout/VerticalSolidActionList"/>
    <dgm:cxn modelId="{183B31F3-C642-4414-899A-FA289B8CB417}" type="presOf" srcId="{AB27C8CA-A62C-4178-BD5A-487A4AFA17C2}" destId="{FFCB843F-EBBA-4BF5-A263-8BC33BC17B6D}" srcOrd="0" destOrd="0" presId="urn:microsoft.com/office/officeart/2016/7/layout/VerticalSolidActionList"/>
    <dgm:cxn modelId="{0D0CAAF8-4230-46C7-A7F8-AD4D49B97642}" type="presOf" srcId="{032A8BB3-D2AF-4F8B-ADDF-AC8C1DC4D06F}" destId="{366D8904-2E62-4DF3-8806-A7C8449FBBDA}" srcOrd="0" destOrd="0" presId="urn:microsoft.com/office/officeart/2016/7/layout/VerticalSolidActionList"/>
    <dgm:cxn modelId="{9C96101A-7E17-4B61-B335-BB44791E43FC}" type="presParOf" srcId="{1FC2D933-9D5C-40D5-8769-5FB20316D906}" destId="{828E0547-90E3-49BD-AE56-5020F85442BE}" srcOrd="0" destOrd="0" presId="urn:microsoft.com/office/officeart/2016/7/layout/VerticalSolidActionList"/>
    <dgm:cxn modelId="{5892720D-9A54-44B6-805F-BC646AA21B97}" type="presParOf" srcId="{828E0547-90E3-49BD-AE56-5020F85442BE}" destId="{FFCB843F-EBBA-4BF5-A263-8BC33BC17B6D}" srcOrd="0" destOrd="0" presId="urn:microsoft.com/office/officeart/2016/7/layout/VerticalSolidActionList"/>
    <dgm:cxn modelId="{90335A98-E080-4802-B691-46B90F745E87}" type="presParOf" srcId="{828E0547-90E3-49BD-AE56-5020F85442BE}" destId="{2B6667FE-C7E5-4B3B-A57D-02211DC4DDD7}" srcOrd="1" destOrd="0" presId="urn:microsoft.com/office/officeart/2016/7/layout/VerticalSolidActionList"/>
    <dgm:cxn modelId="{CB0FC30F-F7A1-4BE3-AEFD-33C9AA0085F9}" type="presParOf" srcId="{1FC2D933-9D5C-40D5-8769-5FB20316D906}" destId="{9C0D1A05-2346-4F0B-B140-B936358ACE55}" srcOrd="1" destOrd="0" presId="urn:microsoft.com/office/officeart/2016/7/layout/VerticalSolidActionList"/>
    <dgm:cxn modelId="{C82DCEDC-563F-45AB-AE03-9D45DF7F73B8}" type="presParOf" srcId="{1FC2D933-9D5C-40D5-8769-5FB20316D906}" destId="{FFFFAF8B-7D7E-4589-A018-7A426BE23BBC}" srcOrd="2" destOrd="0" presId="urn:microsoft.com/office/officeart/2016/7/layout/VerticalSolidActionList"/>
    <dgm:cxn modelId="{FCC28DAA-D1ED-475E-A3C6-B4ED33E55709}" type="presParOf" srcId="{FFFFAF8B-7D7E-4589-A018-7A426BE23BBC}" destId="{8EAE163B-5D52-4072-BC7A-5CE1E5E2440A}" srcOrd="0" destOrd="0" presId="urn:microsoft.com/office/officeart/2016/7/layout/VerticalSolidActionList"/>
    <dgm:cxn modelId="{ABF62D67-49C0-401F-8FBA-8E98BB543C40}" type="presParOf" srcId="{FFFFAF8B-7D7E-4589-A018-7A426BE23BBC}" destId="{34368A60-9585-4AB8-A6AC-5B4A0F5D8049}" srcOrd="1" destOrd="0" presId="urn:microsoft.com/office/officeart/2016/7/layout/VerticalSolidActionList"/>
    <dgm:cxn modelId="{DA78D824-F87C-44E5-BC28-A62BE0BCAA5E}" type="presParOf" srcId="{1FC2D933-9D5C-40D5-8769-5FB20316D906}" destId="{A8D0CD3A-238B-409E-8AD8-9C09F09C8A31}" srcOrd="3" destOrd="0" presId="urn:microsoft.com/office/officeart/2016/7/layout/VerticalSolidActionList"/>
    <dgm:cxn modelId="{D07BCE30-998D-47B3-9958-6C32D17D0764}" type="presParOf" srcId="{1FC2D933-9D5C-40D5-8769-5FB20316D906}" destId="{FDA255A1-9425-47F7-8E77-8830559BD931}" srcOrd="4" destOrd="0" presId="urn:microsoft.com/office/officeart/2016/7/layout/VerticalSolidActionList"/>
    <dgm:cxn modelId="{6FE92F78-1A1D-449F-BB74-F2AF14BFB28B}" type="presParOf" srcId="{FDA255A1-9425-47F7-8E77-8830559BD931}" destId="{10761062-697A-45A6-9109-CF5004A63765}" srcOrd="0" destOrd="0" presId="urn:microsoft.com/office/officeart/2016/7/layout/VerticalSolidActionList"/>
    <dgm:cxn modelId="{2660DAAB-081E-4E5E-93B0-93A73EEEAE75}" type="presParOf" srcId="{FDA255A1-9425-47F7-8E77-8830559BD931}" destId="{BD7B7C7F-18B3-4F46-BB29-CB10CACF5113}" srcOrd="1" destOrd="0" presId="urn:microsoft.com/office/officeart/2016/7/layout/VerticalSolidActionList"/>
    <dgm:cxn modelId="{75E1BACF-6E1F-4E4F-982B-8E16263BF2B7}" type="presParOf" srcId="{1FC2D933-9D5C-40D5-8769-5FB20316D906}" destId="{4E2A7E79-A53C-4197-A3F4-BECCF4483DE6}" srcOrd="5" destOrd="0" presId="urn:microsoft.com/office/officeart/2016/7/layout/VerticalSolidActionList"/>
    <dgm:cxn modelId="{4AA04F99-DCEF-401A-81BC-1B7D5B532555}" type="presParOf" srcId="{1FC2D933-9D5C-40D5-8769-5FB20316D906}" destId="{6D44BED0-B39F-4626-9091-213A4E53F406}" srcOrd="6" destOrd="0" presId="urn:microsoft.com/office/officeart/2016/7/layout/VerticalSolidActionList"/>
    <dgm:cxn modelId="{2B004AC1-96FE-4194-BB15-39EF45EFFE48}" type="presParOf" srcId="{6D44BED0-B39F-4626-9091-213A4E53F406}" destId="{366D8904-2E62-4DF3-8806-A7C8449FBBDA}" srcOrd="0" destOrd="0" presId="urn:microsoft.com/office/officeart/2016/7/layout/VerticalSolidActionList"/>
    <dgm:cxn modelId="{EA9C59EC-AAF3-414A-8340-544B33F0F16F}" type="presParOf" srcId="{6D44BED0-B39F-4626-9091-213A4E53F406}" destId="{4A376787-1FE7-4BEE-93A3-B6EBFDE2205F}"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BA00A0-6A55-4CC7-9F08-3F1FCB12D80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755DBDC-DA3A-4776-8572-6EA3F8AC8A22}">
      <dgm:prSet custT="1"/>
      <dgm:spPr/>
      <dgm:t>
        <a:bodyPr/>
        <a:lstStyle/>
        <a:p>
          <a:pPr>
            <a:lnSpc>
              <a:spcPct val="150000"/>
            </a:lnSpc>
          </a:pPr>
          <a:r>
            <a:rPr lang="en-US" sz="1600" dirty="0"/>
            <a:t>Send offer letter/contract, confirm start date, and complete pre-employment checks.</a:t>
          </a:r>
        </a:p>
      </dgm:t>
    </dgm:pt>
    <dgm:pt modelId="{5EB91CEA-66AB-46F9-AD35-E0240CD6706E}" type="parTrans" cxnId="{0FED4D8B-ADBC-42E3-95B1-D84A6B5E42FD}">
      <dgm:prSet/>
      <dgm:spPr/>
      <dgm:t>
        <a:bodyPr/>
        <a:lstStyle/>
        <a:p>
          <a:endParaRPr lang="en-US"/>
        </a:p>
      </dgm:t>
    </dgm:pt>
    <dgm:pt modelId="{6F8BD464-090D-46BD-986D-D67738DEB58A}" type="sibTrans" cxnId="{0FED4D8B-ADBC-42E3-95B1-D84A6B5E42FD}">
      <dgm:prSet/>
      <dgm:spPr/>
      <dgm:t>
        <a:bodyPr/>
        <a:lstStyle/>
        <a:p>
          <a:endParaRPr lang="en-US"/>
        </a:p>
      </dgm:t>
    </dgm:pt>
    <dgm:pt modelId="{9C48B9B3-66D7-42F3-B1A2-7D21B5B9CD7F}">
      <dgm:prSet/>
      <dgm:spPr/>
      <dgm:t>
        <a:bodyPr/>
        <a:lstStyle/>
        <a:p>
          <a:pPr>
            <a:lnSpc>
              <a:spcPct val="150000"/>
            </a:lnSpc>
          </a:pPr>
          <a:r>
            <a:rPr lang="en-US" dirty="0"/>
            <a:t>Induction mission, policies, safeguarding, H&amp;S, equality &amp; inclusion, and systems training.</a:t>
          </a:r>
        </a:p>
      </dgm:t>
    </dgm:pt>
    <dgm:pt modelId="{C005F827-C580-4CD0-A0CE-77E0DA667BFC}" type="parTrans" cxnId="{29C7D5D8-8CDD-478A-B6FF-81BE4BE1EE94}">
      <dgm:prSet/>
      <dgm:spPr/>
      <dgm:t>
        <a:bodyPr/>
        <a:lstStyle/>
        <a:p>
          <a:endParaRPr lang="en-US"/>
        </a:p>
      </dgm:t>
    </dgm:pt>
    <dgm:pt modelId="{71C13BB0-0931-4C92-85EB-A9E51F455936}" type="sibTrans" cxnId="{29C7D5D8-8CDD-478A-B6FF-81BE4BE1EE94}">
      <dgm:prSet/>
      <dgm:spPr/>
      <dgm:t>
        <a:bodyPr/>
        <a:lstStyle/>
        <a:p>
          <a:endParaRPr lang="en-US"/>
        </a:p>
      </dgm:t>
    </dgm:pt>
    <dgm:pt modelId="{5D2B8198-F6FB-4527-878F-74C2B854B788}">
      <dgm:prSet/>
      <dgm:spPr/>
      <dgm:t>
        <a:bodyPr/>
        <a:lstStyle/>
        <a:p>
          <a:pPr>
            <a:lnSpc>
              <a:spcPct val="150000"/>
            </a:lnSpc>
          </a:pPr>
          <a:r>
            <a:rPr lang="en-US" dirty="0"/>
            <a:t>Assign a buddy/mentor for the first 4–8 weeks to support adjustment and reduce early turnover.</a:t>
          </a:r>
        </a:p>
      </dgm:t>
    </dgm:pt>
    <dgm:pt modelId="{5B0EFAB0-F3DD-4E45-A562-173FEFA19539}" type="parTrans" cxnId="{CCEB5EE9-2726-4FB1-B096-4BC2380EFDD7}">
      <dgm:prSet/>
      <dgm:spPr/>
      <dgm:t>
        <a:bodyPr/>
        <a:lstStyle/>
        <a:p>
          <a:endParaRPr lang="en-US"/>
        </a:p>
      </dgm:t>
    </dgm:pt>
    <dgm:pt modelId="{02A74F2F-89EE-471F-BC5A-74B0E2AA3685}" type="sibTrans" cxnId="{CCEB5EE9-2726-4FB1-B096-4BC2380EFDD7}">
      <dgm:prSet/>
      <dgm:spPr/>
      <dgm:t>
        <a:bodyPr/>
        <a:lstStyle/>
        <a:p>
          <a:endParaRPr lang="en-US"/>
        </a:p>
      </dgm:t>
    </dgm:pt>
    <dgm:pt modelId="{EB114605-778C-40BC-A9D3-57A8B8949350}">
      <dgm:prSet/>
      <dgm:spPr/>
      <dgm:t>
        <a:bodyPr/>
        <a:lstStyle/>
        <a:p>
          <a:pPr>
            <a:lnSpc>
              <a:spcPct val="150000"/>
            </a:lnSpc>
          </a:pPr>
          <a:r>
            <a:rPr lang="en-US" dirty="0"/>
            <a:t>Set probation objectives linked to project outcomes and </a:t>
          </a:r>
          <a:r>
            <a:rPr lang="en-US" dirty="0" err="1"/>
            <a:t>behaviours</a:t>
          </a:r>
          <a:r>
            <a:rPr lang="en-US" dirty="0"/>
            <a:t>.</a:t>
          </a:r>
        </a:p>
      </dgm:t>
    </dgm:pt>
    <dgm:pt modelId="{AFD1ECF7-E9CA-46D9-8A35-BE8BB5A1B3E4}" type="parTrans" cxnId="{E8F1B41B-8934-43CE-8661-8BED084CDDA4}">
      <dgm:prSet/>
      <dgm:spPr/>
      <dgm:t>
        <a:bodyPr/>
        <a:lstStyle/>
        <a:p>
          <a:endParaRPr lang="en-US"/>
        </a:p>
      </dgm:t>
    </dgm:pt>
    <dgm:pt modelId="{E5A72340-A0C4-4CC4-9E07-5B51650E5637}" type="sibTrans" cxnId="{E8F1B41B-8934-43CE-8661-8BED084CDDA4}">
      <dgm:prSet/>
      <dgm:spPr/>
      <dgm:t>
        <a:bodyPr/>
        <a:lstStyle/>
        <a:p>
          <a:endParaRPr lang="en-US"/>
        </a:p>
      </dgm:t>
    </dgm:pt>
    <dgm:pt modelId="{4564145A-F73D-4FB4-B1EC-AF99D8BDD952}" type="pres">
      <dgm:prSet presAssocID="{F2BA00A0-6A55-4CC7-9F08-3F1FCB12D805}" presName="linear" presStyleCnt="0">
        <dgm:presLayoutVars>
          <dgm:animLvl val="lvl"/>
          <dgm:resizeHandles val="exact"/>
        </dgm:presLayoutVars>
      </dgm:prSet>
      <dgm:spPr/>
    </dgm:pt>
    <dgm:pt modelId="{28F47996-727E-4198-81DA-21A86CF73544}" type="pres">
      <dgm:prSet presAssocID="{5755DBDC-DA3A-4776-8572-6EA3F8AC8A22}" presName="parentText" presStyleLbl="node1" presStyleIdx="0" presStyleCnt="4">
        <dgm:presLayoutVars>
          <dgm:chMax val="0"/>
          <dgm:bulletEnabled val="1"/>
        </dgm:presLayoutVars>
      </dgm:prSet>
      <dgm:spPr/>
    </dgm:pt>
    <dgm:pt modelId="{39E53C8E-CB85-455C-B2A6-0742A0356117}" type="pres">
      <dgm:prSet presAssocID="{6F8BD464-090D-46BD-986D-D67738DEB58A}" presName="spacer" presStyleCnt="0"/>
      <dgm:spPr/>
    </dgm:pt>
    <dgm:pt modelId="{27E3AC56-1BE0-431A-9FC3-08CCE5F7D005}" type="pres">
      <dgm:prSet presAssocID="{9C48B9B3-66D7-42F3-B1A2-7D21B5B9CD7F}" presName="parentText" presStyleLbl="node1" presStyleIdx="1" presStyleCnt="4">
        <dgm:presLayoutVars>
          <dgm:chMax val="0"/>
          <dgm:bulletEnabled val="1"/>
        </dgm:presLayoutVars>
      </dgm:prSet>
      <dgm:spPr/>
    </dgm:pt>
    <dgm:pt modelId="{96FB6146-04B7-4E6B-9755-0D7C032F0360}" type="pres">
      <dgm:prSet presAssocID="{71C13BB0-0931-4C92-85EB-A9E51F455936}" presName="spacer" presStyleCnt="0"/>
      <dgm:spPr/>
    </dgm:pt>
    <dgm:pt modelId="{C3F155E9-56A0-4863-B9F2-A5476A3657DC}" type="pres">
      <dgm:prSet presAssocID="{5D2B8198-F6FB-4527-878F-74C2B854B788}" presName="parentText" presStyleLbl="node1" presStyleIdx="2" presStyleCnt="4">
        <dgm:presLayoutVars>
          <dgm:chMax val="0"/>
          <dgm:bulletEnabled val="1"/>
        </dgm:presLayoutVars>
      </dgm:prSet>
      <dgm:spPr/>
    </dgm:pt>
    <dgm:pt modelId="{5822B95F-3DF3-4FA3-97BB-7EF1184F66E7}" type="pres">
      <dgm:prSet presAssocID="{02A74F2F-89EE-471F-BC5A-74B0E2AA3685}" presName="spacer" presStyleCnt="0"/>
      <dgm:spPr/>
    </dgm:pt>
    <dgm:pt modelId="{C5B4BDCB-0D1D-4DCC-8CDC-1F1D52EDB503}" type="pres">
      <dgm:prSet presAssocID="{EB114605-778C-40BC-A9D3-57A8B8949350}" presName="parentText" presStyleLbl="node1" presStyleIdx="3" presStyleCnt="4">
        <dgm:presLayoutVars>
          <dgm:chMax val="0"/>
          <dgm:bulletEnabled val="1"/>
        </dgm:presLayoutVars>
      </dgm:prSet>
      <dgm:spPr/>
    </dgm:pt>
  </dgm:ptLst>
  <dgm:cxnLst>
    <dgm:cxn modelId="{E8F1B41B-8934-43CE-8661-8BED084CDDA4}" srcId="{F2BA00A0-6A55-4CC7-9F08-3F1FCB12D805}" destId="{EB114605-778C-40BC-A9D3-57A8B8949350}" srcOrd="3" destOrd="0" parTransId="{AFD1ECF7-E9CA-46D9-8A35-BE8BB5A1B3E4}" sibTransId="{E5A72340-A0C4-4CC4-9E07-5B51650E5637}"/>
    <dgm:cxn modelId="{BB85565E-5389-4171-8C74-28BCF6D8AC7B}" type="presOf" srcId="{5D2B8198-F6FB-4527-878F-74C2B854B788}" destId="{C3F155E9-56A0-4863-B9F2-A5476A3657DC}" srcOrd="0" destOrd="0" presId="urn:microsoft.com/office/officeart/2005/8/layout/vList2"/>
    <dgm:cxn modelId="{F8C60271-726F-4920-8CD4-07D1081720B1}" type="presOf" srcId="{9C48B9B3-66D7-42F3-B1A2-7D21B5B9CD7F}" destId="{27E3AC56-1BE0-431A-9FC3-08CCE5F7D005}" srcOrd="0" destOrd="0" presId="urn:microsoft.com/office/officeart/2005/8/layout/vList2"/>
    <dgm:cxn modelId="{0FED4D8B-ADBC-42E3-95B1-D84A6B5E42FD}" srcId="{F2BA00A0-6A55-4CC7-9F08-3F1FCB12D805}" destId="{5755DBDC-DA3A-4776-8572-6EA3F8AC8A22}" srcOrd="0" destOrd="0" parTransId="{5EB91CEA-66AB-46F9-AD35-E0240CD6706E}" sibTransId="{6F8BD464-090D-46BD-986D-D67738DEB58A}"/>
    <dgm:cxn modelId="{4D58FCAC-884A-4617-A0A8-A3B4B259910A}" type="presOf" srcId="{F2BA00A0-6A55-4CC7-9F08-3F1FCB12D805}" destId="{4564145A-F73D-4FB4-B1EC-AF99D8BDD952}" srcOrd="0" destOrd="0" presId="urn:microsoft.com/office/officeart/2005/8/layout/vList2"/>
    <dgm:cxn modelId="{29C7D5D8-8CDD-478A-B6FF-81BE4BE1EE94}" srcId="{F2BA00A0-6A55-4CC7-9F08-3F1FCB12D805}" destId="{9C48B9B3-66D7-42F3-B1A2-7D21B5B9CD7F}" srcOrd="1" destOrd="0" parTransId="{C005F827-C580-4CD0-A0CE-77E0DA667BFC}" sibTransId="{71C13BB0-0931-4C92-85EB-A9E51F455936}"/>
    <dgm:cxn modelId="{BE9C2CE0-3D56-4538-A83A-62D37DEC21F6}" type="presOf" srcId="{EB114605-778C-40BC-A9D3-57A8B8949350}" destId="{C5B4BDCB-0D1D-4DCC-8CDC-1F1D52EDB503}" srcOrd="0" destOrd="0" presId="urn:microsoft.com/office/officeart/2005/8/layout/vList2"/>
    <dgm:cxn modelId="{CCEB5EE9-2726-4FB1-B096-4BC2380EFDD7}" srcId="{F2BA00A0-6A55-4CC7-9F08-3F1FCB12D805}" destId="{5D2B8198-F6FB-4527-878F-74C2B854B788}" srcOrd="2" destOrd="0" parTransId="{5B0EFAB0-F3DD-4E45-A562-173FEFA19539}" sibTransId="{02A74F2F-89EE-471F-BC5A-74B0E2AA3685}"/>
    <dgm:cxn modelId="{7CF585F4-5D3F-41D0-9B02-1A646E5CB864}" type="presOf" srcId="{5755DBDC-DA3A-4776-8572-6EA3F8AC8A22}" destId="{28F47996-727E-4198-81DA-21A86CF73544}" srcOrd="0" destOrd="0" presId="urn:microsoft.com/office/officeart/2005/8/layout/vList2"/>
    <dgm:cxn modelId="{ED41F8B1-1222-4677-B49B-A9238D9E4B53}" type="presParOf" srcId="{4564145A-F73D-4FB4-B1EC-AF99D8BDD952}" destId="{28F47996-727E-4198-81DA-21A86CF73544}" srcOrd="0" destOrd="0" presId="urn:microsoft.com/office/officeart/2005/8/layout/vList2"/>
    <dgm:cxn modelId="{C9B12799-5C7D-4ED2-AAF1-C2F0B3F20C33}" type="presParOf" srcId="{4564145A-F73D-4FB4-B1EC-AF99D8BDD952}" destId="{39E53C8E-CB85-455C-B2A6-0742A0356117}" srcOrd="1" destOrd="0" presId="urn:microsoft.com/office/officeart/2005/8/layout/vList2"/>
    <dgm:cxn modelId="{EBDBB03E-6460-4C5F-BA57-BE6F287B1C71}" type="presParOf" srcId="{4564145A-F73D-4FB4-B1EC-AF99D8BDD952}" destId="{27E3AC56-1BE0-431A-9FC3-08CCE5F7D005}" srcOrd="2" destOrd="0" presId="urn:microsoft.com/office/officeart/2005/8/layout/vList2"/>
    <dgm:cxn modelId="{42ED72B0-CDB1-40CD-8B67-205F5F52AA94}" type="presParOf" srcId="{4564145A-F73D-4FB4-B1EC-AF99D8BDD952}" destId="{96FB6146-04B7-4E6B-9755-0D7C032F0360}" srcOrd="3" destOrd="0" presId="urn:microsoft.com/office/officeart/2005/8/layout/vList2"/>
    <dgm:cxn modelId="{22E41698-9783-4F25-8B68-A2E06B9BB1C6}" type="presParOf" srcId="{4564145A-F73D-4FB4-B1EC-AF99D8BDD952}" destId="{C3F155E9-56A0-4863-B9F2-A5476A3657DC}" srcOrd="4" destOrd="0" presId="urn:microsoft.com/office/officeart/2005/8/layout/vList2"/>
    <dgm:cxn modelId="{02D52394-E49B-4CF6-B4D2-B04048FA608A}" type="presParOf" srcId="{4564145A-F73D-4FB4-B1EC-AF99D8BDD952}" destId="{5822B95F-3DF3-4FA3-97BB-7EF1184F66E7}" srcOrd="5" destOrd="0" presId="urn:microsoft.com/office/officeart/2005/8/layout/vList2"/>
    <dgm:cxn modelId="{71DC20D2-F541-4185-869C-5CE043F7519A}" type="presParOf" srcId="{4564145A-F73D-4FB4-B1EC-AF99D8BDD952}" destId="{C5B4BDCB-0D1D-4DCC-8CDC-1F1D52EDB50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B0B1E4-F309-4756-AA44-E7FEE2D888D6}"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583984B9-88E9-43A3-8843-05AEBCD08C73}">
      <dgm:prSet custT="1"/>
      <dgm:spPr/>
      <dgm:t>
        <a:bodyPr/>
        <a:lstStyle/>
        <a:p>
          <a:pPr>
            <a:lnSpc>
              <a:spcPct val="100000"/>
            </a:lnSpc>
          </a:pPr>
          <a:r>
            <a:rPr lang="en-US" sz="1600" dirty="0"/>
            <a:t>Agree SMART objectives: project outputs, stakeholder engagement, reporting quality and compliance.</a:t>
          </a:r>
        </a:p>
      </dgm:t>
    </dgm:pt>
    <dgm:pt modelId="{57908D64-EAF1-46F4-8D66-2C7005E4E598}" type="parTrans" cxnId="{7A35F835-E26E-4034-8720-5E32B3D14709}">
      <dgm:prSet/>
      <dgm:spPr/>
      <dgm:t>
        <a:bodyPr/>
        <a:lstStyle/>
        <a:p>
          <a:endParaRPr lang="en-US"/>
        </a:p>
      </dgm:t>
    </dgm:pt>
    <dgm:pt modelId="{85039AE0-D8E0-46D0-A6E1-7C53ED287063}" type="sibTrans" cxnId="{7A35F835-E26E-4034-8720-5E32B3D14709}">
      <dgm:prSet/>
      <dgm:spPr/>
      <dgm:t>
        <a:bodyPr/>
        <a:lstStyle/>
        <a:p>
          <a:endParaRPr lang="en-US"/>
        </a:p>
      </dgm:t>
    </dgm:pt>
    <dgm:pt modelId="{50016012-A5BA-43CE-8DBC-ADD3F63E6BB8}">
      <dgm:prSet custT="1"/>
      <dgm:spPr/>
      <dgm:t>
        <a:bodyPr/>
        <a:lstStyle/>
        <a:p>
          <a:pPr>
            <a:lnSpc>
              <a:spcPct val="100000"/>
            </a:lnSpc>
          </a:pPr>
          <a:r>
            <a:rPr lang="en-US" sz="1600" dirty="0"/>
            <a:t>Regular 1</a:t>
          </a:r>
          <a:r>
            <a:rPr lang="en-GB" sz="1600" dirty="0"/>
            <a:t>.</a:t>
          </a:r>
          <a:r>
            <a:rPr lang="en-US" sz="1600" dirty="0"/>
            <a:t>1s to provide feedback, remove barriers and reinforce good practice.</a:t>
          </a:r>
        </a:p>
      </dgm:t>
    </dgm:pt>
    <dgm:pt modelId="{BDB82A25-E9DC-4391-A0BA-A6337E01D5EA}" type="parTrans" cxnId="{FCD82897-51D9-49D5-8F39-B820AB6DBCFF}">
      <dgm:prSet/>
      <dgm:spPr/>
      <dgm:t>
        <a:bodyPr/>
        <a:lstStyle/>
        <a:p>
          <a:endParaRPr lang="en-US"/>
        </a:p>
      </dgm:t>
    </dgm:pt>
    <dgm:pt modelId="{A69D8764-2FBF-439C-B5B3-FD77F1AC5208}" type="sibTrans" cxnId="{FCD82897-51D9-49D5-8F39-B820AB6DBCFF}">
      <dgm:prSet/>
      <dgm:spPr/>
      <dgm:t>
        <a:bodyPr/>
        <a:lstStyle/>
        <a:p>
          <a:endParaRPr lang="en-US"/>
        </a:p>
      </dgm:t>
    </dgm:pt>
    <dgm:pt modelId="{9B913742-5885-4682-ACFE-2C9C45E3CE7D}">
      <dgm:prSet custT="1"/>
      <dgm:spPr/>
      <dgm:t>
        <a:bodyPr/>
        <a:lstStyle/>
        <a:p>
          <a:pPr>
            <a:lnSpc>
              <a:spcPct val="100000"/>
            </a:lnSpc>
          </a:pPr>
          <a:r>
            <a:rPr lang="en-US" sz="1600" dirty="0"/>
            <a:t>Use evidence: observation, stakeholder feedback, and project KPIs to assess progress.</a:t>
          </a:r>
        </a:p>
      </dgm:t>
    </dgm:pt>
    <dgm:pt modelId="{E1B5FF49-8A77-4E93-94BF-6DFE59757E31}" type="parTrans" cxnId="{D684955D-DCAE-4B80-98CA-2617AB1CA903}">
      <dgm:prSet/>
      <dgm:spPr/>
      <dgm:t>
        <a:bodyPr/>
        <a:lstStyle/>
        <a:p>
          <a:endParaRPr lang="en-US"/>
        </a:p>
      </dgm:t>
    </dgm:pt>
    <dgm:pt modelId="{CE27BEF0-2807-45D3-AA6D-A95401070018}" type="sibTrans" cxnId="{D684955D-DCAE-4B80-98CA-2617AB1CA903}">
      <dgm:prSet/>
      <dgm:spPr/>
      <dgm:t>
        <a:bodyPr/>
        <a:lstStyle/>
        <a:p>
          <a:endParaRPr lang="en-US"/>
        </a:p>
      </dgm:t>
    </dgm:pt>
    <dgm:pt modelId="{23E1E977-4C02-4644-AFB5-C05080C99DBA}">
      <dgm:prSet custT="1"/>
      <dgm:spPr/>
      <dgm:t>
        <a:bodyPr/>
        <a:lstStyle/>
        <a:p>
          <a:pPr>
            <a:lnSpc>
              <a:spcPct val="100000"/>
            </a:lnSpc>
          </a:pPr>
          <a:r>
            <a:rPr lang="en-US" sz="1600" dirty="0"/>
            <a:t>Address performance gaps via coaching, training or role clarification.</a:t>
          </a:r>
        </a:p>
      </dgm:t>
    </dgm:pt>
    <dgm:pt modelId="{31CCF423-F8D8-4161-A1A5-C4FCD2B675BF}" type="parTrans" cxnId="{03E39084-6515-46BE-984A-D772622F5F29}">
      <dgm:prSet/>
      <dgm:spPr/>
      <dgm:t>
        <a:bodyPr/>
        <a:lstStyle/>
        <a:p>
          <a:endParaRPr lang="en-US"/>
        </a:p>
      </dgm:t>
    </dgm:pt>
    <dgm:pt modelId="{DADE4893-2845-4968-8A66-D8D4CC7F347C}" type="sibTrans" cxnId="{03E39084-6515-46BE-984A-D772622F5F29}">
      <dgm:prSet/>
      <dgm:spPr/>
      <dgm:t>
        <a:bodyPr/>
        <a:lstStyle/>
        <a:p>
          <a:endParaRPr lang="en-US"/>
        </a:p>
      </dgm:t>
    </dgm:pt>
    <dgm:pt modelId="{05D5590F-ABE0-47D5-AE22-173A9D30E623}" type="pres">
      <dgm:prSet presAssocID="{46B0B1E4-F309-4756-AA44-E7FEE2D888D6}" presName="root" presStyleCnt="0">
        <dgm:presLayoutVars>
          <dgm:dir/>
          <dgm:resizeHandles val="exact"/>
        </dgm:presLayoutVars>
      </dgm:prSet>
      <dgm:spPr/>
    </dgm:pt>
    <dgm:pt modelId="{E6A32011-DB93-4F0B-88CD-7371989A6A72}" type="pres">
      <dgm:prSet presAssocID="{583984B9-88E9-43A3-8843-05AEBCD08C73}" presName="compNode" presStyleCnt="0"/>
      <dgm:spPr/>
    </dgm:pt>
    <dgm:pt modelId="{DFADD8A7-A22F-4A21-B01E-A1E5E06FA44E}" type="pres">
      <dgm:prSet presAssocID="{583984B9-88E9-43A3-8843-05AEBCD08C73}" presName="bgRect" presStyleLbl="bgShp" presStyleIdx="0" presStyleCnt="4"/>
      <dgm:spPr/>
    </dgm:pt>
    <dgm:pt modelId="{FB504332-A811-46BF-883A-680D3ED7CB94}" type="pres">
      <dgm:prSet presAssocID="{583984B9-88E9-43A3-8843-05AEBCD08C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67E89720-B6FB-49C6-92C1-155C5EF59057}" type="pres">
      <dgm:prSet presAssocID="{583984B9-88E9-43A3-8843-05AEBCD08C73}" presName="spaceRect" presStyleCnt="0"/>
      <dgm:spPr/>
    </dgm:pt>
    <dgm:pt modelId="{03E087ED-12B3-4E7F-93BB-2A7F5BFA6CC5}" type="pres">
      <dgm:prSet presAssocID="{583984B9-88E9-43A3-8843-05AEBCD08C73}" presName="parTx" presStyleLbl="revTx" presStyleIdx="0" presStyleCnt="4">
        <dgm:presLayoutVars>
          <dgm:chMax val="0"/>
          <dgm:chPref val="0"/>
        </dgm:presLayoutVars>
      </dgm:prSet>
      <dgm:spPr/>
    </dgm:pt>
    <dgm:pt modelId="{D25DF38B-9B77-4E11-B04B-5F9607E5D9E8}" type="pres">
      <dgm:prSet presAssocID="{85039AE0-D8E0-46D0-A6E1-7C53ED287063}" presName="sibTrans" presStyleCnt="0"/>
      <dgm:spPr/>
    </dgm:pt>
    <dgm:pt modelId="{ED976FC5-F86F-44EB-9985-9AB6D53EC207}" type="pres">
      <dgm:prSet presAssocID="{50016012-A5BA-43CE-8DBC-ADD3F63E6BB8}" presName="compNode" presStyleCnt="0"/>
      <dgm:spPr/>
    </dgm:pt>
    <dgm:pt modelId="{3053B70C-8F97-4CD1-85A0-D565E0B6B1ED}" type="pres">
      <dgm:prSet presAssocID="{50016012-A5BA-43CE-8DBC-ADD3F63E6BB8}" presName="bgRect" presStyleLbl="bgShp" presStyleIdx="1" presStyleCnt="4" custLinFactNeighborX="836" custLinFactNeighborY="-1967"/>
      <dgm:spPr/>
    </dgm:pt>
    <dgm:pt modelId="{E6C60007-1E51-499C-8DC1-61327F66D6D7}" type="pres">
      <dgm:prSet presAssocID="{50016012-A5BA-43CE-8DBC-ADD3F63E6BB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CB4F2573-D8C5-4698-8AA6-BDB3E7242A3C}" type="pres">
      <dgm:prSet presAssocID="{50016012-A5BA-43CE-8DBC-ADD3F63E6BB8}" presName="spaceRect" presStyleCnt="0"/>
      <dgm:spPr/>
    </dgm:pt>
    <dgm:pt modelId="{8F5FF38B-46BB-4E38-8D82-FFCC745954E3}" type="pres">
      <dgm:prSet presAssocID="{50016012-A5BA-43CE-8DBC-ADD3F63E6BB8}" presName="parTx" presStyleLbl="revTx" presStyleIdx="1" presStyleCnt="4">
        <dgm:presLayoutVars>
          <dgm:chMax val="0"/>
          <dgm:chPref val="0"/>
        </dgm:presLayoutVars>
      </dgm:prSet>
      <dgm:spPr/>
    </dgm:pt>
    <dgm:pt modelId="{9D230D50-C1F1-4C6B-8AD6-28EDD83185BA}" type="pres">
      <dgm:prSet presAssocID="{A69D8764-2FBF-439C-B5B3-FD77F1AC5208}" presName="sibTrans" presStyleCnt="0"/>
      <dgm:spPr/>
    </dgm:pt>
    <dgm:pt modelId="{5489A98D-E32B-4213-AF75-75383E1C191F}" type="pres">
      <dgm:prSet presAssocID="{9B913742-5885-4682-ACFE-2C9C45E3CE7D}" presName="compNode" presStyleCnt="0"/>
      <dgm:spPr/>
    </dgm:pt>
    <dgm:pt modelId="{CA3621A8-57AC-474E-8E44-8B2978FB5C30}" type="pres">
      <dgm:prSet presAssocID="{9B913742-5885-4682-ACFE-2C9C45E3CE7D}" presName="bgRect" presStyleLbl="bgShp" presStyleIdx="2" presStyleCnt="4"/>
      <dgm:spPr/>
    </dgm:pt>
    <dgm:pt modelId="{0132E716-8123-4C29-A6DA-206FFBA129C4}" type="pres">
      <dgm:prSet presAssocID="{9B913742-5885-4682-ACFE-2C9C45E3CE7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r chart"/>
        </a:ext>
      </dgm:extLst>
    </dgm:pt>
    <dgm:pt modelId="{87021A3C-8358-43DA-AEDB-05C059650BA3}" type="pres">
      <dgm:prSet presAssocID="{9B913742-5885-4682-ACFE-2C9C45E3CE7D}" presName="spaceRect" presStyleCnt="0"/>
      <dgm:spPr/>
    </dgm:pt>
    <dgm:pt modelId="{6AEB4F43-EA40-48A3-9343-3C76C2DF77C8}" type="pres">
      <dgm:prSet presAssocID="{9B913742-5885-4682-ACFE-2C9C45E3CE7D}" presName="parTx" presStyleLbl="revTx" presStyleIdx="2" presStyleCnt="4">
        <dgm:presLayoutVars>
          <dgm:chMax val="0"/>
          <dgm:chPref val="0"/>
        </dgm:presLayoutVars>
      </dgm:prSet>
      <dgm:spPr/>
    </dgm:pt>
    <dgm:pt modelId="{0865EF1B-A720-4DED-885F-932CE6A8D8BD}" type="pres">
      <dgm:prSet presAssocID="{CE27BEF0-2807-45D3-AA6D-A95401070018}" presName="sibTrans" presStyleCnt="0"/>
      <dgm:spPr/>
    </dgm:pt>
    <dgm:pt modelId="{8B1AABA8-B898-41A8-BB70-81D1630FAA35}" type="pres">
      <dgm:prSet presAssocID="{23E1E977-4C02-4644-AFB5-C05080C99DBA}" presName="compNode" presStyleCnt="0"/>
      <dgm:spPr/>
    </dgm:pt>
    <dgm:pt modelId="{85A195A2-8F7B-4A2C-A640-3E732E6AC835}" type="pres">
      <dgm:prSet presAssocID="{23E1E977-4C02-4644-AFB5-C05080C99DBA}" presName="bgRect" presStyleLbl="bgShp" presStyleIdx="3" presStyleCnt="4"/>
      <dgm:spPr/>
    </dgm:pt>
    <dgm:pt modelId="{B91FC378-FC3E-4C3E-BAA8-AE40222D3818}" type="pres">
      <dgm:prSet presAssocID="{23E1E977-4C02-4644-AFB5-C05080C99DB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394354FE-E5CA-412D-8198-4E61C2C8DD8F}" type="pres">
      <dgm:prSet presAssocID="{23E1E977-4C02-4644-AFB5-C05080C99DBA}" presName="spaceRect" presStyleCnt="0"/>
      <dgm:spPr/>
    </dgm:pt>
    <dgm:pt modelId="{4CE9FA95-C8AB-4CFC-8A4A-1AF4A1554639}" type="pres">
      <dgm:prSet presAssocID="{23E1E977-4C02-4644-AFB5-C05080C99DBA}" presName="parTx" presStyleLbl="revTx" presStyleIdx="3" presStyleCnt="4">
        <dgm:presLayoutVars>
          <dgm:chMax val="0"/>
          <dgm:chPref val="0"/>
        </dgm:presLayoutVars>
      </dgm:prSet>
      <dgm:spPr/>
    </dgm:pt>
  </dgm:ptLst>
  <dgm:cxnLst>
    <dgm:cxn modelId="{CA6ECC07-0CF2-49E9-8F52-D8BA3866BD83}" type="presOf" srcId="{583984B9-88E9-43A3-8843-05AEBCD08C73}" destId="{03E087ED-12B3-4E7F-93BB-2A7F5BFA6CC5}" srcOrd="0" destOrd="0" presId="urn:microsoft.com/office/officeart/2018/2/layout/IconVerticalSolidList"/>
    <dgm:cxn modelId="{11AE7812-65CF-4E38-B09B-56268E30B8F0}" type="presOf" srcId="{50016012-A5BA-43CE-8DBC-ADD3F63E6BB8}" destId="{8F5FF38B-46BB-4E38-8D82-FFCC745954E3}" srcOrd="0" destOrd="0" presId="urn:microsoft.com/office/officeart/2018/2/layout/IconVerticalSolidList"/>
    <dgm:cxn modelId="{7A35F835-E26E-4034-8720-5E32B3D14709}" srcId="{46B0B1E4-F309-4756-AA44-E7FEE2D888D6}" destId="{583984B9-88E9-43A3-8843-05AEBCD08C73}" srcOrd="0" destOrd="0" parTransId="{57908D64-EAF1-46F4-8D66-2C7005E4E598}" sibTransId="{85039AE0-D8E0-46D0-A6E1-7C53ED287063}"/>
    <dgm:cxn modelId="{D684955D-DCAE-4B80-98CA-2617AB1CA903}" srcId="{46B0B1E4-F309-4756-AA44-E7FEE2D888D6}" destId="{9B913742-5885-4682-ACFE-2C9C45E3CE7D}" srcOrd="2" destOrd="0" parTransId="{E1B5FF49-8A77-4E93-94BF-6DFE59757E31}" sibTransId="{CE27BEF0-2807-45D3-AA6D-A95401070018}"/>
    <dgm:cxn modelId="{03E39084-6515-46BE-984A-D772622F5F29}" srcId="{46B0B1E4-F309-4756-AA44-E7FEE2D888D6}" destId="{23E1E977-4C02-4644-AFB5-C05080C99DBA}" srcOrd="3" destOrd="0" parTransId="{31CCF423-F8D8-4161-A1A5-C4FCD2B675BF}" sibTransId="{DADE4893-2845-4968-8A66-D8D4CC7F347C}"/>
    <dgm:cxn modelId="{FCD82897-51D9-49D5-8F39-B820AB6DBCFF}" srcId="{46B0B1E4-F309-4756-AA44-E7FEE2D888D6}" destId="{50016012-A5BA-43CE-8DBC-ADD3F63E6BB8}" srcOrd="1" destOrd="0" parTransId="{BDB82A25-E9DC-4391-A0BA-A6337E01D5EA}" sibTransId="{A69D8764-2FBF-439C-B5B3-FD77F1AC5208}"/>
    <dgm:cxn modelId="{229C12BB-5953-4E92-9255-F52C467A7E31}" type="presOf" srcId="{9B913742-5885-4682-ACFE-2C9C45E3CE7D}" destId="{6AEB4F43-EA40-48A3-9343-3C76C2DF77C8}" srcOrd="0" destOrd="0" presId="urn:microsoft.com/office/officeart/2018/2/layout/IconVerticalSolidList"/>
    <dgm:cxn modelId="{5E1E5EE6-96A7-48B0-8F0B-2B237C5D7AB9}" type="presOf" srcId="{23E1E977-4C02-4644-AFB5-C05080C99DBA}" destId="{4CE9FA95-C8AB-4CFC-8A4A-1AF4A1554639}" srcOrd="0" destOrd="0" presId="urn:microsoft.com/office/officeart/2018/2/layout/IconVerticalSolidList"/>
    <dgm:cxn modelId="{E2CA20F7-E615-4B7C-AC55-63E4E126BDBB}" type="presOf" srcId="{46B0B1E4-F309-4756-AA44-E7FEE2D888D6}" destId="{05D5590F-ABE0-47D5-AE22-173A9D30E623}" srcOrd="0" destOrd="0" presId="urn:microsoft.com/office/officeart/2018/2/layout/IconVerticalSolidList"/>
    <dgm:cxn modelId="{8235B319-8B7D-4BA9-87D0-BFDA7A330142}" type="presParOf" srcId="{05D5590F-ABE0-47D5-AE22-173A9D30E623}" destId="{E6A32011-DB93-4F0B-88CD-7371989A6A72}" srcOrd="0" destOrd="0" presId="urn:microsoft.com/office/officeart/2018/2/layout/IconVerticalSolidList"/>
    <dgm:cxn modelId="{61DB484B-C40E-462E-B00D-AFA0CC55819C}" type="presParOf" srcId="{E6A32011-DB93-4F0B-88CD-7371989A6A72}" destId="{DFADD8A7-A22F-4A21-B01E-A1E5E06FA44E}" srcOrd="0" destOrd="0" presId="urn:microsoft.com/office/officeart/2018/2/layout/IconVerticalSolidList"/>
    <dgm:cxn modelId="{41DF5A6E-F63C-4E7D-BD53-DC190755C696}" type="presParOf" srcId="{E6A32011-DB93-4F0B-88CD-7371989A6A72}" destId="{FB504332-A811-46BF-883A-680D3ED7CB94}" srcOrd="1" destOrd="0" presId="urn:microsoft.com/office/officeart/2018/2/layout/IconVerticalSolidList"/>
    <dgm:cxn modelId="{80B5DE55-1C4E-475B-861D-7AD9FBF95DC9}" type="presParOf" srcId="{E6A32011-DB93-4F0B-88CD-7371989A6A72}" destId="{67E89720-B6FB-49C6-92C1-155C5EF59057}" srcOrd="2" destOrd="0" presId="urn:microsoft.com/office/officeart/2018/2/layout/IconVerticalSolidList"/>
    <dgm:cxn modelId="{19FF62CB-D7C1-46B2-A9FD-90C839C9BE3B}" type="presParOf" srcId="{E6A32011-DB93-4F0B-88CD-7371989A6A72}" destId="{03E087ED-12B3-4E7F-93BB-2A7F5BFA6CC5}" srcOrd="3" destOrd="0" presId="urn:microsoft.com/office/officeart/2018/2/layout/IconVerticalSolidList"/>
    <dgm:cxn modelId="{FD4A72F8-D310-4578-9565-F528B1F562D0}" type="presParOf" srcId="{05D5590F-ABE0-47D5-AE22-173A9D30E623}" destId="{D25DF38B-9B77-4E11-B04B-5F9607E5D9E8}" srcOrd="1" destOrd="0" presId="urn:microsoft.com/office/officeart/2018/2/layout/IconVerticalSolidList"/>
    <dgm:cxn modelId="{FF376876-1E05-46BF-8E74-79F8E45227DF}" type="presParOf" srcId="{05D5590F-ABE0-47D5-AE22-173A9D30E623}" destId="{ED976FC5-F86F-44EB-9985-9AB6D53EC207}" srcOrd="2" destOrd="0" presId="urn:microsoft.com/office/officeart/2018/2/layout/IconVerticalSolidList"/>
    <dgm:cxn modelId="{F07F51B6-54D3-4E49-9A31-A86A9A491F6A}" type="presParOf" srcId="{ED976FC5-F86F-44EB-9985-9AB6D53EC207}" destId="{3053B70C-8F97-4CD1-85A0-D565E0B6B1ED}" srcOrd="0" destOrd="0" presId="urn:microsoft.com/office/officeart/2018/2/layout/IconVerticalSolidList"/>
    <dgm:cxn modelId="{9967C4CD-2340-4822-925F-75D2A31F6296}" type="presParOf" srcId="{ED976FC5-F86F-44EB-9985-9AB6D53EC207}" destId="{E6C60007-1E51-499C-8DC1-61327F66D6D7}" srcOrd="1" destOrd="0" presId="urn:microsoft.com/office/officeart/2018/2/layout/IconVerticalSolidList"/>
    <dgm:cxn modelId="{982B7D9A-05CC-4617-849C-26456D9FCC90}" type="presParOf" srcId="{ED976FC5-F86F-44EB-9985-9AB6D53EC207}" destId="{CB4F2573-D8C5-4698-8AA6-BDB3E7242A3C}" srcOrd="2" destOrd="0" presId="urn:microsoft.com/office/officeart/2018/2/layout/IconVerticalSolidList"/>
    <dgm:cxn modelId="{BB67B20D-F0AE-4E04-84D6-E5C745772CAC}" type="presParOf" srcId="{ED976FC5-F86F-44EB-9985-9AB6D53EC207}" destId="{8F5FF38B-46BB-4E38-8D82-FFCC745954E3}" srcOrd="3" destOrd="0" presId="urn:microsoft.com/office/officeart/2018/2/layout/IconVerticalSolidList"/>
    <dgm:cxn modelId="{653CB181-93DB-4141-9016-6C3D961F0DF2}" type="presParOf" srcId="{05D5590F-ABE0-47D5-AE22-173A9D30E623}" destId="{9D230D50-C1F1-4C6B-8AD6-28EDD83185BA}" srcOrd="3" destOrd="0" presId="urn:microsoft.com/office/officeart/2018/2/layout/IconVerticalSolidList"/>
    <dgm:cxn modelId="{CBBB6A3B-1666-4FF1-A769-4B437F64D7D3}" type="presParOf" srcId="{05D5590F-ABE0-47D5-AE22-173A9D30E623}" destId="{5489A98D-E32B-4213-AF75-75383E1C191F}" srcOrd="4" destOrd="0" presId="urn:microsoft.com/office/officeart/2018/2/layout/IconVerticalSolidList"/>
    <dgm:cxn modelId="{5042A956-C38D-4EA6-85DA-9B1A9E9F143D}" type="presParOf" srcId="{5489A98D-E32B-4213-AF75-75383E1C191F}" destId="{CA3621A8-57AC-474E-8E44-8B2978FB5C30}" srcOrd="0" destOrd="0" presId="urn:microsoft.com/office/officeart/2018/2/layout/IconVerticalSolidList"/>
    <dgm:cxn modelId="{3ECD6BA7-6C33-41E6-8F26-E3660B064AEB}" type="presParOf" srcId="{5489A98D-E32B-4213-AF75-75383E1C191F}" destId="{0132E716-8123-4C29-A6DA-206FFBA129C4}" srcOrd="1" destOrd="0" presId="urn:microsoft.com/office/officeart/2018/2/layout/IconVerticalSolidList"/>
    <dgm:cxn modelId="{5C62F233-6006-4659-AB19-2507399E643F}" type="presParOf" srcId="{5489A98D-E32B-4213-AF75-75383E1C191F}" destId="{87021A3C-8358-43DA-AEDB-05C059650BA3}" srcOrd="2" destOrd="0" presId="urn:microsoft.com/office/officeart/2018/2/layout/IconVerticalSolidList"/>
    <dgm:cxn modelId="{69F78270-7135-40DB-8781-98FA599E0C95}" type="presParOf" srcId="{5489A98D-E32B-4213-AF75-75383E1C191F}" destId="{6AEB4F43-EA40-48A3-9343-3C76C2DF77C8}" srcOrd="3" destOrd="0" presId="urn:microsoft.com/office/officeart/2018/2/layout/IconVerticalSolidList"/>
    <dgm:cxn modelId="{D2BFC694-C1A7-438B-98F1-B70573067439}" type="presParOf" srcId="{05D5590F-ABE0-47D5-AE22-173A9D30E623}" destId="{0865EF1B-A720-4DED-885F-932CE6A8D8BD}" srcOrd="5" destOrd="0" presId="urn:microsoft.com/office/officeart/2018/2/layout/IconVerticalSolidList"/>
    <dgm:cxn modelId="{9AC5DD18-C2F9-4AC8-8FF9-BBCB9793CC5C}" type="presParOf" srcId="{05D5590F-ABE0-47D5-AE22-173A9D30E623}" destId="{8B1AABA8-B898-41A8-BB70-81D1630FAA35}" srcOrd="6" destOrd="0" presId="urn:microsoft.com/office/officeart/2018/2/layout/IconVerticalSolidList"/>
    <dgm:cxn modelId="{68D1BA30-F278-4EDE-BC5F-809EC16830B5}" type="presParOf" srcId="{8B1AABA8-B898-41A8-BB70-81D1630FAA35}" destId="{85A195A2-8F7B-4A2C-A640-3E732E6AC835}" srcOrd="0" destOrd="0" presId="urn:microsoft.com/office/officeart/2018/2/layout/IconVerticalSolidList"/>
    <dgm:cxn modelId="{56A8040F-1CBE-49BD-95C9-53F22BF891D0}" type="presParOf" srcId="{8B1AABA8-B898-41A8-BB70-81D1630FAA35}" destId="{B91FC378-FC3E-4C3E-BAA8-AE40222D3818}" srcOrd="1" destOrd="0" presId="urn:microsoft.com/office/officeart/2018/2/layout/IconVerticalSolidList"/>
    <dgm:cxn modelId="{C95EB141-9072-466B-8C38-7B6E41BB3325}" type="presParOf" srcId="{8B1AABA8-B898-41A8-BB70-81D1630FAA35}" destId="{394354FE-E5CA-412D-8198-4E61C2C8DD8F}" srcOrd="2" destOrd="0" presId="urn:microsoft.com/office/officeart/2018/2/layout/IconVerticalSolidList"/>
    <dgm:cxn modelId="{49BCD970-F16C-4A54-BB07-1F095DBBDAAC}" type="presParOf" srcId="{8B1AABA8-B898-41A8-BB70-81D1630FAA35}" destId="{4CE9FA95-C8AB-4CFC-8A4A-1AF4A155463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E89BD3-97BF-41D3-961A-7F725E71C7D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8E08D39-9FC4-4009-BBDD-B189AAF4AE7B}">
      <dgm:prSet custT="1"/>
      <dgm:spPr/>
      <dgm:t>
        <a:bodyPr/>
        <a:lstStyle/>
        <a:p>
          <a:r>
            <a:rPr lang="en-GB" sz="1400" b="1" dirty="0"/>
            <a:t>Technical and Compliance</a:t>
          </a:r>
          <a:endParaRPr lang="en-US" sz="1400" dirty="0"/>
        </a:p>
      </dgm:t>
    </dgm:pt>
    <dgm:pt modelId="{FDEA4987-0C07-412F-BD17-06A42CCE508E}" type="parTrans" cxnId="{2F9DA031-3751-472D-B4E3-E46FD17AFDF5}">
      <dgm:prSet/>
      <dgm:spPr/>
      <dgm:t>
        <a:bodyPr/>
        <a:lstStyle/>
        <a:p>
          <a:endParaRPr lang="en-US"/>
        </a:p>
      </dgm:t>
    </dgm:pt>
    <dgm:pt modelId="{137A8832-C23B-4CDA-B0B1-99E16C15EAF8}" type="sibTrans" cxnId="{2F9DA031-3751-472D-B4E3-E46FD17AFDF5}">
      <dgm:prSet/>
      <dgm:spPr/>
      <dgm:t>
        <a:bodyPr/>
        <a:lstStyle/>
        <a:p>
          <a:endParaRPr lang="en-US"/>
        </a:p>
      </dgm:t>
    </dgm:pt>
    <dgm:pt modelId="{6F3B9236-CEDF-4C6B-A201-762120243903}">
      <dgm:prSet custT="1"/>
      <dgm:spPr/>
      <dgm:t>
        <a:bodyPr/>
        <a:lstStyle/>
        <a:p>
          <a:r>
            <a:rPr lang="en-GB" sz="1400" dirty="0"/>
            <a:t>Safeguarding and H&amp;S refreshers (risk assessments, safe delivery, incident reporting).</a:t>
          </a:r>
          <a:endParaRPr lang="en-US" sz="1400" dirty="0"/>
        </a:p>
      </dgm:t>
    </dgm:pt>
    <dgm:pt modelId="{E9C085AD-EECE-4AED-AF89-12995CEB93DE}" type="parTrans" cxnId="{CBB73B99-AE2E-4AA0-B21B-282FDF226AD1}">
      <dgm:prSet/>
      <dgm:spPr/>
      <dgm:t>
        <a:bodyPr/>
        <a:lstStyle/>
        <a:p>
          <a:endParaRPr lang="en-US"/>
        </a:p>
      </dgm:t>
    </dgm:pt>
    <dgm:pt modelId="{D56CD32B-E651-4E73-A3D2-3437514AC322}" type="sibTrans" cxnId="{CBB73B99-AE2E-4AA0-B21B-282FDF226AD1}">
      <dgm:prSet/>
      <dgm:spPr/>
      <dgm:t>
        <a:bodyPr/>
        <a:lstStyle/>
        <a:p>
          <a:endParaRPr lang="en-US"/>
        </a:p>
      </dgm:t>
    </dgm:pt>
    <dgm:pt modelId="{E6C25F4D-6E3E-49EE-A72B-DB75E5497DD6}">
      <dgm:prSet custT="1"/>
      <dgm:spPr/>
      <dgm:t>
        <a:bodyPr/>
        <a:lstStyle/>
        <a:p>
          <a:r>
            <a:rPr lang="en-GB" sz="1400" dirty="0"/>
            <a:t>Monitoring &amp; evaluation (collecting outcomes, data quality, funder reporting).</a:t>
          </a:r>
          <a:endParaRPr lang="en-US" sz="1400" dirty="0"/>
        </a:p>
      </dgm:t>
    </dgm:pt>
    <dgm:pt modelId="{14A8C67B-4D58-4FED-9042-E5F983EC0C60}" type="parTrans" cxnId="{A78D0722-2801-4B86-B66F-B320CF92183B}">
      <dgm:prSet/>
      <dgm:spPr/>
      <dgm:t>
        <a:bodyPr/>
        <a:lstStyle/>
        <a:p>
          <a:endParaRPr lang="en-US"/>
        </a:p>
      </dgm:t>
    </dgm:pt>
    <dgm:pt modelId="{421F4A8F-2179-437C-AD52-8D7EB937D482}" type="sibTrans" cxnId="{A78D0722-2801-4B86-B66F-B320CF92183B}">
      <dgm:prSet/>
      <dgm:spPr/>
      <dgm:t>
        <a:bodyPr/>
        <a:lstStyle/>
        <a:p>
          <a:endParaRPr lang="en-US"/>
        </a:p>
      </dgm:t>
    </dgm:pt>
    <dgm:pt modelId="{0F215B4D-C434-4B8C-9F3C-4DB093ECEDD0}">
      <dgm:prSet custT="1"/>
      <dgm:spPr/>
      <dgm:t>
        <a:bodyPr/>
        <a:lstStyle/>
        <a:p>
          <a:r>
            <a:rPr lang="en-GB" sz="1400" dirty="0"/>
            <a:t>Project planning tools (workplans, milestones, budgeting basics).</a:t>
          </a:r>
          <a:endParaRPr lang="en-US" sz="1400" dirty="0"/>
        </a:p>
      </dgm:t>
    </dgm:pt>
    <dgm:pt modelId="{F38E0FB1-F169-474E-A39C-8112B58BFB04}" type="parTrans" cxnId="{FFEB07E2-C2E7-44CB-8D33-4721BCACA00D}">
      <dgm:prSet/>
      <dgm:spPr/>
      <dgm:t>
        <a:bodyPr/>
        <a:lstStyle/>
        <a:p>
          <a:endParaRPr lang="en-US"/>
        </a:p>
      </dgm:t>
    </dgm:pt>
    <dgm:pt modelId="{54016B31-94A7-42DF-99CF-0D3E69FBC8EC}" type="sibTrans" cxnId="{FFEB07E2-C2E7-44CB-8D33-4721BCACA00D}">
      <dgm:prSet/>
      <dgm:spPr/>
      <dgm:t>
        <a:bodyPr/>
        <a:lstStyle/>
        <a:p>
          <a:endParaRPr lang="en-US"/>
        </a:p>
      </dgm:t>
    </dgm:pt>
    <dgm:pt modelId="{A302A04D-2B13-4870-94C8-2A7827D59F42}">
      <dgm:prSet custT="1"/>
      <dgm:spPr/>
      <dgm:t>
        <a:bodyPr/>
        <a:lstStyle/>
        <a:p>
          <a:r>
            <a:rPr lang="en-GB" sz="1400" dirty="0"/>
            <a:t>Equality, diversity and inclusion (inclusive delivery in diverse communities).</a:t>
          </a:r>
          <a:endParaRPr lang="en-US" sz="1400" dirty="0"/>
        </a:p>
      </dgm:t>
    </dgm:pt>
    <dgm:pt modelId="{1EBA2300-72D1-4B7C-8329-4A2D6788561A}" type="parTrans" cxnId="{09866476-DE1A-4756-81EA-BECF3B58078A}">
      <dgm:prSet/>
      <dgm:spPr/>
      <dgm:t>
        <a:bodyPr/>
        <a:lstStyle/>
        <a:p>
          <a:endParaRPr lang="en-US"/>
        </a:p>
      </dgm:t>
    </dgm:pt>
    <dgm:pt modelId="{A6C2564D-E3C2-40BC-A992-A5AA02125960}" type="sibTrans" cxnId="{09866476-DE1A-4756-81EA-BECF3B58078A}">
      <dgm:prSet/>
      <dgm:spPr/>
      <dgm:t>
        <a:bodyPr/>
        <a:lstStyle/>
        <a:p>
          <a:endParaRPr lang="en-US"/>
        </a:p>
      </dgm:t>
    </dgm:pt>
    <dgm:pt modelId="{888A82EB-41E6-4F9F-BB05-557D4B9D3F29}" type="pres">
      <dgm:prSet presAssocID="{D8E89BD3-97BF-41D3-961A-7F725E71C7DB}" presName="linear" presStyleCnt="0">
        <dgm:presLayoutVars>
          <dgm:animLvl val="lvl"/>
          <dgm:resizeHandles val="exact"/>
        </dgm:presLayoutVars>
      </dgm:prSet>
      <dgm:spPr/>
    </dgm:pt>
    <dgm:pt modelId="{B28E0A5E-A43C-41F8-8360-69B6910D1249}" type="pres">
      <dgm:prSet presAssocID="{58E08D39-9FC4-4009-BBDD-B189AAF4AE7B}" presName="parentText" presStyleLbl="node1" presStyleIdx="0" presStyleCnt="5">
        <dgm:presLayoutVars>
          <dgm:chMax val="0"/>
          <dgm:bulletEnabled val="1"/>
        </dgm:presLayoutVars>
      </dgm:prSet>
      <dgm:spPr/>
    </dgm:pt>
    <dgm:pt modelId="{0BB4CF73-02BA-4C09-B262-C0D8EE414C62}" type="pres">
      <dgm:prSet presAssocID="{137A8832-C23B-4CDA-B0B1-99E16C15EAF8}" presName="spacer" presStyleCnt="0"/>
      <dgm:spPr/>
    </dgm:pt>
    <dgm:pt modelId="{2E2EA507-2FDF-4C85-91E4-3382D9DE2722}" type="pres">
      <dgm:prSet presAssocID="{6F3B9236-CEDF-4C6B-A201-762120243903}" presName="parentText" presStyleLbl="node1" presStyleIdx="1" presStyleCnt="5">
        <dgm:presLayoutVars>
          <dgm:chMax val="0"/>
          <dgm:bulletEnabled val="1"/>
        </dgm:presLayoutVars>
      </dgm:prSet>
      <dgm:spPr/>
    </dgm:pt>
    <dgm:pt modelId="{68D228B9-966D-4182-A36B-4775787204F9}" type="pres">
      <dgm:prSet presAssocID="{D56CD32B-E651-4E73-A3D2-3437514AC322}" presName="spacer" presStyleCnt="0"/>
      <dgm:spPr/>
    </dgm:pt>
    <dgm:pt modelId="{AFA0C2DD-EE2E-4DAE-8B94-C795DEE23F41}" type="pres">
      <dgm:prSet presAssocID="{E6C25F4D-6E3E-49EE-A72B-DB75E5497DD6}" presName="parentText" presStyleLbl="node1" presStyleIdx="2" presStyleCnt="5">
        <dgm:presLayoutVars>
          <dgm:chMax val="0"/>
          <dgm:bulletEnabled val="1"/>
        </dgm:presLayoutVars>
      </dgm:prSet>
      <dgm:spPr/>
    </dgm:pt>
    <dgm:pt modelId="{78372437-DF33-4D54-A80F-94701287F8AD}" type="pres">
      <dgm:prSet presAssocID="{421F4A8F-2179-437C-AD52-8D7EB937D482}" presName="spacer" presStyleCnt="0"/>
      <dgm:spPr/>
    </dgm:pt>
    <dgm:pt modelId="{CBF5EED1-D5DC-4D59-8CCA-0647FC405E21}" type="pres">
      <dgm:prSet presAssocID="{0F215B4D-C434-4B8C-9F3C-4DB093ECEDD0}" presName="parentText" presStyleLbl="node1" presStyleIdx="3" presStyleCnt="5">
        <dgm:presLayoutVars>
          <dgm:chMax val="0"/>
          <dgm:bulletEnabled val="1"/>
        </dgm:presLayoutVars>
      </dgm:prSet>
      <dgm:spPr/>
    </dgm:pt>
    <dgm:pt modelId="{C7488534-6AB0-4B38-9A10-61F74CCF6FC1}" type="pres">
      <dgm:prSet presAssocID="{54016B31-94A7-42DF-99CF-0D3E69FBC8EC}" presName="spacer" presStyleCnt="0"/>
      <dgm:spPr/>
    </dgm:pt>
    <dgm:pt modelId="{BBE3A29E-899C-4987-8707-8F6BB74B959B}" type="pres">
      <dgm:prSet presAssocID="{A302A04D-2B13-4870-94C8-2A7827D59F42}" presName="parentText" presStyleLbl="node1" presStyleIdx="4" presStyleCnt="5" custLinFactNeighborX="3394" custLinFactNeighborY="49697">
        <dgm:presLayoutVars>
          <dgm:chMax val="0"/>
          <dgm:bulletEnabled val="1"/>
        </dgm:presLayoutVars>
      </dgm:prSet>
      <dgm:spPr/>
    </dgm:pt>
  </dgm:ptLst>
  <dgm:cxnLst>
    <dgm:cxn modelId="{A78D0722-2801-4B86-B66F-B320CF92183B}" srcId="{D8E89BD3-97BF-41D3-961A-7F725E71C7DB}" destId="{E6C25F4D-6E3E-49EE-A72B-DB75E5497DD6}" srcOrd="2" destOrd="0" parTransId="{14A8C67B-4D58-4FED-9042-E5F983EC0C60}" sibTransId="{421F4A8F-2179-437C-AD52-8D7EB937D482}"/>
    <dgm:cxn modelId="{2F9DA031-3751-472D-B4E3-E46FD17AFDF5}" srcId="{D8E89BD3-97BF-41D3-961A-7F725E71C7DB}" destId="{58E08D39-9FC4-4009-BBDD-B189AAF4AE7B}" srcOrd="0" destOrd="0" parTransId="{FDEA4987-0C07-412F-BD17-06A42CCE508E}" sibTransId="{137A8832-C23B-4CDA-B0B1-99E16C15EAF8}"/>
    <dgm:cxn modelId="{1A2CCB72-138C-40BC-8982-3777060882CB}" type="presOf" srcId="{E6C25F4D-6E3E-49EE-A72B-DB75E5497DD6}" destId="{AFA0C2DD-EE2E-4DAE-8B94-C795DEE23F41}" srcOrd="0" destOrd="0" presId="urn:microsoft.com/office/officeart/2005/8/layout/vList2"/>
    <dgm:cxn modelId="{15EF8755-1FE9-44DF-B7F0-9B8DE42E0917}" type="presOf" srcId="{0F215B4D-C434-4B8C-9F3C-4DB093ECEDD0}" destId="{CBF5EED1-D5DC-4D59-8CCA-0647FC405E21}" srcOrd="0" destOrd="0" presId="urn:microsoft.com/office/officeart/2005/8/layout/vList2"/>
    <dgm:cxn modelId="{09866476-DE1A-4756-81EA-BECF3B58078A}" srcId="{D8E89BD3-97BF-41D3-961A-7F725E71C7DB}" destId="{A302A04D-2B13-4870-94C8-2A7827D59F42}" srcOrd="4" destOrd="0" parTransId="{1EBA2300-72D1-4B7C-8329-4A2D6788561A}" sibTransId="{A6C2564D-E3C2-40BC-A992-A5AA02125960}"/>
    <dgm:cxn modelId="{0A467F94-C9EA-4157-AFB4-FB56DA9C8D07}" type="presOf" srcId="{58E08D39-9FC4-4009-BBDD-B189AAF4AE7B}" destId="{B28E0A5E-A43C-41F8-8360-69B6910D1249}" srcOrd="0" destOrd="0" presId="urn:microsoft.com/office/officeart/2005/8/layout/vList2"/>
    <dgm:cxn modelId="{CBB73B99-AE2E-4AA0-B21B-282FDF226AD1}" srcId="{D8E89BD3-97BF-41D3-961A-7F725E71C7DB}" destId="{6F3B9236-CEDF-4C6B-A201-762120243903}" srcOrd="1" destOrd="0" parTransId="{E9C085AD-EECE-4AED-AF89-12995CEB93DE}" sibTransId="{D56CD32B-E651-4E73-A3D2-3437514AC322}"/>
    <dgm:cxn modelId="{6199E4A3-3CA7-4599-9A26-C4BE14588D4A}" type="presOf" srcId="{A302A04D-2B13-4870-94C8-2A7827D59F42}" destId="{BBE3A29E-899C-4987-8707-8F6BB74B959B}" srcOrd="0" destOrd="0" presId="urn:microsoft.com/office/officeart/2005/8/layout/vList2"/>
    <dgm:cxn modelId="{890DB7C9-D0FE-4869-89D3-4E1105078A81}" type="presOf" srcId="{D8E89BD3-97BF-41D3-961A-7F725E71C7DB}" destId="{888A82EB-41E6-4F9F-BB05-557D4B9D3F29}" srcOrd="0" destOrd="0" presId="urn:microsoft.com/office/officeart/2005/8/layout/vList2"/>
    <dgm:cxn modelId="{FFEB07E2-C2E7-44CB-8D33-4721BCACA00D}" srcId="{D8E89BD3-97BF-41D3-961A-7F725E71C7DB}" destId="{0F215B4D-C434-4B8C-9F3C-4DB093ECEDD0}" srcOrd="3" destOrd="0" parTransId="{F38E0FB1-F169-474E-A39C-8112B58BFB04}" sibTransId="{54016B31-94A7-42DF-99CF-0D3E69FBC8EC}"/>
    <dgm:cxn modelId="{5B6560E9-B1B0-4137-AFA1-0BFC388DD476}" type="presOf" srcId="{6F3B9236-CEDF-4C6B-A201-762120243903}" destId="{2E2EA507-2FDF-4C85-91E4-3382D9DE2722}" srcOrd="0" destOrd="0" presId="urn:microsoft.com/office/officeart/2005/8/layout/vList2"/>
    <dgm:cxn modelId="{BC2D9578-1426-4F92-9F2C-82D8B52934E2}" type="presParOf" srcId="{888A82EB-41E6-4F9F-BB05-557D4B9D3F29}" destId="{B28E0A5E-A43C-41F8-8360-69B6910D1249}" srcOrd="0" destOrd="0" presId="urn:microsoft.com/office/officeart/2005/8/layout/vList2"/>
    <dgm:cxn modelId="{44834D3B-BB2B-484A-A831-C9435CD7363D}" type="presParOf" srcId="{888A82EB-41E6-4F9F-BB05-557D4B9D3F29}" destId="{0BB4CF73-02BA-4C09-B262-C0D8EE414C62}" srcOrd="1" destOrd="0" presId="urn:microsoft.com/office/officeart/2005/8/layout/vList2"/>
    <dgm:cxn modelId="{77C52460-E5B5-441C-B3D0-B4851E7A6087}" type="presParOf" srcId="{888A82EB-41E6-4F9F-BB05-557D4B9D3F29}" destId="{2E2EA507-2FDF-4C85-91E4-3382D9DE2722}" srcOrd="2" destOrd="0" presId="urn:microsoft.com/office/officeart/2005/8/layout/vList2"/>
    <dgm:cxn modelId="{4A67ADC4-F2CB-4CB3-A3FE-9533B2539232}" type="presParOf" srcId="{888A82EB-41E6-4F9F-BB05-557D4B9D3F29}" destId="{68D228B9-966D-4182-A36B-4775787204F9}" srcOrd="3" destOrd="0" presId="urn:microsoft.com/office/officeart/2005/8/layout/vList2"/>
    <dgm:cxn modelId="{0C15EB46-3C15-4A8F-9A79-3FF48297AAE5}" type="presParOf" srcId="{888A82EB-41E6-4F9F-BB05-557D4B9D3F29}" destId="{AFA0C2DD-EE2E-4DAE-8B94-C795DEE23F41}" srcOrd="4" destOrd="0" presId="urn:microsoft.com/office/officeart/2005/8/layout/vList2"/>
    <dgm:cxn modelId="{513CD7FF-6BC9-463B-A98F-EDA41F45A65B}" type="presParOf" srcId="{888A82EB-41E6-4F9F-BB05-557D4B9D3F29}" destId="{78372437-DF33-4D54-A80F-94701287F8AD}" srcOrd="5" destOrd="0" presId="urn:microsoft.com/office/officeart/2005/8/layout/vList2"/>
    <dgm:cxn modelId="{7062B35D-1D07-4406-B4F3-399429B4F5B0}" type="presParOf" srcId="{888A82EB-41E6-4F9F-BB05-557D4B9D3F29}" destId="{CBF5EED1-D5DC-4D59-8CCA-0647FC405E21}" srcOrd="6" destOrd="0" presId="urn:microsoft.com/office/officeart/2005/8/layout/vList2"/>
    <dgm:cxn modelId="{5044CAD9-C2D3-473F-AE17-670648707116}" type="presParOf" srcId="{888A82EB-41E6-4F9F-BB05-557D4B9D3F29}" destId="{C7488534-6AB0-4B38-9A10-61F74CCF6FC1}" srcOrd="7" destOrd="0" presId="urn:microsoft.com/office/officeart/2005/8/layout/vList2"/>
    <dgm:cxn modelId="{30A63C1B-51EE-4153-A52B-9965412E7608}" type="presParOf" srcId="{888A82EB-41E6-4F9F-BB05-557D4B9D3F29}" destId="{BBE3A29E-899C-4987-8707-8F6BB74B959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FEA9B-DA40-48CA-804F-3146C777F685}">
      <dsp:nvSpPr>
        <dsp:cNvPr id="0" name=""/>
        <dsp:cNvSpPr/>
      </dsp:nvSpPr>
      <dsp:spPr>
        <a:xfrm>
          <a:off x="0" y="166470"/>
          <a:ext cx="2464593" cy="1799350"/>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Human Resource Planning aims to ensure the organisation has the right number of Employability Officers with the appropriate skills to meet current and future labour market needs (CIPD, 2023).</a:t>
          </a:r>
          <a:endParaRPr lang="en-US" sz="1200" kern="1200" dirty="0">
            <a:latin typeface="Arial" panose="020B0604020202020204" pitchFamily="34" charset="0"/>
            <a:cs typeface="Arial" panose="020B0604020202020204" pitchFamily="34" charset="0"/>
          </a:endParaRPr>
        </a:p>
      </dsp:txBody>
      <dsp:txXfrm>
        <a:off x="0" y="166470"/>
        <a:ext cx="2464593" cy="1799350"/>
      </dsp:txXfrm>
    </dsp:sp>
    <dsp:sp modelId="{40323169-0938-4E07-883E-87714D01A128}">
      <dsp:nvSpPr>
        <dsp:cNvPr id="0" name=""/>
        <dsp:cNvSpPr/>
      </dsp:nvSpPr>
      <dsp:spPr>
        <a:xfrm>
          <a:off x="2711053" y="127394"/>
          <a:ext cx="2464593" cy="1877502"/>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HRP supports organisations in responding to </a:t>
          </a:r>
          <a:r>
            <a:rPr lang="en-GB" sz="1200" b="1" kern="1200" dirty="0">
              <a:latin typeface="Arial" panose="020B0604020202020204" pitchFamily="34" charset="0"/>
              <a:cs typeface="Arial" panose="020B0604020202020204" pitchFamily="34" charset="0"/>
            </a:rPr>
            <a:t>changes in the labour market</a:t>
          </a:r>
          <a:r>
            <a:rPr lang="en-GB" sz="1200" kern="1200" dirty="0">
              <a:latin typeface="Arial" panose="020B0604020202020204" pitchFamily="34" charset="0"/>
              <a:cs typeface="Arial" panose="020B0604020202020204" pitchFamily="34" charset="0"/>
            </a:rPr>
            <a:t>, such as unemployment trends, skills shortages, and funding pressures (Armstrong and Taylor, 2023).</a:t>
          </a:r>
          <a:endParaRPr lang="en-US" sz="1200" kern="1200" dirty="0">
            <a:latin typeface="Arial" panose="020B0604020202020204" pitchFamily="34" charset="0"/>
            <a:cs typeface="Arial" panose="020B0604020202020204" pitchFamily="34" charset="0"/>
          </a:endParaRPr>
        </a:p>
      </dsp:txBody>
      <dsp:txXfrm>
        <a:off x="2711053" y="127394"/>
        <a:ext cx="2464593" cy="1877502"/>
      </dsp:txXfrm>
    </dsp:sp>
    <dsp:sp modelId="{77B0182C-758B-425F-B49E-F0258A68B404}">
      <dsp:nvSpPr>
        <dsp:cNvPr id="0" name=""/>
        <dsp:cNvSpPr/>
      </dsp:nvSpPr>
      <dsp:spPr>
        <a:xfrm>
          <a:off x="5422106" y="166470"/>
          <a:ext cx="2464593" cy="1799350"/>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Effective HRP helps to manage </a:t>
          </a:r>
          <a:r>
            <a:rPr lang="en-GB" sz="1200" b="1" kern="1200" dirty="0">
              <a:latin typeface="Arial" panose="020B0604020202020204" pitchFamily="34" charset="0"/>
              <a:cs typeface="Arial" panose="020B0604020202020204" pitchFamily="34" charset="0"/>
            </a:rPr>
            <a:t>caseloads and workloads</a:t>
          </a:r>
          <a:r>
            <a:rPr lang="en-GB" sz="1200" kern="1200" dirty="0">
              <a:latin typeface="Arial" panose="020B0604020202020204" pitchFamily="34" charset="0"/>
              <a:cs typeface="Arial" panose="020B0604020202020204" pitchFamily="34" charset="0"/>
            </a:rPr>
            <a:t>, enabling Employability Officers to deliver high-quality and inclusive support to jobseekers</a:t>
          </a:r>
          <a:r>
            <a:rPr lang="en-GB" sz="1400" kern="1200" dirty="0"/>
            <a:t>.</a:t>
          </a:r>
          <a:endParaRPr lang="en-US" sz="1400" kern="1200" dirty="0"/>
        </a:p>
      </dsp:txBody>
      <dsp:txXfrm>
        <a:off x="5422106" y="166470"/>
        <a:ext cx="2464593" cy="1799350"/>
      </dsp:txXfrm>
    </dsp:sp>
    <dsp:sp modelId="{8978DACD-5827-4EAF-BE65-0744EB994224}">
      <dsp:nvSpPr>
        <dsp:cNvPr id="0" name=""/>
        <dsp:cNvSpPr/>
      </dsp:nvSpPr>
      <dsp:spPr>
        <a:xfrm>
          <a:off x="1355526" y="2251356"/>
          <a:ext cx="2464593" cy="1972586"/>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rial" panose="020B0604020202020204" pitchFamily="34" charset="0"/>
              <a:cs typeface="Arial" panose="020B0604020202020204" pitchFamily="34" charset="0"/>
            </a:rPr>
            <a:t>According to CIPD, workforce planning reduces the risk of staff shortages and skills gaps, improving organisational performance and service delivery (CIPD, 2023</a:t>
          </a:r>
          <a:r>
            <a:rPr lang="en-GB" sz="1400" b="0" kern="1200" dirty="0"/>
            <a:t>).</a:t>
          </a:r>
          <a:endParaRPr lang="en-US" sz="1400" b="0" kern="1200" dirty="0"/>
        </a:p>
      </dsp:txBody>
      <dsp:txXfrm>
        <a:off x="1355526" y="2251356"/>
        <a:ext cx="2464593" cy="1972586"/>
      </dsp:txXfrm>
    </dsp:sp>
    <dsp:sp modelId="{C83BF20D-8542-4AC3-B078-32BFBF8C1E1E}">
      <dsp:nvSpPr>
        <dsp:cNvPr id="0" name=""/>
        <dsp:cNvSpPr/>
      </dsp:nvSpPr>
      <dsp:spPr>
        <a:xfrm>
          <a:off x="4066579" y="2271024"/>
          <a:ext cx="2464593" cy="1933251"/>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Overall, HRP aligns workforce requirements with organisational strategy, supporting long-term sustainability and employability outcomes</a:t>
          </a:r>
          <a:r>
            <a:rPr lang="en-GB" sz="1600" kern="1200" dirty="0"/>
            <a:t>.</a:t>
          </a:r>
          <a:endParaRPr lang="en-US" sz="1600" kern="1200" dirty="0"/>
        </a:p>
      </dsp:txBody>
      <dsp:txXfrm>
        <a:off x="4066579" y="2271024"/>
        <a:ext cx="2464593" cy="19332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451BE-714F-45FB-84D4-40635ABABCCE}">
      <dsp:nvSpPr>
        <dsp:cNvPr id="0" name=""/>
        <dsp:cNvSpPr/>
      </dsp:nvSpPr>
      <dsp:spPr>
        <a:xfrm>
          <a:off x="334403" y="2600"/>
          <a:ext cx="955560" cy="95556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DC77C9-B1D6-48FD-8735-2C70CD706A8C}">
      <dsp:nvSpPr>
        <dsp:cNvPr id="0" name=""/>
        <dsp:cNvSpPr/>
      </dsp:nvSpPr>
      <dsp:spPr>
        <a:xfrm>
          <a:off x="535070" y="203268"/>
          <a:ext cx="554225" cy="554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F0365B-F2A4-460B-9E6D-722DE43C8CA4}">
      <dsp:nvSpPr>
        <dsp:cNvPr id="0" name=""/>
        <dsp:cNvSpPr/>
      </dsp:nvSpPr>
      <dsp:spPr>
        <a:xfrm>
          <a:off x="1396387" y="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Planning for the individual focuses on developing employees’ skills, knowledge, and potential, ensuring they can perform effectively in their role (CIPD, 2022).</a:t>
          </a:r>
          <a:endParaRPr lang="en-US" sz="1200" kern="1200" dirty="0">
            <a:latin typeface="Arial" panose="020B0604020202020204" pitchFamily="34" charset="0"/>
            <a:cs typeface="Arial" panose="020B0604020202020204" pitchFamily="34" charset="0"/>
          </a:endParaRPr>
        </a:p>
      </dsp:txBody>
      <dsp:txXfrm>
        <a:off x="1396387" y="0"/>
        <a:ext cx="2252392" cy="955560"/>
      </dsp:txXfrm>
    </dsp:sp>
    <dsp:sp modelId="{0061E353-FA89-4D46-B7CA-F5761B6D4325}">
      <dsp:nvSpPr>
        <dsp:cNvPr id="0" name=""/>
        <dsp:cNvSpPr/>
      </dsp:nvSpPr>
      <dsp:spPr>
        <a:xfrm>
          <a:off x="4139581" y="2600"/>
          <a:ext cx="955560" cy="95556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DC8F51-9A10-4EDD-ACBA-0AAD4767CE67}">
      <dsp:nvSpPr>
        <dsp:cNvPr id="0" name=""/>
        <dsp:cNvSpPr/>
      </dsp:nvSpPr>
      <dsp:spPr>
        <a:xfrm>
          <a:off x="4340248" y="203268"/>
          <a:ext cx="554225" cy="554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930AA4-361E-4061-85DC-B9897417B18C}">
      <dsp:nvSpPr>
        <dsp:cNvPr id="0" name=""/>
        <dsp:cNvSpPr/>
      </dsp:nvSpPr>
      <dsp:spPr>
        <a:xfrm>
          <a:off x="5299904"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Individual planning helps identify learning and development needs, such as safeguarding, labour market awareness, digital systems, and stakeholder engagement (Armstrong, 2017).</a:t>
          </a:r>
          <a:endParaRPr lang="en-US" sz="1200" kern="1200" dirty="0">
            <a:latin typeface="Arial" panose="020B0604020202020204" pitchFamily="34" charset="0"/>
            <a:cs typeface="Arial" panose="020B0604020202020204" pitchFamily="34" charset="0"/>
          </a:endParaRPr>
        </a:p>
      </dsp:txBody>
      <dsp:txXfrm>
        <a:off x="5299904" y="2600"/>
        <a:ext cx="2252392" cy="955560"/>
      </dsp:txXfrm>
    </dsp:sp>
    <dsp:sp modelId="{8EF96014-1212-4BAA-9CAD-3AB7DDC07C2C}">
      <dsp:nvSpPr>
        <dsp:cNvPr id="0" name=""/>
        <dsp:cNvSpPr/>
      </dsp:nvSpPr>
      <dsp:spPr>
        <a:xfrm>
          <a:off x="334403" y="1697888"/>
          <a:ext cx="955560" cy="95556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2892B-8CE8-4F18-A56F-F0635691BD05}">
      <dsp:nvSpPr>
        <dsp:cNvPr id="0" name=""/>
        <dsp:cNvSpPr/>
      </dsp:nvSpPr>
      <dsp:spPr>
        <a:xfrm>
          <a:off x="535070" y="1898556"/>
          <a:ext cx="554225" cy="5542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596365-F103-429D-AA2C-E1F6108ED3DE}">
      <dsp:nvSpPr>
        <dsp:cNvPr id="0" name=""/>
        <dsp:cNvSpPr/>
      </dsp:nvSpPr>
      <dsp:spPr>
        <a:xfrm>
          <a:off x="1494726"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Regular performance reviews and feedback support continuous development and help individuals progress within the organisation.</a:t>
          </a:r>
          <a:endParaRPr lang="en-US" sz="1200" kern="1200" dirty="0">
            <a:latin typeface="Arial" panose="020B0604020202020204" pitchFamily="34" charset="0"/>
            <a:cs typeface="Arial" panose="020B0604020202020204" pitchFamily="34" charset="0"/>
          </a:endParaRPr>
        </a:p>
      </dsp:txBody>
      <dsp:txXfrm>
        <a:off x="1494726" y="1697888"/>
        <a:ext cx="2252392" cy="955560"/>
      </dsp:txXfrm>
    </dsp:sp>
    <dsp:sp modelId="{E949F7F4-EF44-4138-95DC-60212EA4D210}">
      <dsp:nvSpPr>
        <dsp:cNvPr id="0" name=""/>
        <dsp:cNvSpPr/>
      </dsp:nvSpPr>
      <dsp:spPr>
        <a:xfrm>
          <a:off x="4139581" y="1697888"/>
          <a:ext cx="955560" cy="95556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16BDD-8814-4CA9-93CF-23F9BA4D9603}">
      <dsp:nvSpPr>
        <dsp:cNvPr id="0" name=""/>
        <dsp:cNvSpPr/>
      </dsp:nvSpPr>
      <dsp:spPr>
        <a:xfrm>
          <a:off x="4340248" y="1898556"/>
          <a:ext cx="554225" cy="5542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099D58-E8CD-4008-9935-0D9FD95B38C1}">
      <dsp:nvSpPr>
        <dsp:cNvPr id="0" name=""/>
        <dsp:cNvSpPr/>
      </dsp:nvSpPr>
      <dsp:spPr>
        <a:xfrm>
          <a:off x="5299904"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CIPD emphasises that investing in individual development improves employee motivation, retention, and engagement (CIPD, 2022).</a:t>
          </a:r>
          <a:endParaRPr lang="en-US" sz="1200" kern="1200" dirty="0">
            <a:latin typeface="Arial" panose="020B0604020202020204" pitchFamily="34" charset="0"/>
            <a:cs typeface="Arial" panose="020B0604020202020204" pitchFamily="34" charset="0"/>
          </a:endParaRPr>
        </a:p>
      </dsp:txBody>
      <dsp:txXfrm>
        <a:off x="5299904" y="1697888"/>
        <a:ext cx="2252392" cy="955560"/>
      </dsp:txXfrm>
    </dsp:sp>
    <dsp:sp modelId="{618D4102-E680-46B6-9872-AC4B01EBF379}">
      <dsp:nvSpPr>
        <dsp:cNvPr id="0" name=""/>
        <dsp:cNvSpPr/>
      </dsp:nvSpPr>
      <dsp:spPr>
        <a:xfrm>
          <a:off x="334403" y="3393176"/>
          <a:ext cx="955560" cy="95556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54978D-B2C5-4F76-A0EF-A64E2DDAED44}">
      <dsp:nvSpPr>
        <dsp:cNvPr id="0" name=""/>
        <dsp:cNvSpPr/>
      </dsp:nvSpPr>
      <dsp:spPr>
        <a:xfrm>
          <a:off x="535070" y="3593844"/>
          <a:ext cx="554225" cy="5542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69F82B-CBA7-48FF-81DF-F5129560F92A}">
      <dsp:nvSpPr>
        <dsp:cNvPr id="0" name=""/>
        <dsp:cNvSpPr/>
      </dsp:nvSpPr>
      <dsp:spPr>
        <a:xfrm>
          <a:off x="1514389" y="3395775"/>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By supporting individual growth, organisations create a flexible and capable workforce that can adapt to changing organisational and labour market demands.</a:t>
          </a:r>
          <a:endParaRPr lang="en-US" sz="1200" kern="1200" dirty="0">
            <a:latin typeface="Arial" panose="020B0604020202020204" pitchFamily="34" charset="0"/>
            <a:cs typeface="Arial" panose="020B0604020202020204" pitchFamily="34" charset="0"/>
          </a:endParaRPr>
        </a:p>
      </dsp:txBody>
      <dsp:txXfrm>
        <a:off x="1514389" y="3395775"/>
        <a:ext cx="2252392" cy="9555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667FE-C7E5-4B3B-A57D-02211DC4DDD7}">
      <dsp:nvSpPr>
        <dsp:cNvPr id="0" name=""/>
        <dsp:cNvSpPr/>
      </dsp:nvSpPr>
      <dsp:spPr>
        <a:xfrm>
          <a:off x="1645920" y="2088"/>
          <a:ext cx="6583680" cy="1081767"/>
        </a:xfrm>
        <a:prstGeom prst="rect">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742" tIns="274769" rIns="127742" bIns="274769" numCol="1" spcCol="1270" anchor="ctr" anchorCtr="0">
          <a:noAutofit/>
        </a:bodyPr>
        <a:lstStyle/>
        <a:p>
          <a:pPr marL="0" lvl="0" indent="0" algn="l" defTabSz="711200">
            <a:lnSpc>
              <a:spcPct val="90000"/>
            </a:lnSpc>
            <a:spcBef>
              <a:spcPct val="0"/>
            </a:spcBef>
            <a:spcAft>
              <a:spcPct val="35000"/>
            </a:spcAft>
            <a:buNone/>
          </a:pPr>
          <a:r>
            <a:rPr lang="en-US" sz="1600" kern="1200" dirty="0"/>
            <a:t>Create a scoring matrix based on the person specification (essential criteria weighted higher).</a:t>
          </a:r>
        </a:p>
      </dsp:txBody>
      <dsp:txXfrm>
        <a:off x="1645920" y="2088"/>
        <a:ext cx="6583680" cy="1081767"/>
      </dsp:txXfrm>
    </dsp:sp>
    <dsp:sp modelId="{FFCB843F-EBBA-4BF5-A263-8BC33BC17B6D}">
      <dsp:nvSpPr>
        <dsp:cNvPr id="0" name=""/>
        <dsp:cNvSpPr/>
      </dsp:nvSpPr>
      <dsp:spPr>
        <a:xfrm>
          <a:off x="0" y="0"/>
          <a:ext cx="1645920" cy="1081767"/>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097" tIns="106855" rIns="87097" bIns="106855" numCol="1" spcCol="1270" anchor="ctr" anchorCtr="0">
          <a:noAutofit/>
        </a:bodyPr>
        <a:lstStyle/>
        <a:p>
          <a:pPr marL="0" lvl="0" indent="0" algn="ctr" defTabSz="711200">
            <a:lnSpc>
              <a:spcPct val="90000"/>
            </a:lnSpc>
            <a:spcBef>
              <a:spcPct val="0"/>
            </a:spcBef>
            <a:spcAft>
              <a:spcPct val="35000"/>
            </a:spcAft>
            <a:buNone/>
          </a:pPr>
          <a:r>
            <a:rPr lang="en-US" sz="1600" kern="1200" dirty="0"/>
            <a:t>Create</a:t>
          </a:r>
        </a:p>
      </dsp:txBody>
      <dsp:txXfrm>
        <a:off x="0" y="0"/>
        <a:ext cx="1645920" cy="1081767"/>
      </dsp:txXfrm>
    </dsp:sp>
    <dsp:sp modelId="{34368A60-9585-4AB8-A6AC-5B4A0F5D8049}">
      <dsp:nvSpPr>
        <dsp:cNvPr id="0" name=""/>
        <dsp:cNvSpPr/>
      </dsp:nvSpPr>
      <dsp:spPr>
        <a:xfrm>
          <a:off x="1645920" y="1148761"/>
          <a:ext cx="6583680" cy="1081767"/>
        </a:xfrm>
        <a:prstGeom prst="rect">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742" tIns="274769" rIns="127742" bIns="274769" numCol="1" spcCol="1270" anchor="ctr" anchorCtr="0">
          <a:noAutofit/>
        </a:bodyPr>
        <a:lstStyle/>
        <a:p>
          <a:pPr marL="0" lvl="0" indent="0" algn="l" defTabSz="711200">
            <a:lnSpc>
              <a:spcPct val="90000"/>
            </a:lnSpc>
            <a:spcBef>
              <a:spcPct val="0"/>
            </a:spcBef>
            <a:spcAft>
              <a:spcPct val="35000"/>
            </a:spcAft>
            <a:buNone/>
          </a:pPr>
          <a:r>
            <a:rPr lang="en-US" sz="1600" kern="1200" dirty="0"/>
            <a:t>Use evidence from application forms/CVs against criteria (avoid ‘gut feeling’).</a:t>
          </a:r>
        </a:p>
      </dsp:txBody>
      <dsp:txXfrm>
        <a:off x="1645920" y="1148761"/>
        <a:ext cx="6583680" cy="1081767"/>
      </dsp:txXfrm>
    </dsp:sp>
    <dsp:sp modelId="{8EAE163B-5D52-4072-BC7A-5CE1E5E2440A}">
      <dsp:nvSpPr>
        <dsp:cNvPr id="0" name=""/>
        <dsp:cNvSpPr/>
      </dsp:nvSpPr>
      <dsp:spPr>
        <a:xfrm>
          <a:off x="0" y="1088885"/>
          <a:ext cx="1645920" cy="1081767"/>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097" tIns="106855" rIns="87097" bIns="106855" numCol="1" spcCol="1270" anchor="ctr" anchorCtr="0">
          <a:noAutofit/>
        </a:bodyPr>
        <a:lstStyle/>
        <a:p>
          <a:pPr marL="0" lvl="0" indent="0" algn="ctr" defTabSz="711200">
            <a:lnSpc>
              <a:spcPct val="90000"/>
            </a:lnSpc>
            <a:spcBef>
              <a:spcPct val="0"/>
            </a:spcBef>
            <a:spcAft>
              <a:spcPct val="35000"/>
            </a:spcAft>
            <a:buNone/>
          </a:pPr>
          <a:r>
            <a:rPr lang="en-US" sz="1600" kern="1200" dirty="0"/>
            <a:t>Use</a:t>
          </a:r>
        </a:p>
      </dsp:txBody>
      <dsp:txXfrm>
        <a:off x="0" y="1088885"/>
        <a:ext cx="1645920" cy="1081767"/>
      </dsp:txXfrm>
    </dsp:sp>
    <dsp:sp modelId="{BD7B7C7F-18B3-4F46-BB29-CB10CACF5113}">
      <dsp:nvSpPr>
        <dsp:cNvPr id="0" name=""/>
        <dsp:cNvSpPr/>
      </dsp:nvSpPr>
      <dsp:spPr>
        <a:xfrm>
          <a:off x="1645920" y="2295434"/>
          <a:ext cx="6583680" cy="1081767"/>
        </a:xfrm>
        <a:prstGeom prst="rect">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742" tIns="274769" rIns="127742" bIns="274769" numCol="1" spcCol="1270" anchor="ctr" anchorCtr="0">
          <a:noAutofit/>
        </a:bodyPr>
        <a:lstStyle/>
        <a:p>
          <a:pPr marL="0" lvl="0" indent="0" algn="l" defTabSz="711200">
            <a:lnSpc>
              <a:spcPct val="90000"/>
            </a:lnSpc>
            <a:spcBef>
              <a:spcPct val="0"/>
            </a:spcBef>
            <a:spcAft>
              <a:spcPct val="35000"/>
            </a:spcAft>
            <a:buNone/>
          </a:pPr>
          <a:r>
            <a:rPr lang="en-US" sz="1600" kern="1200" dirty="0"/>
            <a:t>Apply equal opportunities: consistent rules, reasonable adjustments, and documented decisions</a:t>
          </a:r>
          <a:r>
            <a:rPr lang="en-US" sz="1900" kern="1200" dirty="0"/>
            <a:t>.</a:t>
          </a:r>
        </a:p>
      </dsp:txBody>
      <dsp:txXfrm>
        <a:off x="1645920" y="2295434"/>
        <a:ext cx="6583680" cy="1081767"/>
      </dsp:txXfrm>
    </dsp:sp>
    <dsp:sp modelId="{10761062-697A-45A6-9109-CF5004A63765}">
      <dsp:nvSpPr>
        <dsp:cNvPr id="0" name=""/>
        <dsp:cNvSpPr/>
      </dsp:nvSpPr>
      <dsp:spPr>
        <a:xfrm>
          <a:off x="0" y="2295434"/>
          <a:ext cx="1645920" cy="1081767"/>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097" tIns="106855" rIns="87097" bIns="106855" numCol="1" spcCol="1270" anchor="ctr" anchorCtr="0">
          <a:noAutofit/>
        </a:bodyPr>
        <a:lstStyle/>
        <a:p>
          <a:pPr marL="0" lvl="0" indent="0" algn="ctr" defTabSz="711200">
            <a:lnSpc>
              <a:spcPct val="90000"/>
            </a:lnSpc>
            <a:spcBef>
              <a:spcPct val="0"/>
            </a:spcBef>
            <a:spcAft>
              <a:spcPct val="35000"/>
            </a:spcAft>
            <a:buNone/>
          </a:pPr>
          <a:r>
            <a:rPr lang="en-US" sz="1600" kern="1200" dirty="0"/>
            <a:t>Apply</a:t>
          </a:r>
        </a:p>
      </dsp:txBody>
      <dsp:txXfrm>
        <a:off x="0" y="2295434"/>
        <a:ext cx="1645920" cy="1081767"/>
      </dsp:txXfrm>
    </dsp:sp>
    <dsp:sp modelId="{4A376787-1FE7-4BEE-93A3-B6EBFDE2205F}">
      <dsp:nvSpPr>
        <dsp:cNvPr id="0" name=""/>
        <dsp:cNvSpPr/>
      </dsp:nvSpPr>
      <dsp:spPr>
        <a:xfrm>
          <a:off x="1645920" y="3442107"/>
          <a:ext cx="6583680" cy="1081767"/>
        </a:xfrm>
        <a:prstGeom prst="rect">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742" tIns="274769" rIns="127742" bIns="274769" numCol="1" spcCol="1270" anchor="ctr" anchorCtr="0">
          <a:noAutofit/>
        </a:bodyPr>
        <a:lstStyle/>
        <a:p>
          <a:pPr marL="0" lvl="0" indent="0" algn="l" defTabSz="711200">
            <a:lnSpc>
              <a:spcPct val="90000"/>
            </a:lnSpc>
            <a:spcBef>
              <a:spcPct val="0"/>
            </a:spcBef>
            <a:spcAft>
              <a:spcPct val="35000"/>
            </a:spcAft>
            <a:buNone/>
          </a:pPr>
          <a:r>
            <a:rPr lang="en-US" sz="1600" kern="1200" dirty="0"/>
            <a:t>Invite a diverse panel to review to reduce unconscious bias</a:t>
          </a:r>
          <a:r>
            <a:rPr lang="en-US" sz="2000" kern="1200" dirty="0"/>
            <a:t>.</a:t>
          </a:r>
        </a:p>
      </dsp:txBody>
      <dsp:txXfrm>
        <a:off x="1645920" y="3442107"/>
        <a:ext cx="6583680" cy="1081767"/>
      </dsp:txXfrm>
    </dsp:sp>
    <dsp:sp modelId="{366D8904-2E62-4DF3-8806-A7C8449FBBDA}">
      <dsp:nvSpPr>
        <dsp:cNvPr id="0" name=""/>
        <dsp:cNvSpPr/>
      </dsp:nvSpPr>
      <dsp:spPr>
        <a:xfrm>
          <a:off x="0" y="3442107"/>
          <a:ext cx="1645920" cy="1081767"/>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097" tIns="106855" rIns="87097" bIns="106855" numCol="1" spcCol="1270" anchor="ctr" anchorCtr="0">
          <a:noAutofit/>
        </a:bodyPr>
        <a:lstStyle/>
        <a:p>
          <a:pPr marL="0" lvl="0" indent="0" algn="ctr" defTabSz="711200">
            <a:lnSpc>
              <a:spcPct val="90000"/>
            </a:lnSpc>
            <a:spcBef>
              <a:spcPct val="0"/>
            </a:spcBef>
            <a:spcAft>
              <a:spcPct val="35000"/>
            </a:spcAft>
            <a:buNone/>
          </a:pPr>
          <a:r>
            <a:rPr lang="en-US" sz="1600" kern="1200" dirty="0"/>
            <a:t>Invite</a:t>
          </a:r>
        </a:p>
      </dsp:txBody>
      <dsp:txXfrm>
        <a:off x="0" y="3442107"/>
        <a:ext cx="1645920" cy="10817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F47996-727E-4198-81DA-21A86CF73544}">
      <dsp:nvSpPr>
        <dsp:cNvPr id="0" name=""/>
        <dsp:cNvSpPr/>
      </dsp:nvSpPr>
      <dsp:spPr>
        <a:xfrm>
          <a:off x="0" y="468548"/>
          <a:ext cx="5175384" cy="110872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t>Send offer letter/contract, confirm start date, and complete pre-employment checks.</a:t>
          </a:r>
        </a:p>
      </dsp:txBody>
      <dsp:txXfrm>
        <a:off x="54123" y="522671"/>
        <a:ext cx="5067138" cy="1000475"/>
      </dsp:txXfrm>
    </dsp:sp>
    <dsp:sp modelId="{27E3AC56-1BE0-431A-9FC3-08CCE5F7D005}">
      <dsp:nvSpPr>
        <dsp:cNvPr id="0" name=""/>
        <dsp:cNvSpPr/>
      </dsp:nvSpPr>
      <dsp:spPr>
        <a:xfrm>
          <a:off x="0" y="1631989"/>
          <a:ext cx="5175384" cy="1108721"/>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50000"/>
            </a:lnSpc>
            <a:spcBef>
              <a:spcPct val="0"/>
            </a:spcBef>
            <a:spcAft>
              <a:spcPct val="35000"/>
            </a:spcAft>
            <a:buNone/>
          </a:pPr>
          <a:r>
            <a:rPr lang="en-US" sz="1900" kern="1200" dirty="0"/>
            <a:t>Induction mission, policies, safeguarding, H&amp;S, equality &amp; inclusion, and systems training.</a:t>
          </a:r>
        </a:p>
      </dsp:txBody>
      <dsp:txXfrm>
        <a:off x="54123" y="1686112"/>
        <a:ext cx="5067138" cy="1000475"/>
      </dsp:txXfrm>
    </dsp:sp>
    <dsp:sp modelId="{C3F155E9-56A0-4863-B9F2-A5476A3657DC}">
      <dsp:nvSpPr>
        <dsp:cNvPr id="0" name=""/>
        <dsp:cNvSpPr/>
      </dsp:nvSpPr>
      <dsp:spPr>
        <a:xfrm>
          <a:off x="0" y="2795430"/>
          <a:ext cx="5175384" cy="1108721"/>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50000"/>
            </a:lnSpc>
            <a:spcBef>
              <a:spcPct val="0"/>
            </a:spcBef>
            <a:spcAft>
              <a:spcPct val="35000"/>
            </a:spcAft>
            <a:buNone/>
          </a:pPr>
          <a:r>
            <a:rPr lang="en-US" sz="1900" kern="1200" dirty="0"/>
            <a:t>Assign a buddy/mentor for the first 4–8 weeks to support adjustment and reduce early turnover.</a:t>
          </a:r>
        </a:p>
      </dsp:txBody>
      <dsp:txXfrm>
        <a:off x="54123" y="2849553"/>
        <a:ext cx="5067138" cy="1000475"/>
      </dsp:txXfrm>
    </dsp:sp>
    <dsp:sp modelId="{C5B4BDCB-0D1D-4DCC-8CDC-1F1D52EDB503}">
      <dsp:nvSpPr>
        <dsp:cNvPr id="0" name=""/>
        <dsp:cNvSpPr/>
      </dsp:nvSpPr>
      <dsp:spPr>
        <a:xfrm>
          <a:off x="0" y="3958871"/>
          <a:ext cx="5175384" cy="1108721"/>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50000"/>
            </a:lnSpc>
            <a:spcBef>
              <a:spcPct val="0"/>
            </a:spcBef>
            <a:spcAft>
              <a:spcPct val="35000"/>
            </a:spcAft>
            <a:buNone/>
          </a:pPr>
          <a:r>
            <a:rPr lang="en-US" sz="1900" kern="1200" dirty="0"/>
            <a:t>Set probation objectives linked to project outcomes and </a:t>
          </a:r>
          <a:r>
            <a:rPr lang="en-US" sz="1900" kern="1200" dirty="0" err="1"/>
            <a:t>behaviours</a:t>
          </a:r>
          <a:r>
            <a:rPr lang="en-US" sz="1900" kern="1200" dirty="0"/>
            <a:t>.</a:t>
          </a:r>
        </a:p>
      </dsp:txBody>
      <dsp:txXfrm>
        <a:off x="54123" y="4012994"/>
        <a:ext cx="5067138" cy="10004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ADD8A7-A22F-4A21-B01E-A1E5E06FA44E}">
      <dsp:nvSpPr>
        <dsp:cNvPr id="0" name=""/>
        <dsp:cNvSpPr/>
      </dsp:nvSpPr>
      <dsp:spPr>
        <a:xfrm>
          <a:off x="0" y="1878"/>
          <a:ext cx="8229600" cy="95204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504332-A811-46BF-883A-680D3ED7CB94}">
      <dsp:nvSpPr>
        <dsp:cNvPr id="0" name=""/>
        <dsp:cNvSpPr/>
      </dsp:nvSpPr>
      <dsp:spPr>
        <a:xfrm>
          <a:off x="287993" y="216088"/>
          <a:ext cx="523623" cy="523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E087ED-12B3-4E7F-93BB-2A7F5BFA6CC5}">
      <dsp:nvSpPr>
        <dsp:cNvPr id="0" name=""/>
        <dsp:cNvSpPr/>
      </dsp:nvSpPr>
      <dsp:spPr>
        <a:xfrm>
          <a:off x="1099610" y="1878"/>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711200">
            <a:lnSpc>
              <a:spcPct val="100000"/>
            </a:lnSpc>
            <a:spcBef>
              <a:spcPct val="0"/>
            </a:spcBef>
            <a:spcAft>
              <a:spcPct val="35000"/>
            </a:spcAft>
            <a:buNone/>
          </a:pPr>
          <a:r>
            <a:rPr lang="en-US" sz="1600" kern="1200" dirty="0"/>
            <a:t>Agree SMART objectives: project outputs, stakeholder engagement, reporting quality and compliance.</a:t>
          </a:r>
        </a:p>
      </dsp:txBody>
      <dsp:txXfrm>
        <a:off x="1099610" y="1878"/>
        <a:ext cx="7129989" cy="952043"/>
      </dsp:txXfrm>
    </dsp:sp>
    <dsp:sp modelId="{3053B70C-8F97-4CD1-85A0-D565E0B6B1ED}">
      <dsp:nvSpPr>
        <dsp:cNvPr id="0" name=""/>
        <dsp:cNvSpPr/>
      </dsp:nvSpPr>
      <dsp:spPr>
        <a:xfrm>
          <a:off x="0" y="1173205"/>
          <a:ext cx="8229600" cy="95204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C60007-1E51-499C-8DC1-61327F66D6D7}">
      <dsp:nvSpPr>
        <dsp:cNvPr id="0" name=""/>
        <dsp:cNvSpPr/>
      </dsp:nvSpPr>
      <dsp:spPr>
        <a:xfrm>
          <a:off x="287993" y="1406142"/>
          <a:ext cx="523623" cy="523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5FF38B-46BB-4E38-8D82-FFCC745954E3}">
      <dsp:nvSpPr>
        <dsp:cNvPr id="0" name=""/>
        <dsp:cNvSpPr/>
      </dsp:nvSpPr>
      <dsp:spPr>
        <a:xfrm>
          <a:off x="1099610" y="1191932"/>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711200">
            <a:lnSpc>
              <a:spcPct val="100000"/>
            </a:lnSpc>
            <a:spcBef>
              <a:spcPct val="0"/>
            </a:spcBef>
            <a:spcAft>
              <a:spcPct val="35000"/>
            </a:spcAft>
            <a:buNone/>
          </a:pPr>
          <a:r>
            <a:rPr lang="en-US" sz="1600" kern="1200" dirty="0"/>
            <a:t>Regular 1</a:t>
          </a:r>
          <a:r>
            <a:rPr lang="en-GB" sz="1600" kern="1200" dirty="0"/>
            <a:t>.</a:t>
          </a:r>
          <a:r>
            <a:rPr lang="en-US" sz="1600" kern="1200" dirty="0"/>
            <a:t>1s to provide feedback, remove barriers and reinforce good practice.</a:t>
          </a:r>
        </a:p>
      </dsp:txBody>
      <dsp:txXfrm>
        <a:off x="1099610" y="1191932"/>
        <a:ext cx="7129989" cy="952043"/>
      </dsp:txXfrm>
    </dsp:sp>
    <dsp:sp modelId="{CA3621A8-57AC-474E-8E44-8B2978FB5C30}">
      <dsp:nvSpPr>
        <dsp:cNvPr id="0" name=""/>
        <dsp:cNvSpPr/>
      </dsp:nvSpPr>
      <dsp:spPr>
        <a:xfrm>
          <a:off x="0" y="2381986"/>
          <a:ext cx="8229600" cy="95204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32E716-8123-4C29-A6DA-206FFBA129C4}">
      <dsp:nvSpPr>
        <dsp:cNvPr id="0" name=""/>
        <dsp:cNvSpPr/>
      </dsp:nvSpPr>
      <dsp:spPr>
        <a:xfrm>
          <a:off x="287993" y="2596196"/>
          <a:ext cx="523623" cy="523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EB4F43-EA40-48A3-9343-3C76C2DF77C8}">
      <dsp:nvSpPr>
        <dsp:cNvPr id="0" name=""/>
        <dsp:cNvSpPr/>
      </dsp:nvSpPr>
      <dsp:spPr>
        <a:xfrm>
          <a:off x="1099610" y="2381986"/>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711200">
            <a:lnSpc>
              <a:spcPct val="100000"/>
            </a:lnSpc>
            <a:spcBef>
              <a:spcPct val="0"/>
            </a:spcBef>
            <a:spcAft>
              <a:spcPct val="35000"/>
            </a:spcAft>
            <a:buNone/>
          </a:pPr>
          <a:r>
            <a:rPr lang="en-US" sz="1600" kern="1200" dirty="0"/>
            <a:t>Use evidence: observation, stakeholder feedback, and project KPIs to assess progress.</a:t>
          </a:r>
        </a:p>
      </dsp:txBody>
      <dsp:txXfrm>
        <a:off x="1099610" y="2381986"/>
        <a:ext cx="7129989" cy="952043"/>
      </dsp:txXfrm>
    </dsp:sp>
    <dsp:sp modelId="{85A195A2-8F7B-4A2C-A640-3E732E6AC835}">
      <dsp:nvSpPr>
        <dsp:cNvPr id="0" name=""/>
        <dsp:cNvSpPr/>
      </dsp:nvSpPr>
      <dsp:spPr>
        <a:xfrm>
          <a:off x="0" y="3572041"/>
          <a:ext cx="8229600" cy="95204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1FC378-FC3E-4C3E-BAA8-AE40222D3818}">
      <dsp:nvSpPr>
        <dsp:cNvPr id="0" name=""/>
        <dsp:cNvSpPr/>
      </dsp:nvSpPr>
      <dsp:spPr>
        <a:xfrm>
          <a:off x="287993" y="3786250"/>
          <a:ext cx="523623" cy="523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E9FA95-C8AB-4CFC-8A4A-1AF4A1554639}">
      <dsp:nvSpPr>
        <dsp:cNvPr id="0" name=""/>
        <dsp:cNvSpPr/>
      </dsp:nvSpPr>
      <dsp:spPr>
        <a:xfrm>
          <a:off x="1099610" y="3572041"/>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711200">
            <a:lnSpc>
              <a:spcPct val="100000"/>
            </a:lnSpc>
            <a:spcBef>
              <a:spcPct val="0"/>
            </a:spcBef>
            <a:spcAft>
              <a:spcPct val="35000"/>
            </a:spcAft>
            <a:buNone/>
          </a:pPr>
          <a:r>
            <a:rPr lang="en-US" sz="1600" kern="1200" dirty="0"/>
            <a:t>Address performance gaps via coaching, training or role clarification.</a:t>
          </a:r>
        </a:p>
      </dsp:txBody>
      <dsp:txXfrm>
        <a:off x="1099610" y="3572041"/>
        <a:ext cx="7129989" cy="9520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E0A5E-A43C-41F8-8360-69B6910D1249}">
      <dsp:nvSpPr>
        <dsp:cNvPr id="0" name=""/>
        <dsp:cNvSpPr/>
      </dsp:nvSpPr>
      <dsp:spPr>
        <a:xfrm>
          <a:off x="0" y="8249"/>
          <a:ext cx="4852219" cy="561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Technical and Compliance</a:t>
          </a:r>
          <a:endParaRPr lang="en-US" sz="1400" kern="1200" dirty="0"/>
        </a:p>
      </dsp:txBody>
      <dsp:txXfrm>
        <a:off x="27415" y="35664"/>
        <a:ext cx="4797389" cy="506770"/>
      </dsp:txXfrm>
    </dsp:sp>
    <dsp:sp modelId="{2E2EA507-2FDF-4C85-91E4-3382D9DE2722}">
      <dsp:nvSpPr>
        <dsp:cNvPr id="0" name=""/>
        <dsp:cNvSpPr/>
      </dsp:nvSpPr>
      <dsp:spPr>
        <a:xfrm>
          <a:off x="0" y="656249"/>
          <a:ext cx="4852219" cy="561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Safeguarding and H&amp;S refreshers (risk assessments, safe delivery, incident reporting).</a:t>
          </a:r>
          <a:endParaRPr lang="en-US" sz="1400" kern="1200" dirty="0"/>
        </a:p>
      </dsp:txBody>
      <dsp:txXfrm>
        <a:off x="27415" y="683664"/>
        <a:ext cx="4797389" cy="506770"/>
      </dsp:txXfrm>
    </dsp:sp>
    <dsp:sp modelId="{AFA0C2DD-EE2E-4DAE-8B94-C795DEE23F41}">
      <dsp:nvSpPr>
        <dsp:cNvPr id="0" name=""/>
        <dsp:cNvSpPr/>
      </dsp:nvSpPr>
      <dsp:spPr>
        <a:xfrm>
          <a:off x="0" y="1304249"/>
          <a:ext cx="4852219" cy="561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Monitoring &amp; evaluation (collecting outcomes, data quality, funder reporting).</a:t>
          </a:r>
          <a:endParaRPr lang="en-US" sz="1400" kern="1200" dirty="0"/>
        </a:p>
      </dsp:txBody>
      <dsp:txXfrm>
        <a:off x="27415" y="1331664"/>
        <a:ext cx="4797389" cy="506770"/>
      </dsp:txXfrm>
    </dsp:sp>
    <dsp:sp modelId="{CBF5EED1-D5DC-4D59-8CCA-0647FC405E21}">
      <dsp:nvSpPr>
        <dsp:cNvPr id="0" name=""/>
        <dsp:cNvSpPr/>
      </dsp:nvSpPr>
      <dsp:spPr>
        <a:xfrm>
          <a:off x="0" y="1952249"/>
          <a:ext cx="4852219" cy="561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Project planning tools (workplans, milestones, budgeting basics).</a:t>
          </a:r>
          <a:endParaRPr lang="en-US" sz="1400" kern="1200" dirty="0"/>
        </a:p>
      </dsp:txBody>
      <dsp:txXfrm>
        <a:off x="27415" y="1979664"/>
        <a:ext cx="4797389" cy="506770"/>
      </dsp:txXfrm>
    </dsp:sp>
    <dsp:sp modelId="{BBE3A29E-899C-4987-8707-8F6BB74B959B}">
      <dsp:nvSpPr>
        <dsp:cNvPr id="0" name=""/>
        <dsp:cNvSpPr/>
      </dsp:nvSpPr>
      <dsp:spPr>
        <a:xfrm>
          <a:off x="0" y="2608499"/>
          <a:ext cx="4852219" cy="561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Equality, diversity and inclusion (inclusive delivery in diverse communities).</a:t>
          </a:r>
          <a:endParaRPr lang="en-US" sz="1400" kern="1200" dirty="0"/>
        </a:p>
      </dsp:txBody>
      <dsp:txXfrm>
        <a:off x="27415" y="2635914"/>
        <a:ext cx="4797389" cy="5067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C1D156-55CA-461E-A508-8FC29881A195}" type="datetimeFigureOut">
              <a:rPr lang="en-GB" smtClean="0"/>
              <a:t>09/02/2026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6737EA-097C-4AF5-BBC0-9995817BBF92}" type="slidenum">
              <a:rPr lang="en-GB" smtClean="0"/>
              <a:t>‹#›</a:t>
            </a:fld>
            <a:endParaRPr lang="en-GB"/>
          </a:p>
        </p:txBody>
      </p:sp>
    </p:spTree>
    <p:extLst>
      <p:ext uri="{BB962C8B-B14F-4D97-AF65-F5344CB8AC3E}">
        <p14:creationId xmlns:p14="http://schemas.microsoft.com/office/powerpoint/2010/main" val="13396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6737EA-097C-4AF5-BBC0-9995817BBF92}" type="slidenum">
              <a:rPr lang="en-GB" smtClean="0"/>
              <a:t>2</a:t>
            </a:fld>
            <a:endParaRPr lang="en-GB"/>
          </a:p>
        </p:txBody>
      </p:sp>
    </p:spTree>
    <p:extLst>
      <p:ext uri="{BB962C8B-B14F-4D97-AF65-F5344CB8AC3E}">
        <p14:creationId xmlns:p14="http://schemas.microsoft.com/office/powerpoint/2010/main" val="406682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6737EA-097C-4AF5-BBC0-9995817BBF92}" type="slidenum">
              <a:rPr lang="en-GB" smtClean="0"/>
              <a:t>7</a:t>
            </a:fld>
            <a:endParaRPr lang="en-GB"/>
          </a:p>
        </p:txBody>
      </p:sp>
    </p:spTree>
    <p:extLst>
      <p:ext uri="{BB962C8B-B14F-4D97-AF65-F5344CB8AC3E}">
        <p14:creationId xmlns:p14="http://schemas.microsoft.com/office/powerpoint/2010/main" val="2740063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6737EA-097C-4AF5-BBC0-9995817BBF92}" type="slidenum">
              <a:rPr lang="en-GB" smtClean="0"/>
              <a:t>11</a:t>
            </a:fld>
            <a:endParaRPr lang="en-GB"/>
          </a:p>
        </p:txBody>
      </p:sp>
    </p:spTree>
    <p:extLst>
      <p:ext uri="{BB962C8B-B14F-4D97-AF65-F5344CB8AC3E}">
        <p14:creationId xmlns:p14="http://schemas.microsoft.com/office/powerpoint/2010/main" val="2225644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BD7D78B-3FA9-46A3-AD5F-32DA611972A1}"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8669EFB-0221-45B0-B888-5F51D4029FDB}"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7B28D1-7DE4-4B62-8406-8D20557FA040}"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33FBF82-612A-46F2-B2E7-E00FA5CEE7F3}" type="datetime1">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41F34F-E462-4270-90CA-A77FE1BB461D}" type="datetime1">
              <a:rPr lang="en-US" smtClean="0"/>
              <a:t>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AE8C2BD-612D-4BBB-BD0C-6AD25EC583F1}" type="datetime1">
              <a:rPr lang="en-US" smtClean="0"/>
              <a:t>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29298D-D492-4D2D-9ED4-1976DC41AFD2}" type="datetime1">
              <a:rPr lang="en-US" smtClean="0"/>
              <a:t>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DF98A8-9C4F-4A72-B358-BA3913586E30}" type="datetime1">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D1CF9F-E2C9-4FB9-8135-617E0D82AEA0}" type="datetime1">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80E355-96C7-4560-90C4-3C5293F88A5B}"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E03C96E-3196-4703-ADCD-4F1537749DBD}"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698619-D399-46FE-83C3-C327BC2AEFB7}" type="datetime1">
              <a:rPr lang="en-US" smtClean="0"/>
              <a:t>2/9/2026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learning-theories.com/experiential-learning-kolb.html" TargetMode="External"/><Relationship Id="rId2" Type="http://schemas.openxmlformats.org/officeDocument/2006/relationships/hyperlink" Target="https://www.groundwork.org.uk/about-groundwork/" TargetMode="External"/><Relationship Id="rId1" Type="http://schemas.openxmlformats.org/officeDocument/2006/relationships/slideLayout" Target="../slideLayouts/slideLayout2.xml"/><Relationship Id="rId5" Type="http://schemas.openxmlformats.org/officeDocument/2006/relationships/image" Target="../media/image30.sv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a:stretch>
        </a:blipFill>
        <a:effectLst/>
      </p:bgPr>
    </p:bg>
    <p:spTree>
      <p:nvGrpSpPr>
        <p:cNvPr id="1" name=""/>
        <p:cNvGrpSpPr/>
        <p:nvPr/>
      </p:nvGrpSpPr>
      <p:grpSpPr>
        <a:xfrm>
          <a:off x="0" y="0"/>
          <a:ext cx="0" cy="0"/>
          <a:chOff x="0" y="0"/>
          <a:chExt cx="0" cy="0"/>
        </a:xfrm>
      </p:grpSpPr>
      <p:sp>
        <p:nvSpPr>
          <p:cNvPr id="5" name="Rectangle 4"/>
          <p:cNvSpPr>
            <a:spLocks noGrp="1" noRot="1" noMove="1" noResize="1" noEditPoints="1" noAdjustHandles="1" noChangeArrowheads="1" noChangeShapeType="1"/>
          </p:cNvSpPr>
          <p:nvPr/>
        </p:nvSpPr>
        <p:spPr>
          <a:xfrm>
            <a:off x="0" y="651052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Slide Number Placeholder 7">
            <a:extLst>
              <a:ext uri="{FF2B5EF4-FFF2-40B4-BE49-F238E27FC236}">
                <a16:creationId xmlns:a16="http://schemas.microsoft.com/office/drawing/2014/main" id="{B13E8920-648E-1374-91B1-849C72672822}"/>
              </a:ext>
            </a:extLst>
          </p:cNvPr>
          <p:cNvSpPr>
            <a:spLocks noGrp="1" noRot="1" noMove="1" noResize="1" noEditPoints="1" noAdjustHandles="1" noChangeArrowheads="1" noChangeShapeType="1"/>
          </p:cNvSpPr>
          <p:nvPr>
            <p:ph type="sldNum" sz="quarter" idx="12"/>
          </p:nvPr>
        </p:nvSpPr>
        <p:spPr>
          <a:xfrm>
            <a:off x="7010400" y="6510528"/>
            <a:ext cx="2133600" cy="365125"/>
          </a:xfrm>
        </p:spPr>
        <p:txBody>
          <a:bodyPr/>
          <a:lstStyle/>
          <a:p>
            <a:fld id="{C1FF6DA9-008F-8B48-92A6-B652298478BF}" type="slidenum">
              <a:rPr lang="en-US" smtClean="0">
                <a:solidFill>
                  <a:schemeClr val="bg1"/>
                </a:solidFill>
              </a:rPr>
              <a:t>1</a:t>
            </a:fld>
            <a:endParaRPr lang="en-US" dirty="0">
              <a:solidFill>
                <a:schemeClr val="bg1"/>
              </a:solidFill>
            </a:endParaRPr>
          </a:p>
        </p:txBody>
      </p:sp>
      <p:sp>
        <p:nvSpPr>
          <p:cNvPr id="2" name="Title 1"/>
          <p:cNvSpPr>
            <a:spLocks noGrp="1"/>
          </p:cNvSpPr>
          <p:nvPr>
            <p:ph type="ctrTitle"/>
          </p:nvPr>
        </p:nvSpPr>
        <p:spPr>
          <a:xfrm>
            <a:off x="187036" y="363793"/>
            <a:ext cx="6982692" cy="1148083"/>
          </a:xfrm>
        </p:spPr>
        <p:txBody>
          <a:bodyPr>
            <a:normAutofit/>
          </a:bodyPr>
          <a:lstStyle/>
          <a:p>
            <a:pPr>
              <a:defRPr b="1">
                <a:solidFill>
                  <a:srgbClr val="00843D"/>
                </a:solidFill>
              </a:defRPr>
            </a:pPr>
            <a:r>
              <a:rPr lang="en-GB" sz="2800" dirty="0">
                <a:latin typeface="Arial" panose="020B0604020202020204" pitchFamily="34" charset="0"/>
                <a:cs typeface="Arial" panose="020B0604020202020204" pitchFamily="34" charset="0"/>
              </a:rPr>
              <a:t> Groundwork West Midlands (Tipton)</a:t>
            </a:r>
            <a:br>
              <a:rPr lang="en-GB" sz="2800" dirty="0">
                <a:latin typeface="Arial" panose="020B0604020202020204" pitchFamily="34" charset="0"/>
                <a:cs typeface="Arial" panose="020B0604020202020204" pitchFamily="34" charset="0"/>
              </a:rPr>
            </a:br>
            <a:endParaRPr sz="2800" dirty="0">
              <a:latin typeface="Arial"/>
            </a:endParaRPr>
          </a:p>
        </p:txBody>
      </p:sp>
      <p:sp>
        <p:nvSpPr>
          <p:cNvPr id="3" name="Subtitle 2"/>
          <p:cNvSpPr>
            <a:spLocks noGrp="1"/>
          </p:cNvSpPr>
          <p:nvPr>
            <p:ph type="subTitle" idx="1"/>
          </p:nvPr>
        </p:nvSpPr>
        <p:spPr>
          <a:xfrm>
            <a:off x="768928" y="1511876"/>
            <a:ext cx="6400800" cy="4416976"/>
          </a:xfrm>
        </p:spPr>
        <p:txBody>
          <a:bodyPr>
            <a:normAutofit/>
          </a:bodyPr>
          <a:lstStyle/>
          <a:p>
            <a:endParaRPr lang="en-GB" sz="1800" dirty="0">
              <a:solidFill>
                <a:schemeClr val="tx1"/>
              </a:solidFill>
              <a:latin typeface="Arial" panose="020B0604020202020204" pitchFamily="34" charset="0"/>
              <a:cs typeface="Arial" panose="020B0604020202020204" pitchFamily="34" charset="0"/>
            </a:endParaRPr>
          </a:p>
          <a:p>
            <a:endParaRPr lang="en-GB" sz="1800" dirty="0">
              <a:solidFill>
                <a:schemeClr val="tx1"/>
              </a:solidFill>
              <a:latin typeface="Arial" panose="020B0604020202020204" pitchFamily="34" charset="0"/>
              <a:cs typeface="Arial" panose="020B0604020202020204" pitchFamily="34" charset="0"/>
            </a:endParaRPr>
          </a:p>
          <a:p>
            <a:endParaRPr lang="en-GB" sz="1800" dirty="0">
              <a:solidFill>
                <a:schemeClr val="tx1"/>
              </a:solidFill>
              <a:latin typeface="Arial" panose="020B0604020202020204" pitchFamily="34" charset="0"/>
              <a:cs typeface="Arial" panose="020B0604020202020204" pitchFamily="34" charset="0"/>
            </a:endParaRPr>
          </a:p>
          <a:p>
            <a:endParaRPr lang="en-GB" sz="1800" dirty="0">
              <a:solidFill>
                <a:schemeClr val="tx1"/>
              </a:solidFill>
              <a:latin typeface="Arial" panose="020B0604020202020204" pitchFamily="34" charset="0"/>
              <a:cs typeface="Arial" panose="020B0604020202020204" pitchFamily="34" charset="0"/>
            </a:endParaRPr>
          </a:p>
          <a:p>
            <a:pPr>
              <a:lnSpc>
                <a:spcPct val="150000"/>
              </a:lnSpc>
            </a:pPr>
            <a:r>
              <a:rPr sz="1400" b="1" dirty="0">
                <a:solidFill>
                  <a:schemeClr val="tx1"/>
                </a:solidFill>
                <a:latin typeface="Arial" panose="020B0604020202020204" pitchFamily="34" charset="0"/>
                <a:cs typeface="Arial" panose="020B0604020202020204" pitchFamily="34" charset="0"/>
              </a:rPr>
              <a:t>Module</a:t>
            </a:r>
            <a:r>
              <a:rPr sz="1400" dirty="0">
                <a:solidFill>
                  <a:schemeClr val="tx1"/>
                </a:solidFill>
                <a:latin typeface="Arial" panose="020B0604020202020204" pitchFamily="34" charset="0"/>
                <a:cs typeface="Arial" panose="020B0604020202020204" pitchFamily="34" charset="0"/>
              </a:rPr>
              <a:t>: LCLM5002 </a:t>
            </a:r>
            <a:r>
              <a:rPr lang="en-GB" sz="1400" dirty="0">
                <a:solidFill>
                  <a:schemeClr val="tx1"/>
                </a:solidFill>
                <a:latin typeface="Arial" panose="020B0604020202020204" pitchFamily="34" charset="0"/>
                <a:cs typeface="Arial" panose="020B0604020202020204" pitchFamily="34" charset="0"/>
              </a:rPr>
              <a:t>-</a:t>
            </a:r>
            <a:r>
              <a:rPr sz="1400" dirty="0">
                <a:solidFill>
                  <a:schemeClr val="tx1"/>
                </a:solidFill>
                <a:latin typeface="Arial" panose="020B0604020202020204" pitchFamily="34" charset="0"/>
                <a:cs typeface="Arial" panose="020B0604020202020204" pitchFamily="34" charset="0"/>
              </a:rPr>
              <a:t> Developing and Managing Individuals and Teams</a:t>
            </a:r>
          </a:p>
          <a:p>
            <a:pPr>
              <a:lnSpc>
                <a:spcPct val="150000"/>
              </a:lnSpc>
            </a:pPr>
            <a:r>
              <a:rPr sz="1400" b="1" dirty="0" err="1">
                <a:solidFill>
                  <a:schemeClr val="tx1"/>
                </a:solidFill>
                <a:latin typeface="Arial" panose="020B0604020202020204" pitchFamily="34" charset="0"/>
                <a:cs typeface="Arial" panose="020B0604020202020204" pitchFamily="34" charset="0"/>
              </a:rPr>
              <a:t>Programme</a:t>
            </a:r>
            <a:r>
              <a:rPr lang="en-GB" sz="1400" dirty="0">
                <a:solidFill>
                  <a:schemeClr val="tx1"/>
                </a:solidFill>
                <a:latin typeface="Arial" panose="020B0604020202020204" pitchFamily="34" charset="0"/>
                <a:cs typeface="Arial" panose="020B0604020202020204" pitchFamily="34" charset="0"/>
              </a:rPr>
              <a:t>:  </a:t>
            </a:r>
            <a:r>
              <a:rPr sz="1400" dirty="0">
                <a:solidFill>
                  <a:schemeClr val="tx1"/>
                </a:solidFill>
                <a:latin typeface="Arial" panose="020B0604020202020204" pitchFamily="34" charset="0"/>
                <a:cs typeface="Arial" panose="020B0604020202020204" pitchFamily="34" charset="0"/>
              </a:rPr>
              <a:t>BA (Hons) Leadership and Management Skills for the Workplace</a:t>
            </a:r>
          </a:p>
          <a:p>
            <a:pPr>
              <a:lnSpc>
                <a:spcPct val="150000"/>
              </a:lnSpc>
            </a:pPr>
            <a:r>
              <a:rPr sz="1400" b="1" dirty="0">
                <a:solidFill>
                  <a:schemeClr val="tx1"/>
                </a:solidFill>
                <a:latin typeface="Arial" panose="020B0604020202020204" pitchFamily="34" charset="0"/>
                <a:cs typeface="Arial" panose="020B0604020202020204" pitchFamily="34" charset="0"/>
              </a:rPr>
              <a:t>Student Name</a:t>
            </a:r>
            <a:r>
              <a:rPr lang="en-GB" sz="1400" dirty="0">
                <a:solidFill>
                  <a:schemeClr val="tx1"/>
                </a:solidFill>
                <a:latin typeface="Arial" panose="020B0604020202020204" pitchFamily="34" charset="0"/>
                <a:cs typeface="Arial" panose="020B0604020202020204" pitchFamily="34" charset="0"/>
              </a:rPr>
              <a:t>:</a:t>
            </a:r>
            <a:r>
              <a:rPr sz="1400" dirty="0">
                <a:solidFill>
                  <a:schemeClr val="tx1"/>
                </a:solidFill>
                <a:latin typeface="Arial" panose="020B0604020202020204" pitchFamily="34" charset="0"/>
                <a:cs typeface="Arial" panose="020B0604020202020204" pitchFamily="34" charset="0"/>
              </a:rPr>
              <a:t> Rotna Begum</a:t>
            </a:r>
          </a:p>
          <a:p>
            <a:pPr>
              <a:lnSpc>
                <a:spcPct val="150000"/>
              </a:lnSpc>
            </a:pPr>
            <a:r>
              <a:rPr sz="1400" b="1" dirty="0">
                <a:solidFill>
                  <a:schemeClr val="tx1"/>
                </a:solidFill>
                <a:latin typeface="Arial" panose="020B0604020202020204" pitchFamily="34" charset="0"/>
                <a:cs typeface="Arial" panose="020B0604020202020204" pitchFamily="34" charset="0"/>
              </a:rPr>
              <a:t>Student Number</a:t>
            </a:r>
            <a:r>
              <a:rPr lang="en-GB" sz="1400" dirty="0">
                <a:solidFill>
                  <a:schemeClr val="tx1"/>
                </a:solidFill>
                <a:latin typeface="Arial" panose="020B0604020202020204" pitchFamily="34" charset="0"/>
                <a:cs typeface="Arial" panose="020B0604020202020204" pitchFamily="34" charset="0"/>
              </a:rPr>
              <a:t>:</a:t>
            </a:r>
            <a:r>
              <a:rPr sz="1400" dirty="0">
                <a:solidFill>
                  <a:schemeClr val="tx1"/>
                </a:solidFill>
                <a:latin typeface="Arial" panose="020B0604020202020204" pitchFamily="34" charset="0"/>
                <a:cs typeface="Arial" panose="020B0604020202020204" pitchFamily="34" charset="0"/>
              </a:rPr>
              <a:t> 2421635</a:t>
            </a:r>
          </a:p>
          <a:p>
            <a:pPr>
              <a:lnSpc>
                <a:spcPct val="150000"/>
              </a:lnSpc>
            </a:pPr>
            <a:r>
              <a:rPr sz="1400" b="1" dirty="0">
                <a:solidFill>
                  <a:schemeClr val="tx1"/>
                </a:solidFill>
                <a:latin typeface="Arial" panose="020B0604020202020204" pitchFamily="34" charset="0"/>
                <a:cs typeface="Arial" panose="020B0604020202020204" pitchFamily="34" charset="0"/>
              </a:rPr>
              <a:t>Assignment: Component </a:t>
            </a:r>
            <a:r>
              <a:rPr sz="1400" dirty="0">
                <a:solidFill>
                  <a:schemeClr val="tx1"/>
                </a:solidFill>
                <a:latin typeface="Arial" panose="020B0604020202020204" pitchFamily="34" charset="0"/>
                <a:cs typeface="Arial" panose="020B0604020202020204" pitchFamily="34" charset="0"/>
              </a:rPr>
              <a:t>1</a:t>
            </a:r>
            <a:r>
              <a:rPr lang="en-GB" sz="1400" dirty="0">
                <a:solidFill>
                  <a:schemeClr val="tx1"/>
                </a:solidFill>
                <a:latin typeface="Arial" panose="020B0604020202020204" pitchFamily="34" charset="0"/>
                <a:cs typeface="Arial" panose="020B0604020202020204" pitchFamily="34" charset="0"/>
              </a:rPr>
              <a:t>.</a:t>
            </a:r>
            <a:r>
              <a:rPr sz="1400" dirty="0">
                <a:solidFill>
                  <a:schemeClr val="tx1"/>
                </a:solidFill>
                <a:latin typeface="Arial" panose="020B0604020202020204" pitchFamily="34" charset="0"/>
                <a:cs typeface="Arial" panose="020B0604020202020204" pitchFamily="34" charset="0"/>
              </a:rPr>
              <a:t>  Individual Presentation</a:t>
            </a:r>
          </a:p>
          <a:p>
            <a:pPr>
              <a:lnSpc>
                <a:spcPct val="150000"/>
              </a:lnSpc>
            </a:pPr>
            <a:r>
              <a:rPr sz="1400" b="1" dirty="0">
                <a:solidFill>
                  <a:schemeClr val="tx1"/>
                </a:solidFill>
                <a:latin typeface="Arial" panose="020B0604020202020204" pitchFamily="34" charset="0"/>
                <a:cs typeface="Arial" panose="020B0604020202020204" pitchFamily="34" charset="0"/>
              </a:rPr>
              <a:t>Lecturer</a:t>
            </a:r>
            <a:r>
              <a:rPr lang="en-GB" sz="1400" b="1" dirty="0">
                <a:solidFill>
                  <a:schemeClr val="tx1"/>
                </a:solidFill>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rPr>
              <a:t>Doreen Nyaa </a:t>
            </a:r>
            <a:r>
              <a:rPr lang="en-GB" sz="1400" dirty="0" err="1">
                <a:solidFill>
                  <a:schemeClr val="tx1"/>
                </a:solidFill>
                <a:latin typeface="Arial" panose="020B0604020202020204" pitchFamily="34" charset="0"/>
                <a:cs typeface="Arial" panose="020B0604020202020204" pitchFamily="34" charset="0"/>
              </a:rPr>
              <a:t>Amundam</a:t>
            </a:r>
            <a:r>
              <a:rPr lang="en-GB" sz="1400" dirty="0">
                <a:solidFill>
                  <a:schemeClr val="tx1"/>
                </a:solidFill>
                <a:latin typeface="Arial" panose="020B0604020202020204" pitchFamily="34" charset="0"/>
                <a:cs typeface="Arial" panose="020B0604020202020204" pitchFamily="34" charset="0"/>
              </a:rPr>
              <a:t> Nishi Ramsurrun</a:t>
            </a:r>
            <a:endParaRPr sz="1400" dirty="0">
              <a:solidFill>
                <a:schemeClr val="tx1"/>
              </a:solidFill>
            </a:endParaRPr>
          </a:p>
        </p:txBody>
      </p:sp>
      <p:pic>
        <p:nvPicPr>
          <p:cNvPr id="4" name="Picture 3" descr="groundwork logo.jpg"/>
          <p:cNvPicPr>
            <a:picLocks noChangeAspect="1"/>
          </p:cNvPicPr>
          <p:nvPr/>
        </p:nvPicPr>
        <p:blipFill>
          <a:blip r:embed="rId3"/>
          <a:stretch>
            <a:fillRect/>
          </a:stretch>
        </p:blipFill>
        <p:spPr>
          <a:xfrm>
            <a:off x="7315200" y="137160"/>
            <a:ext cx="1463040" cy="14630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86300" y="365125"/>
            <a:ext cx="3829048" cy="1021223"/>
          </a:xfrm>
        </p:spPr>
        <p:txBody>
          <a:bodyPr>
            <a:normAutofit/>
          </a:bodyPr>
          <a:lstStyle/>
          <a:p>
            <a:pPr>
              <a:defRPr b="1">
                <a:solidFill>
                  <a:srgbClr val="00843D"/>
                </a:solidFill>
              </a:defRPr>
            </a:pPr>
            <a:r>
              <a:rPr lang="en-GB" sz="2800" dirty="0">
                <a:latin typeface="Arial"/>
              </a:rPr>
              <a:t>Table of Contents</a:t>
            </a:r>
          </a:p>
        </p:txBody>
      </p:sp>
      <p:sp>
        <p:nvSpPr>
          <p:cNvPr id="19" name="Freeform: Shape 1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4587427"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9" name="Graphic 8" descr="Magnifying glass">
            <a:extLst>
              <a:ext uri="{FF2B5EF4-FFF2-40B4-BE49-F238E27FC236}">
                <a16:creationId xmlns:a16="http://schemas.microsoft.com/office/drawing/2014/main" id="{B5877D0D-036C-7154-B5E6-4777449CDD1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850" y="2317508"/>
            <a:ext cx="2396403" cy="2396403"/>
          </a:xfrm>
          <a:prstGeom prst="rect">
            <a:avLst/>
          </a:prstGeom>
        </p:spPr>
      </p:pic>
      <p:sp>
        <p:nvSpPr>
          <p:cNvPr id="3" name="Content Placeholder 2"/>
          <p:cNvSpPr>
            <a:spLocks noGrp="1"/>
          </p:cNvSpPr>
          <p:nvPr>
            <p:ph idx="1"/>
          </p:nvPr>
        </p:nvSpPr>
        <p:spPr>
          <a:xfrm>
            <a:off x="4139381" y="1189703"/>
            <a:ext cx="4375967" cy="4987259"/>
          </a:xfrm>
        </p:spPr>
        <p:txBody>
          <a:bodyPr>
            <a:normAutofit/>
          </a:bodyPr>
          <a:lstStyle/>
          <a:p>
            <a:pPr marL="0" indent="0">
              <a:lnSpc>
                <a:spcPct val="90000"/>
              </a:lnSpc>
              <a:buNone/>
            </a:pPr>
            <a:endParaRPr lang="en-GB" sz="900" dirty="0">
              <a:latin typeface="Arial" panose="020B0604020202020204" pitchFamily="34" charset="0"/>
              <a:cs typeface="Arial" panose="020B0604020202020204" pitchFamily="34" charset="0"/>
            </a:endParaRPr>
          </a:p>
          <a:p>
            <a:pPr marL="0" indent="0">
              <a:lnSpc>
                <a:spcPct val="90000"/>
              </a:lnSpc>
              <a:buNone/>
            </a:pPr>
            <a:endParaRPr lang="en-GB" sz="900" dirty="0">
              <a:latin typeface="Arial" panose="020B0604020202020204" pitchFamily="34" charset="0"/>
              <a:cs typeface="Arial" panose="020B0604020202020204" pitchFamily="34" charset="0"/>
            </a:endParaRPr>
          </a:p>
          <a:p>
            <a:pPr marL="0" indent="0">
              <a:lnSpc>
                <a:spcPct val="90000"/>
              </a:lnSpc>
              <a:buNone/>
            </a:pPr>
            <a:r>
              <a:rPr lang="en-GB" sz="1200" dirty="0">
                <a:latin typeface="Arial" panose="020B0604020202020204" pitchFamily="34" charset="0"/>
                <a:cs typeface="Arial" panose="020B0604020202020204" pitchFamily="34" charset="0"/>
              </a:rPr>
              <a:t>Page 1 - Home Page</a:t>
            </a:r>
          </a:p>
          <a:p>
            <a:pPr marL="0" indent="0">
              <a:lnSpc>
                <a:spcPct val="90000"/>
              </a:lnSpc>
              <a:buNone/>
            </a:pPr>
            <a:r>
              <a:rPr lang="en-GB" sz="1200" dirty="0">
                <a:latin typeface="Arial" panose="020B0604020202020204" pitchFamily="34" charset="0"/>
                <a:cs typeface="Arial" panose="020B0604020202020204" pitchFamily="34" charset="0"/>
              </a:rPr>
              <a:t>Page 2 - Table of Contents</a:t>
            </a:r>
          </a:p>
          <a:p>
            <a:pPr marL="0" indent="0">
              <a:lnSpc>
                <a:spcPct val="90000"/>
              </a:lnSpc>
              <a:buNone/>
            </a:pPr>
            <a:r>
              <a:rPr lang="en-GB" sz="1200" dirty="0">
                <a:latin typeface="Arial" panose="020B0604020202020204" pitchFamily="34" charset="0"/>
                <a:cs typeface="Arial" panose="020B0604020202020204" pitchFamily="34" charset="0"/>
              </a:rPr>
              <a:t>Page 3 - Introduction</a:t>
            </a:r>
          </a:p>
          <a:p>
            <a:pPr marL="0" indent="0">
              <a:lnSpc>
                <a:spcPct val="90000"/>
              </a:lnSpc>
              <a:buNone/>
            </a:pPr>
            <a:r>
              <a:rPr lang="en-GB" sz="1200" dirty="0">
                <a:latin typeface="Arial" panose="020B0604020202020204" pitchFamily="34" charset="0"/>
                <a:cs typeface="Arial" panose="020B0604020202020204" pitchFamily="34" charset="0"/>
              </a:rPr>
              <a:t>Page 4 - Aims of Human Resource Planning (HRP) - Employability Officers &amp; the Labour Market</a:t>
            </a:r>
            <a:endParaRPr lang="en-GB" sz="1200" b="1" dirty="0">
              <a:latin typeface="Arial" panose="020B0604020202020204" pitchFamily="34" charset="0"/>
              <a:cs typeface="Arial" panose="020B0604020202020204" pitchFamily="34" charset="0"/>
            </a:endParaRPr>
          </a:p>
          <a:p>
            <a:pPr marL="0" indent="0">
              <a:lnSpc>
                <a:spcPct val="90000"/>
              </a:lnSpc>
              <a:buNone/>
            </a:pPr>
            <a:r>
              <a:rPr lang="en-GB" sz="1200" dirty="0">
                <a:latin typeface="Arial" panose="020B0604020202020204" pitchFamily="34" charset="0"/>
                <a:cs typeface="Arial" panose="020B0604020202020204" pitchFamily="34" charset="0"/>
              </a:rPr>
              <a:t>Page 5 - Planning for the Individual Employability Officer </a:t>
            </a:r>
          </a:p>
          <a:p>
            <a:pPr marL="0" indent="0">
              <a:lnSpc>
                <a:spcPct val="90000"/>
              </a:lnSpc>
              <a:buNone/>
            </a:pPr>
            <a:r>
              <a:rPr lang="en-GB" sz="1200" dirty="0">
                <a:latin typeface="Arial" panose="020B0604020202020204" pitchFamily="34" charset="0"/>
                <a:cs typeface="Arial" panose="020B0604020202020204" pitchFamily="34" charset="0"/>
              </a:rPr>
              <a:t>Pages 6 &amp; 7 - Recruitment Processes</a:t>
            </a:r>
          </a:p>
          <a:p>
            <a:pPr marL="0" indent="0">
              <a:lnSpc>
                <a:spcPct val="90000"/>
              </a:lnSpc>
              <a:buNone/>
            </a:pPr>
            <a:r>
              <a:rPr lang="en-GB" sz="1200" dirty="0">
                <a:latin typeface="Arial" panose="020B0604020202020204" pitchFamily="34" charset="0"/>
                <a:cs typeface="Arial" panose="020B0604020202020204" pitchFamily="34" charset="0"/>
              </a:rPr>
              <a:t>Page 8 - Job Analysis </a:t>
            </a:r>
          </a:p>
          <a:p>
            <a:pPr marL="0" indent="0">
              <a:lnSpc>
                <a:spcPct val="90000"/>
              </a:lnSpc>
              <a:buNone/>
            </a:pPr>
            <a:r>
              <a:rPr lang="en-GB" sz="1200" dirty="0">
                <a:latin typeface="Arial" panose="020B0604020202020204" pitchFamily="34" charset="0"/>
                <a:cs typeface="Arial" panose="020B0604020202020204" pitchFamily="34" charset="0"/>
              </a:rPr>
              <a:t>Page 9 - Job Description</a:t>
            </a:r>
          </a:p>
          <a:p>
            <a:pPr marL="0" indent="0">
              <a:lnSpc>
                <a:spcPct val="90000"/>
              </a:lnSpc>
              <a:buNone/>
            </a:pPr>
            <a:r>
              <a:rPr lang="en-GB" sz="1200" dirty="0">
                <a:latin typeface="Arial" panose="020B0604020202020204" pitchFamily="34" charset="0"/>
                <a:cs typeface="Arial" panose="020B0604020202020204" pitchFamily="34" charset="0"/>
              </a:rPr>
              <a:t>Page10 - Person Specification</a:t>
            </a:r>
          </a:p>
          <a:p>
            <a:pPr marL="0" indent="0">
              <a:lnSpc>
                <a:spcPct val="90000"/>
              </a:lnSpc>
              <a:buNone/>
            </a:pPr>
            <a:r>
              <a:rPr lang="en-GB" sz="1200" dirty="0">
                <a:latin typeface="Arial" panose="020B0604020202020204" pitchFamily="34" charset="0"/>
                <a:cs typeface="Arial" panose="020B0604020202020204" pitchFamily="34" charset="0"/>
              </a:rPr>
              <a:t>Page 11 - Interview Process</a:t>
            </a:r>
          </a:p>
          <a:p>
            <a:pPr marL="0" indent="0">
              <a:lnSpc>
                <a:spcPct val="90000"/>
              </a:lnSpc>
              <a:buNone/>
            </a:pPr>
            <a:r>
              <a:rPr lang="en-GB" sz="1200" dirty="0">
                <a:latin typeface="Arial" panose="020B0604020202020204" pitchFamily="34" charset="0"/>
                <a:cs typeface="Arial" panose="020B0604020202020204" pitchFamily="34" charset="0"/>
              </a:rPr>
              <a:t>Page 12 - Shortlisting</a:t>
            </a:r>
          </a:p>
          <a:p>
            <a:pPr marL="0" indent="0">
              <a:lnSpc>
                <a:spcPct val="90000"/>
              </a:lnSpc>
              <a:buNone/>
            </a:pPr>
            <a:r>
              <a:rPr lang="en-GB" sz="1200" dirty="0">
                <a:latin typeface="Arial" panose="020B0604020202020204" pitchFamily="34" charset="0"/>
                <a:cs typeface="Arial" panose="020B0604020202020204" pitchFamily="34" charset="0"/>
              </a:rPr>
              <a:t>Page 13 - Offer and Onboarding (Ensuring Smooth Running)</a:t>
            </a:r>
          </a:p>
          <a:p>
            <a:pPr marL="0" indent="0">
              <a:lnSpc>
                <a:spcPct val="90000"/>
              </a:lnSpc>
              <a:buNone/>
            </a:pPr>
            <a:r>
              <a:rPr lang="en-GB" sz="1200" dirty="0">
                <a:latin typeface="Arial" panose="020B0604020202020204" pitchFamily="34" charset="0"/>
                <a:cs typeface="Arial" panose="020B0604020202020204" pitchFamily="34" charset="0"/>
              </a:rPr>
              <a:t>Page 14 - Managing Performance After Recruitment</a:t>
            </a:r>
          </a:p>
          <a:p>
            <a:pPr marL="0" indent="0">
              <a:lnSpc>
                <a:spcPct val="90000"/>
              </a:lnSpc>
              <a:buNone/>
            </a:pPr>
            <a:r>
              <a:rPr lang="en-GB" sz="1200" dirty="0">
                <a:latin typeface="Arial" panose="020B0604020202020204" pitchFamily="34" charset="0"/>
                <a:cs typeface="Arial" panose="020B0604020202020204" pitchFamily="34" charset="0"/>
              </a:rPr>
              <a:t>Pages 15 - 17 Learning &amp; Development Needs  </a:t>
            </a:r>
            <a:r>
              <a:rPr lang="en-GB" sz="1200" dirty="0" err="1">
                <a:latin typeface="Arial" panose="020B0604020202020204" pitchFamily="34" charset="0"/>
                <a:cs typeface="Arial" panose="020B0604020202020204" pitchFamily="34" charset="0"/>
              </a:rPr>
              <a:t>Kolbs</a:t>
            </a:r>
            <a:r>
              <a:rPr lang="en-GB" sz="1200" dirty="0">
                <a:latin typeface="Arial" panose="020B0604020202020204" pitchFamily="34" charset="0"/>
                <a:cs typeface="Arial" panose="020B0604020202020204" pitchFamily="34" charset="0"/>
              </a:rPr>
              <a:t> Theory (Behaviourist, Cognitivist, Humanist / Experiential Learning)</a:t>
            </a:r>
          </a:p>
          <a:p>
            <a:pPr marL="0" indent="0">
              <a:lnSpc>
                <a:spcPct val="90000"/>
              </a:lnSpc>
              <a:buNone/>
            </a:pPr>
            <a:r>
              <a:rPr lang="en-GB" sz="1200" dirty="0">
                <a:latin typeface="Arial" panose="020B0604020202020204" pitchFamily="34" charset="0"/>
                <a:cs typeface="Arial" panose="020B0604020202020204" pitchFamily="34" charset="0"/>
              </a:rPr>
              <a:t>Page 18 - Conclusion</a:t>
            </a:r>
          </a:p>
          <a:p>
            <a:pPr marL="0" indent="0">
              <a:lnSpc>
                <a:spcPct val="90000"/>
              </a:lnSpc>
              <a:buNone/>
            </a:pPr>
            <a:r>
              <a:rPr lang="en-GB" sz="1200" dirty="0">
                <a:latin typeface="Arial" panose="020B0604020202020204" pitchFamily="34" charset="0"/>
                <a:cs typeface="Arial" panose="020B0604020202020204" pitchFamily="34" charset="0"/>
              </a:rPr>
              <a:t>Page 19 &amp; 20 - References </a:t>
            </a:r>
          </a:p>
          <a:p>
            <a:pPr marL="0" indent="0">
              <a:lnSpc>
                <a:spcPct val="90000"/>
              </a:lnSpc>
              <a:buNone/>
            </a:pPr>
            <a:endParaRPr lang="en-GB" sz="1400" dirty="0">
              <a:latin typeface="Arial" panose="020B0604020202020204" pitchFamily="34" charset="0"/>
              <a:cs typeface="Arial" panose="020B0604020202020204" pitchFamily="34" charset="0"/>
            </a:endParaRPr>
          </a:p>
          <a:p>
            <a:pPr marL="0" indent="0">
              <a:lnSpc>
                <a:spcPct val="90000"/>
              </a:lnSpc>
              <a:buNone/>
            </a:pPr>
            <a:endParaRPr lang="en-GB" sz="1400" dirty="0">
              <a:latin typeface="Arial" panose="020B0604020202020204" pitchFamily="34" charset="0"/>
              <a:cs typeface="Arial" panose="020B0604020202020204" pitchFamily="34" charset="0"/>
            </a:endParaRPr>
          </a:p>
          <a:p>
            <a:pPr marL="0" indent="0">
              <a:lnSpc>
                <a:spcPct val="90000"/>
              </a:lnSpc>
              <a:buNone/>
            </a:pPr>
            <a:endParaRPr lang="en-GB" sz="900" dirty="0"/>
          </a:p>
        </p:txBody>
      </p:sp>
      <p:sp>
        <p:nvSpPr>
          <p:cNvPr id="4" name="Slide Number Placeholder 3">
            <a:extLst>
              <a:ext uri="{FF2B5EF4-FFF2-40B4-BE49-F238E27FC236}">
                <a16:creationId xmlns:a16="http://schemas.microsoft.com/office/drawing/2014/main" id="{548820F8-DC96-A8A9-AA34-4D7F7A66FB21}"/>
              </a:ext>
            </a:extLst>
          </p:cNvPr>
          <p:cNvSpPr>
            <a:spLocks noGrp="1" noRot="1" noMove="1" noResize="1" noEditPoints="1" noAdjustHandles="1" noChangeArrowheads="1" noChangeShapeType="1"/>
          </p:cNvSpPr>
          <p:nvPr>
            <p:ph type="sldNum" sz="quarter" idx="12"/>
          </p:nvPr>
        </p:nvSpPr>
        <p:spPr>
          <a:xfrm>
            <a:off x="6457950" y="6356350"/>
            <a:ext cx="2057400" cy="365125"/>
          </a:xfrm>
        </p:spPr>
        <p:txBody>
          <a:bodyPr>
            <a:normAutofit/>
          </a:bodyPr>
          <a:lstStyle/>
          <a:p>
            <a:pPr>
              <a:spcAft>
                <a:spcPts val="600"/>
              </a:spcAft>
            </a:pPr>
            <a:fld id="{C1FF6DA9-008F-8B48-92A6-B652298478BF}" type="slidenum">
              <a:rPr lang="en-US" smtClean="0"/>
              <a:pPr>
                <a:spcAft>
                  <a:spcPts val="600"/>
                </a:spcAft>
              </a:pPr>
              <a:t>2</a:t>
            </a:fld>
            <a:endParaRPr lang="en-US"/>
          </a:p>
        </p:txBody>
      </p:sp>
      <p:sp>
        <p:nvSpPr>
          <p:cNvPr id="5" name="Rectangle 4"/>
          <p:cNvSpPr>
            <a:spLocks noGrp="1" noRot="1" noMove="1" noResize="1" noEditPoints="1" noAdjustHandles="1" noChangeArrowheads="1" noChangeShapeType="1"/>
          </p:cNvSpPr>
          <p:nvPr/>
        </p:nvSpPr>
        <p:spPr>
          <a:xfrm>
            <a:off x="0" y="651052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52775" y="609597"/>
            <a:ext cx="7044316" cy="1209371"/>
          </a:xfrm>
        </p:spPr>
        <p:txBody>
          <a:bodyPr>
            <a:normAutofit/>
          </a:bodyPr>
          <a:lstStyle/>
          <a:p>
            <a:pPr>
              <a:lnSpc>
                <a:spcPct val="90000"/>
              </a:lnSpc>
              <a:defRPr b="1">
                <a:solidFill>
                  <a:srgbClr val="00843D"/>
                </a:solidFill>
              </a:defRPr>
            </a:pPr>
            <a:r>
              <a:rPr lang="en-GB" sz="2800" dirty="0">
                <a:latin typeface="Arial"/>
              </a:rPr>
              <a:t>Introduction Groundwork West Midlands</a:t>
            </a:r>
          </a:p>
        </p:txBody>
      </p:sp>
      <p:sp>
        <p:nvSpPr>
          <p:cNvPr id="3" name="Content Placeholder 2"/>
          <p:cNvSpPr>
            <a:spLocks noGrp="1"/>
          </p:cNvSpPr>
          <p:nvPr>
            <p:ph idx="1"/>
          </p:nvPr>
        </p:nvSpPr>
        <p:spPr>
          <a:xfrm>
            <a:off x="852775" y="1818968"/>
            <a:ext cx="4122348" cy="4382294"/>
          </a:xfrm>
        </p:spPr>
        <p:txBody>
          <a:bodyPr>
            <a:normAutofit/>
          </a:bodyPr>
          <a:lstStyle/>
          <a:p>
            <a:pPr marL="0" indent="0">
              <a:lnSpc>
                <a:spcPct val="90000"/>
              </a:lnSpc>
              <a:buNone/>
            </a:pPr>
            <a:r>
              <a:rPr lang="en-GB" sz="1200" dirty="0">
                <a:latin typeface="Arial" panose="020B0604020202020204" pitchFamily="34" charset="0"/>
                <a:cs typeface="Arial" panose="020B0604020202020204" pitchFamily="34" charset="0"/>
              </a:rPr>
              <a:t>Groundwork is a UK wide environmental and community charity, founded in 1981, working to create stronger, greener and more resilient communities. Through partnerships with local authorities, employers and funders, Groundwork supports people who are furthest from the labour marke</a:t>
            </a:r>
            <a:r>
              <a:rPr lang="en-GB" sz="1200" b="1" dirty="0">
                <a:latin typeface="Arial" panose="020B0604020202020204" pitchFamily="34" charset="0"/>
                <a:cs typeface="Arial" panose="020B0604020202020204" pitchFamily="34" charset="0"/>
              </a:rPr>
              <a:t>t</a:t>
            </a:r>
            <a:r>
              <a:rPr lang="en-GB" sz="1200" dirty="0">
                <a:latin typeface="Arial" panose="020B0604020202020204" pitchFamily="34" charset="0"/>
                <a:cs typeface="Arial" panose="020B0604020202020204" pitchFamily="34" charset="0"/>
              </a:rPr>
              <a:t> to build skills, confidence and sustainable careers.</a:t>
            </a:r>
          </a:p>
          <a:p>
            <a:pPr marL="0" indent="0">
              <a:lnSpc>
                <a:spcPct val="90000"/>
              </a:lnSpc>
              <a:buNone/>
            </a:pPr>
            <a:endParaRPr lang="en-GB" sz="1200" dirty="0">
              <a:latin typeface="Arial" panose="020B0604020202020204" pitchFamily="34" charset="0"/>
              <a:cs typeface="Arial" panose="020B0604020202020204" pitchFamily="34" charset="0"/>
            </a:endParaRPr>
          </a:p>
          <a:p>
            <a:pPr marL="0" indent="0">
              <a:lnSpc>
                <a:spcPct val="90000"/>
              </a:lnSpc>
              <a:buNone/>
            </a:pPr>
            <a:r>
              <a:rPr lang="en-GB" sz="1200" dirty="0">
                <a:latin typeface="Arial" panose="020B0604020202020204" pitchFamily="34" charset="0"/>
                <a:cs typeface="Arial" panose="020B0604020202020204" pitchFamily="34" charset="0"/>
              </a:rPr>
              <a:t>Groundwork plays a key role in employability and labour market inclusion, delivering programmes that help unemployed people, young people, and those facing barriers such as long-term unemployment, health challenges or low skills. Their services include work-readiness training, skills development, volunteering, and routes into green jobs, directly responding to local labour market needs.</a:t>
            </a:r>
          </a:p>
          <a:p>
            <a:pPr marL="0" indent="0">
              <a:lnSpc>
                <a:spcPct val="90000"/>
              </a:lnSpc>
              <a:buNone/>
            </a:pPr>
            <a:endParaRPr lang="en-GB" sz="1200" dirty="0">
              <a:latin typeface="Arial" panose="020B0604020202020204" pitchFamily="34" charset="0"/>
              <a:cs typeface="Arial" panose="020B0604020202020204" pitchFamily="34" charset="0"/>
            </a:endParaRPr>
          </a:p>
          <a:p>
            <a:pPr marL="0" indent="0">
              <a:lnSpc>
                <a:spcPct val="90000"/>
              </a:lnSpc>
              <a:buNone/>
            </a:pPr>
            <a:r>
              <a:rPr lang="en-GB" sz="1200" dirty="0">
                <a:latin typeface="Arial" panose="020B0604020202020204" pitchFamily="34" charset="0"/>
                <a:cs typeface="Arial" panose="020B0604020202020204" pitchFamily="34" charset="0"/>
              </a:rPr>
              <a:t>By aligning employability support with community regeneration and environmental sustainability, Groundwork helps individuals improve their life chances while supporting economic growth and positive social impact across regions, including the work of Groundwork West Midlands.</a:t>
            </a:r>
          </a:p>
          <a:p>
            <a:pPr>
              <a:lnSpc>
                <a:spcPct val="90000"/>
              </a:lnSpc>
            </a:pPr>
            <a:endParaRPr lang="en-GB" sz="1100" dirty="0"/>
          </a:p>
        </p:txBody>
      </p:sp>
      <p:pic>
        <p:nvPicPr>
          <p:cNvPr id="9" name="Graphic 8">
            <a:extLst>
              <a:ext uri="{FF2B5EF4-FFF2-40B4-BE49-F238E27FC236}">
                <a16:creationId xmlns:a16="http://schemas.microsoft.com/office/drawing/2014/main" id="{C32FDF1F-4577-1D00-973B-A3CA26B8E983}"/>
              </a:ext>
            </a:extLst>
          </p:cNvPr>
          <p:cNvPicPr>
            <a:picLocks noChangeAspect="1"/>
          </p:cNvPicPr>
          <p:nvPr/>
        </p:nvPicPr>
        <p:blipFill>
          <a:blip r:embed="rId2"/>
          <a:stretch/>
        </p:blipFill>
        <p:spPr>
          <a:xfrm>
            <a:off x="5565058" y="1912247"/>
            <a:ext cx="3065846" cy="3337205"/>
          </a:xfrm>
          <a:prstGeom prst="rect">
            <a:avLst/>
          </a:prstGeom>
        </p:spPr>
      </p:pic>
      <p:sp>
        <p:nvSpPr>
          <p:cNvPr id="21"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p:cNvSpPr>
            <a:spLocks noGrp="1" noRot="1" noMove="1" noResize="1" noEditPoints="1" noAdjustHandles="1" noChangeArrowheads="1" noChangeShapeType="1"/>
          </p:cNvSpPr>
          <p:nvPr/>
        </p:nvSpPr>
        <p:spPr>
          <a:xfrm>
            <a:off x="0" y="6494224"/>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Slide Number Placeholder 3">
            <a:extLst>
              <a:ext uri="{FF2B5EF4-FFF2-40B4-BE49-F238E27FC236}">
                <a16:creationId xmlns:a16="http://schemas.microsoft.com/office/drawing/2014/main" id="{961DC4E9-E076-F408-43F1-58D50724C35F}"/>
              </a:ext>
            </a:extLst>
          </p:cNvPr>
          <p:cNvSpPr>
            <a:spLocks noGrp="1" noRot="1" noMove="1" noResize="1" noEditPoints="1" noAdjustHandles="1" noChangeArrowheads="1" noChangeShapeType="1"/>
          </p:cNvSpPr>
          <p:nvPr>
            <p:ph type="sldNum" sz="quarter" idx="12"/>
          </p:nvPr>
        </p:nvSpPr>
        <p:spPr>
          <a:xfrm>
            <a:off x="7086600" y="6501027"/>
            <a:ext cx="2057400" cy="365125"/>
          </a:xfrm>
        </p:spPr>
        <p:txBody>
          <a:bodyPr>
            <a:normAutofit/>
          </a:bodyPr>
          <a:lstStyle/>
          <a:p>
            <a:pPr>
              <a:spcAft>
                <a:spcPts val="600"/>
              </a:spcAft>
            </a:pPr>
            <a:fld id="{C1FF6DA9-008F-8B48-92A6-B652298478BF}" type="slidenum">
              <a:rPr lang="en-US">
                <a:solidFill>
                  <a:schemeClr val="bg1"/>
                </a:solidFill>
              </a:rPr>
              <a:pPr>
                <a:spcAft>
                  <a:spcPts val="600"/>
                </a:spcAft>
              </a:pPr>
              <a:t>3</a:t>
            </a:fld>
            <a:endParaRPr lang="en-US"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52A79B0-A3E2-71FF-9601-BAD2F9519D08}"/>
              </a:ext>
            </a:extLst>
          </p:cNvPr>
          <p:cNvPicPr>
            <a:picLocks noChangeAspect="1"/>
          </p:cNvPicPr>
          <p:nvPr/>
        </p:nvPicPr>
        <p:blipFill>
          <a:blip r:embed="rId2">
            <a:duotone>
              <a:schemeClr val="bg2">
                <a:shade val="45000"/>
                <a:satMod val="135000"/>
              </a:schemeClr>
              <a:prstClr val="white"/>
            </a:duotone>
          </a:blip>
          <a:srcRect r="10999" b="-1"/>
          <a:stretch>
            <a:fillRect/>
          </a:stretch>
        </p:blipFill>
        <p:spPr>
          <a:xfrm>
            <a:off x="40" y="63715"/>
            <a:ext cx="9143980" cy="6857990"/>
          </a:xfrm>
          <a:prstGeom prst="rect">
            <a:avLst/>
          </a:prstGeom>
        </p:spPr>
      </p:pic>
      <p:sp>
        <p:nvSpPr>
          <p:cNvPr id="13" name="Rectangle 1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ADA027-7051-E8E6-5EA7-EC10F5BD953E}"/>
              </a:ext>
            </a:extLst>
          </p:cNvPr>
          <p:cNvSpPr>
            <a:spLocks noGrp="1"/>
          </p:cNvSpPr>
          <p:nvPr>
            <p:ph type="title"/>
          </p:nvPr>
        </p:nvSpPr>
        <p:spPr>
          <a:xfrm>
            <a:off x="628650" y="365125"/>
            <a:ext cx="7886700" cy="1325563"/>
          </a:xfrm>
        </p:spPr>
        <p:txBody>
          <a:bodyPr>
            <a:normAutofit/>
          </a:bodyPr>
          <a:lstStyle/>
          <a:p>
            <a:pPr>
              <a:lnSpc>
                <a:spcPct val="90000"/>
              </a:lnSpc>
            </a:pPr>
            <a:r>
              <a:rPr lang="en-GB" sz="2800" b="1" dirty="0">
                <a:solidFill>
                  <a:srgbClr val="00B050"/>
                </a:solidFill>
              </a:rPr>
              <a:t>Aims of Human Resource Planning (HRP)  Employability Officers &amp; the Labour Market</a:t>
            </a:r>
            <a:br>
              <a:rPr lang="en-GB" sz="2800" b="1" dirty="0">
                <a:solidFill>
                  <a:srgbClr val="00B050"/>
                </a:solidFill>
              </a:rPr>
            </a:br>
            <a:endParaRPr lang="en-GB" sz="2800" dirty="0">
              <a:solidFill>
                <a:srgbClr val="00B05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525B2971-07FA-016D-FE1A-85449D693CDD}"/>
              </a:ext>
            </a:extLst>
          </p:cNvPr>
          <p:cNvSpPr>
            <a:spLocks noGrp="1" noRot="1" noMove="1" noResize="1" noEditPoints="1" noAdjustHandles="1" noChangeArrowheads="1" noChangeShapeType="1"/>
          </p:cNvSpPr>
          <p:nvPr/>
        </p:nvSpPr>
        <p:spPr>
          <a:xfrm>
            <a:off x="20" y="6574233"/>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graphicFrame>
        <p:nvGraphicFramePr>
          <p:cNvPr id="8" name="Content Placeholder 2">
            <a:extLst>
              <a:ext uri="{FF2B5EF4-FFF2-40B4-BE49-F238E27FC236}">
                <a16:creationId xmlns:a16="http://schemas.microsoft.com/office/drawing/2014/main" id="{CA030EEB-8DAF-765A-2901-1386519B23B2}"/>
              </a:ext>
            </a:extLst>
          </p:cNvPr>
          <p:cNvGraphicFramePr>
            <a:graphicFrameLocks noGrp="1"/>
          </p:cNvGraphicFramePr>
          <p:nvPr>
            <p:ph idx="1"/>
            <p:extLst>
              <p:ext uri="{D42A27DB-BD31-4B8C-83A1-F6EECF244321}">
                <p14:modId xmlns:p14="http://schemas.microsoft.com/office/powerpoint/2010/main" val="2374585679"/>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Slide Number Placeholder 6">
            <a:extLst>
              <a:ext uri="{FF2B5EF4-FFF2-40B4-BE49-F238E27FC236}">
                <a16:creationId xmlns:a16="http://schemas.microsoft.com/office/drawing/2014/main" id="{B7470377-E5C8-6625-5458-15FB0F5E5D46}"/>
              </a:ext>
            </a:extLst>
          </p:cNvPr>
          <p:cNvSpPr>
            <a:spLocks noGrp="1" noRot="1" noMove="1" noResize="1" noEditPoints="1" noAdjustHandles="1" noChangeArrowheads="1" noChangeShapeType="1"/>
          </p:cNvSpPr>
          <p:nvPr>
            <p:ph type="sldNum" sz="quarter" idx="12"/>
          </p:nvPr>
        </p:nvSpPr>
        <p:spPr>
          <a:xfrm>
            <a:off x="8515350" y="6311900"/>
            <a:ext cx="471334" cy="609805"/>
          </a:xfrm>
        </p:spPr>
        <p:txBody>
          <a:bodyPr/>
          <a:lstStyle/>
          <a:p>
            <a:endParaRPr lang="en-US" dirty="0"/>
          </a:p>
          <a:p>
            <a:fld id="{C1FF6DA9-008F-8B48-92A6-B652298478BF}" type="slidenum">
              <a:rPr lang="en-US" smtClean="0">
                <a:solidFill>
                  <a:schemeClr val="bg1"/>
                </a:solidFill>
              </a:rPr>
              <a:t>4</a:t>
            </a:fld>
            <a:endParaRPr lang="en-US" dirty="0">
              <a:solidFill>
                <a:schemeClr val="bg1"/>
              </a:solidFill>
            </a:endParaRPr>
          </a:p>
        </p:txBody>
      </p:sp>
    </p:spTree>
    <p:extLst>
      <p:ext uri="{BB962C8B-B14F-4D97-AF65-F5344CB8AC3E}">
        <p14:creationId xmlns:p14="http://schemas.microsoft.com/office/powerpoint/2010/main" val="1558730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71BC84E-4880-3CB2-7542-D483CB668585}"/>
              </a:ext>
            </a:extLst>
          </p:cNvPr>
          <p:cNvPicPr>
            <a:picLocks noChangeAspect="1"/>
          </p:cNvPicPr>
          <p:nvPr/>
        </p:nvPicPr>
        <p:blipFill>
          <a:blip r:embed="rId2">
            <a:duotone>
              <a:schemeClr val="bg2">
                <a:shade val="45000"/>
                <a:satMod val="135000"/>
              </a:schemeClr>
              <a:prstClr val="white"/>
            </a:duotone>
          </a:blip>
          <a:srcRect l="2333"/>
          <a:stretch>
            <a:fillRect/>
          </a:stretch>
        </p:blipFill>
        <p:spPr>
          <a:xfrm>
            <a:off x="20" y="10"/>
            <a:ext cx="9143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4C5D1-BDFA-F581-1BAA-B279D4408FC7}"/>
              </a:ext>
            </a:extLst>
          </p:cNvPr>
          <p:cNvSpPr>
            <a:spLocks noGrp="1"/>
          </p:cNvSpPr>
          <p:nvPr>
            <p:ph type="title"/>
          </p:nvPr>
        </p:nvSpPr>
        <p:spPr>
          <a:xfrm>
            <a:off x="628650" y="365125"/>
            <a:ext cx="7886700" cy="1325563"/>
          </a:xfrm>
        </p:spPr>
        <p:txBody>
          <a:bodyPr>
            <a:normAutofit/>
          </a:bodyPr>
          <a:lstStyle/>
          <a:p>
            <a:pPr>
              <a:lnSpc>
                <a:spcPct val="90000"/>
              </a:lnSpc>
            </a:pPr>
            <a:r>
              <a:rPr lang="en-GB" sz="2800" b="1" dirty="0">
                <a:solidFill>
                  <a:srgbClr val="00B050"/>
                </a:solidFill>
                <a:latin typeface="Arial" panose="020B0604020202020204" pitchFamily="34" charset="0"/>
                <a:cs typeface="Arial" panose="020B0604020202020204" pitchFamily="34" charset="0"/>
              </a:rPr>
              <a:t>Planning for the Individual - Employability Officer</a:t>
            </a:r>
            <a:br>
              <a:rPr lang="en-GB" sz="2800" b="1" dirty="0"/>
            </a:br>
            <a:endParaRPr lang="en-GB" sz="2800" dirty="0"/>
          </a:p>
        </p:txBody>
      </p:sp>
      <p:sp>
        <p:nvSpPr>
          <p:cNvPr id="5" name="Rectangle 4">
            <a:extLst>
              <a:ext uri="{FF2B5EF4-FFF2-40B4-BE49-F238E27FC236}">
                <a16:creationId xmlns:a16="http://schemas.microsoft.com/office/drawing/2014/main" id="{3769F18D-FE81-01FC-4BDA-1319FB4E2B45}"/>
              </a:ext>
            </a:extLst>
          </p:cNvPr>
          <p:cNvSpPr>
            <a:spLocks noGrp="1" noRot="1" noMove="1" noResize="1" noEditPoints="1" noAdjustHandles="1" noChangeArrowheads="1" noChangeShapeType="1"/>
          </p:cNvSpPr>
          <p:nvPr/>
        </p:nvSpPr>
        <p:spPr>
          <a:xfrm>
            <a:off x="0" y="6492875"/>
            <a:ext cx="914398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graphicFrame>
        <p:nvGraphicFramePr>
          <p:cNvPr id="7" name="Content Placeholder 2">
            <a:extLst>
              <a:ext uri="{FF2B5EF4-FFF2-40B4-BE49-F238E27FC236}">
                <a16:creationId xmlns:a16="http://schemas.microsoft.com/office/drawing/2014/main" id="{70DE6CA3-2BC3-EA39-9EAF-A6B54071FD37}"/>
              </a:ext>
            </a:extLst>
          </p:cNvPr>
          <p:cNvGraphicFramePr>
            <a:graphicFrameLocks noGrp="1"/>
          </p:cNvGraphicFramePr>
          <p:nvPr>
            <p:ph idx="1"/>
            <p:extLst>
              <p:ext uri="{D42A27DB-BD31-4B8C-83A1-F6EECF244321}">
                <p14:modId xmlns:p14="http://schemas.microsoft.com/office/powerpoint/2010/main" val="2696455935"/>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B6BD27C7-9399-5394-2C2E-18F24F913DF6}"/>
              </a:ext>
            </a:extLst>
          </p:cNvPr>
          <p:cNvSpPr>
            <a:spLocks noGrp="1" noRot="1" noMove="1" noResize="1" noEditPoints="1" noAdjustHandles="1" noChangeArrowheads="1" noChangeShapeType="1"/>
          </p:cNvSpPr>
          <p:nvPr>
            <p:ph type="sldNum" sz="quarter" idx="12"/>
          </p:nvPr>
        </p:nvSpPr>
        <p:spPr>
          <a:xfrm>
            <a:off x="8180438" y="6454647"/>
            <a:ext cx="757085" cy="365125"/>
          </a:xfrm>
        </p:spPr>
        <p:txBody>
          <a:bodyPr/>
          <a:lstStyle/>
          <a:p>
            <a:fld id="{C1FF6DA9-008F-8B48-92A6-B652298478BF}" type="slidenum">
              <a:rPr lang="en-US" smtClean="0">
                <a:solidFill>
                  <a:schemeClr val="bg1"/>
                </a:solidFill>
              </a:rPr>
              <a:t>5</a:t>
            </a:fld>
            <a:endParaRPr lang="en-US" dirty="0">
              <a:solidFill>
                <a:schemeClr val="bg1"/>
              </a:solidFill>
            </a:endParaRPr>
          </a:p>
        </p:txBody>
      </p:sp>
    </p:spTree>
    <p:extLst>
      <p:ext uri="{BB962C8B-B14F-4D97-AF65-F5344CB8AC3E}">
        <p14:creationId xmlns:p14="http://schemas.microsoft.com/office/powerpoint/2010/main" val="1616340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699335340"/>
              </p:ext>
            </p:extLst>
          </p:nvPr>
        </p:nvGraphicFramePr>
        <p:xfrm>
          <a:off x="457200" y="1463040"/>
          <a:ext cx="7942580" cy="3657600"/>
        </p:xfrm>
        <a:graphic>
          <a:graphicData uri="http://schemas.openxmlformats.org/drawingml/2006/table">
            <a:tbl>
              <a:tblPr firstRow="1" bandRow="1">
                <a:tableStyleId>{5C22544A-7EE6-4342-B048-85BDC9FD1C3A}</a:tableStyleId>
              </a:tblPr>
              <a:tblGrid>
                <a:gridCol w="245618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522514">
                <a:tc>
                  <a:txBody>
                    <a:bodyPr/>
                    <a:lstStyle/>
                    <a:p>
                      <a:r>
                        <a:rPr sz="1400" dirty="0">
                          <a:latin typeface="Arial" panose="020B0604020202020204" pitchFamily="34" charset="0"/>
                          <a:cs typeface="Arial" panose="020B0604020202020204" pitchFamily="34" charset="0"/>
                        </a:rPr>
                        <a:t>Stage</a:t>
                      </a:r>
                    </a:p>
                  </a:txBody>
                  <a:tcPr/>
                </a:tc>
                <a:tc>
                  <a:txBody>
                    <a:bodyPr/>
                    <a:lstStyle/>
                    <a:p>
                      <a:r>
                        <a:rPr sz="1400" dirty="0">
                          <a:latin typeface="Arial" panose="020B0604020202020204" pitchFamily="34" charset="0"/>
                          <a:cs typeface="Arial" panose="020B0604020202020204" pitchFamily="34" charset="0"/>
                        </a:rPr>
                        <a:t>Activity</a:t>
                      </a:r>
                    </a:p>
                  </a:txBody>
                  <a:tcPr/>
                </a:tc>
                <a:tc>
                  <a:txBody>
                    <a:bodyPr/>
                    <a:lstStyle/>
                    <a:p>
                      <a:r>
                        <a:rPr sz="1400">
                          <a:latin typeface="Arial" panose="020B0604020202020204" pitchFamily="34" charset="0"/>
                          <a:cs typeface="Arial" panose="020B0604020202020204" pitchFamily="34" charset="0"/>
                        </a:rPr>
                        <a:t>Purpose</a:t>
                      </a:r>
                    </a:p>
                  </a:txBody>
                  <a:tcPr/>
                </a:tc>
                <a:extLst>
                  <a:ext uri="{0D108BD9-81ED-4DB2-BD59-A6C34878D82A}">
                    <a16:rowId xmlns:a16="http://schemas.microsoft.com/office/drawing/2014/main" val="10000"/>
                  </a:ext>
                </a:extLst>
              </a:tr>
              <a:tr h="522514">
                <a:tc>
                  <a:txBody>
                    <a:bodyPr/>
                    <a:lstStyle/>
                    <a:p>
                      <a:r>
                        <a:rPr sz="1400" dirty="0">
                          <a:latin typeface="Arial" panose="020B0604020202020204" pitchFamily="34" charset="0"/>
                          <a:cs typeface="Arial" panose="020B0604020202020204" pitchFamily="34" charset="0"/>
                        </a:rPr>
                        <a:t>Need Assessment</a:t>
                      </a:r>
                    </a:p>
                  </a:txBody>
                  <a:tcPr/>
                </a:tc>
                <a:tc>
                  <a:txBody>
                    <a:bodyPr/>
                    <a:lstStyle/>
                    <a:p>
                      <a:r>
                        <a:rPr sz="1400">
                          <a:latin typeface="Arial" panose="020B0604020202020204" pitchFamily="34" charset="0"/>
                          <a:cs typeface="Arial" panose="020B0604020202020204" pitchFamily="34" charset="0"/>
                        </a:rPr>
                        <a:t>Identify vacancy</a:t>
                      </a:r>
                    </a:p>
                  </a:txBody>
                  <a:tcPr/>
                </a:tc>
                <a:tc>
                  <a:txBody>
                    <a:bodyPr/>
                    <a:lstStyle/>
                    <a:p>
                      <a:r>
                        <a:rPr sz="1400">
                          <a:latin typeface="Arial" panose="020B0604020202020204" pitchFamily="34" charset="0"/>
                          <a:cs typeface="Arial" panose="020B0604020202020204" pitchFamily="34" charset="0"/>
                        </a:rPr>
                        <a:t>Ensure role necessity</a:t>
                      </a:r>
                    </a:p>
                  </a:txBody>
                  <a:tcPr/>
                </a:tc>
                <a:extLst>
                  <a:ext uri="{0D108BD9-81ED-4DB2-BD59-A6C34878D82A}">
                    <a16:rowId xmlns:a16="http://schemas.microsoft.com/office/drawing/2014/main" val="10001"/>
                  </a:ext>
                </a:extLst>
              </a:tr>
              <a:tr h="522514">
                <a:tc>
                  <a:txBody>
                    <a:bodyPr/>
                    <a:lstStyle/>
                    <a:p>
                      <a:r>
                        <a:rPr sz="1400" dirty="0">
                          <a:latin typeface="Arial" panose="020B0604020202020204" pitchFamily="34" charset="0"/>
                          <a:cs typeface="Arial" panose="020B0604020202020204" pitchFamily="34" charset="0"/>
                        </a:rPr>
                        <a:t>Advertising</a:t>
                      </a:r>
                    </a:p>
                  </a:txBody>
                  <a:tcPr/>
                </a:tc>
                <a:tc>
                  <a:txBody>
                    <a:bodyPr/>
                    <a:lstStyle/>
                    <a:p>
                      <a:r>
                        <a:rPr sz="1400" dirty="0">
                          <a:latin typeface="Arial" panose="020B0604020202020204" pitchFamily="34" charset="0"/>
                          <a:cs typeface="Arial" panose="020B0604020202020204" pitchFamily="34" charset="0"/>
                        </a:rPr>
                        <a:t>Internal &amp; external adverts</a:t>
                      </a:r>
                    </a:p>
                  </a:txBody>
                  <a:tcPr/>
                </a:tc>
                <a:tc>
                  <a:txBody>
                    <a:bodyPr/>
                    <a:lstStyle/>
                    <a:p>
                      <a:r>
                        <a:rPr sz="1400">
                          <a:latin typeface="Arial" panose="020B0604020202020204" pitchFamily="34" charset="0"/>
                          <a:cs typeface="Arial" panose="020B0604020202020204" pitchFamily="34" charset="0"/>
                        </a:rPr>
                        <a:t>Attract suitable candidates</a:t>
                      </a:r>
                    </a:p>
                  </a:txBody>
                  <a:tcPr/>
                </a:tc>
                <a:extLst>
                  <a:ext uri="{0D108BD9-81ED-4DB2-BD59-A6C34878D82A}">
                    <a16:rowId xmlns:a16="http://schemas.microsoft.com/office/drawing/2014/main" val="10002"/>
                  </a:ext>
                </a:extLst>
              </a:tr>
              <a:tr h="522514">
                <a:tc>
                  <a:txBody>
                    <a:bodyPr/>
                    <a:lstStyle/>
                    <a:p>
                      <a:r>
                        <a:rPr sz="1400" dirty="0">
                          <a:latin typeface="Arial" panose="020B0604020202020204" pitchFamily="34" charset="0"/>
                          <a:cs typeface="Arial" panose="020B0604020202020204" pitchFamily="34" charset="0"/>
                        </a:rPr>
                        <a:t>Application Screening</a:t>
                      </a:r>
                    </a:p>
                  </a:txBody>
                  <a:tcPr/>
                </a:tc>
                <a:tc>
                  <a:txBody>
                    <a:bodyPr/>
                    <a:lstStyle/>
                    <a:p>
                      <a:r>
                        <a:rPr sz="1400" dirty="0">
                          <a:latin typeface="Arial" panose="020B0604020202020204" pitchFamily="34" charset="0"/>
                          <a:cs typeface="Arial" panose="020B0604020202020204" pitchFamily="34" charset="0"/>
                        </a:rPr>
                        <a:t>Shortlisting</a:t>
                      </a:r>
                    </a:p>
                  </a:txBody>
                  <a:tcPr/>
                </a:tc>
                <a:tc>
                  <a:txBody>
                    <a:bodyPr/>
                    <a:lstStyle/>
                    <a:p>
                      <a:r>
                        <a:rPr sz="1400">
                          <a:latin typeface="Arial" panose="020B0604020202020204" pitchFamily="34" charset="0"/>
                          <a:cs typeface="Arial" panose="020B0604020202020204" pitchFamily="34" charset="0"/>
                        </a:rPr>
                        <a:t>Match person specification</a:t>
                      </a:r>
                    </a:p>
                  </a:txBody>
                  <a:tcPr/>
                </a:tc>
                <a:extLst>
                  <a:ext uri="{0D108BD9-81ED-4DB2-BD59-A6C34878D82A}">
                    <a16:rowId xmlns:a16="http://schemas.microsoft.com/office/drawing/2014/main" val="10003"/>
                  </a:ext>
                </a:extLst>
              </a:tr>
              <a:tr h="522514">
                <a:tc>
                  <a:txBody>
                    <a:bodyPr/>
                    <a:lstStyle/>
                    <a:p>
                      <a:r>
                        <a:rPr sz="1400" dirty="0">
                          <a:latin typeface="Arial" panose="020B0604020202020204" pitchFamily="34" charset="0"/>
                          <a:cs typeface="Arial" panose="020B0604020202020204" pitchFamily="34" charset="0"/>
                        </a:rPr>
                        <a:t>Written Test</a:t>
                      </a:r>
                    </a:p>
                  </a:txBody>
                  <a:tcPr/>
                </a:tc>
                <a:tc>
                  <a:txBody>
                    <a:bodyPr/>
                    <a:lstStyle/>
                    <a:p>
                      <a:r>
                        <a:rPr sz="1400" dirty="0">
                          <a:latin typeface="Arial" panose="020B0604020202020204" pitchFamily="34" charset="0"/>
                          <a:cs typeface="Arial" panose="020B0604020202020204" pitchFamily="34" charset="0"/>
                        </a:rPr>
                        <a:t>Communication &amp; skills test</a:t>
                      </a:r>
                    </a:p>
                  </a:txBody>
                  <a:tcPr/>
                </a:tc>
                <a:tc>
                  <a:txBody>
                    <a:bodyPr/>
                    <a:lstStyle/>
                    <a:p>
                      <a:r>
                        <a:rPr sz="1400" dirty="0">
                          <a:latin typeface="Arial" panose="020B0604020202020204" pitchFamily="34" charset="0"/>
                          <a:cs typeface="Arial" panose="020B0604020202020204" pitchFamily="34" charset="0"/>
                        </a:rPr>
                        <a:t>Assess competencies</a:t>
                      </a:r>
                    </a:p>
                  </a:txBody>
                  <a:tcPr/>
                </a:tc>
                <a:extLst>
                  <a:ext uri="{0D108BD9-81ED-4DB2-BD59-A6C34878D82A}">
                    <a16:rowId xmlns:a16="http://schemas.microsoft.com/office/drawing/2014/main" val="10004"/>
                  </a:ext>
                </a:extLst>
              </a:tr>
              <a:tr h="522514">
                <a:tc>
                  <a:txBody>
                    <a:bodyPr/>
                    <a:lstStyle/>
                    <a:p>
                      <a:r>
                        <a:rPr sz="1400">
                          <a:latin typeface="Arial" panose="020B0604020202020204" pitchFamily="34" charset="0"/>
                          <a:cs typeface="Arial" panose="020B0604020202020204" pitchFamily="34" charset="0"/>
                        </a:rPr>
                        <a:t>Interview</a:t>
                      </a:r>
                    </a:p>
                  </a:txBody>
                  <a:tcPr/>
                </a:tc>
                <a:tc>
                  <a:txBody>
                    <a:bodyPr/>
                    <a:lstStyle/>
                    <a:p>
                      <a:r>
                        <a:rPr sz="1400" dirty="0">
                          <a:latin typeface="Arial" panose="020B0604020202020204" pitchFamily="34" charset="0"/>
                          <a:cs typeface="Arial" panose="020B0604020202020204" pitchFamily="34" charset="0"/>
                        </a:rPr>
                        <a:t>Behavioral interview</a:t>
                      </a:r>
                    </a:p>
                  </a:txBody>
                  <a:tcPr/>
                </a:tc>
                <a:tc>
                  <a:txBody>
                    <a:bodyPr/>
                    <a:lstStyle/>
                    <a:p>
                      <a:r>
                        <a:rPr sz="1400" dirty="0">
                          <a:latin typeface="Arial" panose="020B0604020202020204" pitchFamily="34" charset="0"/>
                          <a:cs typeface="Arial" panose="020B0604020202020204" pitchFamily="34" charset="0"/>
                        </a:rPr>
                        <a:t>Assess suitability</a:t>
                      </a:r>
                    </a:p>
                  </a:txBody>
                  <a:tcPr/>
                </a:tc>
                <a:extLst>
                  <a:ext uri="{0D108BD9-81ED-4DB2-BD59-A6C34878D82A}">
                    <a16:rowId xmlns:a16="http://schemas.microsoft.com/office/drawing/2014/main" val="10005"/>
                  </a:ext>
                </a:extLst>
              </a:tr>
              <a:tr h="522516">
                <a:tc>
                  <a:txBody>
                    <a:bodyPr/>
                    <a:lstStyle/>
                    <a:p>
                      <a:r>
                        <a:rPr sz="1400">
                          <a:latin typeface="Arial" panose="020B0604020202020204" pitchFamily="34" charset="0"/>
                          <a:cs typeface="Arial" panose="020B0604020202020204" pitchFamily="34" charset="0"/>
                        </a:rPr>
                        <a:t>Selection</a:t>
                      </a:r>
                    </a:p>
                  </a:txBody>
                  <a:tcPr/>
                </a:tc>
                <a:tc>
                  <a:txBody>
                    <a:bodyPr/>
                    <a:lstStyle/>
                    <a:p>
                      <a:r>
                        <a:rPr sz="1400" dirty="0">
                          <a:latin typeface="Arial" panose="020B0604020202020204" pitchFamily="34" charset="0"/>
                          <a:cs typeface="Arial" panose="020B0604020202020204" pitchFamily="34" charset="0"/>
                        </a:rPr>
                        <a:t>Offer &amp; checks</a:t>
                      </a:r>
                    </a:p>
                  </a:txBody>
                  <a:tcPr/>
                </a:tc>
                <a:tc>
                  <a:txBody>
                    <a:bodyPr/>
                    <a:lstStyle/>
                    <a:p>
                      <a:r>
                        <a:rPr sz="1400" dirty="0">
                          <a:latin typeface="Arial" panose="020B0604020202020204" pitchFamily="34" charset="0"/>
                          <a:cs typeface="Arial" panose="020B0604020202020204" pitchFamily="34" charset="0"/>
                        </a:rPr>
                        <a:t>Confirm appointment</a:t>
                      </a:r>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457200" y="6159221"/>
            <a:ext cx="8056564" cy="276999"/>
          </a:xfrm>
          <a:prstGeom prst="rect">
            <a:avLst/>
          </a:prstGeom>
          <a:noFill/>
        </p:spPr>
        <p:txBody>
          <a:bodyPr wrap="none">
            <a:spAutoFit/>
          </a:bodyPr>
          <a:lstStyle/>
          <a:p>
            <a:pPr>
              <a:defRPr sz="1200"/>
            </a:pPr>
            <a:r>
              <a:rPr dirty="0">
                <a:latin typeface="Arial" panose="020B0604020202020204" pitchFamily="34" charset="0"/>
                <a:cs typeface="Arial" panose="020B0604020202020204" pitchFamily="34" charset="0"/>
              </a:rPr>
              <a:t>Structured and sequential selection improves fairness, validity and legal compliance (CIPD, 2025; Armstrong, 2023).</a:t>
            </a:r>
          </a:p>
        </p:txBody>
      </p:sp>
      <p:sp>
        <p:nvSpPr>
          <p:cNvPr id="2" name="TextBox 1">
            <a:extLst>
              <a:ext uri="{FF2B5EF4-FFF2-40B4-BE49-F238E27FC236}">
                <a16:creationId xmlns:a16="http://schemas.microsoft.com/office/drawing/2014/main" id="{D2ABC0BD-72C8-A33A-CD35-A87ACCAD2E50}"/>
              </a:ext>
            </a:extLst>
          </p:cNvPr>
          <p:cNvSpPr txBox="1"/>
          <p:nvPr/>
        </p:nvSpPr>
        <p:spPr>
          <a:xfrm>
            <a:off x="457200" y="420530"/>
            <a:ext cx="8254181" cy="523220"/>
          </a:xfrm>
          <a:prstGeom prst="rect">
            <a:avLst/>
          </a:prstGeom>
          <a:noFill/>
        </p:spPr>
        <p:txBody>
          <a:bodyPr wrap="square" rtlCol="0">
            <a:spAutoFit/>
          </a:bodyPr>
          <a:lstStyle/>
          <a:p>
            <a:pPr algn="ctr"/>
            <a:r>
              <a:rPr lang="en-GB" sz="2800" b="1" dirty="0">
                <a:solidFill>
                  <a:srgbClr val="00B050"/>
                </a:solidFill>
                <a:latin typeface="Arial" panose="020B0604020202020204" pitchFamily="34" charset="0"/>
                <a:cs typeface="Arial" panose="020B0604020202020204" pitchFamily="34" charset="0"/>
              </a:rPr>
              <a:t>Recruitment process</a:t>
            </a:r>
          </a:p>
        </p:txBody>
      </p:sp>
      <p:sp>
        <p:nvSpPr>
          <p:cNvPr id="7" name="Rectangle 6">
            <a:extLst>
              <a:ext uri="{FF2B5EF4-FFF2-40B4-BE49-F238E27FC236}">
                <a16:creationId xmlns:a16="http://schemas.microsoft.com/office/drawing/2014/main" id="{9939AAA9-D51F-3CED-B1D8-1FF993A5BBD1}"/>
              </a:ext>
            </a:extLst>
          </p:cNvPr>
          <p:cNvSpPr>
            <a:spLocks noGrp="1" noRot="1" noMove="1" noResize="1" noEditPoints="1" noAdjustHandles="1" noChangeArrowheads="1" noChangeShapeType="1"/>
          </p:cNvSpPr>
          <p:nvPr/>
        </p:nvSpPr>
        <p:spPr>
          <a:xfrm>
            <a:off x="0" y="651052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Slide Number Placeholder 7">
            <a:extLst>
              <a:ext uri="{FF2B5EF4-FFF2-40B4-BE49-F238E27FC236}">
                <a16:creationId xmlns:a16="http://schemas.microsoft.com/office/drawing/2014/main" id="{280656A1-712C-4CDC-65D9-D1A9B42B1D3C}"/>
              </a:ext>
            </a:extLst>
          </p:cNvPr>
          <p:cNvSpPr>
            <a:spLocks noGrp="1" noRot="1" noMove="1" noResize="1" noEditPoints="1" noAdjustHandles="1" noChangeArrowheads="1" noChangeShapeType="1"/>
          </p:cNvSpPr>
          <p:nvPr>
            <p:ph type="sldNum" sz="quarter" idx="12"/>
          </p:nvPr>
        </p:nvSpPr>
        <p:spPr>
          <a:xfrm>
            <a:off x="7010400" y="6489085"/>
            <a:ext cx="2133600" cy="365125"/>
          </a:xfrm>
        </p:spPr>
        <p:txBody>
          <a:bodyPr/>
          <a:lstStyle/>
          <a:p>
            <a:fld id="{C1FF6DA9-008F-8B48-92A6-B652298478BF}" type="slidenum">
              <a:rPr lang="en-US" smtClean="0">
                <a:solidFill>
                  <a:schemeClr val="bg1"/>
                </a:solidFill>
              </a:rPr>
              <a:t>6</a:t>
            </a:fld>
            <a:endParaRPr lang="en-US"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1042219"/>
            <a:ext cx="2401025" cy="2386781"/>
          </a:xfrm>
        </p:spPr>
        <p:txBody>
          <a:bodyPr anchor="b">
            <a:normAutofit/>
          </a:bodyPr>
          <a:lstStyle/>
          <a:p>
            <a:pPr algn="r">
              <a:defRPr b="1">
                <a:solidFill>
                  <a:srgbClr val="00843D"/>
                </a:solidFill>
              </a:defRPr>
            </a:pPr>
            <a:r>
              <a:rPr lang="en-GB" sz="2800" dirty="0">
                <a:solidFill>
                  <a:srgbClr val="FFFFFF"/>
                </a:solidFill>
                <a:latin typeface="Arial" panose="020B0604020202020204" pitchFamily="34" charset="0"/>
                <a:cs typeface="Arial" panose="020B0604020202020204" pitchFamily="34" charset="0"/>
              </a:rPr>
              <a:t>Recruitment process overview </a:t>
            </a:r>
          </a:p>
        </p:txBody>
      </p:sp>
      <p:sp>
        <p:nvSpPr>
          <p:cNvPr id="38" name="Content Placeholder 2"/>
          <p:cNvSpPr>
            <a:spLocks noGrp="1"/>
          </p:cNvSpPr>
          <p:nvPr>
            <p:ph idx="1"/>
          </p:nvPr>
        </p:nvSpPr>
        <p:spPr>
          <a:xfrm>
            <a:off x="3607694" y="98324"/>
            <a:ext cx="4916510" cy="6223818"/>
          </a:xfrm>
        </p:spPr>
        <p:txBody>
          <a:bodyPr anchor="ctr">
            <a:normAutofit lnSpcReduction="10000"/>
          </a:bodyPr>
          <a:lstStyle/>
          <a:p>
            <a:pPr marL="0" indent="0">
              <a:lnSpc>
                <a:spcPct val="90000"/>
              </a:lnSpc>
              <a:buNone/>
            </a:pPr>
            <a:r>
              <a:rPr lang="en-GB" sz="1200" dirty="0">
                <a:latin typeface="Arial" panose="020B0604020202020204" pitchFamily="34" charset="0"/>
                <a:cs typeface="Arial" panose="020B0604020202020204" pitchFamily="34" charset="0"/>
              </a:rPr>
              <a:t>Recruitment is a systematic process designed to attract and select candidates, ensuring fairness, consistency, and compliance while improving job fit (Armstrong, 2023).</a:t>
            </a:r>
          </a:p>
          <a:p>
            <a:pPr marL="0" indent="0">
              <a:lnSpc>
                <a:spcPct val="90000"/>
              </a:lnSpc>
              <a:buNone/>
            </a:pPr>
            <a:endParaRPr lang="en-GB" sz="1200" dirty="0">
              <a:latin typeface="Arial" panose="020B0604020202020204" pitchFamily="34" charset="0"/>
              <a:cs typeface="Arial" panose="020B0604020202020204" pitchFamily="34" charset="0"/>
            </a:endParaRPr>
          </a:p>
          <a:p>
            <a:pPr marL="0" indent="0">
              <a:lnSpc>
                <a:spcPct val="90000"/>
              </a:lnSpc>
              <a:buNone/>
            </a:pPr>
            <a:r>
              <a:rPr lang="en-GB" sz="1200" b="1" dirty="0">
                <a:latin typeface="Arial" panose="020B0604020202020204" pitchFamily="34" charset="0"/>
                <a:cs typeface="Arial" panose="020B0604020202020204" pitchFamily="34" charset="0"/>
              </a:rPr>
              <a:t>1. Need Assessment</a:t>
            </a:r>
          </a:p>
          <a:p>
            <a:pPr marL="0" indent="0">
              <a:lnSpc>
                <a:spcPct val="90000"/>
              </a:lnSpc>
              <a:buNone/>
            </a:pPr>
            <a:r>
              <a:rPr lang="en-GB" sz="1200" dirty="0">
                <a:latin typeface="Arial" panose="020B0604020202020204" pitchFamily="34" charset="0"/>
                <a:cs typeface="Arial" panose="020B0604020202020204" pitchFamily="34" charset="0"/>
              </a:rPr>
              <a:t>The process begins with identifying a vacancy to determine whether the role is necessary. This stage ensures that recruitment aligns with organisational needs, workforce planning, and budget considerations (CIPD, 2023).</a:t>
            </a:r>
          </a:p>
          <a:p>
            <a:pPr marL="0" indent="0">
              <a:lnSpc>
                <a:spcPct val="90000"/>
              </a:lnSpc>
              <a:buNone/>
            </a:pPr>
            <a:r>
              <a:rPr lang="en-GB" sz="1200" b="1" dirty="0">
                <a:latin typeface="Arial" panose="020B0604020202020204" pitchFamily="34" charset="0"/>
                <a:cs typeface="Arial" panose="020B0604020202020204" pitchFamily="34" charset="0"/>
              </a:rPr>
              <a:t>2. Advertising</a:t>
            </a:r>
          </a:p>
          <a:p>
            <a:pPr marL="0" indent="0">
              <a:lnSpc>
                <a:spcPct val="90000"/>
              </a:lnSpc>
              <a:buNone/>
            </a:pPr>
            <a:r>
              <a:rPr lang="en-GB" sz="1200" dirty="0">
                <a:latin typeface="Arial" panose="020B0604020202020204" pitchFamily="34" charset="0"/>
                <a:cs typeface="Arial" panose="020B0604020202020204" pitchFamily="34" charset="0"/>
              </a:rPr>
              <a:t>Once the vacancy is approved, the role is advertised internally and externally. Advertising aims to attract a diverse pool of qualified candidates by clearly outlining job responsibilities, required skills, and person specifications (Armstrong &amp; Taylor, 2023).</a:t>
            </a:r>
          </a:p>
          <a:p>
            <a:pPr marL="0" indent="0">
              <a:lnSpc>
                <a:spcPct val="90000"/>
              </a:lnSpc>
              <a:buNone/>
            </a:pPr>
            <a:r>
              <a:rPr lang="en-GB" sz="1200" b="1" dirty="0">
                <a:latin typeface="Arial" panose="020B0604020202020204" pitchFamily="34" charset="0"/>
                <a:cs typeface="Arial" panose="020B0604020202020204" pitchFamily="34" charset="0"/>
              </a:rPr>
              <a:t>3. Application Screening</a:t>
            </a:r>
          </a:p>
          <a:p>
            <a:pPr marL="0" indent="0">
              <a:lnSpc>
                <a:spcPct val="90000"/>
              </a:lnSpc>
              <a:buNone/>
            </a:pPr>
            <a:r>
              <a:rPr lang="en-GB" sz="1200" dirty="0">
                <a:latin typeface="Arial" panose="020B0604020202020204" pitchFamily="34" charset="0"/>
                <a:cs typeface="Arial" panose="020B0604020202020204" pitchFamily="34" charset="0"/>
              </a:rPr>
              <a:t>Applications are reviewed and shortlisted against the person specification. This stage filters out unsuitable applicants and ensures only candidates who meet the essential criteria progress to the next stage, improving efficiency and fairness (CIPD, 2023).</a:t>
            </a:r>
          </a:p>
          <a:p>
            <a:pPr marL="0" indent="0">
              <a:lnSpc>
                <a:spcPct val="90000"/>
              </a:lnSpc>
              <a:buNone/>
            </a:pPr>
            <a:r>
              <a:rPr lang="en-GB" sz="1200" b="1" dirty="0">
                <a:latin typeface="Arial" panose="020B0604020202020204" pitchFamily="34" charset="0"/>
                <a:cs typeface="Arial" panose="020B0604020202020204" pitchFamily="34" charset="0"/>
              </a:rPr>
              <a:t>4. Written Test</a:t>
            </a:r>
          </a:p>
          <a:p>
            <a:pPr marL="0" indent="0">
              <a:lnSpc>
                <a:spcPct val="90000"/>
              </a:lnSpc>
              <a:buNone/>
            </a:pPr>
            <a:r>
              <a:rPr lang="en-GB" sz="1200" dirty="0">
                <a:latin typeface="Arial" panose="020B0604020202020204" pitchFamily="34" charset="0"/>
                <a:cs typeface="Arial" panose="020B0604020202020204" pitchFamily="34" charset="0"/>
              </a:rPr>
              <a:t>Candidates may be required to complete a communication and skills test. Written tests help assess job-related competencies, such as problem-solving, literacy, or technical ability, in an objective manner (Armstrong, 2023).</a:t>
            </a:r>
          </a:p>
          <a:p>
            <a:pPr marL="0" indent="0">
              <a:lnSpc>
                <a:spcPct val="90000"/>
              </a:lnSpc>
              <a:buNone/>
            </a:pPr>
            <a:r>
              <a:rPr lang="en-GB" sz="1200" b="1" dirty="0">
                <a:latin typeface="Arial" panose="020B0604020202020204" pitchFamily="34" charset="0"/>
                <a:cs typeface="Arial" panose="020B0604020202020204" pitchFamily="34" charset="0"/>
              </a:rPr>
              <a:t>5. Interview</a:t>
            </a:r>
          </a:p>
          <a:p>
            <a:pPr marL="0" indent="0">
              <a:lnSpc>
                <a:spcPct val="90000"/>
              </a:lnSpc>
              <a:buNone/>
            </a:pPr>
            <a:r>
              <a:rPr lang="en-GB" sz="1200" dirty="0">
                <a:latin typeface="Arial" panose="020B0604020202020204" pitchFamily="34" charset="0"/>
                <a:cs typeface="Arial" panose="020B0604020202020204" pitchFamily="34" charset="0"/>
              </a:rPr>
              <a:t>Behavioural interviews are conducted to assess candidates’ suitability for the role. This method focuses on past behaviour as a predictor of future performance, allowing employers to evaluate competencies, attitudes, and cultural fit (CIPD, 2022).</a:t>
            </a:r>
          </a:p>
          <a:p>
            <a:pPr marL="0" indent="0">
              <a:lnSpc>
                <a:spcPct val="90000"/>
              </a:lnSpc>
              <a:buNone/>
            </a:pPr>
            <a:r>
              <a:rPr lang="en-GB" sz="1200" b="1" dirty="0">
                <a:latin typeface="Arial" panose="020B0604020202020204" pitchFamily="34" charset="0"/>
                <a:cs typeface="Arial" panose="020B0604020202020204" pitchFamily="34" charset="0"/>
              </a:rPr>
              <a:t>6. Selection</a:t>
            </a:r>
          </a:p>
          <a:p>
            <a:pPr marL="0" indent="0">
              <a:lnSpc>
                <a:spcPct val="90000"/>
              </a:lnSpc>
              <a:buNone/>
            </a:pPr>
            <a:r>
              <a:rPr lang="en-GB" sz="1200" dirty="0">
                <a:latin typeface="Arial" panose="020B0604020202020204" pitchFamily="34" charset="0"/>
                <a:cs typeface="Arial" panose="020B0604020202020204" pitchFamily="34" charset="0"/>
              </a:rPr>
              <a:t>The final stage involves making an offer of employment, subject to relevant checks such as references or right-to-work verification. This confirms the appointment of the most suitable candidate while ensuring legal and organisational requirements are met (Armstrong &amp; Taylor, 2023).</a:t>
            </a:r>
          </a:p>
          <a:p>
            <a:pPr marL="0" indent="0">
              <a:lnSpc>
                <a:spcPct val="90000"/>
              </a:lnSpc>
              <a:buNone/>
              <a:defRPr sz="2000"/>
            </a:pPr>
            <a:endParaRPr sz="1100" dirty="0">
              <a:latin typeface="Arial" panose="020B0604020202020204" pitchFamily="34" charset="0"/>
              <a:cs typeface="Arial" panose="020B0604020202020204" pitchFamily="34" charset="0"/>
            </a:endParaRPr>
          </a:p>
        </p:txBody>
      </p:sp>
      <p:sp>
        <p:nvSpPr>
          <p:cNvPr id="5" name="Rectangle 4"/>
          <p:cNvSpPr>
            <a:spLocks noGrp="1" noRot="1" noMove="1" noResize="1" noEditPoints="1" noAdjustHandles="1" noChangeArrowheads="1" noChangeShapeType="1"/>
          </p:cNvSpPr>
          <p:nvPr/>
        </p:nvSpPr>
        <p:spPr>
          <a:xfrm>
            <a:off x="0" y="651052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solidFill>
                <a:schemeClr val="bg1"/>
              </a:solidFill>
            </a:endParaRPr>
          </a:p>
        </p:txBody>
      </p:sp>
      <p:sp>
        <p:nvSpPr>
          <p:cNvPr id="4" name="Slide Number Placeholder 3">
            <a:extLst>
              <a:ext uri="{FF2B5EF4-FFF2-40B4-BE49-F238E27FC236}">
                <a16:creationId xmlns:a16="http://schemas.microsoft.com/office/drawing/2014/main" id="{6A536B90-F148-CF95-D631-9B257E1DF25D}"/>
              </a:ext>
            </a:extLst>
          </p:cNvPr>
          <p:cNvSpPr>
            <a:spLocks noGrp="1" noRot="1" noMove="1" noResize="1" noEditPoints="1" noAdjustHandles="1" noChangeArrowheads="1" noChangeShapeType="1"/>
          </p:cNvSpPr>
          <p:nvPr>
            <p:ph type="sldNum" sz="quarter" idx="12"/>
          </p:nvPr>
        </p:nvSpPr>
        <p:spPr>
          <a:xfrm>
            <a:off x="8778240" y="6455664"/>
            <a:ext cx="336042" cy="365125"/>
          </a:xfrm>
        </p:spPr>
        <p:txBody>
          <a:bodyPr>
            <a:normAutofit/>
          </a:bodyPr>
          <a:lstStyle/>
          <a:p>
            <a:pPr>
              <a:spcAft>
                <a:spcPts val="600"/>
              </a:spcAft>
            </a:pPr>
            <a:fld id="{C1FF6DA9-008F-8B48-92A6-B652298478BF}" type="slidenum">
              <a:rPr lang="en-US">
                <a:solidFill>
                  <a:schemeClr val="bg1"/>
                </a:solidFill>
              </a:rPr>
              <a:pPr>
                <a:spcAft>
                  <a:spcPts val="600"/>
                </a:spcAft>
              </a:pPr>
              <a:t>7</a:t>
            </a:fld>
            <a:endParaRPr lang="en-US" sz="1000"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3467"/>
            <a:ext cx="2880360" cy="5571066"/>
          </a:xfrm>
        </p:spPr>
        <p:txBody>
          <a:bodyPr anchor="ctr">
            <a:normAutofit/>
          </a:bodyPr>
          <a:lstStyle/>
          <a:p>
            <a:pPr>
              <a:defRPr b="1">
                <a:solidFill>
                  <a:srgbClr val="00843D"/>
                </a:solidFill>
              </a:defRPr>
            </a:pPr>
            <a:r>
              <a:rPr lang="en-GB" sz="2800" dirty="0">
                <a:latin typeface="Arial" panose="020B0604020202020204" pitchFamily="34" charset="0"/>
                <a:cs typeface="Arial" panose="020B0604020202020204" pitchFamily="34" charset="0"/>
              </a:rPr>
              <a:t>Job Analysis - Employability Officer </a:t>
            </a:r>
          </a:p>
        </p:txBody>
      </p:sp>
      <p:sp>
        <p:nvSpPr>
          <p:cNvPr id="12" name="Freeform: Shape 11">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79764" y="0"/>
            <a:ext cx="5364236"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4176522" y="643467"/>
            <a:ext cx="4341114" cy="5571066"/>
          </a:xfrm>
        </p:spPr>
        <p:txBody>
          <a:bodyPr anchor="ctr">
            <a:normAutofit fontScale="92500"/>
          </a:bodyPr>
          <a:lstStyle/>
          <a:p>
            <a:pPr marL="0" indent="0">
              <a:lnSpc>
                <a:spcPct val="150000"/>
              </a:lnSpc>
              <a:buNone/>
              <a:defRPr sz="2000"/>
            </a:pPr>
            <a:r>
              <a:rPr lang="en-GB" sz="1200" dirty="0">
                <a:solidFill>
                  <a:srgbClr val="FFFFFF"/>
                </a:solidFill>
                <a:latin typeface="Arial" panose="020B0604020202020204" pitchFamily="34" charset="0"/>
                <a:cs typeface="Arial" panose="020B0604020202020204" pitchFamily="34" charset="0"/>
              </a:rPr>
              <a:t>Key tasks</a:t>
            </a:r>
          </a:p>
          <a:p>
            <a:pPr>
              <a:lnSpc>
                <a:spcPct val="150000"/>
              </a:lnSpc>
              <a:buFont typeface="Arial" panose="020B0604020202020204" pitchFamily="34" charset="0"/>
              <a:buChar char="•"/>
              <a:defRPr sz="2000"/>
            </a:pPr>
            <a:r>
              <a:rPr lang="en-GB" sz="1200" dirty="0">
                <a:solidFill>
                  <a:srgbClr val="FFFFFF"/>
                </a:solidFill>
                <a:latin typeface="Arial" panose="020B0604020202020204" pitchFamily="34" charset="0"/>
                <a:cs typeface="Arial" panose="020B0604020202020204" pitchFamily="34" charset="0"/>
              </a:rPr>
              <a:t>plan sessions/activities, deliver interventions, manage logistics and safeguarding.</a:t>
            </a:r>
          </a:p>
          <a:p>
            <a:pPr>
              <a:lnSpc>
                <a:spcPct val="150000"/>
              </a:lnSpc>
              <a:defRPr sz="2000"/>
            </a:pPr>
            <a:r>
              <a:rPr lang="en-GB" sz="1200" dirty="0">
                <a:solidFill>
                  <a:srgbClr val="FFFFFF"/>
                </a:solidFill>
                <a:latin typeface="Arial" panose="020B0604020202020204" pitchFamily="34" charset="0"/>
                <a:cs typeface="Arial" panose="020B0604020202020204" pitchFamily="34" charset="0"/>
              </a:rPr>
              <a:t>Stakeholders, community groups, local authorities, schools, businesses, volunteers.</a:t>
            </a:r>
          </a:p>
          <a:p>
            <a:pPr>
              <a:lnSpc>
                <a:spcPct val="150000"/>
              </a:lnSpc>
              <a:defRPr sz="2000"/>
            </a:pPr>
            <a:r>
              <a:rPr lang="en-GB" sz="1200" dirty="0">
                <a:solidFill>
                  <a:srgbClr val="FFFFFF"/>
                </a:solidFill>
                <a:latin typeface="Arial" panose="020B0604020202020204" pitchFamily="34" charset="0"/>
                <a:cs typeface="Arial" panose="020B0604020202020204" pitchFamily="34" charset="0"/>
              </a:rPr>
              <a:t>Constraints: fixed funding deadlines, reporting requirements, health &amp; safety and equality duties.</a:t>
            </a:r>
          </a:p>
          <a:p>
            <a:pPr>
              <a:lnSpc>
                <a:spcPct val="150000"/>
              </a:lnSpc>
              <a:defRPr sz="2000"/>
            </a:pPr>
            <a:r>
              <a:rPr lang="en-GB" sz="1200" dirty="0">
                <a:solidFill>
                  <a:srgbClr val="FFFFFF"/>
                </a:solidFill>
                <a:latin typeface="Arial" panose="020B0604020202020204" pitchFamily="34" charset="0"/>
                <a:cs typeface="Arial" panose="020B0604020202020204" pitchFamily="34" charset="0"/>
              </a:rPr>
              <a:t>Success measures: participation, outcomes achieved, quality of reporting, stakeholder feedback.</a:t>
            </a:r>
          </a:p>
          <a:p>
            <a:pPr>
              <a:lnSpc>
                <a:spcPct val="150000"/>
              </a:lnSpc>
              <a:defRPr sz="2000"/>
            </a:pPr>
            <a:r>
              <a:rPr lang="en-GB" sz="1200" dirty="0">
                <a:solidFill>
                  <a:srgbClr val="FFFFFF"/>
                </a:solidFill>
                <a:latin typeface="Arial" panose="020B0604020202020204" pitchFamily="34" charset="0"/>
                <a:cs typeface="Arial" panose="020B0604020202020204" pitchFamily="34" charset="0"/>
              </a:rPr>
              <a:t>Collect information from: existing job holders, managers, and project documentation.</a:t>
            </a:r>
          </a:p>
          <a:p>
            <a:pPr>
              <a:lnSpc>
                <a:spcPct val="150000"/>
              </a:lnSpc>
              <a:defRPr sz="2000"/>
            </a:pPr>
            <a:r>
              <a:rPr lang="en-GB" sz="1200" dirty="0">
                <a:solidFill>
                  <a:srgbClr val="FFFFFF"/>
                </a:solidFill>
                <a:latin typeface="Arial" panose="020B0604020202020204" pitchFamily="34" charset="0"/>
                <a:cs typeface="Arial" panose="020B0604020202020204" pitchFamily="34" charset="0"/>
              </a:rPr>
              <a:t>Techniques  observation, interviews, questionnaires, critical incident technique, and task analysis.</a:t>
            </a:r>
          </a:p>
          <a:p>
            <a:pPr>
              <a:lnSpc>
                <a:spcPct val="150000"/>
              </a:lnSpc>
              <a:defRPr sz="2000"/>
            </a:pPr>
            <a:r>
              <a:rPr lang="en-GB" sz="1200" dirty="0">
                <a:solidFill>
                  <a:srgbClr val="FFFFFF"/>
                </a:solidFill>
                <a:latin typeface="Arial" panose="020B0604020202020204" pitchFamily="34" charset="0"/>
                <a:cs typeface="Arial" panose="020B0604020202020204" pitchFamily="34" charset="0"/>
              </a:rPr>
              <a:t>Focus on purpose of the job, key tasks, stakeholder interactions, and outcomes/outputs.</a:t>
            </a:r>
          </a:p>
          <a:p>
            <a:pPr>
              <a:lnSpc>
                <a:spcPct val="150000"/>
              </a:lnSpc>
              <a:defRPr sz="2000"/>
            </a:pPr>
            <a:r>
              <a:rPr lang="en-GB" sz="1200" dirty="0">
                <a:solidFill>
                  <a:srgbClr val="FFFFFF"/>
                </a:solidFill>
                <a:latin typeface="Arial" panose="020B0604020202020204" pitchFamily="34" charset="0"/>
                <a:cs typeface="Arial" panose="020B0604020202020204" pitchFamily="34" charset="0"/>
              </a:rPr>
              <a:t>Outcome evidence base for JD and person specification</a:t>
            </a:r>
          </a:p>
          <a:p>
            <a:pPr>
              <a:lnSpc>
                <a:spcPct val="150000"/>
              </a:lnSpc>
            </a:pPr>
            <a:r>
              <a:rPr lang="en-GB" sz="1200" dirty="0">
                <a:solidFill>
                  <a:srgbClr val="FFFFFF"/>
                </a:solidFill>
                <a:latin typeface="Arial" panose="020B0604020202020204" pitchFamily="34" charset="0"/>
                <a:cs typeface="Arial" panose="020B0604020202020204" pitchFamily="34" charset="0"/>
              </a:rPr>
              <a:t>One-to-one employability support</a:t>
            </a:r>
          </a:p>
          <a:p>
            <a:pPr>
              <a:lnSpc>
                <a:spcPct val="150000"/>
              </a:lnSpc>
            </a:pPr>
            <a:r>
              <a:rPr lang="en-GB" sz="1200" dirty="0">
                <a:solidFill>
                  <a:srgbClr val="FFFFFF"/>
                </a:solidFill>
                <a:latin typeface="Arial" panose="020B0604020202020204" pitchFamily="34" charset="0"/>
                <a:cs typeface="Arial" panose="020B0604020202020204" pitchFamily="34" charset="0"/>
              </a:rPr>
              <a:t>Workshops</a:t>
            </a:r>
          </a:p>
          <a:p>
            <a:pPr>
              <a:lnSpc>
                <a:spcPct val="150000"/>
              </a:lnSpc>
            </a:pPr>
            <a:r>
              <a:rPr lang="en-GB" sz="1200" dirty="0">
                <a:solidFill>
                  <a:srgbClr val="FFFFFF"/>
                </a:solidFill>
                <a:latin typeface="Arial" panose="020B0604020202020204" pitchFamily="34" charset="0"/>
                <a:cs typeface="Arial" panose="020B0604020202020204" pitchFamily="34" charset="0"/>
              </a:rPr>
              <a:t>Employer engagement</a:t>
            </a:r>
          </a:p>
          <a:p>
            <a:pPr>
              <a:lnSpc>
                <a:spcPct val="150000"/>
              </a:lnSpc>
            </a:pPr>
            <a:r>
              <a:rPr lang="en-GB" sz="1200" dirty="0">
                <a:solidFill>
                  <a:srgbClr val="FFFFFF"/>
                </a:solidFill>
                <a:latin typeface="Arial" panose="020B0604020202020204" pitchFamily="34" charset="0"/>
                <a:cs typeface="Arial" panose="020B0604020202020204" pitchFamily="34" charset="0"/>
              </a:rPr>
              <a:t>Case management</a:t>
            </a:r>
          </a:p>
          <a:p>
            <a:pPr>
              <a:lnSpc>
                <a:spcPct val="150000"/>
              </a:lnSpc>
            </a:pPr>
            <a:endParaRPr lang="en-GB" sz="1200" dirty="0">
              <a:solidFill>
                <a:srgbClr val="FFFFFF"/>
              </a:solidFill>
              <a:latin typeface="Arial" panose="020B0604020202020204" pitchFamily="34" charset="0"/>
              <a:cs typeface="Arial" panose="020B0604020202020204" pitchFamily="34" charset="0"/>
            </a:endParaRPr>
          </a:p>
          <a:p>
            <a:pPr>
              <a:lnSpc>
                <a:spcPct val="90000"/>
              </a:lnSpc>
              <a:defRPr sz="2000"/>
            </a:pPr>
            <a:endParaRPr lang="en-GB" sz="1300" dirty="0">
              <a:solidFill>
                <a:srgbClr val="FFFFFF"/>
              </a:solidFill>
              <a:latin typeface="Arial" panose="020B0604020202020204" pitchFamily="34" charset="0"/>
              <a:cs typeface="Arial" panose="020B0604020202020204" pitchFamily="34" charset="0"/>
            </a:endParaRPr>
          </a:p>
        </p:txBody>
      </p:sp>
      <p:sp>
        <p:nvSpPr>
          <p:cNvPr id="5" name="Rectangle 4"/>
          <p:cNvSpPr>
            <a:spLocks noGrp="1" noRot="1" noMove="1" noResize="1" noEditPoints="1" noAdjustHandles="1" noChangeArrowheads="1" noChangeShapeType="1"/>
          </p:cNvSpPr>
          <p:nvPr/>
        </p:nvSpPr>
        <p:spPr>
          <a:xfrm>
            <a:off x="-2286" y="6547739"/>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Slide Number Placeholder 3">
            <a:extLst>
              <a:ext uri="{FF2B5EF4-FFF2-40B4-BE49-F238E27FC236}">
                <a16:creationId xmlns:a16="http://schemas.microsoft.com/office/drawing/2014/main" id="{8B772CC4-3115-8040-BA08-39AF151A2E42}"/>
              </a:ext>
            </a:extLst>
          </p:cNvPr>
          <p:cNvSpPr>
            <a:spLocks noGrp="1" noRot="1" noMove="1" noResize="1" noEditPoints="1" noAdjustHandles="1" noChangeArrowheads="1" noChangeShapeType="1"/>
          </p:cNvSpPr>
          <p:nvPr>
            <p:ph type="sldNum" sz="quarter" idx="12"/>
          </p:nvPr>
        </p:nvSpPr>
        <p:spPr>
          <a:xfrm>
            <a:off x="8227314" y="6538912"/>
            <a:ext cx="914400" cy="365125"/>
          </a:xfrm>
        </p:spPr>
        <p:txBody>
          <a:bodyPr>
            <a:normAutofit/>
          </a:bodyPr>
          <a:lstStyle/>
          <a:p>
            <a:pPr>
              <a:spcAft>
                <a:spcPts val="600"/>
              </a:spcAft>
            </a:pPr>
            <a:fld id="{C1FF6DA9-008F-8B48-92A6-B652298478BF}" type="slidenum">
              <a:rPr lang="en-US">
                <a:solidFill>
                  <a:srgbClr val="FFFFFF"/>
                </a:solidFill>
              </a:rPr>
              <a:pPr>
                <a:spcAft>
                  <a:spcPts val="600"/>
                </a:spcAft>
              </a:pPr>
              <a:t>8</a:t>
            </a:fld>
            <a:endParaRPr lang="en-US" dirty="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D7993FA-482D-40A2-BD7B-EBB6AE1CA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72150" y="643467"/>
            <a:ext cx="2740914" cy="5571066"/>
          </a:xfrm>
        </p:spPr>
        <p:txBody>
          <a:bodyPr anchor="ctr">
            <a:normAutofit/>
          </a:bodyPr>
          <a:lstStyle/>
          <a:p>
            <a:pPr>
              <a:defRPr b="1">
                <a:solidFill>
                  <a:srgbClr val="00843D"/>
                </a:solidFill>
              </a:defRPr>
            </a:pPr>
            <a:r>
              <a:rPr lang="en-GB" sz="2800" dirty="0">
                <a:latin typeface="Arial"/>
              </a:rPr>
              <a:t>Job Description</a:t>
            </a:r>
          </a:p>
        </p:txBody>
      </p:sp>
      <p:sp>
        <p:nvSpPr>
          <p:cNvPr id="17" name="Freeform: Shape 16">
            <a:extLst>
              <a:ext uri="{FF2B5EF4-FFF2-40B4-BE49-F238E27FC236}">
                <a16:creationId xmlns:a16="http://schemas.microsoft.com/office/drawing/2014/main" id="{3AE8634F-51AB-499B-BC73-009FB463E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8741" cy="6858000"/>
          </a:xfrm>
          <a:custGeom>
            <a:avLst/>
            <a:gdLst>
              <a:gd name="connsiteX0" fmla="*/ 0 w 7384987"/>
              <a:gd name="connsiteY0" fmla="*/ 0 h 6858000"/>
              <a:gd name="connsiteX1" fmla="*/ 7366172 w 7384987"/>
              <a:gd name="connsiteY1" fmla="*/ 0 h 6858000"/>
              <a:gd name="connsiteX2" fmla="*/ 7359733 w 7384987"/>
              <a:gd name="connsiteY2" fmla="*/ 160754 h 6858000"/>
              <a:gd name="connsiteX3" fmla="*/ 7363789 w 7384987"/>
              <a:gd name="connsiteY3" fmla="*/ 350870 h 6858000"/>
              <a:gd name="connsiteX4" fmla="*/ 7364804 w 7384987"/>
              <a:gd name="connsiteY4" fmla="*/ 738248 h 6858000"/>
              <a:gd name="connsiteX5" fmla="*/ 7363917 w 7384987"/>
              <a:gd name="connsiteY5" fmla="*/ 1051329 h 6858000"/>
              <a:gd name="connsiteX6" fmla="*/ 7369069 w 7384987"/>
              <a:gd name="connsiteY6" fmla="*/ 1216617 h 6858000"/>
              <a:gd name="connsiteX7" fmla="*/ 7370433 w 7384987"/>
              <a:gd name="connsiteY7" fmla="*/ 1216617 h 6858000"/>
              <a:gd name="connsiteX8" fmla="*/ 7370810 w 7384987"/>
              <a:gd name="connsiteY8" fmla="*/ 1241159 h 6858000"/>
              <a:gd name="connsiteX9" fmla="*/ 7368946 w 7384987"/>
              <a:gd name="connsiteY9" fmla="*/ 1298998 h 6858000"/>
              <a:gd name="connsiteX10" fmla="*/ 7368583 w 7384987"/>
              <a:gd name="connsiteY10" fmla="*/ 1314450 h 6858000"/>
              <a:gd name="connsiteX11" fmla="*/ 7368448 w 7384987"/>
              <a:gd name="connsiteY11" fmla="*/ 1314450 h 6858000"/>
              <a:gd name="connsiteX12" fmla="*/ 7364030 w 7384987"/>
              <a:gd name="connsiteY12" fmla="*/ 1451529 h 6858000"/>
              <a:gd name="connsiteX13" fmla="*/ 7372921 w 7384987"/>
              <a:gd name="connsiteY13" fmla="*/ 1777349 h 6858000"/>
              <a:gd name="connsiteX14" fmla="*/ 7360218 w 7384987"/>
              <a:gd name="connsiteY14" fmla="*/ 2237181 h 6858000"/>
              <a:gd name="connsiteX15" fmla="*/ 7363394 w 7384987"/>
              <a:gd name="connsiteY15" fmla="*/ 2901271 h 6858000"/>
              <a:gd name="connsiteX16" fmla="*/ 7384987 w 7384987"/>
              <a:gd name="connsiteY16" fmla="*/ 3385366 h 6858000"/>
              <a:gd name="connsiteX17" fmla="*/ 7362505 w 7384987"/>
              <a:gd name="connsiteY17" fmla="*/ 3749928 h 6858000"/>
              <a:gd name="connsiteX18" fmla="*/ 7361488 w 7384987"/>
              <a:gd name="connsiteY18" fmla="*/ 4167080 h 6858000"/>
              <a:gd name="connsiteX19" fmla="*/ 7366315 w 7384987"/>
              <a:gd name="connsiteY19" fmla="*/ 4538757 h 6858000"/>
              <a:gd name="connsiteX20" fmla="*/ 7373684 w 7384987"/>
              <a:gd name="connsiteY20" fmla="*/ 4950193 h 6858000"/>
              <a:gd name="connsiteX21" fmla="*/ 7356280 w 7384987"/>
              <a:gd name="connsiteY21" fmla="*/ 5366074 h 6858000"/>
              <a:gd name="connsiteX22" fmla="*/ 7356280 w 7384987"/>
              <a:gd name="connsiteY22" fmla="*/ 5739911 h 6858000"/>
              <a:gd name="connsiteX23" fmla="*/ 7376478 w 7384987"/>
              <a:gd name="connsiteY23" fmla="*/ 6321306 h 6858000"/>
              <a:gd name="connsiteX24" fmla="*/ 7367793 w 7384987"/>
              <a:gd name="connsiteY24" fmla="*/ 6858000 h 6858000"/>
              <a:gd name="connsiteX25" fmla="*/ 0 w 7384987"/>
              <a:gd name="connsiteY2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384987" h="6858000">
                <a:moveTo>
                  <a:pt x="0" y="0"/>
                </a:moveTo>
                <a:lnTo>
                  <a:pt x="7366172" y="0"/>
                </a:lnTo>
                <a:lnTo>
                  <a:pt x="7359733" y="160754"/>
                </a:lnTo>
                <a:cubicBezTo>
                  <a:pt x="7359139" y="224139"/>
                  <a:pt x="7360491" y="287545"/>
                  <a:pt x="7363789" y="350870"/>
                </a:cubicBezTo>
                <a:cubicBezTo>
                  <a:pt x="7372315" y="479826"/>
                  <a:pt x="7372646" y="609245"/>
                  <a:pt x="7364804" y="738248"/>
                </a:cubicBezTo>
                <a:cubicBezTo>
                  <a:pt x="7358232" y="842483"/>
                  <a:pt x="7357929" y="947053"/>
                  <a:pt x="7363917" y="1051329"/>
                </a:cubicBezTo>
                <a:lnTo>
                  <a:pt x="7369069" y="1216617"/>
                </a:lnTo>
                <a:lnTo>
                  <a:pt x="7370433" y="1216617"/>
                </a:lnTo>
                <a:lnTo>
                  <a:pt x="7370810" y="1241159"/>
                </a:lnTo>
                <a:lnTo>
                  <a:pt x="7368946" y="1298998"/>
                </a:lnTo>
                <a:lnTo>
                  <a:pt x="7368583" y="1314450"/>
                </a:lnTo>
                <a:lnTo>
                  <a:pt x="7368448" y="1314450"/>
                </a:lnTo>
                <a:lnTo>
                  <a:pt x="7364030" y="1451529"/>
                </a:lnTo>
                <a:cubicBezTo>
                  <a:pt x="7358313" y="1560263"/>
                  <a:pt x="7366950" y="1668870"/>
                  <a:pt x="7372921" y="1777349"/>
                </a:cubicBezTo>
                <a:cubicBezTo>
                  <a:pt x="7381432" y="1931051"/>
                  <a:pt x="7371270" y="2084116"/>
                  <a:pt x="7360218" y="2237181"/>
                </a:cubicBezTo>
                <a:cubicBezTo>
                  <a:pt x="7344975" y="2458587"/>
                  <a:pt x="7353486" y="2679992"/>
                  <a:pt x="7363394" y="2901271"/>
                </a:cubicBezTo>
                <a:cubicBezTo>
                  <a:pt x="7370635" y="3062594"/>
                  <a:pt x="7383210" y="3223789"/>
                  <a:pt x="7384987" y="3385366"/>
                </a:cubicBezTo>
                <a:cubicBezTo>
                  <a:pt x="7385051" y="3507234"/>
                  <a:pt x="7377544" y="3628988"/>
                  <a:pt x="7362505" y="3749928"/>
                </a:cubicBezTo>
                <a:cubicBezTo>
                  <a:pt x="7346880" y="3888895"/>
                  <a:pt x="7353613" y="4027988"/>
                  <a:pt x="7361488" y="4167080"/>
                </a:cubicBezTo>
                <a:cubicBezTo>
                  <a:pt x="7368348" y="4290930"/>
                  <a:pt x="7368729" y="4414907"/>
                  <a:pt x="7366315" y="4538757"/>
                </a:cubicBezTo>
                <a:cubicBezTo>
                  <a:pt x="7363648" y="4676072"/>
                  <a:pt x="7364283" y="4813259"/>
                  <a:pt x="7373684" y="4950193"/>
                </a:cubicBezTo>
                <a:cubicBezTo>
                  <a:pt x="7384416" y="5089018"/>
                  <a:pt x="7378574" y="5228633"/>
                  <a:pt x="7356280" y="5366074"/>
                </a:cubicBezTo>
                <a:cubicBezTo>
                  <a:pt x="7335448" y="5490178"/>
                  <a:pt x="7341165" y="5615552"/>
                  <a:pt x="7356280" y="5739911"/>
                </a:cubicBezTo>
                <a:cubicBezTo>
                  <a:pt x="7379526" y="5933243"/>
                  <a:pt x="7379526" y="6127211"/>
                  <a:pt x="7376478" y="6321306"/>
                </a:cubicBezTo>
                <a:lnTo>
                  <a:pt x="7367793"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30935" y="412955"/>
            <a:ext cx="4422845" cy="5801578"/>
          </a:xfrm>
        </p:spPr>
        <p:txBody>
          <a:bodyPr anchor="ctr">
            <a:normAutofit/>
          </a:bodyPr>
          <a:lstStyle/>
          <a:p>
            <a:pPr>
              <a:lnSpc>
                <a:spcPct val="150000"/>
              </a:lnSpc>
            </a:pPr>
            <a:r>
              <a:rPr lang="en-GB" sz="1200" dirty="0">
                <a:solidFill>
                  <a:srgbClr val="FFFFFF"/>
                </a:solidFill>
                <a:latin typeface="Arial" panose="020B0604020202020204" pitchFamily="34" charset="0"/>
                <a:cs typeface="Arial" panose="020B0604020202020204" pitchFamily="34" charset="0"/>
              </a:rPr>
              <a:t>Support jobseekers into employment</a:t>
            </a:r>
          </a:p>
          <a:p>
            <a:pPr>
              <a:lnSpc>
                <a:spcPct val="150000"/>
              </a:lnSpc>
            </a:pPr>
            <a:r>
              <a:rPr lang="en-GB" sz="1200" dirty="0">
                <a:solidFill>
                  <a:srgbClr val="FFFFFF"/>
                </a:solidFill>
                <a:latin typeface="Arial" panose="020B0604020202020204" pitchFamily="34" charset="0"/>
                <a:cs typeface="Arial" panose="020B0604020202020204" pitchFamily="34" charset="0"/>
              </a:rPr>
              <a:t>Action planning</a:t>
            </a:r>
          </a:p>
          <a:p>
            <a:pPr>
              <a:lnSpc>
                <a:spcPct val="150000"/>
              </a:lnSpc>
            </a:pPr>
            <a:r>
              <a:rPr lang="en-GB" sz="1200" dirty="0">
                <a:solidFill>
                  <a:srgbClr val="FFFFFF"/>
                </a:solidFill>
                <a:latin typeface="Arial" panose="020B0604020202020204" pitchFamily="34" charset="0"/>
                <a:cs typeface="Arial" panose="020B0604020202020204" pitchFamily="34" charset="0"/>
              </a:rPr>
              <a:t>Caseload management</a:t>
            </a:r>
          </a:p>
          <a:p>
            <a:pPr>
              <a:lnSpc>
                <a:spcPct val="150000"/>
              </a:lnSpc>
            </a:pPr>
            <a:r>
              <a:rPr lang="en-GB" sz="1200" dirty="0">
                <a:solidFill>
                  <a:srgbClr val="FFFFFF"/>
                </a:solidFill>
                <a:latin typeface="Arial" panose="020B0604020202020204" pitchFamily="34" charset="0"/>
                <a:cs typeface="Arial" panose="020B0604020202020204" pitchFamily="34" charset="0"/>
              </a:rPr>
              <a:t>Reporting outcomes</a:t>
            </a:r>
          </a:p>
          <a:p>
            <a:pPr lvl="0">
              <a:lnSpc>
                <a:spcPct val="150000"/>
              </a:lnSpc>
              <a:defRPr sz="2000"/>
            </a:pPr>
            <a:r>
              <a:rPr lang="en-GB" sz="1200" dirty="0">
                <a:solidFill>
                  <a:srgbClr val="FFFFFF"/>
                </a:solidFill>
                <a:latin typeface="Arial" panose="020B0604020202020204" pitchFamily="34" charset="0"/>
                <a:cs typeface="Arial" panose="020B0604020202020204" pitchFamily="34" charset="0"/>
              </a:rPr>
              <a:t>Deliver Employability  work on a one-to-one basis and organize activities, sessions and site work. In groups or one to one. </a:t>
            </a:r>
          </a:p>
          <a:p>
            <a:pPr marL="0" lvl="0" indent="0">
              <a:lnSpc>
                <a:spcPct val="150000"/>
              </a:lnSpc>
              <a:buNone/>
              <a:defRPr sz="2000"/>
            </a:pPr>
            <a:r>
              <a:rPr lang="en-GB" sz="1200" dirty="0">
                <a:solidFill>
                  <a:srgbClr val="FFFFFF"/>
                </a:solidFill>
                <a:latin typeface="Arial" panose="020B0604020202020204" pitchFamily="34" charset="0"/>
                <a:cs typeface="Arial" panose="020B0604020202020204" pitchFamily="34" charset="0"/>
              </a:rPr>
              <a:t>      CV building, key skills, Interview      techniques.</a:t>
            </a:r>
          </a:p>
          <a:p>
            <a:pPr lvl="0">
              <a:lnSpc>
                <a:spcPct val="150000"/>
              </a:lnSpc>
              <a:defRPr sz="2000"/>
            </a:pPr>
            <a:r>
              <a:rPr lang="en-GB" sz="1200" dirty="0">
                <a:solidFill>
                  <a:srgbClr val="FFFFFF"/>
                </a:solidFill>
                <a:latin typeface="Arial" panose="020B0604020202020204" pitchFamily="34" charset="0"/>
                <a:cs typeface="Arial" panose="020B0604020202020204" pitchFamily="34" charset="0"/>
              </a:rPr>
              <a:t>Coordinate partners and volunteers, maintain positive stakeholder relationships.</a:t>
            </a:r>
          </a:p>
          <a:p>
            <a:pPr lvl="0">
              <a:lnSpc>
                <a:spcPct val="150000"/>
              </a:lnSpc>
              <a:defRPr sz="2000"/>
            </a:pPr>
            <a:r>
              <a:rPr lang="en-GB" sz="1200" dirty="0">
                <a:solidFill>
                  <a:srgbClr val="FFFFFF"/>
                </a:solidFill>
                <a:latin typeface="Arial" panose="020B0604020202020204" pitchFamily="34" charset="0"/>
                <a:cs typeface="Arial" panose="020B0604020202020204" pitchFamily="34" charset="0"/>
              </a:rPr>
              <a:t>Monitor progress, collect data/evidence and produce funder reports.</a:t>
            </a:r>
          </a:p>
          <a:p>
            <a:pPr lvl="0">
              <a:lnSpc>
                <a:spcPct val="150000"/>
              </a:lnSpc>
              <a:defRPr sz="2000"/>
            </a:pPr>
            <a:r>
              <a:rPr lang="en-GB" sz="1200" dirty="0">
                <a:solidFill>
                  <a:srgbClr val="FFFFFF"/>
                </a:solidFill>
                <a:latin typeface="Arial" panose="020B0604020202020204" pitchFamily="34" charset="0"/>
                <a:cs typeface="Arial" panose="020B0604020202020204" pitchFamily="34" charset="0"/>
              </a:rPr>
              <a:t>Ensure compliance, safeguarding, H&amp;S, risk assessments and inclusive practice.</a:t>
            </a:r>
          </a:p>
          <a:p>
            <a:pPr lvl="0">
              <a:lnSpc>
                <a:spcPct val="150000"/>
              </a:lnSpc>
              <a:defRPr sz="2000"/>
            </a:pPr>
            <a:r>
              <a:rPr lang="en-GB" sz="1200" dirty="0">
                <a:solidFill>
                  <a:srgbClr val="FFFFFF"/>
                </a:solidFill>
                <a:latin typeface="Arial" panose="020B0604020202020204" pitchFamily="34" charset="0"/>
                <a:cs typeface="Arial" panose="020B0604020202020204" pitchFamily="34" charset="0"/>
              </a:rPr>
              <a:t>Working with vulnerable adult or SEN</a:t>
            </a:r>
          </a:p>
          <a:p>
            <a:pPr>
              <a:lnSpc>
                <a:spcPct val="90000"/>
              </a:lnSpc>
              <a:defRPr sz="2000"/>
            </a:pPr>
            <a:endParaRPr lang="en-GB" sz="1800" dirty="0">
              <a:solidFill>
                <a:srgbClr val="FFFFFF"/>
              </a:solidFill>
              <a:latin typeface="Arial" panose="020B0604020202020204" pitchFamily="34" charset="0"/>
              <a:cs typeface="Arial" panose="020B0604020202020204" pitchFamily="34" charset="0"/>
            </a:endParaRPr>
          </a:p>
        </p:txBody>
      </p:sp>
      <p:sp>
        <p:nvSpPr>
          <p:cNvPr id="5" name="Rectangle 4"/>
          <p:cNvSpPr>
            <a:spLocks noGrp="1" noRot="1" noMove="1" noResize="1" noEditPoints="1" noAdjustHandles="1" noChangeArrowheads="1" noChangeShapeType="1"/>
          </p:cNvSpPr>
          <p:nvPr/>
        </p:nvSpPr>
        <p:spPr>
          <a:xfrm>
            <a:off x="0" y="651052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Slide Number Placeholder 3">
            <a:extLst>
              <a:ext uri="{FF2B5EF4-FFF2-40B4-BE49-F238E27FC236}">
                <a16:creationId xmlns:a16="http://schemas.microsoft.com/office/drawing/2014/main" id="{97A30107-D8AD-C6AF-C4FA-AC5C749A6225}"/>
              </a:ext>
            </a:extLst>
          </p:cNvPr>
          <p:cNvSpPr>
            <a:spLocks noGrp="1" noRot="1" noMove="1" noResize="1" noEditPoints="1" noAdjustHandles="1" noChangeArrowheads="1" noChangeShapeType="1"/>
          </p:cNvSpPr>
          <p:nvPr>
            <p:ph type="sldNum" sz="quarter" idx="12"/>
          </p:nvPr>
        </p:nvSpPr>
        <p:spPr>
          <a:xfrm>
            <a:off x="7086600" y="6492875"/>
            <a:ext cx="2057400" cy="365125"/>
          </a:xfrm>
        </p:spPr>
        <p:txBody>
          <a:bodyPr>
            <a:normAutofit/>
          </a:bodyPr>
          <a:lstStyle/>
          <a:p>
            <a:pPr>
              <a:spcAft>
                <a:spcPts val="600"/>
              </a:spcAft>
            </a:pPr>
            <a:fld id="{C1FF6DA9-008F-8B48-92A6-B652298478BF}" type="slidenum">
              <a:rPr lang="en-US" smtClean="0">
                <a:solidFill>
                  <a:schemeClr val="bg1"/>
                </a:solidFill>
              </a:rPr>
              <a:pPr>
                <a:spcAft>
                  <a:spcPts val="600"/>
                </a:spcAft>
              </a:pPr>
              <a:t>9</a:t>
            </a:fld>
            <a:endParaRPr lang="en-US"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3467"/>
            <a:ext cx="2880360" cy="5571066"/>
          </a:xfrm>
        </p:spPr>
        <p:txBody>
          <a:bodyPr anchor="ctr">
            <a:normAutofit/>
          </a:bodyPr>
          <a:lstStyle/>
          <a:p>
            <a:pPr>
              <a:defRPr b="1">
                <a:solidFill>
                  <a:srgbClr val="00843D"/>
                </a:solidFill>
              </a:defRPr>
            </a:pPr>
            <a:r>
              <a:rPr lang="en-GB" sz="2800" dirty="0">
                <a:latin typeface="Arial"/>
              </a:rPr>
              <a:t>Person Specification</a:t>
            </a:r>
          </a:p>
        </p:txBody>
      </p:sp>
      <p:sp>
        <p:nvSpPr>
          <p:cNvPr id="14" name="Freeform: Shape 13">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79764" y="0"/>
            <a:ext cx="5364236"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Content Placeholder 2"/>
          <p:cNvSpPr>
            <a:spLocks noGrp="1"/>
          </p:cNvSpPr>
          <p:nvPr>
            <p:ph idx="1"/>
          </p:nvPr>
        </p:nvSpPr>
        <p:spPr>
          <a:xfrm>
            <a:off x="4176522" y="643467"/>
            <a:ext cx="4341114" cy="5571066"/>
          </a:xfrm>
        </p:spPr>
        <p:txBody>
          <a:bodyPr anchor="ctr">
            <a:normAutofit/>
          </a:bodyPr>
          <a:lstStyle/>
          <a:p>
            <a:pPr>
              <a:lnSpc>
                <a:spcPct val="150000"/>
              </a:lnSpc>
              <a:defRPr sz="2000"/>
            </a:pPr>
            <a:r>
              <a:rPr sz="1200" dirty="0">
                <a:solidFill>
                  <a:srgbClr val="FFFFFF"/>
                </a:solidFill>
                <a:latin typeface="Arial" panose="020B0604020202020204" pitchFamily="34" charset="0"/>
                <a:cs typeface="Arial" panose="020B0604020202020204" pitchFamily="34" charset="0"/>
              </a:rPr>
              <a:t>Essential</a:t>
            </a:r>
            <a:r>
              <a:rPr lang="en-GB" sz="1200" dirty="0">
                <a:solidFill>
                  <a:srgbClr val="FFFFFF"/>
                </a:solidFill>
                <a:latin typeface="Arial" panose="020B0604020202020204" pitchFamily="34" charset="0"/>
                <a:cs typeface="Arial" panose="020B0604020202020204" pitchFamily="34" charset="0"/>
              </a:rPr>
              <a:t>,</a:t>
            </a:r>
            <a:r>
              <a:rPr sz="1200" dirty="0">
                <a:solidFill>
                  <a:srgbClr val="FFFFFF"/>
                </a:solidFill>
                <a:latin typeface="Arial" panose="020B0604020202020204" pitchFamily="34" charset="0"/>
                <a:cs typeface="Arial" panose="020B0604020202020204" pitchFamily="34" charset="0"/>
              </a:rPr>
              <a:t> communication, stakeholder engagement, teamwork, planning/organization, IT/admin accuracy.</a:t>
            </a:r>
          </a:p>
          <a:p>
            <a:pPr>
              <a:lnSpc>
                <a:spcPct val="150000"/>
              </a:lnSpc>
              <a:defRPr sz="2000"/>
            </a:pPr>
            <a:r>
              <a:rPr sz="1200" dirty="0">
                <a:solidFill>
                  <a:srgbClr val="FFFFFF"/>
                </a:solidFill>
                <a:latin typeface="Arial" panose="020B0604020202020204" pitchFamily="34" charset="0"/>
                <a:cs typeface="Arial" panose="020B0604020202020204" pitchFamily="34" charset="0"/>
              </a:rPr>
              <a:t>Essential</a:t>
            </a:r>
            <a:r>
              <a:rPr lang="en-GB" sz="1200" dirty="0">
                <a:solidFill>
                  <a:srgbClr val="FFFFFF"/>
                </a:solidFill>
                <a:latin typeface="Arial" panose="020B0604020202020204" pitchFamily="34" charset="0"/>
                <a:cs typeface="Arial" panose="020B0604020202020204" pitchFamily="34" charset="0"/>
              </a:rPr>
              <a:t>, </a:t>
            </a:r>
            <a:r>
              <a:rPr sz="1200" dirty="0">
                <a:solidFill>
                  <a:srgbClr val="FFFFFF"/>
                </a:solidFill>
                <a:latin typeface="Arial" panose="020B0604020202020204" pitchFamily="34" charset="0"/>
                <a:cs typeface="Arial" panose="020B0604020202020204" pitchFamily="34" charset="0"/>
              </a:rPr>
              <a:t> understanding of community delivery and safe working practices (H&amp;S/safeguarding).</a:t>
            </a:r>
            <a:endParaRPr lang="en-GB" sz="1200" dirty="0">
              <a:solidFill>
                <a:srgbClr val="FFFFFF"/>
              </a:solidFill>
              <a:latin typeface="Arial" panose="020B0604020202020204" pitchFamily="34" charset="0"/>
              <a:cs typeface="Arial" panose="020B0604020202020204" pitchFamily="34" charset="0"/>
            </a:endParaRPr>
          </a:p>
          <a:p>
            <a:pPr>
              <a:lnSpc>
                <a:spcPct val="150000"/>
              </a:lnSpc>
              <a:defRPr sz="2000"/>
            </a:pPr>
            <a:r>
              <a:rPr lang="en-GB" sz="1200" dirty="0">
                <a:solidFill>
                  <a:srgbClr val="FFFFFF"/>
                </a:solidFill>
                <a:latin typeface="Arial" panose="020B0604020202020204" pitchFamily="34" charset="0"/>
                <a:cs typeface="Arial" panose="020B0604020202020204" pitchFamily="34" charset="0"/>
              </a:rPr>
              <a:t>Desirable,  Compliance experience with CRM</a:t>
            </a:r>
            <a:endParaRPr sz="1200" dirty="0">
              <a:solidFill>
                <a:srgbClr val="FFFFFF"/>
              </a:solidFill>
              <a:latin typeface="Arial" panose="020B0604020202020204" pitchFamily="34" charset="0"/>
              <a:cs typeface="Arial" panose="020B0604020202020204" pitchFamily="34" charset="0"/>
            </a:endParaRPr>
          </a:p>
          <a:p>
            <a:pPr>
              <a:lnSpc>
                <a:spcPct val="150000"/>
              </a:lnSpc>
              <a:defRPr sz="2000"/>
            </a:pPr>
            <a:r>
              <a:rPr sz="1200" dirty="0">
                <a:solidFill>
                  <a:srgbClr val="FFFFFF"/>
                </a:solidFill>
                <a:latin typeface="Arial" panose="020B0604020202020204" pitchFamily="34" charset="0"/>
                <a:cs typeface="Arial" panose="020B0604020202020204" pitchFamily="34" charset="0"/>
              </a:rPr>
              <a:t>Desirable project management tools, budgeting awareness, experience coordinating volunteers.</a:t>
            </a:r>
          </a:p>
          <a:p>
            <a:pPr>
              <a:lnSpc>
                <a:spcPct val="150000"/>
              </a:lnSpc>
              <a:defRPr sz="2000"/>
            </a:pPr>
            <a:r>
              <a:rPr sz="1200" dirty="0">
                <a:solidFill>
                  <a:srgbClr val="FFFFFF"/>
                </a:solidFill>
                <a:latin typeface="Arial" panose="020B0604020202020204" pitchFamily="34" charset="0"/>
                <a:cs typeface="Arial" panose="020B0604020202020204" pitchFamily="34" charset="0"/>
              </a:rPr>
              <a:t>Values fit commitment to sustainability, equality, and community impact.</a:t>
            </a:r>
          </a:p>
        </p:txBody>
      </p:sp>
      <p:sp>
        <p:nvSpPr>
          <p:cNvPr id="5" name="Rectangle 4"/>
          <p:cNvSpPr>
            <a:spLocks noGrp="1" noRot="1" noMove="1" noResize="1" noEditPoints="1" noAdjustHandles="1" noChangeArrowheads="1" noChangeShapeType="1"/>
          </p:cNvSpPr>
          <p:nvPr/>
        </p:nvSpPr>
        <p:spPr>
          <a:xfrm>
            <a:off x="0" y="651052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Slide Number Placeholder 3">
            <a:extLst>
              <a:ext uri="{FF2B5EF4-FFF2-40B4-BE49-F238E27FC236}">
                <a16:creationId xmlns:a16="http://schemas.microsoft.com/office/drawing/2014/main" id="{D5E3B81F-D61C-AE19-E2DB-89B20D8A4F6A}"/>
              </a:ext>
            </a:extLst>
          </p:cNvPr>
          <p:cNvSpPr>
            <a:spLocks noGrp="1" noRot="1" noMove="1" noResize="1" noEditPoints="1" noAdjustHandles="1" noChangeArrowheads="1" noChangeShapeType="1"/>
          </p:cNvSpPr>
          <p:nvPr>
            <p:ph type="sldNum" sz="quarter" idx="12"/>
          </p:nvPr>
        </p:nvSpPr>
        <p:spPr>
          <a:xfrm>
            <a:off x="8227314" y="6501701"/>
            <a:ext cx="914400" cy="365125"/>
          </a:xfrm>
        </p:spPr>
        <p:txBody>
          <a:bodyPr>
            <a:normAutofit/>
          </a:bodyPr>
          <a:lstStyle/>
          <a:p>
            <a:pPr>
              <a:spcAft>
                <a:spcPts val="600"/>
              </a:spcAft>
            </a:pPr>
            <a:fld id="{C1FF6DA9-008F-8B48-92A6-B652298478BF}" type="slidenum">
              <a:rPr lang="en-US">
                <a:solidFill>
                  <a:srgbClr val="FFFFFF"/>
                </a:solidFill>
              </a:rPr>
              <a:pPr>
                <a:spcAft>
                  <a:spcPts val="600"/>
                </a:spcAft>
              </a:pPr>
              <a:t>10</a:t>
            </a:fld>
            <a:endParaRPr lang="en-US">
              <a:solidFill>
                <a:srgbClr val="FFFF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b="1">
                <a:solidFill>
                  <a:srgbClr val="00843D"/>
                </a:solidFill>
              </a:defRPr>
            </a:pPr>
            <a:r>
              <a:rPr lang="en-GB" sz="2800" dirty="0">
                <a:latin typeface="Arial" panose="020B0604020202020204" pitchFamily="34" charset="0"/>
                <a:cs typeface="Arial" panose="020B0604020202020204" pitchFamily="34" charset="0"/>
              </a:rPr>
              <a:t> Interview Process Competency Questions &amp; Presentation</a:t>
            </a:r>
          </a:p>
        </p:txBody>
      </p:sp>
      <p:sp>
        <p:nvSpPr>
          <p:cNvPr id="3" name="Content Placeholder 2"/>
          <p:cNvSpPr>
            <a:spLocks noGrp="1"/>
          </p:cNvSpPr>
          <p:nvPr>
            <p:ph idx="1"/>
          </p:nvPr>
        </p:nvSpPr>
        <p:spPr/>
        <p:txBody>
          <a:bodyPr>
            <a:normAutofit/>
          </a:bodyPr>
          <a:lstStyle/>
          <a:p>
            <a:pPr>
              <a:lnSpc>
                <a:spcPct val="150000"/>
              </a:lnSpc>
              <a:defRPr sz="2000"/>
            </a:pPr>
            <a:r>
              <a:rPr lang="en-GB" sz="1200" dirty="0">
                <a:latin typeface="Arial" panose="020B0604020202020204" pitchFamily="34" charset="0"/>
                <a:cs typeface="Arial" panose="020B0604020202020204" pitchFamily="34" charset="0"/>
              </a:rPr>
              <a:t>One to One Interview</a:t>
            </a:r>
          </a:p>
          <a:p>
            <a:pPr>
              <a:lnSpc>
                <a:spcPct val="150000"/>
              </a:lnSpc>
              <a:defRPr sz="2000"/>
            </a:pPr>
            <a:r>
              <a:rPr lang="en-GB" sz="1200" dirty="0">
                <a:latin typeface="Arial" panose="020B0604020202020204" pitchFamily="34" charset="0"/>
                <a:cs typeface="Arial" panose="020B0604020202020204" pitchFamily="34" charset="0"/>
              </a:rPr>
              <a:t>Teamwork, Describe a time you worked with partners/volunteers to deliver an activity. What was your role?”</a:t>
            </a:r>
          </a:p>
          <a:p>
            <a:pPr>
              <a:lnSpc>
                <a:spcPct val="150000"/>
              </a:lnSpc>
              <a:defRPr sz="2000"/>
            </a:pPr>
            <a:r>
              <a:rPr lang="en-GB" sz="1200" dirty="0">
                <a:latin typeface="Arial" panose="020B0604020202020204" pitchFamily="34" charset="0"/>
                <a:cs typeface="Arial" panose="020B0604020202020204" pitchFamily="34" charset="0"/>
              </a:rPr>
              <a:t>Problem  solving A session is under attended how would you diagnose and respond?</a:t>
            </a:r>
          </a:p>
          <a:p>
            <a:pPr>
              <a:lnSpc>
                <a:spcPct val="150000"/>
              </a:lnSpc>
              <a:defRPr sz="2000"/>
            </a:pPr>
            <a:r>
              <a:rPr lang="en-GB" sz="1200" dirty="0">
                <a:latin typeface="Arial" panose="020B0604020202020204" pitchFamily="34" charset="0"/>
                <a:cs typeface="Arial" panose="020B0604020202020204" pitchFamily="34" charset="0"/>
              </a:rPr>
              <a:t>Safeguarding/H&amp;S How do you manage risk assessments and respond to an incident?</a:t>
            </a:r>
          </a:p>
          <a:p>
            <a:pPr>
              <a:lnSpc>
                <a:spcPct val="150000"/>
              </a:lnSpc>
              <a:defRPr sz="2000"/>
            </a:pPr>
            <a:r>
              <a:rPr lang="en-GB" sz="1200" dirty="0">
                <a:latin typeface="Arial" panose="020B0604020202020204" pitchFamily="34" charset="0"/>
                <a:cs typeface="Arial" panose="020B0604020202020204" pitchFamily="34" charset="0"/>
              </a:rPr>
              <a:t>Data/reporting “How do you capture outcomes and evidence impact?”</a:t>
            </a:r>
          </a:p>
          <a:p>
            <a:pPr>
              <a:lnSpc>
                <a:spcPct val="150000"/>
              </a:lnSpc>
              <a:defRPr sz="2000"/>
            </a:pPr>
            <a:r>
              <a:rPr lang="en-GB" sz="1200" dirty="0">
                <a:latin typeface="Arial" panose="020B0604020202020204" pitchFamily="34" charset="0"/>
                <a:cs typeface="Arial" panose="020B0604020202020204" pitchFamily="34" charset="0"/>
              </a:rPr>
              <a:t>Structured interview One to one, </a:t>
            </a:r>
          </a:p>
          <a:p>
            <a:pPr>
              <a:lnSpc>
                <a:spcPct val="150000"/>
              </a:lnSpc>
              <a:defRPr sz="2000"/>
            </a:pPr>
            <a:r>
              <a:rPr lang="en-GB" sz="1200" dirty="0">
                <a:latin typeface="Arial" panose="020B0604020202020204" pitchFamily="34" charset="0"/>
                <a:cs typeface="Arial" panose="020B0604020202020204" pitchFamily="34" charset="0"/>
              </a:rPr>
              <a:t> same core questions for all candidates,  anchored rating scales.</a:t>
            </a:r>
          </a:p>
          <a:p>
            <a:pPr>
              <a:lnSpc>
                <a:spcPct val="150000"/>
              </a:lnSpc>
              <a:defRPr sz="2000"/>
            </a:pPr>
            <a:r>
              <a:rPr lang="en-GB" sz="1200" dirty="0">
                <a:latin typeface="Arial" panose="020B0604020202020204" pitchFamily="34" charset="0"/>
                <a:cs typeface="Arial" panose="020B0604020202020204" pitchFamily="34" charset="0"/>
              </a:rPr>
              <a:t>Discuss past experience</a:t>
            </a:r>
          </a:p>
          <a:p>
            <a:pPr>
              <a:lnSpc>
                <a:spcPct val="150000"/>
              </a:lnSpc>
              <a:defRPr sz="2000"/>
            </a:pPr>
            <a:r>
              <a:rPr lang="en-GB" sz="1200" dirty="0">
                <a:latin typeface="Arial" panose="020B0604020202020204" pitchFamily="34" charset="0"/>
                <a:cs typeface="Arial" panose="020B0604020202020204" pitchFamily="34" charset="0"/>
              </a:rPr>
              <a:t>Presentation/communication check: explain project plan to a community audience.</a:t>
            </a:r>
          </a:p>
          <a:p>
            <a:pPr>
              <a:lnSpc>
                <a:spcPct val="150000"/>
              </a:lnSpc>
              <a:defRPr sz="2000"/>
            </a:pPr>
            <a:r>
              <a:rPr lang="en-GB" sz="1200" dirty="0">
                <a:latin typeface="Arial" panose="020B0604020202020204" pitchFamily="34" charset="0"/>
                <a:cs typeface="Arial" panose="020B0604020202020204" pitchFamily="34" charset="0"/>
              </a:rPr>
              <a:t>Reference checks and right-to-work checks before final offer.</a:t>
            </a:r>
          </a:p>
          <a:p>
            <a:pPr>
              <a:defRPr sz="2000"/>
            </a:pPr>
            <a:endParaRPr lang="en-GB" dirty="0"/>
          </a:p>
        </p:txBody>
      </p:sp>
      <p:sp>
        <p:nvSpPr>
          <p:cNvPr id="5" name="Rectangle 4"/>
          <p:cNvSpPr>
            <a:spLocks noGrp="1" noRot="1" noMove="1" noResize="1" noEditPoints="1" noAdjustHandles="1" noChangeArrowheads="1" noChangeShapeType="1"/>
          </p:cNvSpPr>
          <p:nvPr/>
        </p:nvSpPr>
        <p:spPr>
          <a:xfrm>
            <a:off x="0" y="651052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Slide Number Placeholder 3">
            <a:extLst>
              <a:ext uri="{FF2B5EF4-FFF2-40B4-BE49-F238E27FC236}">
                <a16:creationId xmlns:a16="http://schemas.microsoft.com/office/drawing/2014/main" id="{995441DA-D30E-BDD1-28DF-E327C2E393AF}"/>
              </a:ext>
            </a:extLst>
          </p:cNvPr>
          <p:cNvSpPr>
            <a:spLocks noGrp="1" noRot="1" noMove="1" noResize="1" noEditPoints="1" noAdjustHandles="1" noChangeArrowheads="1" noChangeShapeType="1"/>
          </p:cNvSpPr>
          <p:nvPr>
            <p:ph type="sldNum" sz="quarter" idx="12"/>
          </p:nvPr>
        </p:nvSpPr>
        <p:spPr>
          <a:xfrm>
            <a:off x="7010400" y="6501701"/>
            <a:ext cx="2133600" cy="365125"/>
          </a:xfrm>
        </p:spPr>
        <p:txBody>
          <a:bodyPr/>
          <a:lstStyle/>
          <a:p>
            <a:fld id="{C1FF6DA9-008F-8B48-92A6-B652298478BF}" type="slidenum">
              <a:rPr lang="en-US" smtClean="0">
                <a:solidFill>
                  <a:schemeClr val="bg1"/>
                </a:solidFill>
              </a:rPr>
              <a:t>11</a:t>
            </a:fld>
            <a:endParaRPr lang="en-US" dirty="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b="1">
                <a:solidFill>
                  <a:srgbClr val="00843D"/>
                </a:solidFill>
              </a:defRPr>
            </a:pPr>
            <a:r>
              <a:rPr sz="2800" dirty="0">
                <a:latin typeface="Arial"/>
              </a:rPr>
              <a:t>Shortlisting </a:t>
            </a:r>
          </a:p>
        </p:txBody>
      </p:sp>
      <p:graphicFrame>
        <p:nvGraphicFramePr>
          <p:cNvPr id="9" name="Content Placeholder 2">
            <a:extLst>
              <a:ext uri="{FF2B5EF4-FFF2-40B4-BE49-F238E27FC236}">
                <a16:creationId xmlns:a16="http://schemas.microsoft.com/office/drawing/2014/main" id="{63027682-64E7-3568-7507-F57699E25065}"/>
              </a:ext>
            </a:extLst>
          </p:cNvPr>
          <p:cNvGraphicFramePr>
            <a:graphicFrameLocks noGrp="1"/>
          </p:cNvGraphicFramePr>
          <p:nvPr>
            <p:ph idx="1"/>
            <p:extLst>
              <p:ext uri="{D42A27DB-BD31-4B8C-83A1-F6EECF244321}">
                <p14:modId xmlns:p14="http://schemas.microsoft.com/office/powerpoint/2010/main" val="1513047998"/>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a:spLocks noGrp="1" noRot="1" noMove="1" noResize="1" noEditPoints="1" noAdjustHandles="1" noChangeArrowheads="1" noChangeShapeType="1"/>
          </p:cNvSpPr>
          <p:nvPr/>
        </p:nvSpPr>
        <p:spPr>
          <a:xfrm>
            <a:off x="0" y="651052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7200" y="6124059"/>
            <a:ext cx="1792478" cy="369332"/>
          </a:xfrm>
          <a:prstGeom prst="rect">
            <a:avLst/>
          </a:prstGeom>
          <a:noFill/>
        </p:spPr>
        <p:txBody>
          <a:bodyPr wrap="none">
            <a:spAutoFit/>
          </a:bodyPr>
          <a:lstStyle/>
          <a:p>
            <a:pPr algn="r">
              <a:defRPr sz="800">
                <a:solidFill>
                  <a:srgbClr val="212121"/>
                </a:solidFill>
              </a:defRPr>
            </a:pPr>
            <a:r>
              <a:rPr sz="1100" dirty="0">
                <a:latin typeface="Arial"/>
              </a:rPr>
              <a:t>CIPD selection factsheet</a:t>
            </a:r>
            <a:r>
              <a:rPr sz="1800" dirty="0">
                <a:latin typeface="Arial"/>
              </a:rPr>
              <a:t>.</a:t>
            </a:r>
          </a:p>
        </p:txBody>
      </p:sp>
      <p:sp>
        <p:nvSpPr>
          <p:cNvPr id="4" name="Slide Number Placeholder 3">
            <a:extLst>
              <a:ext uri="{FF2B5EF4-FFF2-40B4-BE49-F238E27FC236}">
                <a16:creationId xmlns:a16="http://schemas.microsoft.com/office/drawing/2014/main" id="{43E1241F-6025-8AAF-6098-9A2E9E52A0C4}"/>
              </a:ext>
            </a:extLst>
          </p:cNvPr>
          <p:cNvSpPr>
            <a:spLocks noGrp="1" noRot="1" noMove="1" noResize="1" noEditPoints="1" noAdjustHandles="1" noChangeArrowheads="1" noChangeShapeType="1"/>
          </p:cNvSpPr>
          <p:nvPr>
            <p:ph type="sldNum" sz="quarter" idx="12"/>
          </p:nvPr>
        </p:nvSpPr>
        <p:spPr>
          <a:xfrm>
            <a:off x="7010400" y="6492875"/>
            <a:ext cx="2133600" cy="365125"/>
          </a:xfrm>
        </p:spPr>
        <p:txBody>
          <a:bodyPr/>
          <a:lstStyle/>
          <a:p>
            <a:fld id="{C1FF6DA9-008F-8B48-92A6-B652298478BF}" type="slidenum">
              <a:rPr lang="en-US" smtClean="0">
                <a:solidFill>
                  <a:schemeClr val="bg1"/>
                </a:solidFill>
              </a:rPr>
              <a:t>12</a:t>
            </a:fld>
            <a:endParaRPr lang="en-US"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pPr>
              <a:lnSpc>
                <a:spcPct val="90000"/>
              </a:lnSpc>
              <a:defRPr b="1">
                <a:solidFill>
                  <a:srgbClr val="00843D"/>
                </a:solidFill>
              </a:defRPr>
            </a:pPr>
            <a:r>
              <a:rPr lang="en-GB" sz="2800" dirty="0">
                <a:latin typeface="Arial"/>
              </a:rPr>
              <a:t>Offer and Onboarding (Ensuring Smooth Running</a:t>
            </a:r>
            <a:r>
              <a:rPr lang="en-GB" sz="3300" dirty="0">
                <a:latin typeface="Arial"/>
              </a:rPr>
              <a:t>)</a:t>
            </a:r>
          </a:p>
        </p:txBody>
      </p:sp>
      <p:sp>
        <p:nvSpPr>
          <p:cNvPr id="1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a:spLocks noGrp="1" noRot="1" noMove="1" noResize="1" noEditPoints="1" noAdjustHandles="1" noChangeArrowheads="1" noChangeShapeType="1"/>
          </p:cNvSpPr>
          <p:nvPr/>
        </p:nvSpPr>
        <p:spPr>
          <a:xfrm>
            <a:off x="0" y="651052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7" name="Content Placeholder 2">
            <a:extLst>
              <a:ext uri="{FF2B5EF4-FFF2-40B4-BE49-F238E27FC236}">
                <a16:creationId xmlns:a16="http://schemas.microsoft.com/office/drawing/2014/main" id="{267FF518-20FF-235A-B97B-57976302F6CC}"/>
              </a:ext>
            </a:extLst>
          </p:cNvPr>
          <p:cNvGraphicFramePr>
            <a:graphicFrameLocks noGrp="1"/>
          </p:cNvGraphicFramePr>
          <p:nvPr>
            <p:ph idx="1"/>
            <p:extLst>
              <p:ext uri="{D42A27DB-BD31-4B8C-83A1-F6EECF244321}">
                <p14:modId xmlns:p14="http://schemas.microsoft.com/office/powerpoint/2010/main" val="29594656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815B8625-E8FF-C514-AA45-F58B46C17F00}"/>
              </a:ext>
            </a:extLst>
          </p:cNvPr>
          <p:cNvSpPr>
            <a:spLocks noGrp="1" noRot="1" noMove="1" noResize="1" noEditPoints="1" noAdjustHandles="1" noChangeArrowheads="1" noChangeShapeType="1"/>
          </p:cNvSpPr>
          <p:nvPr>
            <p:ph type="sldNum" sz="quarter" idx="12"/>
          </p:nvPr>
        </p:nvSpPr>
        <p:spPr>
          <a:xfrm>
            <a:off x="7086600" y="6492875"/>
            <a:ext cx="2057400" cy="365125"/>
          </a:xfrm>
        </p:spPr>
        <p:txBody>
          <a:bodyPr>
            <a:normAutofit/>
          </a:bodyPr>
          <a:lstStyle/>
          <a:p>
            <a:pPr>
              <a:spcAft>
                <a:spcPts val="600"/>
              </a:spcAft>
            </a:pPr>
            <a:fld id="{C1FF6DA9-008F-8B48-92A6-B652298478BF}" type="slidenum">
              <a:rPr lang="en-US" smtClean="0">
                <a:solidFill>
                  <a:schemeClr val="bg1"/>
                </a:solidFill>
              </a:rPr>
              <a:pPr>
                <a:spcAft>
                  <a:spcPts val="600"/>
                </a:spcAft>
              </a:pPr>
              <a:t>13</a:t>
            </a:fld>
            <a:endParaRPr lang="en-US" dirty="0">
              <a:solidFill>
                <a:schemeClr val="bg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b="1">
                <a:solidFill>
                  <a:srgbClr val="00843D"/>
                </a:solidFill>
              </a:defRPr>
            </a:pPr>
            <a:r>
              <a:rPr sz="2800" dirty="0">
                <a:latin typeface="Arial"/>
              </a:rPr>
              <a:t>Managing Performance After Recruitment</a:t>
            </a:r>
          </a:p>
        </p:txBody>
      </p:sp>
      <p:graphicFrame>
        <p:nvGraphicFramePr>
          <p:cNvPr id="9" name="Content Placeholder 2">
            <a:extLst>
              <a:ext uri="{FF2B5EF4-FFF2-40B4-BE49-F238E27FC236}">
                <a16:creationId xmlns:a16="http://schemas.microsoft.com/office/drawing/2014/main" id="{95237B78-4CA0-F26E-38B6-FEC335C94CE4}"/>
              </a:ext>
            </a:extLst>
          </p:cNvPr>
          <p:cNvGraphicFramePr>
            <a:graphicFrameLocks noGrp="1"/>
          </p:cNvGraphicFramePr>
          <p:nvPr>
            <p:ph idx="1"/>
            <p:extLst>
              <p:ext uri="{D42A27DB-BD31-4B8C-83A1-F6EECF244321}">
                <p14:modId xmlns:p14="http://schemas.microsoft.com/office/powerpoint/2010/main" val="2980117142"/>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a:spLocks noGrp="1" noRot="1" noMove="1" noResize="1" noEditPoints="1" noAdjustHandles="1" noChangeArrowheads="1" noChangeShapeType="1"/>
          </p:cNvSpPr>
          <p:nvPr/>
        </p:nvSpPr>
        <p:spPr>
          <a:xfrm>
            <a:off x="0" y="651052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0" y="6033254"/>
            <a:ext cx="4778872" cy="369332"/>
          </a:xfrm>
          <a:prstGeom prst="rect">
            <a:avLst/>
          </a:prstGeom>
          <a:noFill/>
        </p:spPr>
        <p:txBody>
          <a:bodyPr wrap="none">
            <a:spAutoFit/>
          </a:bodyPr>
          <a:lstStyle/>
          <a:p>
            <a:pPr algn="r">
              <a:defRPr sz="800">
                <a:solidFill>
                  <a:srgbClr val="212121"/>
                </a:solidFill>
              </a:defRPr>
            </a:pPr>
            <a:r>
              <a:rPr sz="1100" dirty="0">
                <a:latin typeface="Arial"/>
              </a:rPr>
              <a:t>Armstrong (HRM practice) supports performance management approach</a:t>
            </a:r>
            <a:r>
              <a:rPr sz="1800" dirty="0">
                <a:latin typeface="Arial"/>
              </a:rPr>
              <a:t>.</a:t>
            </a:r>
          </a:p>
        </p:txBody>
      </p:sp>
      <p:sp>
        <p:nvSpPr>
          <p:cNvPr id="4" name="Slide Number Placeholder 3">
            <a:extLst>
              <a:ext uri="{FF2B5EF4-FFF2-40B4-BE49-F238E27FC236}">
                <a16:creationId xmlns:a16="http://schemas.microsoft.com/office/drawing/2014/main" id="{60378440-91BA-4728-B347-A0F2AFE9C685}"/>
              </a:ext>
            </a:extLst>
          </p:cNvPr>
          <p:cNvSpPr>
            <a:spLocks noGrp="1" noRot="1" noMove="1" noResize="1" noEditPoints="1" noAdjustHandles="1" noChangeArrowheads="1" noChangeShapeType="1"/>
          </p:cNvSpPr>
          <p:nvPr>
            <p:ph type="sldNum" sz="quarter" idx="12"/>
          </p:nvPr>
        </p:nvSpPr>
        <p:spPr>
          <a:xfrm>
            <a:off x="7010400" y="6510528"/>
            <a:ext cx="2133600" cy="365125"/>
          </a:xfrm>
        </p:spPr>
        <p:txBody>
          <a:bodyPr/>
          <a:lstStyle/>
          <a:p>
            <a:fld id="{C1FF6DA9-008F-8B48-92A6-B652298478BF}" type="slidenum">
              <a:rPr lang="en-US" smtClean="0">
                <a:solidFill>
                  <a:schemeClr val="bg1"/>
                </a:solidFill>
              </a:rPr>
              <a:t>14</a:t>
            </a:fld>
            <a:endParaRPr lang="en-US" dirty="0">
              <a:solidFill>
                <a:schemeClr val="bg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86719"/>
          </a:xfrm>
        </p:spPr>
        <p:txBody>
          <a:bodyPr>
            <a:normAutofit/>
          </a:bodyPr>
          <a:lstStyle/>
          <a:p>
            <a:pPr>
              <a:defRPr b="1">
                <a:solidFill>
                  <a:srgbClr val="00843D"/>
                </a:solidFill>
              </a:defRPr>
            </a:pPr>
            <a:r>
              <a:rPr lang="en-GB" sz="2800" dirty="0">
                <a:latin typeface="Arial" panose="020B0604020202020204" pitchFamily="34" charset="0"/>
                <a:cs typeface="Arial" panose="020B0604020202020204" pitchFamily="34" charset="0"/>
              </a:rPr>
              <a:t>Learning &amp; Development Needs</a:t>
            </a:r>
            <a:endParaRPr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353965"/>
            <a:ext cx="3239729" cy="4584719"/>
          </a:xfrm>
        </p:spPr>
        <p:txBody>
          <a:bodyPr>
            <a:noAutofit/>
          </a:bodyPr>
          <a:lstStyle/>
          <a:p>
            <a:pPr marL="0" indent="0">
              <a:buNone/>
              <a:defRPr sz="2000"/>
            </a:pPr>
            <a:r>
              <a:rPr lang="en-GB" sz="1400" dirty="0">
                <a:latin typeface="Arial" panose="020B0604020202020204" pitchFamily="34" charset="0"/>
                <a:cs typeface="Arial" panose="020B0604020202020204" pitchFamily="34" charset="0"/>
              </a:rPr>
              <a:t>1</a:t>
            </a:r>
            <a:r>
              <a:rPr lang="en-GB" sz="12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Organizational level Groundwork priorities (net-zero, employability, community resilience).</a:t>
            </a:r>
          </a:p>
          <a:p>
            <a:pPr marL="0" indent="0">
              <a:buNone/>
              <a:defRPr sz="2000"/>
            </a:pPr>
            <a:r>
              <a:rPr lang="en-GB" sz="1400" dirty="0">
                <a:latin typeface="Arial" panose="020B0604020202020204" pitchFamily="34" charset="0"/>
                <a:cs typeface="Arial" panose="020B0604020202020204" pitchFamily="34" charset="0"/>
              </a:rPr>
              <a:t>2. Task level required technical tasks (risk assessments, reporting, stakeholder engagement).</a:t>
            </a:r>
          </a:p>
          <a:p>
            <a:pPr marL="0" indent="0">
              <a:buNone/>
              <a:defRPr sz="2000"/>
            </a:pPr>
            <a:r>
              <a:rPr lang="en-GB" sz="1400" dirty="0">
                <a:latin typeface="Arial" panose="020B0604020202020204" pitchFamily="34" charset="0"/>
                <a:cs typeface="Arial" panose="020B0604020202020204" pitchFamily="34" charset="0"/>
              </a:rPr>
              <a:t>3. Individual level: skills gaps identified from interview evidence, probation reviews and self-assessment.</a:t>
            </a:r>
          </a:p>
          <a:p>
            <a:pPr marL="0" indent="0">
              <a:buNone/>
              <a:defRPr sz="2000"/>
            </a:pPr>
            <a:r>
              <a:rPr lang="en-GB" sz="1400" dirty="0">
                <a:latin typeface="Arial" panose="020B0604020202020204" pitchFamily="34" charset="0"/>
                <a:cs typeface="Arial" panose="020B0604020202020204" pitchFamily="34" charset="0"/>
              </a:rPr>
              <a:t>4. Result targeted L&amp;D plan that supports performance and retention.</a:t>
            </a:r>
          </a:p>
          <a:p>
            <a:pPr marL="0" indent="0">
              <a:buNone/>
            </a:pPr>
            <a:r>
              <a:rPr lang="en-GB" sz="1400" dirty="0">
                <a:latin typeface="Arial" panose="020B0604020202020204" pitchFamily="34" charset="0"/>
                <a:cs typeface="Arial" panose="020B0604020202020204" pitchFamily="34" charset="0"/>
              </a:rPr>
              <a:t>5. Labour market knowledge</a:t>
            </a:r>
          </a:p>
          <a:p>
            <a:pPr marL="0" indent="0">
              <a:buNone/>
            </a:pPr>
            <a:r>
              <a:rPr lang="en-GB" sz="1400" dirty="0">
                <a:latin typeface="Arial" panose="020B0604020202020204" pitchFamily="34" charset="0"/>
                <a:cs typeface="Arial" panose="020B0604020202020204" pitchFamily="34" charset="0"/>
              </a:rPr>
              <a:t>6. Coaching skills</a:t>
            </a:r>
          </a:p>
          <a:p>
            <a:pPr marL="0" indent="0">
              <a:buNone/>
            </a:pPr>
            <a:r>
              <a:rPr lang="en-GB" sz="1400" dirty="0">
                <a:latin typeface="Arial" panose="020B0604020202020204" pitchFamily="34" charset="0"/>
                <a:cs typeface="Arial" panose="020B0604020202020204" pitchFamily="34" charset="0"/>
              </a:rPr>
              <a:t>7. Digital systems</a:t>
            </a:r>
          </a:p>
          <a:p>
            <a:pPr marL="0" indent="0">
              <a:buNone/>
            </a:pPr>
            <a:r>
              <a:rPr lang="en-GB" sz="1400" dirty="0">
                <a:latin typeface="Arial" panose="020B0604020202020204" pitchFamily="34" charset="0"/>
                <a:cs typeface="Arial" panose="020B0604020202020204" pitchFamily="34" charset="0"/>
              </a:rPr>
              <a:t>8. Safeguarding &amp; equality</a:t>
            </a:r>
          </a:p>
        </p:txBody>
      </p:sp>
      <p:sp>
        <p:nvSpPr>
          <p:cNvPr id="5" name="Rectangle 4"/>
          <p:cNvSpPr>
            <a:spLocks noGrp="1" noRot="1" noMove="1" noResize="1" noEditPoints="1" noAdjustHandles="1" noChangeArrowheads="1" noChangeShapeType="1"/>
          </p:cNvSpPr>
          <p:nvPr/>
        </p:nvSpPr>
        <p:spPr>
          <a:xfrm>
            <a:off x="0" y="651533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Slide Number Placeholder 3">
            <a:extLst>
              <a:ext uri="{FF2B5EF4-FFF2-40B4-BE49-F238E27FC236}">
                <a16:creationId xmlns:a16="http://schemas.microsoft.com/office/drawing/2014/main" id="{3D9FC759-851D-7755-A958-FAB8A77B93F0}"/>
              </a:ext>
            </a:extLst>
          </p:cNvPr>
          <p:cNvSpPr>
            <a:spLocks noGrp="1" noRot="1" noMove="1" noResize="1" noEditPoints="1" noAdjustHandles="1" noChangeArrowheads="1" noChangeShapeType="1"/>
          </p:cNvSpPr>
          <p:nvPr>
            <p:ph type="sldNum" sz="quarter" idx="12"/>
          </p:nvPr>
        </p:nvSpPr>
        <p:spPr>
          <a:xfrm>
            <a:off x="7010400" y="6515338"/>
            <a:ext cx="2133600" cy="365125"/>
          </a:xfrm>
        </p:spPr>
        <p:txBody>
          <a:bodyPr/>
          <a:lstStyle/>
          <a:p>
            <a:fld id="{C1FF6DA9-008F-8B48-92A6-B652298478BF}" type="slidenum">
              <a:rPr lang="en-US" smtClean="0">
                <a:solidFill>
                  <a:schemeClr val="bg1"/>
                </a:solidFill>
              </a:rPr>
              <a:t>15</a:t>
            </a:fld>
            <a:endParaRPr lang="en-US" dirty="0">
              <a:solidFill>
                <a:schemeClr val="bg1"/>
              </a:solidFill>
            </a:endParaRPr>
          </a:p>
        </p:txBody>
      </p:sp>
      <p:sp>
        <p:nvSpPr>
          <p:cNvPr id="6" name="TextBox 5">
            <a:extLst>
              <a:ext uri="{FF2B5EF4-FFF2-40B4-BE49-F238E27FC236}">
                <a16:creationId xmlns:a16="http://schemas.microsoft.com/office/drawing/2014/main" id="{7B26F014-2013-F57E-49CD-22BEA1E8A283}"/>
              </a:ext>
            </a:extLst>
          </p:cNvPr>
          <p:cNvSpPr txBox="1"/>
          <p:nvPr/>
        </p:nvSpPr>
        <p:spPr>
          <a:xfrm>
            <a:off x="457200" y="6159221"/>
            <a:ext cx="994183" cy="276999"/>
          </a:xfrm>
          <a:prstGeom prst="rect">
            <a:avLst/>
          </a:prstGeom>
          <a:noFill/>
        </p:spPr>
        <p:txBody>
          <a:bodyPr wrap="none">
            <a:spAutoFit/>
          </a:bodyPr>
          <a:lstStyle/>
          <a:p>
            <a:pPr>
              <a:defRPr sz="1200"/>
            </a:pPr>
            <a:r>
              <a:rPr lang="en-GB" dirty="0">
                <a:latin typeface="Arial" panose="020B0604020202020204" pitchFamily="34" charset="0"/>
                <a:cs typeface="Arial" panose="020B0604020202020204" pitchFamily="34" charset="0"/>
              </a:rPr>
              <a:t>(Noe, 2020)</a:t>
            </a:r>
            <a:endParaRPr dirty="0">
              <a:latin typeface="Arial" panose="020B0604020202020204" pitchFamily="34" charset="0"/>
              <a:cs typeface="Arial" panose="020B0604020202020204" pitchFamily="34" charset="0"/>
            </a:endParaRPr>
          </a:p>
        </p:txBody>
      </p:sp>
      <p:graphicFrame>
        <p:nvGraphicFramePr>
          <p:cNvPr id="13" name="TextBox 10">
            <a:extLst>
              <a:ext uri="{FF2B5EF4-FFF2-40B4-BE49-F238E27FC236}">
                <a16:creationId xmlns:a16="http://schemas.microsoft.com/office/drawing/2014/main" id="{CA0D6997-070C-B9DF-88C6-4E78A858AFF2}"/>
              </a:ext>
            </a:extLst>
          </p:cNvPr>
          <p:cNvGraphicFramePr/>
          <p:nvPr>
            <p:extLst>
              <p:ext uri="{D42A27DB-BD31-4B8C-83A1-F6EECF244321}">
                <p14:modId xmlns:p14="http://schemas.microsoft.com/office/powerpoint/2010/main" val="1647917521"/>
              </p:ext>
            </p:extLst>
          </p:nvPr>
        </p:nvGraphicFramePr>
        <p:xfrm>
          <a:off x="4127090" y="1584409"/>
          <a:ext cx="4852219" cy="31700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xperiential Learning (Kolb) – Learning Theories">
            <a:extLst>
              <a:ext uri="{FF2B5EF4-FFF2-40B4-BE49-F238E27FC236}">
                <a16:creationId xmlns:a16="http://schemas.microsoft.com/office/drawing/2014/main" id="{3A7E8A32-F5A1-E386-BBF7-9DAB1C9FD1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4466" y="1379508"/>
            <a:ext cx="4792008" cy="378242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C2CA61C-6B74-23E1-D84B-B67E1B199343}"/>
              </a:ext>
            </a:extLst>
          </p:cNvPr>
          <p:cNvSpPr>
            <a:spLocks noGrp="1" noRot="1" noMove="1" noResize="1" noEditPoints="1" noAdjustHandles="1" noChangeArrowheads="1" noChangeShapeType="1"/>
          </p:cNvSpPr>
          <p:nvPr/>
        </p:nvSpPr>
        <p:spPr>
          <a:xfrm>
            <a:off x="0" y="6510528"/>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a:extLst>
              <a:ext uri="{FF2B5EF4-FFF2-40B4-BE49-F238E27FC236}">
                <a16:creationId xmlns:a16="http://schemas.microsoft.com/office/drawing/2014/main" id="{5509D641-AEDE-FA7F-BAC8-5C2BE92CD46D}"/>
              </a:ext>
            </a:extLst>
          </p:cNvPr>
          <p:cNvSpPr txBox="1"/>
          <p:nvPr/>
        </p:nvSpPr>
        <p:spPr>
          <a:xfrm>
            <a:off x="5479470" y="1053843"/>
            <a:ext cx="2776722" cy="5047536"/>
          </a:xfrm>
          <a:prstGeom prst="rect">
            <a:avLst/>
          </a:prstGeom>
          <a:noFill/>
        </p:spPr>
        <p:txBody>
          <a:bodyPr wrap="square" rtlCol="0">
            <a:spAutoFit/>
          </a:bodyPr>
          <a:lstStyle/>
          <a:p>
            <a:pPr>
              <a:defRPr sz="2000"/>
            </a:pPr>
            <a:endParaRPr lang="en-GB" sz="1400" b="1" dirty="0">
              <a:latin typeface="Arial"/>
            </a:endParaRPr>
          </a:p>
          <a:p>
            <a:pPr>
              <a:defRPr sz="2000"/>
            </a:pPr>
            <a:endParaRPr lang="en-GB" sz="1400" b="1" dirty="0">
              <a:latin typeface="Arial"/>
            </a:endParaRPr>
          </a:p>
          <a:p>
            <a:pPr>
              <a:defRPr sz="2000"/>
            </a:pPr>
            <a:r>
              <a:rPr lang="en-GB" sz="1400" b="1" dirty="0">
                <a:latin typeface="Arial"/>
              </a:rPr>
              <a:t>Kolb’s  Experiential learning applied at Groundwork </a:t>
            </a:r>
          </a:p>
          <a:p>
            <a:pPr>
              <a:defRPr sz="2000"/>
            </a:pPr>
            <a:endParaRPr lang="en-GB" sz="1400" b="1" dirty="0">
              <a:latin typeface="Arial"/>
            </a:endParaRPr>
          </a:p>
          <a:p>
            <a:pPr>
              <a:defRPr sz="2000"/>
            </a:pPr>
            <a:r>
              <a:rPr lang="en-GB" sz="1400" dirty="0">
                <a:latin typeface="Arial"/>
              </a:rPr>
              <a:t>Kolb’s Experiential Learning learn through delivering projects → reflect → improve → apply again (on-the-job).</a:t>
            </a:r>
          </a:p>
          <a:p>
            <a:pPr>
              <a:defRPr sz="2000"/>
            </a:pPr>
            <a:r>
              <a:rPr lang="en-GB" sz="1400" dirty="0">
                <a:latin typeface="Arial"/>
              </a:rPr>
              <a:t>Behaviourist: reinforce safe practice through feedback, checklists, and recognition of compliance behaviours.</a:t>
            </a:r>
          </a:p>
          <a:p>
            <a:pPr>
              <a:defRPr sz="2000"/>
            </a:pPr>
            <a:r>
              <a:rPr lang="en-GB" sz="1400" dirty="0">
                <a:latin typeface="Arial"/>
              </a:rPr>
              <a:t>Cognitivist: build mental models using scenario training (risk, safeguarding decisions, stakeholder planning).</a:t>
            </a:r>
          </a:p>
          <a:p>
            <a:pPr>
              <a:defRPr sz="2000"/>
            </a:pPr>
            <a:r>
              <a:rPr lang="en-GB" sz="1400" dirty="0">
                <a:latin typeface="Arial"/>
              </a:rPr>
              <a:t>Humanist: personal growth via coaching/mentoring, autonomy, and linking work to values and purpose.</a:t>
            </a:r>
          </a:p>
          <a:p>
            <a:pPr>
              <a:defRPr sz="2000"/>
            </a:pPr>
            <a:endParaRPr lang="en-GB" sz="1400" dirty="0">
              <a:latin typeface="Arial"/>
            </a:endParaRPr>
          </a:p>
          <a:p>
            <a:pPr>
              <a:defRPr sz="2000"/>
            </a:pPr>
            <a:endParaRPr lang="en-GB" sz="1400" dirty="0">
              <a:latin typeface="Arial"/>
            </a:endParaRPr>
          </a:p>
        </p:txBody>
      </p:sp>
      <p:sp>
        <p:nvSpPr>
          <p:cNvPr id="8" name="TextBox 7">
            <a:extLst>
              <a:ext uri="{FF2B5EF4-FFF2-40B4-BE49-F238E27FC236}">
                <a16:creationId xmlns:a16="http://schemas.microsoft.com/office/drawing/2014/main" id="{FEB38605-703A-E35E-59BF-80844D026010}"/>
              </a:ext>
            </a:extLst>
          </p:cNvPr>
          <p:cNvSpPr txBox="1"/>
          <p:nvPr/>
        </p:nvSpPr>
        <p:spPr>
          <a:xfrm>
            <a:off x="191729" y="5893816"/>
            <a:ext cx="166656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(Kolb, 1984)</a:t>
            </a:r>
          </a:p>
        </p:txBody>
      </p:sp>
      <p:sp>
        <p:nvSpPr>
          <p:cNvPr id="3" name="Slide Number Placeholder 2">
            <a:extLst>
              <a:ext uri="{FF2B5EF4-FFF2-40B4-BE49-F238E27FC236}">
                <a16:creationId xmlns:a16="http://schemas.microsoft.com/office/drawing/2014/main" id="{FB46C4DB-92A6-361B-AD2C-12A04CD9904B}"/>
              </a:ext>
            </a:extLst>
          </p:cNvPr>
          <p:cNvSpPr>
            <a:spLocks noGrp="1" noRot="1" noMove="1" noResize="1" noEditPoints="1" noAdjustHandles="1" noChangeArrowheads="1" noChangeShapeType="1"/>
          </p:cNvSpPr>
          <p:nvPr>
            <p:ph type="sldNum" sz="quarter" idx="12"/>
          </p:nvPr>
        </p:nvSpPr>
        <p:spPr>
          <a:xfrm>
            <a:off x="7010400" y="6469882"/>
            <a:ext cx="2133600" cy="365125"/>
          </a:xfrm>
        </p:spPr>
        <p:txBody>
          <a:bodyPr/>
          <a:lstStyle/>
          <a:p>
            <a:fld id="{C1FF6DA9-008F-8B48-92A6-B652298478BF}" type="slidenum">
              <a:rPr lang="en-US" smtClean="0">
                <a:solidFill>
                  <a:schemeClr val="bg1"/>
                </a:solidFill>
              </a:rPr>
              <a:t>16</a:t>
            </a:fld>
            <a:endParaRPr lang="en-US" dirty="0">
              <a:solidFill>
                <a:schemeClr val="bg1"/>
              </a:solidFill>
            </a:endParaRPr>
          </a:p>
        </p:txBody>
      </p:sp>
      <p:sp>
        <p:nvSpPr>
          <p:cNvPr id="6" name="Title 1">
            <a:extLst>
              <a:ext uri="{FF2B5EF4-FFF2-40B4-BE49-F238E27FC236}">
                <a16:creationId xmlns:a16="http://schemas.microsoft.com/office/drawing/2014/main" id="{639BCBBE-AC59-162C-E1AC-5250F6246B33}"/>
              </a:ext>
            </a:extLst>
          </p:cNvPr>
          <p:cNvSpPr txBox="1">
            <a:spLocks/>
          </p:cNvSpPr>
          <p:nvPr/>
        </p:nvSpPr>
        <p:spPr>
          <a:xfrm>
            <a:off x="457200" y="274638"/>
            <a:ext cx="8229600" cy="786719"/>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defRPr b="1">
                <a:solidFill>
                  <a:srgbClr val="00843D"/>
                </a:solidFill>
              </a:defRPr>
            </a:pPr>
            <a:r>
              <a:rPr lang="en-GB" sz="2800" b="1" dirty="0">
                <a:solidFill>
                  <a:srgbClr val="00843D"/>
                </a:solidFill>
                <a:latin typeface="Arial" panose="020B0604020202020204" pitchFamily="34" charset="0"/>
                <a:cs typeface="Arial" panose="020B0604020202020204" pitchFamily="34" charset="0"/>
              </a:rPr>
              <a:t>Learning &amp; Development Needs theory</a:t>
            </a:r>
          </a:p>
        </p:txBody>
      </p:sp>
    </p:spTree>
    <p:extLst>
      <p:ext uri="{BB962C8B-B14F-4D97-AF65-F5344CB8AC3E}">
        <p14:creationId xmlns:p14="http://schemas.microsoft.com/office/powerpoint/2010/main" val="1314111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C0AF9-B5E8-C2CB-FAF6-60992F9A3083}"/>
              </a:ext>
            </a:extLst>
          </p:cNvPr>
          <p:cNvSpPr>
            <a:spLocks noGrp="1"/>
          </p:cNvSpPr>
          <p:nvPr>
            <p:ph type="title"/>
          </p:nvPr>
        </p:nvSpPr>
        <p:spPr>
          <a:xfrm>
            <a:off x="457200" y="274638"/>
            <a:ext cx="8229600" cy="1256736"/>
          </a:xfrm>
        </p:spPr>
        <p:txBody>
          <a:bodyPr/>
          <a:lstStyle/>
          <a:p>
            <a:r>
              <a:rPr lang="en-GB" dirty="0">
                <a:latin typeface="Arial"/>
              </a:rPr>
              <a:t>Learning &amp; Development Plan</a:t>
            </a:r>
            <a:endParaRPr lang="en-GB" dirty="0"/>
          </a:p>
        </p:txBody>
      </p:sp>
      <p:pic>
        <p:nvPicPr>
          <p:cNvPr id="5" name="Content Placeholder 4">
            <a:extLst>
              <a:ext uri="{FF2B5EF4-FFF2-40B4-BE49-F238E27FC236}">
                <a16:creationId xmlns:a16="http://schemas.microsoft.com/office/drawing/2014/main" id="{22EE99E7-5755-7BB6-355B-041597340246}"/>
              </a:ext>
            </a:extLst>
          </p:cNvPr>
          <p:cNvPicPr>
            <a:picLocks noGrp="1" noChangeAspect="1"/>
          </p:cNvPicPr>
          <p:nvPr>
            <p:ph idx="1"/>
          </p:nvPr>
        </p:nvPicPr>
        <p:blipFill>
          <a:blip r:embed="rId2"/>
          <a:stretch>
            <a:fillRect/>
          </a:stretch>
        </p:blipFill>
        <p:spPr>
          <a:xfrm>
            <a:off x="3569110" y="1600200"/>
            <a:ext cx="5191432" cy="4525963"/>
          </a:xfrm>
        </p:spPr>
      </p:pic>
      <p:sp>
        <p:nvSpPr>
          <p:cNvPr id="6" name="TextBox 5">
            <a:extLst>
              <a:ext uri="{FF2B5EF4-FFF2-40B4-BE49-F238E27FC236}">
                <a16:creationId xmlns:a16="http://schemas.microsoft.com/office/drawing/2014/main" id="{51F2F2AA-B0DF-DBC2-A581-EF405DCAB9C7}"/>
              </a:ext>
            </a:extLst>
          </p:cNvPr>
          <p:cNvSpPr txBox="1"/>
          <p:nvPr/>
        </p:nvSpPr>
        <p:spPr>
          <a:xfrm>
            <a:off x="457200" y="1531374"/>
            <a:ext cx="3279058" cy="3785652"/>
          </a:xfrm>
          <a:prstGeom prst="rect">
            <a:avLst/>
          </a:prstGeom>
          <a:noFill/>
        </p:spPr>
        <p:txBody>
          <a:bodyPr wrap="square" rtlCol="0">
            <a:spAutoFit/>
          </a:bodyPr>
          <a:lstStyle/>
          <a:p>
            <a:pPr>
              <a:defRPr sz="2000"/>
            </a:pPr>
            <a:r>
              <a:rPr lang="en-GB" sz="1600" dirty="0">
                <a:latin typeface="Arial"/>
              </a:rPr>
              <a:t>Stakeholder management influencing, partnership working and conflict resolution.</a:t>
            </a:r>
          </a:p>
          <a:p>
            <a:pPr>
              <a:defRPr sz="2000"/>
            </a:pPr>
            <a:endParaRPr lang="en-GB" sz="1600" dirty="0">
              <a:latin typeface="Arial"/>
            </a:endParaRPr>
          </a:p>
          <a:p>
            <a:pPr>
              <a:defRPr sz="2000"/>
            </a:pPr>
            <a:r>
              <a:rPr lang="en-GB" sz="1600" dirty="0">
                <a:latin typeface="Arial"/>
              </a:rPr>
              <a:t>Communication, facilitation skills for community groups and professional reporting writing.</a:t>
            </a:r>
          </a:p>
          <a:p>
            <a:pPr>
              <a:defRPr sz="2000"/>
            </a:pPr>
            <a:endParaRPr lang="en-GB" sz="1600" dirty="0">
              <a:latin typeface="Arial"/>
            </a:endParaRPr>
          </a:p>
          <a:p>
            <a:pPr>
              <a:defRPr sz="2000"/>
            </a:pPr>
            <a:r>
              <a:rPr lang="en-GB" sz="1600" dirty="0">
                <a:latin typeface="Arial"/>
              </a:rPr>
              <a:t>Team collaboration, role clarity, psychological safety and constructive feedback.</a:t>
            </a:r>
          </a:p>
          <a:p>
            <a:pPr>
              <a:defRPr sz="2000"/>
            </a:pPr>
            <a:endParaRPr lang="en-GB" sz="1600" dirty="0">
              <a:latin typeface="Arial"/>
            </a:endParaRPr>
          </a:p>
          <a:p>
            <a:pPr>
              <a:defRPr sz="2000"/>
            </a:pPr>
            <a:r>
              <a:rPr lang="en-GB" sz="1600" dirty="0">
                <a:latin typeface="Arial"/>
              </a:rPr>
              <a:t>Leadership development (as progression) leading volunteers, supervising interns/trainees.</a:t>
            </a:r>
          </a:p>
        </p:txBody>
      </p:sp>
      <p:sp>
        <p:nvSpPr>
          <p:cNvPr id="7" name="Rectangle 6">
            <a:extLst>
              <a:ext uri="{FF2B5EF4-FFF2-40B4-BE49-F238E27FC236}">
                <a16:creationId xmlns:a16="http://schemas.microsoft.com/office/drawing/2014/main" id="{2D8B1061-FDE4-67F8-5092-DB6B90CE838D}"/>
              </a:ext>
            </a:extLst>
          </p:cNvPr>
          <p:cNvSpPr>
            <a:spLocks noGrp="1" noRot="1" noMove="1" noResize="1" noEditPoints="1" noAdjustHandles="1" noChangeArrowheads="1" noChangeShapeType="1"/>
          </p:cNvSpPr>
          <p:nvPr/>
        </p:nvSpPr>
        <p:spPr>
          <a:xfrm>
            <a:off x="0" y="6538912"/>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Slide Number Placeholder 9">
            <a:extLst>
              <a:ext uri="{FF2B5EF4-FFF2-40B4-BE49-F238E27FC236}">
                <a16:creationId xmlns:a16="http://schemas.microsoft.com/office/drawing/2014/main" id="{A05FF312-D70F-B9E8-C3F5-B73FC1DAE78D}"/>
              </a:ext>
            </a:extLst>
          </p:cNvPr>
          <p:cNvSpPr>
            <a:spLocks noGrp="1" noRot="1" noMove="1" noResize="1" noEditPoints="1" noAdjustHandles="1" noChangeArrowheads="1" noChangeShapeType="1"/>
          </p:cNvSpPr>
          <p:nvPr>
            <p:ph type="sldNum" sz="quarter" idx="12"/>
          </p:nvPr>
        </p:nvSpPr>
        <p:spPr>
          <a:xfrm>
            <a:off x="7010400" y="6530085"/>
            <a:ext cx="2133600" cy="365125"/>
          </a:xfrm>
        </p:spPr>
        <p:txBody>
          <a:bodyPr/>
          <a:lstStyle/>
          <a:p>
            <a:fld id="{C1FF6DA9-008F-8B48-92A6-B652298478BF}" type="slidenum">
              <a:rPr lang="en-US" smtClean="0">
                <a:solidFill>
                  <a:schemeClr val="bg1"/>
                </a:solidFill>
              </a:rPr>
              <a:t>17</a:t>
            </a:fld>
            <a:endParaRPr lang="en-US" dirty="0">
              <a:solidFill>
                <a:schemeClr val="bg1"/>
              </a:solidFill>
            </a:endParaRPr>
          </a:p>
        </p:txBody>
      </p:sp>
      <p:sp>
        <p:nvSpPr>
          <p:cNvPr id="11" name="TextBox 10">
            <a:extLst>
              <a:ext uri="{FF2B5EF4-FFF2-40B4-BE49-F238E27FC236}">
                <a16:creationId xmlns:a16="http://schemas.microsoft.com/office/drawing/2014/main" id="{E7E98A99-02B9-B76D-A082-F2B8666B028C}"/>
              </a:ext>
            </a:extLst>
          </p:cNvPr>
          <p:cNvSpPr txBox="1">
            <a:spLocks noGrp="1" noRot="1" noMove="1" noResize="1" noEditPoints="1" noAdjustHandles="1" noChangeArrowheads="1" noChangeShapeType="1"/>
          </p:cNvSpPr>
          <p:nvPr/>
        </p:nvSpPr>
        <p:spPr>
          <a:xfrm>
            <a:off x="457200" y="6159221"/>
            <a:ext cx="1473480" cy="276999"/>
          </a:xfrm>
          <a:prstGeom prst="rect">
            <a:avLst/>
          </a:prstGeom>
          <a:noFill/>
        </p:spPr>
        <p:txBody>
          <a:bodyPr wrap="none">
            <a:spAutoFit/>
          </a:bodyPr>
          <a:lstStyle/>
          <a:p>
            <a:pPr>
              <a:defRPr sz="1200"/>
            </a:pPr>
            <a:r>
              <a:rPr lang="en-GB" dirty="0">
                <a:latin typeface="Arial" panose="020B0604020202020204" pitchFamily="34" charset="0"/>
                <a:cs typeface="Arial" panose="020B0604020202020204" pitchFamily="34" charset="0"/>
              </a:rPr>
              <a:t>(Armstrong, 2017)</a:t>
            </a:r>
            <a:endParaRPr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30958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61161"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A23B7B-8CF9-F1FC-46D0-E3F22FC33B16}"/>
              </a:ext>
            </a:extLst>
          </p:cNvPr>
          <p:cNvSpPr>
            <a:spLocks noGrp="1"/>
          </p:cNvSpPr>
          <p:nvPr>
            <p:ph type="title"/>
          </p:nvPr>
        </p:nvSpPr>
        <p:spPr>
          <a:xfrm>
            <a:off x="852775" y="609600"/>
            <a:ext cx="5160770" cy="1322887"/>
          </a:xfrm>
        </p:spPr>
        <p:txBody>
          <a:bodyPr>
            <a:normAutofit/>
          </a:bodyPr>
          <a:lstStyle/>
          <a:p>
            <a:pPr>
              <a:lnSpc>
                <a:spcPct val="90000"/>
              </a:lnSpc>
            </a:pPr>
            <a:r>
              <a:rPr lang="en-GB" sz="2800" b="1" dirty="0">
                <a:solidFill>
                  <a:srgbClr val="00B050"/>
                </a:solidFill>
                <a:latin typeface="Arial" panose="020B0604020202020204" pitchFamily="34" charset="0"/>
                <a:cs typeface="Arial" panose="020B0604020202020204" pitchFamily="34" charset="0"/>
              </a:rPr>
              <a:t>Conclusion</a:t>
            </a:r>
            <a:br>
              <a:rPr lang="en-GB" b="1" dirty="0"/>
            </a:br>
            <a:endParaRPr lang="en-GB" dirty="0"/>
          </a:p>
        </p:txBody>
      </p:sp>
      <p:sp>
        <p:nvSpPr>
          <p:cNvPr id="3" name="Content Placeholder 2">
            <a:extLst>
              <a:ext uri="{FF2B5EF4-FFF2-40B4-BE49-F238E27FC236}">
                <a16:creationId xmlns:a16="http://schemas.microsoft.com/office/drawing/2014/main" id="{A202B787-046C-1C04-DD1D-E7EECC0C1B3D}"/>
              </a:ext>
            </a:extLst>
          </p:cNvPr>
          <p:cNvSpPr>
            <a:spLocks noGrp="1"/>
          </p:cNvSpPr>
          <p:nvPr>
            <p:ph idx="1"/>
          </p:nvPr>
        </p:nvSpPr>
        <p:spPr>
          <a:xfrm>
            <a:off x="852775" y="2194102"/>
            <a:ext cx="4930463" cy="3908585"/>
          </a:xfrm>
        </p:spPr>
        <p:txBody>
          <a:bodyPr>
            <a:normAutofit/>
          </a:bodyPr>
          <a:lstStyle/>
          <a:p>
            <a:pPr marL="0" indent="0">
              <a:lnSpc>
                <a:spcPct val="90000"/>
              </a:lnSpc>
              <a:buNone/>
            </a:pPr>
            <a:endParaRPr lang="en-GB" sz="1400" b="1" dirty="0"/>
          </a:p>
          <a:p>
            <a:pPr>
              <a:lnSpc>
                <a:spcPct val="90000"/>
              </a:lnSpc>
            </a:pPr>
            <a:r>
              <a:rPr lang="en-GB" sz="1400" dirty="0">
                <a:latin typeface="Arial" panose="020B0604020202020204" pitchFamily="34" charset="0"/>
                <a:cs typeface="Arial" panose="020B0604020202020204" pitchFamily="34" charset="0"/>
              </a:rPr>
              <a:t>Effective recruitment and selection are essential for organisational performance, fairness, and legal compliance.</a:t>
            </a:r>
          </a:p>
          <a:p>
            <a:pPr>
              <a:lnSpc>
                <a:spcPct val="90000"/>
              </a:lnSpc>
            </a:pPr>
            <a:r>
              <a:rPr lang="en-GB" sz="1400" dirty="0">
                <a:latin typeface="Arial" panose="020B0604020202020204" pitchFamily="34" charset="0"/>
                <a:cs typeface="Arial" panose="020B0604020202020204" pitchFamily="34" charset="0"/>
              </a:rPr>
              <a:t>Groundwork West Midlands benefits from a </a:t>
            </a:r>
            <a:r>
              <a:rPr lang="en-GB" sz="1400" b="1" dirty="0">
                <a:latin typeface="Arial" panose="020B0604020202020204" pitchFamily="34" charset="0"/>
                <a:cs typeface="Arial" panose="020B0604020202020204" pitchFamily="34" charset="0"/>
              </a:rPr>
              <a:t>structured, evidence-based recruitment process</a:t>
            </a:r>
            <a:r>
              <a:rPr lang="en-GB" sz="1400" dirty="0">
                <a:latin typeface="Arial" panose="020B0604020202020204" pitchFamily="34" charset="0"/>
                <a:cs typeface="Arial" panose="020B0604020202020204" pitchFamily="34" charset="0"/>
              </a:rPr>
              <a:t> aligned with CIPD and Armstrong best practice.</a:t>
            </a:r>
          </a:p>
          <a:p>
            <a:pPr>
              <a:lnSpc>
                <a:spcPct val="90000"/>
              </a:lnSpc>
            </a:pPr>
            <a:r>
              <a:rPr lang="en-GB" sz="1400" dirty="0">
                <a:latin typeface="Arial" panose="020B0604020202020204" pitchFamily="34" charset="0"/>
                <a:cs typeface="Arial" panose="020B0604020202020204" pitchFamily="34" charset="0"/>
              </a:rPr>
              <a:t>Clear </a:t>
            </a:r>
            <a:r>
              <a:rPr lang="en-GB" sz="1400" b="1" dirty="0">
                <a:latin typeface="Arial" panose="020B0604020202020204" pitchFamily="34" charset="0"/>
                <a:cs typeface="Arial" panose="020B0604020202020204" pitchFamily="34" charset="0"/>
              </a:rPr>
              <a:t>job analysis, job descriptions, and person specifications</a:t>
            </a:r>
            <a:r>
              <a:rPr lang="en-GB" sz="1400" dirty="0">
                <a:latin typeface="Arial" panose="020B0604020202020204" pitchFamily="34" charset="0"/>
                <a:cs typeface="Arial" panose="020B0604020202020204" pitchFamily="34" charset="0"/>
              </a:rPr>
              <a:t> improve job fit and support inclusive hiring.</a:t>
            </a:r>
          </a:p>
          <a:p>
            <a:pPr>
              <a:lnSpc>
                <a:spcPct val="90000"/>
              </a:lnSpc>
            </a:pPr>
            <a:r>
              <a:rPr lang="en-GB" sz="1400" dirty="0">
                <a:latin typeface="Arial" panose="020B0604020202020204" pitchFamily="34" charset="0"/>
                <a:cs typeface="Arial" panose="020B0604020202020204" pitchFamily="34" charset="0"/>
              </a:rPr>
              <a:t>Structured interviews and consistent shortlisting enhance objectivity and reduce bias.</a:t>
            </a:r>
          </a:p>
          <a:p>
            <a:pPr>
              <a:lnSpc>
                <a:spcPct val="90000"/>
              </a:lnSpc>
            </a:pPr>
            <a:r>
              <a:rPr lang="en-GB" sz="1400" dirty="0">
                <a:latin typeface="Arial" panose="020B0604020202020204" pitchFamily="34" charset="0"/>
                <a:cs typeface="Arial" panose="020B0604020202020204" pitchFamily="34" charset="0"/>
              </a:rPr>
              <a:t>Ongoing </a:t>
            </a:r>
            <a:r>
              <a:rPr lang="en-GB" sz="1400" b="1" dirty="0">
                <a:latin typeface="Arial" panose="020B0604020202020204" pitchFamily="34" charset="0"/>
                <a:cs typeface="Arial" panose="020B0604020202020204" pitchFamily="34" charset="0"/>
              </a:rPr>
              <a:t>performance management and targeted learning &amp; development</a:t>
            </a:r>
            <a:r>
              <a:rPr lang="en-GB" sz="1400" dirty="0">
                <a:latin typeface="Arial" panose="020B0604020202020204" pitchFamily="34" charset="0"/>
                <a:cs typeface="Arial" panose="020B0604020202020204" pitchFamily="34" charset="0"/>
              </a:rPr>
              <a:t> ensure employee capability, engagement, and retention.</a:t>
            </a:r>
          </a:p>
          <a:p>
            <a:pPr>
              <a:lnSpc>
                <a:spcPct val="90000"/>
              </a:lnSpc>
            </a:pPr>
            <a:r>
              <a:rPr lang="en-GB" sz="1400" dirty="0">
                <a:latin typeface="Arial" panose="020B0604020202020204" pitchFamily="34" charset="0"/>
                <a:cs typeface="Arial" panose="020B0604020202020204" pitchFamily="34" charset="0"/>
              </a:rPr>
              <a:t>Applying learning theories (Behaviourist, Cognitivist, Humanist, and Experiential) supports continuous improvement and long-term organisational success.</a:t>
            </a:r>
          </a:p>
          <a:p>
            <a:pPr>
              <a:lnSpc>
                <a:spcPct val="90000"/>
              </a:lnSpc>
            </a:pPr>
            <a:endParaRPr lang="en-GB" sz="1400" dirty="0"/>
          </a:p>
        </p:txBody>
      </p:sp>
      <p:pic>
        <p:nvPicPr>
          <p:cNvPr id="9" name="Graphic 8" descr="Connections">
            <a:extLst>
              <a:ext uri="{FF2B5EF4-FFF2-40B4-BE49-F238E27FC236}">
                <a16:creationId xmlns:a16="http://schemas.microsoft.com/office/drawing/2014/main" id="{BE97386B-2B16-BA6F-BF00-407614A901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96985" y="2353600"/>
            <a:ext cx="2180230" cy="2180230"/>
          </a:xfrm>
          <a:prstGeom prst="rect">
            <a:avLst/>
          </a:prstGeom>
        </p:spPr>
      </p:pic>
      <p:sp>
        <p:nvSpPr>
          <p:cNvPr id="5" name="Rectangle 4">
            <a:extLst>
              <a:ext uri="{FF2B5EF4-FFF2-40B4-BE49-F238E27FC236}">
                <a16:creationId xmlns:a16="http://schemas.microsoft.com/office/drawing/2014/main" id="{8EA8FC59-3CF3-57EA-7DB6-2744C116A16A}"/>
              </a:ext>
            </a:extLst>
          </p:cNvPr>
          <p:cNvSpPr>
            <a:spLocks noGrp="1" noRot="1" noMove="1" noResize="1" noEditPoints="1" noAdjustHandles="1" noChangeArrowheads="1" noChangeShapeType="1"/>
          </p:cNvSpPr>
          <p:nvPr/>
        </p:nvSpPr>
        <p:spPr>
          <a:xfrm>
            <a:off x="0" y="6510527"/>
            <a:ext cx="9144000" cy="347472"/>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solidFill>
                <a:schemeClr val="bg1"/>
              </a:solidFill>
            </a:endParaRPr>
          </a:p>
        </p:txBody>
      </p:sp>
      <p:sp>
        <p:nvSpPr>
          <p:cNvPr id="7" name="TextBox 6">
            <a:extLst>
              <a:ext uri="{FF2B5EF4-FFF2-40B4-BE49-F238E27FC236}">
                <a16:creationId xmlns:a16="http://schemas.microsoft.com/office/drawing/2014/main" id="{69030655-E3B2-1070-3F5B-0BA02C0A4776}"/>
              </a:ext>
            </a:extLst>
          </p:cNvPr>
          <p:cNvSpPr txBox="1">
            <a:spLocks noGrp="1" noRot="1" noMove="1" noResize="1" noEditPoints="1" noAdjustHandles="1" noChangeArrowheads="1" noChangeShapeType="1"/>
          </p:cNvSpPr>
          <p:nvPr/>
        </p:nvSpPr>
        <p:spPr>
          <a:xfrm>
            <a:off x="8793958" y="6562406"/>
            <a:ext cx="503903" cy="276999"/>
          </a:xfrm>
          <a:prstGeom prst="rect">
            <a:avLst/>
          </a:prstGeom>
          <a:noFill/>
        </p:spPr>
        <p:txBody>
          <a:bodyPr wrap="square">
            <a:spAutoFit/>
          </a:bodyPr>
          <a:lstStyle/>
          <a:p>
            <a:fld id="{C1FF6DA9-008F-8B48-92A6-B652298478BF}" type="slidenum">
              <a:rPr lang="en-US" sz="1200" smtClean="0">
                <a:solidFill>
                  <a:schemeClr val="bg1"/>
                </a:solidFill>
              </a:rPr>
              <a:pPr/>
              <a:t>18</a:t>
            </a:fld>
            <a:endParaRPr lang="en-GB" dirty="0"/>
          </a:p>
        </p:txBody>
      </p:sp>
    </p:spTree>
    <p:extLst>
      <p:ext uri="{BB962C8B-B14F-4D97-AF65-F5344CB8AC3E}">
        <p14:creationId xmlns:p14="http://schemas.microsoft.com/office/powerpoint/2010/main" val="2973029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defRPr b="1">
                <a:solidFill>
                  <a:srgbClr val="00843D"/>
                </a:solidFill>
              </a:defRPr>
            </a:pPr>
            <a:r>
              <a:rPr lang="en-GB" sz="3200" dirty="0">
                <a:solidFill>
                  <a:srgbClr val="FFFFFF"/>
                </a:solidFill>
                <a:latin typeface="Arial"/>
              </a:rPr>
              <a:t>References </a:t>
            </a:r>
          </a:p>
        </p:txBody>
      </p:sp>
      <p:sp>
        <p:nvSpPr>
          <p:cNvPr id="3" name="Content Placeholder 2"/>
          <p:cNvSpPr>
            <a:spLocks noGrp="1"/>
          </p:cNvSpPr>
          <p:nvPr>
            <p:ph idx="1"/>
          </p:nvPr>
        </p:nvSpPr>
        <p:spPr>
          <a:xfrm>
            <a:off x="3436295" y="294968"/>
            <a:ext cx="3446286" cy="5900559"/>
          </a:xfrm>
        </p:spPr>
        <p:txBody>
          <a:bodyPr anchor="ctr">
            <a:normAutofit fontScale="92500"/>
          </a:bodyPr>
          <a:lstStyle/>
          <a:p>
            <a:pPr marL="514350" indent="-514350">
              <a:lnSpc>
                <a:spcPct val="90000"/>
              </a:lnSpc>
              <a:buFont typeface="+mj-lt"/>
              <a:buAutoNum type="arabicPeriod"/>
            </a:pPr>
            <a:r>
              <a:rPr lang="en-GB" sz="1100" dirty="0">
                <a:latin typeface="Arial" panose="020B0604020202020204" pitchFamily="34" charset="0"/>
                <a:cs typeface="Arial" panose="020B0604020202020204" pitchFamily="34" charset="0"/>
              </a:rPr>
              <a:t>Armstrong, M. (2017) </a:t>
            </a:r>
            <a:r>
              <a:rPr lang="en-GB" sz="1100" i="1" dirty="0">
                <a:latin typeface="Arial" panose="020B0604020202020204" pitchFamily="34" charset="0"/>
                <a:cs typeface="Arial" panose="020B0604020202020204" pitchFamily="34" charset="0"/>
              </a:rPr>
              <a:t>Armstrong’s handbook of performance management: An evidence-based guide to delivering high performance</a:t>
            </a:r>
            <a:r>
              <a:rPr lang="en-GB" sz="1100" dirty="0">
                <a:latin typeface="Arial" panose="020B0604020202020204" pitchFamily="34" charset="0"/>
                <a:cs typeface="Arial" panose="020B0604020202020204" pitchFamily="34" charset="0"/>
              </a:rPr>
              <a:t>. 5th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London: Kogan Page.</a:t>
            </a:r>
          </a:p>
          <a:p>
            <a:pPr marL="514350" indent="-514350">
              <a:lnSpc>
                <a:spcPct val="90000"/>
              </a:lnSpc>
              <a:buFont typeface="+mj-lt"/>
              <a:buAutoNum type="arabicPeriod"/>
            </a:pPr>
            <a:r>
              <a:rPr lang="en-GB" sz="1100" dirty="0">
                <a:latin typeface="Arial" panose="020B0604020202020204" pitchFamily="34" charset="0"/>
                <a:cs typeface="Arial" panose="020B0604020202020204" pitchFamily="34" charset="0"/>
              </a:rPr>
              <a:t>Armstrong, M. and Taylor, S. (2023) </a:t>
            </a:r>
            <a:r>
              <a:rPr lang="en-GB" sz="1100" i="1" dirty="0">
                <a:latin typeface="Arial" panose="020B0604020202020204" pitchFamily="34" charset="0"/>
                <a:cs typeface="Arial" panose="020B0604020202020204" pitchFamily="34" charset="0"/>
              </a:rPr>
              <a:t>Armstrong’s handbook of human resource management practice</a:t>
            </a:r>
            <a:r>
              <a:rPr lang="en-GB" sz="1100" dirty="0">
                <a:latin typeface="Arial" panose="020B0604020202020204" pitchFamily="34" charset="0"/>
                <a:cs typeface="Arial" panose="020B0604020202020204" pitchFamily="34" charset="0"/>
              </a:rPr>
              <a:t>. 16th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London: Kogan Page.</a:t>
            </a:r>
          </a:p>
          <a:p>
            <a:pPr marL="514350" indent="-514350">
              <a:lnSpc>
                <a:spcPct val="90000"/>
              </a:lnSpc>
              <a:buFont typeface="+mj-lt"/>
              <a:buAutoNum type="arabicPeriod"/>
            </a:pPr>
            <a:r>
              <a:rPr lang="en-GB" sz="1100" dirty="0">
                <a:latin typeface="Arial" panose="020B0604020202020204" pitchFamily="34" charset="0"/>
                <a:cs typeface="Arial" panose="020B0604020202020204" pitchFamily="34" charset="0"/>
              </a:rPr>
              <a:t>Beardwell, J. and Thompson, A. (2020) </a:t>
            </a:r>
            <a:r>
              <a:rPr lang="en-GB" sz="1100" i="1" dirty="0">
                <a:latin typeface="Arial" panose="020B0604020202020204" pitchFamily="34" charset="0"/>
                <a:cs typeface="Arial" panose="020B0604020202020204" pitchFamily="34" charset="0"/>
              </a:rPr>
              <a:t>Human resource management</a:t>
            </a:r>
            <a:r>
              <a:rPr lang="en-GB" sz="1100" dirty="0">
                <a:latin typeface="Arial" panose="020B0604020202020204" pitchFamily="34" charset="0"/>
                <a:cs typeface="Arial" panose="020B0604020202020204" pitchFamily="34" charset="0"/>
              </a:rPr>
              <a:t>. 9th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Harlow: Pearson.</a:t>
            </a:r>
          </a:p>
          <a:p>
            <a:pPr marL="514350" indent="-514350">
              <a:lnSpc>
                <a:spcPct val="90000"/>
              </a:lnSpc>
              <a:buFont typeface="+mj-lt"/>
              <a:buAutoNum type="arabicPeriod"/>
            </a:pPr>
            <a:r>
              <a:rPr lang="en-GB" sz="1100" dirty="0">
                <a:latin typeface="Arial" panose="020B0604020202020204" pitchFamily="34" charset="0"/>
                <a:cs typeface="Arial" panose="020B0604020202020204" pitchFamily="34" charset="0"/>
              </a:rPr>
              <a:t>Chartered Institute of Personnel and Development (2020) </a:t>
            </a:r>
            <a:r>
              <a:rPr lang="en-GB" sz="1100" i="1" dirty="0">
                <a:latin typeface="Arial" panose="020B0604020202020204" pitchFamily="34" charset="0"/>
                <a:cs typeface="Arial" panose="020B0604020202020204" pitchFamily="34" charset="0"/>
              </a:rPr>
              <a:t>Recruitment: an introduction</a:t>
            </a:r>
            <a:r>
              <a:rPr lang="en-GB" sz="1100" dirty="0">
                <a:latin typeface="Arial" panose="020B0604020202020204" pitchFamily="34" charset="0"/>
                <a:cs typeface="Arial" panose="020B0604020202020204" pitchFamily="34" charset="0"/>
              </a:rPr>
              <a:t> (Factsheet). London: CIPD.</a:t>
            </a:r>
          </a:p>
          <a:p>
            <a:pPr marL="514350" indent="-514350">
              <a:lnSpc>
                <a:spcPct val="90000"/>
              </a:lnSpc>
              <a:buFont typeface="+mj-lt"/>
              <a:buAutoNum type="arabicPeriod"/>
            </a:pPr>
            <a:r>
              <a:rPr lang="en-GB" sz="1100" dirty="0">
                <a:latin typeface="Arial" panose="020B0604020202020204" pitchFamily="34" charset="0"/>
                <a:cs typeface="Arial" panose="020B0604020202020204" pitchFamily="34" charset="0"/>
              </a:rPr>
              <a:t>Chartered Institute of Personnel and Development (2022) </a:t>
            </a:r>
            <a:r>
              <a:rPr lang="en-GB" sz="1100" i="1" dirty="0">
                <a:latin typeface="Arial" panose="020B0604020202020204" pitchFamily="34" charset="0"/>
                <a:cs typeface="Arial" panose="020B0604020202020204" pitchFamily="34" charset="0"/>
              </a:rPr>
              <a:t>Structured interviews</a:t>
            </a:r>
            <a:r>
              <a:rPr lang="en-GB" sz="1100" dirty="0">
                <a:latin typeface="Arial" panose="020B0604020202020204" pitchFamily="34" charset="0"/>
                <a:cs typeface="Arial" panose="020B0604020202020204" pitchFamily="34" charset="0"/>
              </a:rPr>
              <a:t> (Factsheet). London: CIPD.</a:t>
            </a:r>
          </a:p>
          <a:p>
            <a:pPr marL="514350" indent="-514350">
              <a:lnSpc>
                <a:spcPct val="90000"/>
              </a:lnSpc>
              <a:buFont typeface="+mj-lt"/>
              <a:buAutoNum type="arabicPeriod"/>
            </a:pPr>
            <a:r>
              <a:rPr lang="en-GB" sz="1100" dirty="0">
                <a:latin typeface="Arial" panose="020B0604020202020204" pitchFamily="34" charset="0"/>
                <a:cs typeface="Arial" panose="020B0604020202020204" pitchFamily="34" charset="0"/>
              </a:rPr>
              <a:t>Chartered Institute of Personnel and Development (2023) </a:t>
            </a:r>
            <a:r>
              <a:rPr lang="en-GB" sz="1100" i="1" dirty="0">
                <a:latin typeface="Arial" panose="020B0604020202020204" pitchFamily="34" charset="0"/>
                <a:cs typeface="Arial" panose="020B0604020202020204" pitchFamily="34" charset="0"/>
              </a:rPr>
              <a:t>Selection methods</a:t>
            </a:r>
            <a:r>
              <a:rPr lang="en-GB" sz="1100" dirty="0">
                <a:latin typeface="Arial" panose="020B0604020202020204" pitchFamily="34" charset="0"/>
                <a:cs typeface="Arial" panose="020B0604020202020204" pitchFamily="34" charset="0"/>
              </a:rPr>
              <a:t> (Factsheet). London: CIPD.</a:t>
            </a:r>
          </a:p>
          <a:p>
            <a:pPr marL="514350" indent="-514350">
              <a:lnSpc>
                <a:spcPct val="90000"/>
              </a:lnSpc>
              <a:buFont typeface="+mj-lt"/>
              <a:buAutoNum type="arabicPeriod"/>
            </a:pPr>
            <a:r>
              <a:rPr lang="en-GB" sz="1100" dirty="0">
                <a:latin typeface="Arial" panose="020B0604020202020204" pitchFamily="34" charset="0"/>
                <a:cs typeface="Arial" panose="020B0604020202020204" pitchFamily="34" charset="0"/>
              </a:rPr>
              <a:t>Chartered Institute of Personnel and Development (2023) </a:t>
            </a:r>
            <a:r>
              <a:rPr lang="en-GB" sz="1100" i="1" dirty="0">
                <a:latin typeface="Arial" panose="020B0604020202020204" pitchFamily="34" charset="0"/>
                <a:cs typeface="Arial" panose="020B0604020202020204" pitchFamily="34" charset="0"/>
              </a:rPr>
              <a:t>Recruitment and selection</a:t>
            </a:r>
            <a:r>
              <a:rPr lang="en-GB" sz="1100" dirty="0">
                <a:latin typeface="Arial" panose="020B0604020202020204" pitchFamily="34" charset="0"/>
                <a:cs typeface="Arial" panose="020B0604020202020204" pitchFamily="34" charset="0"/>
              </a:rPr>
              <a:t> (Factsheet). London: CIPD.</a:t>
            </a:r>
          </a:p>
          <a:p>
            <a:pPr marL="514350" indent="-514350">
              <a:lnSpc>
                <a:spcPct val="90000"/>
              </a:lnSpc>
              <a:buFont typeface="+mj-lt"/>
              <a:buAutoNum type="arabicPeriod"/>
            </a:pPr>
            <a:r>
              <a:rPr lang="en-GB" sz="1100" dirty="0">
                <a:latin typeface="Arial" panose="020B0604020202020204" pitchFamily="34" charset="0"/>
                <a:cs typeface="Arial" panose="020B0604020202020204" pitchFamily="34" charset="0"/>
              </a:rPr>
              <a:t>Chartered Institute of Personnel and Development (2025) </a:t>
            </a:r>
            <a:r>
              <a:rPr lang="en-GB" sz="1100" i="1" dirty="0">
                <a:latin typeface="Arial" panose="020B0604020202020204" pitchFamily="34" charset="0"/>
                <a:cs typeface="Arial" panose="020B0604020202020204" pitchFamily="34" charset="0"/>
              </a:rPr>
              <a:t>Recruitment process overview</a:t>
            </a:r>
            <a:r>
              <a:rPr lang="en-GB" sz="1100" dirty="0">
                <a:latin typeface="Arial" panose="020B0604020202020204" pitchFamily="34" charset="0"/>
                <a:cs typeface="Arial" panose="020B0604020202020204" pitchFamily="34" charset="0"/>
              </a:rPr>
              <a:t> (Factsheet). London: CIPD.</a:t>
            </a:r>
          </a:p>
          <a:p>
            <a:pPr marL="514350" indent="-514350">
              <a:lnSpc>
                <a:spcPct val="90000"/>
              </a:lnSpc>
              <a:buFont typeface="+mj-lt"/>
              <a:buAutoNum type="arabicPeriod"/>
            </a:pPr>
            <a:r>
              <a:rPr lang="en-GB" sz="1100" dirty="0">
                <a:latin typeface="Arial" panose="020B0604020202020204" pitchFamily="34" charset="0"/>
                <a:cs typeface="Arial" panose="020B0604020202020204" pitchFamily="34" charset="0"/>
              </a:rPr>
              <a:t>Groundwork (2025) </a:t>
            </a:r>
            <a:r>
              <a:rPr lang="en-GB" sz="1100" i="1" dirty="0">
                <a:latin typeface="Arial" panose="020B0604020202020204" pitchFamily="34" charset="0"/>
                <a:cs typeface="Arial" panose="020B0604020202020204" pitchFamily="34" charset="0"/>
              </a:rPr>
              <a:t>Community and Environment Project Officer (Tipton base)</a:t>
            </a:r>
            <a:r>
              <a:rPr lang="en-GB" sz="1100" dirty="0">
                <a:latin typeface="Arial" panose="020B0604020202020204" pitchFamily="34" charset="0"/>
                <a:cs typeface="Arial" panose="020B0604020202020204" pitchFamily="34" charset="0"/>
              </a:rPr>
              <a:t>. Available at: https://www.groundwork.org.uk/jobs/community-and-environment-project-officer/ (Accessed: 01 February 2026).</a:t>
            </a:r>
          </a:p>
          <a:p>
            <a:pPr marL="514350" indent="-514350">
              <a:lnSpc>
                <a:spcPct val="90000"/>
              </a:lnSpc>
              <a:buFont typeface="+mj-lt"/>
              <a:buAutoNum type="arabicPeriod"/>
            </a:pPr>
            <a:r>
              <a:rPr lang="en-GB" sz="1100" dirty="0">
                <a:latin typeface="Arial" panose="020B0604020202020204" pitchFamily="34" charset="0"/>
                <a:cs typeface="Arial" panose="020B0604020202020204" pitchFamily="34" charset="0"/>
              </a:rPr>
              <a:t>Groundwork West Midlands (2024) </a:t>
            </a:r>
            <a:r>
              <a:rPr lang="en-GB" sz="1100" i="1" dirty="0">
                <a:latin typeface="Arial" panose="020B0604020202020204" pitchFamily="34" charset="0"/>
                <a:cs typeface="Arial" panose="020B0604020202020204" pitchFamily="34" charset="0"/>
              </a:rPr>
              <a:t>About Groundwork West Midlands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https://www.groundwork.org.uk/about-groundwork/</a:t>
            </a:r>
            <a:r>
              <a:rPr lang="en-GB" sz="1100" dirty="0">
                <a:latin typeface="Arial" panose="020B0604020202020204" pitchFamily="34" charset="0"/>
                <a:cs typeface="Arial" panose="020B0604020202020204" pitchFamily="34" charset="0"/>
              </a:rPr>
              <a:t> (Accessed: 01 February 2026).</a:t>
            </a:r>
          </a:p>
          <a:p>
            <a:pPr marL="514350" indent="-514350">
              <a:lnSpc>
                <a:spcPct val="90000"/>
              </a:lnSpc>
              <a:buFont typeface="+mj-lt"/>
              <a:buAutoNum type="arabicPeriod"/>
            </a:pPr>
            <a:r>
              <a:rPr lang="en-GB" sz="1100" dirty="0">
                <a:latin typeface="Arial" panose="020B0604020202020204" pitchFamily="34" charset="0"/>
                <a:cs typeface="Arial" panose="020B0604020202020204" pitchFamily="34" charset="0"/>
              </a:rPr>
              <a:t>Learning Theories (n.d.) </a:t>
            </a:r>
            <a:r>
              <a:rPr lang="en-GB" sz="1100" i="1" dirty="0">
                <a:latin typeface="Arial" panose="020B0604020202020204" pitchFamily="34" charset="0"/>
                <a:cs typeface="Arial" panose="020B0604020202020204" pitchFamily="34" charset="0"/>
              </a:rPr>
              <a:t>Kolb’s experiential learning theory</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https://learning-theories.com/experiential-learning-kolb.html</a:t>
            </a:r>
            <a:r>
              <a:rPr lang="en-GB" sz="1100" dirty="0">
                <a:latin typeface="Arial" panose="020B0604020202020204" pitchFamily="34" charset="0"/>
                <a:cs typeface="Arial" panose="020B0604020202020204" pitchFamily="34" charset="0"/>
              </a:rPr>
              <a:t> (Accessed: 01 February 2026).</a:t>
            </a:r>
          </a:p>
          <a:p>
            <a:pPr marL="514350" indent="-514350">
              <a:lnSpc>
                <a:spcPct val="90000"/>
              </a:lnSpc>
              <a:buFont typeface="+mj-lt"/>
              <a:buAutoNum type="arabicPeriod"/>
            </a:pPr>
            <a:endParaRPr lang="en-GB" sz="700" dirty="0"/>
          </a:p>
        </p:txBody>
      </p:sp>
      <p:pic>
        <p:nvPicPr>
          <p:cNvPr id="9" name="Graphic 8" descr="Cheers">
            <a:extLst>
              <a:ext uri="{FF2B5EF4-FFF2-40B4-BE49-F238E27FC236}">
                <a16:creationId xmlns:a16="http://schemas.microsoft.com/office/drawing/2014/main" id="{7666EB8B-3270-BCD0-E42D-AB1B9DCCD9F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59560" y="2079022"/>
            <a:ext cx="1718680" cy="1804719"/>
          </a:xfrm>
          <a:prstGeom prst="rect">
            <a:avLst/>
          </a:prstGeom>
        </p:spPr>
      </p:pic>
      <p:sp>
        <p:nvSpPr>
          <p:cNvPr id="5" name="Rectangle 4"/>
          <p:cNvSpPr>
            <a:spLocks noGrp="1" noRot="1" noMove="1" noResize="1" noEditPoints="1" noAdjustHandles="1" noChangeArrowheads="1" noChangeShapeType="1"/>
          </p:cNvSpPr>
          <p:nvPr/>
        </p:nvSpPr>
        <p:spPr>
          <a:xfrm>
            <a:off x="0" y="6371304"/>
            <a:ext cx="9144000" cy="486697"/>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Slide Number Placeholder 3">
            <a:extLst>
              <a:ext uri="{FF2B5EF4-FFF2-40B4-BE49-F238E27FC236}">
                <a16:creationId xmlns:a16="http://schemas.microsoft.com/office/drawing/2014/main" id="{8E706236-27F4-B058-F250-7E6C5B2E41C7}"/>
              </a:ext>
            </a:extLst>
          </p:cNvPr>
          <p:cNvSpPr txBox="1">
            <a:spLocks noGrp="1" noRot="1" noMove="1" noResize="1" noEditPoints="1" noAdjustHandles="1" noChangeArrowheads="1" noChangeShapeType="1"/>
          </p:cNvSpPr>
          <p:nvPr/>
        </p:nvSpPr>
        <p:spPr>
          <a:xfrm>
            <a:off x="7086600" y="6492874"/>
            <a:ext cx="2057400" cy="365125"/>
          </a:xfrm>
          <a:prstGeom prst="rect">
            <a:avLst/>
          </a:prstGeom>
        </p:spPr>
        <p:txBody>
          <a:bodyPr vert="horz" lIns="91440" tIns="45720" rIns="91440" bIns="45720" rtlCol="0" anchor="ctr">
            <a:normAutofit/>
          </a:bodyP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spcAft>
                <a:spcPts val="600"/>
              </a:spcAft>
            </a:pPr>
            <a:fld id="{C1FF6DA9-008F-8B48-92A6-B652298478BF}" type="slidenum">
              <a:rPr lang="en-US" smtClean="0">
                <a:solidFill>
                  <a:schemeClr val="bg1"/>
                </a:solidFill>
              </a:rPr>
              <a:pPr>
                <a:spcAft>
                  <a:spcPts val="600"/>
                </a:spcAft>
              </a:pPr>
              <a:t>19</a:t>
            </a:fld>
            <a:endParaRPr lang="en-US" dirty="0">
              <a:solidFill>
                <a:schemeClr val="bg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9070C-2C95-0554-B23C-094446782F91}"/>
              </a:ext>
            </a:extLst>
          </p:cNvPr>
          <p:cNvSpPr>
            <a:spLocks noGrp="1"/>
          </p:cNvSpPr>
          <p:nvPr>
            <p:ph type="title"/>
          </p:nvPr>
        </p:nvSpPr>
        <p:spPr>
          <a:xfrm>
            <a:off x="350041" y="2501984"/>
            <a:ext cx="2401025" cy="1126119"/>
          </a:xfrm>
        </p:spPr>
        <p:txBody>
          <a:bodyPr anchor="b">
            <a:normAutofit/>
          </a:bodyPr>
          <a:lstStyle/>
          <a:p>
            <a:pPr algn="r"/>
            <a:r>
              <a:rPr lang="en-GB" sz="3200" b="1" dirty="0">
                <a:solidFill>
                  <a:srgbClr val="FFFFFF"/>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0352943-B77A-A723-5B36-208E93DCCD02}"/>
              </a:ext>
            </a:extLst>
          </p:cNvPr>
          <p:cNvSpPr>
            <a:spLocks noGrp="1"/>
          </p:cNvSpPr>
          <p:nvPr>
            <p:ph idx="1"/>
          </p:nvPr>
        </p:nvSpPr>
        <p:spPr>
          <a:xfrm>
            <a:off x="3436295" y="649480"/>
            <a:ext cx="2268977" cy="5546047"/>
          </a:xfrm>
        </p:spPr>
        <p:txBody>
          <a:bodyPr anchor="ctr">
            <a:normAutofit/>
          </a:bodyPr>
          <a:lstStyle/>
          <a:p>
            <a:pPr>
              <a:lnSpc>
                <a:spcPct val="90000"/>
              </a:lnSpc>
            </a:pPr>
            <a:endParaRPr lang="en-GB" sz="1300" dirty="0">
              <a:latin typeface="Arial" panose="020B0604020202020204" pitchFamily="34" charset="0"/>
              <a:cs typeface="Arial" panose="020B0604020202020204" pitchFamily="34" charset="0"/>
            </a:endParaRPr>
          </a:p>
          <a:p>
            <a:pPr marL="0" indent="0">
              <a:lnSpc>
                <a:spcPct val="90000"/>
              </a:lnSpc>
              <a:buNone/>
            </a:pPr>
            <a:endParaRPr lang="en-GB" sz="1300" dirty="0">
              <a:latin typeface="Arial" panose="020B0604020202020204" pitchFamily="34" charset="0"/>
              <a:cs typeface="Arial" panose="020B0604020202020204" pitchFamily="34" charset="0"/>
            </a:endParaRPr>
          </a:p>
          <a:p>
            <a:pPr marL="0" indent="0">
              <a:lnSpc>
                <a:spcPct val="90000"/>
              </a:lnSpc>
              <a:buNone/>
            </a:pPr>
            <a:endParaRPr lang="en-GB" sz="1300" dirty="0">
              <a:latin typeface="Arial" panose="020B0604020202020204" pitchFamily="34" charset="0"/>
              <a:cs typeface="Arial" panose="020B0604020202020204" pitchFamily="34" charset="0"/>
            </a:endParaRPr>
          </a:p>
          <a:p>
            <a:pPr marL="0" indent="0">
              <a:lnSpc>
                <a:spcPct val="90000"/>
              </a:lnSpc>
              <a:buNone/>
            </a:pPr>
            <a:endParaRPr lang="en-GB" sz="1300" dirty="0">
              <a:latin typeface="Arial" panose="020B0604020202020204" pitchFamily="34" charset="0"/>
              <a:cs typeface="Arial" panose="020B0604020202020204" pitchFamily="34" charset="0"/>
            </a:endParaRPr>
          </a:p>
          <a:p>
            <a:pPr marL="0" indent="0">
              <a:lnSpc>
                <a:spcPct val="90000"/>
              </a:lnSpc>
              <a:buNone/>
            </a:pPr>
            <a:r>
              <a:rPr lang="en-GB" sz="1200" dirty="0">
                <a:latin typeface="Arial" panose="020B0604020202020204" pitchFamily="34" charset="0"/>
                <a:cs typeface="Arial" panose="020B0604020202020204" pitchFamily="34" charset="0"/>
              </a:rPr>
              <a:t>12 Armstrong, M. (2017) </a:t>
            </a:r>
            <a:r>
              <a:rPr lang="en-GB" sz="1200" i="1" dirty="0">
                <a:latin typeface="Arial" panose="020B0604020202020204" pitchFamily="34" charset="0"/>
                <a:cs typeface="Arial" panose="020B0604020202020204" pitchFamily="34" charset="0"/>
              </a:rPr>
              <a:t>Armstrong’s handbook of performance management: An evidence-based guide to delivering high performance</a:t>
            </a:r>
            <a:r>
              <a:rPr lang="en-GB" sz="1200" dirty="0">
                <a:latin typeface="Arial" panose="020B0604020202020204" pitchFamily="34" charset="0"/>
                <a:cs typeface="Arial" panose="020B0604020202020204" pitchFamily="34" charset="0"/>
              </a:rPr>
              <a:t>. 5th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Kogan Page.</a:t>
            </a:r>
          </a:p>
          <a:p>
            <a:pPr marL="0" indent="0">
              <a:lnSpc>
                <a:spcPct val="90000"/>
              </a:lnSpc>
              <a:buNone/>
            </a:pPr>
            <a:r>
              <a:rPr lang="en-GB" sz="1200" dirty="0">
                <a:latin typeface="Arial" panose="020B0604020202020204" pitchFamily="34" charset="0"/>
                <a:cs typeface="Arial" panose="020B0604020202020204" pitchFamily="34" charset="0"/>
              </a:rPr>
              <a:t>13. Armstrong, M. and Taylor, S. (2023) </a:t>
            </a:r>
            <a:r>
              <a:rPr lang="en-GB" sz="1200" i="1" dirty="0">
                <a:latin typeface="Arial" panose="020B0604020202020204" pitchFamily="34" charset="0"/>
                <a:cs typeface="Arial" panose="020B0604020202020204" pitchFamily="34" charset="0"/>
              </a:rPr>
              <a:t>Armstrong’s handbook of human resource management practice</a:t>
            </a:r>
            <a:r>
              <a:rPr lang="en-GB" sz="1200" dirty="0">
                <a:latin typeface="Arial" panose="020B0604020202020204" pitchFamily="34" charset="0"/>
                <a:cs typeface="Arial" panose="020B0604020202020204" pitchFamily="34" charset="0"/>
              </a:rPr>
              <a:t>. 16th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Kogan Page.</a:t>
            </a:r>
          </a:p>
          <a:p>
            <a:pPr marL="0" indent="0">
              <a:lnSpc>
                <a:spcPct val="90000"/>
              </a:lnSpc>
              <a:buNone/>
            </a:pPr>
            <a:r>
              <a:rPr lang="en-GB" sz="1200" dirty="0">
                <a:latin typeface="Arial" panose="020B0604020202020204" pitchFamily="34" charset="0"/>
                <a:cs typeface="Arial" panose="020B0604020202020204" pitchFamily="34" charset="0"/>
              </a:rPr>
              <a:t>14. Chartered Institute of Personnel and Development (CIPD) (2022) </a:t>
            </a:r>
            <a:r>
              <a:rPr lang="en-GB" sz="1200" i="1" dirty="0">
                <a:latin typeface="Arial" panose="020B0604020202020204" pitchFamily="34" charset="0"/>
                <a:cs typeface="Arial" panose="020B0604020202020204" pitchFamily="34" charset="0"/>
              </a:rPr>
              <a:t>Learning and development strategy</a:t>
            </a:r>
            <a:r>
              <a:rPr lang="en-GB" sz="1200" dirty="0">
                <a:latin typeface="Arial" panose="020B0604020202020204" pitchFamily="34" charset="0"/>
                <a:cs typeface="Arial" panose="020B0604020202020204" pitchFamily="34" charset="0"/>
              </a:rPr>
              <a:t>. London: CIPD.</a:t>
            </a:r>
          </a:p>
          <a:p>
            <a:pPr marL="0" indent="0">
              <a:lnSpc>
                <a:spcPct val="90000"/>
              </a:lnSpc>
              <a:buNone/>
            </a:pPr>
            <a:r>
              <a:rPr lang="en-GB" sz="1200" dirty="0">
                <a:latin typeface="Arial" panose="020B0604020202020204" pitchFamily="34" charset="0"/>
                <a:cs typeface="Arial" panose="020B0604020202020204" pitchFamily="34" charset="0"/>
              </a:rPr>
              <a:t>15. Chartered Institute of Personnel and Development (CIPD) (2023) </a:t>
            </a:r>
            <a:r>
              <a:rPr lang="en-GB" sz="1200" i="1" dirty="0">
                <a:latin typeface="Arial" panose="020B0604020202020204" pitchFamily="34" charset="0"/>
                <a:cs typeface="Arial" panose="020B0604020202020204" pitchFamily="34" charset="0"/>
              </a:rPr>
              <a:t>Workforce planning and resourcing</a:t>
            </a:r>
            <a:r>
              <a:rPr lang="en-GB" sz="1200" dirty="0">
                <a:latin typeface="Arial" panose="020B0604020202020204" pitchFamily="34" charset="0"/>
                <a:cs typeface="Arial" panose="020B0604020202020204" pitchFamily="34" charset="0"/>
              </a:rPr>
              <a:t>. London: CIPD.</a:t>
            </a:r>
          </a:p>
          <a:p>
            <a:pPr marL="514350" indent="-514350">
              <a:lnSpc>
                <a:spcPct val="90000"/>
              </a:lnSpc>
              <a:buFont typeface="+mj-lt"/>
              <a:buAutoNum type="arabicPeriod"/>
            </a:pPr>
            <a:endParaRPr lang="en-GB" sz="1200" dirty="0">
              <a:latin typeface="Arial" panose="020B0604020202020204" pitchFamily="34" charset="0"/>
              <a:cs typeface="Arial" panose="020B0604020202020204" pitchFamily="34" charset="0"/>
            </a:endParaRPr>
          </a:p>
          <a:p>
            <a:pPr marL="0" indent="0">
              <a:lnSpc>
                <a:spcPct val="90000"/>
              </a:lnSpc>
              <a:buNone/>
            </a:pPr>
            <a:endParaRPr lang="en-GB" sz="1300" dirty="0">
              <a:latin typeface="Arial" panose="020B0604020202020204" pitchFamily="34" charset="0"/>
              <a:cs typeface="Arial" panose="020B0604020202020204" pitchFamily="34" charset="0"/>
            </a:endParaRPr>
          </a:p>
          <a:p>
            <a:pPr marL="514350" indent="-514350">
              <a:lnSpc>
                <a:spcPct val="90000"/>
              </a:lnSpc>
              <a:buFont typeface="+mj-lt"/>
              <a:buAutoNum type="arabicPeriod"/>
            </a:pPr>
            <a:endParaRPr lang="en-GB" sz="1300" dirty="0"/>
          </a:p>
          <a:p>
            <a:pPr marL="0" indent="0">
              <a:lnSpc>
                <a:spcPct val="90000"/>
              </a:lnSpc>
              <a:buNone/>
            </a:pPr>
            <a:endParaRPr lang="en-GB" sz="1300" dirty="0"/>
          </a:p>
        </p:txBody>
      </p:sp>
      <p:pic>
        <p:nvPicPr>
          <p:cNvPr id="8" name="Graphic 7" descr="Cheers">
            <a:extLst>
              <a:ext uri="{FF2B5EF4-FFF2-40B4-BE49-F238E27FC236}">
                <a16:creationId xmlns:a16="http://schemas.microsoft.com/office/drawing/2014/main" id="{9D9FC716-7639-FBBB-0F61-D47607A17C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10632" y="2079023"/>
            <a:ext cx="2383326" cy="1991532"/>
          </a:xfrm>
          <a:prstGeom prst="rect">
            <a:avLst/>
          </a:prstGeom>
        </p:spPr>
      </p:pic>
      <p:sp>
        <p:nvSpPr>
          <p:cNvPr id="5" name="Rectangle 4">
            <a:extLst>
              <a:ext uri="{FF2B5EF4-FFF2-40B4-BE49-F238E27FC236}">
                <a16:creationId xmlns:a16="http://schemas.microsoft.com/office/drawing/2014/main" id="{C146678E-D538-D2D1-576C-52450D119835}"/>
              </a:ext>
            </a:extLst>
          </p:cNvPr>
          <p:cNvSpPr>
            <a:spLocks noGrp="1" noRot="1" noMove="1" noResize="1" noEditPoints="1" noAdjustHandles="1" noChangeArrowheads="1" noChangeShapeType="1"/>
          </p:cNvSpPr>
          <p:nvPr/>
        </p:nvSpPr>
        <p:spPr>
          <a:xfrm>
            <a:off x="-2286" y="6404065"/>
            <a:ext cx="9144000" cy="495391"/>
          </a:xfrm>
          <a:prstGeom prst="rect">
            <a:avLst/>
          </a:prstGeom>
          <a:solidFill>
            <a:srgbClr val="0084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a:extLst>
              <a:ext uri="{FF2B5EF4-FFF2-40B4-BE49-F238E27FC236}">
                <a16:creationId xmlns:a16="http://schemas.microsoft.com/office/drawing/2014/main" id="{BBCDA803-846D-8DF7-C85C-8E147643D2C4}"/>
              </a:ext>
            </a:extLst>
          </p:cNvPr>
          <p:cNvSpPr txBox="1">
            <a:spLocks noGrp="1" noRot="1" noMove="1" noResize="1" noEditPoints="1" noAdjustHandles="1" noChangeArrowheads="1" noChangeShapeType="1"/>
          </p:cNvSpPr>
          <p:nvPr/>
        </p:nvSpPr>
        <p:spPr>
          <a:xfrm>
            <a:off x="8793958" y="6562406"/>
            <a:ext cx="503903" cy="276999"/>
          </a:xfrm>
          <a:prstGeom prst="rect">
            <a:avLst/>
          </a:prstGeom>
          <a:noFill/>
        </p:spPr>
        <p:txBody>
          <a:bodyPr wrap="square">
            <a:spAutoFit/>
          </a:bodyPr>
          <a:lstStyle/>
          <a:p>
            <a:fld id="{C1FF6DA9-008F-8B48-92A6-B652298478BF}" type="slidenum">
              <a:rPr lang="en-US" sz="1200" smtClean="0">
                <a:solidFill>
                  <a:schemeClr val="bg1"/>
                </a:solidFill>
              </a:rPr>
              <a:pPr/>
              <a:t>20</a:t>
            </a:fld>
            <a:endParaRPr lang="en-GB" dirty="0"/>
          </a:p>
        </p:txBody>
      </p:sp>
    </p:spTree>
    <p:extLst>
      <p:ext uri="{BB962C8B-B14F-4D97-AF65-F5344CB8AC3E}">
        <p14:creationId xmlns:p14="http://schemas.microsoft.com/office/powerpoint/2010/main" val="3301814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522</TotalTime>
  <Words>2362</Words>
  <Application>Microsoft Office PowerPoint</Application>
  <PresentationFormat>On-screen Show (4:3)</PresentationFormat>
  <Paragraphs>239</Paragraphs>
  <Slides>20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Arial</vt:lpstr>
      <vt:lpstr>Calibri</vt:lpstr>
      <vt:lpstr>Office Theme</vt:lpstr>
      <vt:lpstr> Groundwork West Midlands (Tipton) </vt:lpstr>
      <vt:lpstr>Table of Contents</vt:lpstr>
      <vt:lpstr>Introduction Groundwork West Midlands</vt:lpstr>
      <vt:lpstr>Aims of Human Resource Planning (HRP)  Employability Officers &amp; the Labour Market </vt:lpstr>
      <vt:lpstr>Planning for the Individual - Employability Officer </vt:lpstr>
      <vt:lpstr>PowerPoint Presentation</vt:lpstr>
      <vt:lpstr>Recruitment process overview </vt:lpstr>
      <vt:lpstr>Job Analysis - Employability Officer </vt:lpstr>
      <vt:lpstr>Job Description</vt:lpstr>
      <vt:lpstr>Person Specification</vt:lpstr>
      <vt:lpstr> Interview Process Competency Questions &amp; Presentation</vt:lpstr>
      <vt:lpstr>Shortlisting </vt:lpstr>
      <vt:lpstr>Offer and Onboarding (Ensuring Smooth Running)</vt:lpstr>
      <vt:lpstr>Managing Performance After Recruitment</vt:lpstr>
      <vt:lpstr>Learning &amp; Development Needs</vt:lpstr>
      <vt:lpstr>PowerPoint Presentation</vt:lpstr>
      <vt:lpstr>Learning &amp; Development Plan</vt:lpstr>
      <vt:lpstr>Conclusion </vt:lpstr>
      <vt:lpstr>References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Student</dc:creator>
  <cp:keywords/>
  <dc:description>generated using python-pptx</dc:description>
  <cp:lastModifiedBy>Rotna Begum (2421635)</cp:lastModifiedBy>
  <cp:revision>22</cp:revision>
  <dcterms:created xsi:type="dcterms:W3CDTF">2013-01-27T09:14:16Z</dcterms:created>
  <dcterms:modified xsi:type="dcterms:W3CDTF">2026-02-09T20:08:38Z</dcterms:modified>
  <cp:category/>
</cp:coreProperties>
</file>