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4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88B9910-F0C8-4BB8-9B77-D7BDBC176480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C0FC99-BB45-43CA-AC82-7E5CB03EA8E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5/57/Map_Peloponnesian_War_431_BC-en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5/57/Map_Peloponnesian_War_431_BC-en.sv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johnfenzel.typepad.com/.shared/image.html?/photos/uncategorized/peloponnesian_war_map_2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5/57/Map_Peloponnesian_War_431_BC-en.sv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CLAH4005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Peloponnesian War II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periods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431-421: Archidamian War</a:t>
            </a:r>
          </a:p>
          <a:p>
            <a:r>
              <a:rPr lang="en-GB" dirty="0" smtClean="0"/>
              <a:t>421-415: Inter-war period</a:t>
            </a:r>
          </a:p>
          <a:p>
            <a:r>
              <a:rPr lang="en-GB" dirty="0" smtClean="0"/>
              <a:t>415-413: Sicilian Expedition</a:t>
            </a:r>
          </a:p>
          <a:p>
            <a:r>
              <a:rPr lang="en-GB" dirty="0" smtClean="0"/>
              <a:t>412-404: </a:t>
            </a:r>
            <a:r>
              <a:rPr lang="en-GB" dirty="0" err="1" smtClean="0"/>
              <a:t>Decelean</a:t>
            </a:r>
            <a:r>
              <a:rPr lang="en-GB" dirty="0" smtClean="0"/>
              <a:t> or Ionian War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389120"/>
          </a:xfrm>
        </p:spPr>
        <p:txBody>
          <a:bodyPr/>
          <a:lstStyle/>
          <a:p>
            <a:r>
              <a:rPr lang="en-GB" dirty="0" smtClean="0"/>
              <a:t>431: War begins</a:t>
            </a:r>
            <a:endParaRPr lang="en-GB" dirty="0"/>
          </a:p>
        </p:txBody>
      </p:sp>
      <p:pic>
        <p:nvPicPr>
          <p:cNvPr id="6" name="Picture 2" descr="File:Map Peloponnesian War 431 BC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3758" y="1916832"/>
            <a:ext cx="6153640" cy="49229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389120"/>
          </a:xfrm>
        </p:spPr>
        <p:txBody>
          <a:bodyPr/>
          <a:lstStyle/>
          <a:p>
            <a:r>
              <a:rPr lang="en-GB" dirty="0" smtClean="0"/>
              <a:t>431: War begins</a:t>
            </a:r>
          </a:p>
          <a:p>
            <a:r>
              <a:rPr lang="en-GB" dirty="0" smtClean="0"/>
              <a:t>430-428: Plague at Athens</a:t>
            </a:r>
            <a:endParaRPr lang="en-GB" dirty="0"/>
          </a:p>
        </p:txBody>
      </p:sp>
      <p:pic>
        <p:nvPicPr>
          <p:cNvPr id="1026" name="Picture 2" descr="https://d30dcznuokq8w8.cloudfront.net/works/r/bal/8/5/6/36658_full_1024x6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109944"/>
            <a:ext cx="6725816" cy="4585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389120"/>
          </a:xfrm>
        </p:spPr>
        <p:txBody>
          <a:bodyPr/>
          <a:lstStyle/>
          <a:p>
            <a:r>
              <a:rPr lang="en-GB" dirty="0" smtClean="0"/>
              <a:t>431: War begins</a:t>
            </a:r>
          </a:p>
          <a:p>
            <a:r>
              <a:rPr lang="en-GB" dirty="0" smtClean="0"/>
              <a:t>430-428: Plague at Athens</a:t>
            </a:r>
          </a:p>
          <a:p>
            <a:r>
              <a:rPr lang="en-GB" dirty="0" smtClean="0"/>
              <a:t>428: Mytilenian Revolt</a:t>
            </a:r>
            <a:endParaRPr lang="en-GB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780928"/>
            <a:ext cx="4724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sosceles Triangle 5"/>
          <p:cNvSpPr/>
          <p:nvPr/>
        </p:nvSpPr>
        <p:spPr>
          <a:xfrm>
            <a:off x="6804248" y="4653136"/>
            <a:ext cx="144016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389120"/>
          </a:xfrm>
        </p:spPr>
        <p:txBody>
          <a:bodyPr/>
          <a:lstStyle/>
          <a:p>
            <a:r>
              <a:rPr lang="en-GB" dirty="0" smtClean="0"/>
              <a:t>431: War begins</a:t>
            </a:r>
          </a:p>
          <a:p>
            <a:r>
              <a:rPr lang="en-GB" dirty="0" smtClean="0"/>
              <a:t>430-428: Plague at Athens</a:t>
            </a:r>
          </a:p>
          <a:p>
            <a:r>
              <a:rPr lang="en-GB" dirty="0" smtClean="0"/>
              <a:t>428: Mytilenian Revolt from Athens </a:t>
            </a:r>
          </a:p>
          <a:p>
            <a:r>
              <a:rPr lang="en-GB" dirty="0" smtClean="0"/>
              <a:t>427: Plataea surrenders to Sparta </a:t>
            </a:r>
            <a:endParaRPr lang="en-GB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852936"/>
            <a:ext cx="5400600" cy="3847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sosceles Triangle 6"/>
          <p:cNvSpPr/>
          <p:nvPr/>
        </p:nvSpPr>
        <p:spPr>
          <a:xfrm>
            <a:off x="5220072" y="522920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sosceles Triangle 7"/>
          <p:cNvSpPr/>
          <p:nvPr/>
        </p:nvSpPr>
        <p:spPr>
          <a:xfrm>
            <a:off x="4139952" y="458112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Isosceles Triangle 8"/>
          <p:cNvSpPr/>
          <p:nvPr/>
        </p:nvSpPr>
        <p:spPr>
          <a:xfrm>
            <a:off x="4067944" y="414908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355976" y="4149080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Thebes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427984" y="4725144"/>
            <a:ext cx="90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Plataea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08104" y="5373216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Athens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389120"/>
          </a:xfrm>
        </p:spPr>
        <p:txBody>
          <a:bodyPr/>
          <a:lstStyle/>
          <a:p>
            <a:r>
              <a:rPr lang="en-GB" dirty="0" smtClean="0"/>
              <a:t>431: War begins</a:t>
            </a:r>
          </a:p>
          <a:p>
            <a:r>
              <a:rPr lang="en-GB" dirty="0" smtClean="0"/>
              <a:t>430-428: Plague at Athens</a:t>
            </a:r>
          </a:p>
          <a:p>
            <a:r>
              <a:rPr lang="en-GB" dirty="0" smtClean="0"/>
              <a:t>428: Mytilenian Revolt from Athens </a:t>
            </a:r>
          </a:p>
          <a:p>
            <a:r>
              <a:rPr lang="en-GB" dirty="0" smtClean="0"/>
              <a:t>427: Plataea surrenders to Sparta </a:t>
            </a:r>
          </a:p>
          <a:p>
            <a:r>
              <a:rPr lang="en-GB" dirty="0" smtClean="0"/>
              <a:t>425: </a:t>
            </a:r>
            <a:r>
              <a:rPr lang="en-GB" dirty="0" err="1" smtClean="0"/>
              <a:t>Pylos</a:t>
            </a:r>
            <a:r>
              <a:rPr lang="en-GB" dirty="0" smtClean="0"/>
              <a:t> affair</a:t>
            </a:r>
          </a:p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780928"/>
            <a:ext cx="4464496" cy="4048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Isosceles Triangle 12"/>
          <p:cNvSpPr/>
          <p:nvPr/>
        </p:nvSpPr>
        <p:spPr>
          <a:xfrm>
            <a:off x="5508104" y="5229200"/>
            <a:ext cx="144016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Isosceles Triangle 13"/>
          <p:cNvSpPr/>
          <p:nvPr/>
        </p:nvSpPr>
        <p:spPr>
          <a:xfrm>
            <a:off x="4139952" y="5445224"/>
            <a:ext cx="144016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Isosceles Triangle 14"/>
          <p:cNvSpPr/>
          <p:nvPr/>
        </p:nvSpPr>
        <p:spPr>
          <a:xfrm>
            <a:off x="6444208" y="3356992"/>
            <a:ext cx="144016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4067944" y="5949280"/>
            <a:ext cx="709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3851920" y="4941168"/>
            <a:ext cx="2592288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5005754" y="4982308"/>
            <a:ext cx="36468" cy="691661"/>
          </a:xfrm>
          <a:custGeom>
            <a:avLst/>
            <a:gdLst>
              <a:gd name="connsiteX0" fmla="*/ 0 w 36468"/>
              <a:gd name="connsiteY0" fmla="*/ 0 h 691661"/>
              <a:gd name="connsiteX1" fmla="*/ 23446 w 36468"/>
              <a:gd name="connsiteY1" fmla="*/ 70338 h 691661"/>
              <a:gd name="connsiteX2" fmla="*/ 0 w 36468"/>
              <a:gd name="connsiteY2" fmla="*/ 339969 h 691661"/>
              <a:gd name="connsiteX3" fmla="*/ 11723 w 36468"/>
              <a:gd name="connsiteY3" fmla="*/ 539261 h 691661"/>
              <a:gd name="connsiteX4" fmla="*/ 0 w 36468"/>
              <a:gd name="connsiteY4" fmla="*/ 691661 h 691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468" h="691661">
                <a:moveTo>
                  <a:pt x="0" y="0"/>
                </a:moveTo>
                <a:cubicBezTo>
                  <a:pt x="7815" y="23446"/>
                  <a:pt x="24680" y="45655"/>
                  <a:pt x="23446" y="70338"/>
                </a:cubicBezTo>
                <a:cubicBezTo>
                  <a:pt x="11106" y="317142"/>
                  <a:pt x="36468" y="230564"/>
                  <a:pt x="0" y="339969"/>
                </a:cubicBezTo>
                <a:cubicBezTo>
                  <a:pt x="3908" y="406400"/>
                  <a:pt x="11723" y="472716"/>
                  <a:pt x="11723" y="539261"/>
                </a:cubicBezTo>
                <a:cubicBezTo>
                  <a:pt x="11723" y="590211"/>
                  <a:pt x="0" y="691661"/>
                  <a:pt x="0" y="69166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427: Plataea surrenders to Sparta </a:t>
            </a:r>
          </a:p>
          <a:p>
            <a:r>
              <a:rPr lang="en-GB" dirty="0" smtClean="0"/>
              <a:t>425: </a:t>
            </a:r>
            <a:r>
              <a:rPr lang="en-GB" dirty="0" err="1" smtClean="0"/>
              <a:t>Pylos</a:t>
            </a:r>
            <a:r>
              <a:rPr lang="en-GB" dirty="0" smtClean="0"/>
              <a:t> affair</a:t>
            </a:r>
          </a:p>
          <a:p>
            <a:r>
              <a:rPr lang="en-GB" dirty="0" smtClean="0"/>
              <a:t>424-422: Brasidas campaign in northern Greece, Sparta takes over Amphipolis, Revolt across Thrace and Chalcidice from Athens </a:t>
            </a:r>
          </a:p>
          <a:p>
            <a:endParaRPr lang="en-GB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8550" y="1340768"/>
            <a:ext cx="4793290" cy="5206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Isosceles Triangle 8"/>
          <p:cNvSpPr/>
          <p:nvPr/>
        </p:nvSpPr>
        <p:spPr>
          <a:xfrm>
            <a:off x="6300192" y="162880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588224" y="1412776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Amphipolis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788024" y="2348880"/>
            <a:ext cx="1944216" cy="12241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004048" y="2636912"/>
            <a:ext cx="1223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Chalcidice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5724128" y="1196752"/>
            <a:ext cx="2736304" cy="12961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7020272" y="2060848"/>
            <a:ext cx="86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Thrace</a:t>
            </a:r>
            <a:endParaRPr lang="en-GB" dirty="0"/>
          </a:p>
        </p:txBody>
      </p:sp>
      <p:sp>
        <p:nvSpPr>
          <p:cNvPr id="19" name="Freeform 18"/>
          <p:cNvSpPr/>
          <p:nvPr/>
        </p:nvSpPr>
        <p:spPr>
          <a:xfrm>
            <a:off x="4489938" y="1741122"/>
            <a:ext cx="1817077" cy="4565893"/>
          </a:xfrm>
          <a:custGeom>
            <a:avLst/>
            <a:gdLst>
              <a:gd name="connsiteX0" fmla="*/ 750277 w 1817077"/>
              <a:gd name="connsiteY0" fmla="*/ 4565893 h 4565893"/>
              <a:gd name="connsiteX1" fmla="*/ 855785 w 1817077"/>
              <a:gd name="connsiteY1" fmla="*/ 4530724 h 4565893"/>
              <a:gd name="connsiteX2" fmla="*/ 879231 w 1817077"/>
              <a:gd name="connsiteY2" fmla="*/ 4495555 h 4565893"/>
              <a:gd name="connsiteX3" fmla="*/ 914400 w 1817077"/>
              <a:gd name="connsiteY3" fmla="*/ 4472109 h 4565893"/>
              <a:gd name="connsiteX4" fmla="*/ 926124 w 1817077"/>
              <a:gd name="connsiteY4" fmla="*/ 4366601 h 4565893"/>
              <a:gd name="connsiteX5" fmla="*/ 961293 w 1817077"/>
              <a:gd name="connsiteY5" fmla="*/ 4354878 h 4565893"/>
              <a:gd name="connsiteX6" fmla="*/ 1078524 w 1817077"/>
              <a:gd name="connsiteY6" fmla="*/ 4343155 h 4565893"/>
              <a:gd name="connsiteX7" fmla="*/ 1172308 w 1817077"/>
              <a:gd name="connsiteY7" fmla="*/ 4331432 h 4565893"/>
              <a:gd name="connsiteX8" fmla="*/ 1207477 w 1817077"/>
              <a:gd name="connsiteY8" fmla="*/ 4296263 h 4565893"/>
              <a:gd name="connsiteX9" fmla="*/ 1219200 w 1817077"/>
              <a:gd name="connsiteY9" fmla="*/ 4237647 h 4565893"/>
              <a:gd name="connsiteX10" fmla="*/ 1195754 w 1817077"/>
              <a:gd name="connsiteY10" fmla="*/ 4108693 h 4565893"/>
              <a:gd name="connsiteX11" fmla="*/ 1184031 w 1817077"/>
              <a:gd name="connsiteY11" fmla="*/ 4061801 h 4565893"/>
              <a:gd name="connsiteX12" fmla="*/ 1078524 w 1817077"/>
              <a:gd name="connsiteY12" fmla="*/ 3991463 h 4565893"/>
              <a:gd name="connsiteX13" fmla="*/ 1031631 w 1817077"/>
              <a:gd name="connsiteY13" fmla="*/ 3932847 h 4565893"/>
              <a:gd name="connsiteX14" fmla="*/ 961293 w 1817077"/>
              <a:gd name="connsiteY14" fmla="*/ 3874232 h 4565893"/>
              <a:gd name="connsiteX15" fmla="*/ 949570 w 1817077"/>
              <a:gd name="connsiteY15" fmla="*/ 3839063 h 4565893"/>
              <a:gd name="connsiteX16" fmla="*/ 902677 w 1817077"/>
              <a:gd name="connsiteY16" fmla="*/ 3792170 h 4565893"/>
              <a:gd name="connsiteX17" fmla="*/ 867508 w 1817077"/>
              <a:gd name="connsiteY17" fmla="*/ 3757001 h 4565893"/>
              <a:gd name="connsiteX18" fmla="*/ 773724 w 1817077"/>
              <a:gd name="connsiteY18" fmla="*/ 3674940 h 4565893"/>
              <a:gd name="connsiteX19" fmla="*/ 750277 w 1817077"/>
              <a:gd name="connsiteY19" fmla="*/ 3651493 h 4565893"/>
              <a:gd name="connsiteX20" fmla="*/ 633047 w 1817077"/>
              <a:gd name="connsiteY20" fmla="*/ 3581155 h 4565893"/>
              <a:gd name="connsiteX21" fmla="*/ 609600 w 1817077"/>
              <a:gd name="connsiteY21" fmla="*/ 3545986 h 4565893"/>
              <a:gd name="connsiteX22" fmla="*/ 504093 w 1817077"/>
              <a:gd name="connsiteY22" fmla="*/ 3475647 h 4565893"/>
              <a:gd name="connsiteX23" fmla="*/ 468924 w 1817077"/>
              <a:gd name="connsiteY23" fmla="*/ 3452201 h 4565893"/>
              <a:gd name="connsiteX24" fmla="*/ 433754 w 1817077"/>
              <a:gd name="connsiteY24" fmla="*/ 3428755 h 4565893"/>
              <a:gd name="connsiteX25" fmla="*/ 375139 w 1817077"/>
              <a:gd name="connsiteY25" fmla="*/ 3358416 h 4565893"/>
              <a:gd name="connsiteX26" fmla="*/ 293077 w 1817077"/>
              <a:gd name="connsiteY26" fmla="*/ 3264632 h 4565893"/>
              <a:gd name="connsiteX27" fmla="*/ 257908 w 1817077"/>
              <a:gd name="connsiteY27" fmla="*/ 3252909 h 4565893"/>
              <a:gd name="connsiteX28" fmla="*/ 234462 w 1817077"/>
              <a:gd name="connsiteY28" fmla="*/ 3217740 h 4565893"/>
              <a:gd name="connsiteX29" fmla="*/ 211016 w 1817077"/>
              <a:gd name="connsiteY29" fmla="*/ 3194293 h 4565893"/>
              <a:gd name="connsiteX30" fmla="*/ 199293 w 1817077"/>
              <a:gd name="connsiteY30" fmla="*/ 3159124 h 4565893"/>
              <a:gd name="connsiteX31" fmla="*/ 187570 w 1817077"/>
              <a:gd name="connsiteY31" fmla="*/ 2397124 h 4565893"/>
              <a:gd name="connsiteX32" fmla="*/ 175847 w 1817077"/>
              <a:gd name="connsiteY32" fmla="*/ 2350232 h 4565893"/>
              <a:gd name="connsiteX33" fmla="*/ 164124 w 1817077"/>
              <a:gd name="connsiteY33" fmla="*/ 2291616 h 4565893"/>
              <a:gd name="connsiteX34" fmla="*/ 140677 w 1817077"/>
              <a:gd name="connsiteY34" fmla="*/ 2186109 h 4565893"/>
              <a:gd name="connsiteX35" fmla="*/ 128954 w 1817077"/>
              <a:gd name="connsiteY35" fmla="*/ 2139216 h 4565893"/>
              <a:gd name="connsiteX36" fmla="*/ 105508 w 1817077"/>
              <a:gd name="connsiteY36" fmla="*/ 2092324 h 4565893"/>
              <a:gd name="connsiteX37" fmla="*/ 70339 w 1817077"/>
              <a:gd name="connsiteY37" fmla="*/ 1963370 h 4565893"/>
              <a:gd name="connsiteX38" fmla="*/ 58616 w 1817077"/>
              <a:gd name="connsiteY38" fmla="*/ 1928201 h 4565893"/>
              <a:gd name="connsiteX39" fmla="*/ 46893 w 1817077"/>
              <a:gd name="connsiteY39" fmla="*/ 1869586 h 4565893"/>
              <a:gd name="connsiteX40" fmla="*/ 23447 w 1817077"/>
              <a:gd name="connsiteY40" fmla="*/ 1705463 h 4565893"/>
              <a:gd name="connsiteX41" fmla="*/ 0 w 1817077"/>
              <a:gd name="connsiteY41" fmla="*/ 1541340 h 4565893"/>
              <a:gd name="connsiteX42" fmla="*/ 11724 w 1817077"/>
              <a:gd name="connsiteY42" fmla="*/ 1119309 h 4565893"/>
              <a:gd name="connsiteX43" fmla="*/ 23447 w 1817077"/>
              <a:gd name="connsiteY43" fmla="*/ 1084140 h 4565893"/>
              <a:gd name="connsiteX44" fmla="*/ 46893 w 1817077"/>
              <a:gd name="connsiteY44" fmla="*/ 1060693 h 4565893"/>
              <a:gd name="connsiteX45" fmla="*/ 58616 w 1817077"/>
              <a:gd name="connsiteY45" fmla="*/ 1002078 h 4565893"/>
              <a:gd name="connsiteX46" fmla="*/ 82062 w 1817077"/>
              <a:gd name="connsiteY46" fmla="*/ 908293 h 4565893"/>
              <a:gd name="connsiteX47" fmla="*/ 93785 w 1817077"/>
              <a:gd name="connsiteY47" fmla="*/ 802786 h 4565893"/>
              <a:gd name="connsiteX48" fmla="*/ 117231 w 1817077"/>
              <a:gd name="connsiteY48" fmla="*/ 767616 h 4565893"/>
              <a:gd name="connsiteX49" fmla="*/ 187570 w 1817077"/>
              <a:gd name="connsiteY49" fmla="*/ 720724 h 4565893"/>
              <a:gd name="connsiteX50" fmla="*/ 222739 w 1817077"/>
              <a:gd name="connsiteY50" fmla="*/ 697278 h 4565893"/>
              <a:gd name="connsiteX51" fmla="*/ 293077 w 1817077"/>
              <a:gd name="connsiteY51" fmla="*/ 673832 h 4565893"/>
              <a:gd name="connsiteX52" fmla="*/ 762000 w 1817077"/>
              <a:gd name="connsiteY52" fmla="*/ 697278 h 4565893"/>
              <a:gd name="connsiteX53" fmla="*/ 797170 w 1817077"/>
              <a:gd name="connsiteY53" fmla="*/ 720724 h 4565893"/>
              <a:gd name="connsiteX54" fmla="*/ 844062 w 1817077"/>
              <a:gd name="connsiteY54" fmla="*/ 732447 h 4565893"/>
              <a:gd name="connsiteX55" fmla="*/ 879231 w 1817077"/>
              <a:gd name="connsiteY55" fmla="*/ 755893 h 4565893"/>
              <a:gd name="connsiteX56" fmla="*/ 949570 w 1817077"/>
              <a:gd name="connsiteY56" fmla="*/ 779340 h 4565893"/>
              <a:gd name="connsiteX57" fmla="*/ 1160585 w 1817077"/>
              <a:gd name="connsiteY57" fmla="*/ 802786 h 4565893"/>
              <a:gd name="connsiteX58" fmla="*/ 1172308 w 1817077"/>
              <a:gd name="connsiteY58" fmla="*/ 837955 h 4565893"/>
              <a:gd name="connsiteX59" fmla="*/ 1242647 w 1817077"/>
              <a:gd name="connsiteY59" fmla="*/ 873124 h 4565893"/>
              <a:gd name="connsiteX60" fmla="*/ 1254370 w 1817077"/>
              <a:gd name="connsiteY60" fmla="*/ 837955 h 4565893"/>
              <a:gd name="connsiteX61" fmla="*/ 1207477 w 1817077"/>
              <a:gd name="connsiteY61" fmla="*/ 732447 h 4565893"/>
              <a:gd name="connsiteX62" fmla="*/ 1184031 w 1817077"/>
              <a:gd name="connsiteY62" fmla="*/ 673832 h 4565893"/>
              <a:gd name="connsiteX63" fmla="*/ 1172308 w 1817077"/>
              <a:gd name="connsiteY63" fmla="*/ 626940 h 4565893"/>
              <a:gd name="connsiteX64" fmla="*/ 1160585 w 1817077"/>
              <a:gd name="connsiteY64" fmla="*/ 591770 h 4565893"/>
              <a:gd name="connsiteX65" fmla="*/ 1195754 w 1817077"/>
              <a:gd name="connsiteY65" fmla="*/ 380755 h 4565893"/>
              <a:gd name="connsiteX66" fmla="*/ 1207477 w 1817077"/>
              <a:gd name="connsiteY66" fmla="*/ 345586 h 4565893"/>
              <a:gd name="connsiteX67" fmla="*/ 1242647 w 1817077"/>
              <a:gd name="connsiteY67" fmla="*/ 322140 h 4565893"/>
              <a:gd name="connsiteX68" fmla="*/ 1266093 w 1817077"/>
              <a:gd name="connsiteY68" fmla="*/ 275247 h 4565893"/>
              <a:gd name="connsiteX69" fmla="*/ 1336431 w 1817077"/>
              <a:gd name="connsiteY69" fmla="*/ 240078 h 4565893"/>
              <a:gd name="connsiteX70" fmla="*/ 1383324 w 1817077"/>
              <a:gd name="connsiteY70" fmla="*/ 181463 h 4565893"/>
              <a:gd name="connsiteX71" fmla="*/ 1418493 w 1817077"/>
              <a:gd name="connsiteY71" fmla="*/ 169740 h 4565893"/>
              <a:gd name="connsiteX72" fmla="*/ 1559170 w 1817077"/>
              <a:gd name="connsiteY72" fmla="*/ 122847 h 4565893"/>
              <a:gd name="connsiteX73" fmla="*/ 1559170 w 1817077"/>
              <a:gd name="connsiteY73" fmla="*/ 122847 h 4565893"/>
              <a:gd name="connsiteX74" fmla="*/ 1629508 w 1817077"/>
              <a:gd name="connsiteY74" fmla="*/ 99401 h 4565893"/>
              <a:gd name="connsiteX75" fmla="*/ 1652954 w 1817077"/>
              <a:gd name="connsiteY75" fmla="*/ 64232 h 4565893"/>
              <a:gd name="connsiteX76" fmla="*/ 1817077 w 1817077"/>
              <a:gd name="connsiteY76" fmla="*/ 17340 h 45658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1817077" h="4565893">
                <a:moveTo>
                  <a:pt x="750277" y="4565893"/>
                </a:moveTo>
                <a:cubicBezTo>
                  <a:pt x="785446" y="4554170"/>
                  <a:pt x="823240" y="4548476"/>
                  <a:pt x="855785" y="4530724"/>
                </a:cubicBezTo>
                <a:cubicBezTo>
                  <a:pt x="868154" y="4523977"/>
                  <a:pt x="869268" y="4505518"/>
                  <a:pt x="879231" y="4495555"/>
                </a:cubicBezTo>
                <a:cubicBezTo>
                  <a:pt x="889194" y="4485592"/>
                  <a:pt x="902677" y="4479924"/>
                  <a:pt x="914400" y="4472109"/>
                </a:cubicBezTo>
                <a:cubicBezTo>
                  <a:pt x="918308" y="4436940"/>
                  <a:pt x="912982" y="4399456"/>
                  <a:pt x="926124" y="4366601"/>
                </a:cubicBezTo>
                <a:cubicBezTo>
                  <a:pt x="930713" y="4355128"/>
                  <a:pt x="949080" y="4356757"/>
                  <a:pt x="961293" y="4354878"/>
                </a:cubicBezTo>
                <a:cubicBezTo>
                  <a:pt x="1000108" y="4348906"/>
                  <a:pt x="1039492" y="4347492"/>
                  <a:pt x="1078524" y="4343155"/>
                </a:cubicBezTo>
                <a:cubicBezTo>
                  <a:pt x="1109836" y="4339676"/>
                  <a:pt x="1141047" y="4335340"/>
                  <a:pt x="1172308" y="4331432"/>
                </a:cubicBezTo>
                <a:cubicBezTo>
                  <a:pt x="1184031" y="4319709"/>
                  <a:pt x="1200063" y="4311092"/>
                  <a:pt x="1207477" y="4296263"/>
                </a:cubicBezTo>
                <a:cubicBezTo>
                  <a:pt x="1216388" y="4278441"/>
                  <a:pt x="1219200" y="4257573"/>
                  <a:pt x="1219200" y="4237647"/>
                </a:cubicBezTo>
                <a:cubicBezTo>
                  <a:pt x="1219200" y="4150356"/>
                  <a:pt x="1212240" y="4166394"/>
                  <a:pt x="1195754" y="4108693"/>
                </a:cubicBezTo>
                <a:cubicBezTo>
                  <a:pt x="1191328" y="4093201"/>
                  <a:pt x="1194641" y="4073926"/>
                  <a:pt x="1184031" y="4061801"/>
                </a:cubicBezTo>
                <a:cubicBezTo>
                  <a:pt x="1101970" y="3968017"/>
                  <a:pt x="1137139" y="4050078"/>
                  <a:pt x="1078524" y="3991463"/>
                </a:cubicBezTo>
                <a:cubicBezTo>
                  <a:pt x="1010310" y="3923249"/>
                  <a:pt x="1105574" y="4021578"/>
                  <a:pt x="1031631" y="3932847"/>
                </a:cubicBezTo>
                <a:cubicBezTo>
                  <a:pt x="1003424" y="3898998"/>
                  <a:pt x="995873" y="3897286"/>
                  <a:pt x="961293" y="3874232"/>
                </a:cubicBezTo>
                <a:cubicBezTo>
                  <a:pt x="957385" y="3862509"/>
                  <a:pt x="956752" y="3849118"/>
                  <a:pt x="949570" y="3839063"/>
                </a:cubicBezTo>
                <a:cubicBezTo>
                  <a:pt x="936721" y="3821075"/>
                  <a:pt x="918308" y="3807801"/>
                  <a:pt x="902677" y="3792170"/>
                </a:cubicBezTo>
                <a:cubicBezTo>
                  <a:pt x="890954" y="3780447"/>
                  <a:pt x="876704" y="3770795"/>
                  <a:pt x="867508" y="3757001"/>
                </a:cubicBezTo>
                <a:cubicBezTo>
                  <a:pt x="801078" y="3657355"/>
                  <a:pt x="910492" y="3811708"/>
                  <a:pt x="773724" y="3674940"/>
                </a:cubicBezTo>
                <a:cubicBezTo>
                  <a:pt x="765908" y="3667124"/>
                  <a:pt x="759119" y="3658125"/>
                  <a:pt x="750277" y="3651493"/>
                </a:cubicBezTo>
                <a:cubicBezTo>
                  <a:pt x="693692" y="3609054"/>
                  <a:pt x="687596" y="3608429"/>
                  <a:pt x="633047" y="3581155"/>
                </a:cubicBezTo>
                <a:cubicBezTo>
                  <a:pt x="625231" y="3569432"/>
                  <a:pt x="620203" y="3555264"/>
                  <a:pt x="609600" y="3545986"/>
                </a:cubicBezTo>
                <a:cubicBezTo>
                  <a:pt x="609594" y="3545981"/>
                  <a:pt x="521681" y="3487372"/>
                  <a:pt x="504093" y="3475647"/>
                </a:cubicBezTo>
                <a:lnTo>
                  <a:pt x="468924" y="3452201"/>
                </a:lnTo>
                <a:lnTo>
                  <a:pt x="433754" y="3428755"/>
                </a:lnTo>
                <a:cubicBezTo>
                  <a:pt x="375542" y="3341438"/>
                  <a:pt x="450358" y="3448680"/>
                  <a:pt x="375139" y="3358416"/>
                </a:cubicBezTo>
                <a:cubicBezTo>
                  <a:pt x="349843" y="3328060"/>
                  <a:pt x="335225" y="3278681"/>
                  <a:pt x="293077" y="3264632"/>
                </a:cubicBezTo>
                <a:lnTo>
                  <a:pt x="257908" y="3252909"/>
                </a:lnTo>
                <a:cubicBezTo>
                  <a:pt x="250093" y="3241186"/>
                  <a:pt x="243263" y="3228742"/>
                  <a:pt x="234462" y="3217740"/>
                </a:cubicBezTo>
                <a:cubicBezTo>
                  <a:pt x="227557" y="3209109"/>
                  <a:pt x="216703" y="3203771"/>
                  <a:pt x="211016" y="3194293"/>
                </a:cubicBezTo>
                <a:cubicBezTo>
                  <a:pt x="204658" y="3183697"/>
                  <a:pt x="203201" y="3170847"/>
                  <a:pt x="199293" y="3159124"/>
                </a:cubicBezTo>
                <a:cubicBezTo>
                  <a:pt x="195385" y="2905124"/>
                  <a:pt x="194930" y="2651047"/>
                  <a:pt x="187570" y="2397124"/>
                </a:cubicBezTo>
                <a:cubicBezTo>
                  <a:pt x="187103" y="2381019"/>
                  <a:pt x="179342" y="2365960"/>
                  <a:pt x="175847" y="2350232"/>
                </a:cubicBezTo>
                <a:cubicBezTo>
                  <a:pt x="171525" y="2330781"/>
                  <a:pt x="167689" y="2311220"/>
                  <a:pt x="164124" y="2291616"/>
                </a:cubicBezTo>
                <a:cubicBezTo>
                  <a:pt x="137677" y="2146164"/>
                  <a:pt x="166514" y="2276541"/>
                  <a:pt x="140677" y="2186109"/>
                </a:cubicBezTo>
                <a:cubicBezTo>
                  <a:pt x="136251" y="2170617"/>
                  <a:pt x="134611" y="2154302"/>
                  <a:pt x="128954" y="2139216"/>
                </a:cubicBezTo>
                <a:cubicBezTo>
                  <a:pt x="122818" y="2122853"/>
                  <a:pt x="111998" y="2108550"/>
                  <a:pt x="105508" y="2092324"/>
                </a:cubicBezTo>
                <a:cubicBezTo>
                  <a:pt x="71975" y="2008491"/>
                  <a:pt x="89961" y="2041860"/>
                  <a:pt x="70339" y="1963370"/>
                </a:cubicBezTo>
                <a:cubicBezTo>
                  <a:pt x="67342" y="1951382"/>
                  <a:pt x="61613" y="1940189"/>
                  <a:pt x="58616" y="1928201"/>
                </a:cubicBezTo>
                <a:cubicBezTo>
                  <a:pt x="53783" y="1908871"/>
                  <a:pt x="50457" y="1889190"/>
                  <a:pt x="46893" y="1869586"/>
                </a:cubicBezTo>
                <a:cubicBezTo>
                  <a:pt x="30575" y="1779834"/>
                  <a:pt x="37344" y="1807374"/>
                  <a:pt x="23447" y="1705463"/>
                </a:cubicBezTo>
                <a:cubicBezTo>
                  <a:pt x="15980" y="1650707"/>
                  <a:pt x="0" y="1541340"/>
                  <a:pt x="0" y="1541340"/>
                </a:cubicBezTo>
                <a:cubicBezTo>
                  <a:pt x="3908" y="1400663"/>
                  <a:pt x="4516" y="1259856"/>
                  <a:pt x="11724" y="1119309"/>
                </a:cubicBezTo>
                <a:cubicBezTo>
                  <a:pt x="12357" y="1106968"/>
                  <a:pt x="17089" y="1094736"/>
                  <a:pt x="23447" y="1084140"/>
                </a:cubicBezTo>
                <a:cubicBezTo>
                  <a:pt x="29134" y="1074662"/>
                  <a:pt x="39078" y="1068509"/>
                  <a:pt x="46893" y="1060693"/>
                </a:cubicBezTo>
                <a:cubicBezTo>
                  <a:pt x="50801" y="1041155"/>
                  <a:pt x="53783" y="1021408"/>
                  <a:pt x="58616" y="1002078"/>
                </a:cubicBezTo>
                <a:cubicBezTo>
                  <a:pt x="76799" y="929344"/>
                  <a:pt x="67659" y="1009118"/>
                  <a:pt x="82062" y="908293"/>
                </a:cubicBezTo>
                <a:cubicBezTo>
                  <a:pt x="87066" y="873263"/>
                  <a:pt x="85203" y="837115"/>
                  <a:pt x="93785" y="802786"/>
                </a:cubicBezTo>
                <a:cubicBezTo>
                  <a:pt x="97202" y="789117"/>
                  <a:pt x="108211" y="778440"/>
                  <a:pt x="117231" y="767616"/>
                </a:cubicBezTo>
                <a:cubicBezTo>
                  <a:pt x="151005" y="727087"/>
                  <a:pt x="144225" y="735172"/>
                  <a:pt x="187570" y="720724"/>
                </a:cubicBezTo>
                <a:cubicBezTo>
                  <a:pt x="199293" y="712909"/>
                  <a:pt x="209864" y="703000"/>
                  <a:pt x="222739" y="697278"/>
                </a:cubicBezTo>
                <a:cubicBezTo>
                  <a:pt x="245323" y="687241"/>
                  <a:pt x="293077" y="673832"/>
                  <a:pt x="293077" y="673832"/>
                </a:cubicBezTo>
                <a:cubicBezTo>
                  <a:pt x="449385" y="681647"/>
                  <a:pt x="631781" y="610468"/>
                  <a:pt x="762000" y="697278"/>
                </a:cubicBezTo>
                <a:cubicBezTo>
                  <a:pt x="773723" y="705093"/>
                  <a:pt x="784220" y="715174"/>
                  <a:pt x="797170" y="720724"/>
                </a:cubicBezTo>
                <a:cubicBezTo>
                  <a:pt x="811979" y="727071"/>
                  <a:pt x="828431" y="728539"/>
                  <a:pt x="844062" y="732447"/>
                </a:cubicBezTo>
                <a:cubicBezTo>
                  <a:pt x="855785" y="740262"/>
                  <a:pt x="866356" y="750171"/>
                  <a:pt x="879231" y="755893"/>
                </a:cubicBezTo>
                <a:cubicBezTo>
                  <a:pt x="901816" y="765931"/>
                  <a:pt x="926124" y="771524"/>
                  <a:pt x="949570" y="779340"/>
                </a:cubicBezTo>
                <a:cubicBezTo>
                  <a:pt x="1040468" y="809640"/>
                  <a:pt x="972419" y="790242"/>
                  <a:pt x="1160585" y="802786"/>
                </a:cubicBezTo>
                <a:cubicBezTo>
                  <a:pt x="1164493" y="814509"/>
                  <a:pt x="1164589" y="828306"/>
                  <a:pt x="1172308" y="837955"/>
                </a:cubicBezTo>
                <a:cubicBezTo>
                  <a:pt x="1188836" y="858615"/>
                  <a:pt x="1219479" y="865401"/>
                  <a:pt x="1242647" y="873124"/>
                </a:cubicBezTo>
                <a:cubicBezTo>
                  <a:pt x="1246555" y="861401"/>
                  <a:pt x="1255903" y="850217"/>
                  <a:pt x="1254370" y="837955"/>
                </a:cubicBezTo>
                <a:cubicBezTo>
                  <a:pt x="1251348" y="813779"/>
                  <a:pt x="1217983" y="756086"/>
                  <a:pt x="1207477" y="732447"/>
                </a:cubicBezTo>
                <a:cubicBezTo>
                  <a:pt x="1198930" y="713217"/>
                  <a:pt x="1190686" y="693796"/>
                  <a:pt x="1184031" y="673832"/>
                </a:cubicBezTo>
                <a:cubicBezTo>
                  <a:pt x="1178936" y="658547"/>
                  <a:pt x="1176734" y="642432"/>
                  <a:pt x="1172308" y="626940"/>
                </a:cubicBezTo>
                <a:cubicBezTo>
                  <a:pt x="1168913" y="615058"/>
                  <a:pt x="1164493" y="603493"/>
                  <a:pt x="1160585" y="591770"/>
                </a:cubicBezTo>
                <a:cubicBezTo>
                  <a:pt x="1182231" y="267082"/>
                  <a:pt x="1137567" y="497129"/>
                  <a:pt x="1195754" y="380755"/>
                </a:cubicBezTo>
                <a:cubicBezTo>
                  <a:pt x="1201280" y="369702"/>
                  <a:pt x="1199757" y="355235"/>
                  <a:pt x="1207477" y="345586"/>
                </a:cubicBezTo>
                <a:cubicBezTo>
                  <a:pt x="1216279" y="334584"/>
                  <a:pt x="1230924" y="329955"/>
                  <a:pt x="1242647" y="322140"/>
                </a:cubicBezTo>
                <a:cubicBezTo>
                  <a:pt x="1250462" y="306509"/>
                  <a:pt x="1254905" y="288672"/>
                  <a:pt x="1266093" y="275247"/>
                </a:cubicBezTo>
                <a:cubicBezTo>
                  <a:pt x="1283574" y="254270"/>
                  <a:pt x="1312427" y="248079"/>
                  <a:pt x="1336431" y="240078"/>
                </a:cubicBezTo>
                <a:cubicBezTo>
                  <a:pt x="1347082" y="224102"/>
                  <a:pt x="1364762" y="192600"/>
                  <a:pt x="1383324" y="181463"/>
                </a:cubicBezTo>
                <a:cubicBezTo>
                  <a:pt x="1393920" y="175105"/>
                  <a:pt x="1407135" y="174608"/>
                  <a:pt x="1418493" y="169740"/>
                </a:cubicBezTo>
                <a:cubicBezTo>
                  <a:pt x="1524493" y="124310"/>
                  <a:pt x="1392585" y="164493"/>
                  <a:pt x="1559170" y="122847"/>
                </a:cubicBezTo>
                <a:lnTo>
                  <a:pt x="1559170" y="122847"/>
                </a:lnTo>
                <a:lnTo>
                  <a:pt x="1629508" y="99401"/>
                </a:lnTo>
                <a:cubicBezTo>
                  <a:pt x="1637323" y="87678"/>
                  <a:pt x="1642351" y="73510"/>
                  <a:pt x="1652954" y="64232"/>
                </a:cubicBezTo>
                <a:cubicBezTo>
                  <a:pt x="1726363" y="0"/>
                  <a:pt x="1720564" y="17340"/>
                  <a:pt x="1817077" y="17340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424-422: Brasidas campaign in northern Greece, Sparta takes over Amphipolis, Revolt across Thrace and Chalcidice from Athens </a:t>
            </a:r>
          </a:p>
          <a:p>
            <a:r>
              <a:rPr lang="en-GB" dirty="0" smtClean="0"/>
              <a:t>421: Peace of Nikias: Return to the status quo</a:t>
            </a:r>
          </a:p>
          <a:p>
            <a:endParaRPr lang="en-GB" dirty="0"/>
          </a:p>
        </p:txBody>
      </p:sp>
      <p:pic>
        <p:nvPicPr>
          <p:cNvPr id="13" name="Picture 2" descr="File:Map Peloponnesian War 431 BC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276872"/>
            <a:ext cx="4533460" cy="3626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421: Peace of Nikias: Return to the status quo</a:t>
            </a:r>
          </a:p>
          <a:p>
            <a:r>
              <a:rPr lang="en-GB" dirty="0" smtClean="0"/>
              <a:t>420-419: Athenian alliance with Mantineia and Argos</a:t>
            </a:r>
          </a:p>
          <a:p>
            <a:endParaRPr lang="en-GB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3447" y="1196752"/>
            <a:ext cx="5137839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sosceles Triangle 5"/>
          <p:cNvSpPr/>
          <p:nvPr/>
        </p:nvSpPr>
        <p:spPr>
          <a:xfrm>
            <a:off x="7524328" y="206084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Isosceles Triangle 6"/>
          <p:cNvSpPr/>
          <p:nvPr/>
        </p:nvSpPr>
        <p:spPr>
          <a:xfrm>
            <a:off x="5724128" y="299695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sosceles Triangle 7"/>
          <p:cNvSpPr/>
          <p:nvPr/>
        </p:nvSpPr>
        <p:spPr>
          <a:xfrm>
            <a:off x="6228184" y="278092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Isosceles Triangle 8"/>
          <p:cNvSpPr/>
          <p:nvPr/>
        </p:nvSpPr>
        <p:spPr>
          <a:xfrm>
            <a:off x="6228184" y="378904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12360" y="2132856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Athens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88224" y="4005064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Sparta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516216" y="2780928"/>
            <a:ext cx="754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Argos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644008" y="3068960"/>
            <a:ext cx="1205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Mantineia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421: Peace of Nikias: Return to the status quo</a:t>
            </a:r>
          </a:p>
          <a:p>
            <a:r>
              <a:rPr lang="en-GB" dirty="0" smtClean="0"/>
              <a:t>420-418: Athenian alliance with Mantineia and Argos</a:t>
            </a:r>
          </a:p>
          <a:p>
            <a:r>
              <a:rPr lang="en-GB" dirty="0" smtClean="0"/>
              <a:t>418: Battle of Mantineia: Sparta wins</a:t>
            </a:r>
          </a:p>
          <a:p>
            <a:endParaRPr lang="en-GB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3447" y="1196752"/>
            <a:ext cx="5137839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sosceles Triangle 5"/>
          <p:cNvSpPr/>
          <p:nvPr/>
        </p:nvSpPr>
        <p:spPr>
          <a:xfrm>
            <a:off x="7524328" y="206084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Isosceles Triangle 6"/>
          <p:cNvSpPr/>
          <p:nvPr/>
        </p:nvSpPr>
        <p:spPr>
          <a:xfrm>
            <a:off x="5724128" y="299695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sosceles Triangle 7"/>
          <p:cNvSpPr/>
          <p:nvPr/>
        </p:nvSpPr>
        <p:spPr>
          <a:xfrm>
            <a:off x="6228184" y="278092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Isosceles Triangle 8"/>
          <p:cNvSpPr/>
          <p:nvPr/>
        </p:nvSpPr>
        <p:spPr>
          <a:xfrm>
            <a:off x="6228184" y="378904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12360" y="2132856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Athens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88224" y="4005064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Sparta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516216" y="2780928"/>
            <a:ext cx="754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Argos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644008" y="3068960"/>
            <a:ext cx="1205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Mantineia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418: Battle of Mantineia: Sparta wins</a:t>
            </a:r>
          </a:p>
          <a:p>
            <a:r>
              <a:rPr lang="en-GB" dirty="0" smtClean="0"/>
              <a:t>416: Melian massacre (by Athens )</a:t>
            </a:r>
          </a:p>
          <a:p>
            <a:endParaRPr lang="en-GB" dirty="0"/>
          </a:p>
        </p:txBody>
      </p:sp>
      <p:pic>
        <p:nvPicPr>
          <p:cNvPr id="23555" name="Picture 3" descr="Peloponnesian_war_map_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8100" y="1628800"/>
            <a:ext cx="5295900" cy="4800600"/>
          </a:xfrm>
          <a:prstGeom prst="rect">
            <a:avLst/>
          </a:prstGeom>
          <a:noFill/>
        </p:spPr>
      </p:pic>
      <p:sp>
        <p:nvSpPr>
          <p:cNvPr id="13" name="Rectangle 12"/>
          <p:cNvSpPr/>
          <p:nvPr/>
        </p:nvSpPr>
        <p:spPr>
          <a:xfrm>
            <a:off x="6372200" y="4797152"/>
            <a:ext cx="576064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418: Battle of Mantineia: Sparta wins</a:t>
            </a:r>
          </a:p>
          <a:p>
            <a:r>
              <a:rPr lang="en-GB" dirty="0" smtClean="0"/>
              <a:t>416: Melian massacre (by Athens)</a:t>
            </a:r>
          </a:p>
          <a:p>
            <a:r>
              <a:rPr lang="en-GB" dirty="0" smtClean="0"/>
              <a:t>415-413: Sicilian Expedition. Athens opens 2</a:t>
            </a:r>
            <a:r>
              <a:rPr lang="en-GB" baseline="30000" dirty="0" smtClean="0"/>
              <a:t>nd</a:t>
            </a:r>
            <a:r>
              <a:rPr lang="en-GB" dirty="0" smtClean="0"/>
              <a:t> front and loses.</a:t>
            </a:r>
          </a:p>
          <a:p>
            <a:endParaRPr lang="en-GB" dirty="0"/>
          </a:p>
        </p:txBody>
      </p:sp>
      <p:pic>
        <p:nvPicPr>
          <p:cNvPr id="28675" name="Picture 3" descr="http://bitsofnews.com/images/graphics/sicilian_expedition_med_map_larg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276872"/>
            <a:ext cx="4991100" cy="381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413: Sparta occupies </a:t>
            </a:r>
            <a:r>
              <a:rPr lang="en-GB" dirty="0" err="1" smtClean="0"/>
              <a:t>Decelea</a:t>
            </a:r>
            <a:r>
              <a:rPr lang="en-GB" dirty="0" smtClean="0"/>
              <a:t> in Attika</a:t>
            </a:r>
          </a:p>
          <a:p>
            <a:endParaRPr lang="en-GB" dirty="0"/>
          </a:p>
        </p:txBody>
      </p:sp>
      <p:pic>
        <p:nvPicPr>
          <p:cNvPr id="30723" name="Picture 3" descr="http://plato-dialogues.org/tools/images/bigmaps/attic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72816"/>
            <a:ext cx="5924550" cy="4695825"/>
          </a:xfrm>
          <a:prstGeom prst="rect">
            <a:avLst/>
          </a:prstGeom>
          <a:noFill/>
        </p:spPr>
      </p:pic>
      <p:sp>
        <p:nvSpPr>
          <p:cNvPr id="6" name="Oval 5"/>
          <p:cNvSpPr/>
          <p:nvPr/>
        </p:nvSpPr>
        <p:spPr>
          <a:xfrm>
            <a:off x="6588224" y="2780928"/>
            <a:ext cx="432048" cy="2160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415-413: Sicilian Expedition. Athens opens 2</a:t>
            </a:r>
            <a:r>
              <a:rPr lang="en-GB" baseline="30000" dirty="0" smtClean="0"/>
              <a:t>nd</a:t>
            </a:r>
            <a:r>
              <a:rPr lang="en-GB" dirty="0" smtClean="0"/>
              <a:t> front and loses.</a:t>
            </a:r>
          </a:p>
          <a:p>
            <a:r>
              <a:rPr lang="en-GB" dirty="0" smtClean="0"/>
              <a:t>412: Massive revolt of Delian League allies from Athens. Sparta allies with Persia against Athens.</a:t>
            </a:r>
          </a:p>
          <a:p>
            <a:endParaRPr lang="en-GB" dirty="0"/>
          </a:p>
        </p:txBody>
      </p:sp>
      <p:pic>
        <p:nvPicPr>
          <p:cNvPr id="4" name="Picture 2" descr="File:Map Peloponnesian War 431 BC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610" y="2420888"/>
            <a:ext cx="5546390" cy="4437112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7308304" y="4293096"/>
            <a:ext cx="1080120" cy="10801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/>
          <a:lstStyle/>
          <a:p>
            <a:r>
              <a:rPr lang="en-GB" dirty="0" smtClean="0"/>
              <a:t>412: Massive revolt of Delian League allies from Athens. Sparta allies with Persia against Athens.</a:t>
            </a:r>
          </a:p>
          <a:p>
            <a:r>
              <a:rPr lang="en-GB" dirty="0" smtClean="0"/>
              <a:t>411: Revolt of the 400 (Athens).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412: Massive revolt of Delian League allies from Athens. Sparta allies with Persia against Athens.</a:t>
            </a:r>
          </a:p>
          <a:p>
            <a:r>
              <a:rPr lang="en-GB" dirty="0" smtClean="0"/>
              <a:t>411: Revolt of the 400 (Athens).</a:t>
            </a:r>
          </a:p>
          <a:p>
            <a:r>
              <a:rPr lang="en-GB" dirty="0" smtClean="0"/>
              <a:t>410: Battle of Kyzikos (Athens wins), Restoration of democracy at Athens </a:t>
            </a:r>
          </a:p>
          <a:p>
            <a:endParaRPr lang="en-GB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24744"/>
            <a:ext cx="4359465" cy="4277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Isosceles Triangle 3"/>
          <p:cNvSpPr/>
          <p:nvPr/>
        </p:nvSpPr>
        <p:spPr>
          <a:xfrm>
            <a:off x="7524328" y="1988840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812360" y="2060848"/>
            <a:ext cx="947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Kyzikos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411: Revolt of the 400 (Athens).</a:t>
            </a:r>
          </a:p>
          <a:p>
            <a:r>
              <a:rPr lang="en-GB" dirty="0" smtClean="0"/>
              <a:t>410: Battle of Kyzikos (Athens wins), Restoration of democracy at Athens </a:t>
            </a:r>
          </a:p>
          <a:p>
            <a:r>
              <a:rPr lang="en-GB" dirty="0" smtClean="0"/>
              <a:t>408: Battle of </a:t>
            </a:r>
            <a:r>
              <a:rPr lang="en-GB" dirty="0" err="1" smtClean="0"/>
              <a:t>Notium</a:t>
            </a:r>
            <a:r>
              <a:rPr lang="en-GB" dirty="0" smtClean="0"/>
              <a:t> (Sparta wins)</a:t>
            </a:r>
            <a:endParaRPr lang="en-GB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204864"/>
            <a:ext cx="42195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sosceles Triangle 6"/>
          <p:cNvSpPr/>
          <p:nvPr/>
        </p:nvSpPr>
        <p:spPr>
          <a:xfrm>
            <a:off x="7164288" y="2708920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408: Battle of </a:t>
            </a:r>
            <a:r>
              <a:rPr lang="en-GB" dirty="0" err="1" smtClean="0"/>
              <a:t>Notium</a:t>
            </a:r>
            <a:r>
              <a:rPr lang="en-GB" dirty="0" smtClean="0"/>
              <a:t> (Sparta wins)</a:t>
            </a:r>
          </a:p>
          <a:p>
            <a:r>
              <a:rPr lang="en-GB" dirty="0" smtClean="0"/>
              <a:t>406: Battle of </a:t>
            </a:r>
            <a:r>
              <a:rPr lang="en-GB" dirty="0" err="1" smtClean="0"/>
              <a:t>Arginusae</a:t>
            </a:r>
            <a:r>
              <a:rPr lang="en-GB" dirty="0" smtClean="0"/>
              <a:t> (Athens wins)</a:t>
            </a:r>
            <a:endParaRPr lang="en-GB" dirty="0"/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00808"/>
            <a:ext cx="3686175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sosceles Triangle 5"/>
          <p:cNvSpPr/>
          <p:nvPr/>
        </p:nvSpPr>
        <p:spPr>
          <a:xfrm>
            <a:off x="6444208" y="3212976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408: Battle of </a:t>
            </a:r>
            <a:r>
              <a:rPr lang="en-GB" dirty="0" err="1" smtClean="0"/>
              <a:t>Notium</a:t>
            </a:r>
            <a:r>
              <a:rPr lang="en-GB" dirty="0" smtClean="0"/>
              <a:t> (Sparta wins)</a:t>
            </a:r>
          </a:p>
          <a:p>
            <a:r>
              <a:rPr lang="en-GB" dirty="0" smtClean="0"/>
              <a:t>406: Battle of </a:t>
            </a:r>
            <a:r>
              <a:rPr lang="en-GB" dirty="0" err="1" smtClean="0"/>
              <a:t>Arginusae</a:t>
            </a:r>
            <a:r>
              <a:rPr lang="en-GB" dirty="0" smtClean="0"/>
              <a:t> (Athens wins)</a:t>
            </a:r>
          </a:p>
          <a:p>
            <a:r>
              <a:rPr lang="en-GB" dirty="0" smtClean="0"/>
              <a:t>405: Battle of </a:t>
            </a:r>
            <a:r>
              <a:rPr lang="en-GB" dirty="0" err="1" smtClean="0"/>
              <a:t>Aigospotamoi</a:t>
            </a:r>
            <a:r>
              <a:rPr lang="en-GB" dirty="0" smtClean="0"/>
              <a:t> (Sparta wins). Athens loses most of its fleet.</a:t>
            </a:r>
            <a:endParaRPr lang="en-GB" dirty="0"/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908720"/>
            <a:ext cx="3181350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sosceles Triangle 6"/>
          <p:cNvSpPr/>
          <p:nvPr/>
        </p:nvSpPr>
        <p:spPr>
          <a:xfrm>
            <a:off x="6876256" y="1772816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36712"/>
            <a:ext cx="3600400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404: Athens surrenders. Sparta wins Peloponnesian War.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Follow-up on Moodle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116</TotalTime>
  <Words>467</Words>
  <Application>Microsoft Office PowerPoint</Application>
  <PresentationFormat>On-screen Show (4:3)</PresentationFormat>
  <Paragraphs>72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Flow</vt:lpstr>
      <vt:lpstr>CLAH4005</vt:lpstr>
      <vt:lpstr>Basic Events</vt:lpstr>
      <vt:lpstr>Basic periods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Follow-up on Moodle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52</cp:revision>
  <dcterms:created xsi:type="dcterms:W3CDTF">2012-10-23T10:27:02Z</dcterms:created>
  <dcterms:modified xsi:type="dcterms:W3CDTF">2012-10-23T12:23:55Z</dcterms:modified>
</cp:coreProperties>
</file>