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4"/>
  </p:notesMasterIdLst>
  <p:sldIdLst>
    <p:sldId id="300" r:id="rId2"/>
    <p:sldId id="258" r:id="rId3"/>
    <p:sldId id="302" r:id="rId4"/>
    <p:sldId id="303" r:id="rId5"/>
    <p:sldId id="304" r:id="rId6"/>
    <p:sldId id="305" r:id="rId7"/>
    <p:sldId id="306" r:id="rId8"/>
    <p:sldId id="310" r:id="rId9"/>
    <p:sldId id="307" r:id="rId10"/>
    <p:sldId id="308" r:id="rId11"/>
    <p:sldId id="309" r:id="rId12"/>
    <p:sldId id="311" r:id="rId13"/>
    <p:sldId id="312" r:id="rId14"/>
    <p:sldId id="314" r:id="rId15"/>
    <p:sldId id="313" r:id="rId16"/>
    <p:sldId id="315" r:id="rId17"/>
    <p:sldId id="319" r:id="rId18"/>
    <p:sldId id="322" r:id="rId19"/>
    <p:sldId id="316" r:id="rId20"/>
    <p:sldId id="317" r:id="rId21"/>
    <p:sldId id="318" r:id="rId22"/>
    <p:sldId id="320"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8432"/>
    <p:restoredTop sz="61871"/>
  </p:normalViewPr>
  <p:slideViewPr>
    <p:cSldViewPr snapToGrid="0">
      <p:cViewPr varScale="1">
        <p:scale>
          <a:sx n="65" d="100"/>
          <a:sy n="65" d="100"/>
        </p:scale>
        <p:origin x="2808"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E23AE58-457B-4A7D-9554-10AD429C2AED}" type="doc">
      <dgm:prSet loTypeId="urn:microsoft.com/office/officeart/2005/8/layout/list1" loCatId="list" qsTypeId="urn:microsoft.com/office/officeart/2005/8/quickstyle/simple1" qsCatId="simple" csTypeId="urn:microsoft.com/office/officeart/2005/8/colors/colorful2" csCatId="colorful" phldr="1"/>
      <dgm:spPr/>
      <dgm:t>
        <a:bodyPr/>
        <a:lstStyle/>
        <a:p>
          <a:endParaRPr lang="en-US"/>
        </a:p>
      </dgm:t>
    </dgm:pt>
    <dgm:pt modelId="{E3C6A417-D54D-4278-A752-E82DC5F4865A}">
      <dgm:prSet phldrT="[Text]" custT="1"/>
      <dgm:spPr/>
      <dgm:t>
        <a:bodyPr/>
        <a:lstStyle/>
        <a:p>
          <a:r>
            <a:rPr lang="en-US" sz="1800" dirty="0">
              <a:latin typeface="Times New Roman" panose="02020603050405020304" pitchFamily="18" charset="0"/>
              <a:cs typeface="Times New Roman" panose="02020603050405020304" pitchFamily="18" charset="0"/>
            </a:rPr>
            <a:t>Functional </a:t>
          </a:r>
        </a:p>
      </dgm:t>
    </dgm:pt>
    <dgm:pt modelId="{79C1C396-CC26-4D9B-873B-0756AA51C8BB}" type="parTrans" cxnId="{09B24F87-E6B8-4455-9BBE-C09D140F8AF1}">
      <dgm:prSet/>
      <dgm:spPr/>
      <dgm:t>
        <a:bodyPr/>
        <a:lstStyle/>
        <a:p>
          <a:endParaRPr lang="en-US" sz="1800">
            <a:latin typeface="Times New Roman" panose="02020603050405020304" pitchFamily="18" charset="0"/>
            <a:cs typeface="Times New Roman" panose="02020603050405020304" pitchFamily="18" charset="0"/>
          </a:endParaRPr>
        </a:p>
      </dgm:t>
    </dgm:pt>
    <dgm:pt modelId="{CA71132E-4826-4BEF-8C1A-F21DF185CECE}" type="sibTrans" cxnId="{09B24F87-E6B8-4455-9BBE-C09D140F8AF1}">
      <dgm:prSet/>
      <dgm:spPr/>
      <dgm:t>
        <a:bodyPr/>
        <a:lstStyle/>
        <a:p>
          <a:endParaRPr lang="en-US" sz="1800">
            <a:latin typeface="Times New Roman" panose="02020603050405020304" pitchFamily="18" charset="0"/>
            <a:cs typeface="Times New Roman" panose="02020603050405020304" pitchFamily="18" charset="0"/>
          </a:endParaRPr>
        </a:p>
      </dgm:t>
    </dgm:pt>
    <dgm:pt modelId="{96289700-1BFD-4C94-B596-03B4D75B959E}">
      <dgm:prSet phldrT="[Text]" custT="1"/>
      <dgm:spPr/>
      <dgm:t>
        <a:bodyPr/>
        <a:lstStyle/>
        <a:p>
          <a:r>
            <a:rPr lang="en-US" sz="1800" dirty="0">
              <a:latin typeface="Times New Roman" panose="02020603050405020304" pitchFamily="18" charset="0"/>
              <a:cs typeface="Times New Roman" panose="02020603050405020304" pitchFamily="18" charset="0"/>
            </a:rPr>
            <a:t>Divisional </a:t>
          </a:r>
        </a:p>
      </dgm:t>
    </dgm:pt>
    <dgm:pt modelId="{7698B6E5-6090-4769-B6ED-69DCA160FD60}" type="parTrans" cxnId="{19BE48E7-E15E-4F78-812C-62B51B07B4B8}">
      <dgm:prSet/>
      <dgm:spPr/>
      <dgm:t>
        <a:bodyPr/>
        <a:lstStyle/>
        <a:p>
          <a:endParaRPr lang="en-US" sz="1800">
            <a:latin typeface="Times New Roman" panose="02020603050405020304" pitchFamily="18" charset="0"/>
            <a:cs typeface="Times New Roman" panose="02020603050405020304" pitchFamily="18" charset="0"/>
          </a:endParaRPr>
        </a:p>
      </dgm:t>
    </dgm:pt>
    <dgm:pt modelId="{1F0B8090-1C51-401A-BC51-E309461FEE17}" type="sibTrans" cxnId="{19BE48E7-E15E-4F78-812C-62B51B07B4B8}">
      <dgm:prSet/>
      <dgm:spPr/>
      <dgm:t>
        <a:bodyPr/>
        <a:lstStyle/>
        <a:p>
          <a:endParaRPr lang="en-US" sz="1800">
            <a:latin typeface="Times New Roman" panose="02020603050405020304" pitchFamily="18" charset="0"/>
            <a:cs typeface="Times New Roman" panose="02020603050405020304" pitchFamily="18" charset="0"/>
          </a:endParaRPr>
        </a:p>
      </dgm:t>
    </dgm:pt>
    <dgm:pt modelId="{C5B07E0B-1957-4237-89EE-C63FD76CB342}">
      <dgm:prSet phldrT="[Text]" custT="1"/>
      <dgm:spPr/>
      <dgm:t>
        <a:bodyPr/>
        <a:lstStyle/>
        <a:p>
          <a:r>
            <a:rPr lang="en-US" sz="1800" dirty="0">
              <a:latin typeface="Times New Roman" panose="02020603050405020304" pitchFamily="18" charset="0"/>
              <a:cs typeface="Times New Roman" panose="02020603050405020304" pitchFamily="18" charset="0"/>
            </a:rPr>
            <a:t>Matrix </a:t>
          </a:r>
        </a:p>
      </dgm:t>
    </dgm:pt>
    <dgm:pt modelId="{DBD0CF49-8DEF-4550-BC1B-86BC1D19BC1A}" type="parTrans" cxnId="{D600D72A-99E5-4C4D-B017-D7B734279E45}">
      <dgm:prSet/>
      <dgm:spPr/>
      <dgm:t>
        <a:bodyPr/>
        <a:lstStyle/>
        <a:p>
          <a:endParaRPr lang="en-US" sz="1800">
            <a:latin typeface="Times New Roman" panose="02020603050405020304" pitchFamily="18" charset="0"/>
            <a:cs typeface="Times New Roman" panose="02020603050405020304" pitchFamily="18" charset="0"/>
          </a:endParaRPr>
        </a:p>
      </dgm:t>
    </dgm:pt>
    <dgm:pt modelId="{D7DABDB1-6974-45A6-A6F8-0FDE772C2F05}" type="sibTrans" cxnId="{D600D72A-99E5-4C4D-B017-D7B734279E45}">
      <dgm:prSet/>
      <dgm:spPr/>
      <dgm:t>
        <a:bodyPr/>
        <a:lstStyle/>
        <a:p>
          <a:endParaRPr lang="en-US" sz="1800">
            <a:latin typeface="Times New Roman" panose="02020603050405020304" pitchFamily="18" charset="0"/>
            <a:cs typeface="Times New Roman" panose="02020603050405020304" pitchFamily="18" charset="0"/>
          </a:endParaRPr>
        </a:p>
      </dgm:t>
    </dgm:pt>
    <dgm:pt modelId="{1DA43ED3-27B3-4320-BD2E-E1A5D81F472A}" type="pres">
      <dgm:prSet presAssocID="{1E23AE58-457B-4A7D-9554-10AD429C2AED}" presName="linear" presStyleCnt="0">
        <dgm:presLayoutVars>
          <dgm:dir/>
          <dgm:animLvl val="lvl"/>
          <dgm:resizeHandles val="exact"/>
        </dgm:presLayoutVars>
      </dgm:prSet>
      <dgm:spPr/>
    </dgm:pt>
    <dgm:pt modelId="{E5731F63-7AEF-427C-8622-F81D40B980F6}" type="pres">
      <dgm:prSet presAssocID="{E3C6A417-D54D-4278-A752-E82DC5F4865A}" presName="parentLin" presStyleCnt="0"/>
      <dgm:spPr/>
    </dgm:pt>
    <dgm:pt modelId="{9C6BBC39-01A9-4223-8E7B-F2B5621518EA}" type="pres">
      <dgm:prSet presAssocID="{E3C6A417-D54D-4278-A752-E82DC5F4865A}" presName="parentLeftMargin" presStyleLbl="node1" presStyleIdx="0" presStyleCnt="3"/>
      <dgm:spPr/>
    </dgm:pt>
    <dgm:pt modelId="{C4BFD953-BA3B-4ADA-AF1E-1FF3B8C2727E}" type="pres">
      <dgm:prSet presAssocID="{E3C6A417-D54D-4278-A752-E82DC5F4865A}" presName="parentText" presStyleLbl="node1" presStyleIdx="0" presStyleCnt="3">
        <dgm:presLayoutVars>
          <dgm:chMax val="0"/>
          <dgm:bulletEnabled val="1"/>
        </dgm:presLayoutVars>
      </dgm:prSet>
      <dgm:spPr/>
    </dgm:pt>
    <dgm:pt modelId="{DFE8D408-5677-40DB-9AFB-79A7A7A19A7D}" type="pres">
      <dgm:prSet presAssocID="{E3C6A417-D54D-4278-A752-E82DC5F4865A}" presName="negativeSpace" presStyleCnt="0"/>
      <dgm:spPr/>
    </dgm:pt>
    <dgm:pt modelId="{133E01CF-66DB-4280-9A78-6B68F0CA6EBB}" type="pres">
      <dgm:prSet presAssocID="{E3C6A417-D54D-4278-A752-E82DC5F4865A}" presName="childText" presStyleLbl="conFgAcc1" presStyleIdx="0" presStyleCnt="3" custLinFactY="-16437" custLinFactNeighborY="-100000">
        <dgm:presLayoutVars>
          <dgm:bulletEnabled val="1"/>
        </dgm:presLayoutVars>
      </dgm:prSet>
      <dgm:spPr/>
    </dgm:pt>
    <dgm:pt modelId="{D7EF055C-6268-40D2-94EB-0C2BF61331D6}" type="pres">
      <dgm:prSet presAssocID="{CA71132E-4826-4BEF-8C1A-F21DF185CECE}" presName="spaceBetweenRectangles" presStyleCnt="0"/>
      <dgm:spPr/>
    </dgm:pt>
    <dgm:pt modelId="{D020F42F-1151-4F06-A29F-F3945EB29C33}" type="pres">
      <dgm:prSet presAssocID="{96289700-1BFD-4C94-B596-03B4D75B959E}" presName="parentLin" presStyleCnt="0"/>
      <dgm:spPr/>
    </dgm:pt>
    <dgm:pt modelId="{4C187D03-6BE9-4D57-A5A4-82DBCA690052}" type="pres">
      <dgm:prSet presAssocID="{96289700-1BFD-4C94-B596-03B4D75B959E}" presName="parentLeftMargin" presStyleLbl="node1" presStyleIdx="0" presStyleCnt="3"/>
      <dgm:spPr/>
    </dgm:pt>
    <dgm:pt modelId="{AFC78AD2-BDCE-4ED5-81D0-1A1A13F74D7D}" type="pres">
      <dgm:prSet presAssocID="{96289700-1BFD-4C94-B596-03B4D75B959E}" presName="parentText" presStyleLbl="node1" presStyleIdx="1" presStyleCnt="3">
        <dgm:presLayoutVars>
          <dgm:chMax val="0"/>
          <dgm:bulletEnabled val="1"/>
        </dgm:presLayoutVars>
      </dgm:prSet>
      <dgm:spPr/>
    </dgm:pt>
    <dgm:pt modelId="{10CC46C2-AAC5-4047-945E-576E50D4E197}" type="pres">
      <dgm:prSet presAssocID="{96289700-1BFD-4C94-B596-03B4D75B959E}" presName="negativeSpace" presStyleCnt="0"/>
      <dgm:spPr/>
    </dgm:pt>
    <dgm:pt modelId="{22971117-D50B-487D-9063-ABEA63280F5E}" type="pres">
      <dgm:prSet presAssocID="{96289700-1BFD-4C94-B596-03B4D75B959E}" presName="childText" presStyleLbl="conFgAcc1" presStyleIdx="1" presStyleCnt="3">
        <dgm:presLayoutVars>
          <dgm:bulletEnabled val="1"/>
        </dgm:presLayoutVars>
      </dgm:prSet>
      <dgm:spPr/>
    </dgm:pt>
    <dgm:pt modelId="{56B24151-3344-4556-8EFD-80BC53459ADD}" type="pres">
      <dgm:prSet presAssocID="{1F0B8090-1C51-401A-BC51-E309461FEE17}" presName="spaceBetweenRectangles" presStyleCnt="0"/>
      <dgm:spPr/>
    </dgm:pt>
    <dgm:pt modelId="{EA944743-EC99-4E81-A889-AC5A1A9C3172}" type="pres">
      <dgm:prSet presAssocID="{C5B07E0B-1957-4237-89EE-C63FD76CB342}" presName="parentLin" presStyleCnt="0"/>
      <dgm:spPr/>
    </dgm:pt>
    <dgm:pt modelId="{AF138490-88C3-430B-AEAE-3AC239E62657}" type="pres">
      <dgm:prSet presAssocID="{C5B07E0B-1957-4237-89EE-C63FD76CB342}" presName="parentLeftMargin" presStyleLbl="node1" presStyleIdx="1" presStyleCnt="3"/>
      <dgm:spPr/>
    </dgm:pt>
    <dgm:pt modelId="{88AD0729-7F4D-4E16-9863-7896A79920A6}" type="pres">
      <dgm:prSet presAssocID="{C5B07E0B-1957-4237-89EE-C63FD76CB342}" presName="parentText" presStyleLbl="node1" presStyleIdx="2" presStyleCnt="3">
        <dgm:presLayoutVars>
          <dgm:chMax val="0"/>
          <dgm:bulletEnabled val="1"/>
        </dgm:presLayoutVars>
      </dgm:prSet>
      <dgm:spPr/>
    </dgm:pt>
    <dgm:pt modelId="{22F6D47B-003B-4BA5-86C1-451F028B10DB}" type="pres">
      <dgm:prSet presAssocID="{C5B07E0B-1957-4237-89EE-C63FD76CB342}" presName="negativeSpace" presStyleCnt="0"/>
      <dgm:spPr/>
    </dgm:pt>
    <dgm:pt modelId="{0BD94F78-6434-482B-8EF8-A40BC3E7F7C5}" type="pres">
      <dgm:prSet presAssocID="{C5B07E0B-1957-4237-89EE-C63FD76CB342}" presName="childText" presStyleLbl="conFgAcc1" presStyleIdx="2" presStyleCnt="3">
        <dgm:presLayoutVars>
          <dgm:bulletEnabled val="1"/>
        </dgm:presLayoutVars>
      </dgm:prSet>
      <dgm:spPr/>
    </dgm:pt>
  </dgm:ptLst>
  <dgm:cxnLst>
    <dgm:cxn modelId="{D600D72A-99E5-4C4D-B017-D7B734279E45}" srcId="{1E23AE58-457B-4A7D-9554-10AD429C2AED}" destId="{C5B07E0B-1957-4237-89EE-C63FD76CB342}" srcOrd="2" destOrd="0" parTransId="{DBD0CF49-8DEF-4550-BC1B-86BC1D19BC1A}" sibTransId="{D7DABDB1-6974-45A6-A6F8-0FDE772C2F05}"/>
    <dgm:cxn modelId="{31745A7A-7D11-4350-A0C0-6A82CDFB4036}" type="presOf" srcId="{C5B07E0B-1957-4237-89EE-C63FD76CB342}" destId="{AF138490-88C3-430B-AEAE-3AC239E62657}" srcOrd="0" destOrd="0" presId="urn:microsoft.com/office/officeart/2005/8/layout/list1"/>
    <dgm:cxn modelId="{09B24F87-E6B8-4455-9BBE-C09D140F8AF1}" srcId="{1E23AE58-457B-4A7D-9554-10AD429C2AED}" destId="{E3C6A417-D54D-4278-A752-E82DC5F4865A}" srcOrd="0" destOrd="0" parTransId="{79C1C396-CC26-4D9B-873B-0756AA51C8BB}" sibTransId="{CA71132E-4826-4BEF-8C1A-F21DF185CECE}"/>
    <dgm:cxn modelId="{496C5D92-7776-4F4A-8C0E-4BD366BCA9A0}" type="presOf" srcId="{C5B07E0B-1957-4237-89EE-C63FD76CB342}" destId="{88AD0729-7F4D-4E16-9863-7896A79920A6}" srcOrd="1" destOrd="0" presId="urn:microsoft.com/office/officeart/2005/8/layout/list1"/>
    <dgm:cxn modelId="{44835FA4-28AA-447D-8427-88E141992329}" type="presOf" srcId="{E3C6A417-D54D-4278-A752-E82DC5F4865A}" destId="{C4BFD953-BA3B-4ADA-AF1E-1FF3B8C2727E}" srcOrd="1" destOrd="0" presId="urn:microsoft.com/office/officeart/2005/8/layout/list1"/>
    <dgm:cxn modelId="{7AE388A7-2AC8-4D29-BADD-DF9FF3F2B4A0}" type="presOf" srcId="{96289700-1BFD-4C94-B596-03B4D75B959E}" destId="{AFC78AD2-BDCE-4ED5-81D0-1A1A13F74D7D}" srcOrd="1" destOrd="0" presId="urn:microsoft.com/office/officeart/2005/8/layout/list1"/>
    <dgm:cxn modelId="{DE97AAB5-0F87-4177-91B3-E9C031BAD948}" type="presOf" srcId="{1E23AE58-457B-4A7D-9554-10AD429C2AED}" destId="{1DA43ED3-27B3-4320-BD2E-E1A5D81F472A}" srcOrd="0" destOrd="0" presId="urn:microsoft.com/office/officeart/2005/8/layout/list1"/>
    <dgm:cxn modelId="{878A36B8-569B-4F86-8524-0B37324D08EB}" type="presOf" srcId="{96289700-1BFD-4C94-B596-03B4D75B959E}" destId="{4C187D03-6BE9-4D57-A5A4-82DBCA690052}" srcOrd="0" destOrd="0" presId="urn:microsoft.com/office/officeart/2005/8/layout/list1"/>
    <dgm:cxn modelId="{94724FD5-CF37-4437-A24C-32F08E38C8C2}" type="presOf" srcId="{E3C6A417-D54D-4278-A752-E82DC5F4865A}" destId="{9C6BBC39-01A9-4223-8E7B-F2B5621518EA}" srcOrd="0" destOrd="0" presId="urn:microsoft.com/office/officeart/2005/8/layout/list1"/>
    <dgm:cxn modelId="{19BE48E7-E15E-4F78-812C-62B51B07B4B8}" srcId="{1E23AE58-457B-4A7D-9554-10AD429C2AED}" destId="{96289700-1BFD-4C94-B596-03B4D75B959E}" srcOrd="1" destOrd="0" parTransId="{7698B6E5-6090-4769-B6ED-69DCA160FD60}" sibTransId="{1F0B8090-1C51-401A-BC51-E309461FEE17}"/>
    <dgm:cxn modelId="{1666B495-F0B7-4DC3-9B47-6A1FC05064BC}" type="presParOf" srcId="{1DA43ED3-27B3-4320-BD2E-E1A5D81F472A}" destId="{E5731F63-7AEF-427C-8622-F81D40B980F6}" srcOrd="0" destOrd="0" presId="urn:microsoft.com/office/officeart/2005/8/layout/list1"/>
    <dgm:cxn modelId="{9468B8CD-F22D-41CF-BD32-4C4B18A5A27E}" type="presParOf" srcId="{E5731F63-7AEF-427C-8622-F81D40B980F6}" destId="{9C6BBC39-01A9-4223-8E7B-F2B5621518EA}" srcOrd="0" destOrd="0" presId="urn:microsoft.com/office/officeart/2005/8/layout/list1"/>
    <dgm:cxn modelId="{D888B314-4070-4F69-AAF9-E5D01C49BC61}" type="presParOf" srcId="{E5731F63-7AEF-427C-8622-F81D40B980F6}" destId="{C4BFD953-BA3B-4ADA-AF1E-1FF3B8C2727E}" srcOrd="1" destOrd="0" presId="urn:microsoft.com/office/officeart/2005/8/layout/list1"/>
    <dgm:cxn modelId="{3164261F-6C3F-4D2B-86A6-526AC65F6D82}" type="presParOf" srcId="{1DA43ED3-27B3-4320-BD2E-E1A5D81F472A}" destId="{DFE8D408-5677-40DB-9AFB-79A7A7A19A7D}" srcOrd="1" destOrd="0" presId="urn:microsoft.com/office/officeart/2005/8/layout/list1"/>
    <dgm:cxn modelId="{04B2DF08-B5BE-487B-91A1-91531BBD9239}" type="presParOf" srcId="{1DA43ED3-27B3-4320-BD2E-E1A5D81F472A}" destId="{133E01CF-66DB-4280-9A78-6B68F0CA6EBB}" srcOrd="2" destOrd="0" presId="urn:microsoft.com/office/officeart/2005/8/layout/list1"/>
    <dgm:cxn modelId="{CD9B500C-6D52-41A8-BDDF-3CDB0A785897}" type="presParOf" srcId="{1DA43ED3-27B3-4320-BD2E-E1A5D81F472A}" destId="{D7EF055C-6268-40D2-94EB-0C2BF61331D6}" srcOrd="3" destOrd="0" presId="urn:microsoft.com/office/officeart/2005/8/layout/list1"/>
    <dgm:cxn modelId="{0852F3F0-F828-45EC-8F2E-88D4EBBF5EEA}" type="presParOf" srcId="{1DA43ED3-27B3-4320-BD2E-E1A5D81F472A}" destId="{D020F42F-1151-4F06-A29F-F3945EB29C33}" srcOrd="4" destOrd="0" presId="urn:microsoft.com/office/officeart/2005/8/layout/list1"/>
    <dgm:cxn modelId="{77503D00-BAE8-48B5-BDCB-D68047EDB250}" type="presParOf" srcId="{D020F42F-1151-4F06-A29F-F3945EB29C33}" destId="{4C187D03-6BE9-4D57-A5A4-82DBCA690052}" srcOrd="0" destOrd="0" presId="urn:microsoft.com/office/officeart/2005/8/layout/list1"/>
    <dgm:cxn modelId="{50C1E00B-08D5-4290-B648-C1CAADD52B19}" type="presParOf" srcId="{D020F42F-1151-4F06-A29F-F3945EB29C33}" destId="{AFC78AD2-BDCE-4ED5-81D0-1A1A13F74D7D}" srcOrd="1" destOrd="0" presId="urn:microsoft.com/office/officeart/2005/8/layout/list1"/>
    <dgm:cxn modelId="{8458D305-DF17-4EE0-91A5-B3052A061563}" type="presParOf" srcId="{1DA43ED3-27B3-4320-BD2E-E1A5D81F472A}" destId="{10CC46C2-AAC5-4047-945E-576E50D4E197}" srcOrd="5" destOrd="0" presId="urn:microsoft.com/office/officeart/2005/8/layout/list1"/>
    <dgm:cxn modelId="{952105DE-87A3-4CBE-81B7-4209665BD159}" type="presParOf" srcId="{1DA43ED3-27B3-4320-BD2E-E1A5D81F472A}" destId="{22971117-D50B-487D-9063-ABEA63280F5E}" srcOrd="6" destOrd="0" presId="urn:microsoft.com/office/officeart/2005/8/layout/list1"/>
    <dgm:cxn modelId="{AB086CCD-6817-4F5A-B68D-5109E1821A0F}" type="presParOf" srcId="{1DA43ED3-27B3-4320-BD2E-E1A5D81F472A}" destId="{56B24151-3344-4556-8EFD-80BC53459ADD}" srcOrd="7" destOrd="0" presId="urn:microsoft.com/office/officeart/2005/8/layout/list1"/>
    <dgm:cxn modelId="{2BF2A335-1FC2-4F4F-A19A-F3302D8B9C4F}" type="presParOf" srcId="{1DA43ED3-27B3-4320-BD2E-E1A5D81F472A}" destId="{EA944743-EC99-4E81-A889-AC5A1A9C3172}" srcOrd="8" destOrd="0" presId="urn:microsoft.com/office/officeart/2005/8/layout/list1"/>
    <dgm:cxn modelId="{249F74A4-0161-4854-A531-C0D07C98FF7C}" type="presParOf" srcId="{EA944743-EC99-4E81-A889-AC5A1A9C3172}" destId="{AF138490-88C3-430B-AEAE-3AC239E62657}" srcOrd="0" destOrd="0" presId="urn:microsoft.com/office/officeart/2005/8/layout/list1"/>
    <dgm:cxn modelId="{487530EA-A54B-4566-B84A-B6E03FCF2022}" type="presParOf" srcId="{EA944743-EC99-4E81-A889-AC5A1A9C3172}" destId="{88AD0729-7F4D-4E16-9863-7896A79920A6}" srcOrd="1" destOrd="0" presId="urn:microsoft.com/office/officeart/2005/8/layout/list1"/>
    <dgm:cxn modelId="{263078F3-8562-4489-A5CD-99A5967721F5}" type="presParOf" srcId="{1DA43ED3-27B3-4320-BD2E-E1A5D81F472A}" destId="{22F6D47B-003B-4BA5-86C1-451F028B10DB}" srcOrd="9" destOrd="0" presId="urn:microsoft.com/office/officeart/2005/8/layout/list1"/>
    <dgm:cxn modelId="{68D66959-4300-417C-9D0E-BAD940D53DE8}" type="presParOf" srcId="{1DA43ED3-27B3-4320-BD2E-E1A5D81F472A}" destId="{0BD94F78-6434-482B-8EF8-A40BC3E7F7C5}"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9F3A9EB-A038-4FED-9A65-2B29374C59E5}" type="doc">
      <dgm:prSet loTypeId="urn:microsoft.com/office/officeart/2005/8/layout/list1" loCatId="list" qsTypeId="urn:microsoft.com/office/officeart/2005/8/quickstyle/simple1" qsCatId="simple" csTypeId="urn:microsoft.com/office/officeart/2005/8/colors/accent2_1" csCatId="accent2" phldr="1"/>
      <dgm:spPr/>
      <dgm:t>
        <a:bodyPr/>
        <a:lstStyle/>
        <a:p>
          <a:endParaRPr lang="en-US"/>
        </a:p>
      </dgm:t>
    </dgm:pt>
    <dgm:pt modelId="{B6651B92-FA4F-4D5F-AD46-51DA1CDEECE5}">
      <dgm:prSet phldrT="[Text]" custT="1"/>
      <dgm:spPr/>
      <dgm:t>
        <a:bodyPr/>
        <a:lstStyle/>
        <a:p>
          <a:r>
            <a:rPr lang="en-US" sz="1800" b="0" i="0" dirty="0">
              <a:latin typeface="Times New Roman" panose="02020603050405020304" pitchFamily="18" charset="0"/>
              <a:cs typeface="Times New Roman" panose="02020603050405020304" pitchFamily="18" charset="0"/>
            </a:rPr>
            <a:t>“Managerial Grid”</a:t>
          </a:r>
          <a:endParaRPr lang="en-US" sz="1800" dirty="0">
            <a:latin typeface="Times New Roman" panose="02020603050405020304" pitchFamily="18" charset="0"/>
            <a:cs typeface="Times New Roman" panose="02020603050405020304" pitchFamily="18" charset="0"/>
          </a:endParaRPr>
        </a:p>
      </dgm:t>
    </dgm:pt>
    <dgm:pt modelId="{815CD08E-55A1-4379-92F3-F48C860200D2}" type="parTrans" cxnId="{F0EF7181-3B17-4C5B-AE73-64732BB74789}">
      <dgm:prSet/>
      <dgm:spPr/>
      <dgm:t>
        <a:bodyPr/>
        <a:lstStyle/>
        <a:p>
          <a:endParaRPr lang="en-US" sz="1800">
            <a:latin typeface="Times New Roman" panose="02020603050405020304" pitchFamily="18" charset="0"/>
            <a:cs typeface="Times New Roman" panose="02020603050405020304" pitchFamily="18" charset="0"/>
          </a:endParaRPr>
        </a:p>
      </dgm:t>
    </dgm:pt>
    <dgm:pt modelId="{77FC9F8C-1DFF-4328-97BF-9C7EC063CBEB}" type="sibTrans" cxnId="{F0EF7181-3B17-4C5B-AE73-64732BB74789}">
      <dgm:prSet/>
      <dgm:spPr/>
      <dgm:t>
        <a:bodyPr/>
        <a:lstStyle/>
        <a:p>
          <a:endParaRPr lang="en-US" sz="1800">
            <a:latin typeface="Times New Roman" panose="02020603050405020304" pitchFamily="18" charset="0"/>
            <a:cs typeface="Times New Roman" panose="02020603050405020304" pitchFamily="18" charset="0"/>
          </a:endParaRPr>
        </a:p>
      </dgm:t>
    </dgm:pt>
    <dgm:pt modelId="{61A6BED6-F5F5-45E8-9EEF-C9BB92412EC3}">
      <dgm:prSet phldrT="[Text]" custT="1"/>
      <dgm:spPr/>
      <dgm:t>
        <a:bodyPr/>
        <a:lstStyle/>
        <a:p>
          <a:r>
            <a:rPr lang="en-US" sz="1800" b="0" i="0" dirty="0">
              <a:latin typeface="Times New Roman" panose="02020603050405020304" pitchFamily="18" charset="0"/>
              <a:cs typeface="Times New Roman" panose="02020603050405020304" pitchFamily="18" charset="0"/>
            </a:rPr>
            <a:t> Likert’s Behavioral Theory</a:t>
          </a:r>
          <a:endParaRPr lang="en-US" sz="1800" dirty="0">
            <a:latin typeface="Times New Roman" panose="02020603050405020304" pitchFamily="18" charset="0"/>
            <a:cs typeface="Times New Roman" panose="02020603050405020304" pitchFamily="18" charset="0"/>
          </a:endParaRPr>
        </a:p>
      </dgm:t>
    </dgm:pt>
    <dgm:pt modelId="{30373984-031C-4620-B923-54625A69EA6A}" type="parTrans" cxnId="{B3FB45D6-FC39-4D41-AF4C-C3A30C762D93}">
      <dgm:prSet/>
      <dgm:spPr/>
      <dgm:t>
        <a:bodyPr/>
        <a:lstStyle/>
        <a:p>
          <a:endParaRPr lang="en-US" sz="1800">
            <a:latin typeface="Times New Roman" panose="02020603050405020304" pitchFamily="18" charset="0"/>
            <a:cs typeface="Times New Roman" panose="02020603050405020304" pitchFamily="18" charset="0"/>
          </a:endParaRPr>
        </a:p>
      </dgm:t>
    </dgm:pt>
    <dgm:pt modelId="{3031CF6E-4D57-45D4-9DC5-BCF846F04FC0}" type="sibTrans" cxnId="{B3FB45D6-FC39-4D41-AF4C-C3A30C762D93}">
      <dgm:prSet/>
      <dgm:spPr/>
      <dgm:t>
        <a:bodyPr/>
        <a:lstStyle/>
        <a:p>
          <a:endParaRPr lang="en-US" sz="1800">
            <a:latin typeface="Times New Roman" panose="02020603050405020304" pitchFamily="18" charset="0"/>
            <a:cs typeface="Times New Roman" panose="02020603050405020304" pitchFamily="18" charset="0"/>
          </a:endParaRPr>
        </a:p>
      </dgm:t>
    </dgm:pt>
    <dgm:pt modelId="{27D25C56-9E57-4BA3-99A1-28CDB4030E3C}">
      <dgm:prSet phldrT="[Text]" custT="1"/>
      <dgm:spPr/>
      <dgm:t>
        <a:bodyPr/>
        <a:lstStyle/>
        <a:p>
          <a:r>
            <a:rPr lang="en-US" sz="1800" b="0" i="0" dirty="0">
              <a:latin typeface="Times New Roman" panose="02020603050405020304" pitchFamily="18" charset="0"/>
              <a:cs typeface="Times New Roman" panose="02020603050405020304" pitchFamily="18" charset="0"/>
            </a:rPr>
            <a:t> Fiedler’s Situational</a:t>
          </a:r>
          <a:endParaRPr lang="en-US" sz="1800" dirty="0">
            <a:latin typeface="Times New Roman" panose="02020603050405020304" pitchFamily="18" charset="0"/>
            <a:cs typeface="Times New Roman" panose="02020603050405020304" pitchFamily="18" charset="0"/>
          </a:endParaRPr>
        </a:p>
      </dgm:t>
    </dgm:pt>
    <dgm:pt modelId="{12CF90B6-B742-40D1-BEAB-E786F3A54162}" type="parTrans" cxnId="{3574B732-8562-4E50-9416-9D4CB4F91F6B}">
      <dgm:prSet/>
      <dgm:spPr/>
      <dgm:t>
        <a:bodyPr/>
        <a:lstStyle/>
        <a:p>
          <a:endParaRPr lang="en-US" sz="1800">
            <a:latin typeface="Times New Roman" panose="02020603050405020304" pitchFamily="18" charset="0"/>
            <a:cs typeface="Times New Roman" panose="02020603050405020304" pitchFamily="18" charset="0"/>
          </a:endParaRPr>
        </a:p>
      </dgm:t>
    </dgm:pt>
    <dgm:pt modelId="{75AAAA40-4579-4024-8B22-53FC720E4224}" type="sibTrans" cxnId="{3574B732-8562-4E50-9416-9D4CB4F91F6B}">
      <dgm:prSet/>
      <dgm:spPr/>
      <dgm:t>
        <a:bodyPr/>
        <a:lstStyle/>
        <a:p>
          <a:endParaRPr lang="en-US" sz="1800">
            <a:latin typeface="Times New Roman" panose="02020603050405020304" pitchFamily="18" charset="0"/>
            <a:cs typeface="Times New Roman" panose="02020603050405020304" pitchFamily="18" charset="0"/>
          </a:endParaRPr>
        </a:p>
      </dgm:t>
    </dgm:pt>
    <dgm:pt modelId="{1B5ED9C6-001F-40E5-AA74-8DD199276676}">
      <dgm:prSet phldrT="[Text]" custT="1"/>
      <dgm:spPr/>
      <dgm:t>
        <a:bodyPr/>
        <a:lstStyle/>
        <a:p>
          <a:r>
            <a:rPr lang="en-US" sz="1800" b="0" i="0" dirty="0">
              <a:latin typeface="Times New Roman" panose="02020603050405020304" pitchFamily="18" charset="0"/>
              <a:cs typeface="Times New Roman" panose="02020603050405020304" pitchFamily="18" charset="0"/>
            </a:rPr>
            <a:t>Traits Approach</a:t>
          </a:r>
          <a:endParaRPr lang="en-US" sz="1800" dirty="0">
            <a:latin typeface="Times New Roman" panose="02020603050405020304" pitchFamily="18" charset="0"/>
            <a:cs typeface="Times New Roman" panose="02020603050405020304" pitchFamily="18" charset="0"/>
          </a:endParaRPr>
        </a:p>
      </dgm:t>
    </dgm:pt>
    <dgm:pt modelId="{D85BB43D-5784-4739-9A19-05A69E7D20DD}" type="parTrans" cxnId="{47A7B422-F799-4026-A175-2F8B63781641}">
      <dgm:prSet/>
      <dgm:spPr/>
      <dgm:t>
        <a:bodyPr/>
        <a:lstStyle/>
        <a:p>
          <a:endParaRPr lang="en-US" sz="1800">
            <a:latin typeface="Times New Roman" panose="02020603050405020304" pitchFamily="18" charset="0"/>
            <a:cs typeface="Times New Roman" panose="02020603050405020304" pitchFamily="18" charset="0"/>
          </a:endParaRPr>
        </a:p>
      </dgm:t>
    </dgm:pt>
    <dgm:pt modelId="{CCA67DDD-5730-405B-B21F-0864F89A192F}" type="sibTrans" cxnId="{47A7B422-F799-4026-A175-2F8B63781641}">
      <dgm:prSet/>
      <dgm:spPr/>
      <dgm:t>
        <a:bodyPr/>
        <a:lstStyle/>
        <a:p>
          <a:endParaRPr lang="en-US" sz="1800">
            <a:latin typeface="Times New Roman" panose="02020603050405020304" pitchFamily="18" charset="0"/>
            <a:cs typeface="Times New Roman" panose="02020603050405020304" pitchFamily="18" charset="0"/>
          </a:endParaRPr>
        </a:p>
      </dgm:t>
    </dgm:pt>
    <dgm:pt modelId="{503086E7-06AB-4E62-91BA-27A9E30BE175}">
      <dgm:prSet phldrT="[Text]" custT="1"/>
      <dgm:spPr/>
      <dgm:t>
        <a:bodyPr/>
        <a:lstStyle/>
        <a:p>
          <a:r>
            <a:rPr lang="en-US" sz="1800" b="0" i="0" dirty="0">
              <a:latin typeface="Times New Roman" panose="02020603050405020304" pitchFamily="18" charset="0"/>
              <a:cs typeface="Times New Roman" panose="02020603050405020304" pitchFamily="18" charset="0"/>
            </a:rPr>
            <a:t>Tuckman's Theory Theory</a:t>
          </a:r>
          <a:endParaRPr lang="en-US" sz="1800" dirty="0">
            <a:latin typeface="Times New Roman" panose="02020603050405020304" pitchFamily="18" charset="0"/>
            <a:cs typeface="Times New Roman" panose="02020603050405020304" pitchFamily="18" charset="0"/>
          </a:endParaRPr>
        </a:p>
      </dgm:t>
    </dgm:pt>
    <dgm:pt modelId="{F3EACA83-D0F1-469E-B860-4C2B8B40F033}" type="parTrans" cxnId="{86B7B60E-D488-42F2-8684-40067952A2B2}">
      <dgm:prSet/>
      <dgm:spPr/>
      <dgm:t>
        <a:bodyPr/>
        <a:lstStyle/>
        <a:p>
          <a:endParaRPr lang="en-US" sz="1800">
            <a:latin typeface="Times New Roman" panose="02020603050405020304" pitchFamily="18" charset="0"/>
            <a:cs typeface="Times New Roman" panose="02020603050405020304" pitchFamily="18" charset="0"/>
          </a:endParaRPr>
        </a:p>
      </dgm:t>
    </dgm:pt>
    <dgm:pt modelId="{8AEDB6F1-5A2A-42FA-9476-21DEA156F592}" type="sibTrans" cxnId="{86B7B60E-D488-42F2-8684-40067952A2B2}">
      <dgm:prSet/>
      <dgm:spPr/>
      <dgm:t>
        <a:bodyPr/>
        <a:lstStyle/>
        <a:p>
          <a:endParaRPr lang="en-US" sz="1800">
            <a:latin typeface="Times New Roman" panose="02020603050405020304" pitchFamily="18" charset="0"/>
            <a:cs typeface="Times New Roman" panose="02020603050405020304" pitchFamily="18" charset="0"/>
          </a:endParaRPr>
        </a:p>
      </dgm:t>
    </dgm:pt>
    <dgm:pt modelId="{67E3AD04-9F0D-4654-AC23-2654016621BC}" type="pres">
      <dgm:prSet presAssocID="{C9F3A9EB-A038-4FED-9A65-2B29374C59E5}" presName="linear" presStyleCnt="0">
        <dgm:presLayoutVars>
          <dgm:dir/>
          <dgm:animLvl val="lvl"/>
          <dgm:resizeHandles val="exact"/>
        </dgm:presLayoutVars>
      </dgm:prSet>
      <dgm:spPr/>
    </dgm:pt>
    <dgm:pt modelId="{3E349A2E-7E26-465E-B098-83CBB64FB642}" type="pres">
      <dgm:prSet presAssocID="{B6651B92-FA4F-4D5F-AD46-51DA1CDEECE5}" presName="parentLin" presStyleCnt="0"/>
      <dgm:spPr/>
    </dgm:pt>
    <dgm:pt modelId="{F8D249E6-F5EA-4989-A9FC-4E289A310374}" type="pres">
      <dgm:prSet presAssocID="{B6651B92-FA4F-4D5F-AD46-51DA1CDEECE5}" presName="parentLeftMargin" presStyleLbl="node1" presStyleIdx="0" presStyleCnt="5"/>
      <dgm:spPr/>
    </dgm:pt>
    <dgm:pt modelId="{B68FFA7B-CE03-44FE-BC30-E92CA8CBABA8}" type="pres">
      <dgm:prSet presAssocID="{B6651B92-FA4F-4D5F-AD46-51DA1CDEECE5}" presName="parentText" presStyleLbl="node1" presStyleIdx="0" presStyleCnt="5">
        <dgm:presLayoutVars>
          <dgm:chMax val="0"/>
          <dgm:bulletEnabled val="1"/>
        </dgm:presLayoutVars>
      </dgm:prSet>
      <dgm:spPr/>
    </dgm:pt>
    <dgm:pt modelId="{B504E03C-F5DB-4493-9BD8-752515E894B4}" type="pres">
      <dgm:prSet presAssocID="{B6651B92-FA4F-4D5F-AD46-51DA1CDEECE5}" presName="negativeSpace" presStyleCnt="0"/>
      <dgm:spPr/>
    </dgm:pt>
    <dgm:pt modelId="{408574E6-0C6D-4E77-9D70-CA347047BAF5}" type="pres">
      <dgm:prSet presAssocID="{B6651B92-FA4F-4D5F-AD46-51DA1CDEECE5}" presName="childText" presStyleLbl="conFgAcc1" presStyleIdx="0" presStyleCnt="5">
        <dgm:presLayoutVars>
          <dgm:bulletEnabled val="1"/>
        </dgm:presLayoutVars>
      </dgm:prSet>
      <dgm:spPr/>
    </dgm:pt>
    <dgm:pt modelId="{4CF52F27-1908-4613-8417-EF133703C8E2}" type="pres">
      <dgm:prSet presAssocID="{77FC9F8C-1DFF-4328-97BF-9C7EC063CBEB}" presName="spaceBetweenRectangles" presStyleCnt="0"/>
      <dgm:spPr/>
    </dgm:pt>
    <dgm:pt modelId="{1AEF0B7F-6133-44AA-820B-C7A756152665}" type="pres">
      <dgm:prSet presAssocID="{61A6BED6-F5F5-45E8-9EEF-C9BB92412EC3}" presName="parentLin" presStyleCnt="0"/>
      <dgm:spPr/>
    </dgm:pt>
    <dgm:pt modelId="{6B65E313-3D36-4EF6-A673-BCE0BF4CA8A5}" type="pres">
      <dgm:prSet presAssocID="{61A6BED6-F5F5-45E8-9EEF-C9BB92412EC3}" presName="parentLeftMargin" presStyleLbl="node1" presStyleIdx="0" presStyleCnt="5"/>
      <dgm:spPr/>
    </dgm:pt>
    <dgm:pt modelId="{CD718192-CB91-4E54-97A6-96964027EB1C}" type="pres">
      <dgm:prSet presAssocID="{61A6BED6-F5F5-45E8-9EEF-C9BB92412EC3}" presName="parentText" presStyleLbl="node1" presStyleIdx="1" presStyleCnt="5">
        <dgm:presLayoutVars>
          <dgm:chMax val="0"/>
          <dgm:bulletEnabled val="1"/>
        </dgm:presLayoutVars>
      </dgm:prSet>
      <dgm:spPr/>
    </dgm:pt>
    <dgm:pt modelId="{CA8BC8F3-186C-4CC3-B8E4-E866127AAB89}" type="pres">
      <dgm:prSet presAssocID="{61A6BED6-F5F5-45E8-9EEF-C9BB92412EC3}" presName="negativeSpace" presStyleCnt="0"/>
      <dgm:spPr/>
    </dgm:pt>
    <dgm:pt modelId="{AB245036-3405-4ACB-AC09-5EBF7E4ECB01}" type="pres">
      <dgm:prSet presAssocID="{61A6BED6-F5F5-45E8-9EEF-C9BB92412EC3}" presName="childText" presStyleLbl="conFgAcc1" presStyleIdx="1" presStyleCnt="5">
        <dgm:presLayoutVars>
          <dgm:bulletEnabled val="1"/>
        </dgm:presLayoutVars>
      </dgm:prSet>
      <dgm:spPr/>
    </dgm:pt>
    <dgm:pt modelId="{12136ABC-DD56-4ED0-A4CA-C94E37613093}" type="pres">
      <dgm:prSet presAssocID="{3031CF6E-4D57-45D4-9DC5-BCF846F04FC0}" presName="spaceBetweenRectangles" presStyleCnt="0"/>
      <dgm:spPr/>
    </dgm:pt>
    <dgm:pt modelId="{AF1161EA-1208-4497-9E86-7E4B74CA90CE}" type="pres">
      <dgm:prSet presAssocID="{27D25C56-9E57-4BA3-99A1-28CDB4030E3C}" presName="parentLin" presStyleCnt="0"/>
      <dgm:spPr/>
    </dgm:pt>
    <dgm:pt modelId="{1DA3F1C5-3139-49AA-AB7A-7A79A320DD03}" type="pres">
      <dgm:prSet presAssocID="{27D25C56-9E57-4BA3-99A1-28CDB4030E3C}" presName="parentLeftMargin" presStyleLbl="node1" presStyleIdx="1" presStyleCnt="5"/>
      <dgm:spPr/>
    </dgm:pt>
    <dgm:pt modelId="{4A3F402C-6E05-4016-826F-1075A6A0755D}" type="pres">
      <dgm:prSet presAssocID="{27D25C56-9E57-4BA3-99A1-28CDB4030E3C}" presName="parentText" presStyleLbl="node1" presStyleIdx="2" presStyleCnt="5">
        <dgm:presLayoutVars>
          <dgm:chMax val="0"/>
          <dgm:bulletEnabled val="1"/>
        </dgm:presLayoutVars>
      </dgm:prSet>
      <dgm:spPr/>
    </dgm:pt>
    <dgm:pt modelId="{60746D12-36D6-4041-ACEA-3B3B1AD76334}" type="pres">
      <dgm:prSet presAssocID="{27D25C56-9E57-4BA3-99A1-28CDB4030E3C}" presName="negativeSpace" presStyleCnt="0"/>
      <dgm:spPr/>
    </dgm:pt>
    <dgm:pt modelId="{F31EB01B-22CE-4154-9ED7-52084B1BA06C}" type="pres">
      <dgm:prSet presAssocID="{27D25C56-9E57-4BA3-99A1-28CDB4030E3C}" presName="childText" presStyleLbl="conFgAcc1" presStyleIdx="2" presStyleCnt="5">
        <dgm:presLayoutVars>
          <dgm:bulletEnabled val="1"/>
        </dgm:presLayoutVars>
      </dgm:prSet>
      <dgm:spPr/>
    </dgm:pt>
    <dgm:pt modelId="{B0AD7503-968E-4507-970D-1961B85410B5}" type="pres">
      <dgm:prSet presAssocID="{75AAAA40-4579-4024-8B22-53FC720E4224}" presName="spaceBetweenRectangles" presStyleCnt="0"/>
      <dgm:spPr/>
    </dgm:pt>
    <dgm:pt modelId="{BEE37EFD-EFB8-4112-B10E-A304B1ABDED7}" type="pres">
      <dgm:prSet presAssocID="{1B5ED9C6-001F-40E5-AA74-8DD199276676}" presName="parentLin" presStyleCnt="0"/>
      <dgm:spPr/>
    </dgm:pt>
    <dgm:pt modelId="{F62C5E53-3762-4D25-A78E-9BDCAB0AE725}" type="pres">
      <dgm:prSet presAssocID="{1B5ED9C6-001F-40E5-AA74-8DD199276676}" presName="parentLeftMargin" presStyleLbl="node1" presStyleIdx="2" presStyleCnt="5"/>
      <dgm:spPr/>
    </dgm:pt>
    <dgm:pt modelId="{35FB1BA1-688A-4C4F-A4CB-C7B059FCD35F}" type="pres">
      <dgm:prSet presAssocID="{1B5ED9C6-001F-40E5-AA74-8DD199276676}" presName="parentText" presStyleLbl="node1" presStyleIdx="3" presStyleCnt="5">
        <dgm:presLayoutVars>
          <dgm:chMax val="0"/>
          <dgm:bulletEnabled val="1"/>
        </dgm:presLayoutVars>
      </dgm:prSet>
      <dgm:spPr/>
    </dgm:pt>
    <dgm:pt modelId="{A590466C-4D0A-4232-80F8-3DE7CBC825F8}" type="pres">
      <dgm:prSet presAssocID="{1B5ED9C6-001F-40E5-AA74-8DD199276676}" presName="negativeSpace" presStyleCnt="0"/>
      <dgm:spPr/>
    </dgm:pt>
    <dgm:pt modelId="{54F7ADF2-6908-4491-88C9-AD95DD3BE9BE}" type="pres">
      <dgm:prSet presAssocID="{1B5ED9C6-001F-40E5-AA74-8DD199276676}" presName="childText" presStyleLbl="conFgAcc1" presStyleIdx="3" presStyleCnt="5">
        <dgm:presLayoutVars>
          <dgm:bulletEnabled val="1"/>
        </dgm:presLayoutVars>
      </dgm:prSet>
      <dgm:spPr/>
    </dgm:pt>
    <dgm:pt modelId="{6D091898-70F8-4E86-A9DD-D078BDD9B9AF}" type="pres">
      <dgm:prSet presAssocID="{CCA67DDD-5730-405B-B21F-0864F89A192F}" presName="spaceBetweenRectangles" presStyleCnt="0"/>
      <dgm:spPr/>
    </dgm:pt>
    <dgm:pt modelId="{286F9AFC-DF63-4959-80A9-952F038E8B45}" type="pres">
      <dgm:prSet presAssocID="{503086E7-06AB-4E62-91BA-27A9E30BE175}" presName="parentLin" presStyleCnt="0"/>
      <dgm:spPr/>
    </dgm:pt>
    <dgm:pt modelId="{DEB11945-2887-4E02-AB93-0B90679146D9}" type="pres">
      <dgm:prSet presAssocID="{503086E7-06AB-4E62-91BA-27A9E30BE175}" presName="parentLeftMargin" presStyleLbl="node1" presStyleIdx="3" presStyleCnt="5"/>
      <dgm:spPr/>
    </dgm:pt>
    <dgm:pt modelId="{D639EC2C-EE2A-41D1-96CE-902D574E79A3}" type="pres">
      <dgm:prSet presAssocID="{503086E7-06AB-4E62-91BA-27A9E30BE175}" presName="parentText" presStyleLbl="node1" presStyleIdx="4" presStyleCnt="5">
        <dgm:presLayoutVars>
          <dgm:chMax val="0"/>
          <dgm:bulletEnabled val="1"/>
        </dgm:presLayoutVars>
      </dgm:prSet>
      <dgm:spPr/>
    </dgm:pt>
    <dgm:pt modelId="{D9F95CBC-1AC9-445D-81DE-8E8A2D64B1B9}" type="pres">
      <dgm:prSet presAssocID="{503086E7-06AB-4E62-91BA-27A9E30BE175}" presName="negativeSpace" presStyleCnt="0"/>
      <dgm:spPr/>
    </dgm:pt>
    <dgm:pt modelId="{AA237547-5FCE-4BEC-B979-385717761A80}" type="pres">
      <dgm:prSet presAssocID="{503086E7-06AB-4E62-91BA-27A9E30BE175}" presName="childText" presStyleLbl="conFgAcc1" presStyleIdx="4" presStyleCnt="5">
        <dgm:presLayoutVars>
          <dgm:bulletEnabled val="1"/>
        </dgm:presLayoutVars>
      </dgm:prSet>
      <dgm:spPr/>
    </dgm:pt>
  </dgm:ptLst>
  <dgm:cxnLst>
    <dgm:cxn modelId="{A09EBD02-31D2-4744-AA69-3E549AC4B148}" type="presOf" srcId="{1B5ED9C6-001F-40E5-AA74-8DD199276676}" destId="{35FB1BA1-688A-4C4F-A4CB-C7B059FCD35F}" srcOrd="1" destOrd="0" presId="urn:microsoft.com/office/officeart/2005/8/layout/list1"/>
    <dgm:cxn modelId="{86B7B60E-D488-42F2-8684-40067952A2B2}" srcId="{C9F3A9EB-A038-4FED-9A65-2B29374C59E5}" destId="{503086E7-06AB-4E62-91BA-27A9E30BE175}" srcOrd="4" destOrd="0" parTransId="{F3EACA83-D0F1-469E-B860-4C2B8B40F033}" sibTransId="{8AEDB6F1-5A2A-42FA-9476-21DEA156F592}"/>
    <dgm:cxn modelId="{AAAABB10-F5BA-4E54-85DD-6AA2759324BD}" type="presOf" srcId="{503086E7-06AB-4E62-91BA-27A9E30BE175}" destId="{D639EC2C-EE2A-41D1-96CE-902D574E79A3}" srcOrd="1" destOrd="0" presId="urn:microsoft.com/office/officeart/2005/8/layout/list1"/>
    <dgm:cxn modelId="{C0DEA214-79E6-4888-92CF-FB02681355A5}" type="presOf" srcId="{B6651B92-FA4F-4D5F-AD46-51DA1CDEECE5}" destId="{B68FFA7B-CE03-44FE-BC30-E92CA8CBABA8}" srcOrd="1" destOrd="0" presId="urn:microsoft.com/office/officeart/2005/8/layout/list1"/>
    <dgm:cxn modelId="{47A7B422-F799-4026-A175-2F8B63781641}" srcId="{C9F3A9EB-A038-4FED-9A65-2B29374C59E5}" destId="{1B5ED9C6-001F-40E5-AA74-8DD199276676}" srcOrd="3" destOrd="0" parTransId="{D85BB43D-5784-4739-9A19-05A69E7D20DD}" sibTransId="{CCA67DDD-5730-405B-B21F-0864F89A192F}"/>
    <dgm:cxn modelId="{3574B732-8562-4E50-9416-9D4CB4F91F6B}" srcId="{C9F3A9EB-A038-4FED-9A65-2B29374C59E5}" destId="{27D25C56-9E57-4BA3-99A1-28CDB4030E3C}" srcOrd="2" destOrd="0" parTransId="{12CF90B6-B742-40D1-BEAB-E786F3A54162}" sibTransId="{75AAAA40-4579-4024-8B22-53FC720E4224}"/>
    <dgm:cxn modelId="{06308940-981D-4A5A-B23C-4B1B642EDC99}" type="presOf" srcId="{61A6BED6-F5F5-45E8-9EEF-C9BB92412EC3}" destId="{CD718192-CB91-4E54-97A6-96964027EB1C}" srcOrd="1" destOrd="0" presId="urn:microsoft.com/office/officeart/2005/8/layout/list1"/>
    <dgm:cxn modelId="{B6099741-2500-405D-B2AA-817E95DFE8AC}" type="presOf" srcId="{503086E7-06AB-4E62-91BA-27A9E30BE175}" destId="{DEB11945-2887-4E02-AB93-0B90679146D9}" srcOrd="0" destOrd="0" presId="urn:microsoft.com/office/officeart/2005/8/layout/list1"/>
    <dgm:cxn modelId="{8A1E9145-9A6C-4E81-9EAA-9174A5851600}" type="presOf" srcId="{61A6BED6-F5F5-45E8-9EEF-C9BB92412EC3}" destId="{6B65E313-3D36-4EF6-A673-BCE0BF4CA8A5}" srcOrd="0" destOrd="0" presId="urn:microsoft.com/office/officeart/2005/8/layout/list1"/>
    <dgm:cxn modelId="{2A07A973-CE1B-4F2F-B2C7-C9E76F75DF18}" type="presOf" srcId="{27D25C56-9E57-4BA3-99A1-28CDB4030E3C}" destId="{4A3F402C-6E05-4016-826F-1075A6A0755D}" srcOrd="1" destOrd="0" presId="urn:microsoft.com/office/officeart/2005/8/layout/list1"/>
    <dgm:cxn modelId="{F0EF7181-3B17-4C5B-AE73-64732BB74789}" srcId="{C9F3A9EB-A038-4FED-9A65-2B29374C59E5}" destId="{B6651B92-FA4F-4D5F-AD46-51DA1CDEECE5}" srcOrd="0" destOrd="0" parTransId="{815CD08E-55A1-4379-92F3-F48C860200D2}" sibTransId="{77FC9F8C-1DFF-4328-97BF-9C7EC063CBEB}"/>
    <dgm:cxn modelId="{C8519D8D-ECB8-4CB6-983D-2B958B3BA123}" type="presOf" srcId="{B6651B92-FA4F-4D5F-AD46-51DA1CDEECE5}" destId="{F8D249E6-F5EA-4989-A9FC-4E289A310374}" srcOrd="0" destOrd="0" presId="urn:microsoft.com/office/officeart/2005/8/layout/list1"/>
    <dgm:cxn modelId="{4CFED2C8-E75D-4931-87C3-7F695D6A533D}" type="presOf" srcId="{C9F3A9EB-A038-4FED-9A65-2B29374C59E5}" destId="{67E3AD04-9F0D-4654-AC23-2654016621BC}" srcOrd="0" destOrd="0" presId="urn:microsoft.com/office/officeart/2005/8/layout/list1"/>
    <dgm:cxn modelId="{9C1826CE-2405-4798-8ECC-33E61A46EEF0}" type="presOf" srcId="{27D25C56-9E57-4BA3-99A1-28CDB4030E3C}" destId="{1DA3F1C5-3139-49AA-AB7A-7A79A320DD03}" srcOrd="0" destOrd="0" presId="urn:microsoft.com/office/officeart/2005/8/layout/list1"/>
    <dgm:cxn modelId="{DC91A3D2-3D6F-4A3F-B94C-187EF828C56B}" type="presOf" srcId="{1B5ED9C6-001F-40E5-AA74-8DD199276676}" destId="{F62C5E53-3762-4D25-A78E-9BDCAB0AE725}" srcOrd="0" destOrd="0" presId="urn:microsoft.com/office/officeart/2005/8/layout/list1"/>
    <dgm:cxn modelId="{B3FB45D6-FC39-4D41-AF4C-C3A30C762D93}" srcId="{C9F3A9EB-A038-4FED-9A65-2B29374C59E5}" destId="{61A6BED6-F5F5-45E8-9EEF-C9BB92412EC3}" srcOrd="1" destOrd="0" parTransId="{30373984-031C-4620-B923-54625A69EA6A}" sibTransId="{3031CF6E-4D57-45D4-9DC5-BCF846F04FC0}"/>
    <dgm:cxn modelId="{DF7254CC-5450-4347-954E-A58B2DA5EA12}" type="presParOf" srcId="{67E3AD04-9F0D-4654-AC23-2654016621BC}" destId="{3E349A2E-7E26-465E-B098-83CBB64FB642}" srcOrd="0" destOrd="0" presId="urn:microsoft.com/office/officeart/2005/8/layout/list1"/>
    <dgm:cxn modelId="{320F5B12-9BC6-438D-9FB3-17A4D5ADC7C4}" type="presParOf" srcId="{3E349A2E-7E26-465E-B098-83CBB64FB642}" destId="{F8D249E6-F5EA-4989-A9FC-4E289A310374}" srcOrd="0" destOrd="0" presId="urn:microsoft.com/office/officeart/2005/8/layout/list1"/>
    <dgm:cxn modelId="{9279E624-02BD-4F23-B269-22BD1D4AFA46}" type="presParOf" srcId="{3E349A2E-7E26-465E-B098-83CBB64FB642}" destId="{B68FFA7B-CE03-44FE-BC30-E92CA8CBABA8}" srcOrd="1" destOrd="0" presId="urn:microsoft.com/office/officeart/2005/8/layout/list1"/>
    <dgm:cxn modelId="{14587FCA-08DF-4693-9173-F20D2885A789}" type="presParOf" srcId="{67E3AD04-9F0D-4654-AC23-2654016621BC}" destId="{B504E03C-F5DB-4493-9BD8-752515E894B4}" srcOrd="1" destOrd="0" presId="urn:microsoft.com/office/officeart/2005/8/layout/list1"/>
    <dgm:cxn modelId="{A6A5FEE0-9B53-42A2-B791-E8C08E1CA30E}" type="presParOf" srcId="{67E3AD04-9F0D-4654-AC23-2654016621BC}" destId="{408574E6-0C6D-4E77-9D70-CA347047BAF5}" srcOrd="2" destOrd="0" presId="urn:microsoft.com/office/officeart/2005/8/layout/list1"/>
    <dgm:cxn modelId="{F86C57AD-7E6B-4F66-8395-E5A14AACB50B}" type="presParOf" srcId="{67E3AD04-9F0D-4654-AC23-2654016621BC}" destId="{4CF52F27-1908-4613-8417-EF133703C8E2}" srcOrd="3" destOrd="0" presId="urn:microsoft.com/office/officeart/2005/8/layout/list1"/>
    <dgm:cxn modelId="{154F6F23-F4D9-4F24-A8EF-2C56124C9A25}" type="presParOf" srcId="{67E3AD04-9F0D-4654-AC23-2654016621BC}" destId="{1AEF0B7F-6133-44AA-820B-C7A756152665}" srcOrd="4" destOrd="0" presId="urn:microsoft.com/office/officeart/2005/8/layout/list1"/>
    <dgm:cxn modelId="{8ACC5E5A-7C55-4F3E-9963-617CEE4B8A82}" type="presParOf" srcId="{1AEF0B7F-6133-44AA-820B-C7A756152665}" destId="{6B65E313-3D36-4EF6-A673-BCE0BF4CA8A5}" srcOrd="0" destOrd="0" presId="urn:microsoft.com/office/officeart/2005/8/layout/list1"/>
    <dgm:cxn modelId="{ED516953-2BB9-4D61-96FF-882576AC171D}" type="presParOf" srcId="{1AEF0B7F-6133-44AA-820B-C7A756152665}" destId="{CD718192-CB91-4E54-97A6-96964027EB1C}" srcOrd="1" destOrd="0" presId="urn:microsoft.com/office/officeart/2005/8/layout/list1"/>
    <dgm:cxn modelId="{720CB220-2AFA-48AC-B254-67C812E51BF6}" type="presParOf" srcId="{67E3AD04-9F0D-4654-AC23-2654016621BC}" destId="{CA8BC8F3-186C-4CC3-B8E4-E866127AAB89}" srcOrd="5" destOrd="0" presId="urn:microsoft.com/office/officeart/2005/8/layout/list1"/>
    <dgm:cxn modelId="{DFFB6F0F-E876-4EAC-A3DC-063A4E958A3F}" type="presParOf" srcId="{67E3AD04-9F0D-4654-AC23-2654016621BC}" destId="{AB245036-3405-4ACB-AC09-5EBF7E4ECB01}" srcOrd="6" destOrd="0" presId="urn:microsoft.com/office/officeart/2005/8/layout/list1"/>
    <dgm:cxn modelId="{FDC65551-512A-48D7-BDCB-ABE3DA8F6BCC}" type="presParOf" srcId="{67E3AD04-9F0D-4654-AC23-2654016621BC}" destId="{12136ABC-DD56-4ED0-A4CA-C94E37613093}" srcOrd="7" destOrd="0" presId="urn:microsoft.com/office/officeart/2005/8/layout/list1"/>
    <dgm:cxn modelId="{9508165C-6E3A-4316-9ADA-E13FDBB8669E}" type="presParOf" srcId="{67E3AD04-9F0D-4654-AC23-2654016621BC}" destId="{AF1161EA-1208-4497-9E86-7E4B74CA90CE}" srcOrd="8" destOrd="0" presId="urn:microsoft.com/office/officeart/2005/8/layout/list1"/>
    <dgm:cxn modelId="{2EF4426C-2233-4FB6-B341-9B6141CC77A5}" type="presParOf" srcId="{AF1161EA-1208-4497-9E86-7E4B74CA90CE}" destId="{1DA3F1C5-3139-49AA-AB7A-7A79A320DD03}" srcOrd="0" destOrd="0" presId="urn:microsoft.com/office/officeart/2005/8/layout/list1"/>
    <dgm:cxn modelId="{CD31AF0F-0988-4E5F-9728-58597699A478}" type="presParOf" srcId="{AF1161EA-1208-4497-9E86-7E4B74CA90CE}" destId="{4A3F402C-6E05-4016-826F-1075A6A0755D}" srcOrd="1" destOrd="0" presId="urn:microsoft.com/office/officeart/2005/8/layout/list1"/>
    <dgm:cxn modelId="{7320F15D-4C95-48F5-90EB-A806F7E5A58D}" type="presParOf" srcId="{67E3AD04-9F0D-4654-AC23-2654016621BC}" destId="{60746D12-36D6-4041-ACEA-3B3B1AD76334}" srcOrd="9" destOrd="0" presId="urn:microsoft.com/office/officeart/2005/8/layout/list1"/>
    <dgm:cxn modelId="{C3798BA8-13B8-43C9-A25C-3DAC15C72D03}" type="presParOf" srcId="{67E3AD04-9F0D-4654-AC23-2654016621BC}" destId="{F31EB01B-22CE-4154-9ED7-52084B1BA06C}" srcOrd="10" destOrd="0" presId="urn:microsoft.com/office/officeart/2005/8/layout/list1"/>
    <dgm:cxn modelId="{4AC4AD37-0669-40C3-BFC5-41823380E3EA}" type="presParOf" srcId="{67E3AD04-9F0D-4654-AC23-2654016621BC}" destId="{B0AD7503-968E-4507-970D-1961B85410B5}" srcOrd="11" destOrd="0" presId="urn:microsoft.com/office/officeart/2005/8/layout/list1"/>
    <dgm:cxn modelId="{4A3FA738-3966-4744-AD89-071E7298A2D3}" type="presParOf" srcId="{67E3AD04-9F0D-4654-AC23-2654016621BC}" destId="{BEE37EFD-EFB8-4112-B10E-A304B1ABDED7}" srcOrd="12" destOrd="0" presId="urn:microsoft.com/office/officeart/2005/8/layout/list1"/>
    <dgm:cxn modelId="{5B6DBCB9-EE12-4AEF-9FF6-EA742EE66A2F}" type="presParOf" srcId="{BEE37EFD-EFB8-4112-B10E-A304B1ABDED7}" destId="{F62C5E53-3762-4D25-A78E-9BDCAB0AE725}" srcOrd="0" destOrd="0" presId="urn:microsoft.com/office/officeart/2005/8/layout/list1"/>
    <dgm:cxn modelId="{0CA74165-8791-45E8-AF17-A90D5662FCA0}" type="presParOf" srcId="{BEE37EFD-EFB8-4112-B10E-A304B1ABDED7}" destId="{35FB1BA1-688A-4C4F-A4CB-C7B059FCD35F}" srcOrd="1" destOrd="0" presId="urn:microsoft.com/office/officeart/2005/8/layout/list1"/>
    <dgm:cxn modelId="{1C7DF2A0-6076-496C-9CC8-CA4397523E63}" type="presParOf" srcId="{67E3AD04-9F0D-4654-AC23-2654016621BC}" destId="{A590466C-4D0A-4232-80F8-3DE7CBC825F8}" srcOrd="13" destOrd="0" presId="urn:microsoft.com/office/officeart/2005/8/layout/list1"/>
    <dgm:cxn modelId="{6CC1ED17-2EB3-4B3A-B0BA-784D55A359E0}" type="presParOf" srcId="{67E3AD04-9F0D-4654-AC23-2654016621BC}" destId="{54F7ADF2-6908-4491-88C9-AD95DD3BE9BE}" srcOrd="14" destOrd="0" presId="urn:microsoft.com/office/officeart/2005/8/layout/list1"/>
    <dgm:cxn modelId="{12EAB1B5-1B80-48BD-9E79-A20A8AA30CDF}" type="presParOf" srcId="{67E3AD04-9F0D-4654-AC23-2654016621BC}" destId="{6D091898-70F8-4E86-A9DD-D078BDD9B9AF}" srcOrd="15" destOrd="0" presId="urn:microsoft.com/office/officeart/2005/8/layout/list1"/>
    <dgm:cxn modelId="{850DEF2B-D9D7-468E-9464-267A842F881C}" type="presParOf" srcId="{67E3AD04-9F0D-4654-AC23-2654016621BC}" destId="{286F9AFC-DF63-4959-80A9-952F038E8B45}" srcOrd="16" destOrd="0" presId="urn:microsoft.com/office/officeart/2005/8/layout/list1"/>
    <dgm:cxn modelId="{C963FDDC-9D2D-4BF6-8A37-7DC7AC1662CE}" type="presParOf" srcId="{286F9AFC-DF63-4959-80A9-952F038E8B45}" destId="{DEB11945-2887-4E02-AB93-0B90679146D9}" srcOrd="0" destOrd="0" presId="urn:microsoft.com/office/officeart/2005/8/layout/list1"/>
    <dgm:cxn modelId="{1D51E274-7FEF-46AD-BBB9-40505B1F93A6}" type="presParOf" srcId="{286F9AFC-DF63-4959-80A9-952F038E8B45}" destId="{D639EC2C-EE2A-41D1-96CE-902D574E79A3}" srcOrd="1" destOrd="0" presId="urn:microsoft.com/office/officeart/2005/8/layout/list1"/>
    <dgm:cxn modelId="{4258DF46-FDA9-4B37-A358-BB52C575F122}" type="presParOf" srcId="{67E3AD04-9F0D-4654-AC23-2654016621BC}" destId="{D9F95CBC-1AC9-445D-81DE-8E8A2D64B1B9}" srcOrd="17" destOrd="0" presId="urn:microsoft.com/office/officeart/2005/8/layout/list1"/>
    <dgm:cxn modelId="{05163B02-3EB4-4139-9D2E-0081E913ECB8}" type="presParOf" srcId="{67E3AD04-9F0D-4654-AC23-2654016621BC}" destId="{AA237547-5FCE-4BEC-B979-385717761A80}" srcOrd="18"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3E01CF-66DB-4280-9A78-6B68F0CA6EBB}">
      <dsp:nvSpPr>
        <dsp:cNvPr id="0" name=""/>
        <dsp:cNvSpPr/>
      </dsp:nvSpPr>
      <dsp:spPr>
        <a:xfrm>
          <a:off x="0" y="107521"/>
          <a:ext cx="5959641" cy="4284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4BFD953-BA3B-4ADA-AF1E-1FF3B8C2727E}">
      <dsp:nvSpPr>
        <dsp:cNvPr id="0" name=""/>
        <dsp:cNvSpPr/>
      </dsp:nvSpPr>
      <dsp:spPr>
        <a:xfrm>
          <a:off x="297982" y="18817"/>
          <a:ext cx="4171749" cy="5018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7682" tIns="0" rIns="157682" bIns="0" numCol="1" spcCol="1270" anchor="ctr" anchorCtr="0">
          <a:noAutofit/>
        </a:bodyPr>
        <a:lstStyle/>
        <a:p>
          <a:pPr marL="0" lvl="0" indent="0" algn="l" defTabSz="800100">
            <a:lnSpc>
              <a:spcPct val="90000"/>
            </a:lnSpc>
            <a:spcBef>
              <a:spcPct val="0"/>
            </a:spcBef>
            <a:spcAft>
              <a:spcPct val="35000"/>
            </a:spcAft>
            <a:buNone/>
          </a:pPr>
          <a:r>
            <a:rPr lang="en-US" sz="1800" kern="1200" dirty="0">
              <a:latin typeface="Times New Roman" panose="02020603050405020304" pitchFamily="18" charset="0"/>
              <a:cs typeface="Times New Roman" panose="02020603050405020304" pitchFamily="18" charset="0"/>
            </a:rPr>
            <a:t>Functional </a:t>
          </a:r>
        </a:p>
      </dsp:txBody>
      <dsp:txXfrm>
        <a:off x="322480" y="43315"/>
        <a:ext cx="4122753" cy="452844"/>
      </dsp:txXfrm>
    </dsp:sp>
    <dsp:sp modelId="{22971117-D50B-487D-9063-ABEA63280F5E}">
      <dsp:nvSpPr>
        <dsp:cNvPr id="0" name=""/>
        <dsp:cNvSpPr/>
      </dsp:nvSpPr>
      <dsp:spPr>
        <a:xfrm>
          <a:off x="0" y="1040858"/>
          <a:ext cx="5959641" cy="428400"/>
        </a:xfrm>
        <a:prstGeom prst="rect">
          <a:avLst/>
        </a:prstGeom>
        <a:solidFill>
          <a:schemeClr val="lt1">
            <a:alpha val="90000"/>
            <a:hueOff val="0"/>
            <a:satOff val="0"/>
            <a:lumOff val="0"/>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dsp:style>
    </dsp:sp>
    <dsp:sp modelId="{AFC78AD2-BDCE-4ED5-81D0-1A1A13F74D7D}">
      <dsp:nvSpPr>
        <dsp:cNvPr id="0" name=""/>
        <dsp:cNvSpPr/>
      </dsp:nvSpPr>
      <dsp:spPr>
        <a:xfrm>
          <a:off x="297982" y="789938"/>
          <a:ext cx="4171749" cy="501840"/>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7682" tIns="0" rIns="157682" bIns="0" numCol="1" spcCol="1270" anchor="ctr" anchorCtr="0">
          <a:noAutofit/>
        </a:bodyPr>
        <a:lstStyle/>
        <a:p>
          <a:pPr marL="0" lvl="0" indent="0" algn="l" defTabSz="800100">
            <a:lnSpc>
              <a:spcPct val="90000"/>
            </a:lnSpc>
            <a:spcBef>
              <a:spcPct val="0"/>
            </a:spcBef>
            <a:spcAft>
              <a:spcPct val="35000"/>
            </a:spcAft>
            <a:buNone/>
          </a:pPr>
          <a:r>
            <a:rPr lang="en-US" sz="1800" kern="1200" dirty="0">
              <a:latin typeface="Times New Roman" panose="02020603050405020304" pitchFamily="18" charset="0"/>
              <a:cs typeface="Times New Roman" panose="02020603050405020304" pitchFamily="18" charset="0"/>
            </a:rPr>
            <a:t>Divisional </a:t>
          </a:r>
        </a:p>
      </dsp:txBody>
      <dsp:txXfrm>
        <a:off x="322480" y="814436"/>
        <a:ext cx="4122753" cy="452844"/>
      </dsp:txXfrm>
    </dsp:sp>
    <dsp:sp modelId="{0BD94F78-6434-482B-8EF8-A40BC3E7F7C5}">
      <dsp:nvSpPr>
        <dsp:cNvPr id="0" name=""/>
        <dsp:cNvSpPr/>
      </dsp:nvSpPr>
      <dsp:spPr>
        <a:xfrm>
          <a:off x="0" y="1811978"/>
          <a:ext cx="5959641" cy="428400"/>
        </a:xfrm>
        <a:prstGeom prst="rect">
          <a:avLst/>
        </a:prstGeom>
        <a:solidFill>
          <a:schemeClr val="lt1">
            <a:alpha val="90000"/>
            <a:hueOff val="0"/>
            <a:satOff val="0"/>
            <a:lumOff val="0"/>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dsp:style>
    </dsp:sp>
    <dsp:sp modelId="{88AD0729-7F4D-4E16-9863-7896A79920A6}">
      <dsp:nvSpPr>
        <dsp:cNvPr id="0" name=""/>
        <dsp:cNvSpPr/>
      </dsp:nvSpPr>
      <dsp:spPr>
        <a:xfrm>
          <a:off x="297982" y="1561057"/>
          <a:ext cx="4171749" cy="50184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7682" tIns="0" rIns="157682" bIns="0" numCol="1" spcCol="1270" anchor="ctr" anchorCtr="0">
          <a:noAutofit/>
        </a:bodyPr>
        <a:lstStyle/>
        <a:p>
          <a:pPr marL="0" lvl="0" indent="0" algn="l" defTabSz="800100">
            <a:lnSpc>
              <a:spcPct val="90000"/>
            </a:lnSpc>
            <a:spcBef>
              <a:spcPct val="0"/>
            </a:spcBef>
            <a:spcAft>
              <a:spcPct val="35000"/>
            </a:spcAft>
            <a:buNone/>
          </a:pPr>
          <a:r>
            <a:rPr lang="en-US" sz="1800" kern="1200" dirty="0">
              <a:latin typeface="Times New Roman" panose="02020603050405020304" pitchFamily="18" charset="0"/>
              <a:cs typeface="Times New Roman" panose="02020603050405020304" pitchFamily="18" charset="0"/>
            </a:rPr>
            <a:t>Matrix </a:t>
          </a:r>
        </a:p>
      </dsp:txBody>
      <dsp:txXfrm>
        <a:off x="322480" y="1585555"/>
        <a:ext cx="4122753" cy="45284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8574E6-0C6D-4E77-9D70-CA347047BAF5}">
      <dsp:nvSpPr>
        <dsp:cNvPr id="0" name=""/>
        <dsp:cNvSpPr/>
      </dsp:nvSpPr>
      <dsp:spPr>
        <a:xfrm>
          <a:off x="0" y="247099"/>
          <a:ext cx="5867399" cy="252000"/>
        </a:xfrm>
        <a:prstGeom prst="rect">
          <a:avLst/>
        </a:prstGeom>
        <a:solidFill>
          <a:schemeClr val="accent2">
            <a:alpha val="90000"/>
            <a:tint val="4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68FFA7B-CE03-44FE-BC30-E92CA8CBABA8}">
      <dsp:nvSpPr>
        <dsp:cNvPr id="0" name=""/>
        <dsp:cNvSpPr/>
      </dsp:nvSpPr>
      <dsp:spPr>
        <a:xfrm>
          <a:off x="293370" y="99499"/>
          <a:ext cx="4107180" cy="295200"/>
        </a:xfrm>
        <a:prstGeom prst="roundRec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5242" tIns="0" rIns="155242" bIns="0" numCol="1" spcCol="1270" anchor="ctr" anchorCtr="0">
          <a:noAutofit/>
        </a:bodyPr>
        <a:lstStyle/>
        <a:p>
          <a:pPr marL="0" lvl="0" indent="0" algn="l" defTabSz="800100">
            <a:lnSpc>
              <a:spcPct val="90000"/>
            </a:lnSpc>
            <a:spcBef>
              <a:spcPct val="0"/>
            </a:spcBef>
            <a:spcAft>
              <a:spcPct val="35000"/>
            </a:spcAft>
            <a:buNone/>
          </a:pPr>
          <a:r>
            <a:rPr lang="en-US" sz="1800" b="0" i="0" kern="1200" dirty="0">
              <a:latin typeface="Times New Roman" panose="02020603050405020304" pitchFamily="18" charset="0"/>
              <a:cs typeface="Times New Roman" panose="02020603050405020304" pitchFamily="18" charset="0"/>
            </a:rPr>
            <a:t>“Managerial Grid”</a:t>
          </a:r>
          <a:endParaRPr lang="en-US" sz="1800" kern="1200" dirty="0">
            <a:latin typeface="Times New Roman" panose="02020603050405020304" pitchFamily="18" charset="0"/>
            <a:cs typeface="Times New Roman" panose="02020603050405020304" pitchFamily="18" charset="0"/>
          </a:endParaRPr>
        </a:p>
      </dsp:txBody>
      <dsp:txXfrm>
        <a:off x="307780" y="113909"/>
        <a:ext cx="4078360" cy="266380"/>
      </dsp:txXfrm>
    </dsp:sp>
    <dsp:sp modelId="{AB245036-3405-4ACB-AC09-5EBF7E4ECB01}">
      <dsp:nvSpPr>
        <dsp:cNvPr id="0" name=""/>
        <dsp:cNvSpPr/>
      </dsp:nvSpPr>
      <dsp:spPr>
        <a:xfrm>
          <a:off x="0" y="700699"/>
          <a:ext cx="5867399" cy="252000"/>
        </a:xfrm>
        <a:prstGeom prst="rect">
          <a:avLst/>
        </a:prstGeom>
        <a:solidFill>
          <a:schemeClr val="accent2">
            <a:alpha val="90000"/>
            <a:tint val="4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D718192-CB91-4E54-97A6-96964027EB1C}">
      <dsp:nvSpPr>
        <dsp:cNvPr id="0" name=""/>
        <dsp:cNvSpPr/>
      </dsp:nvSpPr>
      <dsp:spPr>
        <a:xfrm>
          <a:off x="293370" y="553099"/>
          <a:ext cx="4107180" cy="295200"/>
        </a:xfrm>
        <a:prstGeom prst="roundRec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5242" tIns="0" rIns="155242" bIns="0" numCol="1" spcCol="1270" anchor="ctr" anchorCtr="0">
          <a:noAutofit/>
        </a:bodyPr>
        <a:lstStyle/>
        <a:p>
          <a:pPr marL="0" lvl="0" indent="0" algn="l" defTabSz="800100">
            <a:lnSpc>
              <a:spcPct val="90000"/>
            </a:lnSpc>
            <a:spcBef>
              <a:spcPct val="0"/>
            </a:spcBef>
            <a:spcAft>
              <a:spcPct val="35000"/>
            </a:spcAft>
            <a:buNone/>
          </a:pPr>
          <a:r>
            <a:rPr lang="en-US" sz="1800" b="0" i="0" kern="1200" dirty="0">
              <a:latin typeface="Times New Roman" panose="02020603050405020304" pitchFamily="18" charset="0"/>
              <a:cs typeface="Times New Roman" panose="02020603050405020304" pitchFamily="18" charset="0"/>
            </a:rPr>
            <a:t> Likert’s Behavioral Theory</a:t>
          </a:r>
          <a:endParaRPr lang="en-US" sz="1800" kern="1200" dirty="0">
            <a:latin typeface="Times New Roman" panose="02020603050405020304" pitchFamily="18" charset="0"/>
            <a:cs typeface="Times New Roman" panose="02020603050405020304" pitchFamily="18" charset="0"/>
          </a:endParaRPr>
        </a:p>
      </dsp:txBody>
      <dsp:txXfrm>
        <a:off x="307780" y="567509"/>
        <a:ext cx="4078360" cy="266380"/>
      </dsp:txXfrm>
    </dsp:sp>
    <dsp:sp modelId="{F31EB01B-22CE-4154-9ED7-52084B1BA06C}">
      <dsp:nvSpPr>
        <dsp:cNvPr id="0" name=""/>
        <dsp:cNvSpPr/>
      </dsp:nvSpPr>
      <dsp:spPr>
        <a:xfrm>
          <a:off x="0" y="1154299"/>
          <a:ext cx="5867399" cy="252000"/>
        </a:xfrm>
        <a:prstGeom prst="rect">
          <a:avLst/>
        </a:prstGeom>
        <a:solidFill>
          <a:schemeClr val="accent2">
            <a:alpha val="90000"/>
            <a:tint val="4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A3F402C-6E05-4016-826F-1075A6A0755D}">
      <dsp:nvSpPr>
        <dsp:cNvPr id="0" name=""/>
        <dsp:cNvSpPr/>
      </dsp:nvSpPr>
      <dsp:spPr>
        <a:xfrm>
          <a:off x="293370" y="1006699"/>
          <a:ext cx="4107180" cy="295200"/>
        </a:xfrm>
        <a:prstGeom prst="roundRec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5242" tIns="0" rIns="155242" bIns="0" numCol="1" spcCol="1270" anchor="ctr" anchorCtr="0">
          <a:noAutofit/>
        </a:bodyPr>
        <a:lstStyle/>
        <a:p>
          <a:pPr marL="0" lvl="0" indent="0" algn="l" defTabSz="800100">
            <a:lnSpc>
              <a:spcPct val="90000"/>
            </a:lnSpc>
            <a:spcBef>
              <a:spcPct val="0"/>
            </a:spcBef>
            <a:spcAft>
              <a:spcPct val="35000"/>
            </a:spcAft>
            <a:buNone/>
          </a:pPr>
          <a:r>
            <a:rPr lang="en-US" sz="1800" b="0" i="0" kern="1200" dirty="0">
              <a:latin typeface="Times New Roman" panose="02020603050405020304" pitchFamily="18" charset="0"/>
              <a:cs typeface="Times New Roman" panose="02020603050405020304" pitchFamily="18" charset="0"/>
            </a:rPr>
            <a:t> Fiedler’s Situational</a:t>
          </a:r>
          <a:endParaRPr lang="en-US" sz="1800" kern="1200" dirty="0">
            <a:latin typeface="Times New Roman" panose="02020603050405020304" pitchFamily="18" charset="0"/>
            <a:cs typeface="Times New Roman" panose="02020603050405020304" pitchFamily="18" charset="0"/>
          </a:endParaRPr>
        </a:p>
      </dsp:txBody>
      <dsp:txXfrm>
        <a:off x="307780" y="1021109"/>
        <a:ext cx="4078360" cy="266380"/>
      </dsp:txXfrm>
    </dsp:sp>
    <dsp:sp modelId="{54F7ADF2-6908-4491-88C9-AD95DD3BE9BE}">
      <dsp:nvSpPr>
        <dsp:cNvPr id="0" name=""/>
        <dsp:cNvSpPr/>
      </dsp:nvSpPr>
      <dsp:spPr>
        <a:xfrm>
          <a:off x="0" y="1607900"/>
          <a:ext cx="5867399" cy="252000"/>
        </a:xfrm>
        <a:prstGeom prst="rect">
          <a:avLst/>
        </a:prstGeom>
        <a:solidFill>
          <a:schemeClr val="accent2">
            <a:alpha val="90000"/>
            <a:tint val="4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5FB1BA1-688A-4C4F-A4CB-C7B059FCD35F}">
      <dsp:nvSpPr>
        <dsp:cNvPr id="0" name=""/>
        <dsp:cNvSpPr/>
      </dsp:nvSpPr>
      <dsp:spPr>
        <a:xfrm>
          <a:off x="293370" y="1460299"/>
          <a:ext cx="4107180" cy="295200"/>
        </a:xfrm>
        <a:prstGeom prst="roundRec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5242" tIns="0" rIns="155242" bIns="0" numCol="1" spcCol="1270" anchor="ctr" anchorCtr="0">
          <a:noAutofit/>
        </a:bodyPr>
        <a:lstStyle/>
        <a:p>
          <a:pPr marL="0" lvl="0" indent="0" algn="l" defTabSz="800100">
            <a:lnSpc>
              <a:spcPct val="90000"/>
            </a:lnSpc>
            <a:spcBef>
              <a:spcPct val="0"/>
            </a:spcBef>
            <a:spcAft>
              <a:spcPct val="35000"/>
            </a:spcAft>
            <a:buNone/>
          </a:pPr>
          <a:r>
            <a:rPr lang="en-US" sz="1800" b="0" i="0" kern="1200" dirty="0">
              <a:latin typeface="Times New Roman" panose="02020603050405020304" pitchFamily="18" charset="0"/>
              <a:cs typeface="Times New Roman" panose="02020603050405020304" pitchFamily="18" charset="0"/>
            </a:rPr>
            <a:t>Traits Approach</a:t>
          </a:r>
          <a:endParaRPr lang="en-US" sz="1800" kern="1200" dirty="0">
            <a:latin typeface="Times New Roman" panose="02020603050405020304" pitchFamily="18" charset="0"/>
            <a:cs typeface="Times New Roman" panose="02020603050405020304" pitchFamily="18" charset="0"/>
          </a:endParaRPr>
        </a:p>
      </dsp:txBody>
      <dsp:txXfrm>
        <a:off x="307780" y="1474709"/>
        <a:ext cx="4078360" cy="266380"/>
      </dsp:txXfrm>
    </dsp:sp>
    <dsp:sp modelId="{AA237547-5FCE-4BEC-B979-385717761A80}">
      <dsp:nvSpPr>
        <dsp:cNvPr id="0" name=""/>
        <dsp:cNvSpPr/>
      </dsp:nvSpPr>
      <dsp:spPr>
        <a:xfrm>
          <a:off x="0" y="2061500"/>
          <a:ext cx="5867399" cy="252000"/>
        </a:xfrm>
        <a:prstGeom prst="rect">
          <a:avLst/>
        </a:prstGeom>
        <a:solidFill>
          <a:schemeClr val="accent2">
            <a:alpha val="90000"/>
            <a:tint val="4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639EC2C-EE2A-41D1-96CE-902D574E79A3}">
      <dsp:nvSpPr>
        <dsp:cNvPr id="0" name=""/>
        <dsp:cNvSpPr/>
      </dsp:nvSpPr>
      <dsp:spPr>
        <a:xfrm>
          <a:off x="293370" y="1913900"/>
          <a:ext cx="4107180" cy="295200"/>
        </a:xfrm>
        <a:prstGeom prst="roundRec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5242" tIns="0" rIns="155242" bIns="0" numCol="1" spcCol="1270" anchor="ctr" anchorCtr="0">
          <a:noAutofit/>
        </a:bodyPr>
        <a:lstStyle/>
        <a:p>
          <a:pPr marL="0" lvl="0" indent="0" algn="l" defTabSz="800100">
            <a:lnSpc>
              <a:spcPct val="90000"/>
            </a:lnSpc>
            <a:spcBef>
              <a:spcPct val="0"/>
            </a:spcBef>
            <a:spcAft>
              <a:spcPct val="35000"/>
            </a:spcAft>
            <a:buNone/>
          </a:pPr>
          <a:r>
            <a:rPr lang="en-US" sz="1800" b="0" i="0" kern="1200" dirty="0">
              <a:latin typeface="Times New Roman" panose="02020603050405020304" pitchFamily="18" charset="0"/>
              <a:cs typeface="Times New Roman" panose="02020603050405020304" pitchFamily="18" charset="0"/>
            </a:rPr>
            <a:t>Tuckman's Theory Theory</a:t>
          </a:r>
          <a:endParaRPr lang="en-US" sz="1800" kern="1200" dirty="0">
            <a:latin typeface="Times New Roman" panose="02020603050405020304" pitchFamily="18" charset="0"/>
            <a:cs typeface="Times New Roman" panose="02020603050405020304" pitchFamily="18" charset="0"/>
          </a:endParaRPr>
        </a:p>
      </dsp:txBody>
      <dsp:txXfrm>
        <a:off x="307780" y="1928310"/>
        <a:ext cx="4078360" cy="266380"/>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5ED0D5D-160E-B34F-A744-1AE33A6471A2}" type="datetimeFigureOut">
              <a:rPr lang="en-US" smtClean="0"/>
              <a:t>11/26/22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7C4D5D3-B744-324C-B15A-58A7DBE6806C}" type="slidenum">
              <a:rPr lang="en-US" smtClean="0"/>
              <a:t>‹#›</a:t>
            </a:fld>
            <a:endParaRPr lang="en-US"/>
          </a:p>
        </p:txBody>
      </p:sp>
    </p:spTree>
    <p:extLst>
      <p:ext uri="{BB962C8B-B14F-4D97-AF65-F5344CB8AC3E}">
        <p14:creationId xmlns:p14="http://schemas.microsoft.com/office/powerpoint/2010/main" val="10294373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Welcome to the Presentation </a:t>
            </a:r>
          </a:p>
          <a:p>
            <a:endParaRPr lang="en-US" dirty="0"/>
          </a:p>
        </p:txBody>
      </p:sp>
      <p:sp>
        <p:nvSpPr>
          <p:cNvPr id="4" name="Slide Number Placeholder 3"/>
          <p:cNvSpPr>
            <a:spLocks noGrp="1"/>
          </p:cNvSpPr>
          <p:nvPr>
            <p:ph type="sldNum" sz="quarter" idx="5"/>
          </p:nvPr>
        </p:nvSpPr>
        <p:spPr/>
        <p:txBody>
          <a:bodyPr/>
          <a:lstStyle/>
          <a:p>
            <a:fld id="{6A7D877A-71B7-45B4-B60E-A6AE7E2CBF4A}" type="slidenum">
              <a:rPr lang="en-US" smtClean="0"/>
              <a:pPr/>
              <a:t>1</a:t>
            </a:fld>
            <a:endParaRPr lang="en-US"/>
          </a:p>
        </p:txBody>
      </p:sp>
    </p:spTree>
    <p:extLst>
      <p:ext uri="{BB962C8B-B14F-4D97-AF65-F5344CB8AC3E}">
        <p14:creationId xmlns:p14="http://schemas.microsoft.com/office/powerpoint/2010/main" val="8961752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Contents of the Presentation  </a:t>
            </a:r>
          </a:p>
        </p:txBody>
      </p:sp>
      <p:sp>
        <p:nvSpPr>
          <p:cNvPr id="4" name="Slide Number Placeholder 3"/>
          <p:cNvSpPr>
            <a:spLocks noGrp="1"/>
          </p:cNvSpPr>
          <p:nvPr>
            <p:ph type="sldNum" sz="quarter" idx="5"/>
          </p:nvPr>
        </p:nvSpPr>
        <p:spPr/>
        <p:txBody>
          <a:bodyPr/>
          <a:lstStyle/>
          <a:p>
            <a:fld id="{6A7D877A-71B7-45B4-B60E-A6AE7E2CBF4A}" type="slidenum">
              <a:rPr lang="en-US" smtClean="0"/>
              <a:pPr/>
              <a:t>2</a:t>
            </a:fld>
            <a:endParaRPr lang="en-US"/>
          </a:p>
        </p:txBody>
      </p:sp>
    </p:spTree>
    <p:extLst>
      <p:ext uri="{BB962C8B-B14F-4D97-AF65-F5344CB8AC3E}">
        <p14:creationId xmlns:p14="http://schemas.microsoft.com/office/powerpoint/2010/main" val="10113124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solidFill>
                  <a:schemeClr val="bg1"/>
                </a:solidFill>
              </a:rPr>
              <a:t>British Airways (BA) is the national airline of the United Kingdom and the subject of this presentation. The first section provides a profile of BA as an organisation. This also illustrates the connection between an organisation's structure and its efficiency. It also displays the knowledge and abilities a manager needs to successfully operate BA. Different theories of leadership are also presented. The group and team dynamic inside BA is impacted by a wide range of external and internal variables. Both of these are shown as well.</a:t>
            </a:r>
            <a:endParaRPr lang="ko-KR" altLang="en-US" sz="1200" dirty="0">
              <a:solidFill>
                <a:schemeClr val="bg1"/>
              </a:solidFill>
              <a:cs typeface="Arial" pitchFamily="34" charset="0"/>
            </a:endParaRPr>
          </a:p>
          <a:p>
            <a:endParaRPr lang="en-US" dirty="0"/>
          </a:p>
        </p:txBody>
      </p:sp>
      <p:sp>
        <p:nvSpPr>
          <p:cNvPr id="4" name="Slide Number Placeholder 3"/>
          <p:cNvSpPr>
            <a:spLocks noGrp="1"/>
          </p:cNvSpPr>
          <p:nvPr>
            <p:ph type="sldNum" sz="quarter" idx="5"/>
          </p:nvPr>
        </p:nvSpPr>
        <p:spPr/>
        <p:txBody>
          <a:bodyPr/>
          <a:lstStyle/>
          <a:p>
            <a:fld id="{C7C4D5D3-B744-324C-B15A-58A7DBE6806C}" type="slidenum">
              <a:rPr lang="en-US" smtClean="0"/>
              <a:t>3</a:t>
            </a:fld>
            <a:endParaRPr lang="en-US"/>
          </a:p>
        </p:txBody>
      </p:sp>
    </p:spTree>
    <p:extLst>
      <p:ext uri="{BB962C8B-B14F-4D97-AF65-F5344CB8AC3E}">
        <p14:creationId xmlns:p14="http://schemas.microsoft.com/office/powerpoint/2010/main" val="39505593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effectLst/>
                <a:latin typeface="Times New Roman" panose="02020603050405020304" pitchFamily="18" charset="0"/>
                <a:ea typeface="Calibri" panose="020F0502020204030204" pitchFamily="34" charset="0"/>
                <a:cs typeface="Vrinda" panose="020B0502040204020203" pitchFamily="34" charset="0"/>
              </a:rPr>
              <a:t>The United Kingdom's primary airline, British Airways (BA), is also the flag carrier of the UK. British Airways' current headquarters and main hub are located in London. In February 1987, after nearly 13 years as just a state corporation, BA was privatized as part of a larger privatization initiative by the Conservative administration.</a:t>
            </a:r>
            <a:endParaRPr lang="en-GB" sz="1200" dirty="0">
              <a:effectLst/>
              <a:latin typeface="Calibri" panose="020F0502020204030204" pitchFamily="34" charset="0"/>
              <a:ea typeface="Calibri" panose="020F0502020204030204" pitchFamily="34" charset="0"/>
              <a:cs typeface="Vrinda" panose="020B0502040204020203" pitchFamily="34" charset="0"/>
            </a:endParaRPr>
          </a:p>
          <a:p>
            <a:endParaRPr lang="en-US" dirty="0"/>
          </a:p>
        </p:txBody>
      </p:sp>
      <p:sp>
        <p:nvSpPr>
          <p:cNvPr id="4" name="Slide Number Placeholder 3"/>
          <p:cNvSpPr>
            <a:spLocks noGrp="1"/>
          </p:cNvSpPr>
          <p:nvPr>
            <p:ph type="sldNum" sz="quarter" idx="5"/>
          </p:nvPr>
        </p:nvSpPr>
        <p:spPr/>
        <p:txBody>
          <a:bodyPr/>
          <a:lstStyle/>
          <a:p>
            <a:fld id="{C7C4D5D3-B744-324C-B15A-58A7DBE6806C}" type="slidenum">
              <a:rPr lang="en-US" smtClean="0"/>
              <a:t>4</a:t>
            </a:fld>
            <a:endParaRPr lang="en-US"/>
          </a:p>
        </p:txBody>
      </p:sp>
    </p:spTree>
    <p:extLst>
      <p:ext uri="{BB962C8B-B14F-4D97-AF65-F5344CB8AC3E}">
        <p14:creationId xmlns:p14="http://schemas.microsoft.com/office/powerpoint/2010/main" val="32598678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Profit, revenue and the number of employees for British Airways are shown in the first graph. From 2010 through 2019, both revenue and profit increased annually. The 2010 revenue of €6,683 million has grown to €13,290 billion in 2019. The profit for the years 2010 and 2019 was 170 and 1,109 million euro, respectively. Due to the Covid-19 epidemic, in the year 2020 BA's sales for the year decreased to €4,001 million and in the year 2021 BA’s sales were 3,693 euro only, putting it in the red for the year. A lot of workers had to be laid off as well due to the Covid-19. Nearly 40,000 people were employed by the company in 2019, with that number dropping to 26,000 by 2021. A total of over 50,000 passengers boarded in 2019, but that number will drop to only 10,000 by 2021 is shown in the second graph.</a:t>
            </a:r>
            <a:endParaRPr lang="en-US" dirty="0"/>
          </a:p>
          <a:p>
            <a:endParaRPr lang="en-US" dirty="0"/>
          </a:p>
        </p:txBody>
      </p:sp>
      <p:sp>
        <p:nvSpPr>
          <p:cNvPr id="4" name="Slide Number Placeholder 3"/>
          <p:cNvSpPr>
            <a:spLocks noGrp="1"/>
          </p:cNvSpPr>
          <p:nvPr>
            <p:ph type="sldNum" sz="quarter" idx="5"/>
          </p:nvPr>
        </p:nvSpPr>
        <p:spPr/>
        <p:txBody>
          <a:bodyPr/>
          <a:lstStyle/>
          <a:p>
            <a:fld id="{C7C4D5D3-B744-324C-B15A-58A7DBE6806C}" type="slidenum">
              <a:rPr lang="en-US" smtClean="0"/>
              <a:t>5</a:t>
            </a:fld>
            <a:endParaRPr lang="en-US"/>
          </a:p>
        </p:txBody>
      </p:sp>
    </p:spTree>
    <p:extLst>
      <p:ext uri="{BB962C8B-B14F-4D97-AF65-F5344CB8AC3E}">
        <p14:creationId xmlns:p14="http://schemas.microsoft.com/office/powerpoint/2010/main" val="23247892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There is no universal answer since BA operates in too many areas to have just one main rival. Furthermore, they do not see KLM or other indirect operators as rivals, leaving just Virgin to compete in the Caribbean, Emirates to compete in Dubai, and Asian airlines like Cathay Pacific Airways and Singapore Airlines to compete in their own hubs elsewhere.</a:t>
            </a:r>
            <a:endParaRPr lang="en-US" dirty="0"/>
          </a:p>
          <a:p>
            <a:endParaRPr lang="en-US" dirty="0"/>
          </a:p>
        </p:txBody>
      </p:sp>
      <p:sp>
        <p:nvSpPr>
          <p:cNvPr id="4" name="Slide Number Placeholder 3"/>
          <p:cNvSpPr>
            <a:spLocks noGrp="1"/>
          </p:cNvSpPr>
          <p:nvPr>
            <p:ph type="sldNum" sz="quarter" idx="5"/>
          </p:nvPr>
        </p:nvSpPr>
        <p:spPr/>
        <p:txBody>
          <a:bodyPr/>
          <a:lstStyle/>
          <a:p>
            <a:fld id="{C7C4D5D3-B744-324C-B15A-58A7DBE6806C}" type="slidenum">
              <a:rPr lang="en-US" smtClean="0"/>
              <a:t>6</a:t>
            </a:fld>
            <a:endParaRPr lang="en-US"/>
          </a:p>
        </p:txBody>
      </p:sp>
    </p:spTree>
    <p:extLst>
      <p:ext uri="{BB962C8B-B14F-4D97-AF65-F5344CB8AC3E}">
        <p14:creationId xmlns:p14="http://schemas.microsoft.com/office/powerpoint/2010/main" val="40440296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90000"/>
              </a:lnSpc>
              <a:spcBef>
                <a:spcPts val="0"/>
              </a:spcBef>
              <a:spcAft>
                <a:spcPts val="0"/>
              </a:spcAft>
              <a:buClr>
                <a:schemeClr val="lt1"/>
              </a:buClr>
              <a:buSzPts val="3200"/>
              <a:buFontTx/>
              <a:buNone/>
              <a:tabLst/>
              <a:defRPr/>
            </a:pPr>
            <a:r>
              <a:rPr lang="en-US" sz="1200" kern="1200" dirty="0">
                <a:solidFill>
                  <a:schemeClr val="tx1"/>
                </a:solidFill>
                <a:effectLst/>
                <a:latin typeface="+mn-lt"/>
                <a:ea typeface="+mn-ea"/>
                <a:cs typeface="+mn-cs"/>
              </a:rPr>
              <a:t>Organisational structure refers to the blueprint that establishes internal reporting relationships and other forms of authority inside a company. There are three primary categories of structure.</a:t>
            </a:r>
          </a:p>
          <a:p>
            <a:pPr marL="0" marR="0" lvl="0" indent="0" algn="l" defTabSz="914400" rtl="0" eaLnBrk="1" fontAlgn="auto" latinLnBrk="0" hangingPunct="1">
              <a:lnSpc>
                <a:spcPct val="90000"/>
              </a:lnSpc>
              <a:spcBef>
                <a:spcPts val="0"/>
              </a:spcBef>
              <a:spcAft>
                <a:spcPts val="0"/>
              </a:spcAft>
              <a:buClr>
                <a:schemeClr val="lt1"/>
              </a:buClr>
              <a:buSzPts val="3200"/>
              <a:buFontTx/>
              <a:buNone/>
              <a:tabLst/>
              <a:defRPr/>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90000"/>
              </a:lnSpc>
              <a:spcBef>
                <a:spcPts val="0"/>
              </a:spcBef>
              <a:spcAft>
                <a:spcPts val="0"/>
              </a:spcAft>
              <a:buClr>
                <a:schemeClr val="lt1"/>
              </a:buClr>
              <a:buSzPts val="3200"/>
              <a:buFontTx/>
              <a:buNone/>
              <a:tabLst/>
              <a:defRPr/>
            </a:pPr>
            <a:r>
              <a:rPr lang="en-US" sz="1200" kern="1200" dirty="0">
                <a:solidFill>
                  <a:schemeClr val="tx1"/>
                </a:solidFill>
                <a:effectLst/>
                <a:latin typeface="+mn-lt"/>
                <a:ea typeface="+mn-ea"/>
                <a:cs typeface="+mn-cs"/>
              </a:rPr>
              <a:t>Functional: It improves specific departments within an organisation by grouping employees with similar skills and responsibilities together. As this structure is easier to manage and control than others, it contributes to the growth of efficiency.</a:t>
            </a:r>
          </a:p>
          <a:p>
            <a:pPr marL="0" marR="0" lvl="0" indent="0" algn="l" defTabSz="914400" rtl="0" eaLnBrk="1" fontAlgn="auto" latinLnBrk="0" hangingPunct="1">
              <a:lnSpc>
                <a:spcPct val="90000"/>
              </a:lnSpc>
              <a:spcBef>
                <a:spcPts val="0"/>
              </a:spcBef>
              <a:spcAft>
                <a:spcPts val="0"/>
              </a:spcAft>
              <a:buClr>
                <a:schemeClr val="lt1"/>
              </a:buClr>
              <a:buSzPts val="3200"/>
              <a:buFontTx/>
              <a:buNone/>
              <a:tabLst/>
              <a:defRPr/>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90000"/>
              </a:lnSpc>
              <a:spcBef>
                <a:spcPts val="0"/>
              </a:spcBef>
              <a:spcAft>
                <a:spcPts val="0"/>
              </a:spcAft>
              <a:buClr>
                <a:schemeClr val="lt1"/>
              </a:buClr>
              <a:buSzPts val="3200"/>
              <a:buFontTx/>
              <a:buNone/>
              <a:tabLst/>
              <a:defRPr/>
            </a:pPr>
            <a:r>
              <a:rPr lang="en-US" sz="1200" kern="1200" dirty="0">
                <a:solidFill>
                  <a:schemeClr val="tx1"/>
                </a:solidFill>
                <a:effectLst/>
                <a:latin typeface="+mn-lt"/>
                <a:ea typeface="+mn-ea"/>
                <a:cs typeface="+mn-cs"/>
              </a:rPr>
              <a:t>Divisional: A company's structure naturally creates sub-groups based on factors including location, target audience, product, and service offered. Every department is run autonomously from the others.</a:t>
            </a:r>
          </a:p>
          <a:p>
            <a:pPr marL="0" marR="0" lvl="0" indent="0" algn="l" defTabSz="914400" rtl="0" eaLnBrk="1" fontAlgn="auto" latinLnBrk="0" hangingPunct="1">
              <a:lnSpc>
                <a:spcPct val="90000"/>
              </a:lnSpc>
              <a:spcBef>
                <a:spcPts val="0"/>
              </a:spcBef>
              <a:spcAft>
                <a:spcPts val="0"/>
              </a:spcAft>
              <a:buClr>
                <a:schemeClr val="lt1"/>
              </a:buClr>
              <a:buSzPts val="3200"/>
              <a:buFontTx/>
              <a:buNone/>
              <a:tabLst/>
              <a:defRPr/>
            </a:pPr>
            <a:endParaRPr lang="en-US" dirty="0"/>
          </a:p>
          <a:p>
            <a:pPr marL="0" marR="0" lvl="0" indent="0" algn="l" defTabSz="914400" rtl="0" eaLnBrk="1" fontAlgn="auto" latinLnBrk="0" hangingPunct="1">
              <a:lnSpc>
                <a:spcPct val="90000"/>
              </a:lnSpc>
              <a:spcBef>
                <a:spcPts val="0"/>
              </a:spcBef>
              <a:spcAft>
                <a:spcPts val="0"/>
              </a:spcAft>
              <a:buClr>
                <a:schemeClr val="lt1"/>
              </a:buClr>
              <a:buSzPts val="3200"/>
              <a:buFontTx/>
              <a:buNone/>
              <a:tabLst/>
              <a:defRPr/>
            </a:pPr>
            <a:r>
              <a:rPr lang="en-US" dirty="0"/>
              <a:t>Matrix: Some employees in a company may have both a solid line and a dotted line of authority reporting to them, as in a matrix management system.</a:t>
            </a:r>
          </a:p>
          <a:p>
            <a:endParaRPr lang="en-US" dirty="0"/>
          </a:p>
        </p:txBody>
      </p:sp>
      <p:sp>
        <p:nvSpPr>
          <p:cNvPr id="4" name="Slide Number Placeholder 3"/>
          <p:cNvSpPr>
            <a:spLocks noGrp="1"/>
          </p:cNvSpPr>
          <p:nvPr>
            <p:ph type="sldNum" sz="quarter" idx="5"/>
          </p:nvPr>
        </p:nvSpPr>
        <p:spPr/>
        <p:txBody>
          <a:bodyPr/>
          <a:lstStyle/>
          <a:p>
            <a:fld id="{C7C4D5D3-B744-324C-B15A-58A7DBE6806C}" type="slidenum">
              <a:rPr lang="en-US" smtClean="0"/>
              <a:t>7</a:t>
            </a:fld>
            <a:endParaRPr lang="en-US"/>
          </a:p>
        </p:txBody>
      </p:sp>
    </p:spTree>
    <p:extLst>
      <p:ext uri="{BB962C8B-B14F-4D97-AF65-F5344CB8AC3E}">
        <p14:creationId xmlns:p14="http://schemas.microsoft.com/office/powerpoint/2010/main" val="248438623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dirty="0">
                <a:effectLst/>
                <a:latin typeface="Times New Roman" panose="02020603050405020304" pitchFamily="18" charset="0"/>
                <a:ea typeface="Calibri" panose="020F0502020204030204" pitchFamily="34" charset="0"/>
              </a:rPr>
              <a:t>However, it is seen that big global companies have a combination of the types of organizational structures to achieve their goal as one type of organization is not suitable for them Concept of centralization and decentralization is also important.</a:t>
            </a:r>
            <a:endParaRPr lang="en-IN"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200" dirty="0">
              <a:effectLst/>
              <a:latin typeface="Times New Roman" panose="02020603050405020304" pitchFamily="18" charset="0"/>
              <a:ea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200" dirty="0">
              <a:effectLst/>
              <a:latin typeface="Times New Roman" panose="02020603050405020304" pitchFamily="18" charset="0"/>
              <a:cs typeface="Times New Roman" panose="02020603050405020304" pitchFamily="18" charset="0"/>
            </a:endParaRP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200" dirty="0">
              <a:effectLst/>
              <a:latin typeface="Times New Roman" panose="02020603050405020304" pitchFamily="18" charset="0"/>
              <a:ea typeface="Calibri" panose="020F0502020204030204" pitchFamily="34" charset="0"/>
            </a:endParaRPr>
          </a:p>
          <a:p>
            <a:endParaRPr lang="en-US" dirty="0"/>
          </a:p>
        </p:txBody>
      </p:sp>
      <p:sp>
        <p:nvSpPr>
          <p:cNvPr id="4" name="Slide Number Placeholder 3"/>
          <p:cNvSpPr>
            <a:spLocks noGrp="1"/>
          </p:cNvSpPr>
          <p:nvPr>
            <p:ph type="sldNum" sz="quarter" idx="5"/>
          </p:nvPr>
        </p:nvSpPr>
        <p:spPr/>
        <p:txBody>
          <a:bodyPr/>
          <a:lstStyle/>
          <a:p>
            <a:fld id="{C7C4D5D3-B744-324C-B15A-58A7DBE6806C}" type="slidenum">
              <a:rPr lang="en-US" smtClean="0"/>
              <a:t>8</a:t>
            </a:fld>
            <a:endParaRPr lang="en-US"/>
          </a:p>
        </p:txBody>
      </p:sp>
    </p:spTree>
    <p:extLst>
      <p:ext uri="{BB962C8B-B14F-4D97-AF65-F5344CB8AC3E}">
        <p14:creationId xmlns:p14="http://schemas.microsoft.com/office/powerpoint/2010/main" val="279312174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a:t>
            </a:r>
            <a:r>
              <a:rPr lang="en-US" dirty="0" err="1"/>
              <a:t>theorg.com</a:t>
            </a:r>
            <a:r>
              <a:rPr lang="en-US" dirty="0"/>
              <a:t>/org/</a:t>
            </a:r>
            <a:r>
              <a:rPr lang="en-US" dirty="0" err="1"/>
              <a:t>british</a:t>
            </a:r>
            <a:r>
              <a:rPr lang="en-US" dirty="0"/>
              <a:t>-airways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 company's organisational structure is the defining factor in how well it pursues profit maximisation, its overarching goal. Specifically, an organisation's structure is a reflection of the responsibilities and authority of its personnel in meeting its goals (</a:t>
            </a:r>
            <a:r>
              <a:rPr lang="en-US" dirty="0"/>
              <a:t>Raluca, 2018)</a:t>
            </a:r>
            <a:r>
              <a:rPr lang="en-US" sz="1200" kern="1200" dirty="0">
                <a:solidFill>
                  <a:schemeClr val="tx1"/>
                </a:solidFill>
                <a:effectLst/>
                <a:latin typeface="+mn-lt"/>
                <a:ea typeface="+mn-ea"/>
                <a:cs typeface="+mn-cs"/>
              </a:rPr>
              <a:t>. BA follows the divisional organisational structure. BA’s most recent form of internal organisation is seen above, with the current CEO as Sean Doyle.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algn="just"/>
            <a:r>
              <a:rPr lang="en-IN" sz="1200" dirty="0">
                <a:effectLst/>
                <a:latin typeface="Times New Roman" panose="02020603050405020304" pitchFamily="18" charset="0"/>
                <a:ea typeface="Calibri" panose="020F0502020204030204" pitchFamily="34" charset="0"/>
              </a:rPr>
              <a:t>British Airways has a very mixed organizational structure. It can be also called very unique. </a:t>
            </a:r>
          </a:p>
          <a:p>
            <a:pPr algn="just"/>
            <a:endParaRPr lang="en-IN" sz="1200" dirty="0">
              <a:effectLst/>
              <a:latin typeface="Times New Roman" panose="02020603050405020304" pitchFamily="18" charset="0"/>
              <a:ea typeface="Calibri" panose="020F0502020204030204" pitchFamily="34" charset="0"/>
            </a:endParaRPr>
          </a:p>
          <a:p>
            <a:pPr algn="just"/>
            <a:r>
              <a:rPr lang="en-IN" sz="1200" dirty="0">
                <a:effectLst/>
                <a:latin typeface="Times New Roman" panose="02020603050405020304" pitchFamily="18" charset="0"/>
                <a:ea typeface="Calibri" panose="020F0502020204030204" pitchFamily="34" charset="0"/>
              </a:rPr>
              <a:t>There is a general manager who is answerable to the board of directors. However, the other branch managers report to this general manager as British Airways is an international company.</a:t>
            </a:r>
          </a:p>
          <a:p>
            <a:pPr algn="just"/>
            <a:endParaRPr lang="en-IN" sz="1200" dirty="0">
              <a:effectLst/>
              <a:latin typeface="Times New Roman" panose="02020603050405020304" pitchFamily="18" charset="0"/>
              <a:ea typeface="Calibri" panose="020F0502020204030204" pitchFamily="34" charset="0"/>
            </a:endParaRPr>
          </a:p>
          <a:p>
            <a:pPr algn="just"/>
            <a:r>
              <a:rPr lang="en-IN" sz="1200" dirty="0">
                <a:effectLst/>
                <a:latin typeface="Times New Roman" panose="02020603050405020304" pitchFamily="18" charset="0"/>
                <a:ea typeface="Calibri" panose="020F0502020204030204" pitchFamily="34" charset="0"/>
              </a:rPr>
              <a:t>British Airways has autocratic management and leadership style according to which the hold of the power in the company is rested with very few people. </a:t>
            </a:r>
          </a:p>
          <a:p>
            <a:pPr algn="just"/>
            <a:endParaRPr lang="en-IN" sz="1200" dirty="0">
              <a:effectLst/>
              <a:latin typeface="Times New Roman" panose="02020603050405020304" pitchFamily="18" charset="0"/>
              <a:ea typeface="Calibri" panose="020F0502020204030204" pitchFamily="34" charset="0"/>
            </a:endParaRPr>
          </a:p>
          <a:p>
            <a:pPr algn="just"/>
            <a:r>
              <a:rPr lang="en-IN" sz="1200" dirty="0">
                <a:effectLst/>
                <a:latin typeface="Times New Roman" panose="02020603050405020304" pitchFamily="18" charset="0"/>
                <a:ea typeface="Calibri" panose="020F0502020204030204" pitchFamily="34" charset="0"/>
              </a:rPr>
              <a:t>Leadership status is also described as quite charismatic and dominant which completely works in favour of the company. </a:t>
            </a:r>
            <a:endParaRPr lang="en-IN"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endParaRPr lang="en-US" dirty="0">
              <a:latin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C7C4D5D3-B744-324C-B15A-58A7DBE6806C}" type="slidenum">
              <a:rPr lang="en-US" smtClean="0"/>
              <a:t>9</a:t>
            </a:fld>
            <a:endParaRPr lang="en-US"/>
          </a:p>
        </p:txBody>
      </p:sp>
    </p:spTree>
    <p:extLst>
      <p:ext uri="{BB962C8B-B14F-4D97-AF65-F5344CB8AC3E}">
        <p14:creationId xmlns:p14="http://schemas.microsoft.com/office/powerpoint/2010/main" val="251774021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BA’s manager task is given way: </a:t>
            </a:r>
          </a:p>
          <a:p>
            <a:pPr marL="171450" lvl="0" indent="-171450">
              <a:buFont typeface="Arial" panose="020B0604020202020204" pitchFamily="34" charset="0"/>
              <a:buChar char="•"/>
            </a:pPr>
            <a:r>
              <a:rPr lang="en-US" dirty="0"/>
              <a:t>Planning: It all starts with a thorough action plan developed by BA management. Management sets objectives and devises a workable strategy to achieve them at the planning stage. Though there may be many viable options, management must choose the one that will provide the greatest results.</a:t>
            </a:r>
          </a:p>
          <a:p>
            <a:endParaRPr lang="en-US" dirty="0"/>
          </a:p>
        </p:txBody>
      </p:sp>
      <p:sp>
        <p:nvSpPr>
          <p:cNvPr id="4" name="Slide Number Placeholder 3"/>
          <p:cNvSpPr>
            <a:spLocks noGrp="1"/>
          </p:cNvSpPr>
          <p:nvPr>
            <p:ph type="sldNum" sz="quarter" idx="5"/>
          </p:nvPr>
        </p:nvSpPr>
        <p:spPr/>
        <p:txBody>
          <a:bodyPr/>
          <a:lstStyle/>
          <a:p>
            <a:fld id="{C7C4D5D3-B744-324C-B15A-58A7DBE6806C}" type="slidenum">
              <a:rPr lang="en-US" smtClean="0"/>
              <a:t>10</a:t>
            </a:fld>
            <a:endParaRPr lang="en-US"/>
          </a:p>
        </p:txBody>
      </p:sp>
    </p:spTree>
    <p:extLst>
      <p:ext uri="{BB962C8B-B14F-4D97-AF65-F5344CB8AC3E}">
        <p14:creationId xmlns:p14="http://schemas.microsoft.com/office/powerpoint/2010/main" val="405077542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BA’s manager task is  given way: </a:t>
            </a:r>
          </a:p>
          <a:p>
            <a:pPr marL="171450" lvl="0" indent="-171450">
              <a:buFont typeface="Arial" panose="020B0604020202020204" pitchFamily="34" charset="0"/>
              <a:buChar char="•"/>
            </a:pPr>
            <a:r>
              <a:rPr lang="en-US" dirty="0"/>
              <a:t>Planning: It all starts with a thorough action plan developed by BA management. Management sets objectives and devises a workable strategy to achieve them at the planning stage. Though there may be many viable options, management must choose the one that will provide the greatest results.</a:t>
            </a:r>
          </a:p>
          <a:p>
            <a:pPr marL="171450" lvl="0" indent="-171450">
              <a:buFont typeface="Arial" panose="020B0604020202020204" pitchFamily="34" charset="0"/>
              <a:buChar char="•"/>
            </a:pPr>
            <a:r>
              <a:rPr lang="en-US" dirty="0"/>
              <a:t>Organizing: The organising process entails giving form to the strategy devised in advance. In addition to fostering cooperation amongst members of dispersed teams and departments, organising makes it easier to build a clear organisational framework for carrying out the plan.</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dirty="0"/>
              <a:t>Leading: In this phase, leaders within British Airways inspire their teams to carry out their assignments and achieve their goals . Never forget that leading effectively involves more than just telling others what to do.</a:t>
            </a:r>
          </a:p>
          <a:p>
            <a:pPr marL="171450" lvl="0" indent="-171450">
              <a:buFont typeface="Arial" panose="020B0604020202020204" pitchFamily="34" charset="0"/>
              <a:buChar char="•"/>
            </a:pPr>
            <a:r>
              <a:rPr lang="en-US" dirty="0"/>
              <a:t>Controlling: The controlling process entails keeping tabs on the project's performance and development and adjusting as necessary. Managers within British Airlines hold the responsibility of ensuring that their teams complete their work </a:t>
            </a:r>
          </a:p>
          <a:p>
            <a:endParaRPr lang="en-US" dirty="0"/>
          </a:p>
        </p:txBody>
      </p:sp>
      <p:sp>
        <p:nvSpPr>
          <p:cNvPr id="4" name="Slide Number Placeholder 3"/>
          <p:cNvSpPr>
            <a:spLocks noGrp="1"/>
          </p:cNvSpPr>
          <p:nvPr>
            <p:ph type="sldNum" sz="quarter" idx="5"/>
          </p:nvPr>
        </p:nvSpPr>
        <p:spPr/>
        <p:txBody>
          <a:bodyPr/>
          <a:lstStyle/>
          <a:p>
            <a:fld id="{C7C4D5D3-B744-324C-B15A-58A7DBE6806C}" type="slidenum">
              <a:rPr lang="en-US" smtClean="0"/>
              <a:t>11</a:t>
            </a:fld>
            <a:endParaRPr lang="en-US"/>
          </a:p>
        </p:txBody>
      </p:sp>
    </p:spTree>
    <p:extLst>
      <p:ext uri="{BB962C8B-B14F-4D97-AF65-F5344CB8AC3E}">
        <p14:creationId xmlns:p14="http://schemas.microsoft.com/office/powerpoint/2010/main" val="304127484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dirty="0"/>
              <a:t>BA’s managers have these following Skills : </a:t>
            </a:r>
          </a:p>
          <a:p>
            <a:pPr lvl="0"/>
            <a:endParaRPr lang="en-US" b="0" i="0" dirty="0"/>
          </a:p>
          <a:p>
            <a:pPr lvl="0"/>
            <a:r>
              <a:rPr lang="en-US" b="0" i="0" dirty="0"/>
              <a:t>Communication skills</a:t>
            </a:r>
            <a:r>
              <a:rPr lang="en-US" b="0" dirty="0"/>
              <a:t>: As a result, the ability to effectively communicate with others is a crucial skill for those aspiring to positions of management. In addition to facilitating the transfer of critical information, open lines of communication also help BA's managers earn the respect of their staff and gain understanding of their aspirations for the company as a whole. Managers at BA regularly communicate with their teams to ensure that everyone understands their responsibilities, objectives, and next steps.</a:t>
            </a:r>
          </a:p>
          <a:p>
            <a:pPr lvl="0"/>
            <a:endParaRPr lang="en-US" b="0" i="0" dirty="0"/>
          </a:p>
          <a:p>
            <a:pPr lvl="0"/>
            <a:r>
              <a:rPr lang="en-US" b="0" i="0" dirty="0"/>
              <a:t>Time management skills</a:t>
            </a:r>
            <a:r>
              <a:rPr lang="en-US" b="0" dirty="0"/>
              <a:t>: Managers who have mastered the art of time management are not only better able to get their own work done, but also better able to coach their teams toward greater effectiveness (</a:t>
            </a:r>
            <a:r>
              <a:rPr lang="en-US" b="0" dirty="0" err="1"/>
              <a:t>Nooraei</a:t>
            </a:r>
            <a:r>
              <a:rPr lang="en-US" b="0" dirty="0"/>
              <a:t>, 2016). Managers within BA may avoid micromanaging by asking workers about their work procedures and becoming engaged in their employees' time management tactics.</a:t>
            </a:r>
          </a:p>
          <a:p>
            <a:pPr lvl="0"/>
            <a:endParaRPr lang="en-US" b="0" i="0" dirty="0"/>
          </a:p>
          <a:p>
            <a:pPr lvl="0"/>
            <a:r>
              <a:rPr lang="en-US" b="0" i="0" dirty="0"/>
              <a:t>Collaboration: Managers should make an effort to create a friendly and cooperative workplace for their employees. When employees work together effectively, it fosters a positive company culture and improves productivity in BA.</a:t>
            </a:r>
            <a:endParaRPr lang="en-US" b="0" dirty="0"/>
          </a:p>
          <a:p>
            <a:pPr lvl="0"/>
            <a:endParaRPr lang="en-US" b="0" i="0" dirty="0"/>
          </a:p>
          <a:p>
            <a:pPr lvl="0"/>
            <a:r>
              <a:rPr lang="en-US" b="0" i="0" dirty="0"/>
              <a:t>Problem-solving skills: Managers in BA need strong problem-solving abilities since they are often called upon to assist their teams in overcoming obstacles. Any good manager should be able to assess a situation and make sound, confident decisions, but they should also encourage their staff to cultivate these traits in themselves.</a:t>
            </a:r>
            <a:endParaRPr lang="en-US" b="0" dirty="0"/>
          </a:p>
          <a:p>
            <a:pPr lvl="0"/>
            <a:endParaRPr lang="en-US" b="0" i="0" dirty="0"/>
          </a:p>
          <a:p>
            <a:pPr lvl="0"/>
            <a:r>
              <a:rPr lang="en-US" b="0" i="0" dirty="0"/>
              <a:t>Giving and receiving feedback: Despite the challenges it presents on both ends, constructive criticism is essential in any productive workplace. Rather than just pointing out problem areas, constructive feedback offers workers solutions for enhancing their performance and a discussion of the concrete activities they can take to bring about the desired change.</a:t>
            </a:r>
            <a:endParaRPr lang="en-US" b="0" dirty="0"/>
          </a:p>
        </p:txBody>
      </p:sp>
      <p:sp>
        <p:nvSpPr>
          <p:cNvPr id="4" name="Slide Number Placeholder 3"/>
          <p:cNvSpPr>
            <a:spLocks noGrp="1"/>
          </p:cNvSpPr>
          <p:nvPr>
            <p:ph type="sldNum" sz="quarter" idx="5"/>
          </p:nvPr>
        </p:nvSpPr>
        <p:spPr/>
        <p:txBody>
          <a:bodyPr/>
          <a:lstStyle/>
          <a:p>
            <a:fld id="{C7C4D5D3-B744-324C-B15A-58A7DBE6806C}" type="slidenum">
              <a:rPr lang="en-US" smtClean="0"/>
              <a:t>12</a:t>
            </a:fld>
            <a:endParaRPr lang="en-US"/>
          </a:p>
        </p:txBody>
      </p:sp>
    </p:spTree>
    <p:extLst>
      <p:ext uri="{BB962C8B-B14F-4D97-AF65-F5344CB8AC3E}">
        <p14:creationId xmlns:p14="http://schemas.microsoft.com/office/powerpoint/2010/main" val="85319804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b="0" i="0" noProof="0" dirty="0"/>
              <a:t>"Managerial Grid": Another name for this influential management paradigm is the "managerial grid." Blake and Mountain's model investigates the interaction of various types of leadership. Blake identifies two key factors in becoming a good leader: taking into account both people and output.</a:t>
            </a:r>
          </a:p>
          <a:p>
            <a:pPr lvl="0"/>
            <a:endParaRPr lang="en-GB" sz="1200" b="0" i="0" noProof="0" dirty="0"/>
          </a:p>
          <a:p>
            <a:pPr lvl="0"/>
            <a:r>
              <a:rPr lang="en-GB" sz="1200" b="0" i="0" noProof="0" dirty="0"/>
              <a:t>According to </a:t>
            </a:r>
            <a:r>
              <a:rPr lang="en-GB" sz="1200" b="0" i="0" noProof="0" dirty="0" err="1"/>
              <a:t>Rensis</a:t>
            </a:r>
            <a:r>
              <a:rPr lang="en-GB" sz="1200" b="0" i="0" noProof="0" dirty="0"/>
              <a:t> Likert's Behavioural Theory, managerial efficiency is critical to an organisation's performance. A manager can better guide employees toward achieving organizational goals if they include them in the process of organising the job and the work environment. </a:t>
            </a:r>
          </a:p>
          <a:p>
            <a:pPr lvl="0"/>
            <a:endParaRPr lang="en-GB" sz="1200" b="0" i="0" noProof="0" dirty="0"/>
          </a:p>
          <a:p>
            <a:pPr lvl="0"/>
            <a:r>
              <a:rPr lang="en-GB" sz="1200" b="0" i="0" noProof="0" dirty="0"/>
              <a:t>Fiedler's Situational: This concept, also known as the "Contingency Approach," was first proposed by Fred. E. Fiedler. According to Fiedler, the type of leader attitude required for efficient group performance is determined by the degree to which the group circumstance is advantageous or unfavourable to the leader.</a:t>
            </a:r>
          </a:p>
          <a:p>
            <a:pPr lvl="0"/>
            <a:endParaRPr lang="en-GB" sz="1200" noProof="0" dirty="0"/>
          </a:p>
          <a:p>
            <a:pPr lvl="0"/>
            <a:r>
              <a:rPr lang="en-GB" sz="2000" b="0" i="0" kern="1200" noProof="0" dirty="0">
                <a:solidFill>
                  <a:schemeClr val="tx1"/>
                </a:solidFill>
                <a:effectLst/>
                <a:latin typeface="+mn-lt"/>
                <a:ea typeface="+mn-ea"/>
                <a:cs typeface="+mn-cs"/>
              </a:rPr>
              <a:t>The Traits Approach: The Traits method of defining leadership qualities is based on the assumption that "successful leaders are presumed to possess more of specific traits than failed leaders," and it holds that certain innate characteristics make for effective leaders (</a:t>
            </a:r>
            <a:r>
              <a:rPr lang="en-GB" sz="2000" b="0" i="0" kern="1200" noProof="0" dirty="0" err="1">
                <a:solidFill>
                  <a:schemeClr val="tx1"/>
                </a:solidFill>
                <a:effectLst/>
                <a:latin typeface="+mn-lt"/>
                <a:ea typeface="+mn-ea"/>
                <a:cs typeface="+mn-cs"/>
              </a:rPr>
              <a:t>Mone</a:t>
            </a:r>
            <a:r>
              <a:rPr lang="en-GB" sz="2000" b="0" i="0" kern="1200" noProof="0" dirty="0">
                <a:solidFill>
                  <a:schemeClr val="tx1"/>
                </a:solidFill>
                <a:effectLst/>
                <a:latin typeface="+mn-lt"/>
                <a:ea typeface="+mn-ea"/>
                <a:cs typeface="+mn-cs"/>
              </a:rPr>
              <a:t>, and London, 2018).</a:t>
            </a:r>
          </a:p>
          <a:p>
            <a:pPr lvl="0"/>
            <a:endParaRPr lang="en-GB" sz="2000" b="0" i="0" kern="1200" noProof="0" dirty="0">
              <a:solidFill>
                <a:schemeClr val="tx1"/>
              </a:solidFill>
              <a:effectLst/>
              <a:latin typeface="+mn-lt"/>
              <a:ea typeface="+mn-ea"/>
              <a:cs typeface="+mn-cs"/>
            </a:endParaRPr>
          </a:p>
          <a:p>
            <a:pPr lvl="0"/>
            <a:r>
              <a:rPr lang="en-GB" sz="2000" b="0" i="0" kern="1200" noProof="0" dirty="0">
                <a:solidFill>
                  <a:schemeClr val="tx1"/>
                </a:solidFill>
                <a:effectLst/>
                <a:latin typeface="+mn-lt"/>
                <a:ea typeface="+mn-ea"/>
                <a:cs typeface="+mn-cs"/>
              </a:rPr>
              <a:t>Tuckman's Theory: Five stages of team evolution were identified: forming, storming, norming, performing, and adjourning. These phases are expected to begin as soon as the team comes together and continue until the project is completed.</a:t>
            </a:r>
            <a:endParaRPr lang="en-GB" sz="1200" noProof="0" dirty="0"/>
          </a:p>
        </p:txBody>
      </p:sp>
      <p:sp>
        <p:nvSpPr>
          <p:cNvPr id="4" name="Slide Number Placeholder 3"/>
          <p:cNvSpPr>
            <a:spLocks noGrp="1"/>
          </p:cNvSpPr>
          <p:nvPr>
            <p:ph type="sldNum" sz="quarter" idx="5"/>
          </p:nvPr>
        </p:nvSpPr>
        <p:spPr/>
        <p:txBody>
          <a:bodyPr/>
          <a:lstStyle/>
          <a:p>
            <a:fld id="{C7C4D5D3-B744-324C-B15A-58A7DBE6806C}" type="slidenum">
              <a:rPr lang="en-US" smtClean="0"/>
              <a:t>13</a:t>
            </a:fld>
            <a:endParaRPr lang="en-US"/>
          </a:p>
        </p:txBody>
      </p:sp>
    </p:spTree>
    <p:extLst>
      <p:ext uri="{BB962C8B-B14F-4D97-AF65-F5344CB8AC3E}">
        <p14:creationId xmlns:p14="http://schemas.microsoft.com/office/powerpoint/2010/main" val="413475540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200" b="0" i="0" kern="1200" noProof="0" dirty="0">
                <a:solidFill>
                  <a:schemeClr val="tx1"/>
                </a:solidFill>
                <a:effectLst/>
                <a:latin typeface="+mn-lt"/>
                <a:ea typeface="+mn-ea"/>
                <a:cs typeface="+mn-cs"/>
              </a:rPr>
              <a:t>Forming: Each member of the team has just been formally introduced, and the assignment has been made. Because of this psychological shift, team members' actions are becoming more autonomous. Despite everyone's best efforts, the trust just won't be there. (Greenstein, 2014). </a:t>
            </a:r>
          </a:p>
          <a:p>
            <a:pPr algn="just">
              <a:lnSpc>
                <a:spcPct val="150000"/>
              </a:lnSpc>
            </a:pPr>
            <a:endParaRPr lang="en-GB" sz="1200" b="0" i="0" kern="1200" noProof="0" dirty="0">
              <a:solidFill>
                <a:schemeClr val="tx1"/>
              </a:solidFill>
              <a:effectLst/>
              <a:latin typeface="+mn-lt"/>
              <a:ea typeface="+mn-ea"/>
              <a:cs typeface="+mn-cs"/>
            </a:endParaRPr>
          </a:p>
          <a:p>
            <a:pPr algn="just">
              <a:lnSpc>
                <a:spcPct val="150000"/>
              </a:lnSpc>
            </a:pPr>
            <a:r>
              <a:rPr lang="en-GB" sz="1200" b="0" i="0" kern="1200" noProof="0" dirty="0">
                <a:solidFill>
                  <a:schemeClr val="tx1"/>
                </a:solidFill>
                <a:effectLst/>
                <a:latin typeface="+mn-lt"/>
                <a:ea typeface="+mn-ea"/>
                <a:cs typeface="+mn-cs"/>
              </a:rPr>
              <a:t>During the storming period, enthusiasm and goodwill started to wane. The full scope and pressure of completing the project has most likely struck. At this point, pride may emerge, and tempers may flare. The team may have disagreements or concerns about how to complete a task.</a:t>
            </a:r>
          </a:p>
          <a:p>
            <a:endParaRPr lang="en-US" dirty="0"/>
          </a:p>
        </p:txBody>
      </p:sp>
      <p:sp>
        <p:nvSpPr>
          <p:cNvPr id="4" name="Slide Number Placeholder 3"/>
          <p:cNvSpPr>
            <a:spLocks noGrp="1"/>
          </p:cNvSpPr>
          <p:nvPr>
            <p:ph type="sldNum" sz="quarter" idx="5"/>
          </p:nvPr>
        </p:nvSpPr>
        <p:spPr/>
        <p:txBody>
          <a:bodyPr/>
          <a:lstStyle/>
          <a:p>
            <a:fld id="{C7C4D5D3-B744-324C-B15A-58A7DBE6806C}" type="slidenum">
              <a:rPr lang="en-US" smtClean="0"/>
              <a:t>14</a:t>
            </a:fld>
            <a:endParaRPr lang="en-US"/>
          </a:p>
        </p:txBody>
      </p:sp>
    </p:spTree>
    <p:extLst>
      <p:ext uri="{BB962C8B-B14F-4D97-AF65-F5344CB8AC3E}">
        <p14:creationId xmlns:p14="http://schemas.microsoft.com/office/powerpoint/2010/main" val="309244891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sz="1200" b="0" i="0" kern="1200" noProof="0" dirty="0">
                <a:solidFill>
                  <a:schemeClr val="tx1"/>
                </a:solidFill>
                <a:effectLst/>
                <a:latin typeface="+mn-lt"/>
                <a:ea typeface="+mn-ea"/>
                <a:cs typeface="+mn-cs"/>
              </a:rPr>
              <a:t>Norming: To some extent, things have calmed down now. Working together toward a common goal can become second nature to the team. There may still be disagreements as new jobs emerge. Managers within British Airways control these issues so that teams can perform properly.</a:t>
            </a:r>
          </a:p>
          <a:p>
            <a:pPr algn="just">
              <a:lnSpc>
                <a:spcPct val="150000"/>
              </a:lnSpc>
            </a:pPr>
            <a:endParaRPr lang="en-US" sz="1200" b="0" i="0" kern="1200" noProof="0" dirty="0">
              <a:solidFill>
                <a:schemeClr val="tx1"/>
              </a:solidFill>
              <a:effectLst/>
              <a:latin typeface="+mn-lt"/>
              <a:ea typeface="+mn-ea"/>
              <a:cs typeface="+mn-cs"/>
            </a:endParaRPr>
          </a:p>
          <a:p>
            <a:pPr algn="just">
              <a:lnSpc>
                <a:spcPct val="150000"/>
              </a:lnSpc>
            </a:pPr>
            <a:r>
              <a:rPr lang="en-US" sz="1200" b="0" i="0" kern="1200" noProof="0" dirty="0">
                <a:solidFill>
                  <a:schemeClr val="tx1"/>
                </a:solidFill>
                <a:effectLst/>
                <a:latin typeface="+mn-lt"/>
                <a:ea typeface="+mn-ea"/>
                <a:cs typeface="+mn-cs"/>
              </a:rPr>
              <a:t>Performing: The group will hit its stride once it takes the stage. To ensure success at every stage, managers control and monitor activities properly in British Airways.  It's also a place where they're free to do their work without much oversight.</a:t>
            </a:r>
          </a:p>
          <a:p>
            <a:endParaRPr lang="en-US" dirty="0"/>
          </a:p>
        </p:txBody>
      </p:sp>
      <p:sp>
        <p:nvSpPr>
          <p:cNvPr id="4" name="Slide Number Placeholder 3"/>
          <p:cNvSpPr>
            <a:spLocks noGrp="1"/>
          </p:cNvSpPr>
          <p:nvPr>
            <p:ph type="sldNum" sz="quarter" idx="5"/>
          </p:nvPr>
        </p:nvSpPr>
        <p:spPr/>
        <p:txBody>
          <a:bodyPr/>
          <a:lstStyle/>
          <a:p>
            <a:fld id="{C7C4D5D3-B744-324C-B15A-58A7DBE6806C}" type="slidenum">
              <a:rPr lang="en-US" smtClean="0"/>
              <a:t>15</a:t>
            </a:fld>
            <a:endParaRPr lang="en-US"/>
          </a:p>
        </p:txBody>
      </p:sp>
    </p:spTree>
    <p:extLst>
      <p:ext uri="{BB962C8B-B14F-4D97-AF65-F5344CB8AC3E}">
        <p14:creationId xmlns:p14="http://schemas.microsoft.com/office/powerpoint/2010/main" val="299503394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b="0" noProof="0" dirty="0"/>
              <a:t>Roles: Everybody in it is just an actor since the world's a stage. Everyone in the gang is acting, and they're all playing various parts. Team members have individual roles, and they perform their roles properly at British Airways (Dale, 2015). </a:t>
            </a:r>
          </a:p>
          <a:p>
            <a:pPr marL="0" marR="0" lvl="0" indent="0" algn="just"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US" b="0" noProof="0" dirty="0"/>
          </a:p>
          <a:p>
            <a:pPr marL="0" marR="0" lvl="0" indent="0" algn="just"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b="0" noProof="0" dirty="0"/>
              <a:t>Norms: There are established norms in every community. The term "group norms" is used to describe the generally accepted patterns of conduct within a certain group. Every team member follows the norms set by the team leader within British Airways</a:t>
            </a:r>
          </a:p>
          <a:p>
            <a:endParaRPr lang="en-US" dirty="0"/>
          </a:p>
        </p:txBody>
      </p:sp>
      <p:sp>
        <p:nvSpPr>
          <p:cNvPr id="4" name="Slide Number Placeholder 3"/>
          <p:cNvSpPr>
            <a:spLocks noGrp="1"/>
          </p:cNvSpPr>
          <p:nvPr>
            <p:ph type="sldNum" sz="quarter" idx="5"/>
          </p:nvPr>
        </p:nvSpPr>
        <p:spPr/>
        <p:txBody>
          <a:bodyPr/>
          <a:lstStyle/>
          <a:p>
            <a:fld id="{C7C4D5D3-B744-324C-B15A-58A7DBE6806C}" type="slidenum">
              <a:rPr lang="en-US" smtClean="0"/>
              <a:t>16</a:t>
            </a:fld>
            <a:endParaRPr lang="en-US"/>
          </a:p>
        </p:txBody>
      </p:sp>
    </p:spTree>
    <p:extLst>
      <p:ext uri="{BB962C8B-B14F-4D97-AF65-F5344CB8AC3E}">
        <p14:creationId xmlns:p14="http://schemas.microsoft.com/office/powerpoint/2010/main" val="299359940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b="0" noProof="0" dirty="0"/>
              <a:t>Group size: In general, the effectiveness or conduct of a group will change depending on the number of people in the group. Managers and team leaders within British Airways ensure that groups have the effective size to perform. </a:t>
            </a:r>
          </a:p>
          <a:p>
            <a:pPr marL="0" marR="0" lvl="0" indent="0" algn="just"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US" b="0" noProof="0" dirty="0"/>
          </a:p>
          <a:p>
            <a:pPr marL="0" marR="0" lvl="0" indent="0" algn="just"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b="0" noProof="0" dirty="0"/>
              <a:t>Composition of the group: Since a group is a collection of individuals, it may draw on the expertise and experience of its members in many different ways.  Diversity within groups is ensured by managers and team leaders at British Airways.</a:t>
            </a:r>
          </a:p>
          <a:p>
            <a:endParaRPr lang="en-US" dirty="0"/>
          </a:p>
        </p:txBody>
      </p:sp>
      <p:sp>
        <p:nvSpPr>
          <p:cNvPr id="4" name="Slide Number Placeholder 3"/>
          <p:cNvSpPr>
            <a:spLocks noGrp="1"/>
          </p:cNvSpPr>
          <p:nvPr>
            <p:ph type="sldNum" sz="quarter" idx="5"/>
          </p:nvPr>
        </p:nvSpPr>
        <p:spPr/>
        <p:txBody>
          <a:bodyPr/>
          <a:lstStyle/>
          <a:p>
            <a:fld id="{C7C4D5D3-B744-324C-B15A-58A7DBE6806C}" type="slidenum">
              <a:rPr lang="en-US" smtClean="0"/>
              <a:t>17</a:t>
            </a:fld>
            <a:endParaRPr lang="en-US"/>
          </a:p>
        </p:txBody>
      </p:sp>
    </p:spTree>
    <p:extLst>
      <p:ext uri="{BB962C8B-B14F-4D97-AF65-F5344CB8AC3E}">
        <p14:creationId xmlns:p14="http://schemas.microsoft.com/office/powerpoint/2010/main" val="325461674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7C4D5D3-B744-324C-B15A-58A7DBE6806C}" type="slidenum">
              <a:rPr lang="en-US" smtClean="0"/>
              <a:t>18</a:t>
            </a:fld>
            <a:endParaRPr lang="en-US"/>
          </a:p>
        </p:txBody>
      </p:sp>
    </p:spTree>
    <p:extLst>
      <p:ext uri="{BB962C8B-B14F-4D97-AF65-F5344CB8AC3E}">
        <p14:creationId xmlns:p14="http://schemas.microsoft.com/office/powerpoint/2010/main" val="142044421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lvl="0" indent="-228600">
              <a:buAutoNum type="arabicPeriod"/>
            </a:pPr>
            <a:r>
              <a:rPr lang="en-GB" sz="1200" b="0" noProof="0" dirty="0"/>
              <a:t>The divisional organisational structure leads to effective management where people skills are valued, and the diversity of the culture is respected.</a:t>
            </a:r>
          </a:p>
          <a:p>
            <a:pPr marL="228600" lvl="0" indent="-228600">
              <a:buAutoNum type="arabicPeriod"/>
            </a:pPr>
            <a:r>
              <a:rPr lang="en-GB" sz="1200" b="0" noProof="0" dirty="0"/>
              <a:t>Managers are not just managers; they are true leaders able to motivate and inspire their teams to communicate and work together towards the company's mission: to bring change in the world making the planet a better place.</a:t>
            </a: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lang="en-GB" sz="1200" noProof="0" dirty="0">
                <a:effectLst/>
                <a:latin typeface="Times New Roman" panose="02020603050405020304" pitchFamily="18" charset="0"/>
                <a:ea typeface="Calibri" panose="020F0502020204030204" pitchFamily="34" charset="0"/>
                <a:cs typeface="Times New Roman" panose="02020603050405020304" pitchFamily="18" charset="0"/>
              </a:rPr>
              <a:t>In this report, British Airways’ profile was given in which the background, performance, and its competitors were discussed in detail. The relationship between the structure of the organisation and the performance of employees was analysed in the context of British Airways. </a:t>
            </a:r>
            <a:endParaRPr lang="en-GB" sz="1400" noProof="0" dirty="0"/>
          </a:p>
          <a:p>
            <a:pPr marL="228600" lvl="0" indent="-228600">
              <a:buAutoNum type="arabicPeriod"/>
            </a:pPr>
            <a:endParaRPr lang="en-GB" sz="1200" b="0" noProof="0" dirty="0"/>
          </a:p>
          <a:p>
            <a:endParaRPr lang="en-US" dirty="0"/>
          </a:p>
        </p:txBody>
      </p:sp>
      <p:sp>
        <p:nvSpPr>
          <p:cNvPr id="4" name="Slide Number Placeholder 3"/>
          <p:cNvSpPr>
            <a:spLocks noGrp="1"/>
          </p:cNvSpPr>
          <p:nvPr>
            <p:ph type="sldNum" sz="quarter" idx="5"/>
          </p:nvPr>
        </p:nvSpPr>
        <p:spPr/>
        <p:txBody>
          <a:bodyPr/>
          <a:lstStyle/>
          <a:p>
            <a:fld id="{C7C4D5D3-B744-324C-B15A-58A7DBE6806C}" type="slidenum">
              <a:rPr lang="en-US" smtClean="0"/>
              <a:t>19</a:t>
            </a:fld>
            <a:endParaRPr lang="en-US"/>
          </a:p>
        </p:txBody>
      </p:sp>
    </p:spTree>
    <p:extLst>
      <p:ext uri="{BB962C8B-B14F-4D97-AF65-F5344CB8AC3E}">
        <p14:creationId xmlns:p14="http://schemas.microsoft.com/office/powerpoint/2010/main" val="42997698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indent="0">
              <a:buFont typeface="Arial" panose="020B0604020202020204" pitchFamily="34" charset="0"/>
              <a:buNone/>
            </a:pPr>
            <a:endParaRPr lang="en-US" sz="1200" dirty="0"/>
          </a:p>
        </p:txBody>
      </p:sp>
      <p:sp>
        <p:nvSpPr>
          <p:cNvPr id="4" name="Slide Number Placeholder 3"/>
          <p:cNvSpPr>
            <a:spLocks noGrp="1"/>
          </p:cNvSpPr>
          <p:nvPr>
            <p:ph type="sldNum" sz="quarter" idx="10"/>
          </p:nvPr>
        </p:nvSpPr>
        <p:spPr/>
        <p:txBody>
          <a:bodyPr/>
          <a:lstStyle/>
          <a:p>
            <a:fld id="{6A7D877A-71B7-45B4-B60E-A6AE7E2CBF4A}" type="slidenum">
              <a:rPr lang="en-US" smtClean="0"/>
              <a:pPr/>
              <a:t>20</a:t>
            </a:fld>
            <a:endParaRPr lang="en-US"/>
          </a:p>
        </p:txBody>
      </p:sp>
    </p:spTree>
    <p:extLst>
      <p:ext uri="{BB962C8B-B14F-4D97-AF65-F5344CB8AC3E}">
        <p14:creationId xmlns:p14="http://schemas.microsoft.com/office/powerpoint/2010/main" val="21149456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Thank you for your kind patience </a:t>
            </a:r>
          </a:p>
        </p:txBody>
      </p:sp>
      <p:sp>
        <p:nvSpPr>
          <p:cNvPr id="4" name="Slide Number Placeholder 3"/>
          <p:cNvSpPr>
            <a:spLocks noGrp="1"/>
          </p:cNvSpPr>
          <p:nvPr>
            <p:ph type="sldNum" sz="quarter" idx="10"/>
          </p:nvPr>
        </p:nvSpPr>
        <p:spPr/>
        <p:txBody>
          <a:bodyPr/>
          <a:lstStyle/>
          <a:p>
            <a:fld id="{6A7D877A-71B7-45B4-B60E-A6AE7E2CBF4A}" type="slidenum">
              <a:rPr lang="en-US" smtClean="0"/>
              <a:pPr/>
              <a:t>21</a:t>
            </a:fld>
            <a:endParaRPr lang="en-US"/>
          </a:p>
        </p:txBody>
      </p:sp>
    </p:spTree>
    <p:extLst>
      <p:ext uri="{BB962C8B-B14F-4D97-AF65-F5344CB8AC3E}">
        <p14:creationId xmlns:p14="http://schemas.microsoft.com/office/powerpoint/2010/main" val="28956382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A281D5-8E87-22CA-3180-D631373D3761}"/>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E149858B-80C3-C91A-1BA0-CF66C5333BD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7633C399-6A97-9DED-83F0-E8B0E07D28C4}"/>
              </a:ext>
            </a:extLst>
          </p:cNvPr>
          <p:cNvSpPr>
            <a:spLocks noGrp="1"/>
          </p:cNvSpPr>
          <p:nvPr>
            <p:ph type="dt" sz="half" idx="10"/>
          </p:nvPr>
        </p:nvSpPr>
        <p:spPr/>
        <p:txBody>
          <a:bodyPr/>
          <a:lstStyle/>
          <a:p>
            <a:fld id="{57BDDB69-38FC-3E4B-A842-4280F6A84A32}" type="datetimeFigureOut">
              <a:rPr lang="en-US" smtClean="0"/>
              <a:t>11/26/22</a:t>
            </a:fld>
            <a:endParaRPr lang="en-US"/>
          </a:p>
        </p:txBody>
      </p:sp>
      <p:sp>
        <p:nvSpPr>
          <p:cNvPr id="5" name="Footer Placeholder 4">
            <a:extLst>
              <a:ext uri="{FF2B5EF4-FFF2-40B4-BE49-F238E27FC236}">
                <a16:creationId xmlns:a16="http://schemas.microsoft.com/office/drawing/2014/main" id="{76028416-9C27-63CF-D629-875D7290412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378FE3F-C4C9-80EA-5BED-C4192D25324E}"/>
              </a:ext>
            </a:extLst>
          </p:cNvPr>
          <p:cNvSpPr>
            <a:spLocks noGrp="1"/>
          </p:cNvSpPr>
          <p:nvPr>
            <p:ph type="sldNum" sz="quarter" idx="12"/>
          </p:nvPr>
        </p:nvSpPr>
        <p:spPr/>
        <p:txBody>
          <a:bodyPr/>
          <a:lstStyle/>
          <a:p>
            <a:fld id="{22859C07-2DD3-E54E-A4D0-EE13F1B18254}" type="slidenum">
              <a:rPr lang="en-US" smtClean="0"/>
              <a:t>‹#›</a:t>
            </a:fld>
            <a:endParaRPr lang="en-US"/>
          </a:p>
        </p:txBody>
      </p:sp>
    </p:spTree>
    <p:extLst>
      <p:ext uri="{BB962C8B-B14F-4D97-AF65-F5344CB8AC3E}">
        <p14:creationId xmlns:p14="http://schemas.microsoft.com/office/powerpoint/2010/main" val="7161907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97CEDB-5571-8408-101D-8D8EF072DF7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430B1A9-1E12-D2C9-4D66-40444F8331A3}"/>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3E0334C-6A1D-B6DE-7703-A7B2DA16C852}"/>
              </a:ext>
            </a:extLst>
          </p:cNvPr>
          <p:cNvSpPr>
            <a:spLocks noGrp="1"/>
          </p:cNvSpPr>
          <p:nvPr>
            <p:ph type="dt" sz="half" idx="10"/>
          </p:nvPr>
        </p:nvSpPr>
        <p:spPr/>
        <p:txBody>
          <a:bodyPr/>
          <a:lstStyle/>
          <a:p>
            <a:fld id="{57BDDB69-38FC-3E4B-A842-4280F6A84A32}" type="datetimeFigureOut">
              <a:rPr lang="en-US" smtClean="0"/>
              <a:t>11/26/22</a:t>
            </a:fld>
            <a:endParaRPr lang="en-US"/>
          </a:p>
        </p:txBody>
      </p:sp>
      <p:sp>
        <p:nvSpPr>
          <p:cNvPr id="5" name="Footer Placeholder 4">
            <a:extLst>
              <a:ext uri="{FF2B5EF4-FFF2-40B4-BE49-F238E27FC236}">
                <a16:creationId xmlns:a16="http://schemas.microsoft.com/office/drawing/2014/main" id="{9B48C772-1874-C330-F653-739A2AAA2F2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8F6B723-E593-625B-CE59-DB9B910DF6D1}"/>
              </a:ext>
            </a:extLst>
          </p:cNvPr>
          <p:cNvSpPr>
            <a:spLocks noGrp="1"/>
          </p:cNvSpPr>
          <p:nvPr>
            <p:ph type="sldNum" sz="quarter" idx="12"/>
          </p:nvPr>
        </p:nvSpPr>
        <p:spPr/>
        <p:txBody>
          <a:bodyPr/>
          <a:lstStyle/>
          <a:p>
            <a:fld id="{22859C07-2DD3-E54E-A4D0-EE13F1B18254}" type="slidenum">
              <a:rPr lang="en-US" smtClean="0"/>
              <a:t>‹#›</a:t>
            </a:fld>
            <a:endParaRPr lang="en-US"/>
          </a:p>
        </p:txBody>
      </p:sp>
    </p:spTree>
    <p:extLst>
      <p:ext uri="{BB962C8B-B14F-4D97-AF65-F5344CB8AC3E}">
        <p14:creationId xmlns:p14="http://schemas.microsoft.com/office/powerpoint/2010/main" val="23846641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C69B02-9499-1D91-E7E6-8F55477250B0}"/>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BC3256F7-A3FD-2CC6-8C57-23D7DFCE723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58E54255-7382-C31A-7C01-E87A4259E00B}"/>
              </a:ext>
            </a:extLst>
          </p:cNvPr>
          <p:cNvSpPr>
            <a:spLocks noGrp="1"/>
          </p:cNvSpPr>
          <p:nvPr>
            <p:ph type="dt" sz="half" idx="10"/>
          </p:nvPr>
        </p:nvSpPr>
        <p:spPr/>
        <p:txBody>
          <a:bodyPr/>
          <a:lstStyle/>
          <a:p>
            <a:fld id="{57BDDB69-38FC-3E4B-A842-4280F6A84A32}" type="datetimeFigureOut">
              <a:rPr lang="en-US" smtClean="0"/>
              <a:t>11/26/22</a:t>
            </a:fld>
            <a:endParaRPr lang="en-US"/>
          </a:p>
        </p:txBody>
      </p:sp>
      <p:sp>
        <p:nvSpPr>
          <p:cNvPr id="5" name="Footer Placeholder 4">
            <a:extLst>
              <a:ext uri="{FF2B5EF4-FFF2-40B4-BE49-F238E27FC236}">
                <a16:creationId xmlns:a16="http://schemas.microsoft.com/office/drawing/2014/main" id="{BEC84C3F-2C60-FE29-5A72-A40BB8EC31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79CA60A-3AD0-6C23-551D-5CF857C53A07}"/>
              </a:ext>
            </a:extLst>
          </p:cNvPr>
          <p:cNvSpPr>
            <a:spLocks noGrp="1"/>
          </p:cNvSpPr>
          <p:nvPr>
            <p:ph type="sldNum" sz="quarter" idx="12"/>
          </p:nvPr>
        </p:nvSpPr>
        <p:spPr/>
        <p:txBody>
          <a:bodyPr/>
          <a:lstStyle/>
          <a:p>
            <a:fld id="{22859C07-2DD3-E54E-A4D0-EE13F1B18254}" type="slidenum">
              <a:rPr lang="en-US" smtClean="0"/>
              <a:t>‹#›</a:t>
            </a:fld>
            <a:endParaRPr lang="en-US"/>
          </a:p>
        </p:txBody>
      </p:sp>
    </p:spTree>
    <p:extLst>
      <p:ext uri="{BB962C8B-B14F-4D97-AF65-F5344CB8AC3E}">
        <p14:creationId xmlns:p14="http://schemas.microsoft.com/office/powerpoint/2010/main" val="3426477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634855-C11C-1749-7066-C11FE98EB511}"/>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CA7F079-8D5D-1A1B-1CE2-B65D7AB1A7B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6441EB0D-3812-F227-C4FF-47BAD8465213}"/>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FC959C0E-F3A4-E5EC-EEB4-4C390F5EA2B9}"/>
              </a:ext>
            </a:extLst>
          </p:cNvPr>
          <p:cNvSpPr>
            <a:spLocks noGrp="1"/>
          </p:cNvSpPr>
          <p:nvPr>
            <p:ph type="dt" sz="half" idx="10"/>
          </p:nvPr>
        </p:nvSpPr>
        <p:spPr/>
        <p:txBody>
          <a:bodyPr/>
          <a:lstStyle/>
          <a:p>
            <a:fld id="{57BDDB69-38FC-3E4B-A842-4280F6A84A32}" type="datetimeFigureOut">
              <a:rPr lang="en-US" smtClean="0"/>
              <a:t>11/26/22</a:t>
            </a:fld>
            <a:endParaRPr lang="en-US"/>
          </a:p>
        </p:txBody>
      </p:sp>
      <p:sp>
        <p:nvSpPr>
          <p:cNvPr id="6" name="Footer Placeholder 5">
            <a:extLst>
              <a:ext uri="{FF2B5EF4-FFF2-40B4-BE49-F238E27FC236}">
                <a16:creationId xmlns:a16="http://schemas.microsoft.com/office/drawing/2014/main" id="{0CDFADCF-9DD9-9686-3E39-C843FB4EF7E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3301CCF-B25E-A1F7-149B-3BA689DD14DE}"/>
              </a:ext>
            </a:extLst>
          </p:cNvPr>
          <p:cNvSpPr>
            <a:spLocks noGrp="1"/>
          </p:cNvSpPr>
          <p:nvPr>
            <p:ph type="sldNum" sz="quarter" idx="12"/>
          </p:nvPr>
        </p:nvSpPr>
        <p:spPr/>
        <p:txBody>
          <a:bodyPr/>
          <a:lstStyle/>
          <a:p>
            <a:fld id="{22859C07-2DD3-E54E-A4D0-EE13F1B18254}" type="slidenum">
              <a:rPr lang="en-US" smtClean="0"/>
              <a:t>‹#›</a:t>
            </a:fld>
            <a:endParaRPr lang="en-US"/>
          </a:p>
        </p:txBody>
      </p:sp>
    </p:spTree>
    <p:extLst>
      <p:ext uri="{BB962C8B-B14F-4D97-AF65-F5344CB8AC3E}">
        <p14:creationId xmlns:p14="http://schemas.microsoft.com/office/powerpoint/2010/main" val="26501166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0D3DE3-458C-AC7A-5E10-1A8939D4DC68}"/>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65E1B1-F860-B821-248D-C400E82A526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43E2E92A-418D-FD34-AD9C-58029609A228}"/>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1A1ACB04-5CF1-5C34-F0B0-220D13D9DC4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CC83873A-503F-33E8-D0CD-0790B372DB05}"/>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FF66529-4C84-7DD6-6C3B-E1A40D2DD0E6}"/>
              </a:ext>
            </a:extLst>
          </p:cNvPr>
          <p:cNvSpPr>
            <a:spLocks noGrp="1"/>
          </p:cNvSpPr>
          <p:nvPr>
            <p:ph type="dt" sz="half" idx="10"/>
          </p:nvPr>
        </p:nvSpPr>
        <p:spPr/>
        <p:txBody>
          <a:bodyPr/>
          <a:lstStyle/>
          <a:p>
            <a:fld id="{57BDDB69-38FC-3E4B-A842-4280F6A84A32}" type="datetimeFigureOut">
              <a:rPr lang="en-US" smtClean="0"/>
              <a:t>11/26/22</a:t>
            </a:fld>
            <a:endParaRPr lang="en-US"/>
          </a:p>
        </p:txBody>
      </p:sp>
      <p:sp>
        <p:nvSpPr>
          <p:cNvPr id="8" name="Footer Placeholder 7">
            <a:extLst>
              <a:ext uri="{FF2B5EF4-FFF2-40B4-BE49-F238E27FC236}">
                <a16:creationId xmlns:a16="http://schemas.microsoft.com/office/drawing/2014/main" id="{E9192F57-C4FF-FB92-1016-17EBEF1B395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B19E13B-CCA2-A611-146D-4939A5E626F2}"/>
              </a:ext>
            </a:extLst>
          </p:cNvPr>
          <p:cNvSpPr>
            <a:spLocks noGrp="1"/>
          </p:cNvSpPr>
          <p:nvPr>
            <p:ph type="sldNum" sz="quarter" idx="12"/>
          </p:nvPr>
        </p:nvSpPr>
        <p:spPr/>
        <p:txBody>
          <a:bodyPr/>
          <a:lstStyle/>
          <a:p>
            <a:fld id="{22859C07-2DD3-E54E-A4D0-EE13F1B18254}" type="slidenum">
              <a:rPr lang="en-US" smtClean="0"/>
              <a:t>‹#›</a:t>
            </a:fld>
            <a:endParaRPr lang="en-US"/>
          </a:p>
        </p:txBody>
      </p:sp>
    </p:spTree>
    <p:extLst>
      <p:ext uri="{BB962C8B-B14F-4D97-AF65-F5344CB8AC3E}">
        <p14:creationId xmlns:p14="http://schemas.microsoft.com/office/powerpoint/2010/main" val="41154777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67F0F8-99D3-8DBD-A2FC-A40DE00B9FDD}"/>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F0091763-CAE8-E5EE-D43B-C2DDAF3E9E09}"/>
              </a:ext>
            </a:extLst>
          </p:cNvPr>
          <p:cNvSpPr>
            <a:spLocks noGrp="1"/>
          </p:cNvSpPr>
          <p:nvPr>
            <p:ph type="dt" sz="half" idx="10"/>
          </p:nvPr>
        </p:nvSpPr>
        <p:spPr/>
        <p:txBody>
          <a:bodyPr/>
          <a:lstStyle/>
          <a:p>
            <a:fld id="{57BDDB69-38FC-3E4B-A842-4280F6A84A32}" type="datetimeFigureOut">
              <a:rPr lang="en-US" smtClean="0"/>
              <a:t>11/26/22</a:t>
            </a:fld>
            <a:endParaRPr lang="en-US"/>
          </a:p>
        </p:txBody>
      </p:sp>
      <p:sp>
        <p:nvSpPr>
          <p:cNvPr id="4" name="Footer Placeholder 3">
            <a:extLst>
              <a:ext uri="{FF2B5EF4-FFF2-40B4-BE49-F238E27FC236}">
                <a16:creationId xmlns:a16="http://schemas.microsoft.com/office/drawing/2014/main" id="{088F0F75-92D6-F27E-6761-1310F3C69F4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CC7B0ACD-672B-C061-473F-9C84B1042FE9}"/>
              </a:ext>
            </a:extLst>
          </p:cNvPr>
          <p:cNvSpPr>
            <a:spLocks noGrp="1"/>
          </p:cNvSpPr>
          <p:nvPr>
            <p:ph type="sldNum" sz="quarter" idx="12"/>
          </p:nvPr>
        </p:nvSpPr>
        <p:spPr/>
        <p:txBody>
          <a:bodyPr/>
          <a:lstStyle/>
          <a:p>
            <a:fld id="{22859C07-2DD3-E54E-A4D0-EE13F1B18254}" type="slidenum">
              <a:rPr lang="en-US" smtClean="0"/>
              <a:t>‹#›</a:t>
            </a:fld>
            <a:endParaRPr lang="en-US"/>
          </a:p>
        </p:txBody>
      </p:sp>
    </p:spTree>
    <p:extLst>
      <p:ext uri="{BB962C8B-B14F-4D97-AF65-F5344CB8AC3E}">
        <p14:creationId xmlns:p14="http://schemas.microsoft.com/office/powerpoint/2010/main" val="42415727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281BB6C-3897-E4C9-55CB-E9DD37211C24}"/>
              </a:ext>
            </a:extLst>
          </p:cNvPr>
          <p:cNvSpPr>
            <a:spLocks noGrp="1"/>
          </p:cNvSpPr>
          <p:nvPr>
            <p:ph type="dt" sz="half" idx="10"/>
          </p:nvPr>
        </p:nvSpPr>
        <p:spPr/>
        <p:txBody>
          <a:bodyPr/>
          <a:lstStyle/>
          <a:p>
            <a:fld id="{57BDDB69-38FC-3E4B-A842-4280F6A84A32}" type="datetimeFigureOut">
              <a:rPr lang="en-US" smtClean="0"/>
              <a:t>11/26/22</a:t>
            </a:fld>
            <a:endParaRPr lang="en-US"/>
          </a:p>
        </p:txBody>
      </p:sp>
      <p:sp>
        <p:nvSpPr>
          <p:cNvPr id="3" name="Footer Placeholder 2">
            <a:extLst>
              <a:ext uri="{FF2B5EF4-FFF2-40B4-BE49-F238E27FC236}">
                <a16:creationId xmlns:a16="http://schemas.microsoft.com/office/drawing/2014/main" id="{5851F565-DF74-85C3-12E8-DCD669B2E19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C7946DD-EDFD-6BCD-3846-07A1773284C6}"/>
              </a:ext>
            </a:extLst>
          </p:cNvPr>
          <p:cNvSpPr>
            <a:spLocks noGrp="1"/>
          </p:cNvSpPr>
          <p:nvPr>
            <p:ph type="sldNum" sz="quarter" idx="12"/>
          </p:nvPr>
        </p:nvSpPr>
        <p:spPr/>
        <p:txBody>
          <a:bodyPr/>
          <a:lstStyle/>
          <a:p>
            <a:fld id="{22859C07-2DD3-E54E-A4D0-EE13F1B18254}" type="slidenum">
              <a:rPr lang="en-US" smtClean="0"/>
              <a:t>‹#›</a:t>
            </a:fld>
            <a:endParaRPr lang="en-US"/>
          </a:p>
        </p:txBody>
      </p:sp>
    </p:spTree>
    <p:extLst>
      <p:ext uri="{BB962C8B-B14F-4D97-AF65-F5344CB8AC3E}">
        <p14:creationId xmlns:p14="http://schemas.microsoft.com/office/powerpoint/2010/main" val="12053697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047E70-F9A8-F7F5-8306-084DB2A935D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F7220A29-6D02-216C-A19E-D6EBB282E4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8DB5BED4-38CB-5403-B074-5DF222E473C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0299F60-9DD6-E7E0-B283-E6E348888702}"/>
              </a:ext>
            </a:extLst>
          </p:cNvPr>
          <p:cNvSpPr>
            <a:spLocks noGrp="1"/>
          </p:cNvSpPr>
          <p:nvPr>
            <p:ph type="dt" sz="half" idx="10"/>
          </p:nvPr>
        </p:nvSpPr>
        <p:spPr/>
        <p:txBody>
          <a:bodyPr/>
          <a:lstStyle/>
          <a:p>
            <a:fld id="{57BDDB69-38FC-3E4B-A842-4280F6A84A32}" type="datetimeFigureOut">
              <a:rPr lang="en-US" smtClean="0"/>
              <a:t>11/26/22</a:t>
            </a:fld>
            <a:endParaRPr lang="en-US"/>
          </a:p>
        </p:txBody>
      </p:sp>
      <p:sp>
        <p:nvSpPr>
          <p:cNvPr id="6" name="Footer Placeholder 5">
            <a:extLst>
              <a:ext uri="{FF2B5EF4-FFF2-40B4-BE49-F238E27FC236}">
                <a16:creationId xmlns:a16="http://schemas.microsoft.com/office/drawing/2014/main" id="{426897D8-B519-39A8-A104-67189D50254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A2A99AE-5D93-CC3E-F608-115E2BCA0006}"/>
              </a:ext>
            </a:extLst>
          </p:cNvPr>
          <p:cNvSpPr>
            <a:spLocks noGrp="1"/>
          </p:cNvSpPr>
          <p:nvPr>
            <p:ph type="sldNum" sz="quarter" idx="12"/>
          </p:nvPr>
        </p:nvSpPr>
        <p:spPr/>
        <p:txBody>
          <a:bodyPr/>
          <a:lstStyle/>
          <a:p>
            <a:fld id="{22859C07-2DD3-E54E-A4D0-EE13F1B18254}" type="slidenum">
              <a:rPr lang="en-US" smtClean="0"/>
              <a:t>‹#›</a:t>
            </a:fld>
            <a:endParaRPr lang="en-US"/>
          </a:p>
        </p:txBody>
      </p:sp>
    </p:spTree>
    <p:extLst>
      <p:ext uri="{BB962C8B-B14F-4D97-AF65-F5344CB8AC3E}">
        <p14:creationId xmlns:p14="http://schemas.microsoft.com/office/powerpoint/2010/main" val="32991566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EF2572-0BDA-C50C-E8B9-A863ADFFF59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BE66100A-2FE4-3AAC-94F6-ABA21DBCE64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29FB300-9235-ADA1-D847-BC03FF19B4D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585FD48-6BD6-4233-EB3E-7F61BB148C53}"/>
              </a:ext>
            </a:extLst>
          </p:cNvPr>
          <p:cNvSpPr>
            <a:spLocks noGrp="1"/>
          </p:cNvSpPr>
          <p:nvPr>
            <p:ph type="dt" sz="half" idx="10"/>
          </p:nvPr>
        </p:nvSpPr>
        <p:spPr/>
        <p:txBody>
          <a:bodyPr/>
          <a:lstStyle/>
          <a:p>
            <a:fld id="{57BDDB69-38FC-3E4B-A842-4280F6A84A32}" type="datetimeFigureOut">
              <a:rPr lang="en-US" smtClean="0"/>
              <a:t>11/26/22</a:t>
            </a:fld>
            <a:endParaRPr lang="en-US"/>
          </a:p>
        </p:txBody>
      </p:sp>
      <p:sp>
        <p:nvSpPr>
          <p:cNvPr id="6" name="Footer Placeholder 5">
            <a:extLst>
              <a:ext uri="{FF2B5EF4-FFF2-40B4-BE49-F238E27FC236}">
                <a16:creationId xmlns:a16="http://schemas.microsoft.com/office/drawing/2014/main" id="{67CB9F79-A027-0C77-D54F-EB0EC5FB5E8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F92A0B8-D767-50A6-B88E-DE961AE888DB}"/>
              </a:ext>
            </a:extLst>
          </p:cNvPr>
          <p:cNvSpPr>
            <a:spLocks noGrp="1"/>
          </p:cNvSpPr>
          <p:nvPr>
            <p:ph type="sldNum" sz="quarter" idx="12"/>
          </p:nvPr>
        </p:nvSpPr>
        <p:spPr/>
        <p:txBody>
          <a:bodyPr/>
          <a:lstStyle/>
          <a:p>
            <a:fld id="{22859C07-2DD3-E54E-A4D0-EE13F1B18254}" type="slidenum">
              <a:rPr lang="en-US" smtClean="0"/>
              <a:t>‹#›</a:t>
            </a:fld>
            <a:endParaRPr lang="en-US"/>
          </a:p>
        </p:txBody>
      </p:sp>
    </p:spTree>
    <p:extLst>
      <p:ext uri="{BB962C8B-B14F-4D97-AF65-F5344CB8AC3E}">
        <p14:creationId xmlns:p14="http://schemas.microsoft.com/office/powerpoint/2010/main" val="39621234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3D6FA4-EB27-27F0-3EB7-EF93C2BFE3E4}"/>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A30B498-4FC0-BDA2-D1B7-AB1BB7FDB03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A9075F0-EAD3-5E91-D064-227B5D2E55D9}"/>
              </a:ext>
            </a:extLst>
          </p:cNvPr>
          <p:cNvSpPr>
            <a:spLocks noGrp="1"/>
          </p:cNvSpPr>
          <p:nvPr>
            <p:ph type="dt" sz="half" idx="10"/>
          </p:nvPr>
        </p:nvSpPr>
        <p:spPr/>
        <p:txBody>
          <a:bodyPr/>
          <a:lstStyle/>
          <a:p>
            <a:fld id="{57BDDB69-38FC-3E4B-A842-4280F6A84A32}" type="datetimeFigureOut">
              <a:rPr lang="en-US" smtClean="0"/>
              <a:t>11/26/22</a:t>
            </a:fld>
            <a:endParaRPr lang="en-US"/>
          </a:p>
        </p:txBody>
      </p:sp>
      <p:sp>
        <p:nvSpPr>
          <p:cNvPr id="5" name="Footer Placeholder 4">
            <a:extLst>
              <a:ext uri="{FF2B5EF4-FFF2-40B4-BE49-F238E27FC236}">
                <a16:creationId xmlns:a16="http://schemas.microsoft.com/office/drawing/2014/main" id="{1B21C0E5-E86E-734B-5849-52D76F7FA94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C5A0C45-E7F8-1BD1-DEA1-E4BA028EE610}"/>
              </a:ext>
            </a:extLst>
          </p:cNvPr>
          <p:cNvSpPr>
            <a:spLocks noGrp="1"/>
          </p:cNvSpPr>
          <p:nvPr>
            <p:ph type="sldNum" sz="quarter" idx="12"/>
          </p:nvPr>
        </p:nvSpPr>
        <p:spPr/>
        <p:txBody>
          <a:bodyPr/>
          <a:lstStyle/>
          <a:p>
            <a:fld id="{22859C07-2DD3-E54E-A4D0-EE13F1B18254}" type="slidenum">
              <a:rPr lang="en-US" smtClean="0"/>
              <a:t>‹#›</a:t>
            </a:fld>
            <a:endParaRPr lang="en-US"/>
          </a:p>
        </p:txBody>
      </p:sp>
    </p:spTree>
    <p:extLst>
      <p:ext uri="{BB962C8B-B14F-4D97-AF65-F5344CB8AC3E}">
        <p14:creationId xmlns:p14="http://schemas.microsoft.com/office/powerpoint/2010/main" val="33807238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CF8BDF0-F4E7-964D-4DA3-03BCE11CAE6D}"/>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62823B7-2B28-025E-DBF7-ECEAA6BE2F54}"/>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2AD38D9-1B38-6E0E-30DE-4958E8608164}"/>
              </a:ext>
            </a:extLst>
          </p:cNvPr>
          <p:cNvSpPr>
            <a:spLocks noGrp="1"/>
          </p:cNvSpPr>
          <p:nvPr>
            <p:ph type="dt" sz="half" idx="10"/>
          </p:nvPr>
        </p:nvSpPr>
        <p:spPr/>
        <p:txBody>
          <a:bodyPr/>
          <a:lstStyle/>
          <a:p>
            <a:fld id="{57BDDB69-38FC-3E4B-A842-4280F6A84A32}" type="datetimeFigureOut">
              <a:rPr lang="en-US" smtClean="0"/>
              <a:t>11/26/22</a:t>
            </a:fld>
            <a:endParaRPr lang="en-US"/>
          </a:p>
        </p:txBody>
      </p:sp>
      <p:sp>
        <p:nvSpPr>
          <p:cNvPr id="5" name="Footer Placeholder 4">
            <a:extLst>
              <a:ext uri="{FF2B5EF4-FFF2-40B4-BE49-F238E27FC236}">
                <a16:creationId xmlns:a16="http://schemas.microsoft.com/office/drawing/2014/main" id="{0EA56808-67D4-4BEB-C305-1BE2D6ACDD4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A28CC5-4184-BBC4-6185-57E8FEB8B411}"/>
              </a:ext>
            </a:extLst>
          </p:cNvPr>
          <p:cNvSpPr>
            <a:spLocks noGrp="1"/>
          </p:cNvSpPr>
          <p:nvPr>
            <p:ph type="sldNum" sz="quarter" idx="12"/>
          </p:nvPr>
        </p:nvSpPr>
        <p:spPr/>
        <p:txBody>
          <a:bodyPr/>
          <a:lstStyle/>
          <a:p>
            <a:fld id="{22859C07-2DD3-E54E-A4D0-EE13F1B18254}" type="slidenum">
              <a:rPr lang="en-US" smtClean="0"/>
              <a:t>‹#›</a:t>
            </a:fld>
            <a:endParaRPr lang="en-US"/>
          </a:p>
        </p:txBody>
      </p:sp>
    </p:spTree>
    <p:extLst>
      <p:ext uri="{BB962C8B-B14F-4D97-AF65-F5344CB8AC3E}">
        <p14:creationId xmlns:p14="http://schemas.microsoft.com/office/powerpoint/2010/main" val="135570481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2_Title and Content">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5"/>
          <p:cNvSpPr>
            <a:spLocks noGrp="1"/>
          </p:cNvSpPr>
          <p:nvPr>
            <p:ph type="title" hasCustomPrompt="1"/>
          </p:nvPr>
        </p:nvSpPr>
        <p:spPr>
          <a:xfrm>
            <a:off x="0" y="836712"/>
            <a:ext cx="12192000" cy="711077"/>
          </a:xfrm>
          <a:prstGeom prst="rect">
            <a:avLst/>
          </a:prstGeom>
        </p:spPr>
        <p:txBody>
          <a:bodyPr anchor="ctr"/>
          <a:lstStyle>
            <a:lvl1pPr>
              <a:buFontTx/>
              <a:buNone/>
              <a:defRPr sz="4800" b="1">
                <a:solidFill>
                  <a:schemeClr val="tx1">
                    <a:lumMod val="75000"/>
                    <a:lumOff val="25000"/>
                  </a:schemeClr>
                </a:solidFill>
                <a:latin typeface="+mj-lt"/>
                <a:cs typeface="Arial" pitchFamily="34" charset="0"/>
              </a:defRPr>
            </a:lvl1pPr>
          </a:lstStyle>
          <a:p>
            <a:r>
              <a:rPr lang="en-US" altLang="ko-KR" dirty="0">
                <a:ea typeface="맑은 고딕" pitchFamily="50" charset="-127"/>
              </a:rPr>
              <a:t>FREE PPT TEMPLATES</a:t>
            </a:r>
            <a:endParaRPr lang="ko-KR" altLang="en-US" dirty="0"/>
          </a:p>
        </p:txBody>
      </p:sp>
      <p:sp>
        <p:nvSpPr>
          <p:cNvPr id="4" name="Text Placeholder 9">
            <a:extLst>
              <a:ext uri="{FF2B5EF4-FFF2-40B4-BE49-F238E27FC236}">
                <a16:creationId xmlns:a16="http://schemas.microsoft.com/office/drawing/2014/main" id="{B3F0AB86-7940-4230-BC06-4EF20DC497B6}"/>
              </a:ext>
            </a:extLst>
          </p:cNvPr>
          <p:cNvSpPr>
            <a:spLocks noGrp="1"/>
          </p:cNvSpPr>
          <p:nvPr>
            <p:ph type="body" sz="quarter" idx="12" hasCustomPrompt="1"/>
          </p:nvPr>
        </p:nvSpPr>
        <p:spPr>
          <a:xfrm>
            <a:off x="1" y="1604797"/>
            <a:ext cx="12191999" cy="576000"/>
          </a:xfrm>
          <a:prstGeom prst="rect">
            <a:avLst/>
          </a:prstGeom>
        </p:spPr>
        <p:txBody>
          <a:bodyPr lIns="108000" anchor="ctr"/>
          <a:lstStyle>
            <a:lvl1pPr marL="0" indent="0" algn="ctr">
              <a:buNone/>
              <a:defRPr sz="1600" b="1" baseline="0">
                <a:solidFill>
                  <a:schemeClr val="tx1"/>
                </a:solidFill>
                <a:effectLst/>
                <a:latin typeface="+mn-lt"/>
                <a:cs typeface="Arial" pitchFamily="34" charset="0"/>
              </a:defRPr>
            </a:lvl1pPr>
          </a:lstStyle>
          <a:p>
            <a:pPr lvl="0"/>
            <a:r>
              <a:rPr lang="en-US" altLang="ko-KR" dirty="0"/>
              <a:t>INSTERT THE TITLE</a:t>
            </a:r>
          </a:p>
          <a:p>
            <a:pPr lvl="0"/>
            <a:r>
              <a:rPr lang="en-US" altLang="ko-KR" dirty="0"/>
              <a:t>OF YOUR PRESENTATION HERE</a:t>
            </a:r>
            <a:endParaRPr lang="ko-KR" altLang="en-US" dirty="0"/>
          </a:p>
        </p:txBody>
      </p:sp>
    </p:spTree>
    <p:extLst>
      <p:ext uri="{BB962C8B-B14F-4D97-AF65-F5344CB8AC3E}">
        <p14:creationId xmlns:p14="http://schemas.microsoft.com/office/powerpoint/2010/main" val="246150841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Title and Content">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159563" y="0"/>
            <a:ext cx="10032437" cy="1179288"/>
          </a:xfrm>
          <a:prstGeom prst="rect">
            <a:avLst/>
          </a:prstGeom>
        </p:spPr>
        <p:txBody>
          <a:bodyPr anchor="ctr"/>
          <a:lstStyle>
            <a:lvl1pPr algn="l">
              <a:defRPr>
                <a:solidFill>
                  <a:schemeClr val="tx1">
                    <a:lumMod val="75000"/>
                    <a:lumOff val="25000"/>
                  </a:schemeClr>
                </a:solidFill>
                <a:latin typeface="+mj-lt"/>
                <a:cs typeface="Arial" pitchFamily="34" charset="0"/>
              </a:defRPr>
            </a:lvl1pPr>
          </a:lstStyle>
          <a:p>
            <a:r>
              <a:rPr lang="en-US" altLang="ko-KR" dirty="0"/>
              <a:t>Free PPT _ Click to add title</a:t>
            </a:r>
            <a:endParaRPr lang="ko-KR" altLang="en-US" dirty="0"/>
          </a:p>
        </p:txBody>
      </p:sp>
    </p:spTree>
    <p:extLst>
      <p:ext uri="{BB962C8B-B14F-4D97-AF65-F5344CB8AC3E}">
        <p14:creationId xmlns:p14="http://schemas.microsoft.com/office/powerpoint/2010/main" val="236599382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1_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62766567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3_Title and Content">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159563" y="0"/>
            <a:ext cx="10032437" cy="1179288"/>
          </a:xfrm>
          <a:prstGeom prst="rect">
            <a:avLst/>
          </a:prstGeom>
        </p:spPr>
        <p:txBody>
          <a:bodyPr anchor="ctr"/>
          <a:lstStyle>
            <a:lvl1pPr algn="l">
              <a:defRPr>
                <a:solidFill>
                  <a:schemeClr val="tx1">
                    <a:lumMod val="75000"/>
                    <a:lumOff val="25000"/>
                  </a:schemeClr>
                </a:solidFill>
                <a:latin typeface="+mj-lt"/>
                <a:cs typeface="Arial" pitchFamily="34" charset="0"/>
              </a:defRPr>
            </a:lvl1pPr>
          </a:lstStyle>
          <a:p>
            <a:r>
              <a:rPr lang="en-US" altLang="ko-KR" dirty="0"/>
              <a:t>Free PPT _ Click to add title</a:t>
            </a:r>
            <a:endParaRPr lang="ko-KR" altLang="en-US" dirty="0"/>
          </a:p>
        </p:txBody>
      </p:sp>
    </p:spTree>
    <p:extLst>
      <p:ext uri="{BB962C8B-B14F-4D97-AF65-F5344CB8AC3E}">
        <p14:creationId xmlns:p14="http://schemas.microsoft.com/office/powerpoint/2010/main" val="303461710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4_Title and Content">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159563" y="0"/>
            <a:ext cx="10032437" cy="1179288"/>
          </a:xfrm>
          <a:prstGeom prst="rect">
            <a:avLst/>
          </a:prstGeom>
        </p:spPr>
        <p:txBody>
          <a:bodyPr anchor="ctr"/>
          <a:lstStyle>
            <a:lvl1pPr algn="l">
              <a:defRPr>
                <a:solidFill>
                  <a:schemeClr val="tx1">
                    <a:lumMod val="75000"/>
                    <a:lumOff val="25000"/>
                  </a:schemeClr>
                </a:solidFill>
                <a:latin typeface="+mj-lt"/>
                <a:cs typeface="Arial" pitchFamily="34" charset="0"/>
              </a:defRPr>
            </a:lvl1pPr>
          </a:lstStyle>
          <a:p>
            <a:r>
              <a:rPr lang="en-US" altLang="ko-KR" dirty="0"/>
              <a:t>Free PPT _ Click to add title</a:t>
            </a:r>
            <a:endParaRPr lang="ko-KR" altLang="en-US" dirty="0"/>
          </a:p>
        </p:txBody>
      </p:sp>
    </p:spTree>
    <p:extLst>
      <p:ext uri="{BB962C8B-B14F-4D97-AF65-F5344CB8AC3E}">
        <p14:creationId xmlns:p14="http://schemas.microsoft.com/office/powerpoint/2010/main" val="42863240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00DDD61-770E-328A-4842-9ABDE6350A5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5AA308F5-F8D0-DBF1-0FF0-4E8F9C628CC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16C757A-8633-2F9B-4228-17DD8524630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7BDDB69-38FC-3E4B-A842-4280F6A84A32}" type="datetimeFigureOut">
              <a:rPr lang="en-US" smtClean="0"/>
              <a:t>11/26/22</a:t>
            </a:fld>
            <a:endParaRPr lang="en-US"/>
          </a:p>
        </p:txBody>
      </p:sp>
      <p:sp>
        <p:nvSpPr>
          <p:cNvPr id="5" name="Footer Placeholder 4">
            <a:extLst>
              <a:ext uri="{FF2B5EF4-FFF2-40B4-BE49-F238E27FC236}">
                <a16:creationId xmlns:a16="http://schemas.microsoft.com/office/drawing/2014/main" id="{00A3BDF8-EABF-480B-87F2-C3ADA8FB3D6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E7979365-B598-5B7D-855D-573240DBA03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2859C07-2DD3-E54E-A4D0-EE13F1B18254}" type="slidenum">
              <a:rPr lang="en-US" smtClean="0"/>
              <a:t>‹#›</a:t>
            </a:fld>
            <a:endParaRPr lang="en-US"/>
          </a:p>
        </p:txBody>
      </p:sp>
    </p:spTree>
    <p:extLst>
      <p:ext uri="{BB962C8B-B14F-4D97-AF65-F5344CB8AC3E}">
        <p14:creationId xmlns:p14="http://schemas.microsoft.com/office/powerpoint/2010/main" val="60704890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1" r:id="rId12"/>
    <p:sldLayoutId id="2147483662" r:id="rId13"/>
    <p:sldLayoutId id="2147483663" r:id="rId14"/>
    <p:sldLayoutId id="2147483664" r:id="rId15"/>
    <p:sldLayoutId id="2147483665" r:id="rId1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14.xml"/><Relationship Id="rId5" Type="http://schemas.openxmlformats.org/officeDocument/2006/relationships/image" Target="../media/image9.png"/><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7.xml"/><Relationship Id="rId1" Type="http://schemas.openxmlformats.org/officeDocument/2006/relationships/slideLayout" Target="../slideLayouts/slideLayout1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3.xml"/><Relationship Id="rId1" Type="http://schemas.openxmlformats.org/officeDocument/2006/relationships/slideLayout" Target="../slideLayouts/slideLayout1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4.xml"/><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6.xml"/><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17.xml"/><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8.xml"/><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9.xml"/><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6"/>
          <p:cNvSpPr>
            <a:spLocks noGrp="1"/>
          </p:cNvSpPr>
          <p:nvPr>
            <p:ph type="body" sz="quarter" idx="12"/>
          </p:nvPr>
        </p:nvSpPr>
        <p:spPr>
          <a:xfrm>
            <a:off x="1" y="501618"/>
            <a:ext cx="12191999" cy="4416491"/>
          </a:xfrm>
        </p:spPr>
        <p:txBody>
          <a:bodyPr>
            <a:normAutofit/>
          </a:bodyPr>
          <a:lstStyle/>
          <a:p>
            <a:r>
              <a:rPr lang="en-US" sz="4400" dirty="0">
                <a:latin typeface="Times New Roman" panose="02020603050405020304" pitchFamily="18" charset="0"/>
                <a:cs typeface="Times New Roman" panose="02020603050405020304" pitchFamily="18" charset="0"/>
              </a:rPr>
              <a:t>Introducing the Modern Workplace </a:t>
            </a:r>
          </a:p>
          <a:p>
            <a:r>
              <a:rPr lang="en-US" sz="4400" dirty="0">
                <a:latin typeface="Times New Roman" panose="02020603050405020304" pitchFamily="18" charset="0"/>
                <a:cs typeface="Times New Roman" panose="02020603050405020304" pitchFamily="18" charset="0"/>
              </a:rPr>
              <a:t>British Airways</a:t>
            </a:r>
          </a:p>
        </p:txBody>
      </p:sp>
      <p:sp>
        <p:nvSpPr>
          <p:cNvPr id="2" name="TextBox 1">
            <a:extLst>
              <a:ext uri="{FF2B5EF4-FFF2-40B4-BE49-F238E27FC236}">
                <a16:creationId xmlns:a16="http://schemas.microsoft.com/office/drawing/2014/main" id="{40CE09ED-C0DB-B4B8-1E89-6771331CC8FC}"/>
              </a:ext>
            </a:extLst>
          </p:cNvPr>
          <p:cNvSpPr txBox="1"/>
          <p:nvPr/>
        </p:nvSpPr>
        <p:spPr>
          <a:xfrm>
            <a:off x="1" y="0"/>
            <a:ext cx="12191999" cy="400110"/>
          </a:xfrm>
          <a:prstGeom prst="rect">
            <a:avLst/>
          </a:prstGeom>
          <a:noFill/>
        </p:spPr>
        <p:txBody>
          <a:bodyPr wrap="square" rtlCol="0">
            <a:spAutoFit/>
          </a:bodyPr>
          <a:lstStyle/>
          <a:p>
            <a:pPr algn="ctr"/>
            <a:r>
              <a:rPr lang="en-US" sz="2000" dirty="0">
                <a:latin typeface="Times New Roman" panose="02020603050405020304" pitchFamily="18" charset="0"/>
                <a:cs typeface="Times New Roman" panose="02020603050405020304" pitchFamily="18" charset="0"/>
              </a:rPr>
              <a:t>By: Daniela Jicmon (Leader), </a:t>
            </a:r>
            <a:r>
              <a:rPr lang="en-US" sz="2000" dirty="0" err="1">
                <a:latin typeface="Times New Roman" panose="02020603050405020304" pitchFamily="18" charset="0"/>
                <a:cs typeface="Times New Roman" panose="02020603050405020304" pitchFamily="18" charset="0"/>
              </a:rPr>
              <a:t>Andreea</a:t>
            </a:r>
            <a:r>
              <a:rPr lang="en-US" sz="2000" dirty="0">
                <a:latin typeface="Times New Roman" panose="02020603050405020304" pitchFamily="18" charset="0"/>
                <a:cs typeface="Times New Roman" panose="02020603050405020304" pitchFamily="18" charset="0"/>
              </a:rPr>
              <a:t> David, Primavera </a:t>
            </a:r>
            <a:r>
              <a:rPr lang="en-US" sz="2000" dirty="0" err="1">
                <a:latin typeface="Times New Roman" panose="02020603050405020304" pitchFamily="18" charset="0"/>
                <a:cs typeface="Times New Roman" panose="02020603050405020304" pitchFamily="18" charset="0"/>
              </a:rPr>
              <a:t>Dobre</a:t>
            </a:r>
            <a:r>
              <a:rPr lang="en-US" sz="2000" dirty="0">
                <a:latin typeface="Times New Roman" panose="02020603050405020304" pitchFamily="18" charset="0"/>
                <a:cs typeface="Times New Roman" panose="02020603050405020304" pitchFamily="18" charset="0"/>
              </a:rPr>
              <a:t>, Mariana-Larisa </a:t>
            </a:r>
            <a:r>
              <a:rPr lang="en-US" sz="2000" dirty="0" err="1">
                <a:latin typeface="Times New Roman" panose="02020603050405020304" pitchFamily="18" charset="0"/>
                <a:cs typeface="Times New Roman" panose="02020603050405020304" pitchFamily="18" charset="0"/>
              </a:rPr>
              <a:t>Neagoe</a:t>
            </a:r>
            <a:r>
              <a:rPr lang="en-US" sz="2000" dirty="0">
                <a:latin typeface="Times New Roman" panose="02020603050405020304" pitchFamily="18" charset="0"/>
                <a:cs typeface="Times New Roman" panose="02020603050405020304" pitchFamily="18" charset="0"/>
              </a:rPr>
              <a:t>, Marius </a:t>
            </a:r>
            <a:r>
              <a:rPr lang="en-US" sz="2000" dirty="0" err="1">
                <a:latin typeface="Times New Roman" panose="02020603050405020304" pitchFamily="18" charset="0"/>
                <a:cs typeface="Times New Roman" panose="02020603050405020304" pitchFamily="18" charset="0"/>
              </a:rPr>
              <a:t>Scorcea</a:t>
            </a:r>
            <a:r>
              <a:rPr lang="en-US" sz="2000" dirty="0">
                <a:latin typeface="Times New Roman" panose="02020603050405020304" pitchFamily="18" charset="0"/>
                <a:cs typeface="Times New Roman" panose="02020603050405020304" pitchFamily="18" charset="0"/>
              </a:rPr>
              <a:t> </a:t>
            </a:r>
          </a:p>
        </p:txBody>
      </p:sp>
      <p:sp>
        <p:nvSpPr>
          <p:cNvPr id="3" name="TextBox 2">
            <a:extLst>
              <a:ext uri="{FF2B5EF4-FFF2-40B4-BE49-F238E27FC236}">
                <a16:creationId xmlns:a16="http://schemas.microsoft.com/office/drawing/2014/main" id="{11291D6A-6176-002C-D18D-1D2D711117A1}"/>
              </a:ext>
            </a:extLst>
          </p:cNvPr>
          <p:cNvSpPr txBox="1"/>
          <p:nvPr/>
        </p:nvSpPr>
        <p:spPr>
          <a:xfrm>
            <a:off x="2" y="465380"/>
            <a:ext cx="12191998" cy="400110"/>
          </a:xfrm>
          <a:prstGeom prst="rect">
            <a:avLst/>
          </a:prstGeom>
          <a:noFill/>
        </p:spPr>
        <p:txBody>
          <a:bodyPr wrap="square" rtlCol="0">
            <a:spAutoFit/>
          </a:bodyPr>
          <a:lstStyle/>
          <a:p>
            <a:pPr algn="ctr"/>
            <a:r>
              <a:rPr lang="en-US" sz="2000" dirty="0">
                <a:latin typeface="Times New Roman" panose="02020603050405020304" pitchFamily="18" charset="0"/>
                <a:cs typeface="Times New Roman" panose="02020603050405020304" pitchFamily="18" charset="0"/>
              </a:rPr>
              <a:t>Introducing</a:t>
            </a:r>
            <a:r>
              <a:rPr lang="en-US" dirty="0">
                <a:latin typeface="Times New Roman" panose="02020603050405020304" pitchFamily="18" charset="0"/>
                <a:cs typeface="Times New Roman" panose="02020603050405020304" pitchFamily="18" charset="0"/>
              </a:rPr>
              <a:t> the Modern Workplace – LCBB4003, Group 1 Term 3 </a:t>
            </a:r>
          </a:p>
        </p:txBody>
      </p:sp>
    </p:spTree>
    <p:extLst>
      <p:ext uri="{BB962C8B-B14F-4D97-AF65-F5344CB8AC3E}">
        <p14:creationId xmlns:p14="http://schemas.microsoft.com/office/powerpoint/2010/main" val="11093113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9563" y="88969"/>
            <a:ext cx="10032437" cy="1179288"/>
          </a:xfrm>
        </p:spPr>
        <p:txBody>
          <a:bodyPr/>
          <a:lstStyle/>
          <a:p>
            <a:r>
              <a:rPr lang="en-US" altLang="ko-KR" dirty="0">
                <a:solidFill>
                  <a:schemeClr val="tx1"/>
                </a:solidFill>
                <a:latin typeface="Times New Roman" panose="02020603050405020304" pitchFamily="18" charset="0"/>
                <a:cs typeface="Times New Roman" panose="02020603050405020304" pitchFamily="18" charset="0"/>
              </a:rPr>
              <a:t>Agenda</a:t>
            </a:r>
            <a:r>
              <a:rPr lang="en-US" altLang="ko-KR" dirty="0">
                <a:latin typeface="Times New Roman" panose="02020603050405020304" pitchFamily="18" charset="0"/>
                <a:cs typeface="Times New Roman" panose="02020603050405020304" pitchFamily="18" charset="0"/>
              </a:rPr>
              <a:t> </a:t>
            </a:r>
            <a:r>
              <a:rPr lang="en-US" altLang="ko-KR" dirty="0">
                <a:solidFill>
                  <a:schemeClr val="tx1"/>
                </a:solidFill>
                <a:latin typeface="Times New Roman" panose="02020603050405020304" pitchFamily="18" charset="0"/>
                <a:cs typeface="Times New Roman" panose="02020603050405020304" pitchFamily="18" charset="0"/>
              </a:rPr>
              <a:t>Layout</a:t>
            </a:r>
            <a:endParaRPr lang="ko-KR" altLang="en-US" dirty="0">
              <a:solidFill>
                <a:schemeClr val="tx1"/>
              </a:solidFill>
              <a:latin typeface="Times New Roman" panose="02020603050405020304" pitchFamily="18" charset="0"/>
              <a:cs typeface="Times New Roman" panose="02020603050405020304" pitchFamily="18" charset="0"/>
            </a:endParaRPr>
          </a:p>
        </p:txBody>
      </p:sp>
      <p:sp>
        <p:nvSpPr>
          <p:cNvPr id="49" name="Pentagon 48"/>
          <p:cNvSpPr/>
          <p:nvPr/>
        </p:nvSpPr>
        <p:spPr>
          <a:xfrm>
            <a:off x="2751318" y="2176486"/>
            <a:ext cx="1361693" cy="510325"/>
          </a:xfrm>
          <a:prstGeom prst="homePlate">
            <a:avLst>
              <a:gd name="adj" fmla="val 54918"/>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21920" tIns="60960" rIns="121920" bIns="60960" numCol="1" spcCol="0" rtlCol="0" fromWordArt="0" anchor="ctr" anchorCtr="0" forceAA="0" compatLnSpc="1">
            <a:prstTxWarp prst="textNoShape">
              <a:avLst/>
            </a:prstTxWarp>
            <a:noAutofit/>
          </a:bodyPr>
          <a:lstStyle/>
          <a:p>
            <a:pPr algn="ctr"/>
            <a:endParaRPr lang="ko-KR" altLang="en-US" sz="1400" dirty="0">
              <a:latin typeface="Times New Roman" panose="02020603050405020304" pitchFamily="18" charset="0"/>
              <a:cs typeface="Times New Roman" panose="02020603050405020304" pitchFamily="18" charset="0"/>
            </a:endParaRPr>
          </a:p>
        </p:txBody>
      </p:sp>
      <p:sp>
        <p:nvSpPr>
          <p:cNvPr id="44" name="Rectangle 2"/>
          <p:cNvSpPr/>
          <p:nvPr/>
        </p:nvSpPr>
        <p:spPr>
          <a:xfrm>
            <a:off x="3945202" y="2176486"/>
            <a:ext cx="6867316" cy="510325"/>
          </a:xfrm>
          <a:custGeom>
            <a:avLst/>
            <a:gdLst/>
            <a:ahLst/>
            <a:cxnLst/>
            <a:rect l="l" t="t" r="r" b="b"/>
            <a:pathLst>
              <a:path w="6460280" h="792000">
                <a:moveTo>
                  <a:pt x="0" y="0"/>
                </a:moveTo>
                <a:lnTo>
                  <a:pt x="6460280" y="0"/>
                </a:lnTo>
                <a:lnTo>
                  <a:pt x="6460280" y="792000"/>
                </a:lnTo>
                <a:lnTo>
                  <a:pt x="0" y="792000"/>
                </a:lnTo>
                <a:lnTo>
                  <a:pt x="396000" y="396000"/>
                </a:lnTo>
                <a:close/>
              </a:path>
            </a:pathLst>
          </a:custGeom>
          <a:solidFill>
            <a:schemeClr val="bg1"/>
          </a:solidFill>
          <a:ln w="381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21920" tIns="60960" rIns="121920" bIns="60960" numCol="1" spcCol="0" rtlCol="0" fromWordArt="0" anchor="ctr" anchorCtr="0" forceAA="0" compatLnSpc="1">
            <a:prstTxWarp prst="textNoShape">
              <a:avLst/>
            </a:prstTxWarp>
            <a:noAutofit/>
          </a:bodyPr>
          <a:lstStyle/>
          <a:p>
            <a:pPr algn="ctr"/>
            <a:endParaRPr lang="ko-KR" altLang="en-US" sz="1400" dirty="0">
              <a:latin typeface="Times New Roman" panose="02020603050405020304" pitchFamily="18" charset="0"/>
              <a:cs typeface="Times New Roman" panose="02020603050405020304" pitchFamily="18" charset="0"/>
            </a:endParaRPr>
          </a:p>
        </p:txBody>
      </p:sp>
      <p:sp>
        <p:nvSpPr>
          <p:cNvPr id="54" name="TextBox 53"/>
          <p:cNvSpPr txBox="1"/>
          <p:nvPr/>
        </p:nvSpPr>
        <p:spPr>
          <a:xfrm>
            <a:off x="2860216" y="2364983"/>
            <a:ext cx="737632" cy="215444"/>
          </a:xfrm>
          <a:prstGeom prst="rect">
            <a:avLst/>
          </a:prstGeom>
          <a:noFill/>
        </p:spPr>
        <p:txBody>
          <a:bodyPr wrap="square" tIns="0" bIns="0" rtlCol="0" anchor="ctr">
            <a:spAutoFit/>
          </a:bodyPr>
          <a:lstStyle/>
          <a:p>
            <a:r>
              <a:rPr lang="en-US" altLang="ko-KR" sz="1400" b="1" dirty="0">
                <a:solidFill>
                  <a:schemeClr val="bg1"/>
                </a:solidFill>
                <a:latin typeface="Times New Roman" panose="02020603050405020304" pitchFamily="18" charset="0"/>
                <a:cs typeface="Times New Roman" panose="02020603050405020304" pitchFamily="18" charset="0"/>
              </a:rPr>
              <a:t>02</a:t>
            </a:r>
          </a:p>
        </p:txBody>
      </p:sp>
      <p:sp>
        <p:nvSpPr>
          <p:cNvPr id="60" name="TextBox 10"/>
          <p:cNvSpPr txBox="1"/>
          <p:nvPr/>
        </p:nvSpPr>
        <p:spPr bwMode="auto">
          <a:xfrm>
            <a:off x="4606877" y="2246452"/>
            <a:ext cx="5911067" cy="307777"/>
          </a:xfrm>
          <a:prstGeom prst="rect">
            <a:avLst/>
          </a:prstGeom>
          <a:noFill/>
          <a:effectLst/>
        </p:spPr>
        <p:txBody>
          <a:bodyPr wrap="square">
            <a:spAutoFit/>
          </a:bodyPr>
          <a:lst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a:lstStyle>
          <a:p>
            <a:pPr>
              <a:defRPr/>
            </a:pPr>
            <a:r>
              <a:rPr lang="en-US" altLang="ko-KR" sz="1400" b="1" dirty="0">
                <a:latin typeface="Times New Roman" panose="02020603050405020304" pitchFamily="18" charset="0"/>
                <a:cs typeface="Times New Roman" panose="02020603050405020304" pitchFamily="18" charset="0"/>
              </a:rPr>
              <a:t>Describe the organisation’s profile </a:t>
            </a:r>
          </a:p>
        </p:txBody>
      </p:sp>
      <p:sp>
        <p:nvSpPr>
          <p:cNvPr id="108" name="Pentagon 107"/>
          <p:cNvSpPr/>
          <p:nvPr/>
        </p:nvSpPr>
        <p:spPr>
          <a:xfrm>
            <a:off x="2751318" y="2971310"/>
            <a:ext cx="1361693" cy="510325"/>
          </a:xfrm>
          <a:prstGeom prst="homePlate">
            <a:avLst>
              <a:gd name="adj" fmla="val 54918"/>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21920" tIns="60960" rIns="121920" bIns="60960" numCol="1" spcCol="0" rtlCol="0" fromWordArt="0" anchor="ctr" anchorCtr="0" forceAA="0" compatLnSpc="1">
            <a:prstTxWarp prst="textNoShape">
              <a:avLst/>
            </a:prstTxWarp>
            <a:noAutofit/>
          </a:bodyPr>
          <a:lstStyle/>
          <a:p>
            <a:pPr algn="ctr"/>
            <a:endParaRPr lang="ko-KR" altLang="en-US" sz="1400" dirty="0">
              <a:latin typeface="Times New Roman" panose="02020603050405020304" pitchFamily="18" charset="0"/>
              <a:cs typeface="Times New Roman" panose="02020603050405020304" pitchFamily="18" charset="0"/>
            </a:endParaRPr>
          </a:p>
        </p:txBody>
      </p:sp>
      <p:sp>
        <p:nvSpPr>
          <p:cNvPr id="109" name="Rectangle 2"/>
          <p:cNvSpPr/>
          <p:nvPr/>
        </p:nvSpPr>
        <p:spPr>
          <a:xfrm>
            <a:off x="3945202" y="2971310"/>
            <a:ext cx="6867316" cy="510325"/>
          </a:xfrm>
          <a:custGeom>
            <a:avLst/>
            <a:gdLst/>
            <a:ahLst/>
            <a:cxnLst/>
            <a:rect l="l" t="t" r="r" b="b"/>
            <a:pathLst>
              <a:path w="6460280" h="792000">
                <a:moveTo>
                  <a:pt x="0" y="0"/>
                </a:moveTo>
                <a:lnTo>
                  <a:pt x="6460280" y="0"/>
                </a:lnTo>
                <a:lnTo>
                  <a:pt x="6460280" y="792000"/>
                </a:lnTo>
                <a:lnTo>
                  <a:pt x="0" y="792000"/>
                </a:lnTo>
                <a:lnTo>
                  <a:pt x="396000" y="396000"/>
                </a:lnTo>
                <a:close/>
              </a:path>
            </a:pathLst>
          </a:custGeom>
          <a:solidFill>
            <a:schemeClr val="bg1"/>
          </a:solidFill>
          <a:ln w="381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21920" tIns="60960" rIns="121920" bIns="60960" numCol="1" spcCol="0" rtlCol="0" fromWordArt="0" anchor="ctr" anchorCtr="0" forceAA="0" compatLnSpc="1">
            <a:prstTxWarp prst="textNoShape">
              <a:avLst/>
            </a:prstTxWarp>
            <a:noAutofit/>
          </a:bodyPr>
          <a:lstStyle/>
          <a:p>
            <a:pPr algn="ctr"/>
            <a:endParaRPr lang="ko-KR" altLang="en-US" sz="1400" dirty="0">
              <a:latin typeface="Times New Roman" panose="02020603050405020304" pitchFamily="18" charset="0"/>
              <a:cs typeface="Times New Roman" panose="02020603050405020304" pitchFamily="18" charset="0"/>
            </a:endParaRPr>
          </a:p>
        </p:txBody>
      </p:sp>
      <p:sp>
        <p:nvSpPr>
          <p:cNvPr id="110" name="TextBox 109"/>
          <p:cNvSpPr txBox="1"/>
          <p:nvPr/>
        </p:nvSpPr>
        <p:spPr>
          <a:xfrm>
            <a:off x="2860216" y="3159807"/>
            <a:ext cx="737632" cy="215444"/>
          </a:xfrm>
          <a:prstGeom prst="rect">
            <a:avLst/>
          </a:prstGeom>
          <a:noFill/>
        </p:spPr>
        <p:txBody>
          <a:bodyPr wrap="square" tIns="0" bIns="0" rtlCol="0" anchor="ctr">
            <a:spAutoFit/>
          </a:bodyPr>
          <a:lstStyle/>
          <a:p>
            <a:r>
              <a:rPr lang="en-US" altLang="ko-KR" sz="1400" b="1" dirty="0">
                <a:solidFill>
                  <a:schemeClr val="bg1"/>
                </a:solidFill>
                <a:latin typeface="Times New Roman" panose="02020603050405020304" pitchFamily="18" charset="0"/>
                <a:cs typeface="Times New Roman" panose="02020603050405020304" pitchFamily="18" charset="0"/>
              </a:rPr>
              <a:t>03</a:t>
            </a:r>
          </a:p>
        </p:txBody>
      </p:sp>
      <p:sp>
        <p:nvSpPr>
          <p:cNvPr id="112" name="TextBox 10"/>
          <p:cNvSpPr txBox="1"/>
          <p:nvPr/>
        </p:nvSpPr>
        <p:spPr bwMode="auto">
          <a:xfrm>
            <a:off x="4606877" y="3041276"/>
            <a:ext cx="5911067" cy="307777"/>
          </a:xfrm>
          <a:prstGeom prst="rect">
            <a:avLst/>
          </a:prstGeom>
          <a:noFill/>
          <a:effectLst/>
        </p:spPr>
        <p:txBody>
          <a:bodyPr wrap="square">
            <a:spAutoFit/>
          </a:bodyPr>
          <a:lst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a:lstStyle>
          <a:p>
            <a:pPr>
              <a:defRPr/>
            </a:pPr>
            <a:r>
              <a:rPr lang="en-US" altLang="ko-KR" sz="1400" b="1" dirty="0">
                <a:latin typeface="Times New Roman" panose="02020603050405020304" pitchFamily="18" charset="0"/>
                <a:cs typeface="Times New Roman" panose="02020603050405020304" pitchFamily="18" charset="0"/>
              </a:rPr>
              <a:t>Organization's profile of British Airways</a:t>
            </a:r>
          </a:p>
        </p:txBody>
      </p:sp>
      <p:sp>
        <p:nvSpPr>
          <p:cNvPr id="115" name="Pentagon 114"/>
          <p:cNvSpPr/>
          <p:nvPr/>
        </p:nvSpPr>
        <p:spPr>
          <a:xfrm>
            <a:off x="2772572" y="3766134"/>
            <a:ext cx="1361693" cy="510325"/>
          </a:xfrm>
          <a:prstGeom prst="homePlate">
            <a:avLst>
              <a:gd name="adj" fmla="val 54918"/>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21920" tIns="60960" rIns="121920" bIns="60960" numCol="1" spcCol="0" rtlCol="0" fromWordArt="0" anchor="ctr" anchorCtr="0" forceAA="0" compatLnSpc="1">
            <a:prstTxWarp prst="textNoShape">
              <a:avLst/>
            </a:prstTxWarp>
            <a:noAutofit/>
          </a:bodyPr>
          <a:lstStyle/>
          <a:p>
            <a:pPr algn="ctr"/>
            <a:endParaRPr lang="ko-KR" altLang="en-US" sz="1400" dirty="0">
              <a:latin typeface="Times New Roman" panose="02020603050405020304" pitchFamily="18" charset="0"/>
              <a:cs typeface="Times New Roman" panose="02020603050405020304" pitchFamily="18" charset="0"/>
            </a:endParaRPr>
          </a:p>
        </p:txBody>
      </p:sp>
      <p:sp>
        <p:nvSpPr>
          <p:cNvPr id="116" name="Rectangle 2"/>
          <p:cNvSpPr/>
          <p:nvPr/>
        </p:nvSpPr>
        <p:spPr>
          <a:xfrm>
            <a:off x="3966456" y="3766134"/>
            <a:ext cx="6867316" cy="510325"/>
          </a:xfrm>
          <a:custGeom>
            <a:avLst/>
            <a:gdLst/>
            <a:ahLst/>
            <a:cxnLst/>
            <a:rect l="l" t="t" r="r" b="b"/>
            <a:pathLst>
              <a:path w="6460280" h="792000">
                <a:moveTo>
                  <a:pt x="0" y="0"/>
                </a:moveTo>
                <a:lnTo>
                  <a:pt x="6460280" y="0"/>
                </a:lnTo>
                <a:lnTo>
                  <a:pt x="6460280" y="792000"/>
                </a:lnTo>
                <a:lnTo>
                  <a:pt x="0" y="792000"/>
                </a:lnTo>
                <a:lnTo>
                  <a:pt x="396000" y="396000"/>
                </a:lnTo>
                <a:close/>
              </a:path>
            </a:pathLst>
          </a:custGeom>
          <a:solidFill>
            <a:schemeClr val="bg1"/>
          </a:solidFill>
          <a:ln w="381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21920" tIns="60960" rIns="121920" bIns="60960" numCol="1" spcCol="0" rtlCol="0" fromWordArt="0" anchor="ctr" anchorCtr="0" forceAA="0" compatLnSpc="1">
            <a:prstTxWarp prst="textNoShape">
              <a:avLst/>
            </a:prstTxWarp>
            <a:noAutofit/>
          </a:bodyPr>
          <a:lstStyle/>
          <a:p>
            <a:pPr algn="ctr"/>
            <a:endParaRPr lang="ko-KR" altLang="en-US" sz="1400" dirty="0">
              <a:latin typeface="Times New Roman" panose="02020603050405020304" pitchFamily="18" charset="0"/>
              <a:cs typeface="Times New Roman" panose="02020603050405020304" pitchFamily="18" charset="0"/>
            </a:endParaRPr>
          </a:p>
        </p:txBody>
      </p:sp>
      <p:sp>
        <p:nvSpPr>
          <p:cNvPr id="117" name="TextBox 116"/>
          <p:cNvSpPr txBox="1"/>
          <p:nvPr/>
        </p:nvSpPr>
        <p:spPr>
          <a:xfrm>
            <a:off x="2881470" y="3954630"/>
            <a:ext cx="737632" cy="215444"/>
          </a:xfrm>
          <a:prstGeom prst="rect">
            <a:avLst/>
          </a:prstGeom>
          <a:noFill/>
        </p:spPr>
        <p:txBody>
          <a:bodyPr wrap="square" tIns="0" bIns="0" rtlCol="0" anchor="ctr">
            <a:spAutoFit/>
          </a:bodyPr>
          <a:lstStyle/>
          <a:p>
            <a:r>
              <a:rPr lang="en-US" altLang="ko-KR" sz="1400" b="1" dirty="0">
                <a:solidFill>
                  <a:schemeClr val="bg1"/>
                </a:solidFill>
                <a:latin typeface="Times New Roman" panose="02020603050405020304" pitchFamily="18" charset="0"/>
                <a:cs typeface="Times New Roman" panose="02020603050405020304" pitchFamily="18" charset="0"/>
              </a:rPr>
              <a:t>04</a:t>
            </a:r>
          </a:p>
        </p:txBody>
      </p:sp>
      <p:sp>
        <p:nvSpPr>
          <p:cNvPr id="119" name="TextBox 10"/>
          <p:cNvSpPr txBox="1"/>
          <p:nvPr/>
        </p:nvSpPr>
        <p:spPr bwMode="auto">
          <a:xfrm>
            <a:off x="4628131" y="3836100"/>
            <a:ext cx="5911067" cy="307777"/>
          </a:xfrm>
          <a:prstGeom prst="rect">
            <a:avLst/>
          </a:prstGeom>
          <a:noFill/>
          <a:effectLst/>
        </p:spPr>
        <p:txBody>
          <a:bodyPr wrap="square">
            <a:spAutoFit/>
          </a:bodyPr>
          <a:lst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a:lstStyle>
          <a:p>
            <a:pPr>
              <a:defRPr/>
            </a:pPr>
            <a:r>
              <a:rPr lang="en-US" altLang="ko-KR" sz="1400" b="1" dirty="0">
                <a:latin typeface="Times New Roman" panose="02020603050405020304" pitchFamily="18" charset="0"/>
                <a:cs typeface="Times New Roman" panose="02020603050405020304" pitchFamily="18" charset="0"/>
              </a:rPr>
              <a:t>Relationship between the organisation structure and its performance</a:t>
            </a:r>
          </a:p>
        </p:txBody>
      </p:sp>
      <p:sp>
        <p:nvSpPr>
          <p:cNvPr id="122" name="Pentagon 121"/>
          <p:cNvSpPr/>
          <p:nvPr/>
        </p:nvSpPr>
        <p:spPr>
          <a:xfrm>
            <a:off x="2772572" y="4524987"/>
            <a:ext cx="1361693" cy="510325"/>
          </a:xfrm>
          <a:prstGeom prst="homePlate">
            <a:avLst>
              <a:gd name="adj" fmla="val 54918"/>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21920" tIns="60960" rIns="121920" bIns="60960" numCol="1" spcCol="0" rtlCol="0" fromWordArt="0" anchor="ctr" anchorCtr="0" forceAA="0" compatLnSpc="1">
            <a:prstTxWarp prst="textNoShape">
              <a:avLst/>
            </a:prstTxWarp>
            <a:noAutofit/>
          </a:bodyPr>
          <a:lstStyle/>
          <a:p>
            <a:pPr algn="ctr"/>
            <a:endParaRPr lang="ko-KR" altLang="en-US" sz="1400" dirty="0">
              <a:latin typeface="Times New Roman" panose="02020603050405020304" pitchFamily="18" charset="0"/>
              <a:cs typeface="Times New Roman" panose="02020603050405020304" pitchFamily="18" charset="0"/>
            </a:endParaRPr>
          </a:p>
        </p:txBody>
      </p:sp>
      <p:sp>
        <p:nvSpPr>
          <p:cNvPr id="123" name="Rectangle 2"/>
          <p:cNvSpPr/>
          <p:nvPr/>
        </p:nvSpPr>
        <p:spPr>
          <a:xfrm>
            <a:off x="3966456" y="4524987"/>
            <a:ext cx="6867316" cy="510325"/>
          </a:xfrm>
          <a:custGeom>
            <a:avLst/>
            <a:gdLst/>
            <a:ahLst/>
            <a:cxnLst/>
            <a:rect l="l" t="t" r="r" b="b"/>
            <a:pathLst>
              <a:path w="6460280" h="792000">
                <a:moveTo>
                  <a:pt x="0" y="0"/>
                </a:moveTo>
                <a:lnTo>
                  <a:pt x="6460280" y="0"/>
                </a:lnTo>
                <a:lnTo>
                  <a:pt x="6460280" y="792000"/>
                </a:lnTo>
                <a:lnTo>
                  <a:pt x="0" y="792000"/>
                </a:lnTo>
                <a:lnTo>
                  <a:pt x="396000" y="396000"/>
                </a:lnTo>
                <a:close/>
              </a:path>
            </a:pathLst>
          </a:custGeom>
          <a:solidFill>
            <a:schemeClr val="bg1"/>
          </a:solidFill>
          <a:ln w="381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21920" tIns="60960" rIns="121920" bIns="60960" numCol="1" spcCol="0" rtlCol="0" fromWordArt="0" anchor="ctr" anchorCtr="0" forceAA="0" compatLnSpc="1">
            <a:prstTxWarp prst="textNoShape">
              <a:avLst/>
            </a:prstTxWarp>
            <a:noAutofit/>
          </a:bodyPr>
          <a:lstStyle/>
          <a:p>
            <a:pPr algn="ctr"/>
            <a:endParaRPr lang="ko-KR" altLang="en-US" sz="1400" dirty="0">
              <a:latin typeface="Times New Roman" panose="02020603050405020304" pitchFamily="18" charset="0"/>
              <a:cs typeface="Times New Roman" panose="02020603050405020304" pitchFamily="18" charset="0"/>
            </a:endParaRPr>
          </a:p>
        </p:txBody>
      </p:sp>
      <p:sp>
        <p:nvSpPr>
          <p:cNvPr id="124" name="TextBox 123"/>
          <p:cNvSpPr txBox="1"/>
          <p:nvPr/>
        </p:nvSpPr>
        <p:spPr>
          <a:xfrm>
            <a:off x="2881470" y="4713484"/>
            <a:ext cx="737632" cy="215444"/>
          </a:xfrm>
          <a:prstGeom prst="rect">
            <a:avLst/>
          </a:prstGeom>
          <a:noFill/>
        </p:spPr>
        <p:txBody>
          <a:bodyPr wrap="square" tIns="0" bIns="0" rtlCol="0" anchor="ctr">
            <a:spAutoFit/>
          </a:bodyPr>
          <a:lstStyle/>
          <a:p>
            <a:r>
              <a:rPr lang="en-US" altLang="ko-KR" sz="1400" b="1" dirty="0">
                <a:solidFill>
                  <a:schemeClr val="bg1"/>
                </a:solidFill>
                <a:latin typeface="Times New Roman" panose="02020603050405020304" pitchFamily="18" charset="0"/>
                <a:cs typeface="Times New Roman" panose="02020603050405020304" pitchFamily="18" charset="0"/>
              </a:rPr>
              <a:t>05</a:t>
            </a:r>
          </a:p>
        </p:txBody>
      </p:sp>
      <p:sp>
        <p:nvSpPr>
          <p:cNvPr id="126" name="TextBox 10"/>
          <p:cNvSpPr txBox="1"/>
          <p:nvPr/>
        </p:nvSpPr>
        <p:spPr bwMode="auto">
          <a:xfrm>
            <a:off x="4628131" y="4594953"/>
            <a:ext cx="5911067" cy="307777"/>
          </a:xfrm>
          <a:prstGeom prst="rect">
            <a:avLst/>
          </a:prstGeom>
          <a:noFill/>
          <a:effectLst/>
        </p:spPr>
        <p:txBody>
          <a:bodyPr wrap="square">
            <a:spAutoFit/>
          </a:bodyPr>
          <a:lst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a:lstStyle>
          <a:p>
            <a:pPr>
              <a:defRPr/>
            </a:pPr>
            <a:r>
              <a:rPr lang="en-US" altLang="ko-KR" sz="1400" b="1" dirty="0">
                <a:latin typeface="Times New Roman" panose="02020603050405020304" pitchFamily="18" charset="0"/>
                <a:cs typeface="Times New Roman" panose="02020603050405020304" pitchFamily="18" charset="0"/>
              </a:rPr>
              <a:t>Tasks and skills that a manager uses to run British Airways</a:t>
            </a:r>
          </a:p>
        </p:txBody>
      </p:sp>
      <p:sp>
        <p:nvSpPr>
          <p:cNvPr id="129" name="Pentagon 128"/>
          <p:cNvSpPr/>
          <p:nvPr/>
        </p:nvSpPr>
        <p:spPr>
          <a:xfrm>
            <a:off x="2751317" y="5284444"/>
            <a:ext cx="1361693" cy="510325"/>
          </a:xfrm>
          <a:prstGeom prst="homePlate">
            <a:avLst>
              <a:gd name="adj" fmla="val 54918"/>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21920" tIns="60960" rIns="121920" bIns="60960" numCol="1" spcCol="0" rtlCol="0" fromWordArt="0" anchor="ctr" anchorCtr="0" forceAA="0" compatLnSpc="1">
            <a:prstTxWarp prst="textNoShape">
              <a:avLst/>
            </a:prstTxWarp>
            <a:noAutofit/>
          </a:bodyPr>
          <a:lstStyle/>
          <a:p>
            <a:pPr algn="ctr"/>
            <a:endParaRPr lang="ko-KR" altLang="en-US" sz="1400" dirty="0">
              <a:latin typeface="Times New Roman" panose="02020603050405020304" pitchFamily="18" charset="0"/>
              <a:cs typeface="Times New Roman" panose="02020603050405020304" pitchFamily="18" charset="0"/>
            </a:endParaRPr>
          </a:p>
        </p:txBody>
      </p:sp>
      <p:sp>
        <p:nvSpPr>
          <p:cNvPr id="130" name="Rectangle 2"/>
          <p:cNvSpPr/>
          <p:nvPr/>
        </p:nvSpPr>
        <p:spPr>
          <a:xfrm>
            <a:off x="3945201" y="5284444"/>
            <a:ext cx="6867316" cy="510325"/>
          </a:xfrm>
          <a:custGeom>
            <a:avLst/>
            <a:gdLst/>
            <a:ahLst/>
            <a:cxnLst/>
            <a:rect l="l" t="t" r="r" b="b"/>
            <a:pathLst>
              <a:path w="6460280" h="792000">
                <a:moveTo>
                  <a:pt x="0" y="0"/>
                </a:moveTo>
                <a:lnTo>
                  <a:pt x="6460280" y="0"/>
                </a:lnTo>
                <a:lnTo>
                  <a:pt x="6460280" y="792000"/>
                </a:lnTo>
                <a:lnTo>
                  <a:pt x="0" y="792000"/>
                </a:lnTo>
                <a:lnTo>
                  <a:pt x="396000" y="396000"/>
                </a:lnTo>
                <a:close/>
              </a:path>
            </a:pathLst>
          </a:custGeom>
          <a:solidFill>
            <a:schemeClr val="bg1"/>
          </a:solidFill>
          <a:ln w="3810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21920" tIns="60960" rIns="121920" bIns="60960" numCol="1" spcCol="0" rtlCol="0" fromWordArt="0" anchor="ctr" anchorCtr="0" forceAA="0" compatLnSpc="1">
            <a:prstTxWarp prst="textNoShape">
              <a:avLst/>
            </a:prstTxWarp>
            <a:noAutofit/>
          </a:bodyPr>
          <a:lstStyle/>
          <a:p>
            <a:pPr algn="ctr"/>
            <a:endParaRPr lang="ko-KR" altLang="en-US" sz="1400" dirty="0">
              <a:latin typeface="Times New Roman" panose="02020603050405020304" pitchFamily="18" charset="0"/>
              <a:cs typeface="Times New Roman" panose="02020603050405020304" pitchFamily="18" charset="0"/>
            </a:endParaRPr>
          </a:p>
        </p:txBody>
      </p:sp>
      <p:sp>
        <p:nvSpPr>
          <p:cNvPr id="131" name="TextBox 130"/>
          <p:cNvSpPr txBox="1"/>
          <p:nvPr/>
        </p:nvSpPr>
        <p:spPr>
          <a:xfrm>
            <a:off x="2860215" y="5472940"/>
            <a:ext cx="737632" cy="215444"/>
          </a:xfrm>
          <a:prstGeom prst="rect">
            <a:avLst/>
          </a:prstGeom>
          <a:noFill/>
        </p:spPr>
        <p:txBody>
          <a:bodyPr wrap="square" tIns="0" bIns="0" rtlCol="0" anchor="ctr">
            <a:spAutoFit/>
          </a:bodyPr>
          <a:lstStyle/>
          <a:p>
            <a:r>
              <a:rPr lang="en-US" altLang="ko-KR" sz="1400" b="1" dirty="0">
                <a:solidFill>
                  <a:schemeClr val="bg1"/>
                </a:solidFill>
                <a:latin typeface="Times New Roman" panose="02020603050405020304" pitchFamily="18" charset="0"/>
                <a:cs typeface="Times New Roman" panose="02020603050405020304" pitchFamily="18" charset="0"/>
              </a:rPr>
              <a:t>06</a:t>
            </a:r>
          </a:p>
        </p:txBody>
      </p:sp>
      <p:sp>
        <p:nvSpPr>
          <p:cNvPr id="133" name="TextBox 10"/>
          <p:cNvSpPr txBox="1"/>
          <p:nvPr/>
        </p:nvSpPr>
        <p:spPr bwMode="auto">
          <a:xfrm>
            <a:off x="4606876" y="5354409"/>
            <a:ext cx="5911067" cy="307777"/>
          </a:xfrm>
          <a:prstGeom prst="rect">
            <a:avLst/>
          </a:prstGeom>
          <a:noFill/>
          <a:effectLst/>
        </p:spPr>
        <p:txBody>
          <a:bodyPr wrap="square">
            <a:spAutoFit/>
          </a:bodyPr>
          <a:lst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a:lstStyle>
          <a:p>
            <a:pPr>
              <a:defRPr/>
            </a:pPr>
            <a:r>
              <a:rPr lang="en-US" altLang="ko-KR" sz="1400" b="1" dirty="0">
                <a:latin typeface="Times New Roman" panose="02020603050405020304" pitchFamily="18" charset="0"/>
                <a:cs typeface="Times New Roman" panose="02020603050405020304" pitchFamily="18" charset="0"/>
              </a:rPr>
              <a:t>The factors which influence group and team behaviours </a:t>
            </a:r>
          </a:p>
        </p:txBody>
      </p:sp>
      <p:sp>
        <p:nvSpPr>
          <p:cNvPr id="3" name="Pentagon 2">
            <a:extLst>
              <a:ext uri="{FF2B5EF4-FFF2-40B4-BE49-F238E27FC236}">
                <a16:creationId xmlns:a16="http://schemas.microsoft.com/office/drawing/2014/main" id="{B166CA84-1E33-90C0-3116-0B70D7BFB09A}"/>
              </a:ext>
            </a:extLst>
          </p:cNvPr>
          <p:cNvSpPr/>
          <p:nvPr/>
        </p:nvSpPr>
        <p:spPr>
          <a:xfrm>
            <a:off x="2751317" y="1343363"/>
            <a:ext cx="1365907" cy="557083"/>
          </a:xfrm>
          <a:prstGeom prst="homePlate">
            <a:avLst>
              <a:gd name="adj" fmla="val 54918"/>
            </a:avLst>
          </a:pr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21920" tIns="60960" rIns="121920" bIns="60960" numCol="1" spcCol="0" rtlCol="0" fromWordArt="0" anchor="ctr" anchorCtr="0" forceAA="0" compatLnSpc="1">
            <a:prstTxWarp prst="textNoShape">
              <a:avLst/>
            </a:prstTxWarp>
            <a:noAutofit/>
          </a:bodyPr>
          <a:lstStyle/>
          <a:p>
            <a:pPr algn="ctr"/>
            <a:endParaRPr lang="ko-KR" altLang="en-US" sz="1400" dirty="0">
              <a:latin typeface="Times New Roman" panose="02020603050405020304" pitchFamily="18" charset="0"/>
              <a:cs typeface="Times New Roman" panose="02020603050405020304" pitchFamily="18" charset="0"/>
            </a:endParaRPr>
          </a:p>
        </p:txBody>
      </p:sp>
      <p:sp>
        <p:nvSpPr>
          <p:cNvPr id="4" name="Rectangle 2">
            <a:extLst>
              <a:ext uri="{FF2B5EF4-FFF2-40B4-BE49-F238E27FC236}">
                <a16:creationId xmlns:a16="http://schemas.microsoft.com/office/drawing/2014/main" id="{F4E82C22-22C0-7668-3D10-846419DE436E}"/>
              </a:ext>
            </a:extLst>
          </p:cNvPr>
          <p:cNvSpPr/>
          <p:nvPr/>
        </p:nvSpPr>
        <p:spPr>
          <a:xfrm>
            <a:off x="3945202" y="1343363"/>
            <a:ext cx="6888570" cy="557083"/>
          </a:xfrm>
          <a:custGeom>
            <a:avLst/>
            <a:gdLst/>
            <a:ahLst/>
            <a:cxnLst/>
            <a:rect l="l" t="t" r="r" b="b"/>
            <a:pathLst>
              <a:path w="6460280" h="792000">
                <a:moveTo>
                  <a:pt x="0" y="0"/>
                </a:moveTo>
                <a:lnTo>
                  <a:pt x="6460280" y="0"/>
                </a:lnTo>
                <a:lnTo>
                  <a:pt x="6460280" y="792000"/>
                </a:lnTo>
                <a:lnTo>
                  <a:pt x="0" y="792000"/>
                </a:lnTo>
                <a:lnTo>
                  <a:pt x="396000" y="396000"/>
                </a:lnTo>
                <a:close/>
              </a:path>
            </a:pathLst>
          </a:custGeom>
          <a:solidFill>
            <a:schemeClr val="bg1"/>
          </a:solidFill>
          <a:ln w="38100">
            <a:solidFill>
              <a:schemeClr val="accent6">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21920" tIns="60960" rIns="121920" bIns="60960" numCol="1" spcCol="0" rtlCol="0" fromWordArt="0" anchor="ctr" anchorCtr="0" forceAA="0" compatLnSpc="1">
            <a:prstTxWarp prst="textNoShape">
              <a:avLst/>
            </a:prstTxWarp>
            <a:noAutofit/>
          </a:bodyPr>
          <a:lstStyle/>
          <a:p>
            <a:pPr algn="ctr"/>
            <a:endParaRPr lang="ko-KR" altLang="en-US" sz="1400" dirty="0">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5BB4293B-02F8-FDDF-896C-6B8FC68C9360}"/>
              </a:ext>
            </a:extLst>
          </p:cNvPr>
          <p:cNvSpPr txBox="1"/>
          <p:nvPr/>
        </p:nvSpPr>
        <p:spPr>
          <a:xfrm>
            <a:off x="2860215" y="1541730"/>
            <a:ext cx="739915" cy="215444"/>
          </a:xfrm>
          <a:prstGeom prst="rect">
            <a:avLst/>
          </a:prstGeom>
          <a:noFill/>
        </p:spPr>
        <p:txBody>
          <a:bodyPr wrap="square" tIns="0" bIns="0" rtlCol="0" anchor="ctr">
            <a:spAutoFit/>
          </a:bodyPr>
          <a:lstStyle/>
          <a:p>
            <a:r>
              <a:rPr lang="en-US" altLang="ko-KR" sz="1400" b="1" dirty="0">
                <a:solidFill>
                  <a:schemeClr val="bg1"/>
                </a:solidFill>
                <a:latin typeface="Times New Roman" panose="02020603050405020304" pitchFamily="18" charset="0"/>
                <a:cs typeface="Times New Roman" panose="02020603050405020304" pitchFamily="18" charset="0"/>
              </a:rPr>
              <a:t>01</a:t>
            </a:r>
          </a:p>
        </p:txBody>
      </p:sp>
      <p:sp>
        <p:nvSpPr>
          <p:cNvPr id="6" name="TextBox 10">
            <a:extLst>
              <a:ext uri="{FF2B5EF4-FFF2-40B4-BE49-F238E27FC236}">
                <a16:creationId xmlns:a16="http://schemas.microsoft.com/office/drawing/2014/main" id="{43BA4E61-E867-7837-9EF0-F040A5B412ED}"/>
              </a:ext>
            </a:extLst>
          </p:cNvPr>
          <p:cNvSpPr txBox="1"/>
          <p:nvPr/>
        </p:nvSpPr>
        <p:spPr bwMode="auto">
          <a:xfrm>
            <a:off x="4606877" y="1413329"/>
            <a:ext cx="5929362" cy="307777"/>
          </a:xfrm>
          <a:prstGeom prst="rect">
            <a:avLst/>
          </a:prstGeom>
          <a:noFill/>
          <a:effectLst/>
        </p:spPr>
        <p:txBody>
          <a:bodyPr wrap="square">
            <a:spAutoFit/>
          </a:bodyPr>
          <a:lst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a:lstStyle>
          <a:p>
            <a:pPr>
              <a:defRPr/>
            </a:pPr>
            <a:r>
              <a:rPr lang="en-US" altLang="ko-KR" sz="1400" b="1" dirty="0">
                <a:latin typeface="Times New Roman" panose="02020603050405020304" pitchFamily="18" charset="0"/>
                <a:cs typeface="Times New Roman" panose="02020603050405020304" pitchFamily="18" charset="0"/>
              </a:rPr>
              <a:t>Introduction</a:t>
            </a:r>
          </a:p>
        </p:txBody>
      </p:sp>
      <p:sp>
        <p:nvSpPr>
          <p:cNvPr id="7" name="Pentagon 6">
            <a:extLst>
              <a:ext uri="{FF2B5EF4-FFF2-40B4-BE49-F238E27FC236}">
                <a16:creationId xmlns:a16="http://schemas.microsoft.com/office/drawing/2014/main" id="{24A3439F-DFB0-DCB4-0F0B-48977E02D9C1}"/>
              </a:ext>
            </a:extLst>
          </p:cNvPr>
          <p:cNvSpPr/>
          <p:nvPr/>
        </p:nvSpPr>
        <p:spPr>
          <a:xfrm>
            <a:off x="2751317" y="6068905"/>
            <a:ext cx="1361693" cy="510325"/>
          </a:xfrm>
          <a:prstGeom prst="homePlate">
            <a:avLst>
              <a:gd name="adj" fmla="val 54918"/>
            </a:avLst>
          </a:pr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21920" tIns="60960" rIns="121920" bIns="60960" numCol="1" spcCol="0" rtlCol="0" fromWordArt="0" anchor="ctr" anchorCtr="0" forceAA="0" compatLnSpc="1">
            <a:prstTxWarp prst="textNoShape">
              <a:avLst/>
            </a:prstTxWarp>
            <a:noAutofit/>
          </a:bodyPr>
          <a:lstStyle/>
          <a:p>
            <a:pPr algn="ctr"/>
            <a:endParaRPr lang="ko-KR" altLang="en-US" sz="1400" dirty="0">
              <a:latin typeface="Times New Roman" panose="02020603050405020304" pitchFamily="18" charset="0"/>
              <a:cs typeface="Times New Roman" panose="02020603050405020304" pitchFamily="18" charset="0"/>
            </a:endParaRPr>
          </a:p>
        </p:txBody>
      </p:sp>
      <p:sp>
        <p:nvSpPr>
          <p:cNvPr id="8" name="Rectangle 2">
            <a:extLst>
              <a:ext uri="{FF2B5EF4-FFF2-40B4-BE49-F238E27FC236}">
                <a16:creationId xmlns:a16="http://schemas.microsoft.com/office/drawing/2014/main" id="{ED8D0169-51C6-4842-0A78-E457338EECDF}"/>
              </a:ext>
            </a:extLst>
          </p:cNvPr>
          <p:cNvSpPr/>
          <p:nvPr/>
        </p:nvSpPr>
        <p:spPr>
          <a:xfrm>
            <a:off x="3945201" y="6068905"/>
            <a:ext cx="6867316" cy="510325"/>
          </a:xfrm>
          <a:custGeom>
            <a:avLst/>
            <a:gdLst/>
            <a:ahLst/>
            <a:cxnLst/>
            <a:rect l="l" t="t" r="r" b="b"/>
            <a:pathLst>
              <a:path w="6460280" h="792000">
                <a:moveTo>
                  <a:pt x="0" y="0"/>
                </a:moveTo>
                <a:lnTo>
                  <a:pt x="6460280" y="0"/>
                </a:lnTo>
                <a:lnTo>
                  <a:pt x="6460280" y="792000"/>
                </a:lnTo>
                <a:lnTo>
                  <a:pt x="0" y="792000"/>
                </a:lnTo>
                <a:lnTo>
                  <a:pt x="396000" y="396000"/>
                </a:lnTo>
                <a:close/>
              </a:path>
            </a:pathLst>
          </a:custGeom>
          <a:solidFill>
            <a:schemeClr val="bg1"/>
          </a:solidFill>
          <a:ln w="38100">
            <a:solidFill>
              <a:schemeClr val="accent6">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21920" tIns="60960" rIns="121920" bIns="60960" numCol="1" spcCol="0" rtlCol="0" fromWordArt="0" anchor="ctr" anchorCtr="0" forceAA="0" compatLnSpc="1">
            <a:prstTxWarp prst="textNoShape">
              <a:avLst/>
            </a:prstTxWarp>
            <a:noAutofit/>
          </a:bodyPr>
          <a:lstStyle/>
          <a:p>
            <a:pPr algn="ctr"/>
            <a:endParaRPr lang="ko-KR" altLang="en-US" sz="1400" dirty="0">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D27662BA-BB8F-4BBC-4307-19DB0E7C33C4}"/>
              </a:ext>
            </a:extLst>
          </p:cNvPr>
          <p:cNvSpPr txBox="1"/>
          <p:nvPr/>
        </p:nvSpPr>
        <p:spPr>
          <a:xfrm>
            <a:off x="2860214" y="6257402"/>
            <a:ext cx="774391" cy="215444"/>
          </a:xfrm>
          <a:prstGeom prst="rect">
            <a:avLst/>
          </a:prstGeom>
          <a:noFill/>
        </p:spPr>
        <p:txBody>
          <a:bodyPr wrap="square" tIns="0" bIns="0" rtlCol="0" anchor="ctr">
            <a:spAutoFit/>
          </a:bodyPr>
          <a:lstStyle/>
          <a:p>
            <a:r>
              <a:rPr lang="en-US" altLang="ko-KR" sz="1400" b="1" dirty="0">
                <a:solidFill>
                  <a:schemeClr val="bg1"/>
                </a:solidFill>
                <a:latin typeface="Times New Roman" panose="02020603050405020304" pitchFamily="18" charset="0"/>
                <a:cs typeface="Times New Roman" panose="02020603050405020304" pitchFamily="18" charset="0"/>
              </a:rPr>
              <a:t>07</a:t>
            </a:r>
          </a:p>
        </p:txBody>
      </p:sp>
      <p:sp>
        <p:nvSpPr>
          <p:cNvPr id="10" name="TextBox 10">
            <a:extLst>
              <a:ext uri="{FF2B5EF4-FFF2-40B4-BE49-F238E27FC236}">
                <a16:creationId xmlns:a16="http://schemas.microsoft.com/office/drawing/2014/main" id="{CAC5D4DE-23B8-65BB-E9F3-28885F82F262}"/>
              </a:ext>
            </a:extLst>
          </p:cNvPr>
          <p:cNvSpPr txBox="1"/>
          <p:nvPr/>
        </p:nvSpPr>
        <p:spPr bwMode="auto">
          <a:xfrm>
            <a:off x="4606876" y="6138871"/>
            <a:ext cx="5911067" cy="307777"/>
          </a:xfrm>
          <a:prstGeom prst="rect">
            <a:avLst/>
          </a:prstGeom>
          <a:noFill/>
          <a:effectLst/>
        </p:spPr>
        <p:txBody>
          <a:bodyPr wrap="square">
            <a:spAutoFit/>
          </a:bodyPr>
          <a:lst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a:lstStyle>
          <a:p>
            <a:pPr>
              <a:defRPr/>
            </a:pPr>
            <a:r>
              <a:rPr lang="en-US" altLang="ko-KR" sz="1400" b="1" dirty="0">
                <a:latin typeface="Times New Roman" panose="02020603050405020304" pitchFamily="18" charset="0"/>
                <a:cs typeface="Times New Roman" panose="02020603050405020304" pitchFamily="18" charset="0"/>
              </a:rPr>
              <a:t>Conclusion</a:t>
            </a:r>
          </a:p>
        </p:txBody>
      </p:sp>
    </p:spTree>
    <p:extLst>
      <p:ext uri="{BB962C8B-B14F-4D97-AF65-F5344CB8AC3E}">
        <p14:creationId xmlns:p14="http://schemas.microsoft.com/office/powerpoint/2010/main" val="1321927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9134AC-0E4A-F028-464D-3BABD296A2E6}"/>
              </a:ext>
            </a:extLst>
          </p:cNvPr>
          <p:cNvSpPr txBox="1">
            <a:spLocks/>
          </p:cNvSpPr>
          <p:nvPr/>
        </p:nvSpPr>
        <p:spPr>
          <a:xfrm>
            <a:off x="1079780" y="274502"/>
            <a:ext cx="10032437" cy="1179288"/>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b="1" dirty="0">
                <a:latin typeface="Times New Roman" panose="02020603050405020304" pitchFamily="18" charset="0"/>
                <a:cs typeface="Times New Roman" panose="02020603050405020304" pitchFamily="18" charset="0"/>
              </a:rPr>
              <a:t>Introduction</a:t>
            </a:r>
          </a:p>
        </p:txBody>
      </p:sp>
      <p:sp>
        <p:nvSpPr>
          <p:cNvPr id="3" name="TextBox 2">
            <a:extLst>
              <a:ext uri="{FF2B5EF4-FFF2-40B4-BE49-F238E27FC236}">
                <a16:creationId xmlns:a16="http://schemas.microsoft.com/office/drawing/2014/main" id="{3A16C2C5-62D1-4190-AC69-7734421111BE}"/>
              </a:ext>
            </a:extLst>
          </p:cNvPr>
          <p:cNvSpPr txBox="1"/>
          <p:nvPr/>
        </p:nvSpPr>
        <p:spPr>
          <a:xfrm>
            <a:off x="1245433" y="1192540"/>
            <a:ext cx="9701132" cy="4801314"/>
          </a:xfrm>
          <a:prstGeom prst="rect">
            <a:avLst/>
          </a:prstGeom>
          <a:noFill/>
        </p:spPr>
        <p:txBody>
          <a:bodyPr wrap="square" rtlCol="0">
            <a:spAutoFit/>
          </a:bodyPr>
          <a:lstStyle/>
          <a:p>
            <a:pPr marL="285750" indent="-285750" algn="just">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The first section provides a profile of British Airways (BA) as an organisation. </a:t>
            </a:r>
          </a:p>
          <a:p>
            <a:pPr marL="285750" indent="-285750" algn="just">
              <a:lnSpc>
                <a:spcPct val="150000"/>
              </a:lnSpc>
              <a:buFont typeface="Arial" panose="020B0604020202020204" pitchFamily="34" charset="0"/>
              <a:buChar char="•"/>
            </a:pPr>
            <a:endParaRPr lang="en-US" dirty="0">
              <a:latin typeface="Times New Roman" panose="02020603050405020304" pitchFamily="18" charset="0"/>
              <a:cs typeface="Times New Roman" panose="02020603050405020304" pitchFamily="18" charset="0"/>
            </a:endParaRPr>
          </a:p>
          <a:p>
            <a:pPr marL="285750" indent="-285750" algn="just">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This also illustrates the connection between an organisation's structure and its efficiency. </a:t>
            </a:r>
          </a:p>
          <a:p>
            <a:pPr marL="285750" indent="-285750" algn="just">
              <a:lnSpc>
                <a:spcPct val="150000"/>
              </a:lnSpc>
              <a:buFont typeface="Arial" panose="020B0604020202020204" pitchFamily="34" charset="0"/>
              <a:buChar char="•"/>
            </a:pPr>
            <a:endParaRPr lang="en-US" dirty="0">
              <a:latin typeface="Times New Roman" panose="02020603050405020304" pitchFamily="18" charset="0"/>
              <a:cs typeface="Times New Roman" panose="02020603050405020304" pitchFamily="18" charset="0"/>
            </a:endParaRPr>
          </a:p>
          <a:p>
            <a:pPr marL="285750" indent="-285750" algn="just">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It also displays the knowledge and abilities a manager needs to successfully operate BA. </a:t>
            </a:r>
          </a:p>
          <a:p>
            <a:pPr marL="285750" indent="-285750" algn="just">
              <a:lnSpc>
                <a:spcPct val="150000"/>
              </a:lnSpc>
              <a:buFont typeface="Arial" panose="020B0604020202020204" pitchFamily="34" charset="0"/>
              <a:buChar char="•"/>
            </a:pPr>
            <a:endParaRPr lang="en-US" dirty="0">
              <a:latin typeface="Times New Roman" panose="02020603050405020304" pitchFamily="18" charset="0"/>
              <a:cs typeface="Times New Roman" panose="02020603050405020304" pitchFamily="18" charset="0"/>
            </a:endParaRPr>
          </a:p>
          <a:p>
            <a:pPr marL="285750" indent="-285750" algn="just">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Different theories of leadership are also presented. </a:t>
            </a:r>
          </a:p>
          <a:p>
            <a:pPr marL="285750" indent="-285750" algn="just">
              <a:lnSpc>
                <a:spcPct val="150000"/>
              </a:lnSpc>
              <a:buFont typeface="Arial" panose="020B0604020202020204" pitchFamily="34" charset="0"/>
              <a:buChar char="•"/>
            </a:pPr>
            <a:endParaRPr lang="en-US" dirty="0">
              <a:latin typeface="Times New Roman" panose="02020603050405020304" pitchFamily="18" charset="0"/>
              <a:cs typeface="Times New Roman" panose="02020603050405020304" pitchFamily="18" charset="0"/>
            </a:endParaRPr>
          </a:p>
          <a:p>
            <a:pPr marL="285750" indent="-285750" algn="just">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The group and team dynamic inside BA is impacted by a wide range of external and internal variables. Both are explored in this presentation.</a:t>
            </a:r>
          </a:p>
          <a:p>
            <a:endParaRPr lang="en-US" dirty="0"/>
          </a:p>
          <a:p>
            <a:endParaRPr lang="en-US" dirty="0"/>
          </a:p>
        </p:txBody>
      </p:sp>
    </p:spTree>
    <p:extLst>
      <p:ext uri="{BB962C8B-B14F-4D97-AF65-F5344CB8AC3E}">
        <p14:creationId xmlns:p14="http://schemas.microsoft.com/office/powerpoint/2010/main" val="24854605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E33F9C0B-942D-AE60-CDD9-9462D60AF9CD}"/>
              </a:ext>
            </a:extLst>
          </p:cNvPr>
          <p:cNvSpPr txBox="1">
            <a:spLocks/>
          </p:cNvSpPr>
          <p:nvPr/>
        </p:nvSpPr>
        <p:spPr>
          <a:xfrm>
            <a:off x="-36512" y="0"/>
            <a:ext cx="12228512" cy="1084881"/>
          </a:xfrm>
          <a:prstGeom prst="rect">
            <a:avLst/>
          </a:prstGeom>
        </p:spPr>
        <p:txBody>
          <a:bodyPr anchor="ctr"/>
          <a:lstStyle/>
          <a:p>
            <a:pPr marL="0" marR="0" lvl="0" indent="0" algn="ctr" defTabSz="914400" rtl="0" eaLnBrk="1" fontAlgn="auto" latinLnBrk="1" hangingPunct="1">
              <a:lnSpc>
                <a:spcPct val="100000"/>
              </a:lnSpc>
              <a:spcBef>
                <a:spcPct val="0"/>
              </a:spcBef>
              <a:spcAft>
                <a:spcPts val="0"/>
              </a:spcAft>
              <a:buClrTx/>
              <a:buSzTx/>
              <a:buFontTx/>
              <a:buNone/>
              <a:tabLst/>
              <a:defRPr/>
            </a:pPr>
            <a:r>
              <a:rPr kumimoji="0" lang="en-US" sz="4400" b="1" i="0" u="none" strike="noStrike" kern="1200" cap="none" spc="0" normalizeH="0" baseline="0" noProof="0" dirty="0">
                <a:ln>
                  <a:noFill/>
                </a:ln>
                <a:solidFill>
                  <a:schemeClr val="tx1"/>
                </a:solidFill>
                <a:effectLst/>
                <a:uLnTx/>
                <a:uFillTx/>
                <a:latin typeface="Times New Roman" panose="02020603050405020304" pitchFamily="18" charset="0"/>
                <a:ea typeface="+mj-ea"/>
                <a:cs typeface="Times New Roman" panose="02020603050405020304" pitchFamily="18" charset="0"/>
              </a:rPr>
              <a:t>Background of British Airways</a:t>
            </a:r>
            <a:endParaRPr kumimoji="0" lang="ko-KR" altLang="en-US" sz="4400" b="0" i="0" u="none" strike="noStrike" kern="1200" cap="none" spc="0" normalizeH="0" baseline="0" noProof="0" dirty="0">
              <a:ln>
                <a:noFill/>
              </a:ln>
              <a:solidFill>
                <a:schemeClr val="tx1"/>
              </a:solidFill>
              <a:effectLst/>
              <a:uLnTx/>
              <a:uFillTx/>
              <a:latin typeface="Times New Roman" panose="02020603050405020304" pitchFamily="18" charset="0"/>
              <a:ea typeface="+mj-ea"/>
              <a:cs typeface="Times New Roman" panose="02020603050405020304" pitchFamily="18" charset="0"/>
            </a:endParaRPr>
          </a:p>
        </p:txBody>
      </p:sp>
      <p:sp>
        <p:nvSpPr>
          <p:cNvPr id="6" name="TextBox 5">
            <a:extLst>
              <a:ext uri="{FF2B5EF4-FFF2-40B4-BE49-F238E27FC236}">
                <a16:creationId xmlns:a16="http://schemas.microsoft.com/office/drawing/2014/main" id="{9B7F8BB6-8648-DAA7-D91F-4AED959E6A9B}"/>
              </a:ext>
            </a:extLst>
          </p:cNvPr>
          <p:cNvSpPr txBox="1"/>
          <p:nvPr/>
        </p:nvSpPr>
        <p:spPr>
          <a:xfrm>
            <a:off x="356461" y="1832674"/>
            <a:ext cx="7733654" cy="2031325"/>
          </a:xfrm>
          <a:prstGeom prst="rect">
            <a:avLst/>
          </a:prstGeom>
          <a:noFill/>
        </p:spPr>
        <p:txBody>
          <a:bodyPr wrap="square" rtlCol="0">
            <a:spAutoFit/>
          </a:bodyPr>
          <a:lstStyle/>
          <a:p>
            <a:pPr marL="285750" indent="-285750">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BA is the most popular airline company in the United Kingdom</a:t>
            </a:r>
          </a:p>
          <a:p>
            <a:pPr marL="285750" indent="-285750">
              <a:buFont typeface="Arial" panose="020B0604020202020204" pitchFamily="34" charset="0"/>
              <a:buChar char="•"/>
            </a:pPr>
            <a:endParaRPr lang="en-US"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BA’s current headquarters and main hub are located in London</a:t>
            </a:r>
          </a:p>
          <a:p>
            <a:pPr marL="285750" indent="-285750">
              <a:buFont typeface="Arial" panose="020B0604020202020204" pitchFamily="34" charset="0"/>
              <a:buChar char="•"/>
            </a:pPr>
            <a:endParaRPr lang="en-US"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It is a private company</a:t>
            </a:r>
          </a:p>
          <a:p>
            <a:endParaRPr lang="en-US" dirty="0"/>
          </a:p>
          <a:p>
            <a:endParaRPr lang="en-US" dirty="0"/>
          </a:p>
        </p:txBody>
      </p:sp>
      <p:pic>
        <p:nvPicPr>
          <p:cNvPr id="7" name="Picture 6">
            <a:extLst>
              <a:ext uri="{FF2B5EF4-FFF2-40B4-BE49-F238E27FC236}">
                <a16:creationId xmlns:a16="http://schemas.microsoft.com/office/drawing/2014/main" id="{122D9DA0-DB9D-2CE9-C5A6-A6AA31D759E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744919" y="1832674"/>
            <a:ext cx="2888067" cy="2018426"/>
          </a:xfrm>
          <a:prstGeom prst="rect">
            <a:avLst/>
          </a:prstGeom>
        </p:spPr>
      </p:pic>
    </p:spTree>
    <p:extLst>
      <p:ext uri="{BB962C8B-B14F-4D97-AF65-F5344CB8AC3E}">
        <p14:creationId xmlns:p14="http://schemas.microsoft.com/office/powerpoint/2010/main" val="42518187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C39C31D-8B2B-588E-5D71-2E1AE0509908}"/>
              </a:ext>
            </a:extLst>
          </p:cNvPr>
          <p:cNvSpPr txBox="1"/>
          <p:nvPr/>
        </p:nvSpPr>
        <p:spPr>
          <a:xfrm>
            <a:off x="1143000" y="1428750"/>
            <a:ext cx="3429000" cy="369332"/>
          </a:xfrm>
          <a:prstGeom prst="rect">
            <a:avLst/>
          </a:prstGeom>
          <a:noFill/>
        </p:spPr>
        <p:txBody>
          <a:bodyPr wrap="square" rtlCol="0">
            <a:spAutoFit/>
          </a:bodyPr>
          <a:lstStyle/>
          <a:p>
            <a:endParaRPr lang="en-US" dirty="0"/>
          </a:p>
        </p:txBody>
      </p:sp>
      <p:pic>
        <p:nvPicPr>
          <p:cNvPr id="7" name="Picture 6">
            <a:extLst>
              <a:ext uri="{FF2B5EF4-FFF2-40B4-BE49-F238E27FC236}">
                <a16:creationId xmlns:a16="http://schemas.microsoft.com/office/drawing/2014/main" id="{3E01C6AF-D22B-642D-4AA1-5FC37AC75ADE}"/>
              </a:ext>
            </a:extLst>
          </p:cNvPr>
          <p:cNvPicPr>
            <a:picLocks noChangeAspect="1"/>
          </p:cNvPicPr>
          <p:nvPr/>
        </p:nvPicPr>
        <p:blipFill rotWithShape="1">
          <a:blip r:embed="rId3"/>
          <a:srcRect l="41051" t="20430" r="1940" b="58216"/>
          <a:stretch/>
        </p:blipFill>
        <p:spPr>
          <a:xfrm>
            <a:off x="1032711" y="2204650"/>
            <a:ext cx="5621190" cy="2349156"/>
          </a:xfrm>
          <a:prstGeom prst="rect">
            <a:avLst/>
          </a:prstGeom>
        </p:spPr>
      </p:pic>
      <p:sp>
        <p:nvSpPr>
          <p:cNvPr id="8" name="TextBox 7">
            <a:extLst>
              <a:ext uri="{FF2B5EF4-FFF2-40B4-BE49-F238E27FC236}">
                <a16:creationId xmlns:a16="http://schemas.microsoft.com/office/drawing/2014/main" id="{9E4EF766-3A68-E66E-FDC7-2EE0DE35C82C}"/>
              </a:ext>
            </a:extLst>
          </p:cNvPr>
          <p:cNvSpPr txBox="1"/>
          <p:nvPr/>
        </p:nvSpPr>
        <p:spPr>
          <a:xfrm>
            <a:off x="1030580" y="4821874"/>
            <a:ext cx="5621190" cy="338554"/>
          </a:xfrm>
          <a:prstGeom prst="rect">
            <a:avLst/>
          </a:prstGeom>
          <a:noFill/>
        </p:spPr>
        <p:txBody>
          <a:bodyPr wrap="square" rtlCol="0">
            <a:spAutoFit/>
          </a:bodyPr>
          <a:lstStyle/>
          <a:p>
            <a:pPr algn="ctr"/>
            <a:r>
              <a:rPr lang="en-US" sz="1600" b="1" dirty="0">
                <a:latin typeface="Times New Roman" panose="02020603050405020304" pitchFamily="18" charset="0"/>
                <a:cs typeface="Times New Roman" panose="02020603050405020304" pitchFamily="18" charset="0"/>
              </a:rPr>
              <a:t>Financial operations of BA in the Last 12 years </a:t>
            </a:r>
          </a:p>
        </p:txBody>
      </p:sp>
      <p:sp>
        <p:nvSpPr>
          <p:cNvPr id="9" name="TextBox 8">
            <a:extLst>
              <a:ext uri="{FF2B5EF4-FFF2-40B4-BE49-F238E27FC236}">
                <a16:creationId xmlns:a16="http://schemas.microsoft.com/office/drawing/2014/main" id="{C0E2EEFA-1B7E-1F1D-9A34-8CFD7503C4A8}"/>
              </a:ext>
            </a:extLst>
          </p:cNvPr>
          <p:cNvSpPr txBox="1"/>
          <p:nvPr/>
        </p:nvSpPr>
        <p:spPr>
          <a:xfrm>
            <a:off x="41474" y="2439389"/>
            <a:ext cx="1016756" cy="307777"/>
          </a:xfrm>
          <a:prstGeom prst="rect">
            <a:avLst/>
          </a:prstGeom>
          <a:noFill/>
        </p:spPr>
        <p:txBody>
          <a:bodyPr wrap="square" rtlCol="0">
            <a:spAutoFit/>
          </a:bodyPr>
          <a:lstStyle/>
          <a:p>
            <a:r>
              <a:rPr lang="en-US" sz="1400" b="1" dirty="0">
                <a:latin typeface="Times New Roman" panose="02020603050405020304" pitchFamily="18" charset="0"/>
                <a:cs typeface="Times New Roman" panose="02020603050405020304" pitchFamily="18" charset="0"/>
              </a:rPr>
              <a:t>Years </a:t>
            </a:r>
          </a:p>
        </p:txBody>
      </p:sp>
      <p:sp>
        <p:nvSpPr>
          <p:cNvPr id="10" name="TextBox 9">
            <a:extLst>
              <a:ext uri="{FF2B5EF4-FFF2-40B4-BE49-F238E27FC236}">
                <a16:creationId xmlns:a16="http://schemas.microsoft.com/office/drawing/2014/main" id="{DA770E13-033D-6DA4-145E-659F0920EDB3}"/>
              </a:ext>
            </a:extLst>
          </p:cNvPr>
          <p:cNvSpPr txBox="1"/>
          <p:nvPr/>
        </p:nvSpPr>
        <p:spPr>
          <a:xfrm>
            <a:off x="13824" y="3505124"/>
            <a:ext cx="1030581" cy="307777"/>
          </a:xfrm>
          <a:prstGeom prst="rect">
            <a:avLst/>
          </a:prstGeom>
          <a:noFill/>
        </p:spPr>
        <p:txBody>
          <a:bodyPr wrap="square" rtlCol="0">
            <a:spAutoFit/>
          </a:bodyPr>
          <a:lstStyle/>
          <a:p>
            <a:r>
              <a:rPr lang="en-US" sz="1400" b="1" dirty="0">
                <a:latin typeface="Times New Roman" panose="02020603050405020304" pitchFamily="18" charset="0"/>
                <a:cs typeface="Times New Roman" panose="02020603050405020304" pitchFamily="18" charset="0"/>
              </a:rPr>
              <a:t>Profit</a:t>
            </a:r>
          </a:p>
        </p:txBody>
      </p:sp>
      <p:sp>
        <p:nvSpPr>
          <p:cNvPr id="11" name="TextBox 10">
            <a:extLst>
              <a:ext uri="{FF2B5EF4-FFF2-40B4-BE49-F238E27FC236}">
                <a16:creationId xmlns:a16="http://schemas.microsoft.com/office/drawing/2014/main" id="{11C76773-D430-F936-DCD5-92FD3F0ED773}"/>
              </a:ext>
            </a:extLst>
          </p:cNvPr>
          <p:cNvSpPr txBox="1"/>
          <p:nvPr/>
        </p:nvSpPr>
        <p:spPr>
          <a:xfrm>
            <a:off x="27649" y="4151429"/>
            <a:ext cx="1030581" cy="307777"/>
          </a:xfrm>
          <a:prstGeom prst="rect">
            <a:avLst/>
          </a:prstGeom>
          <a:noFill/>
        </p:spPr>
        <p:txBody>
          <a:bodyPr wrap="square" rtlCol="0">
            <a:spAutoFit/>
          </a:bodyPr>
          <a:lstStyle/>
          <a:p>
            <a:r>
              <a:rPr lang="en-US" sz="1400" b="1" dirty="0">
                <a:latin typeface="Times New Roman" panose="02020603050405020304" pitchFamily="18" charset="0"/>
                <a:cs typeface="Times New Roman" panose="02020603050405020304" pitchFamily="18" charset="0"/>
              </a:rPr>
              <a:t>Employee</a:t>
            </a:r>
          </a:p>
        </p:txBody>
      </p:sp>
      <p:sp>
        <p:nvSpPr>
          <p:cNvPr id="12" name="TextBox 11">
            <a:extLst>
              <a:ext uri="{FF2B5EF4-FFF2-40B4-BE49-F238E27FC236}">
                <a16:creationId xmlns:a16="http://schemas.microsoft.com/office/drawing/2014/main" id="{DC72BAAC-197A-1B46-462C-6AC062D719FC}"/>
              </a:ext>
            </a:extLst>
          </p:cNvPr>
          <p:cNvSpPr txBox="1"/>
          <p:nvPr/>
        </p:nvSpPr>
        <p:spPr>
          <a:xfrm>
            <a:off x="0" y="2922194"/>
            <a:ext cx="1030581" cy="307777"/>
          </a:xfrm>
          <a:prstGeom prst="rect">
            <a:avLst/>
          </a:prstGeom>
          <a:noFill/>
        </p:spPr>
        <p:txBody>
          <a:bodyPr wrap="square" rtlCol="0">
            <a:spAutoFit/>
          </a:bodyPr>
          <a:lstStyle/>
          <a:p>
            <a:r>
              <a:rPr lang="en-US" sz="1400" b="1" dirty="0">
                <a:latin typeface="Times New Roman" panose="02020603050405020304" pitchFamily="18" charset="0"/>
                <a:cs typeface="Times New Roman" panose="02020603050405020304" pitchFamily="18" charset="0"/>
              </a:rPr>
              <a:t>Turnover</a:t>
            </a:r>
          </a:p>
        </p:txBody>
      </p:sp>
      <p:sp>
        <p:nvSpPr>
          <p:cNvPr id="14" name="Title 1">
            <a:extLst>
              <a:ext uri="{FF2B5EF4-FFF2-40B4-BE49-F238E27FC236}">
                <a16:creationId xmlns:a16="http://schemas.microsoft.com/office/drawing/2014/main" id="{4E4B6FB8-FA6D-7907-E4EA-584CDE8DA510}"/>
              </a:ext>
            </a:extLst>
          </p:cNvPr>
          <p:cNvSpPr txBox="1">
            <a:spLocks/>
          </p:cNvSpPr>
          <p:nvPr/>
        </p:nvSpPr>
        <p:spPr>
          <a:xfrm>
            <a:off x="-36512" y="0"/>
            <a:ext cx="12228512" cy="1428750"/>
          </a:xfrm>
          <a:prstGeom prst="rect">
            <a:avLst/>
          </a:prstGeom>
        </p:spPr>
        <p:txBody>
          <a:bodyPr anchor="ctr"/>
          <a:lstStyle/>
          <a:p>
            <a:pPr marL="0" marR="0" lvl="0" indent="0" algn="ctr" defTabSz="914400" rtl="0" eaLnBrk="1" fontAlgn="auto" latinLnBrk="1" hangingPunct="1">
              <a:lnSpc>
                <a:spcPct val="100000"/>
              </a:lnSpc>
              <a:spcBef>
                <a:spcPct val="0"/>
              </a:spcBef>
              <a:spcAft>
                <a:spcPts val="0"/>
              </a:spcAft>
              <a:buClrTx/>
              <a:buSzTx/>
              <a:buFontTx/>
              <a:buNone/>
              <a:tabLst/>
              <a:defRPr/>
            </a:pPr>
            <a:r>
              <a:rPr kumimoji="0" lang="en-US" sz="4400" b="1" i="0" u="none" strike="noStrike" kern="1200" cap="none" spc="0" normalizeH="0" baseline="0" noProof="0" dirty="0">
                <a:ln>
                  <a:noFill/>
                </a:ln>
                <a:solidFill>
                  <a:schemeClr val="tx1"/>
                </a:solidFill>
                <a:effectLst/>
                <a:uLnTx/>
                <a:uFillTx/>
                <a:latin typeface="Times New Roman" panose="02020603050405020304" pitchFamily="18" charset="0"/>
                <a:ea typeface="+mj-ea"/>
                <a:cs typeface="Times New Roman" panose="02020603050405020304" pitchFamily="18" charset="0"/>
              </a:rPr>
              <a:t>Performance of British Airways</a:t>
            </a:r>
            <a:endParaRPr kumimoji="0" lang="ko-KR" altLang="en-US" sz="4400" b="0" i="0" u="none" strike="noStrike" kern="1200" cap="none" spc="0" normalizeH="0" baseline="0" noProof="0" dirty="0">
              <a:ln>
                <a:noFill/>
              </a:ln>
              <a:solidFill>
                <a:schemeClr val="tx1"/>
              </a:solidFill>
              <a:effectLst/>
              <a:uLnTx/>
              <a:uFillTx/>
              <a:latin typeface="Times New Roman" panose="02020603050405020304" pitchFamily="18" charset="0"/>
              <a:ea typeface="+mj-ea"/>
              <a:cs typeface="Times New Roman" panose="02020603050405020304" pitchFamily="18" charset="0"/>
            </a:endParaRPr>
          </a:p>
        </p:txBody>
      </p:sp>
      <p:pic>
        <p:nvPicPr>
          <p:cNvPr id="15" name="Picture 14">
            <a:extLst>
              <a:ext uri="{FF2B5EF4-FFF2-40B4-BE49-F238E27FC236}">
                <a16:creationId xmlns:a16="http://schemas.microsoft.com/office/drawing/2014/main" id="{7F155817-D486-4707-4661-F7E04D09E194}"/>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a:stretch/>
        </p:blipFill>
        <p:spPr>
          <a:xfrm>
            <a:off x="7094622" y="2168444"/>
            <a:ext cx="4327357" cy="2387687"/>
          </a:xfrm>
          <a:prstGeom prst="rect">
            <a:avLst/>
          </a:prstGeom>
        </p:spPr>
      </p:pic>
      <p:sp>
        <p:nvSpPr>
          <p:cNvPr id="16" name="TextBox 15">
            <a:extLst>
              <a:ext uri="{FF2B5EF4-FFF2-40B4-BE49-F238E27FC236}">
                <a16:creationId xmlns:a16="http://schemas.microsoft.com/office/drawing/2014/main" id="{4F0F3B4E-1D12-789F-3A88-8F4A428107A4}"/>
              </a:ext>
            </a:extLst>
          </p:cNvPr>
          <p:cNvSpPr txBox="1"/>
          <p:nvPr/>
        </p:nvSpPr>
        <p:spPr>
          <a:xfrm>
            <a:off x="7094621" y="4802173"/>
            <a:ext cx="4327357" cy="584775"/>
          </a:xfrm>
          <a:prstGeom prst="rect">
            <a:avLst/>
          </a:prstGeom>
          <a:noFill/>
        </p:spPr>
        <p:txBody>
          <a:bodyPr wrap="square" rtlCol="0">
            <a:spAutoFit/>
          </a:bodyPr>
          <a:lstStyle/>
          <a:p>
            <a:pPr algn="ctr"/>
            <a:r>
              <a:rPr lang="en-US" sz="1600" b="1" dirty="0">
                <a:latin typeface="Times New Roman" panose="02020603050405020304" pitchFamily="18" charset="0"/>
                <a:cs typeface="Times New Roman" panose="02020603050405020304" pitchFamily="18" charset="0"/>
              </a:rPr>
              <a:t>Number of passengers carried by BA in the last 12 years </a:t>
            </a:r>
          </a:p>
        </p:txBody>
      </p:sp>
      <p:sp>
        <p:nvSpPr>
          <p:cNvPr id="2" name="TextBox 1">
            <a:extLst>
              <a:ext uri="{FF2B5EF4-FFF2-40B4-BE49-F238E27FC236}">
                <a16:creationId xmlns:a16="http://schemas.microsoft.com/office/drawing/2014/main" id="{6989311D-4BA6-8517-6DCB-2030CE5E69F9}"/>
              </a:ext>
            </a:extLst>
          </p:cNvPr>
          <p:cNvSpPr txBox="1"/>
          <p:nvPr/>
        </p:nvSpPr>
        <p:spPr>
          <a:xfrm>
            <a:off x="878305" y="3404937"/>
            <a:ext cx="184731"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36455921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EB479F-8448-49AD-75D4-8D91D6279113}"/>
              </a:ext>
            </a:extLst>
          </p:cNvPr>
          <p:cNvSpPr txBox="1">
            <a:spLocks/>
          </p:cNvSpPr>
          <p:nvPr/>
        </p:nvSpPr>
        <p:spPr>
          <a:xfrm>
            <a:off x="0" y="0"/>
            <a:ext cx="12192000" cy="1187116"/>
          </a:xfrm>
          <a:prstGeom prst="rect">
            <a:avLst/>
          </a:prstGeom>
        </p:spPr>
        <p:txBody>
          <a:bodyPr anchor="ctr"/>
          <a:lstStyle/>
          <a:p>
            <a:pPr marL="0" marR="0" lvl="0" indent="0" algn="ctr" defTabSz="914400" rtl="0" eaLnBrk="1" fontAlgn="auto" latinLnBrk="1" hangingPunct="1">
              <a:lnSpc>
                <a:spcPct val="100000"/>
              </a:lnSpc>
              <a:spcBef>
                <a:spcPct val="0"/>
              </a:spcBef>
              <a:spcAft>
                <a:spcPts val="0"/>
              </a:spcAft>
              <a:buClrTx/>
              <a:buSzTx/>
              <a:buFontTx/>
              <a:buNone/>
              <a:tabLst/>
              <a:defRPr/>
            </a:pPr>
            <a:r>
              <a:rPr kumimoji="0" lang="en-US" sz="4400" b="1" i="0" u="none" strike="noStrike" kern="1200" cap="none" spc="0" normalizeH="0" baseline="0" noProof="0" dirty="0">
                <a:ln>
                  <a:noFill/>
                </a:ln>
                <a:solidFill>
                  <a:schemeClr val="tx1"/>
                </a:solidFill>
                <a:effectLst/>
                <a:uLnTx/>
                <a:uFillTx/>
                <a:latin typeface="Times New Roman" panose="02020603050405020304" pitchFamily="18" charset="0"/>
                <a:ea typeface="+mj-ea"/>
                <a:cs typeface="Times New Roman" panose="02020603050405020304" pitchFamily="18" charset="0"/>
              </a:rPr>
              <a:t>Competitors of British Airways</a:t>
            </a:r>
            <a:endParaRPr kumimoji="0" lang="ko-KR" altLang="en-US" sz="4400" b="0" i="0" u="none" strike="noStrike" kern="1200" cap="none" spc="0" normalizeH="0" baseline="0" noProof="0" dirty="0">
              <a:ln>
                <a:noFill/>
              </a:ln>
              <a:solidFill>
                <a:schemeClr val="tx1"/>
              </a:solidFill>
              <a:effectLst/>
              <a:uLnTx/>
              <a:uFillTx/>
              <a:latin typeface="Times New Roman" panose="02020603050405020304" pitchFamily="18" charset="0"/>
              <a:ea typeface="+mj-ea"/>
              <a:cs typeface="Times New Roman" panose="02020603050405020304" pitchFamily="18" charset="0"/>
            </a:endParaRPr>
          </a:p>
        </p:txBody>
      </p:sp>
      <p:sp>
        <p:nvSpPr>
          <p:cNvPr id="3" name="TextBox 2">
            <a:extLst>
              <a:ext uri="{FF2B5EF4-FFF2-40B4-BE49-F238E27FC236}">
                <a16:creationId xmlns:a16="http://schemas.microsoft.com/office/drawing/2014/main" id="{CFA9C926-62A3-31B0-9D1E-031A0E1810B8}"/>
              </a:ext>
            </a:extLst>
          </p:cNvPr>
          <p:cNvSpPr txBox="1"/>
          <p:nvPr/>
        </p:nvSpPr>
        <p:spPr>
          <a:xfrm>
            <a:off x="3635247" y="2605697"/>
            <a:ext cx="4921506" cy="1646605"/>
          </a:xfrm>
          <a:prstGeom prst="rect">
            <a:avLst/>
          </a:prstGeom>
          <a:noFill/>
        </p:spPr>
        <p:txBody>
          <a:bodyPr wrap="square" rtlCol="0">
            <a:spAutoFit/>
          </a:bodyPr>
          <a:lstStyle/>
          <a:p>
            <a:pPr marL="285750" indent="-285750">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EasyJet</a:t>
            </a:r>
          </a:p>
          <a:p>
            <a:pPr marL="285750" indent="-285750">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Cathay Pacific Airways Ltd</a:t>
            </a:r>
          </a:p>
          <a:p>
            <a:pPr marL="285750" indent="-285750">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Emirates Group</a:t>
            </a:r>
          </a:p>
          <a:p>
            <a:pPr marL="285750" indent="-285750">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Virgin Group</a:t>
            </a:r>
          </a:p>
          <a:p>
            <a:pPr marL="285750" indent="-285750">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Singapore Airlines</a:t>
            </a:r>
          </a:p>
          <a:p>
            <a:endParaRPr lang="en-US" sz="1100" b="1" dirty="0"/>
          </a:p>
        </p:txBody>
      </p:sp>
      <p:pic>
        <p:nvPicPr>
          <p:cNvPr id="1028" name="Picture 4" descr="Yet another Easyjet flight delayed? Get a compensation now! | Flightright">
            <a:extLst>
              <a:ext uri="{FF2B5EF4-FFF2-40B4-BE49-F238E27FC236}">
                <a16:creationId xmlns:a16="http://schemas.microsoft.com/office/drawing/2014/main" id="{32B3359D-93E3-C8E3-B25D-65FA2308046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00120" y="1735413"/>
            <a:ext cx="4101266" cy="1646605"/>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The Virgin Group | Virgin">
            <a:extLst>
              <a:ext uri="{FF2B5EF4-FFF2-40B4-BE49-F238E27FC236}">
                <a16:creationId xmlns:a16="http://schemas.microsoft.com/office/drawing/2014/main" id="{32E8B874-0924-D386-E288-D47CD4605F3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800120" y="3930315"/>
            <a:ext cx="4101266" cy="2090396"/>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Emirates (airline) - Wikipedia">
            <a:extLst>
              <a:ext uri="{FF2B5EF4-FFF2-40B4-BE49-F238E27FC236}">
                <a16:creationId xmlns:a16="http://schemas.microsoft.com/office/drawing/2014/main" id="{56055DA7-1952-6008-523E-A1D084FCDAE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90614" y="2400810"/>
            <a:ext cx="2888356" cy="30590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785913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8CE679-87D5-5CDB-B97B-264B82D97235}"/>
              </a:ext>
            </a:extLst>
          </p:cNvPr>
          <p:cNvSpPr txBox="1">
            <a:spLocks/>
          </p:cNvSpPr>
          <p:nvPr/>
        </p:nvSpPr>
        <p:spPr>
          <a:xfrm>
            <a:off x="-10886" y="0"/>
            <a:ext cx="12202886" cy="1556084"/>
          </a:xfrm>
          <a:prstGeom prst="rect">
            <a:avLst/>
          </a:prstGeom>
        </p:spPr>
        <p:txBody>
          <a:bodyPr anchor="ctr"/>
          <a:lstStyle/>
          <a:p>
            <a:pPr lvl="0" algn="ctr">
              <a:spcBef>
                <a:spcPct val="0"/>
              </a:spcBef>
              <a:defRPr/>
            </a:pPr>
            <a:r>
              <a:rPr lang="en-US" sz="4400" b="1" dirty="0">
                <a:latin typeface="Times New Roman" panose="02020603050405020304" pitchFamily="18" charset="0"/>
                <a:ea typeface="+mj-ea"/>
                <a:cs typeface="Times New Roman" panose="02020603050405020304" pitchFamily="18" charset="0"/>
              </a:rPr>
              <a:t>Relationship between structure and its performance</a:t>
            </a:r>
            <a:endParaRPr kumimoji="0" lang="ko-KR" altLang="en-US" sz="4400" b="0" i="0" u="none" strike="noStrike" kern="1200" cap="none" spc="0" normalizeH="0" baseline="0" noProof="0" dirty="0">
              <a:ln>
                <a:noFill/>
              </a:ln>
              <a:solidFill>
                <a:schemeClr val="tx1"/>
              </a:solidFill>
              <a:effectLst/>
              <a:uLnTx/>
              <a:uFillTx/>
              <a:latin typeface="Times New Roman" panose="02020603050405020304" pitchFamily="18" charset="0"/>
              <a:ea typeface="+mj-ea"/>
              <a:cs typeface="Times New Roman" panose="02020603050405020304" pitchFamily="18" charset="0"/>
            </a:endParaRPr>
          </a:p>
        </p:txBody>
      </p:sp>
      <p:sp>
        <p:nvSpPr>
          <p:cNvPr id="3" name="TextBox 2">
            <a:extLst>
              <a:ext uri="{FF2B5EF4-FFF2-40B4-BE49-F238E27FC236}">
                <a16:creationId xmlns:a16="http://schemas.microsoft.com/office/drawing/2014/main" id="{64487192-F346-BD30-F52D-82998ED0B036}"/>
              </a:ext>
            </a:extLst>
          </p:cNvPr>
          <p:cNvSpPr txBox="1"/>
          <p:nvPr/>
        </p:nvSpPr>
        <p:spPr>
          <a:xfrm>
            <a:off x="1207169" y="2395158"/>
            <a:ext cx="3429000" cy="369332"/>
          </a:xfrm>
          <a:prstGeom prst="rect">
            <a:avLst/>
          </a:prstGeom>
          <a:noFill/>
        </p:spPr>
        <p:txBody>
          <a:bodyPr wrap="square" rtlCol="0">
            <a:spAutoFit/>
          </a:bodyPr>
          <a:lstStyle/>
          <a:p>
            <a:pPr marL="285750" indent="-285750">
              <a:buFont typeface="Arial" panose="020B0604020202020204" pitchFamily="34" charset="0"/>
              <a:buChar char="•"/>
            </a:pPr>
            <a:endParaRPr lang="en-US" dirty="0"/>
          </a:p>
        </p:txBody>
      </p:sp>
      <p:graphicFrame>
        <p:nvGraphicFramePr>
          <p:cNvPr id="4" name="Diagram 3">
            <a:extLst>
              <a:ext uri="{FF2B5EF4-FFF2-40B4-BE49-F238E27FC236}">
                <a16:creationId xmlns:a16="http://schemas.microsoft.com/office/drawing/2014/main" id="{5358A76C-532F-2D86-C007-E982BB323652}"/>
              </a:ext>
            </a:extLst>
          </p:cNvPr>
          <p:cNvGraphicFramePr/>
          <p:nvPr>
            <p:extLst>
              <p:ext uri="{D42A27DB-BD31-4B8C-83A1-F6EECF244321}">
                <p14:modId xmlns:p14="http://schemas.microsoft.com/office/powerpoint/2010/main" val="627688029"/>
              </p:ext>
            </p:extLst>
          </p:nvPr>
        </p:nvGraphicFramePr>
        <p:xfrm>
          <a:off x="1130969" y="2451100"/>
          <a:ext cx="5959642" cy="225919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14593614-503A-877E-3C54-DFDDEC921C31}"/>
              </a:ext>
            </a:extLst>
          </p:cNvPr>
          <p:cNvSpPr txBox="1"/>
          <p:nvPr/>
        </p:nvSpPr>
        <p:spPr>
          <a:xfrm>
            <a:off x="465220" y="1778373"/>
            <a:ext cx="6208295" cy="369332"/>
          </a:xfrm>
          <a:prstGeom prst="rect">
            <a:avLst/>
          </a:prstGeom>
          <a:noFill/>
        </p:spPr>
        <p:txBody>
          <a:bodyPr wrap="square" rtlCol="0">
            <a:spAutoFit/>
          </a:bodyPr>
          <a:lstStyle/>
          <a:p>
            <a:r>
              <a:rPr lang="en-US" dirty="0">
                <a:latin typeface="Times New Roman" panose="02020603050405020304" pitchFamily="18" charset="0"/>
                <a:cs typeface="Times New Roman" panose="02020603050405020304" pitchFamily="18" charset="0"/>
              </a:rPr>
              <a:t>There are three primary categories of structure.</a:t>
            </a:r>
          </a:p>
        </p:txBody>
      </p:sp>
    </p:spTree>
    <p:extLst>
      <p:ext uri="{BB962C8B-B14F-4D97-AF65-F5344CB8AC3E}">
        <p14:creationId xmlns:p14="http://schemas.microsoft.com/office/powerpoint/2010/main" val="10303836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3FC0A5-63F9-A3A5-2777-4524A53BB5C6}"/>
              </a:ext>
            </a:extLst>
          </p:cNvPr>
          <p:cNvSpPr txBox="1">
            <a:spLocks/>
          </p:cNvSpPr>
          <p:nvPr/>
        </p:nvSpPr>
        <p:spPr>
          <a:xfrm>
            <a:off x="-10886" y="0"/>
            <a:ext cx="12202886" cy="1556084"/>
          </a:xfrm>
          <a:prstGeom prst="rect">
            <a:avLst/>
          </a:prstGeom>
        </p:spPr>
        <p:txBody>
          <a:bodyPr anchor="ctr"/>
          <a:lstStyle/>
          <a:p>
            <a:pPr lvl="0" algn="ctr">
              <a:spcBef>
                <a:spcPct val="0"/>
              </a:spcBef>
              <a:defRPr/>
            </a:pPr>
            <a:r>
              <a:rPr lang="en-US" sz="4400" b="1" dirty="0">
                <a:latin typeface="Times New Roman" panose="02020603050405020304" pitchFamily="18" charset="0"/>
                <a:ea typeface="+mj-ea"/>
                <a:cs typeface="Times New Roman" panose="02020603050405020304" pitchFamily="18" charset="0"/>
              </a:rPr>
              <a:t>Relationship between structure and its performance</a:t>
            </a:r>
            <a:endParaRPr kumimoji="0" lang="ko-KR" altLang="en-US" sz="4400" b="0" i="0" u="none" strike="noStrike" kern="1200" cap="none" spc="0" normalizeH="0" baseline="0" noProof="0" dirty="0">
              <a:ln>
                <a:noFill/>
              </a:ln>
              <a:solidFill>
                <a:schemeClr val="tx1"/>
              </a:solidFill>
              <a:effectLst/>
              <a:uLnTx/>
              <a:uFillTx/>
              <a:latin typeface="Times New Roman" panose="02020603050405020304" pitchFamily="18" charset="0"/>
              <a:ea typeface="+mj-ea"/>
              <a:cs typeface="Times New Roman" panose="02020603050405020304" pitchFamily="18" charset="0"/>
            </a:endParaRPr>
          </a:p>
        </p:txBody>
      </p:sp>
      <p:sp>
        <p:nvSpPr>
          <p:cNvPr id="3" name="TextBox 2">
            <a:extLst>
              <a:ext uri="{FF2B5EF4-FFF2-40B4-BE49-F238E27FC236}">
                <a16:creationId xmlns:a16="http://schemas.microsoft.com/office/drawing/2014/main" id="{1043BABE-A51C-3E4A-D444-CFE022D03D32}"/>
              </a:ext>
            </a:extLst>
          </p:cNvPr>
          <p:cNvSpPr txBox="1"/>
          <p:nvPr/>
        </p:nvSpPr>
        <p:spPr>
          <a:xfrm>
            <a:off x="299357" y="1823932"/>
            <a:ext cx="11582400" cy="2585323"/>
          </a:xfrm>
          <a:prstGeom prst="rect">
            <a:avLst/>
          </a:prstGeom>
          <a:noFill/>
        </p:spPr>
        <p:txBody>
          <a:bodyPr wrap="square" rtlCol="0">
            <a:spAutoFit/>
          </a:bodyPr>
          <a:lstStyle/>
          <a:p>
            <a:pPr marL="285750" indent="-285750" algn="jus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Organizational structure is a core and crucial part of any company. It gives a formal understanding of the controlling power authority centre and various relationships within the company collaboration of all the people working in the organization, allocation of resources, and use of these resources to achieve the organizational goals. </a:t>
            </a:r>
          </a:p>
          <a:p>
            <a:pPr marL="285750" indent="-285750" algn="just">
              <a:buFont typeface="Arial" panose="020B0604020202020204" pitchFamily="34" charset="0"/>
              <a:buChar char="•"/>
            </a:pPr>
            <a:endParaRPr lang="en-US"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The structure of an organization influences many factors such as employee behaviour in the organisation, decision-making, financial growth, performance output, stability, and so on. There are many types of structures that an organization can adapt to (</a:t>
            </a:r>
            <a:r>
              <a:rPr lang="en-US" dirty="0" err="1">
                <a:latin typeface="Times New Roman" panose="02020603050405020304" pitchFamily="18" charset="0"/>
                <a:cs typeface="Times New Roman" panose="02020603050405020304" pitchFamily="18" charset="0"/>
              </a:rPr>
              <a:t>Akpor-Robaro</a:t>
            </a:r>
            <a:r>
              <a:rPr lang="en-US" dirty="0">
                <a:latin typeface="Times New Roman" panose="02020603050405020304" pitchFamily="18" charset="0"/>
                <a:cs typeface="Times New Roman" panose="02020603050405020304" pitchFamily="18" charset="0"/>
              </a:rPr>
              <a:t>, 2018). </a:t>
            </a:r>
          </a:p>
          <a:p>
            <a:pPr algn="just"/>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6205288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1CB884-A42C-DE07-A69A-BF21A2C6B2CB}"/>
              </a:ext>
            </a:extLst>
          </p:cNvPr>
          <p:cNvSpPr txBox="1">
            <a:spLocks/>
          </p:cNvSpPr>
          <p:nvPr/>
        </p:nvSpPr>
        <p:spPr>
          <a:xfrm>
            <a:off x="0" y="-1"/>
            <a:ext cx="12192000" cy="1379621"/>
          </a:xfrm>
          <a:prstGeom prst="rect">
            <a:avLst/>
          </a:prstGeom>
        </p:spPr>
        <p:txBody>
          <a:bodyPr anchor="ctr"/>
          <a:lstStyle/>
          <a:p>
            <a:pPr lvl="0" algn="ctr">
              <a:spcBef>
                <a:spcPct val="0"/>
              </a:spcBef>
              <a:defRPr/>
            </a:pPr>
            <a:r>
              <a:rPr lang="en-US" sz="4400" b="1" dirty="0">
                <a:latin typeface="Times New Roman" panose="02020603050405020304" pitchFamily="18" charset="0"/>
                <a:ea typeface="+mj-ea"/>
                <a:cs typeface="Times New Roman" panose="02020603050405020304" pitchFamily="18" charset="0"/>
              </a:rPr>
              <a:t>The relationship between BA’s structure and its performance</a:t>
            </a:r>
            <a:endParaRPr kumimoji="0" lang="ko-KR" altLang="en-US" sz="4400" b="0" i="0" u="none" strike="noStrike" kern="1200" cap="none" spc="0" normalizeH="0" baseline="0" noProof="0" dirty="0">
              <a:ln>
                <a:noFill/>
              </a:ln>
              <a:solidFill>
                <a:schemeClr val="tx1"/>
              </a:solidFill>
              <a:effectLst/>
              <a:uLnTx/>
              <a:uFillTx/>
              <a:latin typeface="Times New Roman" panose="02020603050405020304" pitchFamily="18" charset="0"/>
              <a:ea typeface="+mj-ea"/>
              <a:cs typeface="Times New Roman" panose="02020603050405020304" pitchFamily="18" charset="0"/>
            </a:endParaRPr>
          </a:p>
        </p:txBody>
      </p:sp>
      <p:pic>
        <p:nvPicPr>
          <p:cNvPr id="4" name="Picture 3" descr="Graphical user interface, application&#10;&#10;Description automatically generated">
            <a:extLst>
              <a:ext uri="{FF2B5EF4-FFF2-40B4-BE49-F238E27FC236}">
                <a16:creationId xmlns:a16="http://schemas.microsoft.com/office/drawing/2014/main" id="{6253ABCB-B4D6-FC9B-496B-DA5B119B3F5F}"/>
              </a:ext>
            </a:extLst>
          </p:cNvPr>
          <p:cNvPicPr>
            <a:picLocks noChangeAspect="1"/>
          </p:cNvPicPr>
          <p:nvPr/>
        </p:nvPicPr>
        <p:blipFill>
          <a:blip r:embed="rId3"/>
          <a:stretch>
            <a:fillRect/>
          </a:stretch>
        </p:blipFill>
        <p:spPr>
          <a:xfrm>
            <a:off x="2047814" y="1618158"/>
            <a:ext cx="8096371" cy="4172873"/>
          </a:xfrm>
          <a:prstGeom prst="rect">
            <a:avLst/>
          </a:prstGeom>
        </p:spPr>
      </p:pic>
    </p:spTree>
    <p:extLst>
      <p:ext uri="{BB962C8B-B14F-4D97-AF65-F5344CB8AC3E}">
        <p14:creationId xmlns:p14="http://schemas.microsoft.com/office/powerpoint/2010/main" val="4482606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2F2696-0442-2A95-856A-7979C23DA42F}"/>
              </a:ext>
            </a:extLst>
          </p:cNvPr>
          <p:cNvSpPr txBox="1">
            <a:spLocks/>
          </p:cNvSpPr>
          <p:nvPr/>
        </p:nvSpPr>
        <p:spPr>
          <a:xfrm>
            <a:off x="0" y="0"/>
            <a:ext cx="12228512" cy="1138989"/>
          </a:xfrm>
          <a:prstGeom prst="rect">
            <a:avLst/>
          </a:prstGeom>
        </p:spPr>
        <p:txBody>
          <a:bodyPr anchor="ctr"/>
          <a:lstStyle/>
          <a:p>
            <a:pPr lvl="0" algn="ctr">
              <a:spcBef>
                <a:spcPct val="0"/>
              </a:spcBef>
              <a:defRPr/>
            </a:pPr>
            <a:r>
              <a:rPr lang="en-US" sz="4400" b="1" dirty="0">
                <a:latin typeface="Times New Roman" panose="02020603050405020304" pitchFamily="18" charset="0"/>
                <a:ea typeface="+mj-ea"/>
                <a:cs typeface="Times New Roman" panose="02020603050405020304" pitchFamily="18" charset="0"/>
              </a:rPr>
              <a:t>Skills that a manager uses to run BA</a:t>
            </a:r>
            <a:endParaRPr kumimoji="0" lang="ko-KR" altLang="en-US" sz="4400" b="0" i="0" u="none" strike="noStrike" kern="1200" cap="none" spc="0" normalizeH="0" baseline="0" noProof="0" dirty="0">
              <a:ln>
                <a:noFill/>
              </a:ln>
              <a:solidFill>
                <a:schemeClr val="tx1"/>
              </a:solidFill>
              <a:effectLst/>
              <a:uLnTx/>
              <a:uFillTx/>
              <a:latin typeface="Times New Roman" panose="02020603050405020304" pitchFamily="18" charset="0"/>
              <a:ea typeface="+mj-ea"/>
              <a:cs typeface="Times New Roman" panose="02020603050405020304" pitchFamily="18" charset="0"/>
            </a:endParaRPr>
          </a:p>
        </p:txBody>
      </p:sp>
      <p:sp>
        <p:nvSpPr>
          <p:cNvPr id="3" name="TextBox 2">
            <a:extLst>
              <a:ext uri="{FF2B5EF4-FFF2-40B4-BE49-F238E27FC236}">
                <a16:creationId xmlns:a16="http://schemas.microsoft.com/office/drawing/2014/main" id="{74FF21C6-E346-D8D4-EC7C-94802DD1221A}"/>
              </a:ext>
            </a:extLst>
          </p:cNvPr>
          <p:cNvSpPr txBox="1"/>
          <p:nvPr/>
        </p:nvSpPr>
        <p:spPr>
          <a:xfrm>
            <a:off x="489285" y="1674674"/>
            <a:ext cx="11213430" cy="1754326"/>
          </a:xfrm>
          <a:prstGeom prst="rect">
            <a:avLst/>
          </a:prstGeom>
          <a:noFill/>
        </p:spPr>
        <p:txBody>
          <a:bodyPr wrap="square" rtlCol="0">
            <a:spAutoFit/>
          </a:bodyPr>
          <a:lstStyle/>
          <a:p>
            <a:pPr marL="285750" indent="-285750" algn="jus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Managerial skills are very important for branch managers to run any organisation or their respective branches. </a:t>
            </a:r>
          </a:p>
          <a:p>
            <a:pPr marL="285750" indent="-285750" algn="just">
              <a:buFont typeface="Arial" panose="020B0604020202020204" pitchFamily="34" charset="0"/>
              <a:buChar char="•"/>
            </a:pPr>
            <a:endParaRPr lang="en-US"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The first important task of a manager is to set goals. </a:t>
            </a:r>
          </a:p>
          <a:p>
            <a:pPr marL="285750" indent="-285750" algn="just">
              <a:buFont typeface="Arial" panose="020B0604020202020204" pitchFamily="34" charset="0"/>
              <a:buChar char="•"/>
            </a:pPr>
            <a:endParaRPr lang="en-US"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It is the responsibility of the manager to recognise the progress of every employee and allocate jobs in such a way that they do their best and give their best output and performance. </a:t>
            </a:r>
          </a:p>
        </p:txBody>
      </p:sp>
    </p:spTree>
    <p:extLst>
      <p:ext uri="{BB962C8B-B14F-4D97-AF65-F5344CB8AC3E}">
        <p14:creationId xmlns:p14="http://schemas.microsoft.com/office/powerpoint/2010/main" val="23072251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B41ED556-F203-496E-A7E7-21906A1BBB3C}"/>
              </a:ext>
            </a:extLst>
          </p:cNvPr>
          <p:cNvSpPr txBox="1">
            <a:spLocks/>
          </p:cNvSpPr>
          <p:nvPr/>
        </p:nvSpPr>
        <p:spPr>
          <a:xfrm>
            <a:off x="-36512" y="0"/>
            <a:ext cx="12228512" cy="1219200"/>
          </a:xfrm>
          <a:prstGeom prst="rect">
            <a:avLst/>
          </a:prstGeom>
        </p:spPr>
        <p:txBody>
          <a:bodyPr anchor="ctr"/>
          <a:lstStyle/>
          <a:p>
            <a:pPr lvl="0" algn="ctr">
              <a:spcBef>
                <a:spcPct val="0"/>
              </a:spcBef>
              <a:defRPr/>
            </a:pPr>
            <a:r>
              <a:rPr lang="en-US" sz="4400" b="1" dirty="0">
                <a:latin typeface="Times New Roman" panose="02020603050405020304" pitchFamily="18" charset="0"/>
                <a:ea typeface="+mj-ea"/>
                <a:cs typeface="Times New Roman" panose="02020603050405020304" pitchFamily="18" charset="0"/>
              </a:rPr>
              <a:t>Tasks that a manager uses to run BA</a:t>
            </a:r>
            <a:endParaRPr kumimoji="0" lang="ko-KR" altLang="en-US" sz="4400" b="0" i="0" u="none" strike="noStrike" kern="1200" cap="none" spc="0" normalizeH="0" baseline="0" noProof="0" dirty="0">
              <a:ln>
                <a:noFill/>
              </a:ln>
              <a:solidFill>
                <a:schemeClr val="tx1"/>
              </a:solidFill>
              <a:effectLst/>
              <a:uLnTx/>
              <a:uFillTx/>
              <a:latin typeface="Times New Roman" panose="02020603050405020304" pitchFamily="18" charset="0"/>
              <a:ea typeface="+mj-ea"/>
              <a:cs typeface="Times New Roman" panose="02020603050405020304" pitchFamily="18" charset="0"/>
            </a:endParaRPr>
          </a:p>
        </p:txBody>
      </p:sp>
      <p:sp>
        <p:nvSpPr>
          <p:cNvPr id="5" name="TextBox 4">
            <a:extLst>
              <a:ext uri="{FF2B5EF4-FFF2-40B4-BE49-F238E27FC236}">
                <a16:creationId xmlns:a16="http://schemas.microsoft.com/office/drawing/2014/main" id="{F9CC169E-C010-8669-25B1-5261C84469C4}"/>
              </a:ext>
            </a:extLst>
          </p:cNvPr>
          <p:cNvSpPr txBox="1"/>
          <p:nvPr/>
        </p:nvSpPr>
        <p:spPr>
          <a:xfrm>
            <a:off x="641684" y="1459831"/>
            <a:ext cx="10908632" cy="2308324"/>
          </a:xfrm>
          <a:prstGeom prst="rect">
            <a:avLst/>
          </a:prstGeom>
          <a:noFill/>
        </p:spPr>
        <p:txBody>
          <a:bodyPr wrap="square" rtlCol="0">
            <a:spAutoFit/>
          </a:bodyPr>
          <a:lstStyle/>
          <a:p>
            <a:pPr marL="285750" indent="-285750" algn="jus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Planning: It all starts with a thorough action plan developed by BA’s management</a:t>
            </a:r>
          </a:p>
          <a:p>
            <a:pPr marL="285750" indent="-285750" algn="just">
              <a:buFont typeface="Arial" panose="020B0604020202020204" pitchFamily="34" charset="0"/>
              <a:buChar char="•"/>
            </a:pPr>
            <a:endParaRPr lang="en-US"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Leading: In this phase, leaders within BA inspire their teams to carry out their assignments and achieve their goals</a:t>
            </a:r>
          </a:p>
          <a:p>
            <a:pPr marL="285750" indent="-285750" algn="just">
              <a:buFont typeface="Arial" panose="020B0604020202020204" pitchFamily="34" charset="0"/>
              <a:buChar char="•"/>
            </a:pPr>
            <a:endParaRPr lang="en-US"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Controlling: Managers within British Airlines hold the responsibility of ensuring that their teams complete their work </a:t>
            </a:r>
            <a:endParaRPr lang="en-GB" dirty="0">
              <a:latin typeface="Times New Roman" panose="02020603050405020304" pitchFamily="18" charset="0"/>
              <a:cs typeface="Times New Roman" panose="02020603050405020304" pitchFamily="18" charset="0"/>
            </a:endParaRPr>
          </a:p>
          <a:p>
            <a:endParaRPr lang="en-US" dirty="0"/>
          </a:p>
        </p:txBody>
      </p:sp>
    </p:spTree>
    <p:extLst>
      <p:ext uri="{BB962C8B-B14F-4D97-AF65-F5344CB8AC3E}">
        <p14:creationId xmlns:p14="http://schemas.microsoft.com/office/powerpoint/2010/main" val="10419332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121B06-97E7-8321-7F97-D7892413C81C}"/>
              </a:ext>
            </a:extLst>
          </p:cNvPr>
          <p:cNvSpPr txBox="1">
            <a:spLocks/>
          </p:cNvSpPr>
          <p:nvPr/>
        </p:nvSpPr>
        <p:spPr>
          <a:xfrm>
            <a:off x="-18256" y="0"/>
            <a:ext cx="12228512" cy="1363579"/>
          </a:xfrm>
          <a:prstGeom prst="rect">
            <a:avLst/>
          </a:prstGeom>
        </p:spPr>
        <p:txBody>
          <a:bodyPr anchor="ctr"/>
          <a:lstStyle/>
          <a:p>
            <a:pPr lvl="0" algn="ctr">
              <a:spcBef>
                <a:spcPct val="0"/>
              </a:spcBef>
              <a:defRPr/>
            </a:pPr>
            <a:r>
              <a:rPr lang="en-US" sz="4400" b="1" dirty="0">
                <a:latin typeface="Times New Roman" panose="02020603050405020304" pitchFamily="18" charset="0"/>
                <a:ea typeface="+mj-ea"/>
                <a:cs typeface="Times New Roman" panose="02020603050405020304" pitchFamily="18" charset="0"/>
              </a:rPr>
              <a:t>Skills of BA’s managers  </a:t>
            </a:r>
            <a:endParaRPr kumimoji="0" lang="ko-KR" altLang="en-US" sz="4400" b="0" i="0" u="none" strike="noStrike" kern="1200" cap="none" spc="0" normalizeH="0" baseline="0" noProof="0" dirty="0">
              <a:ln>
                <a:noFill/>
              </a:ln>
              <a:solidFill>
                <a:schemeClr val="tx1"/>
              </a:solidFill>
              <a:effectLst/>
              <a:uLnTx/>
              <a:uFillTx/>
              <a:latin typeface="Times New Roman" panose="02020603050405020304" pitchFamily="18" charset="0"/>
              <a:ea typeface="+mj-ea"/>
              <a:cs typeface="Times New Roman" panose="02020603050405020304" pitchFamily="18" charset="0"/>
            </a:endParaRPr>
          </a:p>
        </p:txBody>
      </p:sp>
      <p:sp>
        <p:nvSpPr>
          <p:cNvPr id="3" name="TextBox 2">
            <a:extLst>
              <a:ext uri="{FF2B5EF4-FFF2-40B4-BE49-F238E27FC236}">
                <a16:creationId xmlns:a16="http://schemas.microsoft.com/office/drawing/2014/main" id="{20017362-ED2E-722F-84EF-CC37C06EC4FA}"/>
              </a:ext>
            </a:extLst>
          </p:cNvPr>
          <p:cNvSpPr txBox="1"/>
          <p:nvPr/>
        </p:nvSpPr>
        <p:spPr>
          <a:xfrm>
            <a:off x="689811" y="1636295"/>
            <a:ext cx="10507578" cy="3693319"/>
          </a:xfrm>
          <a:prstGeom prst="rect">
            <a:avLst/>
          </a:prstGeom>
          <a:noFill/>
        </p:spPr>
        <p:txBody>
          <a:bodyPr wrap="square" rtlCol="0">
            <a:spAutoFit/>
          </a:bodyPr>
          <a:lstStyle/>
          <a:p>
            <a:pPr marL="285750" indent="-285750" algn="just">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Communication skills: open lines of communication also help BA's managers earn the respect of their staff and gain understanding of their aspirations for the company</a:t>
            </a:r>
          </a:p>
          <a:p>
            <a:pPr marL="285750" indent="-285750" algn="just">
              <a:lnSpc>
                <a:spcPct val="150000"/>
              </a:lnSpc>
              <a:buFont typeface="Arial" panose="020B0604020202020204" pitchFamily="34" charset="0"/>
              <a:buChar char="•"/>
            </a:pPr>
            <a:endParaRPr lang="en-US" dirty="0">
              <a:latin typeface="Times New Roman" panose="02020603050405020304" pitchFamily="18" charset="0"/>
              <a:cs typeface="Times New Roman" panose="02020603050405020304" pitchFamily="18" charset="0"/>
            </a:endParaRPr>
          </a:p>
          <a:p>
            <a:pPr marL="285750" indent="-285750" algn="just">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Time management skills: managers within BA may avoid micromanaging by asking workers about their work procedures and becoming engaged in their employees' time management tactics</a:t>
            </a:r>
          </a:p>
          <a:p>
            <a:pPr marL="285750" indent="-285750" algn="just">
              <a:lnSpc>
                <a:spcPct val="150000"/>
              </a:lnSpc>
              <a:buFont typeface="Arial" panose="020B0604020202020204" pitchFamily="34" charset="0"/>
              <a:buChar char="•"/>
            </a:pPr>
            <a:endParaRPr lang="en-US" dirty="0">
              <a:latin typeface="Times New Roman" panose="02020603050405020304" pitchFamily="18" charset="0"/>
              <a:cs typeface="Times New Roman" panose="02020603050405020304" pitchFamily="18" charset="0"/>
            </a:endParaRPr>
          </a:p>
          <a:p>
            <a:pPr marL="285750" indent="-285750" algn="just">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Problem-solving skills: managers in BA need strong problem-solving abilities since they are often called upon to assist their teams in overcoming obstacles</a:t>
            </a:r>
            <a:endParaRPr lang="en-GB"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endParaRPr lang="en-US" dirty="0"/>
          </a:p>
        </p:txBody>
      </p:sp>
    </p:spTree>
    <p:extLst>
      <p:ext uri="{BB962C8B-B14F-4D97-AF65-F5344CB8AC3E}">
        <p14:creationId xmlns:p14="http://schemas.microsoft.com/office/powerpoint/2010/main" val="22731172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45E118-3E6A-62FC-FCF5-861BF79682E3}"/>
              </a:ext>
            </a:extLst>
          </p:cNvPr>
          <p:cNvSpPr txBox="1">
            <a:spLocks/>
          </p:cNvSpPr>
          <p:nvPr/>
        </p:nvSpPr>
        <p:spPr>
          <a:xfrm>
            <a:off x="0" y="-1"/>
            <a:ext cx="12192000" cy="1331844"/>
          </a:xfrm>
          <a:prstGeom prst="rect">
            <a:avLst/>
          </a:prstGeom>
        </p:spPr>
        <p:txBody>
          <a:bodyPr anchor="ctr"/>
          <a:lstStyle/>
          <a:p>
            <a:pPr marL="0" marR="0" lvl="0" indent="0" algn="ctr" defTabSz="914400" rtl="0" eaLnBrk="1" fontAlgn="auto" latinLnBrk="1" hangingPunct="1">
              <a:lnSpc>
                <a:spcPct val="100000"/>
              </a:lnSpc>
              <a:spcBef>
                <a:spcPct val="0"/>
              </a:spcBef>
              <a:spcAft>
                <a:spcPts val="0"/>
              </a:spcAft>
              <a:buClrTx/>
              <a:buSzTx/>
              <a:buFontTx/>
              <a:buNone/>
              <a:tabLst/>
              <a:defRPr/>
            </a:pPr>
            <a:endParaRPr kumimoji="0" lang="en-US" sz="4400" b="1" u="none" strike="noStrike" kern="1200" cap="none" spc="0" normalizeH="0" baseline="0" noProof="0" dirty="0">
              <a:ln>
                <a:noFill/>
              </a:ln>
              <a:solidFill>
                <a:schemeClr val="tx1"/>
              </a:solidFill>
              <a:effectLst/>
              <a:uLnTx/>
              <a:uFillTx/>
              <a:latin typeface="Times New Roman" panose="02020603050405020304" pitchFamily="18" charset="0"/>
              <a:ea typeface="+mj-ea"/>
              <a:cs typeface="Times New Roman" panose="02020603050405020304" pitchFamily="18" charset="0"/>
            </a:endParaRPr>
          </a:p>
          <a:p>
            <a:pPr marL="0" marR="0" lvl="0" indent="0" algn="ctr" defTabSz="914400" rtl="0" eaLnBrk="1" fontAlgn="auto" latinLnBrk="1" hangingPunct="1">
              <a:lnSpc>
                <a:spcPct val="100000"/>
              </a:lnSpc>
              <a:spcBef>
                <a:spcPct val="0"/>
              </a:spcBef>
              <a:spcAft>
                <a:spcPts val="0"/>
              </a:spcAft>
              <a:buClrTx/>
              <a:buSzTx/>
              <a:buFontTx/>
              <a:buNone/>
              <a:tabLst/>
              <a:defRPr/>
            </a:pPr>
            <a:endParaRPr lang="en-US" sz="4400" b="1" dirty="0">
              <a:latin typeface="Times New Roman" panose="02020603050405020304" pitchFamily="18" charset="0"/>
              <a:ea typeface="+mj-ea"/>
              <a:cs typeface="Times New Roman" panose="02020603050405020304" pitchFamily="18" charset="0"/>
            </a:endParaRPr>
          </a:p>
          <a:p>
            <a:pPr lvl="0" algn="ctr"/>
            <a:r>
              <a:rPr lang="en-US" sz="4400" b="1" dirty="0">
                <a:latin typeface="Times New Roman" panose="02020603050405020304" pitchFamily="18" charset="0"/>
                <a:cs typeface="Times New Roman" panose="02020603050405020304" pitchFamily="18" charset="0"/>
              </a:rPr>
              <a:t>Leadership theories </a:t>
            </a:r>
          </a:p>
          <a:p>
            <a:pPr lvl="0" algn="ctr">
              <a:spcBef>
                <a:spcPct val="0"/>
              </a:spcBef>
              <a:defRPr/>
            </a:pPr>
            <a:br>
              <a:rPr kumimoji="0" lang="en-US" sz="4400" b="1" u="none" strike="noStrike" kern="1200" cap="none" spc="0" normalizeH="0" baseline="0" noProof="0" dirty="0">
                <a:ln>
                  <a:noFill/>
                </a:ln>
                <a:solidFill>
                  <a:schemeClr val="tx1"/>
                </a:solidFill>
                <a:effectLst/>
                <a:uLnTx/>
                <a:uFillTx/>
                <a:latin typeface="Times New Roman" panose="02020603050405020304" pitchFamily="18" charset="0"/>
                <a:ea typeface="+mj-ea"/>
                <a:cs typeface="Times New Roman" panose="02020603050405020304" pitchFamily="18" charset="0"/>
              </a:rPr>
            </a:br>
            <a:endParaRPr kumimoji="0" lang="ko-KR" altLang="en-US" sz="4400" b="1" u="none" strike="noStrike" kern="1200" cap="none" spc="0" normalizeH="0" baseline="0" noProof="0" dirty="0">
              <a:ln>
                <a:noFill/>
              </a:ln>
              <a:solidFill>
                <a:schemeClr val="tx1"/>
              </a:solidFill>
              <a:effectLst/>
              <a:uLnTx/>
              <a:uFillTx/>
              <a:latin typeface="Times New Roman" panose="02020603050405020304" pitchFamily="18" charset="0"/>
              <a:ea typeface="+mj-ea"/>
              <a:cs typeface="Times New Roman" panose="02020603050405020304" pitchFamily="18" charset="0"/>
            </a:endParaRPr>
          </a:p>
        </p:txBody>
      </p:sp>
      <p:sp>
        <p:nvSpPr>
          <p:cNvPr id="3" name="TextBox 2">
            <a:extLst>
              <a:ext uri="{FF2B5EF4-FFF2-40B4-BE49-F238E27FC236}">
                <a16:creationId xmlns:a16="http://schemas.microsoft.com/office/drawing/2014/main" id="{A1CB118A-05AD-171C-8387-060DEBBA2C3E}"/>
              </a:ext>
            </a:extLst>
          </p:cNvPr>
          <p:cNvSpPr txBox="1"/>
          <p:nvPr/>
        </p:nvSpPr>
        <p:spPr>
          <a:xfrm>
            <a:off x="2531604" y="1590260"/>
            <a:ext cx="7128792" cy="464871"/>
          </a:xfrm>
          <a:prstGeom prst="rect">
            <a:avLst/>
          </a:prstGeom>
          <a:noFill/>
        </p:spPr>
        <p:txBody>
          <a:bodyPr wrap="square" rtlCol="0">
            <a:spAutoFit/>
          </a:bodyPr>
          <a:lstStyle/>
          <a:p>
            <a:pPr algn="ctr">
              <a:lnSpc>
                <a:spcPct val="150000"/>
              </a:lnSpc>
            </a:pPr>
            <a:r>
              <a:rPr lang="en-US" dirty="0">
                <a:latin typeface="Times New Roman" panose="02020603050405020304" pitchFamily="18" charset="0"/>
                <a:cs typeface="Times New Roman" panose="02020603050405020304" pitchFamily="18" charset="0"/>
              </a:rPr>
              <a:t>There are five major leadership theories : </a:t>
            </a:r>
          </a:p>
        </p:txBody>
      </p:sp>
      <p:graphicFrame>
        <p:nvGraphicFramePr>
          <p:cNvPr id="5" name="Diagram 4">
            <a:extLst>
              <a:ext uri="{FF2B5EF4-FFF2-40B4-BE49-F238E27FC236}">
                <a16:creationId xmlns:a16="http://schemas.microsoft.com/office/drawing/2014/main" id="{118F5142-5870-2705-8F9D-6A5A5A629A14}"/>
              </a:ext>
            </a:extLst>
          </p:cNvPr>
          <p:cNvGraphicFramePr/>
          <p:nvPr>
            <p:extLst>
              <p:ext uri="{D42A27DB-BD31-4B8C-83A1-F6EECF244321}">
                <p14:modId xmlns:p14="http://schemas.microsoft.com/office/powerpoint/2010/main" val="434713722"/>
              </p:ext>
            </p:extLst>
          </p:nvPr>
        </p:nvGraphicFramePr>
        <p:xfrm>
          <a:off x="3162300" y="2389870"/>
          <a:ext cx="5867400" cy="2413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938128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02147A-1344-2862-8440-2FCBAA434DC4}"/>
              </a:ext>
            </a:extLst>
          </p:cNvPr>
          <p:cNvSpPr txBox="1">
            <a:spLocks/>
          </p:cNvSpPr>
          <p:nvPr/>
        </p:nvSpPr>
        <p:spPr>
          <a:xfrm>
            <a:off x="0" y="318052"/>
            <a:ext cx="12192000" cy="1212574"/>
          </a:xfrm>
          <a:prstGeom prst="rect">
            <a:avLst/>
          </a:prstGeom>
        </p:spPr>
        <p:txBody>
          <a:bodyPr anchor="ctr"/>
          <a:lstStyle/>
          <a:p>
            <a:pPr marL="0" marR="0" lvl="0" indent="0" algn="ctr" defTabSz="914400" rtl="0" eaLnBrk="1" fontAlgn="auto" latinLnBrk="1" hangingPunct="1">
              <a:lnSpc>
                <a:spcPct val="100000"/>
              </a:lnSpc>
              <a:spcBef>
                <a:spcPct val="0"/>
              </a:spcBef>
              <a:spcAft>
                <a:spcPts val="0"/>
              </a:spcAft>
              <a:buClrTx/>
              <a:buSzTx/>
              <a:buFontTx/>
              <a:buNone/>
              <a:tabLst/>
              <a:defRPr/>
            </a:pPr>
            <a:endParaRPr kumimoji="0" lang="en-US" sz="4400" b="1" u="none" strike="noStrike" kern="1200" cap="none" spc="0" normalizeH="0" baseline="0" noProof="0" dirty="0">
              <a:ln>
                <a:noFill/>
              </a:ln>
              <a:solidFill>
                <a:schemeClr val="tx1"/>
              </a:solidFill>
              <a:effectLst/>
              <a:uLnTx/>
              <a:uFillTx/>
              <a:latin typeface="Times New Roman" panose="02020603050405020304" pitchFamily="18" charset="0"/>
              <a:ea typeface="+mj-ea"/>
              <a:cs typeface="Times New Roman" panose="02020603050405020304" pitchFamily="18" charset="0"/>
            </a:endParaRPr>
          </a:p>
          <a:p>
            <a:pPr lvl="0" algn="ctr">
              <a:spcBef>
                <a:spcPct val="0"/>
              </a:spcBef>
              <a:defRPr/>
            </a:pPr>
            <a:r>
              <a:rPr lang="en-US" sz="4400" b="1" dirty="0">
                <a:latin typeface="Times New Roman" panose="02020603050405020304" pitchFamily="18" charset="0"/>
                <a:cs typeface="Times New Roman" panose="02020603050405020304" pitchFamily="18" charset="0"/>
              </a:rPr>
              <a:t>Tuckman's Theory on British Airways </a:t>
            </a:r>
          </a:p>
          <a:p>
            <a:pPr lvl="0" algn="ctr">
              <a:spcBef>
                <a:spcPct val="0"/>
              </a:spcBef>
              <a:defRPr/>
            </a:pPr>
            <a:br>
              <a:rPr kumimoji="0" lang="en-US" sz="4400" b="1" u="none" strike="noStrike" kern="1200" cap="none" spc="0" normalizeH="0" baseline="0" noProof="0" dirty="0">
                <a:ln>
                  <a:noFill/>
                </a:ln>
                <a:solidFill>
                  <a:schemeClr val="tx1"/>
                </a:solidFill>
                <a:effectLst/>
                <a:uLnTx/>
                <a:uFillTx/>
                <a:latin typeface="Times New Roman" panose="02020603050405020304" pitchFamily="18" charset="0"/>
                <a:ea typeface="+mj-ea"/>
                <a:cs typeface="Times New Roman" panose="02020603050405020304" pitchFamily="18" charset="0"/>
              </a:rPr>
            </a:br>
            <a:endParaRPr kumimoji="0" lang="ko-KR" altLang="en-US" sz="4400" b="1" u="none" strike="noStrike" kern="1200" cap="none" spc="0" normalizeH="0" baseline="0" noProof="0" dirty="0">
              <a:ln>
                <a:noFill/>
              </a:ln>
              <a:solidFill>
                <a:schemeClr val="tx1"/>
              </a:solidFill>
              <a:effectLst/>
              <a:uLnTx/>
              <a:uFillTx/>
              <a:latin typeface="Times New Roman" panose="02020603050405020304" pitchFamily="18" charset="0"/>
              <a:ea typeface="+mj-ea"/>
              <a:cs typeface="Times New Roman" panose="02020603050405020304" pitchFamily="18" charset="0"/>
            </a:endParaRPr>
          </a:p>
        </p:txBody>
      </p:sp>
      <p:sp>
        <p:nvSpPr>
          <p:cNvPr id="3" name="TextBox 2">
            <a:extLst>
              <a:ext uri="{FF2B5EF4-FFF2-40B4-BE49-F238E27FC236}">
                <a16:creationId xmlns:a16="http://schemas.microsoft.com/office/drawing/2014/main" id="{B805F880-21F5-48A2-5551-17F32AAD9C97}"/>
              </a:ext>
            </a:extLst>
          </p:cNvPr>
          <p:cNvSpPr txBox="1"/>
          <p:nvPr/>
        </p:nvSpPr>
        <p:spPr>
          <a:xfrm>
            <a:off x="5367131" y="1828799"/>
            <a:ext cx="6241774" cy="3693319"/>
          </a:xfrm>
          <a:prstGeom prst="rect">
            <a:avLst/>
          </a:prstGeom>
          <a:noFill/>
        </p:spPr>
        <p:txBody>
          <a:bodyPr wrap="square" rtlCol="0">
            <a:spAutoFit/>
          </a:bodyPr>
          <a:lstStyle/>
          <a:p>
            <a:pPr marL="285750" indent="-285750" algn="just">
              <a:lnSpc>
                <a:spcPct val="150000"/>
              </a:lnSpc>
              <a:buFont typeface="Arial" panose="020B0604020202020204" pitchFamily="34" charset="0"/>
              <a:buChar char="•"/>
            </a:pPr>
            <a:r>
              <a:rPr lang="en-US" b="1" dirty="0">
                <a:latin typeface="Times New Roman" panose="02020603050405020304" pitchFamily="18" charset="0"/>
                <a:cs typeface="Times New Roman" panose="02020603050405020304" pitchFamily="18" charset="0"/>
              </a:rPr>
              <a:t>Forming: </a:t>
            </a:r>
            <a:r>
              <a:rPr lang="en-US" dirty="0">
                <a:latin typeface="Times New Roman" panose="02020603050405020304" pitchFamily="18" charset="0"/>
                <a:cs typeface="Times New Roman" panose="02020603050405020304" pitchFamily="18" charset="0"/>
              </a:rPr>
              <a:t>the</a:t>
            </a:r>
            <a:r>
              <a:rPr lang="en-US" b="1" dirty="0">
                <a:latin typeface="Times New Roman" panose="02020603050405020304" pitchFamily="18" charset="0"/>
                <a:cs typeface="Times New Roman" panose="02020603050405020304" pitchFamily="18" charset="0"/>
              </a:rPr>
              <a:t> </a:t>
            </a:r>
            <a:r>
              <a:rPr lang="en-US" dirty="0">
                <a:latin typeface="Times New Roman" panose="02020603050405020304" pitchFamily="18" charset="0"/>
                <a:cs typeface="Times New Roman" panose="02020603050405020304" pitchFamily="18" charset="0"/>
              </a:rPr>
              <a:t>first stage of team forming in British Airways. Each member is formally introduced, and everyone gets to know what role will play. </a:t>
            </a:r>
          </a:p>
          <a:p>
            <a:pPr algn="just">
              <a:lnSpc>
                <a:spcPct val="150000"/>
              </a:lnSpc>
            </a:pPr>
            <a:endParaRPr lang="en-US" dirty="0">
              <a:latin typeface="Times New Roman" panose="02020603050405020304" pitchFamily="18" charset="0"/>
              <a:cs typeface="Times New Roman" panose="02020603050405020304" pitchFamily="18" charset="0"/>
            </a:endParaRPr>
          </a:p>
          <a:p>
            <a:pPr marL="285750" indent="-285750" algn="just">
              <a:lnSpc>
                <a:spcPct val="150000"/>
              </a:lnSpc>
              <a:buFont typeface="Arial" panose="020B0604020202020204" pitchFamily="34" charset="0"/>
              <a:buChar char="•"/>
            </a:pPr>
            <a:r>
              <a:rPr lang="en-US" sz="1800" b="1" i="0" kern="1200" dirty="0">
                <a:solidFill>
                  <a:schemeClr val="tx1"/>
                </a:solidFill>
                <a:effectLst/>
                <a:latin typeface="Times New Roman" panose="02020603050405020304" pitchFamily="18" charset="0"/>
                <a:cs typeface="Times New Roman" panose="02020603050405020304" pitchFamily="18" charset="0"/>
              </a:rPr>
              <a:t>Storming: </a:t>
            </a:r>
            <a:r>
              <a:rPr lang="en-US" sz="1800" i="0" kern="1200" dirty="0">
                <a:solidFill>
                  <a:schemeClr val="tx1"/>
                </a:solidFill>
                <a:effectLst/>
                <a:latin typeface="Times New Roman" panose="02020603050405020304" pitchFamily="18" charset="0"/>
                <a:cs typeface="Times New Roman" panose="02020603050405020304" pitchFamily="18" charset="0"/>
              </a:rPr>
              <a:t>the second stage where the clash of personalities and difficulties in communications happened frequently. If the responsibility of each member of the team is not clear, then tensions will occur</a:t>
            </a:r>
            <a:r>
              <a:rPr lang="en-US" dirty="0">
                <a:latin typeface="Times New Roman" panose="02020603050405020304" pitchFamily="18" charset="0"/>
                <a:cs typeface="Times New Roman" panose="02020603050405020304" pitchFamily="18" charset="0"/>
              </a:rPr>
              <a:t>.</a:t>
            </a:r>
            <a:r>
              <a:rPr lang="en-US" sz="1800" i="0" kern="1200" dirty="0">
                <a:solidFill>
                  <a:schemeClr val="tx1"/>
                </a:solidFill>
                <a:effectLst/>
                <a:latin typeface="Times New Roman" panose="02020603050405020304" pitchFamily="18" charset="0"/>
                <a:cs typeface="Times New Roman" panose="02020603050405020304" pitchFamily="18" charset="0"/>
              </a:rPr>
              <a:t> </a:t>
            </a:r>
            <a:endParaRPr lang="en-US" b="1" dirty="0">
              <a:latin typeface="Times New Roman" panose="02020603050405020304" pitchFamily="18" charset="0"/>
              <a:cs typeface="Times New Roman" panose="02020603050405020304" pitchFamily="18" charset="0"/>
            </a:endParaRPr>
          </a:p>
          <a:p>
            <a:endParaRPr lang="en-US" dirty="0"/>
          </a:p>
        </p:txBody>
      </p:sp>
      <p:pic>
        <p:nvPicPr>
          <p:cNvPr id="4" name="Picture 3" descr="Chart, sunburst chart">
            <a:extLst>
              <a:ext uri="{FF2B5EF4-FFF2-40B4-BE49-F238E27FC236}">
                <a16:creationId xmlns:a16="http://schemas.microsoft.com/office/drawing/2014/main" id="{B605C9A4-9728-13C2-747F-4054721DFE3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71601" y="1818860"/>
            <a:ext cx="3224714" cy="3220279"/>
          </a:xfrm>
          <a:prstGeom prst="rect">
            <a:avLst/>
          </a:prstGeom>
        </p:spPr>
      </p:pic>
    </p:spTree>
    <p:extLst>
      <p:ext uri="{BB962C8B-B14F-4D97-AF65-F5344CB8AC3E}">
        <p14:creationId xmlns:p14="http://schemas.microsoft.com/office/powerpoint/2010/main" val="32106125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0410F07-B00D-2749-A612-C5B426F295F6}"/>
              </a:ext>
            </a:extLst>
          </p:cNvPr>
          <p:cNvSpPr txBox="1"/>
          <p:nvPr/>
        </p:nvSpPr>
        <p:spPr>
          <a:xfrm>
            <a:off x="420757" y="1859339"/>
            <a:ext cx="11350486" cy="3139321"/>
          </a:xfrm>
          <a:prstGeom prst="rect">
            <a:avLst/>
          </a:prstGeom>
          <a:noFill/>
        </p:spPr>
        <p:txBody>
          <a:bodyPr wrap="square" rtlCol="0">
            <a:spAutoFit/>
          </a:bodyPr>
          <a:lstStyle/>
          <a:p>
            <a:pPr marL="285750" indent="-285750">
              <a:buFont typeface="Arial" panose="020B0604020202020204" pitchFamily="34" charset="0"/>
              <a:buChar char="•"/>
            </a:pPr>
            <a:r>
              <a:rPr lang="en-US" sz="1800" b="1" dirty="0">
                <a:solidFill>
                  <a:schemeClr val="tx1"/>
                </a:solidFill>
                <a:latin typeface="Times New Roman" panose="02020603050405020304" pitchFamily="18" charset="0"/>
                <a:cs typeface="Times New Roman" panose="02020603050405020304" pitchFamily="18" charset="0"/>
              </a:rPr>
              <a:t>Norming: </a:t>
            </a:r>
            <a:r>
              <a:rPr lang="en-US" sz="1800" dirty="0">
                <a:solidFill>
                  <a:schemeClr val="tx1"/>
                </a:solidFill>
                <a:latin typeface="Times New Roman" panose="02020603050405020304" pitchFamily="18" charset="0"/>
                <a:cs typeface="Times New Roman" panose="02020603050405020304" pitchFamily="18" charset="0"/>
              </a:rPr>
              <a:t>the third stage where the conflicts settle down, the team members </a:t>
            </a:r>
            <a:br>
              <a:rPr lang="en-US" sz="1800" dirty="0">
                <a:solidFill>
                  <a:schemeClr val="tx1"/>
                </a:solidFill>
                <a:latin typeface="Times New Roman" panose="02020603050405020304" pitchFamily="18" charset="0"/>
                <a:cs typeface="Times New Roman" panose="02020603050405020304" pitchFamily="18" charset="0"/>
              </a:rPr>
            </a:br>
            <a:r>
              <a:rPr lang="en-US" sz="1800" dirty="0">
                <a:solidFill>
                  <a:schemeClr val="tx1"/>
                </a:solidFill>
                <a:latin typeface="Times New Roman" panose="02020603050405020304" pitchFamily="18" charset="0"/>
                <a:cs typeface="Times New Roman" panose="02020603050405020304" pitchFamily="18" charset="0"/>
              </a:rPr>
              <a:t>start to appreciate each other. Managers within British Airways are in control of the issues and the teams can perform properly.</a:t>
            </a:r>
            <a:endParaRPr lang="en-US"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endParaRPr lang="en-US" sz="1800" b="1" dirty="0">
              <a:solidFill>
                <a:schemeClr val="tx1"/>
              </a:solidFill>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US" sz="1800" b="1" dirty="0">
                <a:solidFill>
                  <a:schemeClr val="tx1"/>
                </a:solidFill>
                <a:latin typeface="Times New Roman" panose="02020603050405020304" pitchFamily="18" charset="0"/>
                <a:cs typeface="Times New Roman" panose="02020603050405020304" pitchFamily="18" charset="0"/>
              </a:rPr>
              <a:t>Performing: </a:t>
            </a:r>
            <a:r>
              <a:rPr lang="en-US" sz="1800" dirty="0">
                <a:solidFill>
                  <a:schemeClr val="tx1"/>
                </a:solidFill>
                <a:latin typeface="Times New Roman" panose="02020603050405020304" pitchFamily="18" charset="0"/>
                <a:cs typeface="Times New Roman" panose="02020603050405020304" pitchFamily="18" charset="0"/>
              </a:rPr>
              <a:t>the fourth stage where the British Airways managers are in </a:t>
            </a:r>
            <a:br>
              <a:rPr lang="en-US" sz="1800" dirty="0">
                <a:solidFill>
                  <a:schemeClr val="tx1"/>
                </a:solidFill>
                <a:latin typeface="Times New Roman" panose="02020603050405020304" pitchFamily="18" charset="0"/>
                <a:cs typeface="Times New Roman" panose="02020603050405020304" pitchFamily="18" charset="0"/>
              </a:rPr>
            </a:br>
            <a:r>
              <a:rPr lang="en-US" sz="1800" dirty="0">
                <a:solidFill>
                  <a:schemeClr val="tx1"/>
                </a:solidFill>
                <a:latin typeface="Times New Roman" panose="02020603050405020304" pitchFamily="18" charset="0"/>
                <a:cs typeface="Times New Roman" panose="02020603050405020304" pitchFamily="18" charset="0"/>
              </a:rPr>
              <a:t>control of their team and they are leading it toward success and accomplished </a:t>
            </a:r>
            <a:br>
              <a:rPr lang="en-US" sz="1800" dirty="0">
                <a:solidFill>
                  <a:schemeClr val="tx1"/>
                </a:solidFill>
                <a:latin typeface="Times New Roman" panose="02020603050405020304" pitchFamily="18" charset="0"/>
                <a:cs typeface="Times New Roman" panose="02020603050405020304" pitchFamily="18" charset="0"/>
              </a:rPr>
            </a:br>
            <a:r>
              <a:rPr lang="en-US" sz="1800" dirty="0">
                <a:solidFill>
                  <a:schemeClr val="tx1"/>
                </a:solidFill>
                <a:latin typeface="Times New Roman" panose="02020603050405020304" pitchFamily="18" charset="0"/>
                <a:cs typeface="Times New Roman" panose="02020603050405020304" pitchFamily="18" charset="0"/>
              </a:rPr>
              <a:t>mission. </a:t>
            </a:r>
            <a:endParaRPr lang="en-US"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endParaRPr lang="en-US" sz="1800" b="1" dirty="0">
              <a:solidFill>
                <a:schemeClr val="tx1"/>
              </a:solidFill>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US" sz="1800" b="1" dirty="0">
                <a:solidFill>
                  <a:schemeClr val="tx1"/>
                </a:solidFill>
                <a:latin typeface="Times New Roman" panose="02020603050405020304" pitchFamily="18" charset="0"/>
                <a:cs typeface="Times New Roman" panose="02020603050405020304" pitchFamily="18" charset="0"/>
              </a:rPr>
              <a:t>Adjourning: </a:t>
            </a:r>
            <a:r>
              <a:rPr lang="en-US" sz="1800" dirty="0">
                <a:solidFill>
                  <a:schemeClr val="tx1"/>
                </a:solidFill>
                <a:latin typeface="Times New Roman" panose="02020603050405020304" pitchFamily="18" charset="0"/>
                <a:cs typeface="Times New Roman" panose="02020603050405020304" pitchFamily="18" charset="0"/>
              </a:rPr>
              <a:t> the fifth stage is where the managers announce that the team has completed the task and the team members are assigned to other tasks or other teams.</a:t>
            </a:r>
            <a:br>
              <a:rPr lang="en-US" sz="2000" dirty="0">
                <a:solidFill>
                  <a:schemeClr val="tx1"/>
                </a:solidFill>
              </a:rPr>
            </a:br>
            <a:endParaRPr lang="en-US" dirty="0"/>
          </a:p>
        </p:txBody>
      </p:sp>
      <p:sp>
        <p:nvSpPr>
          <p:cNvPr id="4" name="Title 1">
            <a:extLst>
              <a:ext uri="{FF2B5EF4-FFF2-40B4-BE49-F238E27FC236}">
                <a16:creationId xmlns:a16="http://schemas.microsoft.com/office/drawing/2014/main" id="{26C31A09-BFE6-B3B0-93A5-DA29803E002D}"/>
              </a:ext>
            </a:extLst>
          </p:cNvPr>
          <p:cNvSpPr txBox="1">
            <a:spLocks/>
          </p:cNvSpPr>
          <p:nvPr/>
        </p:nvSpPr>
        <p:spPr>
          <a:xfrm>
            <a:off x="0" y="318052"/>
            <a:ext cx="12192000" cy="1212574"/>
          </a:xfrm>
          <a:prstGeom prst="rect">
            <a:avLst/>
          </a:prstGeom>
        </p:spPr>
        <p:txBody>
          <a:bodyPr anchor="ctr"/>
          <a:lstStyle/>
          <a:p>
            <a:pPr marL="0" marR="0" lvl="0" indent="0" algn="ctr" defTabSz="914400" rtl="0" eaLnBrk="1" fontAlgn="auto" latinLnBrk="1" hangingPunct="1">
              <a:lnSpc>
                <a:spcPct val="100000"/>
              </a:lnSpc>
              <a:spcBef>
                <a:spcPct val="0"/>
              </a:spcBef>
              <a:spcAft>
                <a:spcPts val="0"/>
              </a:spcAft>
              <a:buClrTx/>
              <a:buSzTx/>
              <a:buFontTx/>
              <a:buNone/>
              <a:tabLst/>
              <a:defRPr/>
            </a:pPr>
            <a:endParaRPr kumimoji="0" lang="en-US" sz="4400" b="1" u="none" strike="noStrike" kern="1200" cap="none" spc="0" normalizeH="0" baseline="0" noProof="0" dirty="0">
              <a:ln>
                <a:noFill/>
              </a:ln>
              <a:solidFill>
                <a:schemeClr val="tx1"/>
              </a:solidFill>
              <a:effectLst/>
              <a:uLnTx/>
              <a:uFillTx/>
              <a:latin typeface="Times New Roman" panose="02020603050405020304" pitchFamily="18" charset="0"/>
              <a:ea typeface="+mj-ea"/>
              <a:cs typeface="Times New Roman" panose="02020603050405020304" pitchFamily="18" charset="0"/>
            </a:endParaRPr>
          </a:p>
          <a:p>
            <a:pPr lvl="0" algn="ctr">
              <a:spcBef>
                <a:spcPct val="0"/>
              </a:spcBef>
              <a:defRPr/>
            </a:pPr>
            <a:r>
              <a:rPr lang="en-US" sz="4400" b="1" dirty="0">
                <a:latin typeface="Times New Roman" panose="02020603050405020304" pitchFamily="18" charset="0"/>
                <a:cs typeface="Times New Roman" panose="02020603050405020304" pitchFamily="18" charset="0"/>
              </a:rPr>
              <a:t>Tuckman's Theory on British Airways </a:t>
            </a:r>
          </a:p>
          <a:p>
            <a:pPr lvl="0" algn="ctr">
              <a:spcBef>
                <a:spcPct val="0"/>
              </a:spcBef>
              <a:defRPr/>
            </a:pPr>
            <a:br>
              <a:rPr kumimoji="0" lang="en-US" sz="4400" b="1" u="none" strike="noStrike" kern="1200" cap="none" spc="0" normalizeH="0" baseline="0" noProof="0" dirty="0">
                <a:ln>
                  <a:noFill/>
                </a:ln>
                <a:solidFill>
                  <a:schemeClr val="tx1"/>
                </a:solidFill>
                <a:effectLst/>
                <a:uLnTx/>
                <a:uFillTx/>
                <a:latin typeface="Times New Roman" panose="02020603050405020304" pitchFamily="18" charset="0"/>
                <a:ea typeface="+mj-ea"/>
                <a:cs typeface="Times New Roman" panose="02020603050405020304" pitchFamily="18" charset="0"/>
              </a:rPr>
            </a:br>
            <a:endParaRPr kumimoji="0" lang="ko-KR" altLang="en-US" sz="4400" b="1" u="none" strike="noStrike" kern="1200" cap="none" spc="0" normalizeH="0" baseline="0" noProof="0" dirty="0">
              <a:ln>
                <a:noFill/>
              </a:ln>
              <a:solidFill>
                <a:schemeClr val="tx1"/>
              </a:solidFill>
              <a:effectLst/>
              <a:uLnTx/>
              <a:uFillTx/>
              <a:latin typeface="Times New Roman" panose="02020603050405020304" pitchFamily="18" charset="0"/>
              <a:ea typeface="+mj-ea"/>
              <a:cs typeface="Times New Roman" panose="02020603050405020304" pitchFamily="18" charset="0"/>
            </a:endParaRPr>
          </a:p>
        </p:txBody>
      </p:sp>
    </p:spTree>
    <p:extLst>
      <p:ext uri="{BB962C8B-B14F-4D97-AF65-F5344CB8AC3E}">
        <p14:creationId xmlns:p14="http://schemas.microsoft.com/office/powerpoint/2010/main" val="24241050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B44DE34-B664-8BB5-2008-7957D2EDD47B}"/>
              </a:ext>
            </a:extLst>
          </p:cNvPr>
          <p:cNvSpPr txBox="1"/>
          <p:nvPr/>
        </p:nvSpPr>
        <p:spPr>
          <a:xfrm>
            <a:off x="0" y="198783"/>
            <a:ext cx="12192000" cy="1446550"/>
          </a:xfrm>
          <a:prstGeom prst="rect">
            <a:avLst/>
          </a:prstGeom>
          <a:noFill/>
        </p:spPr>
        <p:txBody>
          <a:bodyPr wrap="square">
            <a:spAutoFit/>
          </a:bodyPr>
          <a:lstStyle/>
          <a:p>
            <a:pPr algn="ctr"/>
            <a:r>
              <a:rPr lang="en-US" sz="4400" b="1" dirty="0">
                <a:latin typeface="Times New Roman" panose="02020603050405020304" pitchFamily="18" charset="0"/>
                <a:cs typeface="Times New Roman" panose="02020603050405020304" pitchFamily="18" charset="0"/>
              </a:rPr>
              <a:t>Factors Which Influences Group And Team Behaviors In BA </a:t>
            </a:r>
            <a:endParaRPr lang="en-US" sz="4400" dirty="0">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D8F24A7D-AA92-D00A-2F40-338DC6A19857}"/>
              </a:ext>
            </a:extLst>
          </p:cNvPr>
          <p:cNvSpPr txBox="1"/>
          <p:nvPr/>
        </p:nvSpPr>
        <p:spPr>
          <a:xfrm>
            <a:off x="533399" y="2164037"/>
            <a:ext cx="4992757" cy="2585323"/>
          </a:xfrm>
          <a:prstGeom prst="rect">
            <a:avLst/>
          </a:prstGeom>
          <a:noFill/>
        </p:spPr>
        <p:txBody>
          <a:bodyPr wrap="square">
            <a:spAutoFit/>
          </a:bodyPr>
          <a:lstStyle/>
          <a:p>
            <a:pPr>
              <a:lnSpc>
                <a:spcPct val="90000"/>
              </a:lnSpc>
            </a:pPr>
            <a:r>
              <a:rPr lang="en-US" b="1" i="0" dirty="0">
                <a:solidFill>
                  <a:schemeClr val="tx1"/>
                </a:solidFill>
                <a:latin typeface="Times New Roman" panose="02020603050405020304" pitchFamily="18" charset="0"/>
                <a:cs typeface="Times New Roman" panose="02020603050405020304" pitchFamily="18" charset="0"/>
              </a:rPr>
              <a:t>Roles</a:t>
            </a:r>
          </a:p>
          <a:p>
            <a:pPr marL="285750" indent="-285750">
              <a:lnSpc>
                <a:spcPct val="90000"/>
              </a:lnSpc>
              <a:buFont typeface="Arial" panose="020B0604020202020204" pitchFamily="34" charset="0"/>
              <a:buChar char="•"/>
            </a:pPr>
            <a:r>
              <a:rPr lang="en-US" b="0" dirty="0">
                <a:solidFill>
                  <a:schemeClr val="tx1"/>
                </a:solidFill>
                <a:latin typeface="Times New Roman" panose="02020603050405020304" pitchFamily="18" charset="0"/>
                <a:cs typeface="Times New Roman" panose="02020603050405020304" pitchFamily="18" charset="0"/>
              </a:rPr>
              <a:t>Team members have individual roles, and they perform their roles properly </a:t>
            </a:r>
            <a:br>
              <a:rPr lang="en-US" b="0" dirty="0">
                <a:solidFill>
                  <a:schemeClr val="tx1"/>
                </a:solidFill>
                <a:latin typeface="Times New Roman" panose="02020603050405020304" pitchFamily="18" charset="0"/>
                <a:cs typeface="Times New Roman" panose="02020603050405020304" pitchFamily="18" charset="0"/>
              </a:rPr>
            </a:br>
            <a:r>
              <a:rPr lang="en-US" b="0" dirty="0">
                <a:solidFill>
                  <a:schemeClr val="tx1"/>
                </a:solidFill>
                <a:latin typeface="Times New Roman" panose="02020603050405020304" pitchFamily="18" charset="0"/>
                <a:cs typeface="Times New Roman" panose="02020603050405020304" pitchFamily="18" charset="0"/>
              </a:rPr>
              <a:t>at British Airways.</a:t>
            </a:r>
            <a:endParaRPr lang="en-US" dirty="0">
              <a:latin typeface="Times New Roman" panose="02020603050405020304" pitchFamily="18" charset="0"/>
              <a:cs typeface="Times New Roman" panose="02020603050405020304" pitchFamily="18" charset="0"/>
            </a:endParaRPr>
          </a:p>
          <a:p>
            <a:pPr>
              <a:lnSpc>
                <a:spcPct val="90000"/>
              </a:lnSpc>
            </a:pPr>
            <a:endParaRPr lang="en-US" dirty="0">
              <a:solidFill>
                <a:schemeClr val="tx1"/>
              </a:solidFill>
              <a:latin typeface="Times New Roman" panose="02020603050405020304" pitchFamily="18" charset="0"/>
              <a:cs typeface="Times New Roman" panose="02020603050405020304" pitchFamily="18" charset="0"/>
            </a:endParaRPr>
          </a:p>
          <a:p>
            <a:pPr>
              <a:lnSpc>
                <a:spcPct val="90000"/>
              </a:lnSpc>
            </a:pPr>
            <a:r>
              <a:rPr lang="en-US" b="1" dirty="0">
                <a:solidFill>
                  <a:schemeClr val="tx1"/>
                </a:solidFill>
                <a:latin typeface="Times New Roman" panose="02020603050405020304" pitchFamily="18" charset="0"/>
                <a:cs typeface="Times New Roman" panose="02020603050405020304" pitchFamily="18" charset="0"/>
              </a:rPr>
              <a:t>Norms</a:t>
            </a:r>
          </a:p>
          <a:p>
            <a:pPr marL="285750" indent="-285750">
              <a:lnSpc>
                <a:spcPct val="90000"/>
              </a:lnSpc>
              <a:buFont typeface="Arial" panose="020B0604020202020204" pitchFamily="34" charset="0"/>
              <a:buChar char="•"/>
            </a:pPr>
            <a:r>
              <a:rPr lang="en-US" b="0" dirty="0">
                <a:solidFill>
                  <a:schemeClr val="tx1"/>
                </a:solidFill>
                <a:latin typeface="Times New Roman" panose="02020603050405020304" pitchFamily="18" charset="0"/>
                <a:cs typeface="Times New Roman" panose="02020603050405020304" pitchFamily="18" charset="0"/>
              </a:rPr>
              <a:t>There are established norms in every community. </a:t>
            </a:r>
          </a:p>
          <a:p>
            <a:pPr marL="285750" indent="-285750">
              <a:lnSpc>
                <a:spcPct val="90000"/>
              </a:lnSpc>
              <a:buFont typeface="Arial" panose="020B0604020202020204" pitchFamily="34" charset="0"/>
              <a:buChar char="•"/>
            </a:pPr>
            <a:r>
              <a:rPr lang="en-US" b="0" dirty="0">
                <a:solidFill>
                  <a:schemeClr val="tx1"/>
                </a:solidFill>
                <a:latin typeface="Times New Roman" panose="02020603050405020304" pitchFamily="18" charset="0"/>
                <a:cs typeface="Times New Roman" panose="02020603050405020304" pitchFamily="18" charset="0"/>
              </a:rPr>
              <a:t>The term "group norms" is used to describe the generally accepted patterns of conduct within a certain group.</a:t>
            </a:r>
            <a:endParaRPr lang="en-US" dirty="0">
              <a:solidFill>
                <a:schemeClr val="tx1"/>
              </a:solidFill>
              <a:latin typeface="Times New Roman" panose="02020603050405020304" pitchFamily="18" charset="0"/>
              <a:cs typeface="Times New Roman" panose="02020603050405020304" pitchFamily="18" charset="0"/>
            </a:endParaRPr>
          </a:p>
        </p:txBody>
      </p:sp>
      <p:pic>
        <p:nvPicPr>
          <p:cNvPr id="6" name="Picture 5" descr="A group of people jumping in the air">
            <a:extLst>
              <a:ext uri="{FF2B5EF4-FFF2-40B4-BE49-F238E27FC236}">
                <a16:creationId xmlns:a16="http://schemas.microsoft.com/office/drawing/2014/main" id="{C2CFB8A4-C323-2789-625D-492A5E9E1A6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195930" y="2187594"/>
            <a:ext cx="4201551" cy="2800350"/>
          </a:xfrm>
          <a:prstGeom prst="rect">
            <a:avLst/>
          </a:prstGeom>
        </p:spPr>
      </p:pic>
    </p:spTree>
    <p:extLst>
      <p:ext uri="{BB962C8B-B14F-4D97-AF65-F5344CB8AC3E}">
        <p14:creationId xmlns:p14="http://schemas.microsoft.com/office/powerpoint/2010/main" val="21143078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B44DE34-B664-8BB5-2008-7957D2EDD47B}"/>
              </a:ext>
            </a:extLst>
          </p:cNvPr>
          <p:cNvSpPr txBox="1"/>
          <p:nvPr/>
        </p:nvSpPr>
        <p:spPr>
          <a:xfrm>
            <a:off x="0" y="198782"/>
            <a:ext cx="12192000" cy="1446550"/>
          </a:xfrm>
          <a:prstGeom prst="rect">
            <a:avLst/>
          </a:prstGeom>
          <a:noFill/>
        </p:spPr>
        <p:txBody>
          <a:bodyPr wrap="square">
            <a:spAutoFit/>
          </a:bodyPr>
          <a:lstStyle/>
          <a:p>
            <a:pPr algn="ctr"/>
            <a:r>
              <a:rPr lang="en-US" sz="4400" b="1" dirty="0">
                <a:latin typeface="Times New Roman" panose="02020603050405020304" pitchFamily="18" charset="0"/>
                <a:cs typeface="Times New Roman" panose="02020603050405020304" pitchFamily="18" charset="0"/>
              </a:rPr>
              <a:t>Factors Which Influences Group And Team Behaviors In BA </a:t>
            </a:r>
            <a:endParaRPr lang="en-US" sz="4400" dirty="0">
              <a:latin typeface="Times New Roman" panose="02020603050405020304" pitchFamily="18" charset="0"/>
              <a:cs typeface="Times New Roman" panose="02020603050405020304" pitchFamily="18" charset="0"/>
            </a:endParaRPr>
          </a:p>
        </p:txBody>
      </p:sp>
      <p:sp>
        <p:nvSpPr>
          <p:cNvPr id="2" name="Title 1">
            <a:extLst>
              <a:ext uri="{FF2B5EF4-FFF2-40B4-BE49-F238E27FC236}">
                <a16:creationId xmlns:a16="http://schemas.microsoft.com/office/drawing/2014/main" id="{D2018A6E-AF92-72CA-1701-8AFD91F1826B}"/>
              </a:ext>
            </a:extLst>
          </p:cNvPr>
          <p:cNvSpPr txBox="1">
            <a:spLocks/>
          </p:cNvSpPr>
          <p:nvPr/>
        </p:nvSpPr>
        <p:spPr>
          <a:xfrm>
            <a:off x="6096000" y="2051602"/>
            <a:ext cx="4795494" cy="417195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285750" indent="-285750">
              <a:lnSpc>
                <a:spcPct val="100000"/>
              </a:lnSpc>
              <a:spcBef>
                <a:spcPts val="0"/>
              </a:spcBef>
              <a:defRPr/>
            </a:pPr>
            <a:r>
              <a:rPr lang="en-US" sz="1800" b="1" dirty="0">
                <a:latin typeface="Times New Roman" panose="02020603050405020304" pitchFamily="18" charset="0"/>
                <a:cs typeface="Times New Roman" panose="02020603050405020304" pitchFamily="18" charset="0"/>
              </a:rPr>
              <a:t>	Group size</a:t>
            </a:r>
          </a:p>
          <a:p>
            <a:pPr marL="285750" indent="-285750">
              <a:lnSpc>
                <a:spcPct val="100000"/>
              </a:lnSpc>
              <a:spcBef>
                <a:spcPts val="0"/>
              </a:spcBef>
              <a:buFont typeface="Arial" panose="020B0604020202020204" pitchFamily="34" charset="0"/>
              <a:buChar char="•"/>
              <a:defRPr/>
            </a:pPr>
            <a:r>
              <a:rPr lang="en-US" sz="1800" dirty="0">
                <a:latin typeface="Times New Roman" panose="02020603050405020304" pitchFamily="18" charset="0"/>
                <a:cs typeface="Times New Roman" panose="02020603050405020304" pitchFamily="18" charset="0"/>
              </a:rPr>
              <a:t>In general, the effectiveness or conduct of a group will change depending on the number of people in the group. Managers and team leaders within British Airways ensure that groups have the effective size to perform. </a:t>
            </a:r>
            <a:br>
              <a:rPr lang="en-US" sz="1800" dirty="0">
                <a:latin typeface="Times New Roman" panose="02020603050405020304" pitchFamily="18" charset="0"/>
                <a:cs typeface="Times New Roman" panose="02020603050405020304" pitchFamily="18" charset="0"/>
              </a:rPr>
            </a:br>
            <a:br>
              <a:rPr lang="en-US" sz="1800" dirty="0">
                <a:latin typeface="Times New Roman" panose="02020603050405020304" pitchFamily="18" charset="0"/>
                <a:cs typeface="Times New Roman" panose="02020603050405020304" pitchFamily="18" charset="0"/>
              </a:rPr>
            </a:br>
            <a:r>
              <a:rPr lang="en-US" sz="1800" b="1" dirty="0">
                <a:latin typeface="Times New Roman" panose="02020603050405020304" pitchFamily="18" charset="0"/>
                <a:cs typeface="Times New Roman" panose="02020603050405020304" pitchFamily="18" charset="0"/>
              </a:rPr>
              <a:t>Composition of the group</a:t>
            </a:r>
          </a:p>
          <a:p>
            <a:pPr marL="285750" indent="-285750">
              <a:lnSpc>
                <a:spcPct val="100000"/>
              </a:lnSpc>
              <a:spcBef>
                <a:spcPts val="0"/>
              </a:spcBef>
              <a:buFont typeface="Arial" panose="020B0604020202020204" pitchFamily="34" charset="0"/>
              <a:buChar char="•"/>
              <a:defRPr/>
            </a:pPr>
            <a:r>
              <a:rPr lang="en-US" sz="1800" dirty="0">
                <a:latin typeface="Times New Roman" panose="02020603050405020304" pitchFamily="18" charset="0"/>
                <a:cs typeface="Times New Roman" panose="02020603050405020304" pitchFamily="18" charset="0"/>
              </a:rPr>
              <a:t>Since a group is a collection of individuals, it may draw on the expertise and experience of its members in many different ways.  Diversity within groups is ensured by managers and team leaders at British Airways.</a:t>
            </a:r>
            <a:br>
              <a:rPr lang="en-US" sz="1800" dirty="0">
                <a:latin typeface="Times New Roman" panose="02020603050405020304" pitchFamily="18" charset="0"/>
                <a:cs typeface="Times New Roman" panose="02020603050405020304" pitchFamily="18" charset="0"/>
              </a:rPr>
            </a:br>
            <a:endParaRPr lang="en-US" sz="1800" dirty="0">
              <a:latin typeface="Times New Roman" panose="02020603050405020304" pitchFamily="18" charset="0"/>
              <a:cs typeface="Times New Roman" panose="02020603050405020304" pitchFamily="18" charset="0"/>
            </a:endParaRPr>
          </a:p>
        </p:txBody>
      </p:sp>
      <p:pic>
        <p:nvPicPr>
          <p:cNvPr id="3" name="Picture 2" descr="Diagram">
            <a:extLst>
              <a:ext uri="{FF2B5EF4-FFF2-40B4-BE49-F238E27FC236}">
                <a16:creationId xmlns:a16="http://schemas.microsoft.com/office/drawing/2014/main" id="{FE9041AF-D4D0-FE70-B6B0-1FCCFE697F7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13182" y="2369655"/>
            <a:ext cx="3967506" cy="2971800"/>
          </a:xfrm>
          <a:prstGeom prst="rect">
            <a:avLst/>
          </a:prstGeom>
        </p:spPr>
      </p:pic>
    </p:spTree>
    <p:extLst>
      <p:ext uri="{BB962C8B-B14F-4D97-AF65-F5344CB8AC3E}">
        <p14:creationId xmlns:p14="http://schemas.microsoft.com/office/powerpoint/2010/main" val="255120188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2E93F5-4D5F-6942-3410-48E86E303937}"/>
              </a:ext>
            </a:extLst>
          </p:cNvPr>
          <p:cNvSpPr txBox="1">
            <a:spLocks/>
          </p:cNvSpPr>
          <p:nvPr/>
        </p:nvSpPr>
        <p:spPr>
          <a:xfrm>
            <a:off x="2611808" y="808056"/>
            <a:ext cx="7958331" cy="1077229"/>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IN" b="1" dirty="0">
                <a:latin typeface="Times New Roman" panose="02020603050405020304" pitchFamily="18" charset="0"/>
                <a:cs typeface="Times New Roman" panose="02020603050405020304" pitchFamily="18" charset="0"/>
              </a:rPr>
              <a:t>Attributes of a team</a:t>
            </a:r>
          </a:p>
        </p:txBody>
      </p:sp>
      <p:sp>
        <p:nvSpPr>
          <p:cNvPr id="4" name="Content Placeholder 2">
            <a:extLst>
              <a:ext uri="{FF2B5EF4-FFF2-40B4-BE49-F238E27FC236}">
                <a16:creationId xmlns:a16="http://schemas.microsoft.com/office/drawing/2014/main" id="{E2EF6087-EABF-C040-B098-086FC625BF44}"/>
              </a:ext>
            </a:extLst>
          </p:cNvPr>
          <p:cNvSpPr txBox="1">
            <a:spLocks/>
          </p:cNvSpPr>
          <p:nvPr/>
        </p:nvSpPr>
        <p:spPr>
          <a:xfrm>
            <a:off x="491660" y="1885285"/>
            <a:ext cx="7796540" cy="3997828"/>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IN" sz="1800" dirty="0">
                <a:latin typeface="Times New Roman" panose="02020603050405020304" pitchFamily="18" charset="0"/>
                <a:ea typeface="Calibri" panose="020F0502020204030204" pitchFamily="34" charset="0"/>
              </a:rPr>
              <a:t>There must be a coordinator who coordinates and takes accountability for making a decision. The executioner executes the taken decisions.</a:t>
            </a:r>
          </a:p>
          <a:p>
            <a:r>
              <a:rPr lang="en-IN" sz="1800" dirty="0">
                <a:latin typeface="Times New Roman" panose="02020603050405020304" pitchFamily="18" charset="0"/>
                <a:ea typeface="Calibri" panose="020F0502020204030204" pitchFamily="34" charset="0"/>
              </a:rPr>
              <a:t>Shaper, is the member who gives an orientation and shape to the project. The plant is the member who brings innovation and new ideas to the group. </a:t>
            </a:r>
          </a:p>
          <a:p>
            <a:r>
              <a:rPr lang="en-IN" sz="1800" dirty="0">
                <a:latin typeface="Times New Roman" panose="02020603050405020304" pitchFamily="18" charset="0"/>
                <a:ea typeface="Calibri" panose="020F0502020204030204" pitchFamily="34" charset="0"/>
              </a:rPr>
              <a:t>The researcher is the one who researches and develops concepts and ideas.</a:t>
            </a:r>
          </a:p>
          <a:p>
            <a:r>
              <a:rPr lang="en-IN" sz="1800" dirty="0">
                <a:latin typeface="Times New Roman" panose="02020603050405020304" pitchFamily="18" charset="0"/>
                <a:ea typeface="Calibri" panose="020F0502020204030204" pitchFamily="34" charset="0"/>
              </a:rPr>
              <a:t>A member must be able to monitor and evaluate various aspects of the team. </a:t>
            </a:r>
          </a:p>
          <a:p>
            <a:r>
              <a:rPr lang="en-IN" sz="1800" dirty="0">
                <a:latin typeface="Times New Roman" panose="02020603050405020304" pitchFamily="18" charset="0"/>
                <a:ea typeface="Calibri" panose="020F0502020204030204" pitchFamily="34" charset="0"/>
              </a:rPr>
              <a:t>A quality checker must be there as well. He gives attention to detail while finishing a project.</a:t>
            </a:r>
          </a:p>
          <a:p>
            <a:r>
              <a:rPr lang="en-IN" sz="1800" dirty="0">
                <a:latin typeface="Times New Roman" panose="02020603050405020304" pitchFamily="18" charset="0"/>
                <a:ea typeface="Calibri" panose="020F0502020204030204" pitchFamily="34" charset="0"/>
              </a:rPr>
              <a:t>The specialist must also be there on board to give expert advice and support.</a:t>
            </a:r>
          </a:p>
          <a:p>
            <a:r>
              <a:rPr lang="en-IN" sz="1800" dirty="0">
                <a:latin typeface="Times New Roman" panose="02020603050405020304" pitchFamily="18" charset="0"/>
                <a:ea typeface="Calibri" panose="020F0502020204030204" pitchFamily="34" charset="0"/>
              </a:rPr>
              <a:t>Cohesiveness is an important characteristic as it means integrity, collaboration, and sticking together. </a:t>
            </a:r>
            <a:endParaRPr lang="en-IN" dirty="0"/>
          </a:p>
        </p:txBody>
      </p:sp>
      <p:pic>
        <p:nvPicPr>
          <p:cNvPr id="5" name="Picture 4">
            <a:extLst>
              <a:ext uri="{FF2B5EF4-FFF2-40B4-BE49-F238E27FC236}">
                <a16:creationId xmlns:a16="http://schemas.microsoft.com/office/drawing/2014/main" id="{46A08BA7-A9CC-C01F-D6BF-B3858CC8D41E}"/>
              </a:ext>
            </a:extLst>
          </p:cNvPr>
          <p:cNvPicPr>
            <a:picLocks noChangeAspect="1"/>
          </p:cNvPicPr>
          <p:nvPr/>
        </p:nvPicPr>
        <p:blipFill>
          <a:blip r:embed="rId3"/>
          <a:stretch>
            <a:fillRect/>
          </a:stretch>
        </p:blipFill>
        <p:spPr>
          <a:xfrm>
            <a:off x="8471118" y="2575560"/>
            <a:ext cx="3303639" cy="1706880"/>
          </a:xfrm>
          <a:prstGeom prst="rect">
            <a:avLst/>
          </a:prstGeom>
        </p:spPr>
      </p:pic>
    </p:spTree>
    <p:extLst>
      <p:ext uri="{BB962C8B-B14F-4D97-AF65-F5344CB8AC3E}">
        <p14:creationId xmlns:p14="http://schemas.microsoft.com/office/powerpoint/2010/main" val="355768745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5FC3BCB2-077B-FC82-A20C-909D154D1D19}"/>
              </a:ext>
            </a:extLst>
          </p:cNvPr>
          <p:cNvSpPr txBox="1"/>
          <p:nvPr/>
        </p:nvSpPr>
        <p:spPr>
          <a:xfrm>
            <a:off x="0" y="139148"/>
            <a:ext cx="12192000" cy="769441"/>
          </a:xfrm>
          <a:prstGeom prst="rect">
            <a:avLst/>
          </a:prstGeom>
          <a:noFill/>
        </p:spPr>
        <p:txBody>
          <a:bodyPr wrap="square">
            <a:spAutoFit/>
          </a:bodyPr>
          <a:lstStyle/>
          <a:p>
            <a:pPr algn="ctr"/>
            <a:r>
              <a:rPr lang="en-US" sz="4400" b="1" dirty="0">
                <a:latin typeface="Times New Roman" panose="02020603050405020304" pitchFamily="18" charset="0"/>
                <a:cs typeface="Times New Roman" panose="02020603050405020304" pitchFamily="18" charset="0"/>
              </a:rPr>
              <a:t>Conclusion</a:t>
            </a:r>
            <a:endParaRPr lang="en-US" sz="4400" dirty="0">
              <a:latin typeface="Times New Roman" panose="02020603050405020304" pitchFamily="18" charset="0"/>
              <a:cs typeface="Times New Roman" panose="02020603050405020304" pitchFamily="18" charset="0"/>
            </a:endParaRPr>
          </a:p>
        </p:txBody>
      </p:sp>
      <p:pic>
        <p:nvPicPr>
          <p:cNvPr id="7" name="Picture 3" descr="D:\KBM-정애\014-Fullppt\PNG이미지\지구본.png">
            <a:extLst>
              <a:ext uri="{FF2B5EF4-FFF2-40B4-BE49-F238E27FC236}">
                <a16:creationId xmlns:a16="http://schemas.microsoft.com/office/drawing/2014/main" id="{CBDDEC27-987A-4448-44FB-74D5B2EB0D19}"/>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309606" y="2559144"/>
            <a:ext cx="1236428" cy="1238857"/>
          </a:xfrm>
          <a:prstGeom prst="rect">
            <a:avLst/>
          </a:prstGeom>
          <a:noFill/>
          <a:extLst>
            <a:ext uri="{909E8E84-426E-40DD-AFC4-6F175D3DCCD1}">
              <a14:hiddenFill xmlns:a14="http://schemas.microsoft.com/office/drawing/2010/main">
                <a:solidFill>
                  <a:srgbClr val="FFFFFF"/>
                </a:solidFill>
              </a14:hiddenFill>
            </a:ext>
          </a:extLst>
        </p:spPr>
      </p:pic>
      <p:grpSp>
        <p:nvGrpSpPr>
          <p:cNvPr id="8" name="Group 7">
            <a:extLst>
              <a:ext uri="{FF2B5EF4-FFF2-40B4-BE49-F238E27FC236}">
                <a16:creationId xmlns:a16="http://schemas.microsoft.com/office/drawing/2014/main" id="{7F96B5A3-66A3-2B6B-12E2-ED7FB724204B}"/>
              </a:ext>
            </a:extLst>
          </p:cNvPr>
          <p:cNvGrpSpPr/>
          <p:nvPr/>
        </p:nvGrpSpPr>
        <p:grpSpPr>
          <a:xfrm>
            <a:off x="735055" y="2911575"/>
            <a:ext cx="3149101" cy="2293969"/>
            <a:chOff x="247435" y="2414619"/>
            <a:chExt cx="3149101" cy="2293969"/>
          </a:xfrm>
        </p:grpSpPr>
        <p:sp>
          <p:nvSpPr>
            <p:cNvPr id="9" name="Rectangle 12">
              <a:extLst>
                <a:ext uri="{FF2B5EF4-FFF2-40B4-BE49-F238E27FC236}">
                  <a16:creationId xmlns:a16="http://schemas.microsoft.com/office/drawing/2014/main" id="{CB1D25F1-FBEE-4EC2-87ED-D14C82246077}"/>
                </a:ext>
              </a:extLst>
            </p:cNvPr>
            <p:cNvSpPr/>
            <p:nvPr/>
          </p:nvSpPr>
          <p:spPr>
            <a:xfrm rot="2700000" flipH="1">
              <a:off x="1034951" y="1627103"/>
              <a:ext cx="1574070" cy="3149101"/>
            </a:xfrm>
            <a:custGeom>
              <a:avLst/>
              <a:gdLst/>
              <a:ahLst/>
              <a:cxnLst/>
              <a:rect l="l" t="t" r="r" b="b"/>
              <a:pathLst>
                <a:path w="1574070" h="3149101">
                  <a:moveTo>
                    <a:pt x="1396232" y="177838"/>
                  </a:moveTo>
                  <a:cubicBezTo>
                    <a:pt x="1732682" y="514288"/>
                    <a:pt x="1732682" y="1059782"/>
                    <a:pt x="1396232" y="1396232"/>
                  </a:cubicBezTo>
                  <a:cubicBezTo>
                    <a:pt x="1059782" y="1732681"/>
                    <a:pt x="514289" y="1732681"/>
                    <a:pt x="177839" y="1396232"/>
                  </a:cubicBezTo>
                  <a:cubicBezTo>
                    <a:pt x="-158611" y="1059782"/>
                    <a:pt x="-158611" y="514288"/>
                    <a:pt x="177839" y="177838"/>
                  </a:cubicBezTo>
                  <a:cubicBezTo>
                    <a:pt x="514289" y="-158611"/>
                    <a:pt x="1059782" y="-158611"/>
                    <a:pt x="1396232" y="177838"/>
                  </a:cubicBezTo>
                  <a:close/>
                  <a:moveTo>
                    <a:pt x="1574070" y="0"/>
                  </a:moveTo>
                  <a:cubicBezTo>
                    <a:pt x="1139403" y="-434668"/>
                    <a:pt x="434668" y="-434668"/>
                    <a:pt x="0" y="0"/>
                  </a:cubicBezTo>
                  <a:cubicBezTo>
                    <a:pt x="-434668" y="434667"/>
                    <a:pt x="-434668" y="1139403"/>
                    <a:pt x="0" y="1574070"/>
                  </a:cubicBezTo>
                  <a:cubicBezTo>
                    <a:pt x="149565" y="1723636"/>
                    <a:pt x="331107" y="1821737"/>
                    <a:pt x="522925" y="1867116"/>
                  </a:cubicBezTo>
                  <a:lnTo>
                    <a:pt x="522925" y="3149101"/>
                  </a:lnTo>
                  <a:lnTo>
                    <a:pt x="1051145" y="3149101"/>
                  </a:lnTo>
                  <a:lnTo>
                    <a:pt x="1051145" y="1867115"/>
                  </a:lnTo>
                  <a:cubicBezTo>
                    <a:pt x="1242964" y="1821737"/>
                    <a:pt x="1424505" y="1723636"/>
                    <a:pt x="1574070" y="1574070"/>
                  </a:cubicBezTo>
                  <a:cubicBezTo>
                    <a:pt x="2008738" y="1139403"/>
                    <a:pt x="2008738" y="434667"/>
                    <a:pt x="1574070" y="0"/>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10" name="Round Same Side Corner Rectangle 13">
              <a:extLst>
                <a:ext uri="{FF2B5EF4-FFF2-40B4-BE49-F238E27FC236}">
                  <a16:creationId xmlns:a16="http://schemas.microsoft.com/office/drawing/2014/main" id="{9074CF0C-34A0-6189-AB4B-0643D3C83C1B}"/>
                </a:ext>
              </a:extLst>
            </p:cNvPr>
            <p:cNvSpPr/>
            <p:nvPr/>
          </p:nvSpPr>
          <p:spPr>
            <a:xfrm rot="13500000" flipH="1">
              <a:off x="299369" y="4293587"/>
              <a:ext cx="528162" cy="301840"/>
            </a:xfrm>
            <a:prstGeom prst="round2SameRect">
              <a:avLst>
                <a:gd name="adj1" fmla="val 50000"/>
                <a:gd name="adj2" fmla="val 0"/>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grpSp>
      <p:sp>
        <p:nvSpPr>
          <p:cNvPr id="11" name="TextBox 10">
            <a:extLst>
              <a:ext uri="{FF2B5EF4-FFF2-40B4-BE49-F238E27FC236}">
                <a16:creationId xmlns:a16="http://schemas.microsoft.com/office/drawing/2014/main" id="{00C75C89-04F2-1001-45CC-669FA60657C5}"/>
              </a:ext>
            </a:extLst>
          </p:cNvPr>
          <p:cNvSpPr txBox="1"/>
          <p:nvPr/>
        </p:nvSpPr>
        <p:spPr>
          <a:xfrm>
            <a:off x="5521441" y="2674616"/>
            <a:ext cx="5709776" cy="2062103"/>
          </a:xfrm>
          <a:prstGeom prst="rect">
            <a:avLst/>
          </a:prstGeom>
          <a:noFill/>
        </p:spPr>
        <p:txBody>
          <a:bodyPr wrap="square" rtlCol="0">
            <a:spAutoFit/>
          </a:bodyPr>
          <a:lstStyle/>
          <a:p>
            <a:pPr marL="342900" lvl="0" indent="-342900" algn="jus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British Airways is one of the most important airline companies in the UK.</a:t>
            </a:r>
          </a:p>
          <a:p>
            <a:pPr marL="342900" lvl="0" indent="-342900" algn="jus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Good organisational behaviour leads to their employee’s happiness.</a:t>
            </a:r>
          </a:p>
          <a:p>
            <a:pPr marL="342900" lvl="0" indent="-342900" algn="jus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Leadership theories are not just a concept, they do work in British Airways.</a:t>
            </a:r>
          </a:p>
          <a:p>
            <a:pPr marL="342900" lvl="0" indent="-342900" algn="just">
              <a:buFont typeface="Arial" panose="020B0604020202020204" pitchFamily="34" charset="0"/>
              <a:buChar char="•"/>
            </a:pPr>
            <a:endParaRPr lang="en-US" sz="2000" dirty="0"/>
          </a:p>
        </p:txBody>
      </p:sp>
    </p:spTree>
    <p:extLst>
      <p:ext uri="{BB962C8B-B14F-4D97-AF65-F5344CB8AC3E}">
        <p14:creationId xmlns:p14="http://schemas.microsoft.com/office/powerpoint/2010/main" val="312788388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9563" y="324523"/>
            <a:ext cx="10032437" cy="1179288"/>
          </a:xfrm>
        </p:spPr>
        <p:txBody>
          <a:bodyPr/>
          <a:lstStyle/>
          <a:p>
            <a:r>
              <a:rPr lang="en-US" dirty="0">
                <a:solidFill>
                  <a:srgbClr val="000000"/>
                </a:solidFill>
                <a:latin typeface="Calibri"/>
                <a:ea typeface="Calibri"/>
                <a:cs typeface="Calibri"/>
                <a:sym typeface="Calibri"/>
              </a:rPr>
              <a:t> </a:t>
            </a:r>
            <a:r>
              <a:rPr lang="en-US" b="1" dirty="0">
                <a:latin typeface="Times New Roman" panose="02020603050405020304" pitchFamily="18" charset="0"/>
                <a:ea typeface="Calibri"/>
                <a:cs typeface="Times New Roman" panose="02020603050405020304" pitchFamily="18" charset="0"/>
              </a:rPr>
              <a:t>Reference</a:t>
            </a:r>
            <a:r>
              <a:rPr lang="en-US" dirty="0">
                <a:ea typeface="Calibri"/>
                <a:cs typeface="Calibri"/>
              </a:rPr>
              <a:t> </a:t>
            </a:r>
            <a:endParaRPr lang="en-US" dirty="0"/>
          </a:p>
        </p:txBody>
      </p:sp>
      <p:sp>
        <p:nvSpPr>
          <p:cNvPr id="5" name="TextBox 4"/>
          <p:cNvSpPr txBox="1"/>
          <p:nvPr/>
        </p:nvSpPr>
        <p:spPr>
          <a:xfrm>
            <a:off x="2159563" y="1729409"/>
            <a:ext cx="9697077" cy="5047536"/>
          </a:xfrm>
          <a:prstGeom prst="rect">
            <a:avLst/>
          </a:prstGeom>
          <a:noFill/>
        </p:spPr>
        <p:txBody>
          <a:bodyPr wrap="square" rtlCol="0">
            <a:spAutoFit/>
          </a:bodyPr>
          <a:lstStyle/>
          <a:p>
            <a:pPr marL="228594" indent="-228594" algn="just">
              <a:buFont typeface="Arial" panose="020B0604020202020204" pitchFamily="34" charset="0"/>
              <a:buChar char="•"/>
            </a:pPr>
            <a:r>
              <a:rPr lang="en-IN" dirty="0" err="1">
                <a:latin typeface="Times New Roman" panose="02020603050405020304" pitchFamily="18" charset="0"/>
                <a:ea typeface="Calibri" panose="020F0502020204030204" pitchFamily="34" charset="0"/>
                <a:cs typeface="Times New Roman" panose="02020603050405020304" pitchFamily="18" charset="0"/>
              </a:rPr>
              <a:t>Akpor-Robaro</a:t>
            </a:r>
            <a:r>
              <a:rPr lang="en-IN" dirty="0">
                <a:latin typeface="Times New Roman" panose="02020603050405020304" pitchFamily="18" charset="0"/>
                <a:ea typeface="Calibri" panose="020F0502020204030204" pitchFamily="34" charset="0"/>
                <a:cs typeface="Times New Roman" panose="02020603050405020304" pitchFamily="18" charset="0"/>
              </a:rPr>
              <a:t>, M.O., 2018. Organizational Behaviour, Management Theory and Organizational Structure: An Overview of The Inter-Relationship.</a:t>
            </a:r>
            <a:endParaRPr lang="en-US" dirty="0">
              <a:latin typeface="Times New Roman" panose="02020603050405020304" pitchFamily="18" charset="0"/>
              <a:cs typeface="Times New Roman" panose="02020603050405020304" pitchFamily="18" charset="0"/>
            </a:endParaRPr>
          </a:p>
          <a:p>
            <a:pPr marL="228594" indent="-228594" algn="jus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Charteris-Black, J. (2017). </a:t>
            </a:r>
            <a:r>
              <a:rPr lang="en-US" i="1" dirty="0">
                <a:latin typeface="Times New Roman" panose="02020603050405020304" pitchFamily="18" charset="0"/>
                <a:cs typeface="Times New Roman" panose="02020603050405020304" pitchFamily="18" charset="0"/>
              </a:rPr>
              <a:t>The communication of leadership : the design of leadership style</a:t>
            </a:r>
            <a:r>
              <a:rPr lang="en-US" dirty="0">
                <a:latin typeface="Times New Roman" panose="02020603050405020304" pitchFamily="18" charset="0"/>
                <a:cs typeface="Times New Roman" panose="02020603050405020304" pitchFamily="18" charset="0"/>
              </a:rPr>
              <a:t>. London: Routledge.</a:t>
            </a:r>
          </a:p>
          <a:p>
            <a:pPr marL="228594" indent="-228594" algn="jus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Dale, E. (2015). </a:t>
            </a:r>
            <a:r>
              <a:rPr lang="en-US" i="1" dirty="0">
                <a:latin typeface="Times New Roman" panose="02020603050405020304" pitchFamily="18" charset="0"/>
                <a:cs typeface="Times New Roman" panose="02020603050405020304" pitchFamily="18" charset="0"/>
              </a:rPr>
              <a:t>Planning and developing the company </a:t>
            </a:r>
            <a:r>
              <a:rPr lang="en-US" i="1" dirty="0" err="1">
                <a:latin typeface="Times New Roman" panose="02020603050405020304" pitchFamily="18" charset="0"/>
                <a:cs typeface="Times New Roman" panose="02020603050405020304" pitchFamily="18" charset="0"/>
              </a:rPr>
              <a:t>organiation</a:t>
            </a:r>
            <a:r>
              <a:rPr lang="en-US" i="1" dirty="0">
                <a:latin typeface="Times New Roman" panose="02020603050405020304" pitchFamily="18" charset="0"/>
                <a:cs typeface="Times New Roman" panose="02020603050405020304" pitchFamily="18" charset="0"/>
              </a:rPr>
              <a:t> structure</a:t>
            </a:r>
            <a:r>
              <a:rPr lang="en-US" dirty="0">
                <a:latin typeface="Times New Roman" panose="02020603050405020304" pitchFamily="18" charset="0"/>
                <a:cs typeface="Times New Roman" panose="02020603050405020304" pitchFamily="18" charset="0"/>
              </a:rPr>
              <a:t>. Ann Arbor, Mich.: Xerox University Microfilms.</a:t>
            </a:r>
          </a:p>
          <a:p>
            <a:pPr marL="228594" indent="-228594" algn="jus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Greenstein, F.I. (2014). </a:t>
            </a:r>
            <a:r>
              <a:rPr lang="en-US" i="1" dirty="0">
                <a:latin typeface="Times New Roman" panose="02020603050405020304" pitchFamily="18" charset="0"/>
                <a:cs typeface="Times New Roman" panose="02020603050405020304" pitchFamily="18" charset="0"/>
              </a:rPr>
              <a:t>The presidential difference : leadership style from FDR to George W. Bush</a:t>
            </a:r>
            <a:r>
              <a:rPr lang="en-US" dirty="0">
                <a:latin typeface="Times New Roman" panose="02020603050405020304" pitchFamily="18" charset="0"/>
                <a:cs typeface="Times New Roman" panose="02020603050405020304" pitchFamily="18" charset="0"/>
              </a:rPr>
              <a:t>. Princeton, </a:t>
            </a:r>
            <a:r>
              <a:rPr lang="en-US" dirty="0" err="1">
                <a:latin typeface="Times New Roman" panose="02020603050405020304" pitchFamily="18" charset="0"/>
                <a:cs typeface="Times New Roman" panose="02020603050405020304" pitchFamily="18" charset="0"/>
              </a:rPr>
              <a:t>Nj</a:t>
            </a:r>
            <a:r>
              <a:rPr lang="en-US" dirty="0">
                <a:latin typeface="Times New Roman" panose="02020603050405020304" pitchFamily="18" charset="0"/>
                <a:cs typeface="Times New Roman" panose="02020603050405020304" pitchFamily="18" charset="0"/>
              </a:rPr>
              <a:t>: Princeton University Press.</a:t>
            </a:r>
          </a:p>
          <a:p>
            <a:pPr marL="228594" indent="-228594" algn="just">
              <a:buFont typeface="Arial" panose="020B0604020202020204" pitchFamily="34" charset="0"/>
              <a:buChar char="•"/>
            </a:pPr>
            <a:r>
              <a:rPr lang="en-US" dirty="0" err="1">
                <a:latin typeface="Times New Roman" panose="02020603050405020304" pitchFamily="18" charset="0"/>
                <a:cs typeface="Times New Roman" panose="02020603050405020304" pitchFamily="18" charset="0"/>
              </a:rPr>
              <a:t>Mone</a:t>
            </a:r>
            <a:r>
              <a:rPr lang="en-US" dirty="0">
                <a:latin typeface="Times New Roman" panose="02020603050405020304" pitchFamily="18" charset="0"/>
                <a:cs typeface="Times New Roman" panose="02020603050405020304" pitchFamily="18" charset="0"/>
              </a:rPr>
              <a:t>, E.M. and London, M., 2018. Employee engagement through effective performance management: A practical guide for managers. Routledge.</a:t>
            </a:r>
          </a:p>
          <a:p>
            <a:pPr marL="228594" indent="-228594" algn="just">
              <a:buFont typeface="Arial" panose="020B0604020202020204" pitchFamily="34" charset="0"/>
              <a:buChar char="•"/>
            </a:pPr>
            <a:r>
              <a:rPr lang="en-US" dirty="0" err="1">
                <a:latin typeface="Times New Roman" panose="02020603050405020304" pitchFamily="18" charset="0"/>
                <a:cs typeface="Times New Roman" panose="02020603050405020304" pitchFamily="18" charset="0"/>
              </a:rPr>
              <a:t>Nooraei</a:t>
            </a:r>
            <a:r>
              <a:rPr lang="en-US" dirty="0">
                <a:latin typeface="Times New Roman" panose="02020603050405020304" pitchFamily="18" charset="0"/>
                <a:cs typeface="Times New Roman" panose="02020603050405020304" pitchFamily="18" charset="0"/>
              </a:rPr>
              <a:t> </a:t>
            </a:r>
            <a:r>
              <a:rPr lang="en-US" dirty="0" err="1">
                <a:latin typeface="Times New Roman" panose="02020603050405020304" pitchFamily="18" charset="0"/>
                <a:cs typeface="Times New Roman" panose="02020603050405020304" pitchFamily="18" charset="0"/>
              </a:rPr>
              <a:t>Ashtiani</a:t>
            </a:r>
            <a:r>
              <a:rPr lang="en-US" dirty="0">
                <a:latin typeface="Times New Roman" panose="02020603050405020304" pitchFamily="18" charset="0"/>
                <a:cs typeface="Times New Roman" panose="02020603050405020304" pitchFamily="18" charset="0"/>
              </a:rPr>
              <a:t>, N., (2016). </a:t>
            </a:r>
            <a:r>
              <a:rPr lang="en-US" i="1" dirty="0">
                <a:latin typeface="Times New Roman" panose="02020603050405020304" pitchFamily="18" charset="0"/>
                <a:cs typeface="Times New Roman" panose="02020603050405020304" pitchFamily="18" charset="0"/>
              </a:rPr>
              <a:t>Building a sustainable lean culture: a holistic lean leadership model</a:t>
            </a:r>
            <a:r>
              <a:rPr lang="en-US" dirty="0">
                <a:latin typeface="Times New Roman" panose="02020603050405020304" pitchFamily="18" charset="0"/>
                <a:cs typeface="Times New Roman" panose="02020603050405020304" pitchFamily="18" charset="0"/>
              </a:rPr>
              <a:t> (Doctoral dissertation, Concordia University).</a:t>
            </a:r>
          </a:p>
          <a:p>
            <a:pPr marL="228594" indent="-228594" algn="just">
              <a:buFont typeface="Arial" panose="020B0604020202020204" pitchFamily="34" charset="0"/>
              <a:buChar char="•"/>
            </a:pPr>
            <a:r>
              <a:rPr lang="en-US" dirty="0" err="1">
                <a:latin typeface="Times New Roman" panose="02020603050405020304" pitchFamily="18" charset="0"/>
                <a:cs typeface="Times New Roman" panose="02020603050405020304" pitchFamily="18" charset="0"/>
              </a:rPr>
              <a:t>Petrovic</a:t>
            </a:r>
            <a:r>
              <a:rPr lang="en-US" dirty="0">
                <a:latin typeface="Times New Roman" panose="02020603050405020304" pitchFamily="18" charset="0"/>
                <a:cs typeface="Times New Roman" panose="02020603050405020304" pitchFamily="18" charset="0"/>
              </a:rPr>
              <a:t>, J., </a:t>
            </a:r>
            <a:r>
              <a:rPr lang="en-US" dirty="0" err="1">
                <a:latin typeface="Times New Roman" panose="02020603050405020304" pitchFamily="18" charset="0"/>
                <a:cs typeface="Times New Roman" panose="02020603050405020304" pitchFamily="18" charset="0"/>
              </a:rPr>
              <a:t>Saridakis</a:t>
            </a:r>
            <a:r>
              <a:rPr lang="en-US" dirty="0">
                <a:latin typeface="Times New Roman" panose="02020603050405020304" pitchFamily="18" charset="0"/>
                <a:cs typeface="Times New Roman" panose="02020603050405020304" pitchFamily="18" charset="0"/>
              </a:rPr>
              <a:t>, G. and Johnstone, S., (2018). An integrative approach to HRM–firm performance relationship: a missing link to corporate governance. </a:t>
            </a:r>
            <a:r>
              <a:rPr lang="en-US" i="1" dirty="0">
                <a:latin typeface="Times New Roman" panose="02020603050405020304" pitchFamily="18" charset="0"/>
                <a:cs typeface="Times New Roman" panose="02020603050405020304" pitchFamily="18" charset="0"/>
              </a:rPr>
              <a:t>Corporate Governance: The International Journal of Business in Society</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18</a:t>
            </a:r>
            <a:r>
              <a:rPr lang="en-US" dirty="0">
                <a:latin typeface="Times New Roman" panose="02020603050405020304" pitchFamily="18" charset="0"/>
                <a:cs typeface="Times New Roman" panose="02020603050405020304" pitchFamily="18" charset="0"/>
              </a:rPr>
              <a:t>(2), pp.331-352.</a:t>
            </a:r>
          </a:p>
          <a:p>
            <a:pPr marL="228594" indent="-228594" algn="just">
              <a:buFont typeface="Arial" panose="020B0604020202020204" pitchFamily="34" charset="0"/>
              <a:buChar char="•"/>
            </a:pPr>
            <a:r>
              <a:rPr lang="en-US" dirty="0" err="1">
                <a:latin typeface="Times New Roman" panose="02020603050405020304" pitchFamily="18" charset="0"/>
                <a:cs typeface="Times New Roman" panose="02020603050405020304" pitchFamily="18" charset="0"/>
              </a:rPr>
              <a:t>Raluca</a:t>
            </a:r>
            <a:r>
              <a:rPr lang="en-US" dirty="0">
                <a:latin typeface="Times New Roman" panose="02020603050405020304" pitchFamily="18" charset="0"/>
                <a:cs typeface="Times New Roman" panose="02020603050405020304" pitchFamily="18" charset="0"/>
              </a:rPr>
              <a:t>, C., 2018. The impact of globalization on the sustainability of small and medium enterprises. </a:t>
            </a:r>
            <a:r>
              <a:rPr lang="en-US" i="1" dirty="0">
                <a:latin typeface="Times New Roman" panose="02020603050405020304" pitchFamily="18" charset="0"/>
                <a:cs typeface="Times New Roman" panose="02020603050405020304" pitchFamily="18" charset="0"/>
              </a:rPr>
              <a:t>development</a:t>
            </a:r>
            <a:r>
              <a:rPr lang="en-US" dirty="0">
                <a:latin typeface="Times New Roman" panose="02020603050405020304" pitchFamily="18" charset="0"/>
                <a:cs typeface="Times New Roman" panose="02020603050405020304" pitchFamily="18" charset="0"/>
              </a:rPr>
              <a:t>.</a:t>
            </a:r>
            <a:endParaRPr lang="en-US" dirty="0"/>
          </a:p>
          <a:p>
            <a:pPr marL="228594" indent="-228594">
              <a:buFont typeface="Arial" panose="020B0604020202020204" pitchFamily="34" charset="0"/>
              <a:buChar char="•"/>
            </a:pPr>
            <a:endParaRPr lang="en-US" sz="1600"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71531" y="2468893"/>
            <a:ext cx="10032437" cy="1179288"/>
          </a:xfrm>
        </p:spPr>
        <p:txBody>
          <a:bodyPr/>
          <a:lstStyle/>
          <a:p>
            <a:pPr algn="ctr"/>
            <a:r>
              <a:rPr lang="en-US" b="1" dirty="0">
                <a:solidFill>
                  <a:srgbClr val="000000"/>
                </a:solidFill>
                <a:latin typeface="Times New Roman" panose="02020603050405020304" pitchFamily="18" charset="0"/>
                <a:ea typeface="Calibri"/>
                <a:cs typeface="Times New Roman" panose="02020603050405020304" pitchFamily="18" charset="0"/>
                <a:sym typeface="Calibri"/>
              </a:rPr>
              <a:t> </a:t>
            </a:r>
            <a:r>
              <a:rPr lang="en-US" b="1" dirty="0">
                <a:latin typeface="Times New Roman" panose="02020603050405020304" pitchFamily="18" charset="0"/>
                <a:ea typeface="Calibri"/>
                <a:cs typeface="Times New Roman" panose="02020603050405020304" pitchFamily="18" charset="0"/>
              </a:rPr>
              <a:t>Thank you  </a:t>
            </a:r>
            <a:endParaRPr lang="en-US" b="1"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8A165B-3FE1-4D93-31B3-E4A446C80257}"/>
              </a:ext>
            </a:extLst>
          </p:cNvPr>
          <p:cNvSpPr>
            <a:spLocks noGrp="1"/>
          </p:cNvSpPr>
          <p:nvPr>
            <p:ph type="title"/>
          </p:nvPr>
        </p:nvSpPr>
        <p:spPr>
          <a:xfrm>
            <a:off x="2159563" y="2839356"/>
            <a:ext cx="10032437" cy="1179288"/>
          </a:xfrm>
        </p:spPr>
        <p:txBody>
          <a:bodyPr/>
          <a:lstStyle/>
          <a:p>
            <a:pPr algn="ctr"/>
            <a:r>
              <a:rPr lang="en-US" b="1" dirty="0">
                <a:latin typeface="Times New Roman" panose="02020603050405020304" pitchFamily="18" charset="0"/>
                <a:cs typeface="Times New Roman" panose="02020603050405020304" pitchFamily="18" charset="0"/>
              </a:rPr>
              <a:t>Questions and Answers?</a:t>
            </a:r>
          </a:p>
        </p:txBody>
      </p:sp>
    </p:spTree>
    <p:extLst>
      <p:ext uri="{BB962C8B-B14F-4D97-AF65-F5344CB8AC3E}">
        <p14:creationId xmlns:p14="http://schemas.microsoft.com/office/powerpoint/2010/main" val="200550641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1326</TotalTime>
  <Words>3376</Words>
  <Application>Microsoft Macintosh PowerPoint</Application>
  <PresentationFormat>Widescreen</PresentationFormat>
  <Paragraphs>226</Paragraphs>
  <Slides>22</Slides>
  <Notes>21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22</vt:i4>
      </vt:variant>
    </vt:vector>
  </HeadingPairs>
  <TitlesOfParts>
    <vt:vector size="27" baseType="lpstr">
      <vt:lpstr>Arial</vt:lpstr>
      <vt:lpstr>Calibri</vt:lpstr>
      <vt:lpstr>Calibri Light</vt:lpstr>
      <vt:lpstr>Times New Roman</vt:lpstr>
      <vt:lpstr>Office Theme</vt:lpstr>
      <vt:lpstr>PowerPoint Presentation</vt:lpstr>
      <vt:lpstr>Agenda Layout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Reference </vt:lpstr>
      <vt:lpstr> Thank you  </vt:lpstr>
      <vt:lpstr>Questions and Answers?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Daniela Jicmon (2119900)</dc:creator>
  <cp:lastModifiedBy>Daniela Jicmon (2119900)</cp:lastModifiedBy>
  <cp:revision>184</cp:revision>
  <dcterms:created xsi:type="dcterms:W3CDTF">2022-11-23T15:13:25Z</dcterms:created>
  <dcterms:modified xsi:type="dcterms:W3CDTF">2022-11-26T16:19:09Z</dcterms:modified>
</cp:coreProperties>
</file>