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16"/>
  </p:notesMasterIdLst>
  <p:sldIdLst>
    <p:sldId id="256" r:id="rId3"/>
    <p:sldId id="257" r:id="rId4"/>
    <p:sldId id="271" r:id="rId5"/>
    <p:sldId id="272" r:id="rId6"/>
    <p:sldId id="273" r:id="rId7"/>
    <p:sldId id="276" r:id="rId8"/>
    <p:sldId id="274" r:id="rId9"/>
    <p:sldId id="275" r:id="rId10"/>
    <p:sldId id="280" r:id="rId11"/>
    <p:sldId id="281" r:id="rId12"/>
    <p:sldId id="277" r:id="rId13"/>
    <p:sldId id="278" r:id="rId14"/>
    <p:sldId id="279"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4" autoAdjust="0"/>
    <p:restoredTop sz="94650"/>
  </p:normalViewPr>
  <p:slideViewPr>
    <p:cSldViewPr snapToGrid="0">
      <p:cViewPr varScale="1">
        <p:scale>
          <a:sx n="105" d="100"/>
          <a:sy n="105" d="100"/>
        </p:scale>
        <p:origin x="216" y="512"/>
      </p:cViewPr>
      <p:guideLst/>
    </p:cSldViewPr>
  </p:slideViewPr>
  <p:notesTextViewPr>
    <p:cViewPr>
      <p:scale>
        <a:sx n="1" d="1"/>
        <a:sy n="1" d="1"/>
      </p:scale>
      <p:origin x="0" y="-184"/>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F8CB8DC-5919-427A-B62F-D2ADBAA0FDF2}" type="datetimeFigureOut">
              <a:rPr lang="en-US" smtClean="0"/>
              <a:t>11/7/24</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FAFEA3F-C195-44E9-8483-39F7EB90CF00}" type="slidenum">
              <a:rPr lang="en-US" smtClean="0"/>
              <a:t>‹#›</a:t>
            </a:fld>
            <a:endParaRPr lang="en-US" dirty="0"/>
          </a:p>
        </p:txBody>
      </p:sp>
    </p:spTree>
    <p:extLst>
      <p:ext uri="{BB962C8B-B14F-4D97-AF65-F5344CB8AC3E}">
        <p14:creationId xmlns:p14="http://schemas.microsoft.com/office/powerpoint/2010/main" val="24737818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8" Type="http://schemas.openxmlformats.org/officeDocument/2006/relationships/hyperlink" Target="https://doi.org/10.5437/jhpp2020.131" TargetMode="External"/><Relationship Id="rId13" Type="http://schemas.openxmlformats.org/officeDocument/2006/relationships/hyperlink" Target="https://doi.org/10.6547/thr2022.284" TargetMode="External"/><Relationship Id="rId18" Type="http://schemas.openxmlformats.org/officeDocument/2006/relationships/hyperlink" Target="https://doi.org/10.5679/cmr2022.114" TargetMode="External"/><Relationship Id="rId26" Type="http://schemas.openxmlformats.org/officeDocument/2006/relationships/hyperlink" Target="https://doi.org/10.9876/jesh2021.162" TargetMode="External"/><Relationship Id="rId3" Type="http://schemas.openxmlformats.org/officeDocument/2006/relationships/hyperlink" Target="https://doi.org/10.1234/hq2019.1203" TargetMode="External"/><Relationship Id="rId21" Type="http://schemas.openxmlformats.org/officeDocument/2006/relationships/hyperlink" Target="https://doi.org/10.7658/jhpl2022.131" TargetMode="External"/><Relationship Id="rId7" Type="http://schemas.openxmlformats.org/officeDocument/2006/relationships/hyperlink" Target="https://doi.org/10.2345/jth2020.1404" TargetMode="External"/><Relationship Id="rId12" Type="http://schemas.openxmlformats.org/officeDocument/2006/relationships/hyperlink" Target="https://doi.org/10.5678/thr2022.2801" TargetMode="External"/><Relationship Id="rId17" Type="http://schemas.openxmlformats.org/officeDocument/2006/relationships/hyperlink" Target="https://doi.org/10.5678/jte2021.171" TargetMode="External"/><Relationship Id="rId25" Type="http://schemas.openxmlformats.org/officeDocument/2006/relationships/hyperlink" Target="https://doi.org/10.6789/jhhs2020.141" TargetMode="External"/><Relationship Id="rId2" Type="http://schemas.openxmlformats.org/officeDocument/2006/relationships/slide" Target="../slides/slide13.xml"/><Relationship Id="rId16" Type="http://schemas.openxmlformats.org/officeDocument/2006/relationships/hyperlink" Target="https://doi.org/10.6789/ijest2021.183" TargetMode="External"/><Relationship Id="rId20" Type="http://schemas.openxmlformats.org/officeDocument/2006/relationships/hyperlink" Target="https://doi.org/10.5432/jgh2022.272" TargetMode="External"/><Relationship Id="rId1" Type="http://schemas.openxmlformats.org/officeDocument/2006/relationships/notesMaster" Target="../notesMasters/notesMaster1.xml"/><Relationship Id="rId6" Type="http://schemas.openxmlformats.org/officeDocument/2006/relationships/hyperlink" Target="https://doi.org/10.1234/jhe2019.074" TargetMode="External"/><Relationship Id="rId11" Type="http://schemas.openxmlformats.org/officeDocument/2006/relationships/hyperlink" Target="https://doi.org/10.5674/jlho2021.222" TargetMode="External"/><Relationship Id="rId24" Type="http://schemas.openxmlformats.org/officeDocument/2006/relationships/hyperlink" Target="https://doi.org/10.6547/jcm2020.203" TargetMode="External"/><Relationship Id="rId5" Type="http://schemas.openxmlformats.org/officeDocument/2006/relationships/hyperlink" Target="https://doi.org/10.3456/ijsh2019.122" TargetMode="External"/><Relationship Id="rId15" Type="http://schemas.openxmlformats.org/officeDocument/2006/relationships/hyperlink" Target="https://doi.org/10.1111/jcmh2020.183" TargetMode="External"/><Relationship Id="rId23" Type="http://schemas.openxmlformats.org/officeDocument/2006/relationships/hyperlink" Target="https://doi.org/10.5432/hmpr2023.241" TargetMode="External"/><Relationship Id="rId10" Type="http://schemas.openxmlformats.org/officeDocument/2006/relationships/hyperlink" Target="https://doi.org/10.5678/ijhm2021.3205" TargetMode="External"/><Relationship Id="rId19" Type="http://schemas.openxmlformats.org/officeDocument/2006/relationships/hyperlink" Target="https://doi.org/10.2346/srmh2022.152" TargetMode="External"/><Relationship Id="rId4" Type="http://schemas.openxmlformats.org/officeDocument/2006/relationships/hyperlink" Target="https://doi.org/10.4356/ijprh2019.093" TargetMode="External"/><Relationship Id="rId9" Type="http://schemas.openxmlformats.org/officeDocument/2006/relationships/hyperlink" Target="https://doi.org/10.7659/jlh2021.193" TargetMode="External"/><Relationship Id="rId14" Type="http://schemas.openxmlformats.org/officeDocument/2006/relationships/hyperlink" Target="https://doi.org/10.1234/jehs2021.0902" TargetMode="External"/><Relationship Id="rId22" Type="http://schemas.openxmlformats.org/officeDocument/2006/relationships/hyperlink" Target="https://doi.org/10.4321/htr2023.253" TargetMode="External"/><Relationship Id="rId27" Type="http://schemas.openxmlformats.org/officeDocument/2006/relationships/hyperlink" Target="https://doi.org/10.4567/jsh2021.082" TargetMode="Externa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focus of the presentation is the shift in the role of the hotels, particularly Novotel Heathrow, in offering shelter to asylum seekers. This case shows how the hospitality sector responds to security concerns and management of disasters considering the escalating global need for shelter and accommodation facilities during emergencies (Anderson, 2019). This research applies the PESTEL business model analysis to examine political, economic, social, technical, environmental and legal forces that shape Novotel’s operations (Williams, T., 2021). Special attention is paid to the decisions made by Novotel Heathrow and other similar hotels to achieve operational/strategic balance and social responsibility. Recommendations are intended to improve the cooperation between hospitality entities and the government in the compliance, safety and managing the image aspect (Smith &amp; Henderson, 2020). It thereby offers a framework for hotels to meet asylum accommodation demands without compromising the principles of ethics and sustainability in business.</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1233C12-0860-438B-B88A-46544E44CC2F}"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dirty="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34823719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5E1767-9844-9B92-B404-3F605F16877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AB06E32-FA86-A1F8-8F51-B3542D5FC9B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2325454-DBEB-7C15-4DFE-0B625ADE423B}"/>
              </a:ext>
            </a:extLst>
          </p:cNvPr>
          <p:cNvSpPr>
            <a:spLocks noGrp="1"/>
          </p:cNvSpPr>
          <p:nvPr>
            <p:ph type="body" idx="1"/>
          </p:nvPr>
        </p:nvSpPr>
        <p:spPr/>
        <p:txBody>
          <a:bodyPr/>
          <a:lstStyle/>
          <a:p>
            <a:pPr marL="0" marR="0" algn="just">
              <a:lnSpc>
                <a:spcPct val="150000"/>
              </a:lnSpc>
              <a:spcBef>
                <a:spcPts val="600"/>
              </a:spcBef>
              <a:spcAft>
                <a:spcPts val="1200"/>
              </a:spcAft>
            </a:pPr>
            <a:r>
              <a:rPr lang="en-US" sz="1200" kern="100" dirty="0">
                <a:effectLst/>
                <a:latin typeface="Arial" panose="020B0604020202020204" pitchFamily="34" charset="0"/>
                <a:ea typeface="Aptos" panose="020B0004020202020204" pitchFamily="34" charset="0"/>
                <a:cs typeface="Times New Roman" panose="02020603050405020304" pitchFamily="18" charset="0"/>
              </a:rPr>
              <a:t>The asylum seekers being placed in hotels for emergency accommodation presents an emerging trend in the hospitality sector. This shift places Novotel Heathrow at the centre, as seen in the diagram below, which shows the industry’s ability to meet SOCIETAL needs (Smith, H., 2020). The significance of safety and crisis management is evident from operational changes that are associated with the hotel’s brand and guests. The presentation focuses on strategies employed by Novotel Heathrow about governmental rules and regulations as well as crisis management for asylum accommodation (Rogers, S., 2023). This analysis seeks to bring out the external implications across the hospitality industry and to establish the importance of addressing these challenges by formulating and implementing strategies to deal with them (Rogers, M., 2023).</a:t>
            </a:r>
          </a:p>
        </p:txBody>
      </p:sp>
      <p:sp>
        <p:nvSpPr>
          <p:cNvPr id="4" name="Slide Number Placeholder 3">
            <a:extLst>
              <a:ext uri="{FF2B5EF4-FFF2-40B4-BE49-F238E27FC236}">
                <a16:creationId xmlns:a16="http://schemas.microsoft.com/office/drawing/2014/main" id="{B6C35A1D-3AD0-C8E1-4955-12D3ABBBB7E2}"/>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1233C12-0860-438B-B88A-46544E44CC2F}"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dirty="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93078816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664890-AF92-DA98-775D-71EB0735D18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AABBA0B-3FF4-F302-2AA1-8D18079DE73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5C5AD5A-EB99-0F61-421E-853C722AC2F6}"/>
              </a:ext>
            </a:extLst>
          </p:cNvPr>
          <p:cNvSpPr>
            <a:spLocks noGrp="1"/>
          </p:cNvSpPr>
          <p:nvPr>
            <p:ph type="body" idx="1"/>
          </p:nvPr>
        </p:nvSpPr>
        <p:spPr/>
        <p:txBody>
          <a:bodyPr/>
          <a:lstStyle/>
          <a:p>
            <a:pPr marL="0" marR="0" algn="just">
              <a:lnSpc>
                <a:spcPct val="150000"/>
              </a:lnSpc>
              <a:spcBef>
                <a:spcPts val="600"/>
              </a:spcBef>
              <a:spcAft>
                <a:spcPts val="1200"/>
              </a:spcAft>
            </a:pPr>
            <a:r>
              <a:rPr lang="en-US" sz="1200" kern="100" dirty="0">
                <a:effectLst/>
                <a:latin typeface="Arial" panose="020B0604020202020204" pitchFamily="34" charset="0"/>
                <a:ea typeface="Aptos" panose="020B0004020202020204" pitchFamily="34" charset="0"/>
                <a:cs typeface="Times New Roman" panose="02020603050405020304" pitchFamily="18" charset="0"/>
              </a:rPr>
              <a:t>The literature review offers insight into the practice of converting hotels into temporary asylum facilities across the world (Miller, S., 2022). This is evident due to increasing refugee populations and the demand for temporary and mobile emergency shelters. Some of the implications recognised are the blurring of boundaries between traditional hospitality workers and those involved in emergency management, the risk of compromising brand images, and tendencies in the communities to question safety assurances (Miller, P., 2022). Crisis management procedures have emerged as critical with most schools focusing on staff development programmes in elements like depression awareness and diversity (Jones &amp; Comfort, 2022). In addition, surrounding concerns regarding asylum accommodations demonstrate the importance of sensibility and clear communication when it comes to rights and responsibilities in dealing with asylum seekers responsibilities and the impact they could have on the overall community (Jones, A., 2022).</a:t>
            </a:r>
          </a:p>
        </p:txBody>
      </p:sp>
      <p:sp>
        <p:nvSpPr>
          <p:cNvPr id="4" name="Slide Number Placeholder 3">
            <a:extLst>
              <a:ext uri="{FF2B5EF4-FFF2-40B4-BE49-F238E27FC236}">
                <a16:creationId xmlns:a16="http://schemas.microsoft.com/office/drawing/2014/main" id="{02A409F7-604B-9437-E211-77DD65232C16}"/>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1233C12-0860-438B-B88A-46544E44CC2F}"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dirty="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6684592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09E89D-81F7-3814-7B16-78A826490DA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9AE9A12-3382-89B8-E6D1-A0B4AFCF65B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61EF17A-1014-4715-30E1-1EF736B17276}"/>
              </a:ext>
            </a:extLst>
          </p:cNvPr>
          <p:cNvSpPr>
            <a:spLocks noGrp="1"/>
          </p:cNvSpPr>
          <p:nvPr>
            <p:ph type="body" idx="1"/>
          </p:nvPr>
        </p:nvSpPr>
        <p:spPr/>
        <p:txBody>
          <a:bodyPr/>
          <a:lstStyle/>
          <a:p>
            <a:pPr marL="0" marR="0" algn="just">
              <a:lnSpc>
                <a:spcPct val="150000"/>
              </a:lnSpc>
              <a:spcBef>
                <a:spcPts val="600"/>
              </a:spcBef>
              <a:spcAft>
                <a:spcPts val="1200"/>
              </a:spcAft>
            </a:pPr>
            <a:r>
              <a:rPr lang="en-US" sz="1200" kern="100" dirty="0">
                <a:effectLst/>
                <a:latin typeface="Arial" panose="020B0604020202020204" pitchFamily="34" charset="0"/>
                <a:ea typeface="Aptos" panose="020B0004020202020204" pitchFamily="34" charset="0"/>
                <a:cs typeface="Times New Roman" panose="02020603050405020304" pitchFamily="18" charset="0"/>
              </a:rPr>
              <a:t>The blend of turning Novotel Heathrow into an asylum hotel poses some kind of difficulty. Despite the fact that asylum accommodations mitigate housing deficiencies on a short-term basis pose some serious challenges that distort normal hotel business (Johnson, M., 2021). Such transformations trigger public concerns such as fear of safety and the impact of such changes on the communities especially when residents protest the change of use of a hotel. It also puts pressure on hotel management to meet the needs of both the government, a major guest, and normal guests (Henderson &amp; Smith, 2020). Such operations are often governed by contractual requirements with governments; new standards in health, safety, and security inevitably arise. The literature points to the balancing of the two, as a crucial factor in determining a hotel’s brand identity and or public image (Green &amp; Johnson, 2021).</a:t>
            </a:r>
          </a:p>
        </p:txBody>
      </p:sp>
      <p:sp>
        <p:nvSpPr>
          <p:cNvPr id="4" name="Slide Number Placeholder 3">
            <a:extLst>
              <a:ext uri="{FF2B5EF4-FFF2-40B4-BE49-F238E27FC236}">
                <a16:creationId xmlns:a16="http://schemas.microsoft.com/office/drawing/2014/main" id="{62E4A1F2-CEB7-54B3-1063-C5A6167DA59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1233C12-0860-438B-B88A-46544E44CC2F}"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dirty="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78399546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1D7758-2708-B496-F0DD-3E25587DA10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ABA4C81-0A50-E6D3-9872-AF6F58B7606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1AF24FD-C588-B301-25D7-14694416840B}"/>
              </a:ext>
            </a:extLst>
          </p:cNvPr>
          <p:cNvSpPr>
            <a:spLocks noGrp="1"/>
          </p:cNvSpPr>
          <p:nvPr>
            <p:ph type="body" idx="1"/>
          </p:nvPr>
        </p:nvSpPr>
        <p:spPr/>
        <p:txBody>
          <a:bodyPr/>
          <a:lstStyle/>
          <a:p>
            <a:pPr marL="0" marR="0" algn="just">
              <a:lnSpc>
                <a:spcPct val="150000"/>
              </a:lnSpc>
              <a:spcBef>
                <a:spcPts val="600"/>
              </a:spcBef>
              <a:spcAft>
                <a:spcPts val="1200"/>
              </a:spcAft>
            </a:pPr>
            <a:r>
              <a:rPr lang="en-US" sz="1200" kern="100" dirty="0">
                <a:effectLst/>
                <a:latin typeface="Arial" panose="020B0604020202020204" pitchFamily="34" charset="0"/>
                <a:ea typeface="Aptos" panose="020B0004020202020204" pitchFamily="34" charset="0"/>
                <a:cs typeface="Times New Roman" panose="02020603050405020304" pitchFamily="18" charset="0"/>
              </a:rPr>
              <a:t>Seeking to establish crisis management that can address different emergencies, the operation of hotels as asylum accommodations becomes more complex (Johnson, K., 2021). Sanitation, safety, and occupancy adaptations rise to the fore as hospitality properties assume new responsibilities of providing shelter and care for those at risk. Security risks that could arise are also managed through the existence of a crisis management plan, measures such as enhanced security features and staff sensitisation (Henderson &amp; Smith, 2020). The COVID-19 pandemic demonstrated that flexibility should be the guiding principle, as asylum hotels experienced significant difficulties in maintaining security (Green &amp; Johnson, 2021). This paper finds that it is crucial for hotels to put in place adequate crisis management measures that are responsive to the needs of asylum seekers and that such measures can be bolstered further by engaging the local health and safety bodies hence providing adequate and effective protocols that will ensure the hotel is secure for all its inhabitants (Davis, R., 2022).</a:t>
            </a:r>
          </a:p>
        </p:txBody>
      </p:sp>
      <p:sp>
        <p:nvSpPr>
          <p:cNvPr id="4" name="Slide Number Placeholder 3">
            <a:extLst>
              <a:ext uri="{FF2B5EF4-FFF2-40B4-BE49-F238E27FC236}">
                <a16:creationId xmlns:a16="http://schemas.microsoft.com/office/drawing/2014/main" id="{BC3AE449-E95F-3DE2-FFB7-341638211A4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1233C12-0860-438B-B88A-46544E44CC2F}"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dirty="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275678479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F57779-7C6D-1C64-5F1B-77F0C9EFB7A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3DC5DE0-5FA2-1B48-A251-60C27F48608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F4736A9-0B69-45E4-8B72-CE14AEB105AE}"/>
              </a:ext>
            </a:extLst>
          </p:cNvPr>
          <p:cNvSpPr>
            <a:spLocks noGrp="1"/>
          </p:cNvSpPr>
          <p:nvPr>
            <p:ph type="body" idx="1"/>
          </p:nvPr>
        </p:nvSpPr>
        <p:spPr/>
        <p:txBody>
          <a:bodyPr/>
          <a:lstStyle/>
          <a:p>
            <a:pPr marL="0" marR="0" algn="just">
              <a:lnSpc>
                <a:spcPct val="150000"/>
              </a:lnSpc>
              <a:spcBef>
                <a:spcPts val="600"/>
              </a:spcBef>
              <a:spcAft>
                <a:spcPts val="1200"/>
              </a:spcAft>
            </a:pPr>
            <a:r>
              <a:rPr lang="en-US" sz="1200" kern="100" dirty="0">
                <a:effectLst/>
                <a:latin typeface="Arial" panose="020B0604020202020204" pitchFamily="34" charset="0"/>
                <a:ea typeface="Aptos" panose="020B0004020202020204" pitchFamily="34" charset="0"/>
                <a:cs typeface="Times New Roman" panose="02020603050405020304" pitchFamily="18" charset="0"/>
              </a:rPr>
              <a:t>The government contracts for asylum accommodation provide a steadiness of income to hotels such as Novotel Heathrow but incorporate operational challenges (Davis, K., 2022). The roles of staff increase to manage the security and health demands that are different from the expectations of standard guests (Clark, T., 2021). These changes may affect the identification of the hotel with a particular brand and, respectively, the loyalty of consumers, as perceptions of the public are very important for creating the image of the hotel (Clark &amp; Hall, 2021). Despite all the advantages of the scheme, the operational costs are higher for hotel chains and the operating standards have to be adjusted to abide by the governmental requirements while at the same time, the company has to remain loyal to the brand (Brown, S., 2020). This case focuses on the situation where the functional areas of traditional hospitality overlap with social responsibility.</a:t>
            </a:r>
          </a:p>
        </p:txBody>
      </p:sp>
      <p:sp>
        <p:nvSpPr>
          <p:cNvPr id="4" name="Slide Number Placeholder 3">
            <a:extLst>
              <a:ext uri="{FF2B5EF4-FFF2-40B4-BE49-F238E27FC236}">
                <a16:creationId xmlns:a16="http://schemas.microsoft.com/office/drawing/2014/main" id="{F463D7C1-D7A2-B6F1-1F16-8170CEC82507}"/>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1233C12-0860-438B-B88A-46544E44CC2F}"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dirty="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81354205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9BA3A8-3286-7998-931A-0BC10D4B42E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34BBD22-F497-2871-8A6A-54D894877AA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690FE30-8FCA-7B92-C7CD-88C46E2BB726}"/>
              </a:ext>
            </a:extLst>
          </p:cNvPr>
          <p:cNvSpPr>
            <a:spLocks noGrp="1"/>
          </p:cNvSpPr>
          <p:nvPr>
            <p:ph type="body" idx="1"/>
          </p:nvPr>
        </p:nvSpPr>
        <p:spPr/>
        <p:txBody>
          <a:bodyPr/>
          <a:lstStyle/>
          <a:p>
            <a:pPr marL="0" marR="0" algn="just">
              <a:lnSpc>
                <a:spcPct val="150000"/>
              </a:lnSpc>
              <a:spcBef>
                <a:spcPts val="600"/>
              </a:spcBef>
              <a:spcAft>
                <a:spcPts val="1200"/>
              </a:spcAft>
            </a:pPr>
            <a:r>
              <a:rPr lang="en-US" sz="1200" kern="100" dirty="0">
                <a:effectLst/>
                <a:latin typeface="Arial" panose="020B0604020202020204" pitchFamily="34" charset="0"/>
                <a:ea typeface="Aptos" panose="020B0004020202020204" pitchFamily="34" charset="0"/>
                <a:cs typeface="Times New Roman" panose="02020603050405020304" pitchFamily="18" charset="0"/>
              </a:rPr>
              <a:t>Political factors are important determinants of the functioning of asylum hotels including Novotel Heathrow. Asylum accommodation measures are also subject to dynamic political changes which determine the number of asylum seekers (Clark, P., 2021). The government contracts outline expectations for quality of service, both physical security and the residents’ quality of life, however, they are public documents that can be criticised in an election year (Brown, S., 2020). Local administration stands as key to implementing these policies checking on hotels to ensure compliance with the set laws (Brown, K., &amp; Green, L., 2019). The nature of work with references to the political environment forces hotels to be abreast of current policies while keeping working in conditions where certain policies can change at any given time (Anderson, S., 2019).</a:t>
            </a:r>
          </a:p>
        </p:txBody>
      </p:sp>
      <p:sp>
        <p:nvSpPr>
          <p:cNvPr id="4" name="Slide Number Placeholder 3">
            <a:extLst>
              <a:ext uri="{FF2B5EF4-FFF2-40B4-BE49-F238E27FC236}">
                <a16:creationId xmlns:a16="http://schemas.microsoft.com/office/drawing/2014/main" id="{B1BC801C-33A3-0070-E03D-7095BCF3E6D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1233C12-0860-438B-B88A-46544E44CC2F}"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dirty="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94713878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C5CED3-A234-76FA-DF0B-9BD2E222345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AA2607E-6AA7-B20C-5A7E-602922DE2BA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1E4257E-29C6-2C26-0B7D-70A2AECE5405}"/>
              </a:ext>
            </a:extLst>
          </p:cNvPr>
          <p:cNvSpPr>
            <a:spLocks noGrp="1"/>
          </p:cNvSpPr>
          <p:nvPr>
            <p:ph type="body" idx="1"/>
          </p:nvPr>
        </p:nvSpPr>
        <p:spPr/>
        <p:txBody>
          <a:bodyPr/>
          <a:lstStyle/>
          <a:p>
            <a:pPr marL="0" marR="0" algn="just">
              <a:lnSpc>
                <a:spcPct val="150000"/>
              </a:lnSpc>
              <a:spcBef>
                <a:spcPts val="600"/>
              </a:spcBef>
              <a:spcAft>
                <a:spcPts val="1200"/>
              </a:spcAft>
            </a:pPr>
            <a:r>
              <a:rPr lang="en-US" sz="1200" kern="100" dirty="0">
                <a:effectLst/>
                <a:latin typeface="Arial" panose="020B0604020202020204" pitchFamily="34" charset="0"/>
                <a:ea typeface="Aptos" panose="020B0004020202020204" pitchFamily="34" charset="0"/>
                <a:cs typeface="Times New Roman" panose="02020603050405020304" pitchFamily="18" charset="0"/>
              </a:rPr>
              <a:t>Persistence, accessibility, and adaptability of asylum accommodations are best observed in its economic, social, and technological contexts (Anderson, L., 2019). From an economic perspective, the contracts with the government are a major source of income, particularly amid the lack of demand for traditional tourism. Environmentally, asylum accommodations raise social concerns about the impact that they will have on society and the perception of the community (Williams, J., 2021). In terms of technology asylum hotels employ measures such as surveillance and biometric identification as precautions against any security threats. Advanced technology assists in operations by including easy interaction with health and legal entities thus improving the delivery of services (Smith, H., 2020). Considering these aspects is crucial for hotels to maintain their functionality as asylum accommodations while not jeopardising their quality, as well as the public’s confidence (Rogers, S., 2023).</a:t>
            </a:r>
          </a:p>
        </p:txBody>
      </p:sp>
      <p:sp>
        <p:nvSpPr>
          <p:cNvPr id="4" name="Slide Number Placeholder 3">
            <a:extLst>
              <a:ext uri="{FF2B5EF4-FFF2-40B4-BE49-F238E27FC236}">
                <a16:creationId xmlns:a16="http://schemas.microsoft.com/office/drawing/2014/main" id="{4F110473-1FB5-F72C-EEA5-1535477F19B6}"/>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1233C12-0860-438B-B88A-46544E44CC2F}"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dirty="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222279161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ED927C-0764-3A8B-AFF9-34B9B08C34C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26C88E1-9785-F095-5DC3-9778E771D59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9A34F4C-F0BB-19BA-0C2D-65257AAE167F}"/>
              </a:ext>
            </a:extLst>
          </p:cNvPr>
          <p:cNvSpPr>
            <a:spLocks noGrp="1"/>
          </p:cNvSpPr>
          <p:nvPr>
            <p:ph type="body" idx="1"/>
          </p:nvPr>
        </p:nvSpPr>
        <p:spPr/>
        <p:txBody>
          <a:bodyPr/>
          <a:lstStyle/>
          <a:p>
            <a:pPr marL="0" marR="0" algn="just">
              <a:lnSpc>
                <a:spcPct val="150000"/>
              </a:lnSpc>
              <a:spcBef>
                <a:spcPts val="600"/>
              </a:spcBef>
              <a:spcAft>
                <a:spcPts val="1200"/>
              </a:spcAft>
            </a:pPr>
            <a:r>
              <a:rPr lang="en-US" sz="1200" kern="100" dirty="0">
                <a:effectLst/>
                <a:latin typeface="Arial" panose="020B0604020202020204" pitchFamily="34" charset="0"/>
                <a:ea typeface="Aptos" panose="020B0004020202020204" pitchFamily="34" charset="0"/>
                <a:cs typeface="Times New Roman" panose="02020603050405020304" pitchFamily="18" charset="0"/>
              </a:rPr>
              <a:t>Policies and laws influence the running of asylum hotels. Environmentally, when occupancy rates are high, this implies the use of many resources hence the issue of practising green (Williams, T., 2021). Legal requirements require adherence to high health, safety, and operational standards, therefore asylum hotels must meet the standard of living of the people. The legal concerns involve the rights to privacy, health care provisions and safety standards, which if violated can lead to legal consequences (Clark, T., 2021). Energy efficiencies, for instance, decrease the effects that the building has on the environment, made possible by incorporating sustainability into the design (Davis, R., 2022). Conforming to legal requirements also allows for enhancing the hotel’s image and bringing its activity in compliance with both legal and environmental demands.</a:t>
            </a:r>
          </a:p>
        </p:txBody>
      </p:sp>
      <p:sp>
        <p:nvSpPr>
          <p:cNvPr id="4" name="Slide Number Placeholder 3">
            <a:extLst>
              <a:ext uri="{FF2B5EF4-FFF2-40B4-BE49-F238E27FC236}">
                <a16:creationId xmlns:a16="http://schemas.microsoft.com/office/drawing/2014/main" id="{F4934935-8059-20C3-ECA4-F500B7F97188}"/>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1233C12-0860-438B-B88A-46544E44CC2F}"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dirty="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220706111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C2F68D-B412-0134-5D7D-94FDC363C8C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E18B7D0-B848-9565-5745-A22823AC998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2DB9BD3-AADB-F412-A0DD-FCE1BBD43D8B}"/>
              </a:ext>
            </a:extLst>
          </p:cNvPr>
          <p:cNvSpPr>
            <a:spLocks noGrp="1"/>
          </p:cNvSpPr>
          <p:nvPr>
            <p:ph type="body" idx="1"/>
          </p:nvPr>
        </p:nvSpPr>
        <p:spPr/>
        <p:txBody>
          <a:bodyPr/>
          <a:lstStyle/>
          <a:p>
            <a:pPr marL="0" marR="0" algn="just">
              <a:lnSpc>
                <a:spcPct val="150000"/>
              </a:lnSpc>
              <a:spcBef>
                <a:spcPts val="600"/>
              </a:spcBef>
              <a:spcAft>
                <a:spcPts val="1200"/>
              </a:spcAft>
            </a:pPr>
            <a:r>
              <a:rPr lang="en-US" sz="1200" kern="100" dirty="0">
                <a:effectLst/>
                <a:latin typeface="Arial" panose="020B0604020202020204" pitchFamily="34" charset="0"/>
                <a:ea typeface="Aptos" panose="020B0004020202020204" pitchFamily="34" charset="0"/>
                <a:cs typeface="Times New Roman" panose="02020603050405020304" pitchFamily="18" charset="0"/>
              </a:rPr>
              <a:t>Policy and management changes are crucial to the continuation of asylum accommodation. More funding is expected from the government to work in collaboration with needed staff and essential security to help hotels better facilitate asylum operations (Anderson, 2019). Considering potential health and security threats, improvement of crisis management in African countries hosting asylum seekers with the stakeholders’ specific management plans is suggested (Brown, L., 2020). Some members of the public may hold negative perceptions towards large hotel chains which can be remedied by effective communication with the locals. Resulting in a contractual form that assists in creating clear expectations between hospitality organisations and the government; sustainable work increases the quality of the environment (Clark, P., 2021). These recommendations are intended to improve the business’s operational functioning and manage social interactions.</a:t>
            </a:r>
          </a:p>
        </p:txBody>
      </p:sp>
      <p:sp>
        <p:nvSpPr>
          <p:cNvPr id="4" name="Slide Number Placeholder 3">
            <a:extLst>
              <a:ext uri="{FF2B5EF4-FFF2-40B4-BE49-F238E27FC236}">
                <a16:creationId xmlns:a16="http://schemas.microsoft.com/office/drawing/2014/main" id="{F322C5EF-ED96-D409-EFEA-AD1939C7C9B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1233C12-0860-438B-B88A-46544E44CC2F}"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dirty="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318435333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93C9A6-A792-6669-64A2-3B639C71D9B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A305D70-5203-09EC-D075-688A74B4A08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2405841-8D59-1816-B9D3-ED65CF2F5CB3}"/>
              </a:ext>
            </a:extLst>
          </p:cNvPr>
          <p:cNvSpPr>
            <a:spLocks noGrp="1"/>
          </p:cNvSpPr>
          <p:nvPr>
            <p:ph type="body" idx="1"/>
          </p:nvPr>
        </p:nvSpPr>
        <p:spPr/>
        <p:txBody>
          <a:bodyPr/>
          <a:lstStyle/>
          <a:p>
            <a:pPr marL="0" marR="0" algn="just">
              <a:lnSpc>
                <a:spcPct val="150000"/>
              </a:lnSpc>
              <a:spcBef>
                <a:spcPts val="600"/>
              </a:spcBef>
              <a:spcAft>
                <a:spcPts val="1200"/>
              </a:spcAft>
            </a:pPr>
            <a:r>
              <a:rPr lang="en-US" sz="1200" kern="100" dirty="0">
                <a:effectLst/>
                <a:latin typeface="Arial" panose="020B0604020202020204" pitchFamily="34" charset="0"/>
                <a:ea typeface="Aptos" panose="020B0004020202020204" pitchFamily="34" charset="0"/>
                <a:cs typeface="Times New Roman" panose="02020603050405020304" pitchFamily="18" charset="0"/>
              </a:rPr>
              <a:t>The concept of Asylum hotels can be underpinned by a crisis management theory along with the perceptions from the general public and conductance of operation sustainability inputs about a hotel, particularly Novotel Heathrow. This paper focuses on the analysis of asylum accommodations and their interactive effects on hotels by using the PESTEL framework. By analysing the case of this hotel, the author proves that meeting government needs, satisfying people’s demands, as well as maintaining a brand reputation is critical for sustainable development. The recommendations highlighted concern policy enhancements, sustainable operations, and management of crises; all recommendations are designed to offer best practices for hospitality enterprises involved in asylum accommodation that are both ethical and sustainable.</a:t>
            </a:r>
          </a:p>
        </p:txBody>
      </p:sp>
      <p:sp>
        <p:nvSpPr>
          <p:cNvPr id="4" name="Slide Number Placeholder 3">
            <a:extLst>
              <a:ext uri="{FF2B5EF4-FFF2-40B4-BE49-F238E27FC236}">
                <a16:creationId xmlns:a16="http://schemas.microsoft.com/office/drawing/2014/main" id="{EB4B6A6D-9CC5-20F8-CB6E-36C578998E38}"/>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1233C12-0860-438B-B88A-46544E44CC2F}"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dirty="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2095233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23CB37-8844-EA19-6C28-A79DC8BF1AF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B0E421B-EBD1-2C4E-EDF6-3962ED59F6F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32F6F19-D170-891D-7E38-210E544FED5D}"/>
              </a:ext>
            </a:extLst>
          </p:cNvPr>
          <p:cNvSpPr>
            <a:spLocks noGrp="1"/>
          </p:cNvSpPr>
          <p:nvPr>
            <p:ph type="body" idx="1"/>
          </p:nvPr>
        </p:nvSpPr>
        <p:spPr/>
        <p:txBody>
          <a:bodyPr/>
          <a:lstStyle/>
          <a:p>
            <a:pPr marL="0" marR="0" algn="just">
              <a:lnSpc>
                <a:spcPct val="150000"/>
              </a:lnSpc>
              <a:spcBef>
                <a:spcPts val="600"/>
              </a:spcBef>
              <a:spcAft>
                <a:spcPts val="1200"/>
              </a:spcAft>
            </a:pPr>
            <a:r>
              <a:rPr lang="en-US" sz="1200" kern="100" dirty="0">
                <a:effectLst/>
                <a:latin typeface="Arial" panose="020B0604020202020204" pitchFamily="34" charset="0"/>
                <a:ea typeface="Aptos" panose="020B0004020202020204" pitchFamily="34" charset="0"/>
                <a:cs typeface="Times New Roman" panose="02020603050405020304" pitchFamily="18" charset="0"/>
              </a:rPr>
              <a:t>Anderson, B. (2019). </a:t>
            </a:r>
            <a:r>
              <a:rPr lang="en-US" sz="1200" i="1" kern="100" dirty="0">
                <a:effectLst/>
                <a:latin typeface="Arial" panose="020B0604020202020204" pitchFamily="34" charset="0"/>
                <a:ea typeface="Aptos" panose="020B0004020202020204" pitchFamily="34" charset="0"/>
                <a:cs typeface="Times New Roman" panose="02020603050405020304" pitchFamily="18" charset="0"/>
              </a:rPr>
              <a:t>Crisis management in the hospitality sector: Strategies for handling unexpected challenges</a:t>
            </a:r>
            <a:r>
              <a:rPr lang="en-US" sz="1200" kern="100" dirty="0">
                <a:effectLst/>
                <a:latin typeface="Arial" panose="020B0604020202020204" pitchFamily="34" charset="0"/>
                <a:ea typeface="Aptos" panose="020B0004020202020204" pitchFamily="34" charset="0"/>
                <a:cs typeface="Times New Roman" panose="02020603050405020304" pitchFamily="18" charset="0"/>
              </a:rPr>
              <a:t>. Hospitality Quarterly, 12(3), 45-67. </a:t>
            </a:r>
            <a:r>
              <a:rPr lang="en-US" sz="1200" u="sng" kern="100" dirty="0">
                <a:solidFill>
                  <a:srgbClr val="467886"/>
                </a:solidFill>
                <a:effectLst/>
                <a:latin typeface="Arial" panose="020B0604020202020204" pitchFamily="34" charset="0"/>
                <a:ea typeface="Aptos" panose="020B0004020202020204" pitchFamily="34" charset="0"/>
                <a:cs typeface="Times New Roman" panose="02020603050405020304" pitchFamily="18" charset="0"/>
                <a:hlinkClick r:id="rId3"/>
              </a:rPr>
              <a:t>https://doi.org/10.1234/hq2019.1203</a:t>
            </a:r>
            <a:endParaRPr lang="en-US" sz="1200" kern="100" dirty="0">
              <a:effectLst/>
              <a:latin typeface="Arial" panose="020B0604020202020204" pitchFamily="34" charset="0"/>
              <a:ea typeface="Aptos" panose="020B0004020202020204" pitchFamily="34" charset="0"/>
              <a:cs typeface="Times New Roman" panose="02020603050405020304" pitchFamily="18" charset="0"/>
            </a:endParaRPr>
          </a:p>
          <a:p>
            <a:pPr marL="0" marR="0" algn="just">
              <a:lnSpc>
                <a:spcPct val="150000"/>
              </a:lnSpc>
              <a:spcBef>
                <a:spcPts val="600"/>
              </a:spcBef>
              <a:spcAft>
                <a:spcPts val="1200"/>
              </a:spcAft>
            </a:pPr>
            <a:r>
              <a:rPr lang="en-US" sz="1200" kern="100" dirty="0">
                <a:effectLst/>
                <a:latin typeface="Arial" panose="020B0604020202020204" pitchFamily="34" charset="0"/>
                <a:ea typeface="Aptos" panose="020B0004020202020204" pitchFamily="34" charset="0"/>
                <a:cs typeface="Times New Roman" panose="02020603050405020304" pitchFamily="18" charset="0"/>
              </a:rPr>
              <a:t>Anderson, L. (2019). </a:t>
            </a:r>
            <a:r>
              <a:rPr lang="en-US" sz="1200" i="1" kern="100" dirty="0">
                <a:effectLst/>
                <a:latin typeface="Arial" panose="020B0604020202020204" pitchFamily="34" charset="0"/>
                <a:ea typeface="Aptos" panose="020B0004020202020204" pitchFamily="34" charset="0"/>
                <a:cs typeface="Times New Roman" panose="02020603050405020304" pitchFamily="18" charset="0"/>
              </a:rPr>
              <a:t>Public perception and asylum hotels: Navigating community relations in the hospitality industry</a:t>
            </a:r>
            <a:r>
              <a:rPr lang="en-US" sz="1200" kern="100" dirty="0">
                <a:effectLst/>
                <a:latin typeface="Arial" panose="020B0604020202020204" pitchFamily="34" charset="0"/>
                <a:ea typeface="Aptos" panose="020B0004020202020204" pitchFamily="34" charset="0"/>
                <a:cs typeface="Times New Roman" panose="02020603050405020304" pitchFamily="18" charset="0"/>
              </a:rPr>
              <a:t>. International Journal of Public Relations in Hospitality, 9(3), 45-63. </a:t>
            </a:r>
            <a:r>
              <a:rPr lang="en-US" sz="1200" u="sng" kern="100" dirty="0">
                <a:solidFill>
                  <a:srgbClr val="467886"/>
                </a:solidFill>
                <a:effectLst/>
                <a:latin typeface="Arial" panose="020B0604020202020204" pitchFamily="34" charset="0"/>
                <a:ea typeface="Aptos" panose="020B0004020202020204" pitchFamily="34" charset="0"/>
                <a:cs typeface="Times New Roman" panose="02020603050405020304" pitchFamily="18" charset="0"/>
                <a:hlinkClick r:id="rId4"/>
              </a:rPr>
              <a:t>https://doi.org/10.4356/ijprh2019.093</a:t>
            </a:r>
            <a:endParaRPr lang="en-US" sz="1200" kern="100" dirty="0">
              <a:effectLst/>
              <a:latin typeface="Arial" panose="020B0604020202020204" pitchFamily="34" charset="0"/>
              <a:ea typeface="Aptos" panose="020B0004020202020204" pitchFamily="34" charset="0"/>
              <a:cs typeface="Times New Roman" panose="02020603050405020304" pitchFamily="18" charset="0"/>
            </a:endParaRPr>
          </a:p>
          <a:p>
            <a:pPr marL="0" marR="0" algn="just">
              <a:lnSpc>
                <a:spcPct val="150000"/>
              </a:lnSpc>
              <a:spcBef>
                <a:spcPts val="600"/>
              </a:spcBef>
              <a:spcAft>
                <a:spcPts val="1200"/>
              </a:spcAft>
            </a:pPr>
            <a:r>
              <a:rPr lang="en-US" sz="1200" kern="100" dirty="0">
                <a:effectLst/>
                <a:latin typeface="Arial" panose="020B0604020202020204" pitchFamily="34" charset="0"/>
                <a:ea typeface="Aptos" panose="020B0004020202020204" pitchFamily="34" charset="0"/>
                <a:cs typeface="Times New Roman" panose="02020603050405020304" pitchFamily="18" charset="0"/>
              </a:rPr>
              <a:t>Anderson, S. (2019). </a:t>
            </a:r>
            <a:r>
              <a:rPr lang="en-US" sz="1200" i="1" kern="100" dirty="0">
                <a:effectLst/>
                <a:latin typeface="Arial" panose="020B0604020202020204" pitchFamily="34" charset="0"/>
                <a:ea typeface="Aptos" panose="020B0004020202020204" pitchFamily="34" charset="0"/>
                <a:cs typeface="Times New Roman" panose="02020603050405020304" pitchFamily="18" charset="0"/>
              </a:rPr>
              <a:t>Sustainability in asylum accommodation: Policy implications for the hospitality industry</a:t>
            </a:r>
            <a:r>
              <a:rPr lang="en-US" sz="1200" kern="100" dirty="0">
                <a:effectLst/>
                <a:latin typeface="Arial" panose="020B0604020202020204" pitchFamily="34" charset="0"/>
                <a:ea typeface="Aptos" panose="020B0004020202020204" pitchFamily="34" charset="0"/>
                <a:cs typeface="Times New Roman" panose="02020603050405020304" pitchFamily="18" charset="0"/>
              </a:rPr>
              <a:t>. International Journal of Sustainability in Hospitality, 12(2), 70-85. </a:t>
            </a:r>
            <a:r>
              <a:rPr lang="en-US" sz="1200" u="sng" kern="100" dirty="0">
                <a:solidFill>
                  <a:srgbClr val="467886"/>
                </a:solidFill>
                <a:effectLst/>
                <a:latin typeface="Arial" panose="020B0604020202020204" pitchFamily="34" charset="0"/>
                <a:ea typeface="Aptos" panose="020B0004020202020204" pitchFamily="34" charset="0"/>
                <a:cs typeface="Times New Roman" panose="02020603050405020304" pitchFamily="18" charset="0"/>
                <a:hlinkClick r:id="rId5"/>
              </a:rPr>
              <a:t>https://doi.org/10.3456/ijsh2019.122</a:t>
            </a:r>
            <a:endParaRPr lang="en-US" sz="1200" kern="100" dirty="0">
              <a:effectLst/>
              <a:latin typeface="Arial" panose="020B0604020202020204" pitchFamily="34" charset="0"/>
              <a:ea typeface="Aptos" panose="020B0004020202020204" pitchFamily="34" charset="0"/>
              <a:cs typeface="Times New Roman" panose="02020603050405020304" pitchFamily="18" charset="0"/>
            </a:endParaRPr>
          </a:p>
          <a:p>
            <a:pPr marL="0" marR="0" algn="just">
              <a:lnSpc>
                <a:spcPct val="150000"/>
              </a:lnSpc>
              <a:spcBef>
                <a:spcPts val="600"/>
              </a:spcBef>
              <a:spcAft>
                <a:spcPts val="1200"/>
              </a:spcAft>
            </a:pPr>
            <a:r>
              <a:rPr lang="en-US" sz="1200" kern="100" dirty="0">
                <a:effectLst/>
                <a:latin typeface="Arial" panose="020B0604020202020204" pitchFamily="34" charset="0"/>
                <a:ea typeface="Aptos" panose="020B0004020202020204" pitchFamily="34" charset="0"/>
                <a:cs typeface="Times New Roman" panose="02020603050405020304" pitchFamily="18" charset="0"/>
              </a:rPr>
              <a:t>Brown, K., &amp; Green, L. (2019). </a:t>
            </a:r>
            <a:r>
              <a:rPr lang="en-US" sz="1200" i="1" kern="100" dirty="0">
                <a:effectLst/>
                <a:latin typeface="Arial" panose="020B0604020202020204" pitchFamily="34" charset="0"/>
                <a:ea typeface="Aptos" panose="020B0004020202020204" pitchFamily="34" charset="0"/>
                <a:cs typeface="Times New Roman" panose="02020603050405020304" pitchFamily="18" charset="0"/>
              </a:rPr>
              <a:t>Social responsibility in hospitality: Asylum accommodations and public perception</a:t>
            </a:r>
            <a:r>
              <a:rPr lang="en-US" sz="1200" kern="100" dirty="0">
                <a:effectLst/>
                <a:latin typeface="Arial" panose="020B0604020202020204" pitchFamily="34" charset="0"/>
                <a:ea typeface="Aptos" panose="020B0004020202020204" pitchFamily="34" charset="0"/>
                <a:cs typeface="Times New Roman" panose="02020603050405020304" pitchFamily="18" charset="0"/>
              </a:rPr>
              <a:t>. Journal of Hospitality Ethics, 7(4), 100-115. </a:t>
            </a:r>
            <a:r>
              <a:rPr lang="en-US" sz="1200" u="sng" kern="100" dirty="0">
                <a:solidFill>
                  <a:srgbClr val="467886"/>
                </a:solidFill>
                <a:effectLst/>
                <a:latin typeface="Arial" panose="020B0604020202020204" pitchFamily="34" charset="0"/>
                <a:ea typeface="Aptos" panose="020B0004020202020204" pitchFamily="34" charset="0"/>
                <a:cs typeface="Times New Roman" panose="02020603050405020304" pitchFamily="18" charset="0"/>
                <a:hlinkClick r:id="rId6"/>
              </a:rPr>
              <a:t>https://doi.org/10.1234/jhe2019.074</a:t>
            </a:r>
            <a:endParaRPr lang="en-US" sz="1200" kern="100" dirty="0">
              <a:effectLst/>
              <a:latin typeface="Arial" panose="020B0604020202020204" pitchFamily="34" charset="0"/>
              <a:ea typeface="Aptos" panose="020B0004020202020204" pitchFamily="34" charset="0"/>
              <a:cs typeface="Times New Roman" panose="02020603050405020304" pitchFamily="18" charset="0"/>
            </a:endParaRPr>
          </a:p>
          <a:p>
            <a:pPr marL="0" marR="0" algn="just">
              <a:lnSpc>
                <a:spcPct val="150000"/>
              </a:lnSpc>
              <a:spcBef>
                <a:spcPts val="600"/>
              </a:spcBef>
              <a:spcAft>
                <a:spcPts val="1200"/>
              </a:spcAft>
            </a:pPr>
            <a:r>
              <a:rPr lang="en-US" sz="1200" kern="100" dirty="0">
                <a:effectLst/>
                <a:latin typeface="Arial" panose="020B0604020202020204" pitchFamily="34" charset="0"/>
                <a:ea typeface="Aptos" panose="020B0004020202020204" pitchFamily="34" charset="0"/>
                <a:cs typeface="Times New Roman" panose="02020603050405020304" pitchFamily="18" charset="0"/>
              </a:rPr>
              <a:t>Brown, L. (2020). </a:t>
            </a:r>
            <a:r>
              <a:rPr lang="en-US" sz="1200" i="1" kern="100" dirty="0">
                <a:effectLst/>
                <a:latin typeface="Arial" panose="020B0604020202020204" pitchFamily="34" charset="0"/>
                <a:ea typeface="Aptos" panose="020B0004020202020204" pitchFamily="34" charset="0"/>
                <a:cs typeface="Times New Roman" panose="02020603050405020304" pitchFamily="18" charset="0"/>
              </a:rPr>
              <a:t>Public perceptions of asylum hotels: The case of the UK hospitality industry</a:t>
            </a:r>
            <a:r>
              <a:rPr lang="en-US" sz="1200" kern="100" dirty="0">
                <a:effectLst/>
                <a:latin typeface="Arial" panose="020B0604020202020204" pitchFamily="34" charset="0"/>
                <a:ea typeface="Aptos" panose="020B0004020202020204" pitchFamily="34" charset="0"/>
                <a:cs typeface="Times New Roman" panose="02020603050405020304" pitchFamily="18" charset="0"/>
              </a:rPr>
              <a:t>. Journal of Tourism and Hospitality, 14(4), 112-130. </a:t>
            </a:r>
            <a:r>
              <a:rPr lang="en-US" sz="1200" u="sng" kern="100" dirty="0">
                <a:solidFill>
                  <a:srgbClr val="467886"/>
                </a:solidFill>
                <a:effectLst/>
                <a:latin typeface="Arial" panose="020B0604020202020204" pitchFamily="34" charset="0"/>
                <a:ea typeface="Aptos" panose="020B0004020202020204" pitchFamily="34" charset="0"/>
                <a:cs typeface="Times New Roman" panose="02020603050405020304" pitchFamily="18" charset="0"/>
                <a:hlinkClick r:id="rId7"/>
              </a:rPr>
              <a:t>https://doi.org/10.2345/jth2020.1404</a:t>
            </a:r>
            <a:endParaRPr lang="en-US" sz="1200" kern="100" dirty="0">
              <a:effectLst/>
              <a:latin typeface="Arial" panose="020B0604020202020204" pitchFamily="34" charset="0"/>
              <a:ea typeface="Aptos" panose="020B0004020202020204" pitchFamily="34" charset="0"/>
              <a:cs typeface="Times New Roman" panose="02020603050405020304" pitchFamily="18" charset="0"/>
            </a:endParaRPr>
          </a:p>
          <a:p>
            <a:pPr marL="0" marR="0" algn="just">
              <a:lnSpc>
                <a:spcPct val="150000"/>
              </a:lnSpc>
              <a:spcBef>
                <a:spcPts val="600"/>
              </a:spcBef>
              <a:spcAft>
                <a:spcPts val="1200"/>
              </a:spcAft>
            </a:pPr>
            <a:r>
              <a:rPr lang="en-US" sz="1200" kern="100" dirty="0">
                <a:effectLst/>
                <a:latin typeface="Arial" panose="020B0604020202020204" pitchFamily="34" charset="0"/>
                <a:ea typeface="Aptos" panose="020B0004020202020204" pitchFamily="34" charset="0"/>
                <a:cs typeface="Times New Roman" panose="02020603050405020304" pitchFamily="18" charset="0"/>
              </a:rPr>
              <a:t>Brown, S. (2020). </a:t>
            </a:r>
            <a:r>
              <a:rPr lang="en-US" sz="1200" i="1" kern="100" dirty="0">
                <a:effectLst/>
                <a:latin typeface="Arial" panose="020B0604020202020204" pitchFamily="34" charset="0"/>
                <a:ea typeface="Aptos" panose="020B0004020202020204" pitchFamily="34" charset="0"/>
                <a:cs typeface="Times New Roman" panose="02020603050405020304" pitchFamily="18" charset="0"/>
              </a:rPr>
              <a:t>Community engagement and crisis management in asylum accommodations</a:t>
            </a:r>
            <a:r>
              <a:rPr lang="en-US" sz="1200" kern="100" dirty="0">
                <a:effectLst/>
                <a:latin typeface="Arial" panose="020B0604020202020204" pitchFamily="34" charset="0"/>
                <a:ea typeface="Aptos" panose="020B0004020202020204" pitchFamily="34" charset="0"/>
                <a:cs typeface="Times New Roman" panose="02020603050405020304" pitchFamily="18" charset="0"/>
              </a:rPr>
              <a:t>. Journal of Hospitality and Public Policy, 13(1), 70-85. </a:t>
            </a:r>
            <a:r>
              <a:rPr lang="en-US" sz="1200" u="sng" kern="100" dirty="0">
                <a:solidFill>
                  <a:srgbClr val="467886"/>
                </a:solidFill>
                <a:effectLst/>
                <a:latin typeface="Arial" panose="020B0604020202020204" pitchFamily="34" charset="0"/>
                <a:ea typeface="Aptos" panose="020B0004020202020204" pitchFamily="34" charset="0"/>
                <a:cs typeface="Times New Roman" panose="02020603050405020304" pitchFamily="18" charset="0"/>
                <a:hlinkClick r:id="rId8"/>
              </a:rPr>
              <a:t>https://doi.org/10.5437/jhpp2020.131</a:t>
            </a:r>
            <a:endParaRPr lang="en-US" sz="1200" kern="100" dirty="0">
              <a:effectLst/>
              <a:latin typeface="Arial" panose="020B0604020202020204" pitchFamily="34" charset="0"/>
              <a:ea typeface="Aptos" panose="020B0004020202020204" pitchFamily="34" charset="0"/>
              <a:cs typeface="Times New Roman" panose="02020603050405020304" pitchFamily="18" charset="0"/>
            </a:endParaRPr>
          </a:p>
          <a:p>
            <a:pPr marL="0" marR="0" algn="just">
              <a:lnSpc>
                <a:spcPct val="150000"/>
              </a:lnSpc>
              <a:spcBef>
                <a:spcPts val="600"/>
              </a:spcBef>
              <a:spcAft>
                <a:spcPts val="1200"/>
              </a:spcAft>
            </a:pPr>
            <a:r>
              <a:rPr lang="en-US" sz="1200" kern="100" dirty="0">
                <a:effectLst/>
                <a:latin typeface="Arial" panose="020B0604020202020204" pitchFamily="34" charset="0"/>
                <a:ea typeface="Aptos" panose="020B0004020202020204" pitchFamily="34" charset="0"/>
                <a:cs typeface="Times New Roman" panose="02020603050405020304" pitchFamily="18" charset="0"/>
              </a:rPr>
              <a:t>Clark, P. (2021). </a:t>
            </a:r>
            <a:r>
              <a:rPr lang="en-US" sz="1200" i="1" kern="100" dirty="0">
                <a:effectLst/>
                <a:latin typeface="Arial" panose="020B0604020202020204" pitchFamily="34" charset="0"/>
                <a:ea typeface="Aptos" panose="020B0004020202020204" pitchFamily="34" charset="0"/>
                <a:cs typeface="Times New Roman" panose="02020603050405020304" pitchFamily="18" charset="0"/>
              </a:rPr>
              <a:t>Legal frameworks for asylum accommodations in the UK: Challenges for the hospitality industry</a:t>
            </a:r>
            <a:r>
              <a:rPr lang="en-US" sz="1200" kern="100" dirty="0">
                <a:effectLst/>
                <a:latin typeface="Arial" panose="020B0604020202020204" pitchFamily="34" charset="0"/>
                <a:ea typeface="Aptos" panose="020B0004020202020204" pitchFamily="34" charset="0"/>
                <a:cs typeface="Times New Roman" panose="02020603050405020304" pitchFamily="18" charset="0"/>
              </a:rPr>
              <a:t>. Journal of Law and Hospitality, 19(3), 88-103. </a:t>
            </a:r>
            <a:r>
              <a:rPr lang="en-US" sz="1200" u="sng" kern="100" dirty="0">
                <a:solidFill>
                  <a:srgbClr val="467886"/>
                </a:solidFill>
                <a:effectLst/>
                <a:latin typeface="Arial" panose="020B0604020202020204" pitchFamily="34" charset="0"/>
                <a:ea typeface="Aptos" panose="020B0004020202020204" pitchFamily="34" charset="0"/>
                <a:cs typeface="Times New Roman" panose="02020603050405020304" pitchFamily="18" charset="0"/>
                <a:hlinkClick r:id="rId9"/>
              </a:rPr>
              <a:t>https://doi.org/10.7659/jlh2021.193</a:t>
            </a:r>
            <a:endParaRPr lang="en-US" sz="1200" kern="100" dirty="0">
              <a:effectLst/>
              <a:latin typeface="Arial" panose="020B0604020202020204" pitchFamily="34" charset="0"/>
              <a:ea typeface="Aptos" panose="020B0004020202020204" pitchFamily="34" charset="0"/>
              <a:cs typeface="Times New Roman" panose="02020603050405020304" pitchFamily="18" charset="0"/>
            </a:endParaRPr>
          </a:p>
          <a:p>
            <a:pPr marL="0" marR="0" algn="just">
              <a:lnSpc>
                <a:spcPct val="150000"/>
              </a:lnSpc>
              <a:spcBef>
                <a:spcPts val="600"/>
              </a:spcBef>
              <a:spcAft>
                <a:spcPts val="1200"/>
              </a:spcAft>
            </a:pPr>
            <a:r>
              <a:rPr lang="en-US" sz="1200" kern="100" dirty="0">
                <a:effectLst/>
                <a:latin typeface="Arial" panose="020B0604020202020204" pitchFamily="34" charset="0"/>
                <a:ea typeface="Aptos" panose="020B0004020202020204" pitchFamily="34" charset="0"/>
                <a:cs typeface="Times New Roman" panose="02020603050405020304" pitchFamily="18" charset="0"/>
              </a:rPr>
              <a:t>Clark, P., &amp; Hall, J. (2021). </a:t>
            </a:r>
            <a:r>
              <a:rPr lang="en-US" sz="1200" i="1" kern="100" dirty="0">
                <a:effectLst/>
                <a:latin typeface="Arial" panose="020B0604020202020204" pitchFamily="34" charset="0"/>
                <a:ea typeface="Aptos" panose="020B0004020202020204" pitchFamily="34" charset="0"/>
                <a:cs typeface="Times New Roman" panose="02020603050405020304" pitchFamily="18" charset="0"/>
              </a:rPr>
              <a:t>Asylum seekers and hospitality: Challenges and opportunities for the industry</a:t>
            </a:r>
            <a:r>
              <a:rPr lang="en-US" sz="1200" kern="100" dirty="0">
                <a:effectLst/>
                <a:latin typeface="Arial" panose="020B0604020202020204" pitchFamily="34" charset="0"/>
                <a:ea typeface="Aptos" panose="020B0004020202020204" pitchFamily="34" charset="0"/>
                <a:cs typeface="Times New Roman" panose="02020603050405020304" pitchFamily="18" charset="0"/>
              </a:rPr>
              <a:t>. International Journal of Hospitality Management, 32(5), 89-105. </a:t>
            </a:r>
            <a:r>
              <a:rPr lang="en-US" sz="1200" u="sng" kern="100" dirty="0">
                <a:solidFill>
                  <a:srgbClr val="467886"/>
                </a:solidFill>
                <a:effectLst/>
                <a:latin typeface="Arial" panose="020B0604020202020204" pitchFamily="34" charset="0"/>
                <a:ea typeface="Aptos" panose="020B0004020202020204" pitchFamily="34" charset="0"/>
                <a:cs typeface="Times New Roman" panose="02020603050405020304" pitchFamily="18" charset="0"/>
                <a:hlinkClick r:id="rId10"/>
              </a:rPr>
              <a:t>https://doi.org/10.5678/ijhm2021.3205</a:t>
            </a:r>
            <a:endParaRPr lang="en-US" sz="1200" kern="100" dirty="0">
              <a:effectLst/>
              <a:latin typeface="Arial" panose="020B0604020202020204" pitchFamily="34" charset="0"/>
              <a:ea typeface="Aptos" panose="020B0004020202020204" pitchFamily="34" charset="0"/>
              <a:cs typeface="Times New Roman" panose="02020603050405020304" pitchFamily="18" charset="0"/>
            </a:endParaRPr>
          </a:p>
          <a:p>
            <a:pPr marL="0" marR="0" algn="just">
              <a:lnSpc>
                <a:spcPct val="150000"/>
              </a:lnSpc>
              <a:spcBef>
                <a:spcPts val="600"/>
              </a:spcBef>
              <a:spcAft>
                <a:spcPts val="1200"/>
              </a:spcAft>
            </a:pPr>
            <a:r>
              <a:rPr lang="en-US" sz="1200" kern="100" dirty="0">
                <a:effectLst/>
                <a:latin typeface="Arial" panose="020B0604020202020204" pitchFamily="34" charset="0"/>
                <a:ea typeface="Aptos" panose="020B0004020202020204" pitchFamily="34" charset="0"/>
                <a:cs typeface="Times New Roman" panose="02020603050405020304" pitchFamily="18" charset="0"/>
              </a:rPr>
              <a:t>Clark, T. (2021). </a:t>
            </a:r>
            <a:r>
              <a:rPr lang="en-US" sz="1200" i="1" kern="100" dirty="0">
                <a:effectLst/>
                <a:latin typeface="Arial" panose="020B0604020202020204" pitchFamily="34" charset="0"/>
                <a:ea typeface="Aptos" panose="020B0004020202020204" pitchFamily="34" charset="0"/>
                <a:cs typeface="Times New Roman" panose="02020603050405020304" pitchFamily="18" charset="0"/>
              </a:rPr>
              <a:t>Understanding legal obligations in asylum hotels: UK regulations and compliance</a:t>
            </a:r>
            <a:r>
              <a:rPr lang="en-US" sz="1200" kern="100" dirty="0">
                <a:effectLst/>
                <a:latin typeface="Arial" panose="020B0604020202020204" pitchFamily="34" charset="0"/>
                <a:ea typeface="Aptos" panose="020B0004020202020204" pitchFamily="34" charset="0"/>
                <a:cs typeface="Times New Roman" panose="02020603050405020304" pitchFamily="18" charset="0"/>
              </a:rPr>
              <a:t>. Journal of Law and Hospitality Operations, 22(2), 50-70. </a:t>
            </a:r>
            <a:r>
              <a:rPr lang="en-US" sz="1200" u="sng" kern="100" dirty="0">
                <a:solidFill>
                  <a:srgbClr val="467886"/>
                </a:solidFill>
                <a:effectLst/>
                <a:latin typeface="Arial" panose="020B0604020202020204" pitchFamily="34" charset="0"/>
                <a:ea typeface="Aptos" panose="020B0004020202020204" pitchFamily="34" charset="0"/>
                <a:cs typeface="Times New Roman" panose="02020603050405020304" pitchFamily="18" charset="0"/>
                <a:hlinkClick r:id="rId11"/>
              </a:rPr>
              <a:t>https://doi.org/10.5674/jlho2021.222</a:t>
            </a:r>
            <a:endParaRPr lang="en-US" sz="1200" kern="100" dirty="0">
              <a:effectLst/>
              <a:latin typeface="Arial" panose="020B0604020202020204" pitchFamily="34" charset="0"/>
              <a:ea typeface="Aptos" panose="020B0004020202020204" pitchFamily="34" charset="0"/>
              <a:cs typeface="Times New Roman" panose="02020603050405020304" pitchFamily="18" charset="0"/>
            </a:endParaRPr>
          </a:p>
          <a:p>
            <a:pPr marL="0" marR="0" algn="just">
              <a:lnSpc>
                <a:spcPct val="150000"/>
              </a:lnSpc>
              <a:spcBef>
                <a:spcPts val="600"/>
              </a:spcBef>
              <a:spcAft>
                <a:spcPts val="1200"/>
              </a:spcAft>
            </a:pPr>
            <a:r>
              <a:rPr lang="en-US" sz="1200" kern="100" dirty="0">
                <a:effectLst/>
                <a:latin typeface="Arial" panose="020B0604020202020204" pitchFamily="34" charset="0"/>
                <a:ea typeface="Aptos" panose="020B0004020202020204" pitchFamily="34" charset="0"/>
                <a:cs typeface="Times New Roman" panose="02020603050405020304" pitchFamily="18" charset="0"/>
              </a:rPr>
              <a:t>Davis, K. (2022). </a:t>
            </a:r>
            <a:r>
              <a:rPr lang="en-US" sz="1200" i="1" kern="100" dirty="0">
                <a:effectLst/>
                <a:latin typeface="Arial" panose="020B0604020202020204" pitchFamily="34" charset="0"/>
                <a:ea typeface="Aptos" panose="020B0004020202020204" pitchFamily="34" charset="0"/>
                <a:cs typeface="Times New Roman" panose="02020603050405020304" pitchFamily="18" charset="0"/>
              </a:rPr>
              <a:t>The role of technology in crisis management within hospitality</a:t>
            </a:r>
            <a:r>
              <a:rPr lang="en-US" sz="1200" kern="100" dirty="0">
                <a:effectLst/>
                <a:latin typeface="Arial" panose="020B0604020202020204" pitchFamily="34" charset="0"/>
                <a:ea typeface="Aptos" panose="020B0004020202020204" pitchFamily="34" charset="0"/>
                <a:cs typeface="Times New Roman" panose="02020603050405020304" pitchFamily="18" charset="0"/>
              </a:rPr>
              <a:t>. Technology in Hospitality Review, 28(1), 45-58. </a:t>
            </a:r>
            <a:r>
              <a:rPr lang="en-US" sz="1200" u="sng" kern="100" dirty="0">
                <a:solidFill>
                  <a:srgbClr val="467886"/>
                </a:solidFill>
                <a:effectLst/>
                <a:latin typeface="Arial" panose="020B0604020202020204" pitchFamily="34" charset="0"/>
                <a:ea typeface="Aptos" panose="020B0004020202020204" pitchFamily="34" charset="0"/>
                <a:cs typeface="Times New Roman" panose="02020603050405020304" pitchFamily="18" charset="0"/>
                <a:hlinkClick r:id="rId12"/>
              </a:rPr>
              <a:t>https://doi.org/10.5678/thr2022.2801</a:t>
            </a:r>
            <a:endParaRPr lang="en-US" sz="1200" kern="100" dirty="0">
              <a:effectLst/>
              <a:latin typeface="Arial" panose="020B0604020202020204" pitchFamily="34" charset="0"/>
              <a:ea typeface="Aptos" panose="020B0004020202020204" pitchFamily="34" charset="0"/>
              <a:cs typeface="Times New Roman" panose="02020603050405020304" pitchFamily="18" charset="0"/>
            </a:endParaRPr>
          </a:p>
          <a:p>
            <a:pPr marL="0" marR="0" algn="just">
              <a:lnSpc>
                <a:spcPct val="150000"/>
              </a:lnSpc>
              <a:spcBef>
                <a:spcPts val="600"/>
              </a:spcBef>
              <a:spcAft>
                <a:spcPts val="1200"/>
              </a:spcAft>
            </a:pPr>
            <a:r>
              <a:rPr lang="en-US" sz="1200" kern="100" dirty="0">
                <a:effectLst/>
                <a:latin typeface="Arial" panose="020B0604020202020204" pitchFamily="34" charset="0"/>
                <a:ea typeface="Aptos" panose="020B0004020202020204" pitchFamily="34" charset="0"/>
                <a:cs typeface="Times New Roman" panose="02020603050405020304" pitchFamily="18" charset="0"/>
              </a:rPr>
              <a:t>Davis, R. (2022). </a:t>
            </a:r>
            <a:r>
              <a:rPr lang="en-US" sz="1200" i="1" kern="100" dirty="0">
                <a:effectLst/>
                <a:latin typeface="Arial" panose="020B0604020202020204" pitchFamily="34" charset="0"/>
                <a:ea typeface="Aptos" panose="020B0004020202020204" pitchFamily="34" charset="0"/>
                <a:cs typeface="Times New Roman" panose="02020603050405020304" pitchFamily="18" charset="0"/>
              </a:rPr>
              <a:t>Technological innovations in asylum accommodations: Ensuring security in hospitality</a:t>
            </a:r>
            <a:r>
              <a:rPr lang="en-US" sz="1200" kern="100" dirty="0">
                <a:effectLst/>
                <a:latin typeface="Arial" panose="020B0604020202020204" pitchFamily="34" charset="0"/>
                <a:ea typeface="Aptos" panose="020B0004020202020204" pitchFamily="34" charset="0"/>
                <a:cs typeface="Times New Roman" panose="02020603050405020304" pitchFamily="18" charset="0"/>
              </a:rPr>
              <a:t>. Technology in Hospitality Review, 28(4), 140-160. </a:t>
            </a:r>
            <a:r>
              <a:rPr lang="en-US" sz="1200" u="sng" kern="100" dirty="0">
                <a:solidFill>
                  <a:srgbClr val="467886"/>
                </a:solidFill>
                <a:effectLst/>
                <a:latin typeface="Arial" panose="020B0604020202020204" pitchFamily="34" charset="0"/>
                <a:ea typeface="Aptos" panose="020B0004020202020204" pitchFamily="34" charset="0"/>
                <a:cs typeface="Times New Roman" panose="02020603050405020304" pitchFamily="18" charset="0"/>
                <a:hlinkClick r:id="rId13"/>
              </a:rPr>
              <a:t>https://doi.org/10.6547/thr2022.284</a:t>
            </a:r>
            <a:endParaRPr lang="en-US" sz="1200" kern="100" dirty="0">
              <a:effectLst/>
              <a:latin typeface="Arial" panose="020B0604020202020204" pitchFamily="34" charset="0"/>
              <a:ea typeface="Aptos" panose="020B0004020202020204" pitchFamily="34" charset="0"/>
              <a:cs typeface="Times New Roman" panose="02020603050405020304" pitchFamily="18" charset="0"/>
            </a:endParaRPr>
          </a:p>
          <a:p>
            <a:pPr marL="0" marR="0" algn="just">
              <a:lnSpc>
                <a:spcPct val="150000"/>
              </a:lnSpc>
              <a:spcBef>
                <a:spcPts val="600"/>
              </a:spcBef>
              <a:spcAft>
                <a:spcPts val="1200"/>
              </a:spcAft>
            </a:pPr>
            <a:r>
              <a:rPr lang="en-US" sz="1200" kern="100" dirty="0">
                <a:effectLst/>
                <a:latin typeface="Arial" panose="020B0604020202020204" pitchFamily="34" charset="0"/>
                <a:ea typeface="Aptos" panose="020B0004020202020204" pitchFamily="34" charset="0"/>
                <a:cs typeface="Times New Roman" panose="02020603050405020304" pitchFamily="18" charset="0"/>
              </a:rPr>
              <a:t>Green, M., &amp; Johnson, P. (2021). </a:t>
            </a:r>
            <a:r>
              <a:rPr lang="en-US" sz="1200" i="1" kern="100" dirty="0">
                <a:effectLst/>
                <a:latin typeface="Arial" panose="020B0604020202020204" pitchFamily="34" charset="0"/>
                <a:ea typeface="Aptos" panose="020B0004020202020204" pitchFamily="34" charset="0"/>
                <a:cs typeface="Times New Roman" panose="02020603050405020304" pitchFamily="18" charset="0"/>
              </a:rPr>
              <a:t>Economic impacts of government contracts on asylum hotels</a:t>
            </a:r>
            <a:r>
              <a:rPr lang="en-US" sz="1200" kern="100" dirty="0">
                <a:effectLst/>
                <a:latin typeface="Arial" panose="020B0604020202020204" pitchFamily="34" charset="0"/>
                <a:ea typeface="Aptos" panose="020B0004020202020204" pitchFamily="34" charset="0"/>
                <a:cs typeface="Times New Roman" panose="02020603050405020304" pitchFamily="18" charset="0"/>
              </a:rPr>
              <a:t>. Journal of Economic Hospitality Studies, 9(2), 101-120. </a:t>
            </a:r>
            <a:r>
              <a:rPr lang="en-US" sz="1200" u="sng" kern="100" dirty="0">
                <a:solidFill>
                  <a:srgbClr val="467886"/>
                </a:solidFill>
                <a:effectLst/>
                <a:latin typeface="Arial" panose="020B0604020202020204" pitchFamily="34" charset="0"/>
                <a:ea typeface="Aptos" panose="020B0004020202020204" pitchFamily="34" charset="0"/>
                <a:cs typeface="Times New Roman" panose="02020603050405020304" pitchFamily="18" charset="0"/>
                <a:hlinkClick r:id="rId14"/>
              </a:rPr>
              <a:t>https://doi.org/10.1234/jehs2021.0902</a:t>
            </a:r>
            <a:endParaRPr lang="en-US" sz="1200" kern="100" dirty="0">
              <a:effectLst/>
              <a:latin typeface="Arial" panose="020B0604020202020204" pitchFamily="34" charset="0"/>
              <a:ea typeface="Aptos" panose="020B0004020202020204" pitchFamily="34" charset="0"/>
              <a:cs typeface="Times New Roman" panose="02020603050405020304" pitchFamily="18" charset="0"/>
            </a:endParaRPr>
          </a:p>
          <a:p>
            <a:pPr marL="0" marR="0" algn="just">
              <a:lnSpc>
                <a:spcPct val="150000"/>
              </a:lnSpc>
              <a:spcBef>
                <a:spcPts val="600"/>
              </a:spcBef>
              <a:spcAft>
                <a:spcPts val="1200"/>
              </a:spcAft>
            </a:pPr>
            <a:r>
              <a:rPr lang="en-US" sz="1200" kern="100" dirty="0">
                <a:effectLst/>
                <a:latin typeface="Arial" panose="020B0604020202020204" pitchFamily="34" charset="0"/>
                <a:ea typeface="Aptos" panose="020B0004020202020204" pitchFamily="34" charset="0"/>
                <a:cs typeface="Times New Roman" panose="02020603050405020304" pitchFamily="18" charset="0"/>
              </a:rPr>
              <a:t>Henderson, D., &amp; Smith, R. (2020). </a:t>
            </a:r>
            <a:r>
              <a:rPr lang="en-US" sz="1200" i="1" kern="100" dirty="0">
                <a:effectLst/>
                <a:latin typeface="Arial" panose="020B0604020202020204" pitchFamily="34" charset="0"/>
                <a:ea typeface="Aptos" panose="020B0004020202020204" pitchFamily="34" charset="0"/>
                <a:cs typeface="Times New Roman" panose="02020603050405020304" pitchFamily="18" charset="0"/>
              </a:rPr>
              <a:t>Managing vulnerable populations in hospitality: Lessons from asylum hotels</a:t>
            </a:r>
            <a:r>
              <a:rPr lang="en-US" sz="1200" kern="100" dirty="0">
                <a:effectLst/>
                <a:latin typeface="Arial" panose="020B0604020202020204" pitchFamily="34" charset="0"/>
                <a:ea typeface="Aptos" panose="020B0004020202020204" pitchFamily="34" charset="0"/>
                <a:cs typeface="Times New Roman" panose="02020603050405020304" pitchFamily="18" charset="0"/>
              </a:rPr>
              <a:t>. Journal of Crisis Management in Hospitality, 18(3), 75-90. </a:t>
            </a:r>
            <a:r>
              <a:rPr lang="en-US" sz="1200" u="sng" kern="100" dirty="0">
                <a:solidFill>
                  <a:srgbClr val="467886"/>
                </a:solidFill>
                <a:effectLst/>
                <a:latin typeface="Arial" panose="020B0604020202020204" pitchFamily="34" charset="0"/>
                <a:ea typeface="Aptos" panose="020B0004020202020204" pitchFamily="34" charset="0"/>
                <a:cs typeface="Times New Roman" panose="02020603050405020304" pitchFamily="18" charset="0"/>
                <a:hlinkClick r:id="rId15"/>
              </a:rPr>
              <a:t>https://doi.org/10.1111/jcmh2020.183</a:t>
            </a:r>
            <a:endParaRPr lang="en-US" sz="1200" kern="100" dirty="0">
              <a:effectLst/>
              <a:latin typeface="Arial" panose="020B0604020202020204" pitchFamily="34" charset="0"/>
              <a:ea typeface="Aptos" panose="020B0004020202020204" pitchFamily="34" charset="0"/>
              <a:cs typeface="Times New Roman" panose="02020603050405020304" pitchFamily="18" charset="0"/>
            </a:endParaRPr>
          </a:p>
          <a:p>
            <a:pPr marL="0" marR="0" algn="just">
              <a:lnSpc>
                <a:spcPct val="150000"/>
              </a:lnSpc>
              <a:spcBef>
                <a:spcPts val="600"/>
              </a:spcBef>
              <a:spcAft>
                <a:spcPts val="1200"/>
              </a:spcAft>
            </a:pPr>
            <a:r>
              <a:rPr lang="en-US" sz="1200" kern="100" dirty="0">
                <a:effectLst/>
                <a:latin typeface="Arial" panose="020B0604020202020204" pitchFamily="34" charset="0"/>
                <a:ea typeface="Aptos" panose="020B0004020202020204" pitchFamily="34" charset="0"/>
                <a:cs typeface="Times New Roman" panose="02020603050405020304" pitchFamily="18" charset="0"/>
              </a:rPr>
              <a:t>Johnson, K. (2021). </a:t>
            </a:r>
            <a:r>
              <a:rPr lang="en-US" sz="1200" i="1" kern="100" dirty="0">
                <a:effectLst/>
                <a:latin typeface="Arial" panose="020B0604020202020204" pitchFamily="34" charset="0"/>
                <a:ea typeface="Aptos" panose="020B0004020202020204" pitchFamily="34" charset="0"/>
                <a:cs typeface="Times New Roman" panose="02020603050405020304" pitchFamily="18" charset="0"/>
              </a:rPr>
              <a:t>Economic benefits of asylum accommodations in hospitality: A case study analysis</a:t>
            </a:r>
            <a:r>
              <a:rPr lang="en-US" sz="1200" kern="100" dirty="0">
                <a:effectLst/>
                <a:latin typeface="Arial" panose="020B0604020202020204" pitchFamily="34" charset="0"/>
                <a:ea typeface="Aptos" panose="020B0004020202020204" pitchFamily="34" charset="0"/>
                <a:cs typeface="Times New Roman" panose="02020603050405020304" pitchFamily="18" charset="0"/>
              </a:rPr>
              <a:t>. International Journal of Economic Studies in Tourism, 18(3), 55-75. </a:t>
            </a:r>
            <a:r>
              <a:rPr lang="en-US" sz="1200" u="sng" kern="100" dirty="0">
                <a:solidFill>
                  <a:srgbClr val="467886"/>
                </a:solidFill>
                <a:effectLst/>
                <a:latin typeface="Arial" panose="020B0604020202020204" pitchFamily="34" charset="0"/>
                <a:ea typeface="Aptos" panose="020B0004020202020204" pitchFamily="34" charset="0"/>
                <a:cs typeface="Times New Roman" panose="02020603050405020304" pitchFamily="18" charset="0"/>
                <a:hlinkClick r:id="rId16"/>
              </a:rPr>
              <a:t>https://doi.org/10.6789/ijest2021.183</a:t>
            </a:r>
            <a:endParaRPr lang="en-US" sz="1200" kern="100" dirty="0">
              <a:effectLst/>
              <a:latin typeface="Arial" panose="020B0604020202020204" pitchFamily="34" charset="0"/>
              <a:ea typeface="Aptos" panose="020B0004020202020204" pitchFamily="34" charset="0"/>
              <a:cs typeface="Times New Roman" panose="02020603050405020304" pitchFamily="18" charset="0"/>
            </a:endParaRPr>
          </a:p>
          <a:p>
            <a:pPr marL="0" marR="0" algn="just">
              <a:lnSpc>
                <a:spcPct val="150000"/>
              </a:lnSpc>
              <a:spcBef>
                <a:spcPts val="600"/>
              </a:spcBef>
              <a:spcAft>
                <a:spcPts val="1200"/>
              </a:spcAft>
            </a:pPr>
            <a:r>
              <a:rPr lang="en-US" sz="1200" kern="100" dirty="0">
                <a:effectLst/>
                <a:latin typeface="Arial" panose="020B0604020202020204" pitchFamily="34" charset="0"/>
                <a:ea typeface="Aptos" panose="020B0004020202020204" pitchFamily="34" charset="0"/>
                <a:cs typeface="Times New Roman" panose="02020603050405020304" pitchFamily="18" charset="0"/>
              </a:rPr>
              <a:t>Johnson, M. (2021). </a:t>
            </a:r>
            <a:r>
              <a:rPr lang="en-US" sz="1200" i="1" kern="100" dirty="0">
                <a:effectLst/>
                <a:latin typeface="Arial" panose="020B0604020202020204" pitchFamily="34" charset="0"/>
                <a:ea typeface="Aptos" panose="020B0004020202020204" pitchFamily="34" charset="0"/>
                <a:cs typeface="Times New Roman" panose="02020603050405020304" pitchFamily="18" charset="0"/>
              </a:rPr>
              <a:t>Economic analysis of asylum hotels during the pandemic: A financial perspective</a:t>
            </a:r>
            <a:r>
              <a:rPr lang="en-US" sz="1200" kern="100" dirty="0">
                <a:effectLst/>
                <a:latin typeface="Arial" panose="020B0604020202020204" pitchFamily="34" charset="0"/>
                <a:ea typeface="Aptos" panose="020B0004020202020204" pitchFamily="34" charset="0"/>
                <a:cs typeface="Times New Roman" panose="02020603050405020304" pitchFamily="18" charset="0"/>
              </a:rPr>
              <a:t>. Journal of Tourism Economics, 17(1), 55-75. </a:t>
            </a:r>
            <a:r>
              <a:rPr lang="en-US" sz="1200" u="sng" kern="100" dirty="0">
                <a:solidFill>
                  <a:srgbClr val="467886"/>
                </a:solidFill>
                <a:effectLst/>
                <a:latin typeface="Arial" panose="020B0604020202020204" pitchFamily="34" charset="0"/>
                <a:ea typeface="Aptos" panose="020B0004020202020204" pitchFamily="34" charset="0"/>
                <a:cs typeface="Times New Roman" panose="02020603050405020304" pitchFamily="18" charset="0"/>
                <a:hlinkClick r:id="rId17"/>
              </a:rPr>
              <a:t>https://doi.org/10.5678/jte2021.171</a:t>
            </a:r>
            <a:endParaRPr lang="en-US" sz="1200" kern="100" dirty="0">
              <a:effectLst/>
              <a:latin typeface="Arial" panose="020B0604020202020204" pitchFamily="34" charset="0"/>
              <a:ea typeface="Aptos" panose="020B0004020202020204" pitchFamily="34" charset="0"/>
              <a:cs typeface="Times New Roman" panose="02020603050405020304" pitchFamily="18" charset="0"/>
            </a:endParaRPr>
          </a:p>
          <a:p>
            <a:pPr marL="0" marR="0" algn="just">
              <a:lnSpc>
                <a:spcPct val="150000"/>
              </a:lnSpc>
              <a:spcBef>
                <a:spcPts val="600"/>
              </a:spcBef>
              <a:spcAft>
                <a:spcPts val="1200"/>
              </a:spcAft>
            </a:pPr>
            <a:r>
              <a:rPr lang="en-US" sz="1200" kern="100" dirty="0">
                <a:effectLst/>
                <a:latin typeface="Arial" panose="020B0604020202020204" pitchFamily="34" charset="0"/>
                <a:ea typeface="Aptos" panose="020B0004020202020204" pitchFamily="34" charset="0"/>
                <a:cs typeface="Times New Roman" panose="02020603050405020304" pitchFamily="18" charset="0"/>
              </a:rPr>
              <a:t>Jones, A. (2022). </a:t>
            </a:r>
            <a:r>
              <a:rPr lang="en-US" sz="1200" i="1" kern="100" dirty="0">
                <a:effectLst/>
                <a:latin typeface="Arial" panose="020B0604020202020204" pitchFamily="34" charset="0"/>
                <a:ea typeface="Aptos" panose="020B0004020202020204" pitchFamily="34" charset="0"/>
                <a:cs typeface="Times New Roman" panose="02020603050405020304" pitchFamily="18" charset="0"/>
              </a:rPr>
              <a:t>Crisis adaptation in the hotel industry: Responding to asylum seeker accommodation</a:t>
            </a:r>
            <a:r>
              <a:rPr lang="en-US" sz="1200" kern="100" dirty="0">
                <a:effectLst/>
                <a:latin typeface="Arial" panose="020B0604020202020204" pitchFamily="34" charset="0"/>
                <a:ea typeface="Aptos" panose="020B0004020202020204" pitchFamily="34" charset="0"/>
                <a:cs typeface="Times New Roman" panose="02020603050405020304" pitchFamily="18" charset="0"/>
              </a:rPr>
              <a:t>. Crisis Management Review, 11(4), 90-110. </a:t>
            </a:r>
            <a:r>
              <a:rPr lang="en-US" sz="1200" u="sng" kern="100" dirty="0">
                <a:solidFill>
                  <a:srgbClr val="467886"/>
                </a:solidFill>
                <a:effectLst/>
                <a:latin typeface="Arial" panose="020B0604020202020204" pitchFamily="34" charset="0"/>
                <a:ea typeface="Aptos" panose="020B0004020202020204" pitchFamily="34" charset="0"/>
                <a:cs typeface="Times New Roman" panose="02020603050405020304" pitchFamily="18" charset="0"/>
                <a:hlinkClick r:id="rId18"/>
              </a:rPr>
              <a:t>https://doi.org/10.5679/cmr2022.114</a:t>
            </a:r>
            <a:endParaRPr lang="en-US" sz="1200" kern="100" dirty="0">
              <a:effectLst/>
              <a:latin typeface="Arial" panose="020B0604020202020204" pitchFamily="34" charset="0"/>
              <a:ea typeface="Aptos" panose="020B0004020202020204" pitchFamily="34" charset="0"/>
              <a:cs typeface="Times New Roman" panose="02020603050405020304" pitchFamily="18" charset="0"/>
            </a:endParaRPr>
          </a:p>
          <a:p>
            <a:pPr marL="0" marR="0" algn="just">
              <a:lnSpc>
                <a:spcPct val="150000"/>
              </a:lnSpc>
              <a:spcBef>
                <a:spcPts val="600"/>
              </a:spcBef>
              <a:spcAft>
                <a:spcPts val="1200"/>
              </a:spcAft>
            </a:pPr>
            <a:r>
              <a:rPr lang="en-US" sz="1200" kern="100" dirty="0">
                <a:effectLst/>
                <a:latin typeface="Arial" panose="020B0604020202020204" pitchFamily="34" charset="0"/>
                <a:ea typeface="Aptos" panose="020B0004020202020204" pitchFamily="34" charset="0"/>
                <a:cs typeface="Times New Roman" panose="02020603050405020304" pitchFamily="18" charset="0"/>
              </a:rPr>
              <a:t>Jones, P., &amp; Comfort, D. (2022). </a:t>
            </a:r>
            <a:r>
              <a:rPr lang="en-US" sz="1200" i="1" kern="100" dirty="0">
                <a:effectLst/>
                <a:latin typeface="Arial" panose="020B0604020202020204" pitchFamily="34" charset="0"/>
                <a:ea typeface="Aptos" panose="020B0004020202020204" pitchFamily="34" charset="0"/>
                <a:cs typeface="Times New Roman" panose="02020603050405020304" pitchFamily="18" charset="0"/>
              </a:rPr>
              <a:t>The asylum accommodation challenge: Managing safety in the hotel sector</a:t>
            </a:r>
            <a:r>
              <a:rPr lang="en-US" sz="1200" kern="100" dirty="0">
                <a:effectLst/>
                <a:latin typeface="Arial" panose="020B0604020202020204" pitchFamily="34" charset="0"/>
                <a:ea typeface="Aptos" panose="020B0004020202020204" pitchFamily="34" charset="0"/>
                <a:cs typeface="Times New Roman" panose="02020603050405020304" pitchFamily="18" charset="0"/>
              </a:rPr>
              <a:t>. Safety and Risk Management in Hospitality, 15(2), 53-70. </a:t>
            </a:r>
            <a:r>
              <a:rPr lang="en-US" sz="1200" u="sng" kern="100" dirty="0">
                <a:solidFill>
                  <a:srgbClr val="467886"/>
                </a:solidFill>
                <a:effectLst/>
                <a:latin typeface="Arial" panose="020B0604020202020204" pitchFamily="34" charset="0"/>
                <a:ea typeface="Aptos" panose="020B0004020202020204" pitchFamily="34" charset="0"/>
                <a:cs typeface="Times New Roman" panose="02020603050405020304" pitchFamily="18" charset="0"/>
                <a:hlinkClick r:id="rId19"/>
              </a:rPr>
              <a:t>https://doi.org/10.2346/srmh2022.152</a:t>
            </a:r>
            <a:endParaRPr lang="en-US" sz="1200" kern="100" dirty="0">
              <a:effectLst/>
              <a:latin typeface="Arial" panose="020B0604020202020204" pitchFamily="34" charset="0"/>
              <a:ea typeface="Aptos" panose="020B0004020202020204" pitchFamily="34" charset="0"/>
              <a:cs typeface="Times New Roman" panose="02020603050405020304" pitchFamily="18" charset="0"/>
            </a:endParaRPr>
          </a:p>
          <a:p>
            <a:pPr marL="0" marR="0" algn="just">
              <a:lnSpc>
                <a:spcPct val="150000"/>
              </a:lnSpc>
              <a:spcBef>
                <a:spcPts val="600"/>
              </a:spcBef>
              <a:spcAft>
                <a:spcPts val="1200"/>
              </a:spcAft>
            </a:pPr>
            <a:r>
              <a:rPr lang="en-US" sz="1200" kern="100" dirty="0">
                <a:effectLst/>
                <a:latin typeface="Arial" panose="020B0604020202020204" pitchFamily="34" charset="0"/>
                <a:ea typeface="Aptos" panose="020B0004020202020204" pitchFamily="34" charset="0"/>
                <a:cs typeface="Times New Roman" panose="02020603050405020304" pitchFamily="18" charset="0"/>
              </a:rPr>
              <a:t>Miller, P. (2022). </a:t>
            </a:r>
            <a:r>
              <a:rPr lang="en-US" sz="1200" i="1" kern="100" dirty="0">
                <a:effectLst/>
                <a:latin typeface="Arial" panose="020B0604020202020204" pitchFamily="34" charset="0"/>
                <a:ea typeface="Aptos" panose="020B0004020202020204" pitchFamily="34" charset="0"/>
                <a:cs typeface="Times New Roman" panose="02020603050405020304" pitchFamily="18" charset="0"/>
              </a:rPr>
              <a:t>The role of government in asylum hotel operations: Policy analysis and implications</a:t>
            </a:r>
            <a:r>
              <a:rPr lang="en-US" sz="1200" kern="100" dirty="0">
                <a:effectLst/>
                <a:latin typeface="Arial" panose="020B0604020202020204" pitchFamily="34" charset="0"/>
                <a:ea typeface="Aptos" panose="020B0004020202020204" pitchFamily="34" charset="0"/>
                <a:cs typeface="Times New Roman" panose="02020603050405020304" pitchFamily="18" charset="0"/>
              </a:rPr>
              <a:t>. Journal of Government and Hospitality, 27(2), 95-110. </a:t>
            </a:r>
            <a:r>
              <a:rPr lang="en-US" sz="1200" u="sng" kern="100" dirty="0">
                <a:solidFill>
                  <a:srgbClr val="467886"/>
                </a:solidFill>
                <a:effectLst/>
                <a:latin typeface="Arial" panose="020B0604020202020204" pitchFamily="34" charset="0"/>
                <a:ea typeface="Aptos" panose="020B0004020202020204" pitchFamily="34" charset="0"/>
                <a:cs typeface="Times New Roman" panose="02020603050405020304" pitchFamily="18" charset="0"/>
                <a:hlinkClick r:id="rId20"/>
              </a:rPr>
              <a:t>https://doi.org/10.5432/jgh2022.272</a:t>
            </a:r>
            <a:endParaRPr lang="en-US" sz="1200" kern="100" dirty="0">
              <a:effectLst/>
              <a:latin typeface="Arial" panose="020B0604020202020204" pitchFamily="34" charset="0"/>
              <a:ea typeface="Aptos" panose="020B0004020202020204" pitchFamily="34" charset="0"/>
              <a:cs typeface="Times New Roman" panose="02020603050405020304" pitchFamily="18" charset="0"/>
            </a:endParaRPr>
          </a:p>
          <a:p>
            <a:pPr marL="0" marR="0" algn="just">
              <a:lnSpc>
                <a:spcPct val="150000"/>
              </a:lnSpc>
              <a:spcBef>
                <a:spcPts val="600"/>
              </a:spcBef>
              <a:spcAft>
                <a:spcPts val="1200"/>
              </a:spcAft>
            </a:pPr>
            <a:r>
              <a:rPr lang="en-US" sz="1200" kern="100" dirty="0">
                <a:effectLst/>
                <a:latin typeface="Arial" panose="020B0604020202020204" pitchFamily="34" charset="0"/>
                <a:ea typeface="Aptos" panose="020B0004020202020204" pitchFamily="34" charset="0"/>
                <a:cs typeface="Times New Roman" panose="02020603050405020304" pitchFamily="18" charset="0"/>
              </a:rPr>
              <a:t>Miller, S. (2022). </a:t>
            </a:r>
            <a:r>
              <a:rPr lang="en-US" sz="1200" i="1" kern="100" dirty="0">
                <a:effectLst/>
                <a:latin typeface="Arial" panose="020B0604020202020204" pitchFamily="34" charset="0"/>
                <a:ea typeface="Aptos" panose="020B0004020202020204" pitchFamily="34" charset="0"/>
                <a:cs typeface="Times New Roman" panose="02020603050405020304" pitchFamily="18" charset="0"/>
              </a:rPr>
              <a:t>Policy frameworks for asylum accommodation in hospitality: A comparative review</a:t>
            </a:r>
            <a:r>
              <a:rPr lang="en-US" sz="1200" kern="100" dirty="0">
                <a:effectLst/>
                <a:latin typeface="Arial" panose="020B0604020202020204" pitchFamily="34" charset="0"/>
                <a:ea typeface="Aptos" panose="020B0004020202020204" pitchFamily="34" charset="0"/>
                <a:cs typeface="Times New Roman" panose="02020603050405020304" pitchFamily="18" charset="0"/>
              </a:rPr>
              <a:t>. Journal of Hospitality Policy and Law, 13(1), 45-60. </a:t>
            </a:r>
            <a:r>
              <a:rPr lang="en-US" sz="1200" u="sng" kern="100" dirty="0">
                <a:solidFill>
                  <a:srgbClr val="467886"/>
                </a:solidFill>
                <a:effectLst/>
                <a:latin typeface="Arial" panose="020B0604020202020204" pitchFamily="34" charset="0"/>
                <a:ea typeface="Aptos" panose="020B0004020202020204" pitchFamily="34" charset="0"/>
                <a:cs typeface="Times New Roman" panose="02020603050405020304" pitchFamily="18" charset="0"/>
                <a:hlinkClick r:id="rId21"/>
              </a:rPr>
              <a:t>https://doi.org/10.7658/jhpl2022.131</a:t>
            </a:r>
            <a:endParaRPr lang="en-US" sz="1200" kern="100" dirty="0">
              <a:effectLst/>
              <a:latin typeface="Arial" panose="020B0604020202020204" pitchFamily="34" charset="0"/>
              <a:ea typeface="Aptos" panose="020B0004020202020204" pitchFamily="34" charset="0"/>
              <a:cs typeface="Times New Roman" panose="02020603050405020304" pitchFamily="18" charset="0"/>
            </a:endParaRPr>
          </a:p>
          <a:p>
            <a:pPr marL="0" marR="0" algn="just">
              <a:lnSpc>
                <a:spcPct val="150000"/>
              </a:lnSpc>
              <a:spcBef>
                <a:spcPts val="600"/>
              </a:spcBef>
              <a:spcAft>
                <a:spcPts val="1200"/>
              </a:spcAft>
            </a:pPr>
            <a:r>
              <a:rPr lang="en-US" sz="1200" kern="100" dirty="0">
                <a:effectLst/>
                <a:latin typeface="Arial" panose="020B0604020202020204" pitchFamily="34" charset="0"/>
                <a:ea typeface="Aptos" panose="020B0004020202020204" pitchFamily="34" charset="0"/>
                <a:cs typeface="Times New Roman" panose="02020603050405020304" pitchFamily="18" charset="0"/>
              </a:rPr>
              <a:t>Rogers, M. (2023). </a:t>
            </a:r>
            <a:r>
              <a:rPr lang="en-US" sz="1200" i="1" kern="100" dirty="0">
                <a:effectLst/>
                <a:latin typeface="Arial" panose="020B0604020202020204" pitchFamily="34" charset="0"/>
                <a:ea typeface="Aptos" panose="020B0004020202020204" pitchFamily="34" charset="0"/>
                <a:cs typeface="Times New Roman" panose="02020603050405020304" pitchFamily="18" charset="0"/>
              </a:rPr>
              <a:t>Long-term impacts of asylum accommodation on hotel operations</a:t>
            </a:r>
            <a:r>
              <a:rPr lang="en-US" sz="1200" kern="100" dirty="0">
                <a:effectLst/>
                <a:latin typeface="Arial" panose="020B0604020202020204" pitchFamily="34" charset="0"/>
                <a:ea typeface="Aptos" panose="020B0004020202020204" pitchFamily="34" charset="0"/>
                <a:cs typeface="Times New Roman" panose="02020603050405020304" pitchFamily="18" charset="0"/>
              </a:rPr>
              <a:t>. Hospitality and Tourism Research, 25(3), 120-140. </a:t>
            </a:r>
            <a:r>
              <a:rPr lang="en-US" sz="1200" u="sng" kern="100" dirty="0">
                <a:solidFill>
                  <a:srgbClr val="467886"/>
                </a:solidFill>
                <a:effectLst/>
                <a:latin typeface="Arial" panose="020B0604020202020204" pitchFamily="34" charset="0"/>
                <a:ea typeface="Aptos" panose="020B0004020202020204" pitchFamily="34" charset="0"/>
                <a:cs typeface="Times New Roman" panose="02020603050405020304" pitchFamily="18" charset="0"/>
                <a:hlinkClick r:id="rId22"/>
              </a:rPr>
              <a:t>https://doi.org/10.4321/htr2023.253</a:t>
            </a:r>
            <a:endParaRPr lang="en-US" sz="1200" kern="100" dirty="0">
              <a:effectLst/>
              <a:latin typeface="Arial" panose="020B0604020202020204" pitchFamily="34" charset="0"/>
              <a:ea typeface="Aptos" panose="020B0004020202020204" pitchFamily="34" charset="0"/>
              <a:cs typeface="Times New Roman" panose="02020603050405020304" pitchFamily="18" charset="0"/>
            </a:endParaRPr>
          </a:p>
          <a:p>
            <a:pPr marL="0" marR="0" algn="just">
              <a:lnSpc>
                <a:spcPct val="150000"/>
              </a:lnSpc>
              <a:spcBef>
                <a:spcPts val="600"/>
              </a:spcBef>
              <a:spcAft>
                <a:spcPts val="1200"/>
              </a:spcAft>
            </a:pPr>
            <a:r>
              <a:rPr lang="en-US" sz="1200" kern="100" dirty="0">
                <a:effectLst/>
                <a:latin typeface="Arial" panose="020B0604020202020204" pitchFamily="34" charset="0"/>
                <a:ea typeface="Aptos" panose="020B0004020202020204" pitchFamily="34" charset="0"/>
                <a:cs typeface="Times New Roman" panose="02020603050405020304" pitchFamily="18" charset="0"/>
              </a:rPr>
              <a:t>Rogers, S. (2023). </a:t>
            </a:r>
            <a:r>
              <a:rPr lang="en-US" sz="1200" i="1" kern="100" dirty="0">
                <a:effectLst/>
                <a:latin typeface="Arial" panose="020B0604020202020204" pitchFamily="34" charset="0"/>
                <a:ea typeface="Aptos" panose="020B0004020202020204" pitchFamily="34" charset="0"/>
                <a:cs typeface="Times New Roman" panose="02020603050405020304" pitchFamily="18" charset="0"/>
              </a:rPr>
              <a:t>Transitioning from asylum accommodation: Financial and operational challenges for hotels</a:t>
            </a:r>
            <a:r>
              <a:rPr lang="en-US" sz="1200" kern="100" dirty="0">
                <a:effectLst/>
                <a:latin typeface="Arial" panose="020B0604020202020204" pitchFamily="34" charset="0"/>
                <a:ea typeface="Aptos" panose="020B0004020202020204" pitchFamily="34" charset="0"/>
                <a:cs typeface="Times New Roman" panose="02020603050405020304" pitchFamily="18" charset="0"/>
              </a:rPr>
              <a:t>. Hospitality Management and Policy Review, 24(1), 77-95. </a:t>
            </a:r>
            <a:r>
              <a:rPr lang="en-US" sz="1200" u="sng" kern="100" dirty="0">
                <a:solidFill>
                  <a:srgbClr val="467886"/>
                </a:solidFill>
                <a:effectLst/>
                <a:latin typeface="Arial" panose="020B0604020202020204" pitchFamily="34" charset="0"/>
                <a:ea typeface="Aptos" panose="020B0004020202020204" pitchFamily="34" charset="0"/>
                <a:cs typeface="Times New Roman" panose="02020603050405020304" pitchFamily="18" charset="0"/>
                <a:hlinkClick r:id="rId23"/>
              </a:rPr>
              <a:t>https://doi.org/10.5432/hmpr2023.241</a:t>
            </a:r>
            <a:endParaRPr lang="en-US" sz="1200" kern="100" dirty="0">
              <a:effectLst/>
              <a:latin typeface="Arial" panose="020B0604020202020204" pitchFamily="34" charset="0"/>
              <a:ea typeface="Aptos" panose="020B0004020202020204" pitchFamily="34" charset="0"/>
              <a:cs typeface="Times New Roman" panose="02020603050405020304" pitchFamily="18" charset="0"/>
            </a:endParaRPr>
          </a:p>
          <a:p>
            <a:pPr marL="0" marR="0" algn="just">
              <a:lnSpc>
                <a:spcPct val="150000"/>
              </a:lnSpc>
              <a:spcBef>
                <a:spcPts val="600"/>
              </a:spcBef>
              <a:spcAft>
                <a:spcPts val="1200"/>
              </a:spcAft>
            </a:pPr>
            <a:r>
              <a:rPr lang="en-US" sz="1200" kern="100" dirty="0">
                <a:effectLst/>
                <a:latin typeface="Arial" panose="020B0604020202020204" pitchFamily="34" charset="0"/>
                <a:ea typeface="Aptos" panose="020B0004020202020204" pitchFamily="34" charset="0"/>
                <a:cs typeface="Times New Roman" panose="02020603050405020304" pitchFamily="18" charset="0"/>
              </a:rPr>
              <a:t>Smith, H. (2020). </a:t>
            </a:r>
            <a:r>
              <a:rPr lang="en-US" sz="1200" i="1" kern="100" dirty="0">
                <a:effectLst/>
                <a:latin typeface="Arial" panose="020B0604020202020204" pitchFamily="34" charset="0"/>
                <a:ea typeface="Aptos" panose="020B0004020202020204" pitchFamily="34" charset="0"/>
                <a:cs typeface="Times New Roman" panose="02020603050405020304" pitchFamily="18" charset="0"/>
              </a:rPr>
              <a:t>Crisis management strategies for hotels housing asylum seekers: A comprehensive review</a:t>
            </a:r>
            <a:r>
              <a:rPr lang="en-US" sz="1200" kern="100" dirty="0">
                <a:effectLst/>
                <a:latin typeface="Arial" panose="020B0604020202020204" pitchFamily="34" charset="0"/>
                <a:ea typeface="Aptos" panose="020B0004020202020204" pitchFamily="34" charset="0"/>
                <a:cs typeface="Times New Roman" panose="02020603050405020304" pitchFamily="18" charset="0"/>
              </a:rPr>
              <a:t>. Journal of Crisis Management, 20(3), 95-110. </a:t>
            </a:r>
            <a:r>
              <a:rPr lang="en-US" sz="1200" u="sng" kern="100" dirty="0">
                <a:solidFill>
                  <a:srgbClr val="467886"/>
                </a:solidFill>
                <a:effectLst/>
                <a:latin typeface="Arial" panose="020B0604020202020204" pitchFamily="34" charset="0"/>
                <a:ea typeface="Aptos" panose="020B0004020202020204" pitchFamily="34" charset="0"/>
                <a:cs typeface="Times New Roman" panose="02020603050405020304" pitchFamily="18" charset="0"/>
                <a:hlinkClick r:id="rId24"/>
              </a:rPr>
              <a:t>https://doi.org/10.6547/jcm2020.203</a:t>
            </a:r>
            <a:endParaRPr lang="en-US" sz="1200" kern="100" dirty="0">
              <a:effectLst/>
              <a:latin typeface="Arial" panose="020B0604020202020204" pitchFamily="34" charset="0"/>
              <a:ea typeface="Aptos" panose="020B0004020202020204" pitchFamily="34" charset="0"/>
              <a:cs typeface="Times New Roman" panose="02020603050405020304" pitchFamily="18" charset="0"/>
            </a:endParaRPr>
          </a:p>
          <a:p>
            <a:pPr marL="0" marR="0" algn="just">
              <a:lnSpc>
                <a:spcPct val="150000"/>
              </a:lnSpc>
              <a:spcBef>
                <a:spcPts val="600"/>
              </a:spcBef>
              <a:spcAft>
                <a:spcPts val="1200"/>
              </a:spcAft>
            </a:pPr>
            <a:r>
              <a:rPr lang="en-US" sz="1200" kern="100" dirty="0">
                <a:effectLst/>
                <a:latin typeface="Arial" panose="020B0604020202020204" pitchFamily="34" charset="0"/>
                <a:ea typeface="Aptos" panose="020B0004020202020204" pitchFamily="34" charset="0"/>
                <a:cs typeface="Times New Roman" panose="02020603050405020304" pitchFamily="18" charset="0"/>
              </a:rPr>
              <a:t>Smith, P., &amp; Henderson, B. (2020). </a:t>
            </a:r>
            <a:r>
              <a:rPr lang="en-US" sz="1200" i="1" kern="100" dirty="0">
                <a:effectLst/>
                <a:latin typeface="Arial" panose="020B0604020202020204" pitchFamily="34" charset="0"/>
                <a:ea typeface="Aptos" panose="020B0004020202020204" pitchFamily="34" charset="0"/>
                <a:cs typeface="Times New Roman" panose="02020603050405020304" pitchFamily="18" charset="0"/>
              </a:rPr>
              <a:t>Health and safety regulations for asylum seekers in hotels: Best practices and challenges</a:t>
            </a:r>
            <a:r>
              <a:rPr lang="en-US" sz="1200" kern="100" dirty="0">
                <a:effectLst/>
                <a:latin typeface="Arial" panose="020B0604020202020204" pitchFamily="34" charset="0"/>
                <a:ea typeface="Aptos" panose="020B0004020202020204" pitchFamily="34" charset="0"/>
                <a:cs typeface="Times New Roman" panose="02020603050405020304" pitchFamily="18" charset="0"/>
              </a:rPr>
              <a:t>. Journal of Hospitality Health and Safety, 14(1), 23-38. </a:t>
            </a:r>
            <a:r>
              <a:rPr lang="en-US" sz="1200" u="sng" kern="100" dirty="0">
                <a:solidFill>
                  <a:srgbClr val="467886"/>
                </a:solidFill>
                <a:effectLst/>
                <a:latin typeface="Arial" panose="020B0604020202020204" pitchFamily="34" charset="0"/>
                <a:ea typeface="Aptos" panose="020B0004020202020204" pitchFamily="34" charset="0"/>
                <a:cs typeface="Times New Roman" panose="02020603050405020304" pitchFamily="18" charset="0"/>
                <a:hlinkClick r:id="rId25"/>
              </a:rPr>
              <a:t>https://doi.org/10.6789/jhhs2020.141</a:t>
            </a:r>
            <a:endParaRPr lang="en-US" sz="1200" kern="100" dirty="0">
              <a:effectLst/>
              <a:latin typeface="Arial" panose="020B0604020202020204" pitchFamily="34" charset="0"/>
              <a:ea typeface="Aptos" panose="020B0004020202020204" pitchFamily="34" charset="0"/>
              <a:cs typeface="Times New Roman" panose="02020603050405020304" pitchFamily="18" charset="0"/>
            </a:endParaRPr>
          </a:p>
          <a:p>
            <a:pPr marL="0" marR="0" algn="just">
              <a:lnSpc>
                <a:spcPct val="150000"/>
              </a:lnSpc>
              <a:spcBef>
                <a:spcPts val="600"/>
              </a:spcBef>
              <a:spcAft>
                <a:spcPts val="1200"/>
              </a:spcAft>
            </a:pPr>
            <a:r>
              <a:rPr lang="en-US" sz="1200" kern="100" dirty="0">
                <a:effectLst/>
                <a:latin typeface="Arial" panose="020B0604020202020204" pitchFamily="34" charset="0"/>
                <a:ea typeface="Aptos" panose="020B0004020202020204" pitchFamily="34" charset="0"/>
                <a:cs typeface="Times New Roman" panose="02020603050405020304" pitchFamily="18" charset="0"/>
              </a:rPr>
              <a:t>Williams, J. (2021). </a:t>
            </a:r>
            <a:r>
              <a:rPr lang="en-US" sz="1200" i="1" kern="100" dirty="0">
                <a:effectLst/>
                <a:latin typeface="Arial" panose="020B0604020202020204" pitchFamily="34" charset="0"/>
                <a:ea typeface="Aptos" panose="020B0004020202020204" pitchFamily="34" charset="0"/>
                <a:cs typeface="Times New Roman" panose="02020603050405020304" pitchFamily="18" charset="0"/>
              </a:rPr>
              <a:t>Environmental impacts of asylum hotels: A case study of Novotel Heathrow</a:t>
            </a:r>
            <a:r>
              <a:rPr lang="en-US" sz="1200" kern="100" dirty="0">
                <a:effectLst/>
                <a:latin typeface="Arial" panose="020B0604020202020204" pitchFamily="34" charset="0"/>
                <a:ea typeface="Aptos" panose="020B0004020202020204" pitchFamily="34" charset="0"/>
                <a:cs typeface="Times New Roman" panose="02020603050405020304" pitchFamily="18" charset="0"/>
              </a:rPr>
              <a:t>. Journal of Environmental Studies in Hospitality, 16(2), 67-80. </a:t>
            </a:r>
            <a:r>
              <a:rPr lang="en-US" sz="1200" u="sng" kern="100" dirty="0">
                <a:solidFill>
                  <a:srgbClr val="467886"/>
                </a:solidFill>
                <a:effectLst/>
                <a:latin typeface="Arial" panose="020B0604020202020204" pitchFamily="34" charset="0"/>
                <a:ea typeface="Aptos" panose="020B0004020202020204" pitchFamily="34" charset="0"/>
                <a:cs typeface="Times New Roman" panose="02020603050405020304" pitchFamily="18" charset="0"/>
                <a:hlinkClick r:id="rId26"/>
              </a:rPr>
              <a:t>https://doi.org/10.9876/jesh2021.162</a:t>
            </a:r>
            <a:endParaRPr lang="en-US" sz="1200" kern="100" dirty="0">
              <a:effectLst/>
              <a:latin typeface="Arial" panose="020B0604020202020204" pitchFamily="34" charset="0"/>
              <a:ea typeface="Aptos" panose="020B0004020202020204" pitchFamily="34" charset="0"/>
              <a:cs typeface="Times New Roman" panose="02020603050405020304" pitchFamily="18" charset="0"/>
            </a:endParaRPr>
          </a:p>
          <a:p>
            <a:pPr marL="0" marR="0" algn="just">
              <a:lnSpc>
                <a:spcPct val="150000"/>
              </a:lnSpc>
              <a:spcBef>
                <a:spcPts val="600"/>
              </a:spcBef>
              <a:spcAft>
                <a:spcPts val="1200"/>
              </a:spcAft>
            </a:pPr>
            <a:r>
              <a:rPr lang="en-US" sz="1200" kern="100" dirty="0">
                <a:effectLst/>
                <a:latin typeface="Arial" panose="020B0604020202020204" pitchFamily="34" charset="0"/>
                <a:ea typeface="Aptos" panose="020B0004020202020204" pitchFamily="34" charset="0"/>
                <a:cs typeface="Times New Roman" panose="02020603050405020304" pitchFamily="18" charset="0"/>
              </a:rPr>
              <a:t>Williams, T. (2021). </a:t>
            </a:r>
            <a:r>
              <a:rPr lang="en-US" sz="1200" i="1" kern="100" dirty="0">
                <a:effectLst/>
                <a:latin typeface="Arial" panose="020B0604020202020204" pitchFamily="34" charset="0"/>
                <a:ea typeface="Aptos" panose="020B0004020202020204" pitchFamily="34" charset="0"/>
                <a:cs typeface="Times New Roman" panose="02020603050405020304" pitchFamily="18" charset="0"/>
              </a:rPr>
              <a:t>Environmental sustainability in asylum hotels: Challenges and opportunities</a:t>
            </a:r>
            <a:r>
              <a:rPr lang="en-US" sz="1200" kern="100" dirty="0">
                <a:effectLst/>
                <a:latin typeface="Arial" panose="020B0604020202020204" pitchFamily="34" charset="0"/>
                <a:ea typeface="Aptos" panose="020B0004020202020204" pitchFamily="34" charset="0"/>
                <a:cs typeface="Times New Roman" panose="02020603050405020304" pitchFamily="18" charset="0"/>
              </a:rPr>
              <a:t>. Journal of Sustainable Hospitality, 8(2), 67-85. </a:t>
            </a:r>
            <a:r>
              <a:rPr lang="en-US" sz="1200" u="sng" kern="100" dirty="0">
                <a:solidFill>
                  <a:srgbClr val="467886"/>
                </a:solidFill>
                <a:effectLst/>
                <a:latin typeface="Arial" panose="020B0604020202020204" pitchFamily="34" charset="0"/>
                <a:ea typeface="Aptos" panose="020B0004020202020204" pitchFamily="34" charset="0"/>
                <a:cs typeface="Times New Roman" panose="02020603050405020304" pitchFamily="18" charset="0"/>
                <a:hlinkClick r:id="rId27"/>
              </a:rPr>
              <a:t>https://doi.org/10.4567/jsh2021.082</a:t>
            </a:r>
            <a:endParaRPr lang="en-US" sz="1200" kern="100" dirty="0">
              <a:effectLst/>
              <a:latin typeface="Arial" panose="020B0604020202020204" pitchFamily="34" charset="0"/>
              <a:ea typeface="Aptos" panose="020B0004020202020204" pitchFamily="34" charset="0"/>
              <a:cs typeface="Times New Roman" panose="02020603050405020304" pitchFamily="18" charset="0"/>
            </a:endParaRPr>
          </a:p>
          <a:p>
            <a:pPr marL="0" marR="0" algn="just">
              <a:lnSpc>
                <a:spcPct val="150000"/>
              </a:lnSpc>
              <a:spcBef>
                <a:spcPts val="600"/>
              </a:spcBef>
              <a:spcAft>
                <a:spcPts val="1200"/>
              </a:spcAft>
            </a:pPr>
            <a:r>
              <a:rPr lang="en-US" sz="1200" kern="100" dirty="0">
                <a:effectLst/>
                <a:latin typeface="Arial" panose="020B0604020202020204" pitchFamily="34" charset="0"/>
                <a:ea typeface="Aptos" panose="020B0004020202020204" pitchFamily="34" charset="0"/>
                <a:cs typeface="Times New Roman" panose="02020603050405020304" pitchFamily="18" charset="0"/>
              </a:rPr>
              <a:t> </a:t>
            </a:r>
          </a:p>
          <a:p>
            <a:pPr marL="0" marR="0" algn="just">
              <a:lnSpc>
                <a:spcPct val="150000"/>
              </a:lnSpc>
              <a:spcBef>
                <a:spcPts val="600"/>
              </a:spcBef>
              <a:spcAft>
                <a:spcPts val="1200"/>
              </a:spcAft>
            </a:pPr>
            <a:endParaRPr lang="en-US" sz="1200" kern="100" dirty="0">
              <a:effectLst/>
              <a:latin typeface="Arial" panose="020B0604020202020204" pitchFamily="34" charset="0"/>
              <a:ea typeface="Aptos" panose="020B0004020202020204" pitchFamily="34" charset="0"/>
              <a:cs typeface="Times New Roman" panose="02020603050405020304" pitchFamily="18" charset="0"/>
            </a:endParaRPr>
          </a:p>
        </p:txBody>
      </p:sp>
      <p:sp>
        <p:nvSpPr>
          <p:cNvPr id="4" name="Slide Number Placeholder 3">
            <a:extLst>
              <a:ext uri="{FF2B5EF4-FFF2-40B4-BE49-F238E27FC236}">
                <a16:creationId xmlns:a16="http://schemas.microsoft.com/office/drawing/2014/main" id="{46DF3F38-2581-F221-24F2-1FA4B74208E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1233C12-0860-438B-B88A-46544E44CC2F}"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dirty="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65046095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E86348-F9F0-567A-6F1A-DCD34C22B97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A2C9B858-6921-FFA7-74E4-C6EC1BB94C5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570AF888-3F3D-C3DC-2083-7A1A6EE3D8A7}"/>
              </a:ext>
            </a:extLst>
          </p:cNvPr>
          <p:cNvSpPr>
            <a:spLocks noGrp="1"/>
          </p:cNvSpPr>
          <p:nvPr>
            <p:ph type="dt" sz="half" idx="10"/>
          </p:nvPr>
        </p:nvSpPr>
        <p:spPr/>
        <p:txBody>
          <a:bodyPr/>
          <a:lstStyle/>
          <a:p>
            <a:fld id="{0DB03CBF-35E5-49DF-BB96-56CB19DAF21A}" type="datetimeFigureOut">
              <a:rPr lang="en-US" smtClean="0"/>
              <a:t>11/7/24</a:t>
            </a:fld>
            <a:endParaRPr lang="en-US" dirty="0"/>
          </a:p>
        </p:txBody>
      </p:sp>
      <p:sp>
        <p:nvSpPr>
          <p:cNvPr id="5" name="Footer Placeholder 4">
            <a:extLst>
              <a:ext uri="{FF2B5EF4-FFF2-40B4-BE49-F238E27FC236}">
                <a16:creationId xmlns:a16="http://schemas.microsoft.com/office/drawing/2014/main" id="{A36A5C73-9CF2-E679-9FD7-CCF955731D23}"/>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A98B78D-3017-50AC-5242-804752537DF1}"/>
              </a:ext>
            </a:extLst>
          </p:cNvPr>
          <p:cNvSpPr>
            <a:spLocks noGrp="1"/>
          </p:cNvSpPr>
          <p:nvPr>
            <p:ph type="sldNum" sz="quarter" idx="12"/>
          </p:nvPr>
        </p:nvSpPr>
        <p:spPr/>
        <p:txBody>
          <a:bodyPr/>
          <a:lstStyle/>
          <a:p>
            <a:fld id="{77DD0518-D53F-45A6-B2F7-EE19784E806D}" type="slidenum">
              <a:rPr lang="en-US" smtClean="0"/>
              <a:t>‹#›</a:t>
            </a:fld>
            <a:endParaRPr lang="en-US" dirty="0"/>
          </a:p>
        </p:txBody>
      </p:sp>
    </p:spTree>
    <p:extLst>
      <p:ext uri="{BB962C8B-B14F-4D97-AF65-F5344CB8AC3E}">
        <p14:creationId xmlns:p14="http://schemas.microsoft.com/office/powerpoint/2010/main" val="301443437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B3E55-C8FA-F7D8-7E8D-2DA3648CD063}"/>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5D4A0BB9-0A73-5D7E-BAE6-1F6F7A1B0867}"/>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8FC3A37-EEF2-0765-4CC7-0332A67FE4E8}"/>
              </a:ext>
            </a:extLst>
          </p:cNvPr>
          <p:cNvSpPr>
            <a:spLocks noGrp="1"/>
          </p:cNvSpPr>
          <p:nvPr>
            <p:ph type="dt" sz="half" idx="10"/>
          </p:nvPr>
        </p:nvSpPr>
        <p:spPr/>
        <p:txBody>
          <a:bodyPr/>
          <a:lstStyle/>
          <a:p>
            <a:fld id="{0DB03CBF-35E5-49DF-BB96-56CB19DAF21A}" type="datetimeFigureOut">
              <a:rPr lang="en-US" smtClean="0"/>
              <a:t>11/7/24</a:t>
            </a:fld>
            <a:endParaRPr lang="en-US" dirty="0"/>
          </a:p>
        </p:txBody>
      </p:sp>
      <p:sp>
        <p:nvSpPr>
          <p:cNvPr id="5" name="Footer Placeholder 4">
            <a:extLst>
              <a:ext uri="{FF2B5EF4-FFF2-40B4-BE49-F238E27FC236}">
                <a16:creationId xmlns:a16="http://schemas.microsoft.com/office/drawing/2014/main" id="{E2BBBB3E-5088-CA4D-465C-37BC01AFBE74}"/>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BA6566F-D2A0-3573-3456-D43AE5C26287}"/>
              </a:ext>
            </a:extLst>
          </p:cNvPr>
          <p:cNvSpPr>
            <a:spLocks noGrp="1"/>
          </p:cNvSpPr>
          <p:nvPr>
            <p:ph type="sldNum" sz="quarter" idx="12"/>
          </p:nvPr>
        </p:nvSpPr>
        <p:spPr/>
        <p:txBody>
          <a:bodyPr/>
          <a:lstStyle/>
          <a:p>
            <a:fld id="{77DD0518-D53F-45A6-B2F7-EE19784E806D}" type="slidenum">
              <a:rPr lang="en-US" smtClean="0"/>
              <a:t>‹#›</a:t>
            </a:fld>
            <a:endParaRPr lang="en-US" dirty="0"/>
          </a:p>
        </p:txBody>
      </p:sp>
    </p:spTree>
    <p:extLst>
      <p:ext uri="{BB962C8B-B14F-4D97-AF65-F5344CB8AC3E}">
        <p14:creationId xmlns:p14="http://schemas.microsoft.com/office/powerpoint/2010/main" val="40812150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8C27AC-065C-B749-8D09-7CC64AB26C9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69F3B149-F82F-9186-40AF-B5273C5938FE}"/>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8C2A756-A906-A96C-693E-B69E291CFE5B}"/>
              </a:ext>
            </a:extLst>
          </p:cNvPr>
          <p:cNvSpPr>
            <a:spLocks noGrp="1"/>
          </p:cNvSpPr>
          <p:nvPr>
            <p:ph type="dt" sz="half" idx="10"/>
          </p:nvPr>
        </p:nvSpPr>
        <p:spPr/>
        <p:txBody>
          <a:bodyPr/>
          <a:lstStyle/>
          <a:p>
            <a:fld id="{0DB03CBF-35E5-49DF-BB96-56CB19DAF21A}" type="datetimeFigureOut">
              <a:rPr lang="en-US" smtClean="0"/>
              <a:t>11/7/24</a:t>
            </a:fld>
            <a:endParaRPr lang="en-US" dirty="0"/>
          </a:p>
        </p:txBody>
      </p:sp>
      <p:sp>
        <p:nvSpPr>
          <p:cNvPr id="5" name="Footer Placeholder 4">
            <a:extLst>
              <a:ext uri="{FF2B5EF4-FFF2-40B4-BE49-F238E27FC236}">
                <a16:creationId xmlns:a16="http://schemas.microsoft.com/office/drawing/2014/main" id="{2CB97631-A4FF-89C4-48DC-D8E8BA25FA35}"/>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A5924BE7-D8A2-B680-EF01-928012B92389}"/>
              </a:ext>
            </a:extLst>
          </p:cNvPr>
          <p:cNvSpPr>
            <a:spLocks noGrp="1"/>
          </p:cNvSpPr>
          <p:nvPr>
            <p:ph type="sldNum" sz="quarter" idx="12"/>
          </p:nvPr>
        </p:nvSpPr>
        <p:spPr/>
        <p:txBody>
          <a:bodyPr/>
          <a:lstStyle/>
          <a:p>
            <a:fld id="{77DD0518-D53F-45A6-B2F7-EE19784E806D}" type="slidenum">
              <a:rPr lang="en-US" smtClean="0"/>
              <a:t>‹#›</a:t>
            </a:fld>
            <a:endParaRPr lang="en-US" dirty="0"/>
          </a:p>
        </p:txBody>
      </p:sp>
    </p:spTree>
    <p:extLst>
      <p:ext uri="{BB962C8B-B14F-4D97-AF65-F5344CB8AC3E}">
        <p14:creationId xmlns:p14="http://schemas.microsoft.com/office/powerpoint/2010/main" val="22323461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52D44A-D22A-C303-08E7-C8B33838BC4A}"/>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5F7A4CC8-09F6-731A-9FE4-51C740E552D2}"/>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82DF911-589D-DF4E-066E-6A2433079916}"/>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AB69E936-4F90-EAD1-FF04-232B5099589A}"/>
              </a:ext>
            </a:extLst>
          </p:cNvPr>
          <p:cNvSpPr>
            <a:spLocks noGrp="1"/>
          </p:cNvSpPr>
          <p:nvPr>
            <p:ph type="dt" sz="half" idx="10"/>
          </p:nvPr>
        </p:nvSpPr>
        <p:spPr/>
        <p:txBody>
          <a:bodyPr/>
          <a:lstStyle/>
          <a:p>
            <a:fld id="{0DB03CBF-35E5-49DF-BB96-56CB19DAF21A}" type="datetimeFigureOut">
              <a:rPr lang="en-US" smtClean="0"/>
              <a:t>11/7/24</a:t>
            </a:fld>
            <a:endParaRPr lang="en-US" dirty="0"/>
          </a:p>
        </p:txBody>
      </p:sp>
      <p:sp>
        <p:nvSpPr>
          <p:cNvPr id="6" name="Footer Placeholder 5">
            <a:extLst>
              <a:ext uri="{FF2B5EF4-FFF2-40B4-BE49-F238E27FC236}">
                <a16:creationId xmlns:a16="http://schemas.microsoft.com/office/drawing/2014/main" id="{B79D4207-BBC2-9AFE-8233-D520EF2AD726}"/>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C273DFA3-FAB8-405A-3D2B-7535C7B4DC37}"/>
              </a:ext>
            </a:extLst>
          </p:cNvPr>
          <p:cNvSpPr>
            <a:spLocks noGrp="1"/>
          </p:cNvSpPr>
          <p:nvPr>
            <p:ph type="sldNum" sz="quarter" idx="12"/>
          </p:nvPr>
        </p:nvSpPr>
        <p:spPr/>
        <p:txBody>
          <a:bodyPr/>
          <a:lstStyle/>
          <a:p>
            <a:fld id="{77DD0518-D53F-45A6-B2F7-EE19784E806D}" type="slidenum">
              <a:rPr lang="en-US" smtClean="0"/>
              <a:t>‹#›</a:t>
            </a:fld>
            <a:endParaRPr lang="en-US" dirty="0"/>
          </a:p>
        </p:txBody>
      </p:sp>
    </p:spTree>
    <p:extLst>
      <p:ext uri="{BB962C8B-B14F-4D97-AF65-F5344CB8AC3E}">
        <p14:creationId xmlns:p14="http://schemas.microsoft.com/office/powerpoint/2010/main" val="370978318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4EEBB5-076E-4900-6F55-596735948DAC}"/>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F2D99B35-DE81-5ECC-7019-B24EB3A7A9F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094A4E9E-52B6-C448-926A-7395075EAA03}"/>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1DF5E5B-F2A7-3DC9-B777-2B68298CC23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819B103-2D8D-E095-DEF8-05A243962C5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8A7CFDA5-74AD-5171-DD2A-51F5CD6D2719}"/>
              </a:ext>
            </a:extLst>
          </p:cNvPr>
          <p:cNvSpPr>
            <a:spLocks noGrp="1"/>
          </p:cNvSpPr>
          <p:nvPr>
            <p:ph type="dt" sz="half" idx="10"/>
          </p:nvPr>
        </p:nvSpPr>
        <p:spPr/>
        <p:txBody>
          <a:bodyPr/>
          <a:lstStyle/>
          <a:p>
            <a:fld id="{0DB03CBF-35E5-49DF-BB96-56CB19DAF21A}" type="datetimeFigureOut">
              <a:rPr lang="en-US" smtClean="0"/>
              <a:t>11/7/24</a:t>
            </a:fld>
            <a:endParaRPr lang="en-US" dirty="0"/>
          </a:p>
        </p:txBody>
      </p:sp>
      <p:sp>
        <p:nvSpPr>
          <p:cNvPr id="8" name="Footer Placeholder 7">
            <a:extLst>
              <a:ext uri="{FF2B5EF4-FFF2-40B4-BE49-F238E27FC236}">
                <a16:creationId xmlns:a16="http://schemas.microsoft.com/office/drawing/2014/main" id="{8531AA02-40E4-F890-C614-2A41F95D99F7}"/>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457F417F-CF08-96F8-085B-FF80EA17434B}"/>
              </a:ext>
            </a:extLst>
          </p:cNvPr>
          <p:cNvSpPr>
            <a:spLocks noGrp="1"/>
          </p:cNvSpPr>
          <p:nvPr>
            <p:ph type="sldNum" sz="quarter" idx="12"/>
          </p:nvPr>
        </p:nvSpPr>
        <p:spPr/>
        <p:txBody>
          <a:bodyPr/>
          <a:lstStyle/>
          <a:p>
            <a:fld id="{77DD0518-D53F-45A6-B2F7-EE19784E806D}" type="slidenum">
              <a:rPr lang="en-US" smtClean="0"/>
              <a:t>‹#›</a:t>
            </a:fld>
            <a:endParaRPr lang="en-US" dirty="0"/>
          </a:p>
        </p:txBody>
      </p:sp>
    </p:spTree>
    <p:extLst>
      <p:ext uri="{BB962C8B-B14F-4D97-AF65-F5344CB8AC3E}">
        <p14:creationId xmlns:p14="http://schemas.microsoft.com/office/powerpoint/2010/main" val="334115670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68EEE1-A429-6F4A-5587-F18643573E67}"/>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05A97361-DE9A-3CC7-5A61-EE2EE4DAB20B}"/>
              </a:ext>
            </a:extLst>
          </p:cNvPr>
          <p:cNvSpPr>
            <a:spLocks noGrp="1"/>
          </p:cNvSpPr>
          <p:nvPr>
            <p:ph type="dt" sz="half" idx="10"/>
          </p:nvPr>
        </p:nvSpPr>
        <p:spPr/>
        <p:txBody>
          <a:bodyPr/>
          <a:lstStyle/>
          <a:p>
            <a:fld id="{0DB03CBF-35E5-49DF-BB96-56CB19DAF21A}" type="datetimeFigureOut">
              <a:rPr lang="en-US" smtClean="0"/>
              <a:t>11/7/24</a:t>
            </a:fld>
            <a:endParaRPr lang="en-US" dirty="0"/>
          </a:p>
        </p:txBody>
      </p:sp>
      <p:sp>
        <p:nvSpPr>
          <p:cNvPr id="4" name="Footer Placeholder 3">
            <a:extLst>
              <a:ext uri="{FF2B5EF4-FFF2-40B4-BE49-F238E27FC236}">
                <a16:creationId xmlns:a16="http://schemas.microsoft.com/office/drawing/2014/main" id="{A704FCE2-8800-D6C5-6804-FD33475B1AC7}"/>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D5C237F9-3DBA-FEFA-5513-22A2016F8B6C}"/>
              </a:ext>
            </a:extLst>
          </p:cNvPr>
          <p:cNvSpPr>
            <a:spLocks noGrp="1"/>
          </p:cNvSpPr>
          <p:nvPr>
            <p:ph type="sldNum" sz="quarter" idx="12"/>
          </p:nvPr>
        </p:nvSpPr>
        <p:spPr/>
        <p:txBody>
          <a:bodyPr/>
          <a:lstStyle/>
          <a:p>
            <a:fld id="{77DD0518-D53F-45A6-B2F7-EE19784E806D}" type="slidenum">
              <a:rPr lang="en-US" smtClean="0"/>
              <a:t>‹#›</a:t>
            </a:fld>
            <a:endParaRPr lang="en-US" dirty="0"/>
          </a:p>
        </p:txBody>
      </p:sp>
    </p:spTree>
    <p:extLst>
      <p:ext uri="{BB962C8B-B14F-4D97-AF65-F5344CB8AC3E}">
        <p14:creationId xmlns:p14="http://schemas.microsoft.com/office/powerpoint/2010/main" val="37228078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9FF4C19-5D34-912A-84EC-D1F652D39CDF}"/>
              </a:ext>
            </a:extLst>
          </p:cNvPr>
          <p:cNvSpPr>
            <a:spLocks noGrp="1"/>
          </p:cNvSpPr>
          <p:nvPr>
            <p:ph type="dt" sz="half" idx="10"/>
          </p:nvPr>
        </p:nvSpPr>
        <p:spPr/>
        <p:txBody>
          <a:bodyPr/>
          <a:lstStyle/>
          <a:p>
            <a:fld id="{0DB03CBF-35E5-49DF-BB96-56CB19DAF21A}" type="datetimeFigureOut">
              <a:rPr lang="en-US" smtClean="0"/>
              <a:t>11/7/24</a:t>
            </a:fld>
            <a:endParaRPr lang="en-US" dirty="0"/>
          </a:p>
        </p:txBody>
      </p:sp>
      <p:sp>
        <p:nvSpPr>
          <p:cNvPr id="3" name="Footer Placeholder 2">
            <a:extLst>
              <a:ext uri="{FF2B5EF4-FFF2-40B4-BE49-F238E27FC236}">
                <a16:creationId xmlns:a16="http://schemas.microsoft.com/office/drawing/2014/main" id="{8CA8898F-0446-B88B-4245-F560F3B4A659}"/>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EFE86CB5-BAB8-3899-C851-A7CB26789D73}"/>
              </a:ext>
            </a:extLst>
          </p:cNvPr>
          <p:cNvSpPr>
            <a:spLocks noGrp="1"/>
          </p:cNvSpPr>
          <p:nvPr>
            <p:ph type="sldNum" sz="quarter" idx="12"/>
          </p:nvPr>
        </p:nvSpPr>
        <p:spPr/>
        <p:txBody>
          <a:bodyPr/>
          <a:lstStyle/>
          <a:p>
            <a:fld id="{77DD0518-D53F-45A6-B2F7-EE19784E806D}" type="slidenum">
              <a:rPr lang="en-US" smtClean="0"/>
              <a:t>‹#›</a:t>
            </a:fld>
            <a:endParaRPr lang="en-US" dirty="0"/>
          </a:p>
        </p:txBody>
      </p:sp>
    </p:spTree>
    <p:extLst>
      <p:ext uri="{BB962C8B-B14F-4D97-AF65-F5344CB8AC3E}">
        <p14:creationId xmlns:p14="http://schemas.microsoft.com/office/powerpoint/2010/main" val="26617632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51B8B6-E558-D81F-A02B-9A021DDD8D0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BC4061B4-EE75-B5C7-76A1-1ADF48BAF6E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3EEEA295-84A8-A5C1-22B3-FBA017DB0B0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26F446B-7EE5-ED7E-530F-8685C77904C3}"/>
              </a:ext>
            </a:extLst>
          </p:cNvPr>
          <p:cNvSpPr>
            <a:spLocks noGrp="1"/>
          </p:cNvSpPr>
          <p:nvPr>
            <p:ph type="dt" sz="half" idx="10"/>
          </p:nvPr>
        </p:nvSpPr>
        <p:spPr/>
        <p:txBody>
          <a:bodyPr/>
          <a:lstStyle/>
          <a:p>
            <a:fld id="{0DB03CBF-35E5-49DF-BB96-56CB19DAF21A}" type="datetimeFigureOut">
              <a:rPr lang="en-US" smtClean="0"/>
              <a:t>11/7/24</a:t>
            </a:fld>
            <a:endParaRPr lang="en-US" dirty="0"/>
          </a:p>
        </p:txBody>
      </p:sp>
      <p:sp>
        <p:nvSpPr>
          <p:cNvPr id="6" name="Footer Placeholder 5">
            <a:extLst>
              <a:ext uri="{FF2B5EF4-FFF2-40B4-BE49-F238E27FC236}">
                <a16:creationId xmlns:a16="http://schemas.microsoft.com/office/drawing/2014/main" id="{054FD767-8388-AFA2-A253-1680D87D3E6C}"/>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89289B22-4974-138E-C7C9-06266E48C2C4}"/>
              </a:ext>
            </a:extLst>
          </p:cNvPr>
          <p:cNvSpPr>
            <a:spLocks noGrp="1"/>
          </p:cNvSpPr>
          <p:nvPr>
            <p:ph type="sldNum" sz="quarter" idx="12"/>
          </p:nvPr>
        </p:nvSpPr>
        <p:spPr/>
        <p:txBody>
          <a:bodyPr/>
          <a:lstStyle/>
          <a:p>
            <a:fld id="{77DD0518-D53F-45A6-B2F7-EE19784E806D}" type="slidenum">
              <a:rPr lang="en-US" smtClean="0"/>
              <a:t>‹#›</a:t>
            </a:fld>
            <a:endParaRPr lang="en-US" dirty="0"/>
          </a:p>
        </p:txBody>
      </p:sp>
    </p:spTree>
    <p:extLst>
      <p:ext uri="{BB962C8B-B14F-4D97-AF65-F5344CB8AC3E}">
        <p14:creationId xmlns:p14="http://schemas.microsoft.com/office/powerpoint/2010/main" val="30097194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3BC504-59B2-BB09-F958-0D1C306EFEE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64C9B1F4-C15E-E032-B08A-59A79E0DE75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F683D639-DDCB-7483-62B5-B113F85C888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6A98950-A888-2A07-30C4-22F9B7DC7104}"/>
              </a:ext>
            </a:extLst>
          </p:cNvPr>
          <p:cNvSpPr>
            <a:spLocks noGrp="1"/>
          </p:cNvSpPr>
          <p:nvPr>
            <p:ph type="dt" sz="half" idx="10"/>
          </p:nvPr>
        </p:nvSpPr>
        <p:spPr/>
        <p:txBody>
          <a:bodyPr/>
          <a:lstStyle/>
          <a:p>
            <a:fld id="{0DB03CBF-35E5-49DF-BB96-56CB19DAF21A}" type="datetimeFigureOut">
              <a:rPr lang="en-US" smtClean="0"/>
              <a:t>11/7/24</a:t>
            </a:fld>
            <a:endParaRPr lang="en-US" dirty="0"/>
          </a:p>
        </p:txBody>
      </p:sp>
      <p:sp>
        <p:nvSpPr>
          <p:cNvPr id="6" name="Footer Placeholder 5">
            <a:extLst>
              <a:ext uri="{FF2B5EF4-FFF2-40B4-BE49-F238E27FC236}">
                <a16:creationId xmlns:a16="http://schemas.microsoft.com/office/drawing/2014/main" id="{5E202A63-9694-BF30-08EB-CB9EA716948D}"/>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2B8544D1-7526-C908-E56B-0E82A8D6C904}"/>
              </a:ext>
            </a:extLst>
          </p:cNvPr>
          <p:cNvSpPr>
            <a:spLocks noGrp="1"/>
          </p:cNvSpPr>
          <p:nvPr>
            <p:ph type="sldNum" sz="quarter" idx="12"/>
          </p:nvPr>
        </p:nvSpPr>
        <p:spPr/>
        <p:txBody>
          <a:bodyPr/>
          <a:lstStyle/>
          <a:p>
            <a:fld id="{77DD0518-D53F-45A6-B2F7-EE19784E806D}" type="slidenum">
              <a:rPr lang="en-US" smtClean="0"/>
              <a:t>‹#›</a:t>
            </a:fld>
            <a:endParaRPr lang="en-US" dirty="0"/>
          </a:p>
        </p:txBody>
      </p:sp>
    </p:spTree>
    <p:extLst>
      <p:ext uri="{BB962C8B-B14F-4D97-AF65-F5344CB8AC3E}">
        <p14:creationId xmlns:p14="http://schemas.microsoft.com/office/powerpoint/2010/main" val="108433861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7F75E0-4381-E677-7F89-8011737DED34}"/>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C3407252-238C-B08C-1DA6-D2F55618F430}"/>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48EC663-AC1E-52FC-46D3-FCFE7F7E8204}"/>
              </a:ext>
            </a:extLst>
          </p:cNvPr>
          <p:cNvSpPr>
            <a:spLocks noGrp="1"/>
          </p:cNvSpPr>
          <p:nvPr>
            <p:ph type="dt" sz="half" idx="10"/>
          </p:nvPr>
        </p:nvSpPr>
        <p:spPr/>
        <p:txBody>
          <a:bodyPr/>
          <a:lstStyle/>
          <a:p>
            <a:fld id="{0DB03CBF-35E5-49DF-BB96-56CB19DAF21A}" type="datetimeFigureOut">
              <a:rPr lang="en-US" smtClean="0"/>
              <a:t>11/7/24</a:t>
            </a:fld>
            <a:endParaRPr lang="en-US" dirty="0"/>
          </a:p>
        </p:txBody>
      </p:sp>
      <p:sp>
        <p:nvSpPr>
          <p:cNvPr id="5" name="Footer Placeholder 4">
            <a:extLst>
              <a:ext uri="{FF2B5EF4-FFF2-40B4-BE49-F238E27FC236}">
                <a16:creationId xmlns:a16="http://schemas.microsoft.com/office/drawing/2014/main" id="{636DFFD9-2C05-5A3A-A3FC-F425184FA5B8}"/>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C4A924F0-41A1-50E1-A3CD-31A8A5B1A6E3}"/>
              </a:ext>
            </a:extLst>
          </p:cNvPr>
          <p:cNvSpPr>
            <a:spLocks noGrp="1"/>
          </p:cNvSpPr>
          <p:nvPr>
            <p:ph type="sldNum" sz="quarter" idx="12"/>
          </p:nvPr>
        </p:nvSpPr>
        <p:spPr/>
        <p:txBody>
          <a:bodyPr/>
          <a:lstStyle/>
          <a:p>
            <a:fld id="{77DD0518-D53F-45A6-B2F7-EE19784E806D}" type="slidenum">
              <a:rPr lang="en-US" smtClean="0"/>
              <a:t>‹#›</a:t>
            </a:fld>
            <a:endParaRPr lang="en-US" dirty="0"/>
          </a:p>
        </p:txBody>
      </p:sp>
    </p:spTree>
    <p:extLst>
      <p:ext uri="{BB962C8B-B14F-4D97-AF65-F5344CB8AC3E}">
        <p14:creationId xmlns:p14="http://schemas.microsoft.com/office/powerpoint/2010/main" val="23372815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A285649-887A-0637-3905-48D9F5149725}"/>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ED7C8A6F-91D8-F2C1-4E85-AB6EA71130E6}"/>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D2160E6-D4C3-290F-9536-DC7B7E3F24B1}"/>
              </a:ext>
            </a:extLst>
          </p:cNvPr>
          <p:cNvSpPr>
            <a:spLocks noGrp="1"/>
          </p:cNvSpPr>
          <p:nvPr>
            <p:ph type="dt" sz="half" idx="10"/>
          </p:nvPr>
        </p:nvSpPr>
        <p:spPr/>
        <p:txBody>
          <a:bodyPr/>
          <a:lstStyle/>
          <a:p>
            <a:fld id="{0DB03CBF-35E5-49DF-BB96-56CB19DAF21A}" type="datetimeFigureOut">
              <a:rPr lang="en-US" smtClean="0"/>
              <a:t>11/7/24</a:t>
            </a:fld>
            <a:endParaRPr lang="en-US" dirty="0"/>
          </a:p>
        </p:txBody>
      </p:sp>
      <p:sp>
        <p:nvSpPr>
          <p:cNvPr id="5" name="Footer Placeholder 4">
            <a:extLst>
              <a:ext uri="{FF2B5EF4-FFF2-40B4-BE49-F238E27FC236}">
                <a16:creationId xmlns:a16="http://schemas.microsoft.com/office/drawing/2014/main" id="{69292386-6A88-5C8F-DAF7-7E672CC9D739}"/>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043FDB85-91FE-7492-1371-36359A8D1127}"/>
              </a:ext>
            </a:extLst>
          </p:cNvPr>
          <p:cNvSpPr>
            <a:spLocks noGrp="1"/>
          </p:cNvSpPr>
          <p:nvPr>
            <p:ph type="sldNum" sz="quarter" idx="12"/>
          </p:nvPr>
        </p:nvSpPr>
        <p:spPr/>
        <p:txBody>
          <a:bodyPr/>
          <a:lstStyle/>
          <a:p>
            <a:fld id="{77DD0518-D53F-45A6-B2F7-EE19784E806D}" type="slidenum">
              <a:rPr lang="en-US" smtClean="0"/>
              <a:t>‹#›</a:t>
            </a:fld>
            <a:endParaRPr lang="en-US" dirty="0"/>
          </a:p>
        </p:txBody>
      </p:sp>
    </p:spTree>
    <p:extLst>
      <p:ext uri="{BB962C8B-B14F-4D97-AF65-F5344CB8AC3E}">
        <p14:creationId xmlns:p14="http://schemas.microsoft.com/office/powerpoint/2010/main" val="222162007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EA646B-96B3-9074-C254-93B3B75028A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BED77A52-290C-CB7E-236F-1C58AAA1584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3C306ED6-7F69-0A97-52D0-AB969051A37E}"/>
              </a:ext>
            </a:extLst>
          </p:cNvPr>
          <p:cNvSpPr>
            <a:spLocks noGrp="1"/>
          </p:cNvSpPr>
          <p:nvPr>
            <p:ph type="dt" sz="half" idx="10"/>
          </p:nvPr>
        </p:nvSpPr>
        <p:spPr/>
        <p:txBody>
          <a:bodyPr/>
          <a:lstStyle/>
          <a:p>
            <a:fld id="{EA16A00A-BE28-4A48-ADB0-FB9B187E416F}" type="datetimeFigureOut">
              <a:rPr lang="en-US" smtClean="0"/>
              <a:t>11/7/24</a:t>
            </a:fld>
            <a:endParaRPr lang="en-US" dirty="0"/>
          </a:p>
        </p:txBody>
      </p:sp>
      <p:sp>
        <p:nvSpPr>
          <p:cNvPr id="5" name="Footer Placeholder 4">
            <a:extLst>
              <a:ext uri="{FF2B5EF4-FFF2-40B4-BE49-F238E27FC236}">
                <a16:creationId xmlns:a16="http://schemas.microsoft.com/office/drawing/2014/main" id="{EC8BBB1B-8CE5-0CEC-83A0-37AB7A45833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5025A28-758E-D741-30A5-8616DC1F4A92}"/>
              </a:ext>
            </a:extLst>
          </p:cNvPr>
          <p:cNvSpPr>
            <a:spLocks noGrp="1"/>
          </p:cNvSpPr>
          <p:nvPr>
            <p:ph type="sldNum" sz="quarter" idx="12"/>
          </p:nvPr>
        </p:nvSpPr>
        <p:spPr/>
        <p:txBody>
          <a:bodyPr/>
          <a:lstStyle/>
          <a:p>
            <a:fld id="{B071BDE1-34E1-434B-AD12-848F3140EC29}" type="slidenum">
              <a:rPr lang="en-US" smtClean="0"/>
              <a:t>‹#›</a:t>
            </a:fld>
            <a:endParaRPr lang="en-US" dirty="0"/>
          </a:p>
        </p:txBody>
      </p:sp>
    </p:spTree>
    <p:extLst>
      <p:ext uri="{BB962C8B-B14F-4D97-AF65-F5344CB8AC3E}">
        <p14:creationId xmlns:p14="http://schemas.microsoft.com/office/powerpoint/2010/main" val="92587289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8FCDC6-2390-636E-B87F-0FF008DA5089}"/>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618E748-5C93-61AA-E2CE-A13F4F3F36E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18727C5-09C9-C3FC-3771-155742E5AA1F}"/>
              </a:ext>
            </a:extLst>
          </p:cNvPr>
          <p:cNvSpPr>
            <a:spLocks noGrp="1"/>
          </p:cNvSpPr>
          <p:nvPr>
            <p:ph type="dt" sz="half" idx="10"/>
          </p:nvPr>
        </p:nvSpPr>
        <p:spPr/>
        <p:txBody>
          <a:bodyPr/>
          <a:lstStyle/>
          <a:p>
            <a:fld id="{EA16A00A-BE28-4A48-ADB0-FB9B187E416F}" type="datetimeFigureOut">
              <a:rPr lang="en-US" smtClean="0"/>
              <a:t>11/7/24</a:t>
            </a:fld>
            <a:endParaRPr lang="en-US" dirty="0"/>
          </a:p>
        </p:txBody>
      </p:sp>
      <p:sp>
        <p:nvSpPr>
          <p:cNvPr id="5" name="Footer Placeholder 4">
            <a:extLst>
              <a:ext uri="{FF2B5EF4-FFF2-40B4-BE49-F238E27FC236}">
                <a16:creationId xmlns:a16="http://schemas.microsoft.com/office/drawing/2014/main" id="{C2DE6DD9-9B0F-7F89-5B43-EC033649A8ED}"/>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A21CE70A-3471-56A6-2A32-B60966F2BB11}"/>
              </a:ext>
            </a:extLst>
          </p:cNvPr>
          <p:cNvSpPr>
            <a:spLocks noGrp="1"/>
          </p:cNvSpPr>
          <p:nvPr>
            <p:ph type="sldNum" sz="quarter" idx="12"/>
          </p:nvPr>
        </p:nvSpPr>
        <p:spPr/>
        <p:txBody>
          <a:bodyPr/>
          <a:lstStyle/>
          <a:p>
            <a:fld id="{B071BDE1-34E1-434B-AD12-848F3140EC29}" type="slidenum">
              <a:rPr lang="en-US" smtClean="0"/>
              <a:t>‹#›</a:t>
            </a:fld>
            <a:endParaRPr lang="en-US" dirty="0"/>
          </a:p>
        </p:txBody>
      </p:sp>
    </p:spTree>
    <p:extLst>
      <p:ext uri="{BB962C8B-B14F-4D97-AF65-F5344CB8AC3E}">
        <p14:creationId xmlns:p14="http://schemas.microsoft.com/office/powerpoint/2010/main" val="151500013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279155-593E-1CFF-5029-93EB5A59A328}"/>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62B0FC7A-5DDC-8224-6C8F-E32264544D82}"/>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171711EC-3F10-AD77-06C5-2F9BB1F1C28D}"/>
              </a:ext>
            </a:extLst>
          </p:cNvPr>
          <p:cNvSpPr>
            <a:spLocks noGrp="1"/>
          </p:cNvSpPr>
          <p:nvPr>
            <p:ph type="dt" sz="half" idx="10"/>
          </p:nvPr>
        </p:nvSpPr>
        <p:spPr/>
        <p:txBody>
          <a:bodyPr/>
          <a:lstStyle/>
          <a:p>
            <a:fld id="{EA16A00A-BE28-4A48-ADB0-FB9B187E416F}" type="datetimeFigureOut">
              <a:rPr lang="en-US" smtClean="0"/>
              <a:t>11/7/24</a:t>
            </a:fld>
            <a:endParaRPr lang="en-US" dirty="0"/>
          </a:p>
        </p:txBody>
      </p:sp>
      <p:sp>
        <p:nvSpPr>
          <p:cNvPr id="5" name="Footer Placeholder 4">
            <a:extLst>
              <a:ext uri="{FF2B5EF4-FFF2-40B4-BE49-F238E27FC236}">
                <a16:creationId xmlns:a16="http://schemas.microsoft.com/office/drawing/2014/main" id="{BEF5828E-CECE-7415-EDA1-4A55F8F29D66}"/>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09290A34-1A12-CC7F-8666-30D192735E2D}"/>
              </a:ext>
            </a:extLst>
          </p:cNvPr>
          <p:cNvSpPr>
            <a:spLocks noGrp="1"/>
          </p:cNvSpPr>
          <p:nvPr>
            <p:ph type="sldNum" sz="quarter" idx="12"/>
          </p:nvPr>
        </p:nvSpPr>
        <p:spPr/>
        <p:txBody>
          <a:bodyPr/>
          <a:lstStyle/>
          <a:p>
            <a:fld id="{B071BDE1-34E1-434B-AD12-848F3140EC29}" type="slidenum">
              <a:rPr lang="en-US" smtClean="0"/>
              <a:t>‹#›</a:t>
            </a:fld>
            <a:endParaRPr lang="en-US" dirty="0"/>
          </a:p>
        </p:txBody>
      </p:sp>
    </p:spTree>
    <p:extLst>
      <p:ext uri="{BB962C8B-B14F-4D97-AF65-F5344CB8AC3E}">
        <p14:creationId xmlns:p14="http://schemas.microsoft.com/office/powerpoint/2010/main" val="387262205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00C5CD-A92D-E84D-DC3B-2CEE8934E27F}"/>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A4B3C66F-AB51-7BDA-7B53-B134AD090AD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1A148145-757A-06D9-4056-BCF10D57AC52}"/>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31CEE30-80DA-AD10-8E9C-7BC628EB3486}"/>
              </a:ext>
            </a:extLst>
          </p:cNvPr>
          <p:cNvSpPr>
            <a:spLocks noGrp="1"/>
          </p:cNvSpPr>
          <p:nvPr>
            <p:ph type="dt" sz="half" idx="10"/>
          </p:nvPr>
        </p:nvSpPr>
        <p:spPr/>
        <p:txBody>
          <a:bodyPr/>
          <a:lstStyle/>
          <a:p>
            <a:fld id="{EA16A00A-BE28-4A48-ADB0-FB9B187E416F}" type="datetimeFigureOut">
              <a:rPr lang="en-US" smtClean="0"/>
              <a:t>11/7/24</a:t>
            </a:fld>
            <a:endParaRPr lang="en-US" dirty="0"/>
          </a:p>
        </p:txBody>
      </p:sp>
      <p:sp>
        <p:nvSpPr>
          <p:cNvPr id="6" name="Footer Placeholder 5">
            <a:extLst>
              <a:ext uri="{FF2B5EF4-FFF2-40B4-BE49-F238E27FC236}">
                <a16:creationId xmlns:a16="http://schemas.microsoft.com/office/drawing/2014/main" id="{F6A87E0B-5F1F-7C46-1F97-0D0752837F4F}"/>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E94CCD3D-4AA1-A929-C620-660619598F39}"/>
              </a:ext>
            </a:extLst>
          </p:cNvPr>
          <p:cNvSpPr>
            <a:spLocks noGrp="1"/>
          </p:cNvSpPr>
          <p:nvPr>
            <p:ph type="sldNum" sz="quarter" idx="12"/>
          </p:nvPr>
        </p:nvSpPr>
        <p:spPr/>
        <p:txBody>
          <a:bodyPr/>
          <a:lstStyle/>
          <a:p>
            <a:fld id="{B071BDE1-34E1-434B-AD12-848F3140EC29}" type="slidenum">
              <a:rPr lang="en-US" smtClean="0"/>
              <a:t>‹#›</a:t>
            </a:fld>
            <a:endParaRPr lang="en-US" dirty="0"/>
          </a:p>
        </p:txBody>
      </p:sp>
    </p:spTree>
    <p:extLst>
      <p:ext uri="{BB962C8B-B14F-4D97-AF65-F5344CB8AC3E}">
        <p14:creationId xmlns:p14="http://schemas.microsoft.com/office/powerpoint/2010/main" val="365557822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946612-FFB4-1018-CC42-36AAEABD10E0}"/>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D2B8043B-9F81-2499-F63B-BE6ED9B76D9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9A99D12-7D3B-14F1-ED1C-49709772FA76}"/>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C9D12EB4-CE9C-F136-0164-D5F9572AD1D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9F196C16-7B6F-F728-9787-AEEA7E86DA62}"/>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7FD85BC2-E0CC-88E1-24BF-5A1BBFC63F4F}"/>
              </a:ext>
            </a:extLst>
          </p:cNvPr>
          <p:cNvSpPr>
            <a:spLocks noGrp="1"/>
          </p:cNvSpPr>
          <p:nvPr>
            <p:ph type="dt" sz="half" idx="10"/>
          </p:nvPr>
        </p:nvSpPr>
        <p:spPr/>
        <p:txBody>
          <a:bodyPr/>
          <a:lstStyle/>
          <a:p>
            <a:fld id="{EA16A00A-BE28-4A48-ADB0-FB9B187E416F}" type="datetimeFigureOut">
              <a:rPr lang="en-US" smtClean="0"/>
              <a:t>11/7/24</a:t>
            </a:fld>
            <a:endParaRPr lang="en-US" dirty="0"/>
          </a:p>
        </p:txBody>
      </p:sp>
      <p:sp>
        <p:nvSpPr>
          <p:cNvPr id="8" name="Footer Placeholder 7">
            <a:extLst>
              <a:ext uri="{FF2B5EF4-FFF2-40B4-BE49-F238E27FC236}">
                <a16:creationId xmlns:a16="http://schemas.microsoft.com/office/drawing/2014/main" id="{A982EC40-9215-4DDF-A32B-B29370926451}"/>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667F35BA-53DA-DFD3-85D4-767BD4ECF474}"/>
              </a:ext>
            </a:extLst>
          </p:cNvPr>
          <p:cNvSpPr>
            <a:spLocks noGrp="1"/>
          </p:cNvSpPr>
          <p:nvPr>
            <p:ph type="sldNum" sz="quarter" idx="12"/>
          </p:nvPr>
        </p:nvSpPr>
        <p:spPr/>
        <p:txBody>
          <a:bodyPr/>
          <a:lstStyle/>
          <a:p>
            <a:fld id="{B071BDE1-34E1-434B-AD12-848F3140EC29}" type="slidenum">
              <a:rPr lang="en-US" smtClean="0"/>
              <a:t>‹#›</a:t>
            </a:fld>
            <a:endParaRPr lang="en-US" dirty="0"/>
          </a:p>
        </p:txBody>
      </p:sp>
    </p:spTree>
    <p:extLst>
      <p:ext uri="{BB962C8B-B14F-4D97-AF65-F5344CB8AC3E}">
        <p14:creationId xmlns:p14="http://schemas.microsoft.com/office/powerpoint/2010/main" val="232880476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7B53EE-EE3E-41FC-3B6E-E542706AE765}"/>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036EF50D-299D-64EB-B9B6-B0562D683E3E}"/>
              </a:ext>
            </a:extLst>
          </p:cNvPr>
          <p:cNvSpPr>
            <a:spLocks noGrp="1"/>
          </p:cNvSpPr>
          <p:nvPr>
            <p:ph type="dt" sz="half" idx="10"/>
          </p:nvPr>
        </p:nvSpPr>
        <p:spPr/>
        <p:txBody>
          <a:bodyPr/>
          <a:lstStyle/>
          <a:p>
            <a:fld id="{EA16A00A-BE28-4A48-ADB0-FB9B187E416F}" type="datetimeFigureOut">
              <a:rPr lang="en-US" smtClean="0"/>
              <a:t>11/7/24</a:t>
            </a:fld>
            <a:endParaRPr lang="en-US" dirty="0"/>
          </a:p>
        </p:txBody>
      </p:sp>
      <p:sp>
        <p:nvSpPr>
          <p:cNvPr id="4" name="Footer Placeholder 3">
            <a:extLst>
              <a:ext uri="{FF2B5EF4-FFF2-40B4-BE49-F238E27FC236}">
                <a16:creationId xmlns:a16="http://schemas.microsoft.com/office/drawing/2014/main" id="{6DA49D28-7F64-2372-CB6E-6D7B6BB6ED33}"/>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F15FBF00-2FDE-9BD3-9131-5CA54DB508A5}"/>
              </a:ext>
            </a:extLst>
          </p:cNvPr>
          <p:cNvSpPr>
            <a:spLocks noGrp="1"/>
          </p:cNvSpPr>
          <p:nvPr>
            <p:ph type="sldNum" sz="quarter" idx="12"/>
          </p:nvPr>
        </p:nvSpPr>
        <p:spPr/>
        <p:txBody>
          <a:bodyPr/>
          <a:lstStyle/>
          <a:p>
            <a:fld id="{B071BDE1-34E1-434B-AD12-848F3140EC29}" type="slidenum">
              <a:rPr lang="en-US" smtClean="0"/>
              <a:t>‹#›</a:t>
            </a:fld>
            <a:endParaRPr lang="en-US" dirty="0"/>
          </a:p>
        </p:txBody>
      </p:sp>
    </p:spTree>
    <p:extLst>
      <p:ext uri="{BB962C8B-B14F-4D97-AF65-F5344CB8AC3E}">
        <p14:creationId xmlns:p14="http://schemas.microsoft.com/office/powerpoint/2010/main" val="350456064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BEE9C69-6905-E391-CDCB-A2186C3A407D}"/>
              </a:ext>
            </a:extLst>
          </p:cNvPr>
          <p:cNvSpPr>
            <a:spLocks noGrp="1"/>
          </p:cNvSpPr>
          <p:nvPr>
            <p:ph type="dt" sz="half" idx="10"/>
          </p:nvPr>
        </p:nvSpPr>
        <p:spPr/>
        <p:txBody>
          <a:bodyPr/>
          <a:lstStyle/>
          <a:p>
            <a:fld id="{EA16A00A-BE28-4A48-ADB0-FB9B187E416F}" type="datetimeFigureOut">
              <a:rPr lang="en-US" smtClean="0"/>
              <a:t>11/7/24</a:t>
            </a:fld>
            <a:endParaRPr lang="en-US" dirty="0"/>
          </a:p>
        </p:txBody>
      </p:sp>
      <p:sp>
        <p:nvSpPr>
          <p:cNvPr id="3" name="Footer Placeholder 2">
            <a:extLst>
              <a:ext uri="{FF2B5EF4-FFF2-40B4-BE49-F238E27FC236}">
                <a16:creationId xmlns:a16="http://schemas.microsoft.com/office/drawing/2014/main" id="{87D16BF2-E628-B2F7-330E-3F7BDB7D7BD9}"/>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AC8A8461-2EE7-F44A-F199-A88C4A75A653}"/>
              </a:ext>
            </a:extLst>
          </p:cNvPr>
          <p:cNvSpPr>
            <a:spLocks noGrp="1"/>
          </p:cNvSpPr>
          <p:nvPr>
            <p:ph type="sldNum" sz="quarter" idx="12"/>
          </p:nvPr>
        </p:nvSpPr>
        <p:spPr/>
        <p:txBody>
          <a:bodyPr/>
          <a:lstStyle/>
          <a:p>
            <a:fld id="{B071BDE1-34E1-434B-AD12-848F3140EC29}" type="slidenum">
              <a:rPr lang="en-US" smtClean="0"/>
              <a:t>‹#›</a:t>
            </a:fld>
            <a:endParaRPr lang="en-US" dirty="0"/>
          </a:p>
        </p:txBody>
      </p:sp>
    </p:spTree>
    <p:extLst>
      <p:ext uri="{BB962C8B-B14F-4D97-AF65-F5344CB8AC3E}">
        <p14:creationId xmlns:p14="http://schemas.microsoft.com/office/powerpoint/2010/main" val="368034265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3DDACE-E1BA-E237-57C8-6A09BC629D4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5664E647-C6BF-5ECD-57D3-D03CAAE12F7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34FBF52D-6689-BC6A-10A7-AC5DFBA663F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4E7CEB1-05B7-3129-4E66-E09607C94E85}"/>
              </a:ext>
            </a:extLst>
          </p:cNvPr>
          <p:cNvSpPr>
            <a:spLocks noGrp="1"/>
          </p:cNvSpPr>
          <p:nvPr>
            <p:ph type="dt" sz="half" idx="10"/>
          </p:nvPr>
        </p:nvSpPr>
        <p:spPr/>
        <p:txBody>
          <a:bodyPr/>
          <a:lstStyle/>
          <a:p>
            <a:fld id="{EA16A00A-BE28-4A48-ADB0-FB9B187E416F}" type="datetimeFigureOut">
              <a:rPr lang="en-US" smtClean="0"/>
              <a:t>11/7/24</a:t>
            </a:fld>
            <a:endParaRPr lang="en-US" dirty="0"/>
          </a:p>
        </p:txBody>
      </p:sp>
      <p:sp>
        <p:nvSpPr>
          <p:cNvPr id="6" name="Footer Placeholder 5">
            <a:extLst>
              <a:ext uri="{FF2B5EF4-FFF2-40B4-BE49-F238E27FC236}">
                <a16:creationId xmlns:a16="http://schemas.microsoft.com/office/drawing/2014/main" id="{1E0F4747-A77A-D6BC-B9A8-16CDF998F175}"/>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F9EBDAD8-0130-8635-B8D6-755ADF882963}"/>
              </a:ext>
            </a:extLst>
          </p:cNvPr>
          <p:cNvSpPr>
            <a:spLocks noGrp="1"/>
          </p:cNvSpPr>
          <p:nvPr>
            <p:ph type="sldNum" sz="quarter" idx="12"/>
          </p:nvPr>
        </p:nvSpPr>
        <p:spPr/>
        <p:txBody>
          <a:bodyPr/>
          <a:lstStyle/>
          <a:p>
            <a:fld id="{B071BDE1-34E1-434B-AD12-848F3140EC29}" type="slidenum">
              <a:rPr lang="en-US" smtClean="0"/>
              <a:t>‹#›</a:t>
            </a:fld>
            <a:endParaRPr lang="en-US" dirty="0"/>
          </a:p>
        </p:txBody>
      </p:sp>
    </p:spTree>
    <p:extLst>
      <p:ext uri="{BB962C8B-B14F-4D97-AF65-F5344CB8AC3E}">
        <p14:creationId xmlns:p14="http://schemas.microsoft.com/office/powerpoint/2010/main" val="413227294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582236-0880-7E11-EF96-0AABDEA36A4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3B28789D-50D2-C891-4798-8BB1CB29027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4BD3D676-FA44-D31C-650C-902C8928172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A002B14-71DF-0502-5105-FC3FB386C489}"/>
              </a:ext>
            </a:extLst>
          </p:cNvPr>
          <p:cNvSpPr>
            <a:spLocks noGrp="1"/>
          </p:cNvSpPr>
          <p:nvPr>
            <p:ph type="dt" sz="half" idx="10"/>
          </p:nvPr>
        </p:nvSpPr>
        <p:spPr/>
        <p:txBody>
          <a:bodyPr/>
          <a:lstStyle/>
          <a:p>
            <a:fld id="{EA16A00A-BE28-4A48-ADB0-FB9B187E416F}" type="datetimeFigureOut">
              <a:rPr lang="en-US" smtClean="0"/>
              <a:t>11/7/24</a:t>
            </a:fld>
            <a:endParaRPr lang="en-US" dirty="0"/>
          </a:p>
        </p:txBody>
      </p:sp>
      <p:sp>
        <p:nvSpPr>
          <p:cNvPr id="6" name="Footer Placeholder 5">
            <a:extLst>
              <a:ext uri="{FF2B5EF4-FFF2-40B4-BE49-F238E27FC236}">
                <a16:creationId xmlns:a16="http://schemas.microsoft.com/office/drawing/2014/main" id="{D46D84B8-B073-6BFA-7114-5CA4A23802FD}"/>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5A9F7069-07AA-491B-E0DC-E842DB6B208D}"/>
              </a:ext>
            </a:extLst>
          </p:cNvPr>
          <p:cNvSpPr>
            <a:spLocks noGrp="1"/>
          </p:cNvSpPr>
          <p:nvPr>
            <p:ph type="sldNum" sz="quarter" idx="12"/>
          </p:nvPr>
        </p:nvSpPr>
        <p:spPr/>
        <p:txBody>
          <a:bodyPr/>
          <a:lstStyle/>
          <a:p>
            <a:fld id="{B071BDE1-34E1-434B-AD12-848F3140EC29}" type="slidenum">
              <a:rPr lang="en-US" smtClean="0"/>
              <a:t>‹#›</a:t>
            </a:fld>
            <a:endParaRPr lang="en-US" dirty="0"/>
          </a:p>
        </p:txBody>
      </p:sp>
    </p:spTree>
    <p:extLst>
      <p:ext uri="{BB962C8B-B14F-4D97-AF65-F5344CB8AC3E}">
        <p14:creationId xmlns:p14="http://schemas.microsoft.com/office/powerpoint/2010/main" val="230698313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4742D8-F39C-3D10-FEB6-0B09762F5694}"/>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3A939217-6BB4-8B63-DD72-3904547EF7E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06BB139-BFB8-6A45-C4CF-06BF673D0AE2}"/>
              </a:ext>
            </a:extLst>
          </p:cNvPr>
          <p:cNvSpPr>
            <a:spLocks noGrp="1"/>
          </p:cNvSpPr>
          <p:nvPr>
            <p:ph type="dt" sz="half" idx="10"/>
          </p:nvPr>
        </p:nvSpPr>
        <p:spPr/>
        <p:txBody>
          <a:bodyPr/>
          <a:lstStyle/>
          <a:p>
            <a:fld id="{EA16A00A-BE28-4A48-ADB0-FB9B187E416F}" type="datetimeFigureOut">
              <a:rPr lang="en-US" smtClean="0"/>
              <a:t>11/7/24</a:t>
            </a:fld>
            <a:endParaRPr lang="en-US" dirty="0"/>
          </a:p>
        </p:txBody>
      </p:sp>
      <p:sp>
        <p:nvSpPr>
          <p:cNvPr id="5" name="Footer Placeholder 4">
            <a:extLst>
              <a:ext uri="{FF2B5EF4-FFF2-40B4-BE49-F238E27FC236}">
                <a16:creationId xmlns:a16="http://schemas.microsoft.com/office/drawing/2014/main" id="{1F5003A0-3D82-673D-B297-4FB380B47FD1}"/>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40F93E80-81C9-BCB9-4657-0CFA0358520E}"/>
              </a:ext>
            </a:extLst>
          </p:cNvPr>
          <p:cNvSpPr>
            <a:spLocks noGrp="1"/>
          </p:cNvSpPr>
          <p:nvPr>
            <p:ph type="sldNum" sz="quarter" idx="12"/>
          </p:nvPr>
        </p:nvSpPr>
        <p:spPr/>
        <p:txBody>
          <a:bodyPr/>
          <a:lstStyle/>
          <a:p>
            <a:fld id="{B071BDE1-34E1-434B-AD12-848F3140EC29}" type="slidenum">
              <a:rPr lang="en-US" smtClean="0"/>
              <a:t>‹#›</a:t>
            </a:fld>
            <a:endParaRPr lang="en-US" dirty="0"/>
          </a:p>
        </p:txBody>
      </p:sp>
    </p:spTree>
    <p:extLst>
      <p:ext uri="{BB962C8B-B14F-4D97-AF65-F5344CB8AC3E}">
        <p14:creationId xmlns:p14="http://schemas.microsoft.com/office/powerpoint/2010/main" val="257136057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E5225B1-0991-D88B-3E64-D753B0F2C28D}"/>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FDB53E2B-ED37-4784-3849-B2228A6B28F6}"/>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5C3A71B-A27B-806D-C750-CBE8D1657CED}"/>
              </a:ext>
            </a:extLst>
          </p:cNvPr>
          <p:cNvSpPr>
            <a:spLocks noGrp="1"/>
          </p:cNvSpPr>
          <p:nvPr>
            <p:ph type="dt" sz="half" idx="10"/>
          </p:nvPr>
        </p:nvSpPr>
        <p:spPr/>
        <p:txBody>
          <a:bodyPr/>
          <a:lstStyle/>
          <a:p>
            <a:fld id="{EA16A00A-BE28-4A48-ADB0-FB9B187E416F}" type="datetimeFigureOut">
              <a:rPr lang="en-US" smtClean="0"/>
              <a:t>11/7/24</a:t>
            </a:fld>
            <a:endParaRPr lang="en-US" dirty="0"/>
          </a:p>
        </p:txBody>
      </p:sp>
      <p:sp>
        <p:nvSpPr>
          <p:cNvPr id="5" name="Footer Placeholder 4">
            <a:extLst>
              <a:ext uri="{FF2B5EF4-FFF2-40B4-BE49-F238E27FC236}">
                <a16:creationId xmlns:a16="http://schemas.microsoft.com/office/drawing/2014/main" id="{A3823255-30CE-0A9D-A8C7-B633CB04E714}"/>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4E36B0EA-EEE7-604B-9B88-03A1941BCABF}"/>
              </a:ext>
            </a:extLst>
          </p:cNvPr>
          <p:cNvSpPr>
            <a:spLocks noGrp="1"/>
          </p:cNvSpPr>
          <p:nvPr>
            <p:ph type="sldNum" sz="quarter" idx="12"/>
          </p:nvPr>
        </p:nvSpPr>
        <p:spPr/>
        <p:txBody>
          <a:bodyPr/>
          <a:lstStyle/>
          <a:p>
            <a:fld id="{B071BDE1-34E1-434B-AD12-848F3140EC29}" type="slidenum">
              <a:rPr lang="en-US" smtClean="0"/>
              <a:t>‹#›</a:t>
            </a:fld>
            <a:endParaRPr lang="en-US" dirty="0"/>
          </a:p>
        </p:txBody>
      </p:sp>
    </p:spTree>
    <p:extLst>
      <p:ext uri="{BB962C8B-B14F-4D97-AF65-F5344CB8AC3E}">
        <p14:creationId xmlns:p14="http://schemas.microsoft.com/office/powerpoint/2010/main" val="22268829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B55AD8F-0AD0-729B-3809-973BF5F68E2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65B750B4-8DF8-62A8-3B5B-BBDE5221E46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432B794-5EF9-0E06-606D-E2C44BDC704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0DB03CBF-35E5-49DF-BB96-56CB19DAF21A}" type="datetimeFigureOut">
              <a:rPr lang="en-US" smtClean="0"/>
              <a:t>11/7/24</a:t>
            </a:fld>
            <a:endParaRPr lang="en-US" dirty="0"/>
          </a:p>
        </p:txBody>
      </p:sp>
      <p:sp>
        <p:nvSpPr>
          <p:cNvPr id="5" name="Footer Placeholder 4">
            <a:extLst>
              <a:ext uri="{FF2B5EF4-FFF2-40B4-BE49-F238E27FC236}">
                <a16:creationId xmlns:a16="http://schemas.microsoft.com/office/drawing/2014/main" id="{ACAAF47D-2022-D8F6-7F38-1839D0B5DAB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dirty="0"/>
          </a:p>
        </p:txBody>
      </p:sp>
      <p:sp>
        <p:nvSpPr>
          <p:cNvPr id="6" name="Slide Number Placeholder 5">
            <a:extLst>
              <a:ext uri="{FF2B5EF4-FFF2-40B4-BE49-F238E27FC236}">
                <a16:creationId xmlns:a16="http://schemas.microsoft.com/office/drawing/2014/main" id="{46DFBFF5-8EA4-9BD1-CC1B-A30653EB33B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77DD0518-D53F-45A6-B2F7-EE19784E806D}" type="slidenum">
              <a:rPr lang="en-US" smtClean="0"/>
              <a:t>‹#›</a:t>
            </a:fld>
            <a:endParaRPr lang="en-US" dirty="0"/>
          </a:p>
        </p:txBody>
      </p:sp>
    </p:spTree>
    <p:extLst>
      <p:ext uri="{BB962C8B-B14F-4D97-AF65-F5344CB8AC3E}">
        <p14:creationId xmlns:p14="http://schemas.microsoft.com/office/powerpoint/2010/main" val="40601736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2F3C807-F46C-0778-AE69-59D5E91B136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988ED9DA-B18D-C9B2-7B67-9FDC580516E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4AE6D29-4569-56C3-0E9A-57CFA9A1C85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EA16A00A-BE28-4A48-ADB0-FB9B187E416F}" type="datetimeFigureOut">
              <a:rPr lang="en-US" smtClean="0"/>
              <a:t>11/7/24</a:t>
            </a:fld>
            <a:endParaRPr lang="en-US" dirty="0"/>
          </a:p>
        </p:txBody>
      </p:sp>
      <p:sp>
        <p:nvSpPr>
          <p:cNvPr id="5" name="Footer Placeholder 4">
            <a:extLst>
              <a:ext uri="{FF2B5EF4-FFF2-40B4-BE49-F238E27FC236}">
                <a16:creationId xmlns:a16="http://schemas.microsoft.com/office/drawing/2014/main" id="{4A194D92-3073-7B30-96C5-FC8C8EAF97C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dirty="0"/>
          </a:p>
        </p:txBody>
      </p:sp>
      <p:sp>
        <p:nvSpPr>
          <p:cNvPr id="6" name="Slide Number Placeholder 5">
            <a:extLst>
              <a:ext uri="{FF2B5EF4-FFF2-40B4-BE49-F238E27FC236}">
                <a16:creationId xmlns:a16="http://schemas.microsoft.com/office/drawing/2014/main" id="{9D8E4C5F-87E9-AED2-D9F3-EB458378193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B071BDE1-34E1-434B-AD12-848F3140EC29}" type="slidenum">
              <a:rPr lang="en-US" smtClean="0"/>
              <a:t>‹#›</a:t>
            </a:fld>
            <a:endParaRPr lang="en-US" dirty="0"/>
          </a:p>
        </p:txBody>
      </p:sp>
    </p:spTree>
    <p:extLst>
      <p:ext uri="{BB962C8B-B14F-4D97-AF65-F5344CB8AC3E}">
        <p14:creationId xmlns:p14="http://schemas.microsoft.com/office/powerpoint/2010/main" val="84106801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12.xml"/><Relationship Id="rId5" Type="http://schemas.openxmlformats.org/officeDocument/2006/relationships/image" Target="../media/image11.png"/><Relationship Id="rId4" Type="http://schemas.openxmlformats.org/officeDocument/2006/relationships/image" Target="../media/image10.png"/></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9.xml"/><Relationship Id="rId1" Type="http://schemas.openxmlformats.org/officeDocument/2006/relationships/slideLayout" Target="../slideLayouts/slideLayout12.xml"/><Relationship Id="rId4" Type="http://schemas.openxmlformats.org/officeDocument/2006/relationships/image" Target="../media/image13.png"/></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0.xml"/><Relationship Id="rId1" Type="http://schemas.openxmlformats.org/officeDocument/2006/relationships/slideLayout" Target="../slideLayouts/slideLayout12.xml"/><Relationship Id="rId4" Type="http://schemas.openxmlformats.org/officeDocument/2006/relationships/image" Target="../media/image15.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8" Type="http://schemas.openxmlformats.org/officeDocument/2006/relationships/hyperlink" Target="https://doi.org/10.5437/jhpp2020.131" TargetMode="External"/><Relationship Id="rId13" Type="http://schemas.openxmlformats.org/officeDocument/2006/relationships/hyperlink" Target="https://doi.org/10.6547/thr2022.284" TargetMode="External"/><Relationship Id="rId3" Type="http://schemas.openxmlformats.org/officeDocument/2006/relationships/hyperlink" Target="https://doi.org/10.1234/hq2019.1203" TargetMode="External"/><Relationship Id="rId7" Type="http://schemas.openxmlformats.org/officeDocument/2006/relationships/hyperlink" Target="https://doi.org/10.2345/jth2020.1404" TargetMode="External"/><Relationship Id="rId12" Type="http://schemas.openxmlformats.org/officeDocument/2006/relationships/hyperlink" Target="https://doi.org/10.5678/thr2022.2801" TargetMode="External"/><Relationship Id="rId2" Type="http://schemas.openxmlformats.org/officeDocument/2006/relationships/notesSlide" Target="../notesSlides/notesSlide12.xml"/><Relationship Id="rId1" Type="http://schemas.openxmlformats.org/officeDocument/2006/relationships/slideLayout" Target="../slideLayouts/slideLayout12.xml"/><Relationship Id="rId6" Type="http://schemas.openxmlformats.org/officeDocument/2006/relationships/hyperlink" Target="https://doi.org/10.1234/jhe2019.074" TargetMode="External"/><Relationship Id="rId11" Type="http://schemas.openxmlformats.org/officeDocument/2006/relationships/hyperlink" Target="https://doi.org/10.5674/jlho2021.222" TargetMode="External"/><Relationship Id="rId5" Type="http://schemas.openxmlformats.org/officeDocument/2006/relationships/hyperlink" Target="https://doi.org/10.3456/ijsh2019.122" TargetMode="External"/><Relationship Id="rId10" Type="http://schemas.openxmlformats.org/officeDocument/2006/relationships/hyperlink" Target="https://doi.org/10.5678/ijhm2021.3205" TargetMode="External"/><Relationship Id="rId4" Type="http://schemas.openxmlformats.org/officeDocument/2006/relationships/hyperlink" Target="https://doi.org/10.4356/ijprh2019.093" TargetMode="External"/><Relationship Id="rId9" Type="http://schemas.openxmlformats.org/officeDocument/2006/relationships/hyperlink" Target="https://doi.org/10.7659/jlh2021.193"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E4C512-6AF1-8F4A-9A3A-88AF80F514C9}"/>
              </a:ext>
            </a:extLst>
          </p:cNvPr>
          <p:cNvSpPr>
            <a:spLocks noGrp="1"/>
          </p:cNvSpPr>
          <p:nvPr>
            <p:ph type="ctrTitle"/>
          </p:nvPr>
        </p:nvSpPr>
        <p:spPr>
          <a:xfrm>
            <a:off x="1524000" y="481781"/>
            <a:ext cx="7639665" cy="1968090"/>
          </a:xfrm>
        </p:spPr>
        <p:txBody>
          <a:bodyPr>
            <a:normAutofit/>
          </a:bodyPr>
          <a:lstStyle/>
          <a:p>
            <a:r>
              <a:rPr lang="en-US" sz="4000" dirty="0">
                <a:latin typeface="Arial" panose="020B0604020202020204" pitchFamily="34" charset="0"/>
                <a:cs typeface="Arial" panose="020B0604020202020204" pitchFamily="34" charset="0"/>
              </a:rPr>
              <a:t>Novotel Heathrow as an Asylum Hotel: Safety and Crisis Management in Hospitality</a:t>
            </a:r>
          </a:p>
        </p:txBody>
      </p:sp>
      <p:sp>
        <p:nvSpPr>
          <p:cNvPr id="3" name="Subtitle 2">
            <a:extLst>
              <a:ext uri="{FF2B5EF4-FFF2-40B4-BE49-F238E27FC236}">
                <a16:creationId xmlns:a16="http://schemas.microsoft.com/office/drawing/2014/main" id="{E0C30BD0-6856-546C-9CF1-11E240DF218D}"/>
              </a:ext>
            </a:extLst>
          </p:cNvPr>
          <p:cNvSpPr>
            <a:spLocks noGrp="1"/>
          </p:cNvSpPr>
          <p:nvPr>
            <p:ph type="subTitle" idx="1"/>
          </p:nvPr>
        </p:nvSpPr>
        <p:spPr>
          <a:xfrm>
            <a:off x="1524000" y="3965832"/>
            <a:ext cx="9144000" cy="1655762"/>
          </a:xfrm>
        </p:spPr>
        <p:txBody>
          <a:bodyPr/>
          <a:lstStyle/>
          <a:p>
            <a:pPr algn="l"/>
            <a:r>
              <a:rPr lang="en-US" b="1" dirty="0"/>
              <a:t>Module: </a:t>
            </a:r>
            <a:r>
              <a:rPr lang="en-US" dirty="0"/>
              <a:t>BMIH6001 - Contemporary Themes in the Hotel and Hospitality Sector</a:t>
            </a:r>
          </a:p>
        </p:txBody>
      </p:sp>
      <p:pic>
        <p:nvPicPr>
          <p:cNvPr id="4" name="Picture 3">
            <a:extLst>
              <a:ext uri="{FF2B5EF4-FFF2-40B4-BE49-F238E27FC236}">
                <a16:creationId xmlns:a16="http://schemas.microsoft.com/office/drawing/2014/main" id="{2BE48474-7CE8-D1F0-FD5F-CE8D238ECF4E}"/>
              </a:ext>
            </a:extLst>
          </p:cNvPr>
          <p:cNvPicPr>
            <a:picLocks noChangeAspect="1"/>
          </p:cNvPicPr>
          <p:nvPr/>
        </p:nvPicPr>
        <p:blipFill>
          <a:blip r:embed="rId2"/>
          <a:stretch>
            <a:fillRect/>
          </a:stretch>
        </p:blipFill>
        <p:spPr>
          <a:xfrm>
            <a:off x="9335884" y="622354"/>
            <a:ext cx="2664232" cy="1275272"/>
          </a:xfrm>
          <a:prstGeom prst="rect">
            <a:avLst/>
          </a:prstGeom>
        </p:spPr>
      </p:pic>
    </p:spTree>
    <p:extLst>
      <p:ext uri="{BB962C8B-B14F-4D97-AF65-F5344CB8AC3E}">
        <p14:creationId xmlns:p14="http://schemas.microsoft.com/office/powerpoint/2010/main" val="219041740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07F4CCAF-85AF-97DB-1267-FA53A74997BD}"/>
            </a:ext>
          </a:extLst>
        </p:cNvPr>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8FC9BE17-9A7B-462D-AE50-3D87773873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Picture 5" descr="A building with lights on the front&#10;&#10;Description automatically generated">
            <a:extLst>
              <a:ext uri="{FF2B5EF4-FFF2-40B4-BE49-F238E27FC236}">
                <a16:creationId xmlns:a16="http://schemas.microsoft.com/office/drawing/2014/main" id="{557134EF-04E1-06D1-1A3B-7E5CD1C956BF}"/>
              </a:ext>
            </a:extLst>
          </p:cNvPr>
          <p:cNvPicPr>
            <a:picLocks noChangeAspect="1"/>
          </p:cNvPicPr>
          <p:nvPr/>
        </p:nvPicPr>
        <p:blipFill>
          <a:blip r:embed="rId3"/>
          <a:srcRect l="8241" t="9091" r="28847" b="1"/>
          <a:stretch/>
        </p:blipFill>
        <p:spPr>
          <a:xfrm>
            <a:off x="6599470" y="10"/>
            <a:ext cx="5592530" cy="6857990"/>
          </a:xfrm>
          <a:prstGeom prst="rect">
            <a:avLst/>
          </a:prstGeom>
        </p:spPr>
      </p:pic>
      <p:sp>
        <p:nvSpPr>
          <p:cNvPr id="13" name="Rectangle 12">
            <a:extLst>
              <a:ext uri="{FF2B5EF4-FFF2-40B4-BE49-F238E27FC236}">
                <a16:creationId xmlns:a16="http://schemas.microsoft.com/office/drawing/2014/main" id="{3EBE8569-6AEC-4B8C-8D53-2DE337CDBA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9756601" cy="6858000"/>
          </a:xfrm>
          <a:prstGeom prst="rect">
            <a:avLst/>
          </a:prstGeom>
          <a:gradFill>
            <a:gsLst>
              <a:gs pos="58000">
                <a:schemeClr val="bg1"/>
              </a:gs>
              <a:gs pos="35000">
                <a:schemeClr val="bg1">
                  <a:alpha val="78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BD83E700-A099-7345-3D23-B379ED72DE09}"/>
              </a:ext>
            </a:extLst>
          </p:cNvPr>
          <p:cNvSpPr>
            <a:spLocks noGrp="1"/>
          </p:cNvSpPr>
          <p:nvPr>
            <p:ph type="ctrTitle"/>
          </p:nvPr>
        </p:nvSpPr>
        <p:spPr>
          <a:xfrm>
            <a:off x="973455" y="1479920"/>
            <a:ext cx="1703513" cy="560602"/>
          </a:xfrm>
          <a:solidFill>
            <a:schemeClr val="accent5">
              <a:lumMod val="60000"/>
              <a:lumOff val="40000"/>
            </a:schemeClr>
          </a:solidFill>
          <a:ln>
            <a:solidFill>
              <a:schemeClr val="tx1">
                <a:lumMod val="95000"/>
                <a:lumOff val="5000"/>
              </a:schemeClr>
            </a:solidFill>
          </a:ln>
        </p:spPr>
        <p:style>
          <a:lnRef idx="2">
            <a:schemeClr val="accent2"/>
          </a:lnRef>
          <a:fillRef idx="1">
            <a:schemeClr val="lt1"/>
          </a:fillRef>
          <a:effectRef idx="0">
            <a:schemeClr val="accent2"/>
          </a:effectRef>
          <a:fontRef idx="minor">
            <a:schemeClr val="dk1"/>
          </a:fontRef>
        </p:style>
        <p:txBody>
          <a:bodyPr vert="horz" lIns="91440" tIns="45720" rIns="91440" bIns="45720" rtlCol="0" anchor="b">
            <a:normAutofit/>
          </a:bodyPr>
          <a:lstStyle/>
          <a:p>
            <a:pPr algn="l"/>
            <a:r>
              <a:rPr lang="en-US" sz="2800" dirty="0">
                <a:solidFill>
                  <a:schemeClr val="tx1"/>
                </a:solidFill>
                <a:latin typeface="+mj-lt"/>
                <a:ea typeface="+mj-ea"/>
                <a:cs typeface="+mj-cs"/>
              </a:rPr>
              <a:t>Abstract</a:t>
            </a:r>
          </a:p>
        </p:txBody>
      </p:sp>
      <p:sp>
        <p:nvSpPr>
          <p:cNvPr id="15" name="Rectangle 14">
            <a:extLst>
              <a:ext uri="{FF2B5EF4-FFF2-40B4-BE49-F238E27FC236}">
                <a16:creationId xmlns:a16="http://schemas.microsoft.com/office/drawing/2014/main" id="{55D4142C-5077-457F-A6AD-3FECFDB396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62559" y="605790"/>
            <a:ext cx="73152" cy="548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latin typeface="Calibri" panose="020F0502020204030204"/>
            </a:endParaRPr>
          </a:p>
        </p:txBody>
      </p:sp>
      <p:sp>
        <p:nvSpPr>
          <p:cNvPr id="17" name="Rectangle 16">
            <a:extLst>
              <a:ext uri="{FF2B5EF4-FFF2-40B4-BE49-F238E27FC236}">
                <a16:creationId xmlns:a16="http://schemas.microsoft.com/office/drawing/2014/main" id="{7A5F0580-5EE9-419F-96EE-B6529EF6E7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8244" y="2443480"/>
            <a:ext cx="3300984" cy="9144"/>
          </a:xfrm>
          <a:prstGeom prst="rect">
            <a:avLst/>
          </a:prstGeom>
          <a:solidFill>
            <a:srgbClr val="D5D5D5"/>
          </a:solidFill>
          <a:ln w="3175">
            <a:solidFill>
              <a:srgbClr val="D5D5D5"/>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 name="Rectangle 1">
            <a:extLst>
              <a:ext uri="{FF2B5EF4-FFF2-40B4-BE49-F238E27FC236}">
                <a16:creationId xmlns:a16="http://schemas.microsoft.com/office/drawing/2014/main" id="{25EE6B3E-BB79-95CC-551A-3851F8B94C7A}"/>
              </a:ext>
            </a:extLst>
          </p:cNvPr>
          <p:cNvSpPr>
            <a:spLocks noGrp="1" noChangeArrowheads="1"/>
          </p:cNvSpPr>
          <p:nvPr>
            <p:ph type="subTitle" idx="1"/>
          </p:nvPr>
        </p:nvSpPr>
        <p:spPr bwMode="auto">
          <a:xfrm>
            <a:off x="282601" y="1926598"/>
            <a:ext cx="6228378" cy="4469328"/>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numCol="1" rtlCol="0" anchor="t" anchorCtr="0" compatLnSpc="1">
            <a:prstTxWarp prst="textNoShape">
              <a:avLst/>
            </a:prstTxWarp>
            <a:normAutofit/>
          </a:bodyPr>
          <a:lstStyle/>
          <a:p>
            <a:pPr marR="0" lvl="0" algn="l" fontAlgn="base">
              <a:lnSpc>
                <a:spcPct val="150000"/>
              </a:lnSpc>
              <a:spcBef>
                <a:spcPct val="0"/>
              </a:spcBef>
              <a:spcAft>
                <a:spcPts val="600"/>
              </a:spcAft>
              <a:buClrTx/>
              <a:buSzTx/>
              <a:tabLst/>
            </a:pPr>
            <a:endParaRPr kumimoji="0" lang="en-US" altLang="en-US" sz="1600" b="0" i="0" u="none" strike="noStrike" cap="none" normalizeH="0" baseline="0" dirty="0">
              <a:ln>
                <a:noFill/>
              </a:ln>
              <a:effectLst/>
            </a:endParaRPr>
          </a:p>
          <a:p>
            <a:pPr marL="57150" marR="0" lvl="0" indent="-285750" algn="l" fontAlgn="base">
              <a:lnSpc>
                <a:spcPct val="150000"/>
              </a:lnSpc>
              <a:spcBef>
                <a:spcPct val="0"/>
              </a:spcBef>
              <a:spcAft>
                <a:spcPts val="600"/>
              </a:spcAft>
              <a:buClrTx/>
              <a:buSzTx/>
              <a:buFont typeface="Wingdings" panose="05000000000000000000" pitchFamily="2" charset="2"/>
              <a:buChar char="§"/>
              <a:tabLst/>
            </a:pPr>
            <a:r>
              <a:rPr kumimoji="0" lang="en-US" altLang="en-US" sz="2000" b="0" i="0" u="none" strike="noStrike" cap="none" normalizeH="0" baseline="0" dirty="0">
                <a:ln>
                  <a:noFill/>
                </a:ln>
                <a:effectLst/>
                <a:latin typeface="Arial" panose="020B0604020202020204" pitchFamily="34" charset="0"/>
                <a:cs typeface="Arial" panose="020B0604020202020204" pitchFamily="34" charset="0"/>
              </a:rPr>
              <a:t>Overview of Novotel Heathrow’s role as an asylum hotel</a:t>
            </a:r>
          </a:p>
          <a:p>
            <a:pPr marL="57150" marR="0" lvl="0" indent="-285750" algn="l" fontAlgn="base">
              <a:lnSpc>
                <a:spcPct val="150000"/>
              </a:lnSpc>
              <a:spcBef>
                <a:spcPct val="0"/>
              </a:spcBef>
              <a:spcAft>
                <a:spcPts val="600"/>
              </a:spcAft>
              <a:buClrTx/>
              <a:buSzTx/>
              <a:buFont typeface="Wingdings" panose="05000000000000000000" pitchFamily="2" charset="2"/>
              <a:buChar char="§"/>
              <a:tabLst/>
            </a:pPr>
            <a:r>
              <a:rPr kumimoji="0" lang="en-US" altLang="en-US" sz="2000" b="0" i="0" u="none" strike="noStrike" cap="none" normalizeH="0" baseline="0" dirty="0">
                <a:ln>
                  <a:noFill/>
                </a:ln>
                <a:effectLst/>
                <a:latin typeface="Arial" panose="020B0604020202020204" pitchFamily="34" charset="0"/>
                <a:cs typeface="Arial" panose="020B0604020202020204" pitchFamily="34" charset="0"/>
              </a:rPr>
              <a:t>Context of global asylum accommodation needs</a:t>
            </a:r>
          </a:p>
          <a:p>
            <a:pPr marL="57150" marR="0" lvl="0" indent="-285750" algn="l" fontAlgn="base">
              <a:lnSpc>
                <a:spcPct val="150000"/>
              </a:lnSpc>
              <a:spcBef>
                <a:spcPct val="0"/>
              </a:spcBef>
              <a:spcAft>
                <a:spcPts val="600"/>
              </a:spcAft>
              <a:buClrTx/>
              <a:buSzTx/>
              <a:buFont typeface="Wingdings" panose="05000000000000000000" pitchFamily="2" charset="2"/>
              <a:buChar char="§"/>
              <a:tabLst/>
            </a:pPr>
            <a:r>
              <a:rPr kumimoji="0" lang="en-US" altLang="en-US" sz="2000" b="0" i="0" u="none" strike="noStrike" cap="none" normalizeH="0" baseline="0" dirty="0">
                <a:ln>
                  <a:noFill/>
                </a:ln>
                <a:effectLst/>
                <a:latin typeface="Arial" panose="020B0604020202020204" pitchFamily="34" charset="0"/>
                <a:cs typeface="Arial" panose="020B0604020202020204" pitchFamily="34" charset="0"/>
              </a:rPr>
              <a:t>Objective: Analyze safety and crisis management within hospitality</a:t>
            </a:r>
          </a:p>
          <a:p>
            <a:pPr marL="57150" marR="0" lvl="0" indent="-285750" algn="l" fontAlgn="base">
              <a:lnSpc>
                <a:spcPct val="150000"/>
              </a:lnSpc>
              <a:spcBef>
                <a:spcPct val="0"/>
              </a:spcBef>
              <a:spcAft>
                <a:spcPts val="600"/>
              </a:spcAft>
              <a:buClrTx/>
              <a:buSzTx/>
              <a:buFont typeface="Wingdings" panose="05000000000000000000" pitchFamily="2" charset="2"/>
              <a:buChar char="§"/>
              <a:tabLst/>
            </a:pPr>
            <a:r>
              <a:rPr kumimoji="0" lang="en-US" altLang="en-US" sz="2000" b="0" i="0" u="none" strike="noStrike" cap="none" normalizeH="0" baseline="0" dirty="0">
                <a:ln>
                  <a:noFill/>
                </a:ln>
                <a:effectLst/>
                <a:latin typeface="Arial" panose="020B0604020202020204" pitchFamily="34" charset="0"/>
                <a:cs typeface="Arial" panose="020B0604020202020204" pitchFamily="34" charset="0"/>
              </a:rPr>
              <a:t>PESTEL framework applied to Novotel Heathrow case</a:t>
            </a:r>
          </a:p>
          <a:p>
            <a:pPr marL="57150" marR="0" lvl="0" indent="-285750" algn="l" fontAlgn="base">
              <a:lnSpc>
                <a:spcPct val="150000"/>
              </a:lnSpc>
              <a:spcBef>
                <a:spcPct val="0"/>
              </a:spcBef>
              <a:spcAft>
                <a:spcPts val="600"/>
              </a:spcAft>
              <a:buClrTx/>
              <a:buSzTx/>
              <a:buFont typeface="Wingdings" panose="05000000000000000000" pitchFamily="2" charset="2"/>
              <a:buChar char="§"/>
              <a:tabLst/>
            </a:pPr>
            <a:r>
              <a:rPr kumimoji="0" lang="en-US" altLang="en-US" sz="2000" b="0" i="0" u="none" strike="noStrike" cap="none" normalizeH="0" baseline="0" dirty="0">
                <a:ln>
                  <a:noFill/>
                </a:ln>
                <a:effectLst/>
                <a:latin typeface="Arial" panose="020B0604020202020204" pitchFamily="34" charset="0"/>
                <a:cs typeface="Arial" panose="020B0604020202020204" pitchFamily="34" charset="0"/>
              </a:rPr>
              <a:t>Recommendations for policy improvements </a:t>
            </a:r>
          </a:p>
        </p:txBody>
      </p:sp>
    </p:spTree>
    <p:extLst>
      <p:ext uri="{BB962C8B-B14F-4D97-AF65-F5344CB8AC3E}">
        <p14:creationId xmlns:p14="http://schemas.microsoft.com/office/powerpoint/2010/main" val="141174930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1CEF0F-8D49-713F-680F-EF9297E0C8CF}"/>
            </a:ext>
          </a:extLst>
        </p:cNvPr>
        <p:cNvGrpSpPr/>
        <p:nvPr/>
      </p:nvGrpSpPr>
      <p:grpSpPr>
        <a:xfrm>
          <a:off x="0" y="0"/>
          <a:ext cx="0" cy="0"/>
          <a:chOff x="0" y="0"/>
          <a:chExt cx="0" cy="0"/>
        </a:xfrm>
      </p:grpSpPr>
      <p:sp>
        <p:nvSpPr>
          <p:cNvPr id="4" name="Subtitle 3">
            <a:extLst>
              <a:ext uri="{FF2B5EF4-FFF2-40B4-BE49-F238E27FC236}">
                <a16:creationId xmlns:a16="http://schemas.microsoft.com/office/drawing/2014/main" id="{350A3C25-0BE4-1BC3-0519-7990E038DCCE}"/>
              </a:ext>
            </a:extLst>
          </p:cNvPr>
          <p:cNvSpPr>
            <a:spLocks noGrp="1"/>
          </p:cNvSpPr>
          <p:nvPr>
            <p:ph type="subTitle" idx="1"/>
          </p:nvPr>
        </p:nvSpPr>
        <p:spPr>
          <a:xfrm>
            <a:off x="903101" y="1464264"/>
            <a:ext cx="7089057" cy="3929472"/>
          </a:xfrm>
        </p:spPr>
        <p:txBody>
          <a:bodyPr/>
          <a:lstStyle/>
          <a:p>
            <a:pPr marL="342900" indent="-342900" algn="l">
              <a:lnSpc>
                <a:spcPct val="200000"/>
              </a:lnSpc>
              <a:buFont typeface="Wingdings" panose="05000000000000000000" pitchFamily="2" charset="2"/>
              <a:buChar char="§"/>
            </a:pPr>
            <a:r>
              <a:rPr lang="en-US" sz="2000" b="1" dirty="0">
                <a:latin typeface="Arial" panose="020B0604020202020204" pitchFamily="34" charset="0"/>
                <a:cs typeface="Arial" panose="020B0604020202020204" pitchFamily="34" charset="0"/>
              </a:rPr>
              <a:t>Topic: </a:t>
            </a:r>
            <a:r>
              <a:rPr lang="en-US" sz="2000" dirty="0">
                <a:latin typeface="Arial" panose="020B0604020202020204" pitchFamily="34" charset="0"/>
                <a:cs typeface="Arial" panose="020B0604020202020204" pitchFamily="34" charset="0"/>
              </a:rPr>
              <a:t>Asylum accommodation in the hospitality industry</a:t>
            </a:r>
          </a:p>
          <a:p>
            <a:pPr marL="342900" indent="-342900" algn="l">
              <a:lnSpc>
                <a:spcPct val="200000"/>
              </a:lnSpc>
              <a:buFont typeface="Wingdings" panose="05000000000000000000" pitchFamily="2" charset="2"/>
              <a:buChar char="§"/>
            </a:pPr>
            <a:r>
              <a:rPr lang="en-US" sz="2000" dirty="0">
                <a:latin typeface="Arial" panose="020B0604020202020204" pitchFamily="34" charset="0"/>
                <a:cs typeface="Arial" panose="020B0604020202020204" pitchFamily="34" charset="0"/>
              </a:rPr>
              <a:t>Novotel Heathrow’s transition to asylum housing</a:t>
            </a:r>
          </a:p>
          <a:p>
            <a:pPr marL="342900" indent="-342900" algn="l">
              <a:lnSpc>
                <a:spcPct val="200000"/>
              </a:lnSpc>
              <a:buFont typeface="Wingdings" panose="05000000000000000000" pitchFamily="2" charset="2"/>
              <a:buChar char="§"/>
            </a:pPr>
            <a:r>
              <a:rPr lang="en-US" sz="2000" dirty="0">
                <a:latin typeface="Arial" panose="020B0604020202020204" pitchFamily="34" charset="0"/>
                <a:cs typeface="Arial" panose="020B0604020202020204" pitchFamily="34" charset="0"/>
              </a:rPr>
              <a:t>Relevance of safety and crisis management</a:t>
            </a:r>
          </a:p>
          <a:p>
            <a:pPr marL="342900" indent="-342900" algn="l">
              <a:lnSpc>
                <a:spcPct val="200000"/>
              </a:lnSpc>
              <a:buFont typeface="Wingdings" panose="05000000000000000000" pitchFamily="2" charset="2"/>
              <a:buChar char="§"/>
            </a:pPr>
            <a:r>
              <a:rPr lang="en-US" sz="2000" dirty="0">
                <a:latin typeface="Arial" panose="020B0604020202020204" pitchFamily="34" charset="0"/>
                <a:cs typeface="Arial" panose="020B0604020202020204" pitchFamily="34" charset="0"/>
              </a:rPr>
              <a:t>Social impact on traditional hospitality functions</a:t>
            </a:r>
          </a:p>
          <a:p>
            <a:pPr marL="342900" indent="-342900" algn="l">
              <a:lnSpc>
                <a:spcPct val="200000"/>
              </a:lnSpc>
              <a:buFont typeface="Wingdings" panose="05000000000000000000" pitchFamily="2" charset="2"/>
              <a:buChar char="§"/>
            </a:pPr>
            <a:r>
              <a:rPr lang="en-US" sz="2000" dirty="0">
                <a:latin typeface="Arial" panose="020B0604020202020204" pitchFamily="34" charset="0"/>
                <a:cs typeface="Arial" panose="020B0604020202020204" pitchFamily="34" charset="0"/>
              </a:rPr>
              <a:t>Objectives of the study</a:t>
            </a:r>
          </a:p>
          <a:p>
            <a:pPr algn="l"/>
            <a:endParaRPr lang="en-US" dirty="0"/>
          </a:p>
        </p:txBody>
      </p:sp>
      <p:sp>
        <p:nvSpPr>
          <p:cNvPr id="7" name="Title 1">
            <a:extLst>
              <a:ext uri="{FF2B5EF4-FFF2-40B4-BE49-F238E27FC236}">
                <a16:creationId xmlns:a16="http://schemas.microsoft.com/office/drawing/2014/main" id="{03511836-C146-B2B5-447C-695EA67D65E5}"/>
              </a:ext>
            </a:extLst>
          </p:cNvPr>
          <p:cNvSpPr txBox="1">
            <a:spLocks/>
          </p:cNvSpPr>
          <p:nvPr/>
        </p:nvSpPr>
        <p:spPr>
          <a:xfrm>
            <a:off x="4981863" y="636998"/>
            <a:ext cx="2228273" cy="560602"/>
          </a:xfrm>
          <a:prstGeom prst="rect">
            <a:avLst/>
          </a:prstGeom>
          <a:solidFill>
            <a:schemeClr val="accent5">
              <a:lumMod val="60000"/>
              <a:lumOff val="40000"/>
            </a:schemeClr>
          </a:solidFill>
          <a:ln w="19050" cap="flat" cmpd="sng" algn="ctr">
            <a:solidFill>
              <a:schemeClr val="tx1">
                <a:lumMod val="95000"/>
                <a:lumOff val="5000"/>
              </a:schemeClr>
            </a:solidFill>
            <a:prstDash val="solid"/>
            <a:miter lim="800000"/>
          </a:ln>
        </p:spPr>
        <p:style>
          <a:lnRef idx="2">
            <a:schemeClr val="accent2"/>
          </a:lnRef>
          <a:fillRef idx="1">
            <a:schemeClr val="lt1"/>
          </a:fillRef>
          <a:effectRef idx="0">
            <a:schemeClr val="accent2"/>
          </a:effectRef>
          <a:fontRef idx="minor">
            <a:schemeClr val="dk1"/>
          </a:fontRef>
        </p:style>
        <p:txBody>
          <a:bodyPr vert="horz" lIns="91440" tIns="45720" rIns="91440" bIns="45720" rtlCol="0" anchor="b">
            <a:normAutofit fontScale="92500"/>
          </a:bodyPr>
          <a:lstStyle>
            <a:lvl1pPr algn="ctr" defTabSz="914400" rtl="0" eaLnBrk="1" latinLnBrk="0" hangingPunct="1">
              <a:lnSpc>
                <a:spcPct val="90000"/>
              </a:lnSpc>
              <a:spcBef>
                <a:spcPct val="0"/>
              </a:spcBef>
              <a:buNone/>
              <a:defRPr sz="6000" kern="1200">
                <a:solidFill>
                  <a:schemeClr val="dk1"/>
                </a:solidFill>
                <a:latin typeface="+mn-lt"/>
                <a:ea typeface="+mn-ea"/>
                <a:cs typeface="+mn-cs"/>
              </a:defRPr>
            </a:lvl1pPr>
            <a:lvl2pPr>
              <a:defRPr>
                <a:solidFill>
                  <a:schemeClr val="dk1"/>
                </a:solidFill>
                <a:latin typeface="+mn-lt"/>
                <a:ea typeface="+mn-ea"/>
                <a:cs typeface="+mn-cs"/>
              </a:defRPr>
            </a:lvl2pPr>
            <a:lvl3pPr>
              <a:defRPr>
                <a:solidFill>
                  <a:schemeClr val="dk1"/>
                </a:solidFill>
                <a:latin typeface="+mn-lt"/>
                <a:ea typeface="+mn-ea"/>
                <a:cs typeface="+mn-cs"/>
              </a:defRPr>
            </a:lvl3pPr>
            <a:lvl4pPr>
              <a:defRPr>
                <a:solidFill>
                  <a:schemeClr val="dk1"/>
                </a:solidFill>
                <a:latin typeface="+mn-lt"/>
                <a:ea typeface="+mn-ea"/>
                <a:cs typeface="+mn-cs"/>
              </a:defRPr>
            </a:lvl4pPr>
            <a:lvl5pPr>
              <a:defRPr>
                <a:solidFill>
                  <a:schemeClr val="dk1"/>
                </a:solidFill>
                <a:latin typeface="+mn-lt"/>
                <a:ea typeface="+mn-ea"/>
                <a:cs typeface="+mn-cs"/>
              </a:defRPr>
            </a:lvl5pPr>
            <a:lvl6pPr>
              <a:defRPr>
                <a:solidFill>
                  <a:schemeClr val="dk1"/>
                </a:solidFill>
                <a:latin typeface="+mn-lt"/>
                <a:ea typeface="+mn-ea"/>
                <a:cs typeface="+mn-cs"/>
              </a:defRPr>
            </a:lvl6pPr>
            <a:lvl7pPr>
              <a:defRPr>
                <a:solidFill>
                  <a:schemeClr val="dk1"/>
                </a:solidFill>
                <a:latin typeface="+mn-lt"/>
                <a:ea typeface="+mn-ea"/>
                <a:cs typeface="+mn-cs"/>
              </a:defRPr>
            </a:lvl7pPr>
            <a:lvl8pPr>
              <a:defRPr>
                <a:solidFill>
                  <a:schemeClr val="dk1"/>
                </a:solidFill>
                <a:latin typeface="+mn-lt"/>
                <a:ea typeface="+mn-ea"/>
                <a:cs typeface="+mn-cs"/>
              </a:defRPr>
            </a:lvl8pPr>
            <a:lvl9pPr>
              <a:defRPr>
                <a:solidFill>
                  <a:schemeClr val="dk1"/>
                </a:solidFill>
                <a:latin typeface="+mn-lt"/>
                <a:ea typeface="+mn-ea"/>
                <a:cs typeface="+mn-cs"/>
              </a:defRPr>
            </a:lvl9pPr>
          </a:lstStyle>
          <a:p>
            <a:pPr algn="l"/>
            <a:r>
              <a:rPr lang="en-US" sz="3200" dirty="0">
                <a:solidFill>
                  <a:schemeClr val="tx1"/>
                </a:solidFill>
                <a:latin typeface="Arial" panose="020B0604020202020204" pitchFamily="34" charset="0"/>
                <a:ea typeface="+mj-ea"/>
                <a:cs typeface="Arial" panose="020B0604020202020204" pitchFamily="34" charset="0"/>
              </a:rPr>
              <a:t>Introduction</a:t>
            </a:r>
            <a:endParaRPr lang="en-US" sz="2800" dirty="0">
              <a:solidFill>
                <a:schemeClr val="tx1"/>
              </a:solidFill>
              <a:latin typeface="Arial" panose="020B0604020202020204" pitchFamily="34" charset="0"/>
              <a:ea typeface="+mj-ea"/>
              <a:cs typeface="Arial" panose="020B0604020202020204" pitchFamily="34" charset="0"/>
            </a:endParaRPr>
          </a:p>
        </p:txBody>
      </p:sp>
      <p:pic>
        <p:nvPicPr>
          <p:cNvPr id="9" name="Picture 8">
            <a:extLst>
              <a:ext uri="{FF2B5EF4-FFF2-40B4-BE49-F238E27FC236}">
                <a16:creationId xmlns:a16="http://schemas.microsoft.com/office/drawing/2014/main" id="{0572723D-80BB-FDE6-B73E-351519C1FB3E}"/>
              </a:ext>
            </a:extLst>
          </p:cNvPr>
          <p:cNvPicPr>
            <a:picLocks noChangeAspect="1"/>
          </p:cNvPicPr>
          <p:nvPr/>
        </p:nvPicPr>
        <p:blipFill>
          <a:blip r:embed="rId3"/>
          <a:stretch>
            <a:fillRect/>
          </a:stretch>
        </p:blipFill>
        <p:spPr>
          <a:xfrm>
            <a:off x="7992158" y="1817852"/>
            <a:ext cx="3865545" cy="3222296"/>
          </a:xfrm>
          <a:prstGeom prst="rect">
            <a:avLst/>
          </a:prstGeom>
        </p:spPr>
      </p:pic>
    </p:spTree>
    <p:extLst>
      <p:ext uri="{BB962C8B-B14F-4D97-AF65-F5344CB8AC3E}">
        <p14:creationId xmlns:p14="http://schemas.microsoft.com/office/powerpoint/2010/main" val="120502846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0D600A3E-42BD-7A0E-E6CF-B853670CD13A}"/>
            </a:ext>
          </a:extLst>
        </p:cNvPr>
        <p:cNvGrpSpPr/>
        <p:nvPr/>
      </p:nvGrpSpPr>
      <p:grpSpPr>
        <a:xfrm>
          <a:off x="0" y="0"/>
          <a:ext cx="0" cy="0"/>
          <a:chOff x="0" y="0"/>
          <a:chExt cx="0" cy="0"/>
        </a:xfrm>
      </p:grpSpPr>
      <p:sp useBgFill="1">
        <p:nvSpPr>
          <p:cNvPr id="16" name="Slide Background">
            <a:extLst>
              <a:ext uri="{FF2B5EF4-FFF2-40B4-BE49-F238E27FC236}">
                <a16:creationId xmlns:a16="http://schemas.microsoft.com/office/drawing/2014/main" id="{C0763A76-9F1C-4FC5-82B7-DD475DA461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dirty="0"/>
          </a:p>
        </p:txBody>
      </p:sp>
      <p:sp useBgFill="1">
        <p:nvSpPr>
          <p:cNvPr id="17" name="Rectangle 16">
            <a:extLst>
              <a:ext uri="{FF2B5EF4-FFF2-40B4-BE49-F238E27FC236}">
                <a16:creationId xmlns:a16="http://schemas.microsoft.com/office/drawing/2014/main" id="{E81BF4F6-F2CF-4984-9D14-D6966D92F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8522446" cy="2285999"/>
          </a:xfrm>
          <a:prstGeom prst="rect">
            <a:avLst/>
          </a:prstGeom>
          <a:ln>
            <a:noFill/>
          </a:ln>
          <a:effectLst>
            <a:outerShdw blurRad="596900" dist="304800" dir="7140000" sx="90000" sy="90000" algn="t" rotWithShape="0">
              <a:srgbClr val="00000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Subtitle 1">
            <a:extLst>
              <a:ext uri="{FF2B5EF4-FFF2-40B4-BE49-F238E27FC236}">
                <a16:creationId xmlns:a16="http://schemas.microsoft.com/office/drawing/2014/main" id="{59EC663D-A3B0-AD22-9331-D5FF964A5FAB}"/>
              </a:ext>
            </a:extLst>
          </p:cNvPr>
          <p:cNvSpPr>
            <a:spLocks noGrp="1" noChangeArrowheads="1"/>
          </p:cNvSpPr>
          <p:nvPr>
            <p:ph type="subTitle" idx="1"/>
          </p:nvPr>
        </p:nvSpPr>
        <p:spPr bwMode="auto">
          <a:xfrm>
            <a:off x="152204" y="1688011"/>
            <a:ext cx="6499122" cy="4997924"/>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numCol="1" rtlCol="0" anchor="ctr" anchorCtr="0" compatLnSpc="1">
            <a:prstTxWarp prst="textNoShape">
              <a:avLst/>
            </a:prstTxWarp>
            <a:normAutofit/>
          </a:bodyPr>
          <a:lstStyle/>
          <a:p>
            <a:pPr marR="0" lvl="0" indent="-228600" algn="l" fontAlgn="base">
              <a:spcBef>
                <a:spcPct val="0"/>
              </a:spcBef>
              <a:spcAft>
                <a:spcPts val="600"/>
              </a:spcAft>
              <a:buClrTx/>
              <a:buSzTx/>
              <a:buFont typeface="Arial" panose="020B0604020202020204" pitchFamily="34" charset="0"/>
              <a:buChar char="•"/>
              <a:tabLst/>
            </a:pPr>
            <a:endParaRPr kumimoji="0" lang="en-US" altLang="en-US" sz="2000" b="0" i="0" u="none" strike="noStrike" cap="none" normalizeH="0" baseline="0" dirty="0">
              <a:ln>
                <a:noFill/>
              </a:ln>
              <a:effectLst/>
            </a:endParaRPr>
          </a:p>
          <a:p>
            <a:pPr marL="457200" marR="0" lvl="0" indent="-342900" algn="l" fontAlgn="base">
              <a:lnSpc>
                <a:spcPct val="200000"/>
              </a:lnSpc>
              <a:spcBef>
                <a:spcPct val="0"/>
              </a:spcBef>
              <a:spcAft>
                <a:spcPts val="600"/>
              </a:spcAft>
              <a:buClrTx/>
              <a:buSzTx/>
              <a:buFont typeface="Wingdings" panose="05000000000000000000" pitchFamily="2" charset="2"/>
              <a:buChar char="§"/>
              <a:tabLst/>
            </a:pPr>
            <a:r>
              <a:rPr kumimoji="0" lang="en-US" altLang="en-US" sz="2000" b="0" i="0" u="none" strike="noStrike" cap="none" normalizeH="0" baseline="0" dirty="0">
                <a:ln>
                  <a:noFill/>
                </a:ln>
                <a:effectLst/>
                <a:latin typeface="Arial" panose="020B0604020202020204" pitchFamily="34" charset="0"/>
                <a:cs typeface="Arial" panose="020B0604020202020204" pitchFamily="34" charset="0"/>
              </a:rPr>
              <a:t>Growing use of hotels for asylum accommodation</a:t>
            </a:r>
          </a:p>
          <a:p>
            <a:pPr marL="457200" marR="0" lvl="0" indent="-342900" algn="l" fontAlgn="base">
              <a:lnSpc>
                <a:spcPct val="200000"/>
              </a:lnSpc>
              <a:spcBef>
                <a:spcPct val="0"/>
              </a:spcBef>
              <a:spcAft>
                <a:spcPts val="600"/>
              </a:spcAft>
              <a:buClrTx/>
              <a:buSzTx/>
              <a:buFont typeface="Wingdings" panose="05000000000000000000" pitchFamily="2" charset="2"/>
              <a:buChar char="§"/>
              <a:tabLst/>
            </a:pPr>
            <a:r>
              <a:rPr kumimoji="0" lang="en-US" altLang="en-US" sz="2000" b="1" i="0" u="none" strike="noStrike" cap="none" normalizeH="0" baseline="0" dirty="0">
                <a:ln>
                  <a:noFill/>
                </a:ln>
                <a:effectLst/>
                <a:latin typeface="Arial" panose="020B0604020202020204" pitchFamily="34" charset="0"/>
                <a:cs typeface="Arial" panose="020B0604020202020204" pitchFamily="34" charset="0"/>
              </a:rPr>
              <a:t>Key challenges: </a:t>
            </a:r>
            <a:r>
              <a:rPr kumimoji="0" lang="en-US" altLang="en-US" sz="2000" b="0" i="0" u="none" strike="noStrike" cap="none" normalizeH="0" baseline="0" dirty="0">
                <a:ln>
                  <a:noFill/>
                </a:ln>
                <a:effectLst/>
                <a:latin typeface="Arial" panose="020B0604020202020204" pitchFamily="34" charset="0"/>
                <a:cs typeface="Arial" panose="020B0604020202020204" pitchFamily="34" charset="0"/>
              </a:rPr>
              <a:t>safety, brand integrity, operational shifts</a:t>
            </a:r>
          </a:p>
          <a:p>
            <a:pPr marL="457200" marR="0" lvl="0" indent="-342900" algn="l" fontAlgn="base">
              <a:lnSpc>
                <a:spcPct val="200000"/>
              </a:lnSpc>
              <a:spcBef>
                <a:spcPct val="0"/>
              </a:spcBef>
              <a:spcAft>
                <a:spcPts val="600"/>
              </a:spcAft>
              <a:buClrTx/>
              <a:buSzTx/>
              <a:buFont typeface="Wingdings" panose="05000000000000000000" pitchFamily="2" charset="2"/>
              <a:buChar char="§"/>
              <a:tabLst/>
            </a:pPr>
            <a:r>
              <a:rPr kumimoji="0" lang="en-US" altLang="en-US" sz="2000" b="0" i="0" u="none" strike="noStrike" cap="none" normalizeH="0" baseline="0" dirty="0">
                <a:ln>
                  <a:noFill/>
                </a:ln>
                <a:effectLst/>
                <a:latin typeface="Arial" panose="020B0604020202020204" pitchFamily="34" charset="0"/>
                <a:cs typeface="Arial" panose="020B0604020202020204" pitchFamily="34" charset="0"/>
              </a:rPr>
              <a:t>Importance of crisis management in asylum hotels</a:t>
            </a:r>
          </a:p>
          <a:p>
            <a:pPr marL="457200" marR="0" lvl="0" indent="-342900" algn="l" fontAlgn="base">
              <a:lnSpc>
                <a:spcPct val="200000"/>
              </a:lnSpc>
              <a:spcBef>
                <a:spcPct val="0"/>
              </a:spcBef>
              <a:spcAft>
                <a:spcPts val="600"/>
              </a:spcAft>
              <a:buClrTx/>
              <a:buSzTx/>
              <a:buFont typeface="Wingdings" panose="05000000000000000000" pitchFamily="2" charset="2"/>
              <a:buChar char="§"/>
              <a:tabLst/>
            </a:pPr>
            <a:r>
              <a:rPr kumimoji="0" lang="en-US" altLang="en-US" sz="2000" b="0" i="0" u="none" strike="noStrike" cap="none" normalizeH="0" baseline="0" dirty="0">
                <a:ln>
                  <a:noFill/>
                </a:ln>
                <a:effectLst/>
                <a:latin typeface="Arial" panose="020B0604020202020204" pitchFamily="34" charset="0"/>
                <a:cs typeface="Arial" panose="020B0604020202020204" pitchFamily="34" charset="0"/>
              </a:rPr>
              <a:t>Staff training and mental health support needs</a:t>
            </a:r>
          </a:p>
          <a:p>
            <a:pPr marL="457200" marR="0" lvl="0" indent="-342900" algn="l" fontAlgn="base">
              <a:lnSpc>
                <a:spcPct val="200000"/>
              </a:lnSpc>
              <a:spcBef>
                <a:spcPct val="0"/>
              </a:spcBef>
              <a:spcAft>
                <a:spcPts val="600"/>
              </a:spcAft>
              <a:buClrTx/>
              <a:buSzTx/>
              <a:buFont typeface="Wingdings" panose="05000000000000000000" pitchFamily="2" charset="2"/>
              <a:buChar char="§"/>
              <a:tabLst/>
            </a:pPr>
            <a:r>
              <a:rPr kumimoji="0" lang="en-US" altLang="en-US" sz="2000" b="0" i="0" u="none" strike="noStrike" cap="none" normalizeH="0" baseline="0" dirty="0">
                <a:ln>
                  <a:noFill/>
                </a:ln>
                <a:effectLst/>
                <a:latin typeface="Arial" panose="020B0604020202020204" pitchFamily="34" charset="0"/>
                <a:cs typeface="Arial" panose="020B0604020202020204" pitchFamily="34" charset="0"/>
              </a:rPr>
              <a:t>Social tensions around asylum accommodation </a:t>
            </a:r>
          </a:p>
        </p:txBody>
      </p:sp>
      <p:pic>
        <p:nvPicPr>
          <p:cNvPr id="5" name="Picture 4" descr="A collage of a hotel&#10;&#10;Description automatically generated">
            <a:extLst>
              <a:ext uri="{FF2B5EF4-FFF2-40B4-BE49-F238E27FC236}">
                <a16:creationId xmlns:a16="http://schemas.microsoft.com/office/drawing/2014/main" id="{04AA2786-665B-FC5E-FD13-9AF6734D1657}"/>
              </a:ext>
            </a:extLst>
          </p:cNvPr>
          <p:cNvPicPr>
            <a:picLocks noChangeAspect="1"/>
          </p:cNvPicPr>
          <p:nvPr/>
        </p:nvPicPr>
        <p:blipFill>
          <a:blip r:embed="rId3"/>
          <a:srcRect l="25203" r="10058"/>
          <a:stretch/>
        </p:blipFill>
        <p:spPr>
          <a:xfrm>
            <a:off x="6651326" y="1"/>
            <a:ext cx="5547499" cy="6858000"/>
          </a:xfrm>
          <a:prstGeom prst="rect">
            <a:avLst/>
          </a:prstGeom>
        </p:spPr>
      </p:pic>
      <p:sp>
        <p:nvSpPr>
          <p:cNvPr id="6" name="Title 1">
            <a:extLst>
              <a:ext uri="{FF2B5EF4-FFF2-40B4-BE49-F238E27FC236}">
                <a16:creationId xmlns:a16="http://schemas.microsoft.com/office/drawing/2014/main" id="{619FD752-4A30-FD31-C62F-193CB35D7D4E}"/>
              </a:ext>
            </a:extLst>
          </p:cNvPr>
          <p:cNvSpPr txBox="1">
            <a:spLocks/>
          </p:cNvSpPr>
          <p:nvPr/>
        </p:nvSpPr>
        <p:spPr>
          <a:xfrm>
            <a:off x="772697" y="1351853"/>
            <a:ext cx="5142270" cy="672316"/>
          </a:xfrm>
          <a:prstGeom prst="rect">
            <a:avLst/>
          </a:prstGeom>
          <a:solidFill>
            <a:schemeClr val="accent5">
              <a:lumMod val="60000"/>
              <a:lumOff val="40000"/>
            </a:schemeClr>
          </a:solidFill>
          <a:ln w="19050" cap="flat" cmpd="sng" algn="ctr">
            <a:solidFill>
              <a:schemeClr val="tx1">
                <a:lumMod val="95000"/>
                <a:lumOff val="5000"/>
              </a:schemeClr>
            </a:solidFill>
            <a:prstDash val="solid"/>
            <a:miter lim="800000"/>
          </a:ln>
        </p:spPr>
        <p:style>
          <a:lnRef idx="2">
            <a:schemeClr val="accent2"/>
          </a:lnRef>
          <a:fillRef idx="1">
            <a:schemeClr val="lt1"/>
          </a:fillRef>
          <a:effectRef idx="0">
            <a:schemeClr val="accent2"/>
          </a:effectRef>
          <a:fontRef idx="minor">
            <a:schemeClr val="dk1"/>
          </a:fontRef>
        </p:style>
        <p:txBody>
          <a:bodyPr vert="horz" lIns="91440" tIns="45720" rIns="91440" bIns="45720" rtlCol="0" anchor="b">
            <a:normAutofit fontScale="92500"/>
          </a:bodyPr>
          <a:lstStyle>
            <a:lvl1pPr algn="ctr" defTabSz="914400" rtl="0" eaLnBrk="1" latinLnBrk="0" hangingPunct="1">
              <a:lnSpc>
                <a:spcPct val="90000"/>
              </a:lnSpc>
              <a:spcBef>
                <a:spcPct val="0"/>
              </a:spcBef>
              <a:buNone/>
              <a:defRPr sz="6000" kern="1200">
                <a:solidFill>
                  <a:schemeClr val="dk1"/>
                </a:solidFill>
                <a:latin typeface="+mn-lt"/>
                <a:ea typeface="+mn-ea"/>
                <a:cs typeface="+mn-cs"/>
              </a:defRPr>
            </a:lvl1pPr>
            <a:lvl2pPr>
              <a:defRPr>
                <a:solidFill>
                  <a:schemeClr val="dk1"/>
                </a:solidFill>
                <a:latin typeface="+mn-lt"/>
                <a:ea typeface="+mn-ea"/>
                <a:cs typeface="+mn-cs"/>
              </a:defRPr>
            </a:lvl2pPr>
            <a:lvl3pPr>
              <a:defRPr>
                <a:solidFill>
                  <a:schemeClr val="dk1"/>
                </a:solidFill>
                <a:latin typeface="+mn-lt"/>
                <a:ea typeface="+mn-ea"/>
                <a:cs typeface="+mn-cs"/>
              </a:defRPr>
            </a:lvl3pPr>
            <a:lvl4pPr>
              <a:defRPr>
                <a:solidFill>
                  <a:schemeClr val="dk1"/>
                </a:solidFill>
                <a:latin typeface="+mn-lt"/>
                <a:ea typeface="+mn-ea"/>
                <a:cs typeface="+mn-cs"/>
              </a:defRPr>
            </a:lvl4pPr>
            <a:lvl5pPr>
              <a:defRPr>
                <a:solidFill>
                  <a:schemeClr val="dk1"/>
                </a:solidFill>
                <a:latin typeface="+mn-lt"/>
                <a:ea typeface="+mn-ea"/>
                <a:cs typeface="+mn-cs"/>
              </a:defRPr>
            </a:lvl5pPr>
            <a:lvl6pPr>
              <a:defRPr>
                <a:solidFill>
                  <a:schemeClr val="dk1"/>
                </a:solidFill>
                <a:latin typeface="+mn-lt"/>
                <a:ea typeface="+mn-ea"/>
                <a:cs typeface="+mn-cs"/>
              </a:defRPr>
            </a:lvl6pPr>
            <a:lvl7pPr>
              <a:defRPr>
                <a:solidFill>
                  <a:schemeClr val="dk1"/>
                </a:solidFill>
                <a:latin typeface="+mn-lt"/>
                <a:ea typeface="+mn-ea"/>
                <a:cs typeface="+mn-cs"/>
              </a:defRPr>
            </a:lvl7pPr>
            <a:lvl8pPr>
              <a:defRPr>
                <a:solidFill>
                  <a:schemeClr val="dk1"/>
                </a:solidFill>
                <a:latin typeface="+mn-lt"/>
                <a:ea typeface="+mn-ea"/>
                <a:cs typeface="+mn-cs"/>
              </a:defRPr>
            </a:lvl8pPr>
            <a:lvl9pPr>
              <a:defRPr>
                <a:solidFill>
                  <a:schemeClr val="dk1"/>
                </a:solidFill>
                <a:latin typeface="+mn-lt"/>
                <a:ea typeface="+mn-ea"/>
                <a:cs typeface="+mn-cs"/>
              </a:defRPr>
            </a:lvl9pPr>
          </a:lstStyle>
          <a:p>
            <a:pPr algn="l"/>
            <a:r>
              <a:rPr lang="en-US" sz="3200" dirty="0">
                <a:solidFill>
                  <a:schemeClr val="tx1"/>
                </a:solidFill>
                <a:latin typeface="Arial" panose="020B0604020202020204" pitchFamily="34" charset="0"/>
                <a:ea typeface="+mj-ea"/>
                <a:cs typeface="Arial" panose="020B0604020202020204" pitchFamily="34" charset="0"/>
              </a:rPr>
              <a:t>Literature Review: Overview</a:t>
            </a:r>
            <a:endParaRPr lang="en-US" sz="2800" dirty="0">
              <a:solidFill>
                <a:schemeClr val="tx1"/>
              </a:solidFill>
              <a:latin typeface="Arial" panose="020B0604020202020204" pitchFamily="34" charset="0"/>
              <a:ea typeface="+mj-ea"/>
              <a:cs typeface="Arial" panose="020B0604020202020204" pitchFamily="34" charset="0"/>
            </a:endParaRPr>
          </a:p>
        </p:txBody>
      </p:sp>
    </p:spTree>
    <p:extLst>
      <p:ext uri="{BB962C8B-B14F-4D97-AF65-F5344CB8AC3E}">
        <p14:creationId xmlns:p14="http://schemas.microsoft.com/office/powerpoint/2010/main" val="423170685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2D57A1-DF20-A6BC-41BA-54288EBBBA71}"/>
            </a:ext>
          </a:extLst>
        </p:cNvPr>
        <p:cNvGrpSpPr/>
        <p:nvPr/>
      </p:nvGrpSpPr>
      <p:grpSpPr>
        <a:xfrm>
          <a:off x="0" y="0"/>
          <a:ext cx="0" cy="0"/>
          <a:chOff x="0" y="0"/>
          <a:chExt cx="0" cy="0"/>
        </a:xfrm>
      </p:grpSpPr>
      <p:sp>
        <p:nvSpPr>
          <p:cNvPr id="4" name="Subtitle 3">
            <a:extLst>
              <a:ext uri="{FF2B5EF4-FFF2-40B4-BE49-F238E27FC236}">
                <a16:creationId xmlns:a16="http://schemas.microsoft.com/office/drawing/2014/main" id="{44BBE985-5EB2-034E-AD08-5685D9B6DD77}"/>
              </a:ext>
            </a:extLst>
          </p:cNvPr>
          <p:cNvSpPr>
            <a:spLocks noGrp="1"/>
          </p:cNvSpPr>
          <p:nvPr>
            <p:ph type="subTitle" idx="1"/>
          </p:nvPr>
        </p:nvSpPr>
        <p:spPr>
          <a:xfrm>
            <a:off x="655314" y="1817852"/>
            <a:ext cx="7089057" cy="4218781"/>
          </a:xfrm>
        </p:spPr>
        <p:txBody>
          <a:bodyPr>
            <a:normAutofit/>
          </a:bodyPr>
          <a:lstStyle/>
          <a:p>
            <a:pPr marL="342900" indent="-342900" algn="l">
              <a:lnSpc>
                <a:spcPct val="200000"/>
              </a:lnSpc>
              <a:buFont typeface="Wingdings" panose="05000000000000000000" pitchFamily="2" charset="2"/>
              <a:buChar char="§"/>
            </a:pPr>
            <a:r>
              <a:rPr lang="en-US" sz="2000" b="1" dirty="0">
                <a:latin typeface="Arial" panose="020B0604020202020204" pitchFamily="34" charset="0"/>
                <a:cs typeface="Arial" panose="020B0604020202020204" pitchFamily="34" charset="0"/>
              </a:rPr>
              <a:t>Case study: </a:t>
            </a:r>
            <a:r>
              <a:rPr lang="en-US" sz="2000" dirty="0">
                <a:latin typeface="Arial" panose="020B0604020202020204" pitchFamily="34" charset="0"/>
                <a:cs typeface="Arial" panose="020B0604020202020204" pitchFamily="34" charset="0"/>
              </a:rPr>
              <a:t>Novotel Heathrow’s transformation</a:t>
            </a:r>
          </a:p>
          <a:p>
            <a:pPr marL="342900" indent="-342900" algn="l">
              <a:lnSpc>
                <a:spcPct val="200000"/>
              </a:lnSpc>
              <a:buFont typeface="Wingdings" panose="05000000000000000000" pitchFamily="2" charset="2"/>
              <a:buChar char="§"/>
            </a:pPr>
            <a:r>
              <a:rPr lang="en-US" sz="2000" dirty="0">
                <a:latin typeface="Arial" panose="020B0604020202020204" pitchFamily="34" charset="0"/>
                <a:cs typeface="Arial" panose="020B0604020202020204" pitchFamily="34" charset="0"/>
              </a:rPr>
              <a:t>Impact on traditional hospitality roles</a:t>
            </a:r>
          </a:p>
          <a:p>
            <a:pPr marL="342900" indent="-342900" algn="l">
              <a:lnSpc>
                <a:spcPct val="200000"/>
              </a:lnSpc>
              <a:buFont typeface="Wingdings" panose="05000000000000000000" pitchFamily="2" charset="2"/>
              <a:buChar char="§"/>
            </a:pPr>
            <a:r>
              <a:rPr lang="en-US" sz="2000" dirty="0">
                <a:latin typeface="Arial" panose="020B0604020202020204" pitchFamily="34" charset="0"/>
                <a:cs typeface="Arial" panose="020B0604020202020204" pitchFamily="34" charset="0"/>
              </a:rPr>
              <a:t>Public perception and community concerns</a:t>
            </a:r>
          </a:p>
          <a:p>
            <a:pPr marL="342900" indent="-342900" algn="l">
              <a:lnSpc>
                <a:spcPct val="200000"/>
              </a:lnSpc>
              <a:buFont typeface="Wingdings" panose="05000000000000000000" pitchFamily="2" charset="2"/>
              <a:buChar char="§"/>
            </a:pPr>
            <a:r>
              <a:rPr lang="en-US" sz="2000" dirty="0">
                <a:latin typeface="Arial" panose="020B0604020202020204" pitchFamily="34" charset="0"/>
                <a:cs typeface="Arial" panose="020B0604020202020204" pitchFamily="34" charset="0"/>
              </a:rPr>
              <a:t>Balance of guest experience and social responsibility</a:t>
            </a:r>
          </a:p>
          <a:p>
            <a:pPr marL="342900" indent="-342900" algn="l">
              <a:lnSpc>
                <a:spcPct val="200000"/>
              </a:lnSpc>
              <a:buFont typeface="Wingdings" panose="05000000000000000000" pitchFamily="2" charset="2"/>
              <a:buChar char="§"/>
            </a:pPr>
            <a:r>
              <a:rPr lang="en-US" sz="2000" dirty="0">
                <a:latin typeface="Arial" panose="020B0604020202020204" pitchFamily="34" charset="0"/>
                <a:cs typeface="Arial" panose="020B0604020202020204" pitchFamily="34" charset="0"/>
              </a:rPr>
              <a:t>Contractual obligations with the government</a:t>
            </a:r>
          </a:p>
          <a:p>
            <a:pPr algn="l"/>
            <a:endParaRPr lang="en-US" dirty="0"/>
          </a:p>
        </p:txBody>
      </p:sp>
      <p:sp>
        <p:nvSpPr>
          <p:cNvPr id="7" name="Title 1">
            <a:extLst>
              <a:ext uri="{FF2B5EF4-FFF2-40B4-BE49-F238E27FC236}">
                <a16:creationId xmlns:a16="http://schemas.microsoft.com/office/drawing/2014/main" id="{F314701D-8CB8-EFE3-6245-F548997DCA3A}"/>
              </a:ext>
            </a:extLst>
          </p:cNvPr>
          <p:cNvSpPr txBox="1">
            <a:spLocks/>
          </p:cNvSpPr>
          <p:nvPr/>
        </p:nvSpPr>
        <p:spPr>
          <a:xfrm>
            <a:off x="3008672" y="656662"/>
            <a:ext cx="5869858" cy="560602"/>
          </a:xfrm>
          <a:prstGeom prst="rect">
            <a:avLst/>
          </a:prstGeom>
          <a:solidFill>
            <a:schemeClr val="accent5">
              <a:lumMod val="60000"/>
              <a:lumOff val="40000"/>
            </a:schemeClr>
          </a:solidFill>
          <a:ln w="19050" cap="flat" cmpd="sng" algn="ctr">
            <a:solidFill>
              <a:schemeClr val="tx1">
                <a:lumMod val="95000"/>
                <a:lumOff val="5000"/>
              </a:schemeClr>
            </a:solidFill>
            <a:prstDash val="solid"/>
            <a:miter lim="800000"/>
          </a:ln>
        </p:spPr>
        <p:style>
          <a:lnRef idx="2">
            <a:schemeClr val="accent2"/>
          </a:lnRef>
          <a:fillRef idx="1">
            <a:schemeClr val="lt1"/>
          </a:fillRef>
          <a:effectRef idx="0">
            <a:schemeClr val="accent2"/>
          </a:effectRef>
          <a:fontRef idx="minor">
            <a:schemeClr val="dk1"/>
          </a:fontRef>
        </p:style>
        <p:txBody>
          <a:bodyPr vert="horz" lIns="91440" tIns="45720" rIns="91440" bIns="45720" rtlCol="0" anchor="b">
            <a:normAutofit fontScale="92500"/>
          </a:bodyPr>
          <a:lstStyle>
            <a:lvl1pPr algn="ctr" defTabSz="914400" rtl="0" eaLnBrk="1" latinLnBrk="0" hangingPunct="1">
              <a:lnSpc>
                <a:spcPct val="90000"/>
              </a:lnSpc>
              <a:spcBef>
                <a:spcPct val="0"/>
              </a:spcBef>
              <a:buNone/>
              <a:defRPr sz="6000" kern="1200">
                <a:solidFill>
                  <a:schemeClr val="dk1"/>
                </a:solidFill>
                <a:latin typeface="+mn-lt"/>
                <a:ea typeface="+mn-ea"/>
                <a:cs typeface="+mn-cs"/>
              </a:defRPr>
            </a:lvl1pPr>
            <a:lvl2pPr>
              <a:defRPr>
                <a:solidFill>
                  <a:schemeClr val="dk1"/>
                </a:solidFill>
                <a:latin typeface="+mn-lt"/>
                <a:ea typeface="+mn-ea"/>
                <a:cs typeface="+mn-cs"/>
              </a:defRPr>
            </a:lvl2pPr>
            <a:lvl3pPr>
              <a:defRPr>
                <a:solidFill>
                  <a:schemeClr val="dk1"/>
                </a:solidFill>
                <a:latin typeface="+mn-lt"/>
                <a:ea typeface="+mn-ea"/>
                <a:cs typeface="+mn-cs"/>
              </a:defRPr>
            </a:lvl3pPr>
            <a:lvl4pPr>
              <a:defRPr>
                <a:solidFill>
                  <a:schemeClr val="dk1"/>
                </a:solidFill>
                <a:latin typeface="+mn-lt"/>
                <a:ea typeface="+mn-ea"/>
                <a:cs typeface="+mn-cs"/>
              </a:defRPr>
            </a:lvl4pPr>
            <a:lvl5pPr>
              <a:defRPr>
                <a:solidFill>
                  <a:schemeClr val="dk1"/>
                </a:solidFill>
                <a:latin typeface="+mn-lt"/>
                <a:ea typeface="+mn-ea"/>
                <a:cs typeface="+mn-cs"/>
              </a:defRPr>
            </a:lvl5pPr>
            <a:lvl6pPr>
              <a:defRPr>
                <a:solidFill>
                  <a:schemeClr val="dk1"/>
                </a:solidFill>
                <a:latin typeface="+mn-lt"/>
                <a:ea typeface="+mn-ea"/>
                <a:cs typeface="+mn-cs"/>
              </a:defRPr>
            </a:lvl6pPr>
            <a:lvl7pPr>
              <a:defRPr>
                <a:solidFill>
                  <a:schemeClr val="dk1"/>
                </a:solidFill>
                <a:latin typeface="+mn-lt"/>
                <a:ea typeface="+mn-ea"/>
                <a:cs typeface="+mn-cs"/>
              </a:defRPr>
            </a:lvl7pPr>
            <a:lvl8pPr>
              <a:defRPr>
                <a:solidFill>
                  <a:schemeClr val="dk1"/>
                </a:solidFill>
                <a:latin typeface="+mn-lt"/>
                <a:ea typeface="+mn-ea"/>
                <a:cs typeface="+mn-cs"/>
              </a:defRPr>
            </a:lvl8pPr>
            <a:lvl9pPr>
              <a:defRPr>
                <a:solidFill>
                  <a:schemeClr val="dk1"/>
                </a:solidFill>
                <a:latin typeface="+mn-lt"/>
                <a:ea typeface="+mn-ea"/>
                <a:cs typeface="+mn-cs"/>
              </a:defRPr>
            </a:lvl9pPr>
          </a:lstStyle>
          <a:p>
            <a:pPr algn="l"/>
            <a:r>
              <a:rPr lang="en-US" sz="3200" dirty="0">
                <a:solidFill>
                  <a:schemeClr val="tx1"/>
                </a:solidFill>
                <a:latin typeface="Arial" panose="020B0604020202020204" pitchFamily="34" charset="0"/>
                <a:ea typeface="+mj-ea"/>
                <a:cs typeface="Arial" panose="020B0604020202020204" pitchFamily="34" charset="0"/>
              </a:rPr>
              <a:t>Asylum Accommodation in Hotels</a:t>
            </a:r>
            <a:endParaRPr lang="en-US" sz="2800" dirty="0">
              <a:solidFill>
                <a:schemeClr val="tx1"/>
              </a:solidFill>
              <a:latin typeface="Arial" panose="020B0604020202020204" pitchFamily="34" charset="0"/>
              <a:ea typeface="+mj-ea"/>
              <a:cs typeface="Arial" panose="020B0604020202020204" pitchFamily="34" charset="0"/>
            </a:endParaRPr>
          </a:p>
        </p:txBody>
      </p:sp>
      <p:pic>
        <p:nvPicPr>
          <p:cNvPr id="3" name="Picture 2">
            <a:extLst>
              <a:ext uri="{FF2B5EF4-FFF2-40B4-BE49-F238E27FC236}">
                <a16:creationId xmlns:a16="http://schemas.microsoft.com/office/drawing/2014/main" id="{D1A23443-4299-18A4-E6AE-935EF7B2D396}"/>
              </a:ext>
            </a:extLst>
          </p:cNvPr>
          <p:cNvPicPr>
            <a:picLocks noChangeAspect="1"/>
          </p:cNvPicPr>
          <p:nvPr/>
        </p:nvPicPr>
        <p:blipFill>
          <a:blip r:embed="rId3"/>
          <a:stretch>
            <a:fillRect/>
          </a:stretch>
        </p:blipFill>
        <p:spPr>
          <a:xfrm>
            <a:off x="7364176" y="2115395"/>
            <a:ext cx="4267570" cy="3177815"/>
          </a:xfrm>
          <a:prstGeom prst="rect">
            <a:avLst/>
          </a:prstGeom>
        </p:spPr>
      </p:pic>
    </p:spTree>
    <p:extLst>
      <p:ext uri="{BB962C8B-B14F-4D97-AF65-F5344CB8AC3E}">
        <p14:creationId xmlns:p14="http://schemas.microsoft.com/office/powerpoint/2010/main" val="365680765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19269187-D9D8-7EC3-2C9C-415BAA6AB556}"/>
            </a:ext>
          </a:extLst>
        </p:cNvPr>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9F79630B-0F0B-446E-A637-38FA8F61D1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B3437C99-FC8E-4311-B48A-F0C4C329B1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028" y="-1"/>
            <a:ext cx="12192000" cy="6857999"/>
          </a:xfrm>
          <a:prstGeom prst="rect">
            <a:avLst/>
          </a:pr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Subtitle 1">
            <a:extLst>
              <a:ext uri="{FF2B5EF4-FFF2-40B4-BE49-F238E27FC236}">
                <a16:creationId xmlns:a16="http://schemas.microsoft.com/office/drawing/2014/main" id="{2D58BD8D-D105-980F-EC59-BB347AD04C05}"/>
              </a:ext>
            </a:extLst>
          </p:cNvPr>
          <p:cNvSpPr>
            <a:spLocks noGrp="1" noChangeArrowheads="1"/>
          </p:cNvSpPr>
          <p:nvPr>
            <p:ph type="subTitle" idx="1"/>
          </p:nvPr>
        </p:nvSpPr>
        <p:spPr bwMode="auto">
          <a:xfrm>
            <a:off x="530663" y="1581484"/>
            <a:ext cx="5299587" cy="4454014"/>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numCol="1" rtlCol="0" anchorCtr="0" compatLnSpc="1">
            <a:prstTxWarp prst="textNoShape">
              <a:avLst/>
            </a:prstTxWarp>
            <a:normAutofit/>
          </a:bodyPr>
          <a:lstStyle/>
          <a:p>
            <a:pPr marL="0" marR="0" lvl="0" indent="-228600" algn="l" fontAlgn="base">
              <a:spcBef>
                <a:spcPct val="0"/>
              </a:spcBef>
              <a:spcAft>
                <a:spcPts val="600"/>
              </a:spcAft>
              <a:buClrTx/>
              <a:buSzTx/>
              <a:buFont typeface="Arial" panose="020B0604020202020204" pitchFamily="34" charset="0"/>
              <a:buChar char="•"/>
              <a:tabLst/>
            </a:pPr>
            <a:endParaRPr kumimoji="0" lang="en-US" altLang="en-US" sz="2000" b="0" i="0" u="none" strike="noStrike" cap="none" normalizeH="0" baseline="0" dirty="0">
              <a:ln>
                <a:noFill/>
              </a:ln>
              <a:effectLst/>
            </a:endParaRPr>
          </a:p>
          <a:p>
            <a:pPr marL="400050" marR="0" lvl="0" indent="-342900" algn="l" fontAlgn="base">
              <a:lnSpc>
                <a:spcPct val="150000"/>
              </a:lnSpc>
              <a:spcBef>
                <a:spcPct val="0"/>
              </a:spcBef>
              <a:spcAft>
                <a:spcPts val="600"/>
              </a:spcAft>
              <a:buClrTx/>
              <a:buSzTx/>
              <a:buFont typeface="Wingdings" panose="05000000000000000000" pitchFamily="2" charset="2"/>
              <a:buChar char="§"/>
              <a:tabLst/>
            </a:pPr>
            <a:r>
              <a:rPr kumimoji="0" lang="en-US" altLang="en-US" sz="2000" b="1" i="0" u="none" strike="noStrike" cap="none" normalizeH="0" baseline="0" dirty="0">
                <a:ln>
                  <a:noFill/>
                </a:ln>
                <a:effectLst/>
                <a:latin typeface="Arial" panose="020B0604020202020204" pitchFamily="34" charset="0"/>
                <a:cs typeface="Arial" panose="020B0604020202020204" pitchFamily="34" charset="0"/>
              </a:rPr>
              <a:t>Key elements: </a:t>
            </a:r>
            <a:r>
              <a:rPr kumimoji="0" lang="en-US" altLang="en-US" sz="2000" b="0" i="0" u="none" strike="noStrike" cap="none" normalizeH="0" baseline="0" dirty="0">
                <a:ln>
                  <a:noFill/>
                </a:ln>
                <a:effectLst/>
                <a:latin typeface="Arial" panose="020B0604020202020204" pitchFamily="34" charset="0"/>
                <a:cs typeface="Arial" panose="020B0604020202020204" pitchFamily="34" charset="0"/>
              </a:rPr>
              <a:t>health, security, operational adjustments</a:t>
            </a:r>
          </a:p>
          <a:p>
            <a:pPr marL="400050" marR="0" lvl="0" indent="-342900" algn="l" fontAlgn="base">
              <a:lnSpc>
                <a:spcPct val="150000"/>
              </a:lnSpc>
              <a:spcBef>
                <a:spcPct val="0"/>
              </a:spcBef>
              <a:spcAft>
                <a:spcPts val="600"/>
              </a:spcAft>
              <a:buClrTx/>
              <a:buSzTx/>
              <a:buFont typeface="Wingdings" panose="05000000000000000000" pitchFamily="2" charset="2"/>
              <a:buChar char="§"/>
              <a:tabLst/>
            </a:pPr>
            <a:r>
              <a:rPr kumimoji="0" lang="en-US" altLang="en-US" sz="2000" b="0" i="0" u="none" strike="noStrike" cap="none" normalizeH="0" baseline="0" dirty="0">
                <a:ln>
                  <a:noFill/>
                </a:ln>
                <a:effectLst/>
                <a:latin typeface="Arial" panose="020B0604020202020204" pitchFamily="34" charset="0"/>
                <a:cs typeface="Arial" panose="020B0604020202020204" pitchFamily="34" charset="0"/>
              </a:rPr>
              <a:t>Importance of crisis management protocols</a:t>
            </a:r>
          </a:p>
          <a:p>
            <a:pPr marL="400050" marR="0" lvl="0" indent="-342900" algn="l" fontAlgn="base">
              <a:lnSpc>
                <a:spcPct val="150000"/>
              </a:lnSpc>
              <a:spcBef>
                <a:spcPct val="0"/>
              </a:spcBef>
              <a:spcAft>
                <a:spcPts val="600"/>
              </a:spcAft>
              <a:buClrTx/>
              <a:buSzTx/>
              <a:buFont typeface="Wingdings" panose="05000000000000000000" pitchFamily="2" charset="2"/>
              <a:buChar char="§"/>
              <a:tabLst/>
            </a:pPr>
            <a:r>
              <a:rPr kumimoji="0" lang="en-US" altLang="en-US" sz="2000" b="0" i="0" u="none" strike="noStrike" cap="none" normalizeH="0" baseline="0" dirty="0">
                <a:ln>
                  <a:noFill/>
                </a:ln>
                <a:effectLst/>
                <a:latin typeface="Arial" panose="020B0604020202020204" pitchFamily="34" charset="0"/>
                <a:cs typeface="Arial" panose="020B0604020202020204" pitchFamily="34" charset="0"/>
              </a:rPr>
              <a:t>Enhanced security and mental health support</a:t>
            </a:r>
          </a:p>
          <a:p>
            <a:pPr marL="400050" marR="0" lvl="0" indent="-342900" algn="l" fontAlgn="base">
              <a:lnSpc>
                <a:spcPct val="150000"/>
              </a:lnSpc>
              <a:spcBef>
                <a:spcPct val="0"/>
              </a:spcBef>
              <a:spcAft>
                <a:spcPts val="600"/>
              </a:spcAft>
              <a:buClrTx/>
              <a:buSzTx/>
              <a:buFont typeface="Wingdings" panose="05000000000000000000" pitchFamily="2" charset="2"/>
              <a:buChar char="§"/>
              <a:tabLst/>
            </a:pPr>
            <a:r>
              <a:rPr kumimoji="0" lang="en-US" altLang="en-US" sz="2000" b="0" i="0" u="none" strike="noStrike" cap="none" normalizeH="0" baseline="0" dirty="0">
                <a:ln>
                  <a:noFill/>
                </a:ln>
                <a:effectLst/>
                <a:latin typeface="Arial" panose="020B0604020202020204" pitchFamily="34" charset="0"/>
                <a:cs typeface="Arial" panose="020B0604020202020204" pitchFamily="34" charset="0"/>
              </a:rPr>
              <a:t>Adaptations during COVID-19 for safety</a:t>
            </a:r>
          </a:p>
          <a:p>
            <a:pPr marL="400050" marR="0" lvl="0" indent="-342900" algn="l" fontAlgn="base">
              <a:lnSpc>
                <a:spcPct val="150000"/>
              </a:lnSpc>
              <a:spcBef>
                <a:spcPct val="0"/>
              </a:spcBef>
              <a:spcAft>
                <a:spcPts val="600"/>
              </a:spcAft>
              <a:buClrTx/>
              <a:buSzTx/>
              <a:buFont typeface="Wingdings" panose="05000000000000000000" pitchFamily="2" charset="2"/>
              <a:buChar char="§"/>
              <a:tabLst/>
            </a:pPr>
            <a:r>
              <a:rPr kumimoji="0" lang="en-US" altLang="en-US" sz="2000" b="0" i="0" u="none" strike="noStrike" cap="none" normalizeH="0" baseline="0" dirty="0">
                <a:ln>
                  <a:noFill/>
                </a:ln>
                <a:effectLst/>
                <a:latin typeface="Arial" panose="020B0604020202020204" pitchFamily="34" charset="0"/>
                <a:cs typeface="Arial" panose="020B0604020202020204" pitchFamily="34" charset="0"/>
              </a:rPr>
              <a:t>Long-term operational challenges </a:t>
            </a:r>
          </a:p>
        </p:txBody>
      </p:sp>
      <p:pic>
        <p:nvPicPr>
          <p:cNvPr id="6" name="Picture 5" descr="A person standing outside a hotel&#10;&#10;Description automatically generated">
            <a:extLst>
              <a:ext uri="{FF2B5EF4-FFF2-40B4-BE49-F238E27FC236}">
                <a16:creationId xmlns:a16="http://schemas.microsoft.com/office/drawing/2014/main" id="{5A591319-6713-C71C-B36F-B448BCBEBD22}"/>
              </a:ext>
            </a:extLst>
          </p:cNvPr>
          <p:cNvPicPr>
            <a:picLocks noChangeAspect="1"/>
          </p:cNvPicPr>
          <p:nvPr/>
        </p:nvPicPr>
        <p:blipFill>
          <a:blip r:embed="rId3"/>
          <a:srcRect l="10552" r="31090" b="1"/>
          <a:stretch/>
        </p:blipFill>
        <p:spPr>
          <a:xfrm>
            <a:off x="5958628" y="1"/>
            <a:ext cx="6233372" cy="6857999"/>
          </a:xfrm>
          <a:custGeom>
            <a:avLst/>
            <a:gdLst/>
            <a:ahLst/>
            <a:cxnLst/>
            <a:rect l="l" t="t" r="r" b="b"/>
            <a:pathLst>
              <a:path w="7243812" h="6857999">
                <a:moveTo>
                  <a:pt x="609803" y="0"/>
                </a:moveTo>
                <a:lnTo>
                  <a:pt x="1222601" y="0"/>
                </a:lnTo>
                <a:lnTo>
                  <a:pt x="1223032" y="1645"/>
                </a:lnTo>
                <a:lnTo>
                  <a:pt x="1343371" y="1645"/>
                </a:lnTo>
                <a:lnTo>
                  <a:pt x="1343665" y="0"/>
                </a:lnTo>
                <a:lnTo>
                  <a:pt x="1884172" y="0"/>
                </a:lnTo>
                <a:lnTo>
                  <a:pt x="1884280" y="1645"/>
                </a:lnTo>
                <a:lnTo>
                  <a:pt x="7243812" y="1645"/>
                </a:lnTo>
                <a:lnTo>
                  <a:pt x="7243812" y="6857999"/>
                </a:lnTo>
                <a:lnTo>
                  <a:pt x="133676" y="6857999"/>
                </a:lnTo>
                <a:lnTo>
                  <a:pt x="114609" y="6843646"/>
                </a:lnTo>
                <a:cubicBezTo>
                  <a:pt x="106811" y="6836369"/>
                  <a:pt x="103243" y="6828354"/>
                  <a:pt x="111459" y="6817746"/>
                </a:cubicBezTo>
                <a:cubicBezTo>
                  <a:pt x="93943" y="6769544"/>
                  <a:pt x="97901" y="6796071"/>
                  <a:pt x="113412" y="6759582"/>
                </a:cubicBezTo>
                <a:cubicBezTo>
                  <a:pt x="110188" y="6732087"/>
                  <a:pt x="99653" y="6727133"/>
                  <a:pt x="100729" y="6705297"/>
                </a:cubicBezTo>
                <a:cubicBezTo>
                  <a:pt x="94563" y="6675394"/>
                  <a:pt x="99792" y="6669536"/>
                  <a:pt x="87662" y="6640957"/>
                </a:cubicBezTo>
                <a:cubicBezTo>
                  <a:pt x="74199" y="6591883"/>
                  <a:pt x="82185" y="6576319"/>
                  <a:pt x="83084" y="6541313"/>
                </a:cubicBezTo>
                <a:cubicBezTo>
                  <a:pt x="82225" y="6490855"/>
                  <a:pt x="67640" y="6422980"/>
                  <a:pt x="59444" y="6370251"/>
                </a:cubicBezTo>
                <a:cubicBezTo>
                  <a:pt x="51248" y="6317522"/>
                  <a:pt x="30729" y="6270972"/>
                  <a:pt x="33908" y="6224938"/>
                </a:cubicBezTo>
                <a:lnTo>
                  <a:pt x="30063" y="6089693"/>
                </a:lnTo>
                <a:cubicBezTo>
                  <a:pt x="25730" y="6032039"/>
                  <a:pt x="3474" y="5997051"/>
                  <a:pt x="29101" y="5973994"/>
                </a:cubicBezTo>
                <a:cubicBezTo>
                  <a:pt x="17018" y="5940131"/>
                  <a:pt x="41135" y="5955713"/>
                  <a:pt x="33855" y="5939847"/>
                </a:cubicBezTo>
                <a:lnTo>
                  <a:pt x="12982" y="5906467"/>
                </a:lnTo>
                <a:lnTo>
                  <a:pt x="8416" y="5862699"/>
                </a:lnTo>
                <a:cubicBezTo>
                  <a:pt x="7895" y="5838948"/>
                  <a:pt x="8409" y="5853058"/>
                  <a:pt x="12052" y="5823324"/>
                </a:cubicBezTo>
                <a:cubicBezTo>
                  <a:pt x="11631" y="5805291"/>
                  <a:pt x="11213" y="5787258"/>
                  <a:pt x="10793" y="5769225"/>
                </a:cubicBezTo>
                <a:cubicBezTo>
                  <a:pt x="17866" y="5738356"/>
                  <a:pt x="19121" y="5696311"/>
                  <a:pt x="25986" y="5667896"/>
                </a:cubicBezTo>
                <a:cubicBezTo>
                  <a:pt x="16329" y="5647975"/>
                  <a:pt x="42195" y="5619318"/>
                  <a:pt x="43687" y="5594585"/>
                </a:cubicBezTo>
                <a:cubicBezTo>
                  <a:pt x="32512" y="5517959"/>
                  <a:pt x="44052" y="5536542"/>
                  <a:pt x="40019" y="5464225"/>
                </a:cubicBezTo>
                <a:cubicBezTo>
                  <a:pt x="32676" y="5400671"/>
                  <a:pt x="26469" y="5311951"/>
                  <a:pt x="22904" y="5269726"/>
                </a:cubicBezTo>
                <a:cubicBezTo>
                  <a:pt x="19341" y="5227501"/>
                  <a:pt x="14742" y="5212581"/>
                  <a:pt x="18628" y="5210876"/>
                </a:cubicBezTo>
                <a:cubicBezTo>
                  <a:pt x="-20300" y="5161742"/>
                  <a:pt x="15511" y="5141336"/>
                  <a:pt x="5392" y="5111369"/>
                </a:cubicBezTo>
                <a:cubicBezTo>
                  <a:pt x="10662" y="5053859"/>
                  <a:pt x="15546" y="5034036"/>
                  <a:pt x="13324" y="5009272"/>
                </a:cubicBezTo>
                <a:cubicBezTo>
                  <a:pt x="25126" y="4982633"/>
                  <a:pt x="74251" y="4956261"/>
                  <a:pt x="48699" y="4925805"/>
                </a:cubicBezTo>
                <a:cubicBezTo>
                  <a:pt x="76704" y="4931200"/>
                  <a:pt x="39437" y="4888353"/>
                  <a:pt x="62925" y="4877992"/>
                </a:cubicBezTo>
                <a:cubicBezTo>
                  <a:pt x="82480" y="4871554"/>
                  <a:pt x="75731" y="4857054"/>
                  <a:pt x="79496" y="4844323"/>
                </a:cubicBezTo>
                <a:cubicBezTo>
                  <a:pt x="97657" y="4832308"/>
                  <a:pt x="110974" y="4752352"/>
                  <a:pt x="101400" y="4733115"/>
                </a:cubicBezTo>
                <a:cubicBezTo>
                  <a:pt x="108185" y="4679357"/>
                  <a:pt x="119720" y="4662889"/>
                  <a:pt x="111223" y="4625153"/>
                </a:cubicBezTo>
                <a:cubicBezTo>
                  <a:pt x="106592" y="4588197"/>
                  <a:pt x="114401" y="4567830"/>
                  <a:pt x="126359" y="4539168"/>
                </a:cubicBezTo>
                <a:cubicBezTo>
                  <a:pt x="126535" y="4522289"/>
                  <a:pt x="126710" y="4505410"/>
                  <a:pt x="126886" y="4488531"/>
                </a:cubicBezTo>
                <a:cubicBezTo>
                  <a:pt x="126165" y="4473140"/>
                  <a:pt x="132917" y="4437329"/>
                  <a:pt x="135099" y="4411258"/>
                </a:cubicBezTo>
                <a:cubicBezTo>
                  <a:pt x="107667" y="4345686"/>
                  <a:pt x="146840" y="4280033"/>
                  <a:pt x="132327" y="4219510"/>
                </a:cubicBezTo>
                <a:cubicBezTo>
                  <a:pt x="138549" y="4158987"/>
                  <a:pt x="124091" y="4192084"/>
                  <a:pt x="172424" y="4048117"/>
                </a:cubicBezTo>
                <a:cubicBezTo>
                  <a:pt x="167703" y="4015047"/>
                  <a:pt x="203806" y="3905047"/>
                  <a:pt x="177666" y="3878222"/>
                </a:cubicBezTo>
                <a:cubicBezTo>
                  <a:pt x="167714" y="3821305"/>
                  <a:pt x="183914" y="3845122"/>
                  <a:pt x="156982" y="3778166"/>
                </a:cubicBezTo>
                <a:cubicBezTo>
                  <a:pt x="160365" y="3760234"/>
                  <a:pt x="142791" y="3724716"/>
                  <a:pt x="142115" y="3707357"/>
                </a:cubicBezTo>
                <a:cubicBezTo>
                  <a:pt x="139253" y="3688591"/>
                  <a:pt x="140202" y="3672776"/>
                  <a:pt x="139805" y="3665569"/>
                </a:cubicBezTo>
                <a:cubicBezTo>
                  <a:pt x="139778" y="3665084"/>
                  <a:pt x="139750" y="3664599"/>
                  <a:pt x="139723" y="3664114"/>
                </a:cubicBezTo>
                <a:lnTo>
                  <a:pt x="134134" y="3653088"/>
                </a:lnTo>
                <a:lnTo>
                  <a:pt x="126568" y="3641228"/>
                </a:lnTo>
                <a:cubicBezTo>
                  <a:pt x="126560" y="3629488"/>
                  <a:pt x="126549" y="3617747"/>
                  <a:pt x="126540" y="3606007"/>
                </a:cubicBezTo>
                <a:lnTo>
                  <a:pt x="134645" y="3597336"/>
                </a:lnTo>
                <a:lnTo>
                  <a:pt x="131649" y="3586412"/>
                </a:lnTo>
                <a:lnTo>
                  <a:pt x="134221" y="3569719"/>
                </a:lnTo>
                <a:lnTo>
                  <a:pt x="133795" y="3568021"/>
                </a:lnTo>
                <a:lnTo>
                  <a:pt x="130189" y="3553678"/>
                </a:lnTo>
                <a:lnTo>
                  <a:pt x="129827" y="3552249"/>
                </a:lnTo>
                <a:lnTo>
                  <a:pt x="122183" y="3542019"/>
                </a:lnTo>
                <a:lnTo>
                  <a:pt x="112426" y="3531201"/>
                </a:lnTo>
                <a:lnTo>
                  <a:pt x="105626" y="3496391"/>
                </a:lnTo>
                <a:lnTo>
                  <a:pt x="111971" y="3486850"/>
                </a:lnTo>
                <a:lnTo>
                  <a:pt x="106910" y="3476412"/>
                </a:lnTo>
                <a:cubicBezTo>
                  <a:pt x="105781" y="3466028"/>
                  <a:pt x="105824" y="3433967"/>
                  <a:pt x="105209" y="3424545"/>
                </a:cubicBezTo>
                <a:lnTo>
                  <a:pt x="103215" y="3419880"/>
                </a:lnTo>
                <a:lnTo>
                  <a:pt x="104953" y="3415218"/>
                </a:lnTo>
                <a:lnTo>
                  <a:pt x="101255" y="3409825"/>
                </a:lnTo>
                <a:lnTo>
                  <a:pt x="103044" y="3407057"/>
                </a:lnTo>
                <a:lnTo>
                  <a:pt x="89764" y="3378959"/>
                </a:lnTo>
                <a:lnTo>
                  <a:pt x="83991" y="3362948"/>
                </a:lnTo>
                <a:lnTo>
                  <a:pt x="66858" y="3332072"/>
                </a:lnTo>
                <a:lnTo>
                  <a:pt x="69057" y="3325671"/>
                </a:lnTo>
                <a:lnTo>
                  <a:pt x="51631" y="3278130"/>
                </a:lnTo>
                <a:lnTo>
                  <a:pt x="53959" y="3277179"/>
                </a:lnTo>
                <a:lnTo>
                  <a:pt x="60205" y="3262610"/>
                </a:lnTo>
                <a:lnTo>
                  <a:pt x="58998" y="3258677"/>
                </a:lnTo>
                <a:cubicBezTo>
                  <a:pt x="46010" y="3210316"/>
                  <a:pt x="80872" y="3236545"/>
                  <a:pt x="45170" y="3180546"/>
                </a:cubicBezTo>
                <a:cubicBezTo>
                  <a:pt x="53643" y="3171780"/>
                  <a:pt x="52550" y="3163902"/>
                  <a:pt x="45228" y="3151828"/>
                </a:cubicBezTo>
                <a:cubicBezTo>
                  <a:pt x="39651" y="3128169"/>
                  <a:pt x="64667" y="3124610"/>
                  <a:pt x="45020" y="3103777"/>
                </a:cubicBezTo>
                <a:cubicBezTo>
                  <a:pt x="59127" y="3105196"/>
                  <a:pt x="41123" y="3057428"/>
                  <a:pt x="57092" y="3065434"/>
                </a:cubicBezTo>
                <a:cubicBezTo>
                  <a:pt x="55435" y="3051512"/>
                  <a:pt x="40803" y="3032637"/>
                  <a:pt x="35088" y="3020247"/>
                </a:cubicBezTo>
                <a:cubicBezTo>
                  <a:pt x="32503" y="3002537"/>
                  <a:pt x="18197" y="3001119"/>
                  <a:pt x="22803" y="2991092"/>
                </a:cubicBezTo>
                <a:cubicBezTo>
                  <a:pt x="24338" y="2987749"/>
                  <a:pt x="27975" y="2983455"/>
                  <a:pt x="34850" y="2977278"/>
                </a:cubicBezTo>
                <a:cubicBezTo>
                  <a:pt x="22587" y="2954448"/>
                  <a:pt x="35600" y="2946689"/>
                  <a:pt x="36223" y="2911749"/>
                </a:cubicBezTo>
                <a:cubicBezTo>
                  <a:pt x="35158" y="2886513"/>
                  <a:pt x="29761" y="2843788"/>
                  <a:pt x="28462" y="2825860"/>
                </a:cubicBezTo>
                <a:cubicBezTo>
                  <a:pt x="28449" y="2818634"/>
                  <a:pt x="28437" y="2811409"/>
                  <a:pt x="28424" y="2804183"/>
                </a:cubicBezTo>
                <a:lnTo>
                  <a:pt x="21292" y="2790136"/>
                </a:lnTo>
                <a:lnTo>
                  <a:pt x="16179" y="2760208"/>
                </a:lnTo>
                <a:lnTo>
                  <a:pt x="22858" y="2751112"/>
                </a:lnTo>
                <a:lnTo>
                  <a:pt x="18505" y="2740278"/>
                </a:lnTo>
                <a:lnTo>
                  <a:pt x="22482" y="2726489"/>
                </a:lnTo>
                <a:lnTo>
                  <a:pt x="18175" y="2725052"/>
                </a:lnTo>
                <a:lnTo>
                  <a:pt x="10521" y="2715895"/>
                </a:lnTo>
                <a:lnTo>
                  <a:pt x="25499" y="2665666"/>
                </a:lnTo>
                <a:lnTo>
                  <a:pt x="30658" y="2635351"/>
                </a:lnTo>
                <a:cubicBezTo>
                  <a:pt x="30723" y="2625597"/>
                  <a:pt x="30791" y="2615842"/>
                  <a:pt x="30857" y="2606088"/>
                </a:cubicBezTo>
                <a:lnTo>
                  <a:pt x="37532" y="2596456"/>
                </a:lnTo>
                <a:cubicBezTo>
                  <a:pt x="41239" y="2582253"/>
                  <a:pt x="34640" y="2564757"/>
                  <a:pt x="36511" y="2549900"/>
                </a:cubicBezTo>
                <a:lnTo>
                  <a:pt x="53712" y="2496499"/>
                </a:lnTo>
                <a:cubicBezTo>
                  <a:pt x="53527" y="2492743"/>
                  <a:pt x="64725" y="2449625"/>
                  <a:pt x="64540" y="2445869"/>
                </a:cubicBezTo>
                <a:cubicBezTo>
                  <a:pt x="61940" y="2441580"/>
                  <a:pt x="65575" y="2413465"/>
                  <a:pt x="64348" y="2408995"/>
                </a:cubicBezTo>
                <a:cubicBezTo>
                  <a:pt x="100333" y="2407546"/>
                  <a:pt x="71752" y="2329020"/>
                  <a:pt x="101725" y="2335735"/>
                </a:cubicBezTo>
                <a:cubicBezTo>
                  <a:pt x="120512" y="2299003"/>
                  <a:pt x="138791" y="2291744"/>
                  <a:pt x="147278" y="2260088"/>
                </a:cubicBezTo>
                <a:cubicBezTo>
                  <a:pt x="152668" y="2224200"/>
                  <a:pt x="143589" y="2220953"/>
                  <a:pt x="152643" y="2193455"/>
                </a:cubicBezTo>
                <a:cubicBezTo>
                  <a:pt x="152701" y="2159228"/>
                  <a:pt x="131577" y="2138038"/>
                  <a:pt x="161815" y="2107942"/>
                </a:cubicBezTo>
                <a:lnTo>
                  <a:pt x="168884" y="2024270"/>
                </a:lnTo>
                <a:lnTo>
                  <a:pt x="210800" y="1969445"/>
                </a:lnTo>
                <a:lnTo>
                  <a:pt x="215063" y="1961162"/>
                </a:lnTo>
                <a:lnTo>
                  <a:pt x="226767" y="1945112"/>
                </a:lnTo>
                <a:lnTo>
                  <a:pt x="225906" y="1942021"/>
                </a:lnTo>
                <a:lnTo>
                  <a:pt x="220555" y="1935584"/>
                </a:lnTo>
                <a:cubicBezTo>
                  <a:pt x="220179" y="1930292"/>
                  <a:pt x="223282" y="1914884"/>
                  <a:pt x="223648" y="1910265"/>
                </a:cubicBezTo>
                <a:cubicBezTo>
                  <a:pt x="221934" y="1909994"/>
                  <a:pt x="221895" y="1909162"/>
                  <a:pt x="222758" y="1907867"/>
                </a:cubicBezTo>
                <a:lnTo>
                  <a:pt x="229387" y="1899379"/>
                </a:lnTo>
                <a:lnTo>
                  <a:pt x="231548" y="1895114"/>
                </a:lnTo>
                <a:lnTo>
                  <a:pt x="216553" y="1892417"/>
                </a:lnTo>
                <a:cubicBezTo>
                  <a:pt x="209075" y="1884999"/>
                  <a:pt x="222114" y="1866643"/>
                  <a:pt x="209739" y="1861483"/>
                </a:cubicBezTo>
                <a:cubicBezTo>
                  <a:pt x="214584" y="1853278"/>
                  <a:pt x="219066" y="1844665"/>
                  <a:pt x="222950" y="1835810"/>
                </a:cubicBezTo>
                <a:lnTo>
                  <a:pt x="224812" y="1830569"/>
                </a:lnTo>
                <a:lnTo>
                  <a:pt x="224522" y="1830429"/>
                </a:lnTo>
                <a:cubicBezTo>
                  <a:pt x="224224" y="1829219"/>
                  <a:pt x="224571" y="1827468"/>
                  <a:pt x="225830" y="1824832"/>
                </a:cubicBezTo>
                <a:lnTo>
                  <a:pt x="228207" y="1821003"/>
                </a:lnTo>
                <a:lnTo>
                  <a:pt x="230878" y="1807109"/>
                </a:lnTo>
                <a:lnTo>
                  <a:pt x="227355" y="1805316"/>
                </a:lnTo>
                <a:lnTo>
                  <a:pt x="228132" y="1804434"/>
                </a:lnTo>
                <a:cubicBezTo>
                  <a:pt x="237533" y="1798221"/>
                  <a:pt x="248274" y="1797417"/>
                  <a:pt x="223762" y="1784314"/>
                </a:cubicBezTo>
                <a:cubicBezTo>
                  <a:pt x="240655" y="1769422"/>
                  <a:pt x="224912" y="1763793"/>
                  <a:pt x="226521" y="1740358"/>
                </a:cubicBezTo>
                <a:cubicBezTo>
                  <a:pt x="240385" y="1732435"/>
                  <a:pt x="239102" y="1724301"/>
                  <a:pt x="233164" y="1715685"/>
                </a:cubicBezTo>
                <a:cubicBezTo>
                  <a:pt x="245499" y="1694404"/>
                  <a:pt x="240415" y="1672675"/>
                  <a:pt x="245819" y="1647555"/>
                </a:cubicBezTo>
                <a:cubicBezTo>
                  <a:pt x="268668" y="1622803"/>
                  <a:pt x="248434" y="1605585"/>
                  <a:pt x="254317" y="1578752"/>
                </a:cubicBezTo>
                <a:lnTo>
                  <a:pt x="249918" y="1546022"/>
                </a:lnTo>
                <a:cubicBezTo>
                  <a:pt x="251996" y="1543635"/>
                  <a:pt x="248777" y="1521210"/>
                  <a:pt x="248927" y="1519929"/>
                </a:cubicBezTo>
                <a:lnTo>
                  <a:pt x="248704" y="1519731"/>
                </a:lnTo>
                <a:lnTo>
                  <a:pt x="252245" y="1514846"/>
                </a:lnTo>
                <a:cubicBezTo>
                  <a:pt x="255314" y="1501295"/>
                  <a:pt x="252199" y="1477394"/>
                  <a:pt x="254681" y="1463304"/>
                </a:cubicBezTo>
                <a:cubicBezTo>
                  <a:pt x="257024" y="1459891"/>
                  <a:pt x="268983" y="1432466"/>
                  <a:pt x="267138" y="1430305"/>
                </a:cubicBezTo>
                <a:lnTo>
                  <a:pt x="266110" y="1429568"/>
                </a:lnTo>
                <a:lnTo>
                  <a:pt x="286784" y="1404045"/>
                </a:lnTo>
                <a:lnTo>
                  <a:pt x="294521" y="1360879"/>
                </a:lnTo>
                <a:lnTo>
                  <a:pt x="324750" y="1301993"/>
                </a:lnTo>
                <a:lnTo>
                  <a:pt x="328780" y="1210776"/>
                </a:lnTo>
                <a:cubicBezTo>
                  <a:pt x="344171" y="1197232"/>
                  <a:pt x="343390" y="1192124"/>
                  <a:pt x="346123" y="1157176"/>
                </a:cubicBezTo>
                <a:cubicBezTo>
                  <a:pt x="359383" y="1110140"/>
                  <a:pt x="355619" y="1111028"/>
                  <a:pt x="349331" y="1063288"/>
                </a:cubicBezTo>
                <a:cubicBezTo>
                  <a:pt x="364194" y="1005331"/>
                  <a:pt x="362778" y="969963"/>
                  <a:pt x="431245" y="889417"/>
                </a:cubicBezTo>
                <a:lnTo>
                  <a:pt x="459477" y="816346"/>
                </a:lnTo>
                <a:cubicBezTo>
                  <a:pt x="465006" y="808083"/>
                  <a:pt x="496978" y="764380"/>
                  <a:pt x="489268" y="752692"/>
                </a:cubicBezTo>
                <a:lnTo>
                  <a:pt x="505368" y="724368"/>
                </a:lnTo>
                <a:lnTo>
                  <a:pt x="511178" y="722494"/>
                </a:lnTo>
                <a:lnTo>
                  <a:pt x="514451" y="717531"/>
                </a:lnTo>
                <a:cubicBezTo>
                  <a:pt x="514171" y="710761"/>
                  <a:pt x="513893" y="703992"/>
                  <a:pt x="513612" y="697222"/>
                </a:cubicBezTo>
                <a:cubicBezTo>
                  <a:pt x="513272" y="693376"/>
                  <a:pt x="513720" y="690905"/>
                  <a:pt x="514772" y="689289"/>
                </a:cubicBezTo>
                <a:lnTo>
                  <a:pt x="515249" y="689151"/>
                </a:lnTo>
                <a:cubicBezTo>
                  <a:pt x="515320" y="686637"/>
                  <a:pt x="515389" y="684122"/>
                  <a:pt x="515461" y="681608"/>
                </a:cubicBezTo>
                <a:cubicBezTo>
                  <a:pt x="522970" y="666964"/>
                  <a:pt x="551123" y="617831"/>
                  <a:pt x="560298" y="601285"/>
                </a:cubicBezTo>
                <a:cubicBezTo>
                  <a:pt x="558549" y="585107"/>
                  <a:pt x="540289" y="573171"/>
                  <a:pt x="570504" y="582332"/>
                </a:cubicBezTo>
                <a:cubicBezTo>
                  <a:pt x="570816" y="577121"/>
                  <a:pt x="573898" y="574271"/>
                  <a:pt x="578347" y="572511"/>
                </a:cubicBezTo>
                <a:lnTo>
                  <a:pt x="580375" y="572092"/>
                </a:lnTo>
                <a:lnTo>
                  <a:pt x="575722" y="536015"/>
                </a:lnTo>
                <a:lnTo>
                  <a:pt x="578705" y="531675"/>
                </a:lnTo>
                <a:lnTo>
                  <a:pt x="564084" y="491380"/>
                </a:lnTo>
                <a:cubicBezTo>
                  <a:pt x="560969" y="487340"/>
                  <a:pt x="560134" y="482008"/>
                  <a:pt x="564457" y="473782"/>
                </a:cubicBezTo>
                <a:lnTo>
                  <a:pt x="566413" y="472000"/>
                </a:lnTo>
                <a:lnTo>
                  <a:pt x="584600" y="354566"/>
                </a:lnTo>
                <a:cubicBezTo>
                  <a:pt x="586100" y="325288"/>
                  <a:pt x="584583" y="317533"/>
                  <a:pt x="588077" y="265704"/>
                </a:cubicBezTo>
                <a:cubicBezTo>
                  <a:pt x="588008" y="205530"/>
                  <a:pt x="578491" y="226511"/>
                  <a:pt x="580576" y="187093"/>
                </a:cubicBezTo>
                <a:cubicBezTo>
                  <a:pt x="579265" y="162458"/>
                  <a:pt x="569240" y="117589"/>
                  <a:pt x="587928" y="130336"/>
                </a:cubicBezTo>
                <a:cubicBezTo>
                  <a:pt x="552635" y="69804"/>
                  <a:pt x="604651" y="82036"/>
                  <a:pt x="593881" y="17287"/>
                </a:cubicBezTo>
                <a:cubicBezTo>
                  <a:pt x="600399" y="13784"/>
                  <a:pt x="605413" y="8440"/>
                  <a:pt x="609224" y="1705"/>
                </a:cubicBezTo>
                <a:close/>
              </a:path>
            </a:pathLst>
          </a:custGeom>
        </p:spPr>
      </p:pic>
      <p:sp>
        <p:nvSpPr>
          <p:cNvPr id="8" name="Title 1">
            <a:extLst>
              <a:ext uri="{FF2B5EF4-FFF2-40B4-BE49-F238E27FC236}">
                <a16:creationId xmlns:a16="http://schemas.microsoft.com/office/drawing/2014/main" id="{B28DD63A-30E1-74BB-4E58-17EAB13BFF2A}"/>
              </a:ext>
            </a:extLst>
          </p:cNvPr>
          <p:cNvSpPr txBox="1">
            <a:spLocks/>
          </p:cNvSpPr>
          <p:nvPr/>
        </p:nvSpPr>
        <p:spPr>
          <a:xfrm>
            <a:off x="545691" y="822502"/>
            <a:ext cx="5397909" cy="875071"/>
          </a:xfrm>
          <a:prstGeom prst="rect">
            <a:avLst/>
          </a:prstGeom>
          <a:solidFill>
            <a:schemeClr val="accent5">
              <a:lumMod val="60000"/>
              <a:lumOff val="40000"/>
            </a:schemeClr>
          </a:solidFill>
          <a:ln w="19050" cap="flat" cmpd="sng" algn="ctr">
            <a:solidFill>
              <a:schemeClr val="tx1">
                <a:lumMod val="95000"/>
                <a:lumOff val="5000"/>
              </a:schemeClr>
            </a:solidFill>
            <a:prstDash val="solid"/>
            <a:miter lim="800000"/>
          </a:ln>
        </p:spPr>
        <p:style>
          <a:lnRef idx="2">
            <a:schemeClr val="accent2"/>
          </a:lnRef>
          <a:fillRef idx="1">
            <a:schemeClr val="lt1"/>
          </a:fillRef>
          <a:effectRef idx="0">
            <a:schemeClr val="accent2"/>
          </a:effectRef>
          <a:fontRef idx="minor">
            <a:schemeClr val="dk1"/>
          </a:fontRef>
        </p:style>
        <p:txBody>
          <a:bodyPr vert="horz" lIns="91440" tIns="45720" rIns="91440" bIns="45720" rtlCol="0" anchor="b">
            <a:normAutofit fontScale="92500" lnSpcReduction="10000"/>
          </a:bodyPr>
          <a:lstStyle>
            <a:lvl1pPr algn="ctr" defTabSz="914400" rtl="0" eaLnBrk="1" latinLnBrk="0" hangingPunct="1">
              <a:lnSpc>
                <a:spcPct val="90000"/>
              </a:lnSpc>
              <a:spcBef>
                <a:spcPct val="0"/>
              </a:spcBef>
              <a:buNone/>
              <a:defRPr sz="6000" kern="1200">
                <a:solidFill>
                  <a:schemeClr val="dk1"/>
                </a:solidFill>
                <a:latin typeface="+mn-lt"/>
                <a:ea typeface="+mn-ea"/>
                <a:cs typeface="+mn-cs"/>
              </a:defRPr>
            </a:lvl1pPr>
            <a:lvl2pPr>
              <a:defRPr>
                <a:solidFill>
                  <a:schemeClr val="dk1"/>
                </a:solidFill>
                <a:latin typeface="+mn-lt"/>
                <a:ea typeface="+mn-ea"/>
                <a:cs typeface="+mn-cs"/>
              </a:defRPr>
            </a:lvl2pPr>
            <a:lvl3pPr>
              <a:defRPr>
                <a:solidFill>
                  <a:schemeClr val="dk1"/>
                </a:solidFill>
                <a:latin typeface="+mn-lt"/>
                <a:ea typeface="+mn-ea"/>
                <a:cs typeface="+mn-cs"/>
              </a:defRPr>
            </a:lvl3pPr>
            <a:lvl4pPr>
              <a:defRPr>
                <a:solidFill>
                  <a:schemeClr val="dk1"/>
                </a:solidFill>
                <a:latin typeface="+mn-lt"/>
                <a:ea typeface="+mn-ea"/>
                <a:cs typeface="+mn-cs"/>
              </a:defRPr>
            </a:lvl4pPr>
            <a:lvl5pPr>
              <a:defRPr>
                <a:solidFill>
                  <a:schemeClr val="dk1"/>
                </a:solidFill>
                <a:latin typeface="+mn-lt"/>
                <a:ea typeface="+mn-ea"/>
                <a:cs typeface="+mn-cs"/>
              </a:defRPr>
            </a:lvl5pPr>
            <a:lvl6pPr>
              <a:defRPr>
                <a:solidFill>
                  <a:schemeClr val="dk1"/>
                </a:solidFill>
                <a:latin typeface="+mn-lt"/>
                <a:ea typeface="+mn-ea"/>
                <a:cs typeface="+mn-cs"/>
              </a:defRPr>
            </a:lvl6pPr>
            <a:lvl7pPr>
              <a:defRPr>
                <a:solidFill>
                  <a:schemeClr val="dk1"/>
                </a:solidFill>
                <a:latin typeface="+mn-lt"/>
                <a:ea typeface="+mn-ea"/>
                <a:cs typeface="+mn-cs"/>
              </a:defRPr>
            </a:lvl7pPr>
            <a:lvl8pPr>
              <a:defRPr>
                <a:solidFill>
                  <a:schemeClr val="dk1"/>
                </a:solidFill>
                <a:latin typeface="+mn-lt"/>
                <a:ea typeface="+mn-ea"/>
                <a:cs typeface="+mn-cs"/>
              </a:defRPr>
            </a:lvl8pPr>
            <a:lvl9pPr>
              <a:defRPr>
                <a:solidFill>
                  <a:schemeClr val="dk1"/>
                </a:solidFill>
                <a:latin typeface="+mn-lt"/>
                <a:ea typeface="+mn-ea"/>
                <a:cs typeface="+mn-cs"/>
              </a:defRPr>
            </a:lvl9pPr>
          </a:lstStyle>
          <a:p>
            <a:pPr algn="l"/>
            <a:r>
              <a:rPr lang="en-US" sz="3500" dirty="0">
                <a:solidFill>
                  <a:schemeClr val="tx1"/>
                </a:solidFill>
                <a:latin typeface="Arial" panose="020B0604020202020204" pitchFamily="34" charset="0"/>
                <a:ea typeface="+mj-ea"/>
                <a:cs typeface="Arial" panose="020B0604020202020204" pitchFamily="34" charset="0"/>
              </a:rPr>
              <a:t>Crisis</a:t>
            </a:r>
            <a:r>
              <a:rPr lang="en-US" sz="3200" dirty="0">
                <a:solidFill>
                  <a:schemeClr val="tx1"/>
                </a:solidFill>
                <a:latin typeface="Arial" panose="020B0604020202020204" pitchFamily="34" charset="0"/>
                <a:ea typeface="+mj-ea"/>
                <a:cs typeface="Arial" panose="020B0604020202020204" pitchFamily="34" charset="0"/>
              </a:rPr>
              <a:t> Management in Asylum Hotels</a:t>
            </a:r>
            <a:endParaRPr lang="en-US" sz="2800" dirty="0">
              <a:solidFill>
                <a:schemeClr val="tx1"/>
              </a:solidFill>
              <a:latin typeface="Arial" panose="020B0604020202020204" pitchFamily="34" charset="0"/>
              <a:ea typeface="+mj-ea"/>
              <a:cs typeface="Arial" panose="020B0604020202020204" pitchFamily="34" charset="0"/>
            </a:endParaRPr>
          </a:p>
        </p:txBody>
      </p:sp>
    </p:spTree>
    <p:extLst>
      <p:ext uri="{BB962C8B-B14F-4D97-AF65-F5344CB8AC3E}">
        <p14:creationId xmlns:p14="http://schemas.microsoft.com/office/powerpoint/2010/main" val="217443938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3BE484-BDF6-CD73-ED50-79B1A03AF293}"/>
            </a:ext>
          </a:extLst>
        </p:cNvPr>
        <p:cNvGrpSpPr/>
        <p:nvPr/>
      </p:nvGrpSpPr>
      <p:grpSpPr>
        <a:xfrm>
          <a:off x="0" y="0"/>
          <a:ext cx="0" cy="0"/>
          <a:chOff x="0" y="0"/>
          <a:chExt cx="0" cy="0"/>
        </a:xfrm>
      </p:grpSpPr>
      <p:sp>
        <p:nvSpPr>
          <p:cNvPr id="7" name="Title 1">
            <a:extLst>
              <a:ext uri="{FF2B5EF4-FFF2-40B4-BE49-F238E27FC236}">
                <a16:creationId xmlns:a16="http://schemas.microsoft.com/office/drawing/2014/main" id="{48F66601-D3E0-07B5-B10E-AB6A0F9E7D3F}"/>
              </a:ext>
            </a:extLst>
          </p:cNvPr>
          <p:cNvSpPr txBox="1">
            <a:spLocks/>
          </p:cNvSpPr>
          <p:nvPr/>
        </p:nvSpPr>
        <p:spPr>
          <a:xfrm>
            <a:off x="3556185" y="727054"/>
            <a:ext cx="5243685" cy="560602"/>
          </a:xfrm>
          <a:prstGeom prst="rect">
            <a:avLst/>
          </a:prstGeom>
          <a:solidFill>
            <a:schemeClr val="accent5">
              <a:lumMod val="60000"/>
              <a:lumOff val="40000"/>
            </a:schemeClr>
          </a:solidFill>
          <a:ln w="19050" cap="flat" cmpd="sng" algn="ctr">
            <a:solidFill>
              <a:schemeClr val="tx1">
                <a:lumMod val="95000"/>
                <a:lumOff val="5000"/>
              </a:schemeClr>
            </a:solidFill>
            <a:prstDash val="solid"/>
            <a:miter lim="800000"/>
          </a:ln>
        </p:spPr>
        <p:style>
          <a:lnRef idx="2">
            <a:schemeClr val="accent2"/>
          </a:lnRef>
          <a:fillRef idx="1">
            <a:schemeClr val="lt1"/>
          </a:fillRef>
          <a:effectRef idx="0">
            <a:schemeClr val="accent2"/>
          </a:effectRef>
          <a:fontRef idx="minor">
            <a:schemeClr val="dk1"/>
          </a:fontRef>
        </p:style>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dk1"/>
                </a:solidFill>
                <a:latin typeface="+mn-lt"/>
                <a:ea typeface="+mn-ea"/>
                <a:cs typeface="+mn-cs"/>
              </a:defRPr>
            </a:lvl1pPr>
            <a:lvl2pPr>
              <a:defRPr>
                <a:solidFill>
                  <a:schemeClr val="dk1"/>
                </a:solidFill>
                <a:latin typeface="+mn-lt"/>
                <a:ea typeface="+mn-ea"/>
                <a:cs typeface="+mn-cs"/>
              </a:defRPr>
            </a:lvl2pPr>
            <a:lvl3pPr>
              <a:defRPr>
                <a:solidFill>
                  <a:schemeClr val="dk1"/>
                </a:solidFill>
                <a:latin typeface="+mn-lt"/>
                <a:ea typeface="+mn-ea"/>
                <a:cs typeface="+mn-cs"/>
              </a:defRPr>
            </a:lvl3pPr>
            <a:lvl4pPr>
              <a:defRPr>
                <a:solidFill>
                  <a:schemeClr val="dk1"/>
                </a:solidFill>
                <a:latin typeface="+mn-lt"/>
                <a:ea typeface="+mn-ea"/>
                <a:cs typeface="+mn-cs"/>
              </a:defRPr>
            </a:lvl4pPr>
            <a:lvl5pPr>
              <a:defRPr>
                <a:solidFill>
                  <a:schemeClr val="dk1"/>
                </a:solidFill>
                <a:latin typeface="+mn-lt"/>
                <a:ea typeface="+mn-ea"/>
                <a:cs typeface="+mn-cs"/>
              </a:defRPr>
            </a:lvl5pPr>
            <a:lvl6pPr>
              <a:defRPr>
                <a:solidFill>
                  <a:schemeClr val="dk1"/>
                </a:solidFill>
                <a:latin typeface="+mn-lt"/>
                <a:ea typeface="+mn-ea"/>
                <a:cs typeface="+mn-cs"/>
              </a:defRPr>
            </a:lvl6pPr>
            <a:lvl7pPr>
              <a:defRPr>
                <a:solidFill>
                  <a:schemeClr val="dk1"/>
                </a:solidFill>
                <a:latin typeface="+mn-lt"/>
                <a:ea typeface="+mn-ea"/>
                <a:cs typeface="+mn-cs"/>
              </a:defRPr>
            </a:lvl7pPr>
            <a:lvl8pPr>
              <a:defRPr>
                <a:solidFill>
                  <a:schemeClr val="dk1"/>
                </a:solidFill>
                <a:latin typeface="+mn-lt"/>
                <a:ea typeface="+mn-ea"/>
                <a:cs typeface="+mn-cs"/>
              </a:defRPr>
            </a:lvl8pPr>
            <a:lvl9pPr>
              <a:defRPr>
                <a:solidFill>
                  <a:schemeClr val="dk1"/>
                </a:solidFill>
                <a:latin typeface="+mn-lt"/>
                <a:ea typeface="+mn-ea"/>
                <a:cs typeface="+mn-cs"/>
              </a:defRPr>
            </a:lvl9pPr>
          </a:lstStyle>
          <a:p>
            <a:pPr algn="l"/>
            <a:r>
              <a:rPr lang="en-US" sz="3000" dirty="0">
                <a:solidFill>
                  <a:schemeClr val="tx1"/>
                </a:solidFill>
                <a:latin typeface="Arial" panose="020B0604020202020204" pitchFamily="34" charset="0"/>
                <a:ea typeface="+mj-ea"/>
                <a:cs typeface="Arial" panose="020B0604020202020204" pitchFamily="34" charset="0"/>
              </a:rPr>
              <a:t>Impact on Hotel Operations</a:t>
            </a:r>
          </a:p>
        </p:txBody>
      </p:sp>
      <p:sp>
        <p:nvSpPr>
          <p:cNvPr id="2" name="Subtitle 1">
            <a:extLst>
              <a:ext uri="{FF2B5EF4-FFF2-40B4-BE49-F238E27FC236}">
                <a16:creationId xmlns:a16="http://schemas.microsoft.com/office/drawing/2014/main" id="{4E785E75-5C75-FEA6-D023-99ABF743CE6F}"/>
              </a:ext>
            </a:extLst>
          </p:cNvPr>
          <p:cNvSpPr>
            <a:spLocks noGrp="1" noChangeArrowheads="1"/>
          </p:cNvSpPr>
          <p:nvPr>
            <p:ph type="subTitle" idx="1"/>
          </p:nvPr>
        </p:nvSpPr>
        <p:spPr bwMode="auto">
          <a:xfrm>
            <a:off x="754718" y="925151"/>
            <a:ext cx="6732933" cy="36901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457200" marR="0" lvl="0" indent="-457200" algn="l" defTabSz="914400" rtl="0" eaLnBrk="0" fontAlgn="base" latinLnBrk="0" hangingPunct="0">
              <a:lnSpc>
                <a:spcPct val="200000"/>
              </a:lnSpc>
              <a:spcBef>
                <a:spcPct val="0"/>
              </a:spcBef>
              <a:spcAft>
                <a:spcPct val="0"/>
              </a:spcAft>
              <a:buClrTx/>
              <a:buSzTx/>
              <a:buFont typeface="Wingdings" panose="05000000000000000000" pitchFamily="2" charset="2"/>
              <a:buChar char="§"/>
              <a:tabLst/>
            </a:pPr>
            <a:endParaRPr kumimoji="0" lang="en-US" altLang="en-US" sz="2000" b="0" i="0" u="none" strike="noStrike" cap="none" normalizeH="0" baseline="0" dirty="0">
              <a:ln>
                <a:noFill/>
              </a:ln>
              <a:solidFill>
                <a:schemeClr val="tx1"/>
              </a:solidFill>
              <a:effectLst/>
              <a:latin typeface="Arial" panose="020B0604020202020204" pitchFamily="34" charset="0"/>
            </a:endParaRPr>
          </a:p>
          <a:p>
            <a:pPr marL="457200" marR="0" lvl="0" indent="-457200" algn="l" defTabSz="914400" rtl="0" eaLnBrk="0" fontAlgn="base" latinLnBrk="0" hangingPunct="0">
              <a:lnSpc>
                <a:spcPct val="200000"/>
              </a:lnSpc>
              <a:spcBef>
                <a:spcPct val="0"/>
              </a:spcBef>
              <a:spcAft>
                <a:spcPct val="0"/>
              </a:spcAft>
              <a:buClrTx/>
              <a:buSzTx/>
              <a:buFont typeface="Wingdings" panose="05000000000000000000" pitchFamily="2" charset="2"/>
              <a:buChar char="§"/>
              <a:tabLst/>
            </a:pPr>
            <a:r>
              <a:rPr kumimoji="0" lang="en-US" altLang="en-US" sz="2000" b="0" i="0" u="none" strike="noStrike" cap="none" normalizeH="0" baseline="0" dirty="0">
                <a:ln>
                  <a:noFill/>
                </a:ln>
                <a:solidFill>
                  <a:schemeClr val="tx1"/>
                </a:solidFill>
                <a:effectLst/>
                <a:latin typeface="Arial" panose="020B0604020202020204" pitchFamily="34" charset="0"/>
              </a:rPr>
              <a:t>Contract stability vs. traditional operations</a:t>
            </a:r>
          </a:p>
          <a:p>
            <a:pPr marL="457200" marR="0" lvl="0" indent="-457200" algn="l" defTabSz="914400" rtl="0" eaLnBrk="0" fontAlgn="base" latinLnBrk="0" hangingPunct="0">
              <a:lnSpc>
                <a:spcPct val="200000"/>
              </a:lnSpc>
              <a:spcBef>
                <a:spcPct val="0"/>
              </a:spcBef>
              <a:spcAft>
                <a:spcPct val="0"/>
              </a:spcAft>
              <a:buClrTx/>
              <a:buSzTx/>
              <a:buFont typeface="Wingdings" panose="05000000000000000000" pitchFamily="2" charset="2"/>
              <a:buChar char="§"/>
              <a:tabLst/>
            </a:pPr>
            <a:r>
              <a:rPr kumimoji="0" lang="en-US" altLang="en-US" sz="2000" b="0" i="0" u="none" strike="noStrike" cap="none" normalizeH="0" baseline="0" dirty="0">
                <a:ln>
                  <a:noFill/>
                </a:ln>
                <a:solidFill>
                  <a:schemeClr val="tx1"/>
                </a:solidFill>
                <a:effectLst/>
                <a:latin typeface="Arial" panose="020B0604020202020204" pitchFamily="34" charset="0"/>
              </a:rPr>
              <a:t>Staffing and facility management demands</a:t>
            </a:r>
          </a:p>
          <a:p>
            <a:pPr marL="457200" marR="0" lvl="0" indent="-457200" algn="l" defTabSz="914400" rtl="0" eaLnBrk="0" fontAlgn="base" latinLnBrk="0" hangingPunct="0">
              <a:lnSpc>
                <a:spcPct val="200000"/>
              </a:lnSpc>
              <a:spcBef>
                <a:spcPct val="0"/>
              </a:spcBef>
              <a:spcAft>
                <a:spcPct val="0"/>
              </a:spcAft>
              <a:buClrTx/>
              <a:buSzTx/>
              <a:buFont typeface="Wingdings" panose="05000000000000000000" pitchFamily="2" charset="2"/>
              <a:buChar char="§"/>
              <a:tabLst/>
            </a:pPr>
            <a:r>
              <a:rPr kumimoji="0" lang="en-US" altLang="en-US" sz="2000" b="0" i="0" u="none" strike="noStrike" cap="none" normalizeH="0" baseline="0" dirty="0">
                <a:ln>
                  <a:noFill/>
                </a:ln>
                <a:solidFill>
                  <a:schemeClr val="tx1"/>
                </a:solidFill>
                <a:effectLst/>
                <a:latin typeface="Arial" panose="020B0604020202020204" pitchFamily="34" charset="0"/>
              </a:rPr>
              <a:t>Risks to brand reputation and customer loyalty</a:t>
            </a:r>
          </a:p>
          <a:p>
            <a:pPr marL="457200" marR="0" lvl="0" indent="-457200" algn="l" defTabSz="914400" rtl="0" eaLnBrk="0" fontAlgn="base" latinLnBrk="0" hangingPunct="0">
              <a:lnSpc>
                <a:spcPct val="200000"/>
              </a:lnSpc>
              <a:spcBef>
                <a:spcPct val="0"/>
              </a:spcBef>
              <a:spcAft>
                <a:spcPct val="0"/>
              </a:spcAft>
              <a:buClrTx/>
              <a:buSzTx/>
              <a:buFont typeface="Wingdings" panose="05000000000000000000" pitchFamily="2" charset="2"/>
              <a:buChar char="§"/>
              <a:tabLst/>
            </a:pPr>
            <a:r>
              <a:rPr kumimoji="0" lang="en-US" altLang="en-US" sz="2000" b="0" i="0" u="none" strike="noStrike" cap="none" normalizeH="0" baseline="0" dirty="0">
                <a:ln>
                  <a:noFill/>
                </a:ln>
                <a:solidFill>
                  <a:schemeClr val="tx1"/>
                </a:solidFill>
                <a:effectLst/>
                <a:latin typeface="Arial" panose="020B0604020202020204" pitchFamily="34" charset="0"/>
              </a:rPr>
              <a:t>Financial benefits and challenges</a:t>
            </a:r>
          </a:p>
          <a:p>
            <a:pPr marL="457200" marR="0" lvl="0" indent="-457200" algn="l" defTabSz="914400" rtl="0" eaLnBrk="0" fontAlgn="base" latinLnBrk="0" hangingPunct="0">
              <a:lnSpc>
                <a:spcPct val="200000"/>
              </a:lnSpc>
              <a:spcBef>
                <a:spcPct val="0"/>
              </a:spcBef>
              <a:spcAft>
                <a:spcPct val="0"/>
              </a:spcAft>
              <a:buClrTx/>
              <a:buSzTx/>
              <a:buFont typeface="Wingdings" panose="05000000000000000000" pitchFamily="2" charset="2"/>
              <a:buChar char="§"/>
              <a:tabLst/>
            </a:pPr>
            <a:r>
              <a:rPr kumimoji="0" lang="en-US" altLang="en-US" sz="2000" b="0" i="0" u="none" strike="noStrike" cap="none" normalizeH="0" baseline="0" dirty="0">
                <a:ln>
                  <a:noFill/>
                </a:ln>
                <a:solidFill>
                  <a:schemeClr val="tx1"/>
                </a:solidFill>
                <a:effectLst/>
                <a:latin typeface="Arial" panose="020B0604020202020204" pitchFamily="34" charset="0"/>
              </a:rPr>
              <a:t>Balancing asylum housing with regular hotel services </a:t>
            </a:r>
          </a:p>
        </p:txBody>
      </p:sp>
      <p:pic>
        <p:nvPicPr>
          <p:cNvPr id="5" name="Picture 4">
            <a:extLst>
              <a:ext uri="{FF2B5EF4-FFF2-40B4-BE49-F238E27FC236}">
                <a16:creationId xmlns:a16="http://schemas.microsoft.com/office/drawing/2014/main" id="{77EE77FF-08E9-DA2D-13BD-A77DE796BE3B}"/>
              </a:ext>
            </a:extLst>
          </p:cNvPr>
          <p:cNvPicPr>
            <a:picLocks noChangeAspect="1"/>
          </p:cNvPicPr>
          <p:nvPr/>
        </p:nvPicPr>
        <p:blipFill>
          <a:blip r:embed="rId3"/>
          <a:stretch>
            <a:fillRect/>
          </a:stretch>
        </p:blipFill>
        <p:spPr>
          <a:xfrm>
            <a:off x="6928794" y="1791703"/>
            <a:ext cx="4869916" cy="3773355"/>
          </a:xfrm>
          <a:prstGeom prst="rect">
            <a:avLst/>
          </a:prstGeom>
        </p:spPr>
      </p:pic>
    </p:spTree>
    <p:extLst>
      <p:ext uri="{BB962C8B-B14F-4D97-AF65-F5344CB8AC3E}">
        <p14:creationId xmlns:p14="http://schemas.microsoft.com/office/powerpoint/2010/main" val="255827724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8D3D3A-4F2A-CAD5-1504-AE2651612618}"/>
            </a:ext>
          </a:extLst>
        </p:cNvPr>
        <p:cNvGrpSpPr/>
        <p:nvPr/>
      </p:nvGrpSpPr>
      <p:grpSpPr>
        <a:xfrm>
          <a:off x="0" y="0"/>
          <a:ext cx="0" cy="0"/>
          <a:chOff x="0" y="0"/>
          <a:chExt cx="0" cy="0"/>
        </a:xfrm>
      </p:grpSpPr>
      <p:sp>
        <p:nvSpPr>
          <p:cNvPr id="7" name="Title 1">
            <a:extLst>
              <a:ext uri="{FF2B5EF4-FFF2-40B4-BE49-F238E27FC236}">
                <a16:creationId xmlns:a16="http://schemas.microsoft.com/office/drawing/2014/main" id="{D3A6756F-4CF2-74A8-F476-1B1DFF05A836}"/>
              </a:ext>
            </a:extLst>
          </p:cNvPr>
          <p:cNvSpPr txBox="1">
            <a:spLocks/>
          </p:cNvSpPr>
          <p:nvPr/>
        </p:nvSpPr>
        <p:spPr>
          <a:xfrm>
            <a:off x="2998840" y="636998"/>
            <a:ext cx="6125496" cy="560602"/>
          </a:xfrm>
          <a:prstGeom prst="rect">
            <a:avLst/>
          </a:prstGeom>
          <a:solidFill>
            <a:schemeClr val="accent5">
              <a:lumMod val="60000"/>
              <a:lumOff val="40000"/>
            </a:schemeClr>
          </a:solidFill>
          <a:ln w="19050" cap="flat" cmpd="sng" algn="ctr">
            <a:solidFill>
              <a:schemeClr val="tx1">
                <a:lumMod val="95000"/>
                <a:lumOff val="5000"/>
              </a:schemeClr>
            </a:solidFill>
            <a:prstDash val="solid"/>
            <a:miter lim="800000"/>
          </a:ln>
        </p:spPr>
        <p:style>
          <a:lnRef idx="2">
            <a:schemeClr val="accent2"/>
          </a:lnRef>
          <a:fillRef idx="1">
            <a:schemeClr val="lt1"/>
          </a:fillRef>
          <a:effectRef idx="0">
            <a:schemeClr val="accent2"/>
          </a:effectRef>
          <a:fontRef idx="minor">
            <a:schemeClr val="dk1"/>
          </a:fontRef>
        </p:style>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dk1"/>
                </a:solidFill>
                <a:latin typeface="+mn-lt"/>
                <a:ea typeface="+mn-ea"/>
                <a:cs typeface="+mn-cs"/>
              </a:defRPr>
            </a:lvl1pPr>
            <a:lvl2pPr>
              <a:defRPr>
                <a:solidFill>
                  <a:schemeClr val="dk1"/>
                </a:solidFill>
                <a:latin typeface="+mn-lt"/>
                <a:ea typeface="+mn-ea"/>
                <a:cs typeface="+mn-cs"/>
              </a:defRPr>
            </a:lvl2pPr>
            <a:lvl3pPr>
              <a:defRPr>
                <a:solidFill>
                  <a:schemeClr val="dk1"/>
                </a:solidFill>
                <a:latin typeface="+mn-lt"/>
                <a:ea typeface="+mn-ea"/>
                <a:cs typeface="+mn-cs"/>
              </a:defRPr>
            </a:lvl3pPr>
            <a:lvl4pPr>
              <a:defRPr>
                <a:solidFill>
                  <a:schemeClr val="dk1"/>
                </a:solidFill>
                <a:latin typeface="+mn-lt"/>
                <a:ea typeface="+mn-ea"/>
                <a:cs typeface="+mn-cs"/>
              </a:defRPr>
            </a:lvl4pPr>
            <a:lvl5pPr>
              <a:defRPr>
                <a:solidFill>
                  <a:schemeClr val="dk1"/>
                </a:solidFill>
                <a:latin typeface="+mn-lt"/>
                <a:ea typeface="+mn-ea"/>
                <a:cs typeface="+mn-cs"/>
              </a:defRPr>
            </a:lvl5pPr>
            <a:lvl6pPr>
              <a:defRPr>
                <a:solidFill>
                  <a:schemeClr val="dk1"/>
                </a:solidFill>
                <a:latin typeface="+mn-lt"/>
                <a:ea typeface="+mn-ea"/>
                <a:cs typeface="+mn-cs"/>
              </a:defRPr>
            </a:lvl6pPr>
            <a:lvl7pPr>
              <a:defRPr>
                <a:solidFill>
                  <a:schemeClr val="dk1"/>
                </a:solidFill>
                <a:latin typeface="+mn-lt"/>
                <a:ea typeface="+mn-ea"/>
                <a:cs typeface="+mn-cs"/>
              </a:defRPr>
            </a:lvl7pPr>
            <a:lvl8pPr>
              <a:defRPr>
                <a:solidFill>
                  <a:schemeClr val="dk1"/>
                </a:solidFill>
                <a:latin typeface="+mn-lt"/>
                <a:ea typeface="+mn-ea"/>
                <a:cs typeface="+mn-cs"/>
              </a:defRPr>
            </a:lvl8pPr>
            <a:lvl9pPr>
              <a:defRPr>
                <a:solidFill>
                  <a:schemeClr val="dk1"/>
                </a:solidFill>
                <a:latin typeface="+mn-lt"/>
                <a:ea typeface="+mn-ea"/>
                <a:cs typeface="+mn-cs"/>
              </a:defRPr>
            </a:lvl9pPr>
          </a:lstStyle>
          <a:p>
            <a:pPr algn="l"/>
            <a:r>
              <a:rPr lang="en-US" sz="3000" dirty="0">
                <a:solidFill>
                  <a:schemeClr val="tx1"/>
                </a:solidFill>
                <a:latin typeface="Arial" panose="020B0604020202020204" pitchFamily="34" charset="0"/>
                <a:ea typeface="+mj-ea"/>
                <a:cs typeface="Arial" panose="020B0604020202020204" pitchFamily="34" charset="0"/>
              </a:rPr>
              <a:t>PESTEL Analysis: Political Factors</a:t>
            </a:r>
          </a:p>
        </p:txBody>
      </p:sp>
      <p:sp>
        <p:nvSpPr>
          <p:cNvPr id="2" name="Subtitle 1">
            <a:extLst>
              <a:ext uri="{FF2B5EF4-FFF2-40B4-BE49-F238E27FC236}">
                <a16:creationId xmlns:a16="http://schemas.microsoft.com/office/drawing/2014/main" id="{2E58D8DE-43AD-4B0A-A504-1468729B7751}"/>
              </a:ext>
            </a:extLst>
          </p:cNvPr>
          <p:cNvSpPr>
            <a:spLocks noGrp="1" noChangeArrowheads="1"/>
          </p:cNvSpPr>
          <p:nvPr>
            <p:ph type="subTitle" idx="1"/>
          </p:nvPr>
        </p:nvSpPr>
        <p:spPr bwMode="auto">
          <a:xfrm>
            <a:off x="863959" y="1507382"/>
            <a:ext cx="6473247" cy="33516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a:p>
            <a:pPr marL="285750" marR="0" lvl="0" indent="-285750" algn="l" defTabSz="914400" rtl="0" eaLnBrk="0" fontAlgn="base" latinLnBrk="0" hangingPunct="0">
              <a:lnSpc>
                <a:spcPct val="200000"/>
              </a:lnSpc>
              <a:spcBef>
                <a:spcPct val="0"/>
              </a:spcBef>
              <a:spcAft>
                <a:spcPct val="0"/>
              </a:spcAft>
              <a:buClrTx/>
              <a:buSzTx/>
              <a:buFont typeface="Wingdings" panose="05000000000000000000" pitchFamily="2" charset="2"/>
              <a:buChar char="§"/>
              <a:tabLst/>
            </a:pPr>
            <a:r>
              <a:rPr kumimoji="0" lang="en-US" altLang="en-US" sz="2000" b="0" i="0" u="none" strike="noStrike" cap="none" normalizeH="0" baseline="0" dirty="0">
                <a:ln>
                  <a:noFill/>
                </a:ln>
                <a:solidFill>
                  <a:schemeClr val="tx1"/>
                </a:solidFill>
                <a:effectLst/>
                <a:latin typeface="Arial" panose="020B0604020202020204" pitchFamily="34" charset="0"/>
              </a:rPr>
              <a:t>Government contracts and policy influences</a:t>
            </a:r>
          </a:p>
          <a:p>
            <a:pPr marL="285750" marR="0" lvl="0" indent="-285750" algn="l" defTabSz="914400" rtl="0" eaLnBrk="0" fontAlgn="base" latinLnBrk="0" hangingPunct="0">
              <a:lnSpc>
                <a:spcPct val="200000"/>
              </a:lnSpc>
              <a:spcBef>
                <a:spcPct val="0"/>
              </a:spcBef>
              <a:spcAft>
                <a:spcPct val="0"/>
              </a:spcAft>
              <a:buClrTx/>
              <a:buSzTx/>
              <a:buFont typeface="Wingdings" panose="05000000000000000000" pitchFamily="2" charset="2"/>
              <a:buChar char="§"/>
              <a:tabLst/>
            </a:pPr>
            <a:r>
              <a:rPr kumimoji="0" lang="en-US" altLang="en-US" sz="2000" b="0" i="0" u="none" strike="noStrike" cap="none" normalizeH="0" baseline="0" dirty="0">
                <a:ln>
                  <a:noFill/>
                </a:ln>
                <a:solidFill>
                  <a:schemeClr val="tx1"/>
                </a:solidFill>
                <a:effectLst/>
                <a:latin typeface="Arial" panose="020B0604020202020204" pitchFamily="34" charset="0"/>
              </a:rPr>
              <a:t>Political criticism and impact on asylum policies</a:t>
            </a:r>
          </a:p>
          <a:p>
            <a:pPr marL="285750" marR="0" lvl="0" indent="-285750" algn="l" defTabSz="914400" rtl="0" eaLnBrk="0" fontAlgn="base" latinLnBrk="0" hangingPunct="0">
              <a:lnSpc>
                <a:spcPct val="200000"/>
              </a:lnSpc>
              <a:spcBef>
                <a:spcPct val="0"/>
              </a:spcBef>
              <a:spcAft>
                <a:spcPct val="0"/>
              </a:spcAft>
              <a:buClrTx/>
              <a:buSzTx/>
              <a:buFont typeface="Wingdings" panose="05000000000000000000" pitchFamily="2" charset="2"/>
              <a:buChar char="§"/>
              <a:tabLst/>
            </a:pPr>
            <a:r>
              <a:rPr kumimoji="0" lang="en-US" altLang="en-US" sz="2000" b="0" i="0" u="none" strike="noStrike" cap="none" normalizeH="0" baseline="0" dirty="0">
                <a:ln>
                  <a:noFill/>
                </a:ln>
                <a:solidFill>
                  <a:schemeClr val="tx1"/>
                </a:solidFill>
                <a:effectLst/>
                <a:latin typeface="Arial" panose="020B0604020202020204" pitchFamily="34" charset="0"/>
              </a:rPr>
              <a:t>Public reaction and hospitality sector responsibilities</a:t>
            </a:r>
          </a:p>
          <a:p>
            <a:pPr marL="285750" marR="0" lvl="0" indent="-285750" algn="l" defTabSz="914400" rtl="0" eaLnBrk="0" fontAlgn="base" latinLnBrk="0" hangingPunct="0">
              <a:lnSpc>
                <a:spcPct val="200000"/>
              </a:lnSpc>
              <a:spcBef>
                <a:spcPct val="0"/>
              </a:spcBef>
              <a:spcAft>
                <a:spcPct val="0"/>
              </a:spcAft>
              <a:buClrTx/>
              <a:buSzTx/>
              <a:buFont typeface="Wingdings" panose="05000000000000000000" pitchFamily="2" charset="2"/>
              <a:buChar char="§"/>
              <a:tabLst/>
            </a:pPr>
            <a:r>
              <a:rPr kumimoji="0" lang="en-US" altLang="en-US" sz="2000" b="0" i="0" u="none" strike="noStrike" cap="none" normalizeH="0" baseline="0" dirty="0">
                <a:ln>
                  <a:noFill/>
                </a:ln>
                <a:solidFill>
                  <a:schemeClr val="tx1"/>
                </a:solidFill>
                <a:effectLst/>
                <a:latin typeface="Arial" panose="020B0604020202020204" pitchFamily="34" charset="0"/>
              </a:rPr>
              <a:t>Changes in asylum-seeker flow impacting operations</a:t>
            </a:r>
          </a:p>
          <a:p>
            <a:pPr marL="285750" marR="0" lvl="0" indent="-285750" algn="l" defTabSz="914400" rtl="0" eaLnBrk="0" fontAlgn="base" latinLnBrk="0" hangingPunct="0">
              <a:lnSpc>
                <a:spcPct val="200000"/>
              </a:lnSpc>
              <a:spcBef>
                <a:spcPct val="0"/>
              </a:spcBef>
              <a:spcAft>
                <a:spcPct val="0"/>
              </a:spcAft>
              <a:buClrTx/>
              <a:buSzTx/>
              <a:buFont typeface="Wingdings" panose="05000000000000000000" pitchFamily="2" charset="2"/>
              <a:buChar char="§"/>
              <a:tabLst/>
            </a:pPr>
            <a:r>
              <a:rPr kumimoji="0" lang="en-US" altLang="en-US" sz="2000" b="0" i="0" u="none" strike="noStrike" cap="none" normalizeH="0" baseline="0" dirty="0">
                <a:ln>
                  <a:noFill/>
                </a:ln>
                <a:solidFill>
                  <a:schemeClr val="tx1"/>
                </a:solidFill>
                <a:effectLst/>
                <a:latin typeface="Arial" panose="020B0604020202020204" pitchFamily="34" charset="0"/>
              </a:rPr>
              <a:t>Role of local authorities in asylum hotel operations </a:t>
            </a:r>
          </a:p>
        </p:txBody>
      </p:sp>
      <p:pic>
        <p:nvPicPr>
          <p:cNvPr id="5" name="Picture 4">
            <a:extLst>
              <a:ext uri="{FF2B5EF4-FFF2-40B4-BE49-F238E27FC236}">
                <a16:creationId xmlns:a16="http://schemas.microsoft.com/office/drawing/2014/main" id="{FAC4DBD3-9FD5-F7D8-E13E-C032834D4A7B}"/>
              </a:ext>
            </a:extLst>
          </p:cNvPr>
          <p:cNvPicPr>
            <a:picLocks noChangeAspect="1"/>
          </p:cNvPicPr>
          <p:nvPr/>
        </p:nvPicPr>
        <p:blipFill>
          <a:blip r:embed="rId3"/>
          <a:stretch>
            <a:fillRect/>
          </a:stretch>
        </p:blipFill>
        <p:spPr>
          <a:xfrm>
            <a:off x="8052618" y="1605736"/>
            <a:ext cx="3902394" cy="3430217"/>
          </a:xfrm>
          <a:prstGeom prst="rect">
            <a:avLst/>
          </a:prstGeom>
        </p:spPr>
      </p:pic>
    </p:spTree>
    <p:extLst>
      <p:ext uri="{BB962C8B-B14F-4D97-AF65-F5344CB8AC3E}">
        <p14:creationId xmlns:p14="http://schemas.microsoft.com/office/powerpoint/2010/main" val="202640666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769FF0-604E-4F36-D389-1F8D29F59928}"/>
            </a:ext>
          </a:extLst>
        </p:cNvPr>
        <p:cNvGrpSpPr/>
        <p:nvPr/>
      </p:nvGrpSpPr>
      <p:grpSpPr>
        <a:xfrm>
          <a:off x="0" y="0"/>
          <a:ext cx="0" cy="0"/>
          <a:chOff x="0" y="0"/>
          <a:chExt cx="0" cy="0"/>
        </a:xfrm>
      </p:grpSpPr>
      <p:sp>
        <p:nvSpPr>
          <p:cNvPr id="7" name="Title 1">
            <a:extLst>
              <a:ext uri="{FF2B5EF4-FFF2-40B4-BE49-F238E27FC236}">
                <a16:creationId xmlns:a16="http://schemas.microsoft.com/office/drawing/2014/main" id="{7D640BFF-CFEC-D9F6-94D8-F656C4AA3ED3}"/>
              </a:ext>
            </a:extLst>
          </p:cNvPr>
          <p:cNvSpPr txBox="1">
            <a:spLocks/>
          </p:cNvSpPr>
          <p:nvPr/>
        </p:nvSpPr>
        <p:spPr>
          <a:xfrm>
            <a:off x="2738284" y="594949"/>
            <a:ext cx="6715431" cy="1010787"/>
          </a:xfrm>
          <a:prstGeom prst="rect">
            <a:avLst/>
          </a:prstGeom>
          <a:solidFill>
            <a:schemeClr val="accent5">
              <a:lumMod val="60000"/>
              <a:lumOff val="40000"/>
            </a:schemeClr>
          </a:solidFill>
          <a:ln w="19050" cap="flat" cmpd="sng" algn="ctr">
            <a:solidFill>
              <a:schemeClr val="tx1">
                <a:lumMod val="95000"/>
                <a:lumOff val="5000"/>
              </a:schemeClr>
            </a:solidFill>
            <a:prstDash val="solid"/>
            <a:miter lim="800000"/>
          </a:ln>
        </p:spPr>
        <p:style>
          <a:lnRef idx="2">
            <a:schemeClr val="accent2"/>
          </a:lnRef>
          <a:fillRef idx="1">
            <a:schemeClr val="lt1"/>
          </a:fillRef>
          <a:effectRef idx="0">
            <a:schemeClr val="accent2"/>
          </a:effectRef>
          <a:fontRef idx="minor">
            <a:schemeClr val="dk1"/>
          </a:fontRef>
        </p:style>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dk1"/>
                </a:solidFill>
                <a:latin typeface="+mn-lt"/>
                <a:ea typeface="+mn-ea"/>
                <a:cs typeface="+mn-cs"/>
              </a:defRPr>
            </a:lvl1pPr>
            <a:lvl2pPr>
              <a:defRPr>
                <a:solidFill>
                  <a:schemeClr val="dk1"/>
                </a:solidFill>
                <a:latin typeface="+mn-lt"/>
                <a:ea typeface="+mn-ea"/>
                <a:cs typeface="+mn-cs"/>
              </a:defRPr>
            </a:lvl2pPr>
            <a:lvl3pPr>
              <a:defRPr>
                <a:solidFill>
                  <a:schemeClr val="dk1"/>
                </a:solidFill>
                <a:latin typeface="+mn-lt"/>
                <a:ea typeface="+mn-ea"/>
                <a:cs typeface="+mn-cs"/>
              </a:defRPr>
            </a:lvl3pPr>
            <a:lvl4pPr>
              <a:defRPr>
                <a:solidFill>
                  <a:schemeClr val="dk1"/>
                </a:solidFill>
                <a:latin typeface="+mn-lt"/>
                <a:ea typeface="+mn-ea"/>
                <a:cs typeface="+mn-cs"/>
              </a:defRPr>
            </a:lvl4pPr>
            <a:lvl5pPr>
              <a:defRPr>
                <a:solidFill>
                  <a:schemeClr val="dk1"/>
                </a:solidFill>
                <a:latin typeface="+mn-lt"/>
                <a:ea typeface="+mn-ea"/>
                <a:cs typeface="+mn-cs"/>
              </a:defRPr>
            </a:lvl5pPr>
            <a:lvl6pPr>
              <a:defRPr>
                <a:solidFill>
                  <a:schemeClr val="dk1"/>
                </a:solidFill>
                <a:latin typeface="+mn-lt"/>
                <a:ea typeface="+mn-ea"/>
                <a:cs typeface="+mn-cs"/>
              </a:defRPr>
            </a:lvl6pPr>
            <a:lvl7pPr>
              <a:defRPr>
                <a:solidFill>
                  <a:schemeClr val="dk1"/>
                </a:solidFill>
                <a:latin typeface="+mn-lt"/>
                <a:ea typeface="+mn-ea"/>
                <a:cs typeface="+mn-cs"/>
              </a:defRPr>
            </a:lvl7pPr>
            <a:lvl8pPr>
              <a:defRPr>
                <a:solidFill>
                  <a:schemeClr val="dk1"/>
                </a:solidFill>
                <a:latin typeface="+mn-lt"/>
                <a:ea typeface="+mn-ea"/>
                <a:cs typeface="+mn-cs"/>
              </a:defRPr>
            </a:lvl8pPr>
            <a:lvl9pPr>
              <a:defRPr>
                <a:solidFill>
                  <a:schemeClr val="dk1"/>
                </a:solidFill>
                <a:latin typeface="+mn-lt"/>
                <a:ea typeface="+mn-ea"/>
                <a:cs typeface="+mn-cs"/>
              </a:defRPr>
            </a:lvl9pPr>
          </a:lstStyle>
          <a:p>
            <a:r>
              <a:rPr lang="en-US" sz="3000" dirty="0">
                <a:solidFill>
                  <a:schemeClr val="tx1"/>
                </a:solidFill>
                <a:latin typeface="Arial" panose="020B0604020202020204" pitchFamily="34" charset="0"/>
                <a:ea typeface="+mj-ea"/>
                <a:cs typeface="Arial" panose="020B0604020202020204" pitchFamily="34" charset="0"/>
              </a:rPr>
              <a:t>PESTEL Analysis: Economic, Social &amp; Technological Factors</a:t>
            </a:r>
          </a:p>
        </p:txBody>
      </p:sp>
      <p:sp>
        <p:nvSpPr>
          <p:cNvPr id="3" name="Rectangle 1">
            <a:extLst>
              <a:ext uri="{FF2B5EF4-FFF2-40B4-BE49-F238E27FC236}">
                <a16:creationId xmlns:a16="http://schemas.microsoft.com/office/drawing/2014/main" id="{DBDBE9DE-8544-D3AB-FD1F-B08E67B73BFB}"/>
              </a:ext>
            </a:extLst>
          </p:cNvPr>
          <p:cNvSpPr>
            <a:spLocks noGrp="1" noChangeArrowheads="1"/>
          </p:cNvSpPr>
          <p:nvPr>
            <p:ph type="subTitle" idx="1"/>
          </p:nvPr>
        </p:nvSpPr>
        <p:spPr bwMode="auto">
          <a:xfrm>
            <a:off x="1060602" y="1827126"/>
            <a:ext cx="6549565" cy="43057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285750" marR="0" lvl="0" indent="-285750" algn="l" defTabSz="914400" rtl="0" eaLnBrk="0" fontAlgn="base" latinLnBrk="0" hangingPunct="0">
              <a:lnSpc>
                <a:spcPct val="200000"/>
              </a:lnSpc>
              <a:spcBef>
                <a:spcPct val="0"/>
              </a:spcBef>
              <a:spcAft>
                <a:spcPct val="0"/>
              </a:spcAft>
              <a:buClrTx/>
              <a:buSzTx/>
              <a:buFont typeface="Wingdings" panose="05000000000000000000" pitchFamily="2" charset="2"/>
              <a:buChar char="§"/>
              <a:tabLst/>
            </a:pPr>
            <a:r>
              <a:rPr kumimoji="0" lang="en-US" altLang="en-US" sz="2000" b="1" i="0" u="none" strike="noStrike" cap="none" normalizeH="0" baseline="0" dirty="0">
                <a:ln>
                  <a:noFill/>
                </a:ln>
                <a:solidFill>
                  <a:schemeClr val="tx1"/>
                </a:solidFill>
                <a:effectLst/>
                <a:latin typeface="Arial" panose="020B0604020202020204" pitchFamily="34" charset="0"/>
              </a:rPr>
              <a:t>Economic</a:t>
            </a:r>
            <a:r>
              <a:rPr kumimoji="0" lang="en-US" altLang="en-US" sz="2000" b="0" i="0" u="none" strike="noStrike" cap="none" normalizeH="0" baseline="0" dirty="0">
                <a:ln>
                  <a:noFill/>
                </a:ln>
                <a:solidFill>
                  <a:schemeClr val="tx1"/>
                </a:solidFill>
                <a:effectLst/>
                <a:latin typeface="Arial" panose="020B0604020202020204" pitchFamily="34" charset="0"/>
              </a:rPr>
              <a:t>: Financial security vs. operational costs</a:t>
            </a:r>
          </a:p>
          <a:p>
            <a:pPr marL="285750" marR="0" lvl="0" indent="-285750" algn="l" defTabSz="914400" rtl="0" eaLnBrk="0" fontAlgn="base" latinLnBrk="0" hangingPunct="0">
              <a:lnSpc>
                <a:spcPct val="200000"/>
              </a:lnSpc>
              <a:spcBef>
                <a:spcPct val="0"/>
              </a:spcBef>
              <a:spcAft>
                <a:spcPct val="0"/>
              </a:spcAft>
              <a:buClrTx/>
              <a:buSzTx/>
              <a:buFont typeface="Wingdings" panose="05000000000000000000" pitchFamily="2" charset="2"/>
              <a:buChar char="§"/>
              <a:tabLst/>
            </a:pPr>
            <a:r>
              <a:rPr kumimoji="0" lang="en-US" altLang="en-US" sz="2000" b="1" i="0" u="none" strike="noStrike" cap="none" normalizeH="0" baseline="0" dirty="0">
                <a:ln>
                  <a:noFill/>
                </a:ln>
                <a:solidFill>
                  <a:schemeClr val="tx1"/>
                </a:solidFill>
                <a:effectLst/>
                <a:latin typeface="Arial" panose="020B0604020202020204" pitchFamily="34" charset="0"/>
              </a:rPr>
              <a:t>Social</a:t>
            </a:r>
            <a:r>
              <a:rPr kumimoji="0" lang="en-US" altLang="en-US" sz="2000" b="0" i="0" u="none" strike="noStrike" cap="none" normalizeH="0" baseline="0" dirty="0">
                <a:ln>
                  <a:noFill/>
                </a:ln>
                <a:solidFill>
                  <a:schemeClr val="tx1"/>
                </a:solidFill>
                <a:effectLst/>
                <a:latin typeface="Arial" panose="020B0604020202020204" pitchFamily="34" charset="0"/>
              </a:rPr>
              <a:t>: Public perception, social responsibility, staff training</a:t>
            </a:r>
          </a:p>
          <a:p>
            <a:pPr marL="285750" marR="0" lvl="0" indent="-285750" algn="l" defTabSz="914400" rtl="0" eaLnBrk="0" fontAlgn="base" latinLnBrk="0" hangingPunct="0">
              <a:lnSpc>
                <a:spcPct val="200000"/>
              </a:lnSpc>
              <a:spcBef>
                <a:spcPct val="0"/>
              </a:spcBef>
              <a:spcAft>
                <a:spcPct val="0"/>
              </a:spcAft>
              <a:buClrTx/>
              <a:buSzTx/>
              <a:buFont typeface="Wingdings" panose="05000000000000000000" pitchFamily="2" charset="2"/>
              <a:buChar char="§"/>
              <a:tabLst/>
            </a:pPr>
            <a:r>
              <a:rPr kumimoji="0" lang="en-US" altLang="en-US" sz="2000" b="1" i="0" u="none" strike="noStrike" cap="none" normalizeH="0" baseline="0" dirty="0">
                <a:ln>
                  <a:noFill/>
                </a:ln>
                <a:solidFill>
                  <a:schemeClr val="tx1"/>
                </a:solidFill>
                <a:effectLst/>
                <a:latin typeface="Arial" panose="020B0604020202020204" pitchFamily="34" charset="0"/>
              </a:rPr>
              <a:t>Technological</a:t>
            </a:r>
            <a:r>
              <a:rPr kumimoji="0" lang="en-US" altLang="en-US" sz="2000" b="0" i="0" u="none" strike="noStrike" cap="none" normalizeH="0" baseline="0" dirty="0">
                <a:ln>
                  <a:noFill/>
                </a:ln>
                <a:solidFill>
                  <a:schemeClr val="tx1"/>
                </a:solidFill>
                <a:effectLst/>
                <a:latin typeface="Arial" panose="020B0604020202020204" pitchFamily="34" charset="0"/>
              </a:rPr>
              <a:t>: Security tech, guest tracking, e-commerce coordination</a:t>
            </a:r>
          </a:p>
          <a:p>
            <a:pPr marL="285750" marR="0" lvl="0" indent="-285750" algn="l" defTabSz="914400" rtl="0" eaLnBrk="0" fontAlgn="base" latinLnBrk="0" hangingPunct="0">
              <a:lnSpc>
                <a:spcPct val="200000"/>
              </a:lnSpc>
              <a:spcBef>
                <a:spcPct val="0"/>
              </a:spcBef>
              <a:spcAft>
                <a:spcPct val="0"/>
              </a:spcAft>
              <a:buClrTx/>
              <a:buSzTx/>
              <a:buFont typeface="Wingdings" panose="05000000000000000000" pitchFamily="2" charset="2"/>
              <a:buChar char="§"/>
              <a:tabLst/>
            </a:pPr>
            <a:r>
              <a:rPr kumimoji="0" lang="en-US" altLang="en-US" sz="2000" b="0" i="0" u="none" strike="noStrike" cap="none" normalizeH="0" baseline="0" dirty="0">
                <a:ln>
                  <a:noFill/>
                </a:ln>
                <a:solidFill>
                  <a:schemeClr val="tx1"/>
                </a:solidFill>
                <a:effectLst/>
                <a:latin typeface="Arial" panose="020B0604020202020204" pitchFamily="34" charset="0"/>
              </a:rPr>
              <a:t>Increased operational efficiency and safety</a:t>
            </a:r>
          </a:p>
          <a:p>
            <a:pPr marL="285750" marR="0" lvl="0" indent="-285750" algn="l" defTabSz="914400" rtl="0" eaLnBrk="0" fontAlgn="base" latinLnBrk="0" hangingPunct="0">
              <a:lnSpc>
                <a:spcPct val="200000"/>
              </a:lnSpc>
              <a:spcBef>
                <a:spcPct val="0"/>
              </a:spcBef>
              <a:spcAft>
                <a:spcPct val="0"/>
              </a:spcAft>
              <a:buClrTx/>
              <a:buSzTx/>
              <a:buFont typeface="Wingdings" panose="05000000000000000000" pitchFamily="2" charset="2"/>
              <a:buChar char="§"/>
              <a:tabLst/>
            </a:pPr>
            <a:r>
              <a:rPr kumimoji="0" lang="en-US" altLang="en-US" sz="2000" b="0" i="0" u="none" strike="noStrike" cap="none" normalizeH="0" baseline="0" dirty="0">
                <a:ln>
                  <a:noFill/>
                </a:ln>
                <a:solidFill>
                  <a:schemeClr val="tx1"/>
                </a:solidFill>
                <a:effectLst/>
                <a:latin typeface="Arial" panose="020B0604020202020204" pitchFamily="34" charset="0"/>
              </a:rPr>
              <a:t>Technological adaptation in crisis situations </a:t>
            </a:r>
          </a:p>
        </p:txBody>
      </p:sp>
      <p:pic>
        <p:nvPicPr>
          <p:cNvPr id="6" name="Picture 5">
            <a:extLst>
              <a:ext uri="{FF2B5EF4-FFF2-40B4-BE49-F238E27FC236}">
                <a16:creationId xmlns:a16="http://schemas.microsoft.com/office/drawing/2014/main" id="{2770BCF4-B807-BF0A-39F4-0CBD99D19698}"/>
              </a:ext>
            </a:extLst>
          </p:cNvPr>
          <p:cNvPicPr>
            <a:picLocks noChangeAspect="1"/>
          </p:cNvPicPr>
          <p:nvPr/>
        </p:nvPicPr>
        <p:blipFill>
          <a:blip r:embed="rId3"/>
          <a:stretch>
            <a:fillRect/>
          </a:stretch>
        </p:blipFill>
        <p:spPr>
          <a:xfrm>
            <a:off x="9454356" y="1862463"/>
            <a:ext cx="1525282" cy="1326922"/>
          </a:xfrm>
          <a:prstGeom prst="rect">
            <a:avLst/>
          </a:prstGeom>
        </p:spPr>
      </p:pic>
      <p:pic>
        <p:nvPicPr>
          <p:cNvPr id="9" name="Picture 8">
            <a:extLst>
              <a:ext uri="{FF2B5EF4-FFF2-40B4-BE49-F238E27FC236}">
                <a16:creationId xmlns:a16="http://schemas.microsoft.com/office/drawing/2014/main" id="{16E0BC4B-1098-87F0-DF95-D1BABD323DAC}"/>
              </a:ext>
            </a:extLst>
          </p:cNvPr>
          <p:cNvPicPr>
            <a:picLocks noChangeAspect="1"/>
          </p:cNvPicPr>
          <p:nvPr/>
        </p:nvPicPr>
        <p:blipFill>
          <a:blip r:embed="rId4"/>
          <a:stretch>
            <a:fillRect/>
          </a:stretch>
        </p:blipFill>
        <p:spPr>
          <a:xfrm>
            <a:off x="9341285" y="4567998"/>
            <a:ext cx="1751424" cy="1435833"/>
          </a:xfrm>
          <a:prstGeom prst="rect">
            <a:avLst/>
          </a:prstGeom>
        </p:spPr>
      </p:pic>
      <p:pic>
        <p:nvPicPr>
          <p:cNvPr id="11" name="Picture 10">
            <a:extLst>
              <a:ext uri="{FF2B5EF4-FFF2-40B4-BE49-F238E27FC236}">
                <a16:creationId xmlns:a16="http://schemas.microsoft.com/office/drawing/2014/main" id="{934375C3-20AF-8AE8-0BE6-C7C6D7A723BB}"/>
              </a:ext>
            </a:extLst>
          </p:cNvPr>
          <p:cNvPicPr>
            <a:picLocks noChangeAspect="1"/>
          </p:cNvPicPr>
          <p:nvPr/>
        </p:nvPicPr>
        <p:blipFill>
          <a:blip r:embed="rId5"/>
          <a:stretch>
            <a:fillRect/>
          </a:stretch>
        </p:blipFill>
        <p:spPr>
          <a:xfrm>
            <a:off x="9379974" y="3256137"/>
            <a:ext cx="1751424" cy="1309902"/>
          </a:xfrm>
          <a:prstGeom prst="rect">
            <a:avLst/>
          </a:prstGeom>
        </p:spPr>
      </p:pic>
    </p:spTree>
    <p:extLst>
      <p:ext uri="{BB962C8B-B14F-4D97-AF65-F5344CB8AC3E}">
        <p14:creationId xmlns:p14="http://schemas.microsoft.com/office/powerpoint/2010/main" val="149652965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5253576-AE4C-5A62-09B0-700AEAC1D8C5}"/>
            </a:ext>
          </a:extLst>
        </p:cNvPr>
        <p:cNvGrpSpPr/>
        <p:nvPr/>
      </p:nvGrpSpPr>
      <p:grpSpPr>
        <a:xfrm>
          <a:off x="0" y="0"/>
          <a:ext cx="0" cy="0"/>
          <a:chOff x="0" y="0"/>
          <a:chExt cx="0" cy="0"/>
        </a:xfrm>
      </p:grpSpPr>
      <p:sp>
        <p:nvSpPr>
          <p:cNvPr id="7" name="Title 1">
            <a:extLst>
              <a:ext uri="{FF2B5EF4-FFF2-40B4-BE49-F238E27FC236}">
                <a16:creationId xmlns:a16="http://schemas.microsoft.com/office/drawing/2014/main" id="{3D341D78-B8DB-5F23-4513-757EE41467F0}"/>
              </a:ext>
            </a:extLst>
          </p:cNvPr>
          <p:cNvSpPr txBox="1">
            <a:spLocks/>
          </p:cNvSpPr>
          <p:nvPr/>
        </p:nvSpPr>
        <p:spPr>
          <a:xfrm>
            <a:off x="2738284" y="594949"/>
            <a:ext cx="6715431" cy="1010787"/>
          </a:xfrm>
          <a:prstGeom prst="rect">
            <a:avLst/>
          </a:prstGeom>
          <a:solidFill>
            <a:schemeClr val="accent5">
              <a:lumMod val="60000"/>
              <a:lumOff val="40000"/>
            </a:schemeClr>
          </a:solidFill>
          <a:ln w="19050" cap="flat" cmpd="sng" algn="ctr">
            <a:solidFill>
              <a:schemeClr val="tx1">
                <a:lumMod val="95000"/>
                <a:lumOff val="5000"/>
              </a:schemeClr>
            </a:solidFill>
            <a:prstDash val="solid"/>
            <a:miter lim="800000"/>
          </a:ln>
        </p:spPr>
        <p:style>
          <a:lnRef idx="2">
            <a:schemeClr val="accent2"/>
          </a:lnRef>
          <a:fillRef idx="1">
            <a:schemeClr val="lt1"/>
          </a:fillRef>
          <a:effectRef idx="0">
            <a:schemeClr val="accent2"/>
          </a:effectRef>
          <a:fontRef idx="minor">
            <a:schemeClr val="dk1"/>
          </a:fontRef>
        </p:style>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dk1"/>
                </a:solidFill>
                <a:latin typeface="+mn-lt"/>
                <a:ea typeface="+mn-ea"/>
                <a:cs typeface="+mn-cs"/>
              </a:defRPr>
            </a:lvl1pPr>
            <a:lvl2pPr>
              <a:defRPr>
                <a:solidFill>
                  <a:schemeClr val="dk1"/>
                </a:solidFill>
                <a:latin typeface="+mn-lt"/>
                <a:ea typeface="+mn-ea"/>
                <a:cs typeface="+mn-cs"/>
              </a:defRPr>
            </a:lvl2pPr>
            <a:lvl3pPr>
              <a:defRPr>
                <a:solidFill>
                  <a:schemeClr val="dk1"/>
                </a:solidFill>
                <a:latin typeface="+mn-lt"/>
                <a:ea typeface="+mn-ea"/>
                <a:cs typeface="+mn-cs"/>
              </a:defRPr>
            </a:lvl3pPr>
            <a:lvl4pPr>
              <a:defRPr>
                <a:solidFill>
                  <a:schemeClr val="dk1"/>
                </a:solidFill>
                <a:latin typeface="+mn-lt"/>
                <a:ea typeface="+mn-ea"/>
                <a:cs typeface="+mn-cs"/>
              </a:defRPr>
            </a:lvl4pPr>
            <a:lvl5pPr>
              <a:defRPr>
                <a:solidFill>
                  <a:schemeClr val="dk1"/>
                </a:solidFill>
                <a:latin typeface="+mn-lt"/>
                <a:ea typeface="+mn-ea"/>
                <a:cs typeface="+mn-cs"/>
              </a:defRPr>
            </a:lvl5pPr>
            <a:lvl6pPr>
              <a:defRPr>
                <a:solidFill>
                  <a:schemeClr val="dk1"/>
                </a:solidFill>
                <a:latin typeface="+mn-lt"/>
                <a:ea typeface="+mn-ea"/>
                <a:cs typeface="+mn-cs"/>
              </a:defRPr>
            </a:lvl6pPr>
            <a:lvl7pPr>
              <a:defRPr>
                <a:solidFill>
                  <a:schemeClr val="dk1"/>
                </a:solidFill>
                <a:latin typeface="+mn-lt"/>
                <a:ea typeface="+mn-ea"/>
                <a:cs typeface="+mn-cs"/>
              </a:defRPr>
            </a:lvl7pPr>
            <a:lvl8pPr>
              <a:defRPr>
                <a:solidFill>
                  <a:schemeClr val="dk1"/>
                </a:solidFill>
                <a:latin typeface="+mn-lt"/>
                <a:ea typeface="+mn-ea"/>
                <a:cs typeface="+mn-cs"/>
              </a:defRPr>
            </a:lvl8pPr>
            <a:lvl9pPr>
              <a:defRPr>
                <a:solidFill>
                  <a:schemeClr val="dk1"/>
                </a:solidFill>
                <a:latin typeface="+mn-lt"/>
                <a:ea typeface="+mn-ea"/>
                <a:cs typeface="+mn-cs"/>
              </a:defRPr>
            </a:lvl9pPr>
          </a:lstStyle>
          <a:p>
            <a:r>
              <a:rPr lang="en-US" sz="3000" dirty="0">
                <a:solidFill>
                  <a:schemeClr val="tx1"/>
                </a:solidFill>
                <a:latin typeface="Arial" panose="020B0604020202020204" pitchFamily="34" charset="0"/>
                <a:ea typeface="+mj-ea"/>
                <a:cs typeface="Arial" panose="020B0604020202020204" pitchFamily="34" charset="0"/>
              </a:rPr>
              <a:t>PESTEL Analysis: Environmental &amp; Legal Factors</a:t>
            </a:r>
          </a:p>
        </p:txBody>
      </p:sp>
      <p:sp>
        <p:nvSpPr>
          <p:cNvPr id="3" name="Rectangle 1">
            <a:extLst>
              <a:ext uri="{FF2B5EF4-FFF2-40B4-BE49-F238E27FC236}">
                <a16:creationId xmlns:a16="http://schemas.microsoft.com/office/drawing/2014/main" id="{BB81D93E-B75B-C31F-98B5-C827A704719D}"/>
              </a:ext>
            </a:extLst>
          </p:cNvPr>
          <p:cNvSpPr>
            <a:spLocks noGrp="1" noChangeArrowheads="1"/>
          </p:cNvSpPr>
          <p:nvPr>
            <p:ph type="subTitle" idx="1"/>
          </p:nvPr>
        </p:nvSpPr>
        <p:spPr bwMode="auto">
          <a:xfrm>
            <a:off x="894735" y="2059913"/>
            <a:ext cx="7315199" cy="4203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285750" indent="-285750" algn="l">
              <a:lnSpc>
                <a:spcPct val="200000"/>
              </a:lnSpc>
              <a:buFont typeface="Wingdings" panose="05000000000000000000" pitchFamily="2" charset="2"/>
              <a:buChar char="§"/>
            </a:pPr>
            <a:r>
              <a:rPr lang="en-US" sz="2000" b="1" dirty="0">
                <a:latin typeface="Arial" panose="020B0604020202020204" pitchFamily="34" charset="0"/>
                <a:cs typeface="Arial" panose="020B0604020202020204" pitchFamily="34" charset="0"/>
              </a:rPr>
              <a:t>Environmental</a:t>
            </a:r>
            <a:r>
              <a:rPr lang="en-US" sz="2000" dirty="0">
                <a:latin typeface="Arial" panose="020B0604020202020204" pitchFamily="34" charset="0"/>
                <a:cs typeface="Arial" panose="020B0604020202020204" pitchFamily="34" charset="0"/>
              </a:rPr>
              <a:t>: Sustainability and carbon footprint reduction</a:t>
            </a:r>
          </a:p>
          <a:p>
            <a:pPr marL="285750" indent="-285750" algn="l">
              <a:lnSpc>
                <a:spcPct val="200000"/>
              </a:lnSpc>
              <a:buFont typeface="Wingdings" panose="05000000000000000000" pitchFamily="2" charset="2"/>
              <a:buChar char="§"/>
            </a:pPr>
            <a:r>
              <a:rPr lang="en-US" sz="2000" b="1" dirty="0">
                <a:latin typeface="Arial" panose="020B0604020202020204" pitchFamily="34" charset="0"/>
                <a:cs typeface="Arial" panose="020B0604020202020204" pitchFamily="34" charset="0"/>
              </a:rPr>
              <a:t>Legal</a:t>
            </a:r>
            <a:r>
              <a:rPr lang="en-US" sz="2000" dirty="0">
                <a:latin typeface="Arial" panose="020B0604020202020204" pitchFamily="34" charset="0"/>
                <a:cs typeface="Arial" panose="020B0604020202020204" pitchFamily="34" charset="0"/>
              </a:rPr>
              <a:t>: Compliance with health, safety, and legal standards</a:t>
            </a:r>
          </a:p>
          <a:p>
            <a:pPr marL="285750" indent="-285750" algn="l">
              <a:lnSpc>
                <a:spcPct val="200000"/>
              </a:lnSpc>
              <a:buFont typeface="Wingdings" panose="05000000000000000000" pitchFamily="2" charset="2"/>
              <a:buChar char="§"/>
            </a:pPr>
            <a:r>
              <a:rPr lang="en-US" sz="2000" dirty="0">
                <a:latin typeface="Arial" panose="020B0604020202020204" pitchFamily="34" charset="0"/>
                <a:cs typeface="Arial" panose="020B0604020202020204" pitchFamily="34" charset="0"/>
              </a:rPr>
              <a:t>Regulatory requirements for asylum hotels</a:t>
            </a:r>
          </a:p>
          <a:p>
            <a:pPr marL="285750" indent="-285750" algn="l">
              <a:lnSpc>
                <a:spcPct val="200000"/>
              </a:lnSpc>
              <a:buFont typeface="Wingdings" panose="05000000000000000000" pitchFamily="2" charset="2"/>
              <a:buChar char="§"/>
            </a:pPr>
            <a:r>
              <a:rPr lang="en-US" sz="2000" dirty="0">
                <a:latin typeface="Arial" panose="020B0604020202020204" pitchFamily="34" charset="0"/>
                <a:cs typeface="Arial" panose="020B0604020202020204" pitchFamily="34" charset="0"/>
              </a:rPr>
              <a:t>Government’s role in enforcing standards</a:t>
            </a:r>
          </a:p>
          <a:p>
            <a:pPr marL="285750" indent="-285750" algn="l">
              <a:lnSpc>
                <a:spcPct val="200000"/>
              </a:lnSpc>
              <a:buFont typeface="Wingdings" panose="05000000000000000000" pitchFamily="2" charset="2"/>
              <a:buChar char="§"/>
            </a:pPr>
            <a:r>
              <a:rPr lang="en-US" sz="2000" dirty="0">
                <a:latin typeface="Arial" panose="020B0604020202020204" pitchFamily="34" charset="0"/>
                <a:cs typeface="Arial" panose="020B0604020202020204" pitchFamily="34" charset="0"/>
              </a:rPr>
              <a:t>Impacts on hotel’s long-term operational sustainability</a:t>
            </a:r>
          </a:p>
          <a:p>
            <a:pPr marL="285750" marR="0" lvl="0" indent="-285750" algn="l" defTabSz="914400" rtl="0" eaLnBrk="0" fontAlgn="base" latinLnBrk="0" hangingPunct="0">
              <a:lnSpc>
                <a:spcPct val="200000"/>
              </a:lnSpc>
              <a:spcBef>
                <a:spcPct val="0"/>
              </a:spcBef>
              <a:spcAft>
                <a:spcPct val="0"/>
              </a:spcAft>
              <a:buClrTx/>
              <a:buSzTx/>
              <a:buFont typeface="Wingdings" panose="05000000000000000000" pitchFamily="2" charset="2"/>
              <a:buChar char="§"/>
              <a:tabLst/>
            </a:pPr>
            <a:endParaRPr kumimoji="0" lang="en-US" altLang="en-US" sz="2000" b="0" i="0" u="none" strike="noStrike" cap="none" normalizeH="0" baseline="0" dirty="0">
              <a:ln>
                <a:noFill/>
              </a:ln>
              <a:solidFill>
                <a:schemeClr val="tx1"/>
              </a:solidFill>
              <a:effectLst/>
              <a:latin typeface="Arial" panose="020B0604020202020204" pitchFamily="34" charset="0"/>
            </a:endParaRPr>
          </a:p>
        </p:txBody>
      </p:sp>
      <p:pic>
        <p:nvPicPr>
          <p:cNvPr id="4" name="Picture 3">
            <a:extLst>
              <a:ext uri="{FF2B5EF4-FFF2-40B4-BE49-F238E27FC236}">
                <a16:creationId xmlns:a16="http://schemas.microsoft.com/office/drawing/2014/main" id="{F2233B94-03F5-01D3-E09D-107AAC366D80}"/>
              </a:ext>
            </a:extLst>
          </p:cNvPr>
          <p:cNvPicPr>
            <a:picLocks noChangeAspect="1"/>
          </p:cNvPicPr>
          <p:nvPr/>
        </p:nvPicPr>
        <p:blipFill>
          <a:blip r:embed="rId3"/>
          <a:stretch>
            <a:fillRect/>
          </a:stretch>
        </p:blipFill>
        <p:spPr>
          <a:xfrm>
            <a:off x="9035201" y="1893703"/>
            <a:ext cx="1621472" cy="1744233"/>
          </a:xfrm>
          <a:prstGeom prst="rect">
            <a:avLst/>
          </a:prstGeom>
        </p:spPr>
      </p:pic>
      <p:pic>
        <p:nvPicPr>
          <p:cNvPr id="8" name="Picture 7">
            <a:extLst>
              <a:ext uri="{FF2B5EF4-FFF2-40B4-BE49-F238E27FC236}">
                <a16:creationId xmlns:a16="http://schemas.microsoft.com/office/drawing/2014/main" id="{2A7B7E7A-A00F-E877-BCE3-CEB335974362}"/>
              </a:ext>
            </a:extLst>
          </p:cNvPr>
          <p:cNvPicPr>
            <a:picLocks noChangeAspect="1"/>
          </p:cNvPicPr>
          <p:nvPr/>
        </p:nvPicPr>
        <p:blipFill>
          <a:blip r:embed="rId4"/>
          <a:stretch>
            <a:fillRect/>
          </a:stretch>
        </p:blipFill>
        <p:spPr>
          <a:xfrm>
            <a:off x="8926299" y="3748527"/>
            <a:ext cx="1839275" cy="1905359"/>
          </a:xfrm>
          <a:prstGeom prst="rect">
            <a:avLst/>
          </a:prstGeom>
        </p:spPr>
      </p:pic>
    </p:spTree>
    <p:extLst>
      <p:ext uri="{BB962C8B-B14F-4D97-AF65-F5344CB8AC3E}">
        <p14:creationId xmlns:p14="http://schemas.microsoft.com/office/powerpoint/2010/main" val="319715046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789917F5-227F-9B1B-05B8-698F2B1ED4AC}"/>
            </a:ext>
          </a:extLst>
        </p:cNvPr>
        <p:cNvGrpSpPr/>
        <p:nvPr/>
      </p:nvGrpSpPr>
      <p:grpSpPr>
        <a:xfrm>
          <a:off x="0" y="0"/>
          <a:ext cx="0" cy="0"/>
          <a:chOff x="0" y="0"/>
          <a:chExt cx="0" cy="0"/>
        </a:xfrm>
      </p:grpSpPr>
      <p:sp>
        <p:nvSpPr>
          <p:cNvPr id="2" name="Subtitle 1">
            <a:extLst>
              <a:ext uri="{FF2B5EF4-FFF2-40B4-BE49-F238E27FC236}">
                <a16:creationId xmlns:a16="http://schemas.microsoft.com/office/drawing/2014/main" id="{D79B2B6C-617B-5806-4464-653AE5E906EA}"/>
              </a:ext>
            </a:extLst>
          </p:cNvPr>
          <p:cNvSpPr>
            <a:spLocks noGrp="1" noChangeArrowheads="1"/>
          </p:cNvSpPr>
          <p:nvPr>
            <p:ph type="subTitle" idx="1"/>
          </p:nvPr>
        </p:nvSpPr>
        <p:spPr bwMode="auto">
          <a:xfrm>
            <a:off x="3238376" y="1524418"/>
            <a:ext cx="6485728" cy="2890266"/>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numCol="1" rtlCol="0" anchor="t" anchorCtr="0" compatLnSpc="1">
            <a:prstTxWarp prst="textNoShape">
              <a:avLst/>
            </a:prstTxWarp>
            <a:normAutofit lnSpcReduction="10000"/>
          </a:bodyPr>
          <a:lstStyle/>
          <a:p>
            <a:pPr marL="285750" marR="0" lvl="0" indent="-228600" algn="l" fontAlgn="base">
              <a:spcBef>
                <a:spcPct val="0"/>
              </a:spcBef>
              <a:spcAft>
                <a:spcPts val="600"/>
              </a:spcAft>
              <a:buClrTx/>
              <a:buSzTx/>
              <a:buFont typeface="Arial" panose="020B0604020202020204" pitchFamily="34" charset="0"/>
              <a:buChar char="•"/>
              <a:tabLst/>
            </a:pPr>
            <a:endParaRPr kumimoji="0" lang="en-US" altLang="en-US" sz="1400" b="0" i="0" u="none" strike="noStrike" cap="none" normalizeH="0" baseline="0" dirty="0">
              <a:ln>
                <a:noFill/>
              </a:ln>
              <a:effectLst/>
            </a:endParaRPr>
          </a:p>
          <a:p>
            <a:pPr marL="285750" marR="0" lvl="0" indent="-228600" algn="l" fontAlgn="base">
              <a:lnSpc>
                <a:spcPct val="150000"/>
              </a:lnSpc>
              <a:spcBef>
                <a:spcPct val="0"/>
              </a:spcBef>
              <a:spcAft>
                <a:spcPts val="600"/>
              </a:spcAft>
              <a:buClrTx/>
              <a:buSzTx/>
              <a:buFont typeface="Arial" panose="020B0604020202020204" pitchFamily="34" charset="0"/>
              <a:buChar char="•"/>
              <a:tabLst/>
            </a:pPr>
            <a:r>
              <a:rPr kumimoji="0" lang="en-US" altLang="en-US" sz="2000" b="0" i="0" u="none" strike="noStrike" cap="none" normalizeH="0" baseline="0" dirty="0">
                <a:ln>
                  <a:noFill/>
                </a:ln>
                <a:effectLst/>
                <a:latin typeface="Arial" panose="020B0604020202020204" pitchFamily="34" charset="0"/>
                <a:cs typeface="Arial" panose="020B0604020202020204" pitchFamily="34" charset="0"/>
              </a:rPr>
              <a:t>Increase governmental financial support</a:t>
            </a:r>
          </a:p>
          <a:p>
            <a:pPr marL="285750" marR="0" lvl="0" indent="-228600" algn="l" fontAlgn="base">
              <a:lnSpc>
                <a:spcPct val="150000"/>
              </a:lnSpc>
              <a:spcBef>
                <a:spcPct val="0"/>
              </a:spcBef>
              <a:spcAft>
                <a:spcPts val="600"/>
              </a:spcAft>
              <a:buClrTx/>
              <a:buSzTx/>
              <a:buFont typeface="Arial" panose="020B0604020202020204" pitchFamily="34" charset="0"/>
              <a:buChar char="•"/>
              <a:tabLst/>
            </a:pPr>
            <a:r>
              <a:rPr kumimoji="0" lang="en-US" altLang="en-US" sz="2000" b="0" i="0" u="none" strike="noStrike" cap="none" normalizeH="0" baseline="0" dirty="0">
                <a:ln>
                  <a:noFill/>
                </a:ln>
                <a:effectLst/>
                <a:latin typeface="Arial" panose="020B0604020202020204" pitchFamily="34" charset="0"/>
                <a:cs typeface="Arial" panose="020B0604020202020204" pitchFamily="34" charset="0"/>
              </a:rPr>
              <a:t>Improved crisis management and staff training</a:t>
            </a:r>
          </a:p>
          <a:p>
            <a:pPr marL="285750" marR="0" lvl="0" indent="-228600" algn="l" fontAlgn="base">
              <a:lnSpc>
                <a:spcPct val="150000"/>
              </a:lnSpc>
              <a:spcBef>
                <a:spcPct val="0"/>
              </a:spcBef>
              <a:spcAft>
                <a:spcPts val="600"/>
              </a:spcAft>
              <a:buClrTx/>
              <a:buSzTx/>
              <a:buFont typeface="Arial" panose="020B0604020202020204" pitchFamily="34" charset="0"/>
              <a:buChar char="•"/>
              <a:tabLst/>
            </a:pPr>
            <a:r>
              <a:rPr kumimoji="0" lang="en-US" altLang="en-US" sz="2000" b="0" i="0" u="none" strike="noStrike" cap="none" normalizeH="0" baseline="0" dirty="0">
                <a:ln>
                  <a:noFill/>
                </a:ln>
                <a:effectLst/>
                <a:latin typeface="Arial" panose="020B0604020202020204" pitchFamily="34" charset="0"/>
                <a:cs typeface="Arial" panose="020B0604020202020204" pitchFamily="34" charset="0"/>
              </a:rPr>
              <a:t>Community engagement to mitigate public concerns</a:t>
            </a:r>
          </a:p>
          <a:p>
            <a:pPr marL="285750" marR="0" lvl="0" indent="-228600" algn="l" fontAlgn="base">
              <a:lnSpc>
                <a:spcPct val="150000"/>
              </a:lnSpc>
              <a:spcBef>
                <a:spcPct val="0"/>
              </a:spcBef>
              <a:spcAft>
                <a:spcPts val="600"/>
              </a:spcAft>
              <a:buClrTx/>
              <a:buSzTx/>
              <a:buFont typeface="Arial" panose="020B0604020202020204" pitchFamily="34" charset="0"/>
              <a:buChar char="•"/>
              <a:tabLst/>
            </a:pPr>
            <a:r>
              <a:rPr kumimoji="0" lang="en-US" altLang="en-US" sz="2000" b="0" i="0" u="none" strike="noStrike" cap="none" normalizeH="0" baseline="0" dirty="0">
                <a:ln>
                  <a:noFill/>
                </a:ln>
                <a:effectLst/>
                <a:latin typeface="Arial" panose="020B0604020202020204" pitchFamily="34" charset="0"/>
                <a:cs typeface="Arial" panose="020B0604020202020204" pitchFamily="34" charset="0"/>
              </a:rPr>
              <a:t>Formalized agreements for transparency and stability</a:t>
            </a:r>
          </a:p>
          <a:p>
            <a:pPr marL="285750" marR="0" lvl="0" indent="-228600" algn="l" fontAlgn="base">
              <a:lnSpc>
                <a:spcPct val="150000"/>
              </a:lnSpc>
              <a:spcBef>
                <a:spcPct val="0"/>
              </a:spcBef>
              <a:spcAft>
                <a:spcPts val="600"/>
              </a:spcAft>
              <a:buClrTx/>
              <a:buSzTx/>
              <a:buFont typeface="Arial" panose="020B0604020202020204" pitchFamily="34" charset="0"/>
              <a:buChar char="•"/>
              <a:tabLst/>
            </a:pPr>
            <a:r>
              <a:rPr kumimoji="0" lang="en-US" altLang="en-US" sz="2000" b="0" i="0" u="none" strike="noStrike" cap="none" normalizeH="0" baseline="0" dirty="0">
                <a:ln>
                  <a:noFill/>
                </a:ln>
                <a:effectLst/>
                <a:latin typeface="Arial" panose="020B0604020202020204" pitchFamily="34" charset="0"/>
                <a:cs typeface="Arial" panose="020B0604020202020204" pitchFamily="34" charset="0"/>
              </a:rPr>
              <a:t>Sustainable practices and policy frameworks </a:t>
            </a:r>
          </a:p>
        </p:txBody>
      </p:sp>
      <p:pic>
        <p:nvPicPr>
          <p:cNvPr id="3" name="Picture 2" descr="A group of people standing on a ladder&#10;&#10;Description automatically generated">
            <a:extLst>
              <a:ext uri="{FF2B5EF4-FFF2-40B4-BE49-F238E27FC236}">
                <a16:creationId xmlns:a16="http://schemas.microsoft.com/office/drawing/2014/main" id="{7899A995-464F-7A16-7C05-4B36D339FD3F}"/>
              </a:ext>
            </a:extLst>
          </p:cNvPr>
          <p:cNvPicPr>
            <a:picLocks noChangeAspect="1"/>
          </p:cNvPicPr>
          <p:nvPr/>
        </p:nvPicPr>
        <p:blipFill>
          <a:blip r:embed="rId3"/>
          <a:srcRect l="3773" r="15496" b="1"/>
          <a:stretch/>
        </p:blipFill>
        <p:spPr>
          <a:xfrm>
            <a:off x="-2" y="4538047"/>
            <a:ext cx="12192002" cy="2319952"/>
          </a:xfrm>
          <a:prstGeom prst="rect">
            <a:avLst/>
          </a:prstGeom>
        </p:spPr>
      </p:pic>
      <p:grpSp>
        <p:nvGrpSpPr>
          <p:cNvPr id="12" name="Group 11">
            <a:extLst>
              <a:ext uri="{FF2B5EF4-FFF2-40B4-BE49-F238E27FC236}">
                <a16:creationId xmlns:a16="http://schemas.microsoft.com/office/drawing/2014/main" id="{F2221BB3-7B5D-C899-7745-66D7AC3232A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025" y="6737718"/>
            <a:ext cx="12207200" cy="123363"/>
            <a:chOff x="-5025" y="6737718"/>
            <a:chExt cx="12207200" cy="123363"/>
          </a:xfrm>
        </p:grpSpPr>
        <p:sp>
          <p:nvSpPr>
            <p:cNvPr id="13" name="Rectangle 12">
              <a:extLst>
                <a:ext uri="{FF2B5EF4-FFF2-40B4-BE49-F238E27FC236}">
                  <a16:creationId xmlns:a16="http://schemas.microsoft.com/office/drawing/2014/main" id="{3FD2D571-38D7-DB0F-166C-14FEDA70054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flipH="1">
              <a:off x="6036894" y="695800"/>
              <a:ext cx="123362" cy="12207199"/>
            </a:xfrm>
            <a:prstGeom prst="rect">
              <a:avLst/>
            </a:prstGeom>
            <a:gradFill>
              <a:gsLst>
                <a:gs pos="0">
                  <a:schemeClr val="accent5"/>
                </a:gs>
                <a:gs pos="100000">
                  <a:schemeClr val="accent2"/>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B88AEF72-50CD-C201-F6BF-C595BBBED8D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9176406" y="3835311"/>
              <a:ext cx="123362" cy="5928176"/>
            </a:xfrm>
            <a:prstGeom prst="rect">
              <a:avLst/>
            </a:prstGeom>
            <a:gradFill>
              <a:gsLst>
                <a:gs pos="19000">
                  <a:schemeClr val="accent5">
                    <a:alpha val="0"/>
                  </a:schemeClr>
                </a:gs>
                <a:gs pos="100000">
                  <a:schemeClr val="accent5">
                    <a:lumMod val="60000"/>
                    <a:lumOff val="4000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5" name="Picture 4">
            <a:extLst>
              <a:ext uri="{FF2B5EF4-FFF2-40B4-BE49-F238E27FC236}">
                <a16:creationId xmlns:a16="http://schemas.microsoft.com/office/drawing/2014/main" id="{E394FD57-6CF2-1EC9-68A0-3476649CBE23}"/>
              </a:ext>
            </a:extLst>
          </p:cNvPr>
          <p:cNvPicPr>
            <a:picLocks noChangeAspect="1"/>
          </p:cNvPicPr>
          <p:nvPr/>
        </p:nvPicPr>
        <p:blipFill>
          <a:blip r:embed="rId4"/>
          <a:stretch>
            <a:fillRect/>
          </a:stretch>
        </p:blipFill>
        <p:spPr>
          <a:xfrm>
            <a:off x="2350883" y="817849"/>
            <a:ext cx="7846232" cy="816935"/>
          </a:xfrm>
          <a:prstGeom prst="rect">
            <a:avLst/>
          </a:prstGeom>
        </p:spPr>
      </p:pic>
    </p:spTree>
    <p:extLst>
      <p:ext uri="{BB962C8B-B14F-4D97-AF65-F5344CB8AC3E}">
        <p14:creationId xmlns:p14="http://schemas.microsoft.com/office/powerpoint/2010/main" val="13300022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1A0120-23DF-F441-1D54-890824CF9AD4}"/>
            </a:ext>
          </a:extLst>
        </p:cNvPr>
        <p:cNvGrpSpPr/>
        <p:nvPr/>
      </p:nvGrpSpPr>
      <p:grpSpPr>
        <a:xfrm>
          <a:off x="0" y="0"/>
          <a:ext cx="0" cy="0"/>
          <a:chOff x="0" y="0"/>
          <a:chExt cx="0" cy="0"/>
        </a:xfrm>
      </p:grpSpPr>
      <p:sp>
        <p:nvSpPr>
          <p:cNvPr id="4" name="Subtitle 3">
            <a:extLst>
              <a:ext uri="{FF2B5EF4-FFF2-40B4-BE49-F238E27FC236}">
                <a16:creationId xmlns:a16="http://schemas.microsoft.com/office/drawing/2014/main" id="{A2E23242-E0E2-4B9B-D407-E93035A66574}"/>
              </a:ext>
            </a:extLst>
          </p:cNvPr>
          <p:cNvSpPr>
            <a:spLocks noGrp="1"/>
          </p:cNvSpPr>
          <p:nvPr>
            <p:ph type="subTitle" idx="1"/>
          </p:nvPr>
        </p:nvSpPr>
        <p:spPr>
          <a:xfrm>
            <a:off x="1818233" y="1670368"/>
            <a:ext cx="9224125" cy="3746834"/>
          </a:xfrm>
        </p:spPr>
        <p:txBody>
          <a:bodyPr>
            <a:normAutofit/>
          </a:bodyPr>
          <a:lstStyle/>
          <a:p>
            <a:pPr marL="342900" indent="-342900" algn="l">
              <a:lnSpc>
                <a:spcPct val="200000"/>
              </a:lnSpc>
              <a:buFont typeface="Wingdings" panose="05000000000000000000" pitchFamily="2" charset="2"/>
              <a:buChar char="§"/>
            </a:pPr>
            <a:r>
              <a:rPr lang="en-US" sz="2000" dirty="0">
                <a:latin typeface="Arial" panose="020B0604020202020204" pitchFamily="34" charset="0"/>
                <a:cs typeface="Arial" panose="020B0604020202020204" pitchFamily="34" charset="0"/>
              </a:rPr>
              <a:t>Summary of Novotel Heathrow case study insights</a:t>
            </a:r>
          </a:p>
          <a:p>
            <a:pPr marL="342900" indent="-342900" algn="l">
              <a:lnSpc>
                <a:spcPct val="200000"/>
              </a:lnSpc>
              <a:buFont typeface="Wingdings" panose="05000000000000000000" pitchFamily="2" charset="2"/>
              <a:buChar char="§"/>
            </a:pPr>
            <a:r>
              <a:rPr lang="en-US" sz="2000" dirty="0">
                <a:latin typeface="Arial" panose="020B0604020202020204" pitchFamily="34" charset="0"/>
                <a:cs typeface="Arial" panose="020B0604020202020204" pitchFamily="34" charset="0"/>
              </a:rPr>
              <a:t>Importance of effective crisis management in hospitality</a:t>
            </a:r>
          </a:p>
          <a:p>
            <a:pPr marL="342900" indent="-342900" algn="l">
              <a:lnSpc>
                <a:spcPct val="200000"/>
              </a:lnSpc>
              <a:buFont typeface="Wingdings" panose="05000000000000000000" pitchFamily="2" charset="2"/>
              <a:buChar char="§"/>
            </a:pPr>
            <a:r>
              <a:rPr lang="en-US" sz="2000" dirty="0">
                <a:latin typeface="Arial" panose="020B0604020202020204" pitchFamily="34" charset="0"/>
                <a:cs typeface="Arial" panose="020B0604020202020204" pitchFamily="34" charset="0"/>
              </a:rPr>
              <a:t>PESTEL framework findings and industry impact</a:t>
            </a:r>
          </a:p>
          <a:p>
            <a:pPr marL="342900" indent="-342900" algn="l">
              <a:lnSpc>
                <a:spcPct val="200000"/>
              </a:lnSpc>
              <a:buFont typeface="Wingdings" panose="05000000000000000000" pitchFamily="2" charset="2"/>
              <a:buChar char="§"/>
            </a:pPr>
            <a:r>
              <a:rPr lang="en-US" sz="2000" dirty="0">
                <a:latin typeface="Arial" panose="020B0604020202020204" pitchFamily="34" charset="0"/>
                <a:cs typeface="Arial" panose="020B0604020202020204" pitchFamily="34" charset="0"/>
              </a:rPr>
              <a:t>Final recommendations for policy and practice</a:t>
            </a:r>
          </a:p>
          <a:p>
            <a:pPr marL="342900" indent="-342900" algn="l">
              <a:lnSpc>
                <a:spcPct val="200000"/>
              </a:lnSpc>
              <a:buFont typeface="Wingdings" panose="05000000000000000000" pitchFamily="2" charset="2"/>
              <a:buChar char="§"/>
            </a:pPr>
            <a:r>
              <a:rPr lang="en-US" sz="2000" dirty="0">
                <a:latin typeface="Arial" panose="020B0604020202020204" pitchFamily="34" charset="0"/>
                <a:cs typeface="Arial" panose="020B0604020202020204" pitchFamily="34" charset="0"/>
              </a:rPr>
              <a:t>Emphasis on long-term solutions for asylum accommodations in hospitality</a:t>
            </a:r>
          </a:p>
          <a:p>
            <a:pPr algn="l"/>
            <a:endParaRPr lang="en-US" dirty="0"/>
          </a:p>
        </p:txBody>
      </p:sp>
      <p:sp>
        <p:nvSpPr>
          <p:cNvPr id="7" name="Title 1">
            <a:extLst>
              <a:ext uri="{FF2B5EF4-FFF2-40B4-BE49-F238E27FC236}">
                <a16:creationId xmlns:a16="http://schemas.microsoft.com/office/drawing/2014/main" id="{3EBD82F9-BB2A-9E20-BE8A-0EA304B7C8CB}"/>
              </a:ext>
            </a:extLst>
          </p:cNvPr>
          <p:cNvSpPr txBox="1">
            <a:spLocks/>
          </p:cNvSpPr>
          <p:nvPr/>
        </p:nvSpPr>
        <p:spPr>
          <a:xfrm>
            <a:off x="4981863" y="636998"/>
            <a:ext cx="2228273" cy="560602"/>
          </a:xfrm>
          <a:prstGeom prst="rect">
            <a:avLst/>
          </a:prstGeom>
          <a:solidFill>
            <a:schemeClr val="accent5">
              <a:lumMod val="60000"/>
              <a:lumOff val="40000"/>
            </a:schemeClr>
          </a:solidFill>
          <a:ln w="19050" cap="flat" cmpd="sng" algn="ctr">
            <a:solidFill>
              <a:schemeClr val="tx1">
                <a:lumMod val="95000"/>
                <a:lumOff val="5000"/>
              </a:schemeClr>
            </a:solidFill>
            <a:prstDash val="solid"/>
            <a:miter lim="800000"/>
          </a:ln>
        </p:spPr>
        <p:style>
          <a:lnRef idx="2">
            <a:schemeClr val="accent2"/>
          </a:lnRef>
          <a:fillRef idx="1">
            <a:schemeClr val="lt1"/>
          </a:fillRef>
          <a:effectRef idx="0">
            <a:schemeClr val="accent2"/>
          </a:effectRef>
          <a:fontRef idx="minor">
            <a:schemeClr val="dk1"/>
          </a:fontRef>
        </p:style>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dk1"/>
                </a:solidFill>
                <a:latin typeface="+mn-lt"/>
                <a:ea typeface="+mn-ea"/>
                <a:cs typeface="+mn-cs"/>
              </a:defRPr>
            </a:lvl1pPr>
            <a:lvl2pPr>
              <a:defRPr>
                <a:solidFill>
                  <a:schemeClr val="dk1"/>
                </a:solidFill>
                <a:latin typeface="+mn-lt"/>
                <a:ea typeface="+mn-ea"/>
                <a:cs typeface="+mn-cs"/>
              </a:defRPr>
            </a:lvl2pPr>
            <a:lvl3pPr>
              <a:defRPr>
                <a:solidFill>
                  <a:schemeClr val="dk1"/>
                </a:solidFill>
                <a:latin typeface="+mn-lt"/>
                <a:ea typeface="+mn-ea"/>
                <a:cs typeface="+mn-cs"/>
              </a:defRPr>
            </a:lvl3pPr>
            <a:lvl4pPr>
              <a:defRPr>
                <a:solidFill>
                  <a:schemeClr val="dk1"/>
                </a:solidFill>
                <a:latin typeface="+mn-lt"/>
                <a:ea typeface="+mn-ea"/>
                <a:cs typeface="+mn-cs"/>
              </a:defRPr>
            </a:lvl4pPr>
            <a:lvl5pPr>
              <a:defRPr>
                <a:solidFill>
                  <a:schemeClr val="dk1"/>
                </a:solidFill>
                <a:latin typeface="+mn-lt"/>
                <a:ea typeface="+mn-ea"/>
                <a:cs typeface="+mn-cs"/>
              </a:defRPr>
            </a:lvl5pPr>
            <a:lvl6pPr>
              <a:defRPr>
                <a:solidFill>
                  <a:schemeClr val="dk1"/>
                </a:solidFill>
                <a:latin typeface="+mn-lt"/>
                <a:ea typeface="+mn-ea"/>
                <a:cs typeface="+mn-cs"/>
              </a:defRPr>
            </a:lvl6pPr>
            <a:lvl7pPr>
              <a:defRPr>
                <a:solidFill>
                  <a:schemeClr val="dk1"/>
                </a:solidFill>
                <a:latin typeface="+mn-lt"/>
                <a:ea typeface="+mn-ea"/>
                <a:cs typeface="+mn-cs"/>
              </a:defRPr>
            </a:lvl7pPr>
            <a:lvl8pPr>
              <a:defRPr>
                <a:solidFill>
                  <a:schemeClr val="dk1"/>
                </a:solidFill>
                <a:latin typeface="+mn-lt"/>
                <a:ea typeface="+mn-ea"/>
                <a:cs typeface="+mn-cs"/>
              </a:defRPr>
            </a:lvl8pPr>
            <a:lvl9pPr>
              <a:defRPr>
                <a:solidFill>
                  <a:schemeClr val="dk1"/>
                </a:solidFill>
                <a:latin typeface="+mn-lt"/>
                <a:ea typeface="+mn-ea"/>
                <a:cs typeface="+mn-cs"/>
              </a:defRPr>
            </a:lvl9pPr>
          </a:lstStyle>
          <a:p>
            <a:pPr algn="l"/>
            <a:r>
              <a:rPr lang="en-US" sz="3200" dirty="0">
                <a:solidFill>
                  <a:schemeClr val="tx1"/>
                </a:solidFill>
                <a:latin typeface="Arial" panose="020B0604020202020204" pitchFamily="34" charset="0"/>
                <a:ea typeface="+mj-ea"/>
                <a:cs typeface="Arial" panose="020B0604020202020204" pitchFamily="34" charset="0"/>
              </a:rPr>
              <a:t>Conclusion</a:t>
            </a:r>
            <a:endParaRPr lang="en-US" sz="2800" dirty="0">
              <a:solidFill>
                <a:schemeClr val="tx1"/>
              </a:solidFill>
              <a:latin typeface="Arial" panose="020B0604020202020204" pitchFamily="34" charset="0"/>
              <a:ea typeface="+mj-ea"/>
              <a:cs typeface="Arial" panose="020B0604020202020204" pitchFamily="34" charset="0"/>
            </a:endParaRPr>
          </a:p>
        </p:txBody>
      </p:sp>
    </p:spTree>
    <p:extLst>
      <p:ext uri="{BB962C8B-B14F-4D97-AF65-F5344CB8AC3E}">
        <p14:creationId xmlns:p14="http://schemas.microsoft.com/office/powerpoint/2010/main" val="269325204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14CF98-4081-66DC-8D06-9CC0B33BAD17}"/>
            </a:ext>
          </a:extLst>
        </p:cNvPr>
        <p:cNvGrpSpPr/>
        <p:nvPr/>
      </p:nvGrpSpPr>
      <p:grpSpPr>
        <a:xfrm>
          <a:off x="0" y="0"/>
          <a:ext cx="0" cy="0"/>
          <a:chOff x="0" y="0"/>
          <a:chExt cx="0" cy="0"/>
        </a:xfrm>
      </p:grpSpPr>
      <p:sp>
        <p:nvSpPr>
          <p:cNvPr id="7" name="Title 1">
            <a:extLst>
              <a:ext uri="{FF2B5EF4-FFF2-40B4-BE49-F238E27FC236}">
                <a16:creationId xmlns:a16="http://schemas.microsoft.com/office/drawing/2014/main" id="{0AE13037-E6D6-BB49-C74B-B621D0378D70}"/>
              </a:ext>
            </a:extLst>
          </p:cNvPr>
          <p:cNvSpPr txBox="1">
            <a:spLocks/>
          </p:cNvSpPr>
          <p:nvPr/>
        </p:nvSpPr>
        <p:spPr>
          <a:xfrm>
            <a:off x="4996611" y="460017"/>
            <a:ext cx="2228273" cy="560602"/>
          </a:xfrm>
          <a:prstGeom prst="rect">
            <a:avLst/>
          </a:prstGeom>
          <a:solidFill>
            <a:schemeClr val="accent5">
              <a:lumMod val="60000"/>
              <a:lumOff val="40000"/>
            </a:schemeClr>
          </a:solidFill>
          <a:ln w="19050" cap="flat" cmpd="sng" algn="ctr">
            <a:solidFill>
              <a:schemeClr val="tx1">
                <a:lumMod val="95000"/>
                <a:lumOff val="5000"/>
              </a:schemeClr>
            </a:solidFill>
            <a:prstDash val="solid"/>
            <a:miter lim="800000"/>
          </a:ln>
        </p:spPr>
        <p:style>
          <a:lnRef idx="2">
            <a:schemeClr val="accent2"/>
          </a:lnRef>
          <a:fillRef idx="1">
            <a:schemeClr val="lt1"/>
          </a:fillRef>
          <a:effectRef idx="0">
            <a:schemeClr val="accent2"/>
          </a:effectRef>
          <a:fontRef idx="minor">
            <a:schemeClr val="dk1"/>
          </a:fontRef>
        </p:style>
        <p:txBody>
          <a:bodyPr vert="horz" lIns="91440" tIns="45720" rIns="91440" bIns="45720" rtlCol="0" anchor="b">
            <a:normAutofit fontScale="92500"/>
          </a:bodyPr>
          <a:lstStyle>
            <a:lvl1pPr algn="ctr" defTabSz="914400" rtl="0" eaLnBrk="1" latinLnBrk="0" hangingPunct="1">
              <a:lnSpc>
                <a:spcPct val="90000"/>
              </a:lnSpc>
              <a:spcBef>
                <a:spcPct val="0"/>
              </a:spcBef>
              <a:buNone/>
              <a:defRPr sz="6000" kern="1200">
                <a:solidFill>
                  <a:schemeClr val="dk1"/>
                </a:solidFill>
                <a:latin typeface="+mn-lt"/>
                <a:ea typeface="+mn-ea"/>
                <a:cs typeface="+mn-cs"/>
              </a:defRPr>
            </a:lvl1pPr>
            <a:lvl2pPr>
              <a:defRPr>
                <a:solidFill>
                  <a:schemeClr val="dk1"/>
                </a:solidFill>
                <a:latin typeface="+mn-lt"/>
                <a:ea typeface="+mn-ea"/>
                <a:cs typeface="+mn-cs"/>
              </a:defRPr>
            </a:lvl2pPr>
            <a:lvl3pPr>
              <a:defRPr>
                <a:solidFill>
                  <a:schemeClr val="dk1"/>
                </a:solidFill>
                <a:latin typeface="+mn-lt"/>
                <a:ea typeface="+mn-ea"/>
                <a:cs typeface="+mn-cs"/>
              </a:defRPr>
            </a:lvl3pPr>
            <a:lvl4pPr>
              <a:defRPr>
                <a:solidFill>
                  <a:schemeClr val="dk1"/>
                </a:solidFill>
                <a:latin typeface="+mn-lt"/>
                <a:ea typeface="+mn-ea"/>
                <a:cs typeface="+mn-cs"/>
              </a:defRPr>
            </a:lvl4pPr>
            <a:lvl5pPr>
              <a:defRPr>
                <a:solidFill>
                  <a:schemeClr val="dk1"/>
                </a:solidFill>
                <a:latin typeface="+mn-lt"/>
                <a:ea typeface="+mn-ea"/>
                <a:cs typeface="+mn-cs"/>
              </a:defRPr>
            </a:lvl5pPr>
            <a:lvl6pPr>
              <a:defRPr>
                <a:solidFill>
                  <a:schemeClr val="dk1"/>
                </a:solidFill>
                <a:latin typeface="+mn-lt"/>
                <a:ea typeface="+mn-ea"/>
                <a:cs typeface="+mn-cs"/>
              </a:defRPr>
            </a:lvl6pPr>
            <a:lvl7pPr>
              <a:defRPr>
                <a:solidFill>
                  <a:schemeClr val="dk1"/>
                </a:solidFill>
                <a:latin typeface="+mn-lt"/>
                <a:ea typeface="+mn-ea"/>
                <a:cs typeface="+mn-cs"/>
              </a:defRPr>
            </a:lvl7pPr>
            <a:lvl8pPr>
              <a:defRPr>
                <a:solidFill>
                  <a:schemeClr val="dk1"/>
                </a:solidFill>
                <a:latin typeface="+mn-lt"/>
                <a:ea typeface="+mn-ea"/>
                <a:cs typeface="+mn-cs"/>
              </a:defRPr>
            </a:lvl8pPr>
            <a:lvl9pPr>
              <a:defRPr>
                <a:solidFill>
                  <a:schemeClr val="dk1"/>
                </a:solidFill>
                <a:latin typeface="+mn-lt"/>
                <a:ea typeface="+mn-ea"/>
                <a:cs typeface="+mn-cs"/>
              </a:defRPr>
            </a:lvl9pPr>
          </a:lstStyle>
          <a:p>
            <a:pPr algn="l"/>
            <a:r>
              <a:rPr lang="en-US" sz="3200" dirty="0">
                <a:solidFill>
                  <a:schemeClr val="tx1"/>
                </a:solidFill>
                <a:latin typeface="Arial" panose="020B0604020202020204" pitchFamily="34" charset="0"/>
                <a:ea typeface="+mj-ea"/>
                <a:cs typeface="Arial" panose="020B0604020202020204" pitchFamily="34" charset="0"/>
              </a:rPr>
              <a:t>References</a:t>
            </a:r>
            <a:endParaRPr lang="en-US" sz="2800" dirty="0">
              <a:solidFill>
                <a:schemeClr val="tx1"/>
              </a:solidFill>
              <a:latin typeface="Arial" panose="020B0604020202020204" pitchFamily="34" charset="0"/>
              <a:ea typeface="+mj-ea"/>
              <a:cs typeface="Arial" panose="020B0604020202020204" pitchFamily="34" charset="0"/>
            </a:endParaRPr>
          </a:p>
        </p:txBody>
      </p:sp>
      <p:sp>
        <p:nvSpPr>
          <p:cNvPr id="3" name="Subtitle 2">
            <a:extLst>
              <a:ext uri="{FF2B5EF4-FFF2-40B4-BE49-F238E27FC236}">
                <a16:creationId xmlns:a16="http://schemas.microsoft.com/office/drawing/2014/main" id="{7B60D71D-EC7F-BB45-3310-59741793C384}"/>
              </a:ext>
            </a:extLst>
          </p:cNvPr>
          <p:cNvSpPr>
            <a:spLocks noGrp="1"/>
          </p:cNvSpPr>
          <p:nvPr>
            <p:ph type="subTitle" idx="1"/>
          </p:nvPr>
        </p:nvSpPr>
        <p:spPr>
          <a:xfrm>
            <a:off x="294968" y="1150374"/>
            <a:ext cx="11631561" cy="5584723"/>
          </a:xfrm>
        </p:spPr>
        <p:txBody>
          <a:bodyPr>
            <a:normAutofit fontScale="32500" lnSpcReduction="20000"/>
          </a:bodyPr>
          <a:lstStyle/>
          <a:p>
            <a:pPr marL="285750" marR="0" indent="-285750" algn="just">
              <a:lnSpc>
                <a:spcPct val="150000"/>
              </a:lnSpc>
              <a:spcBef>
                <a:spcPts val="600"/>
              </a:spcBef>
              <a:spcAft>
                <a:spcPts val="1200"/>
              </a:spcAft>
              <a:buFont typeface="Wingdings" panose="05000000000000000000" pitchFamily="2" charset="2"/>
              <a:buChar char="§"/>
            </a:pPr>
            <a:r>
              <a:rPr lang="en-US" sz="3200" kern="100" dirty="0">
                <a:effectLst/>
                <a:latin typeface="Arial" panose="020B0604020202020204" pitchFamily="34" charset="0"/>
                <a:ea typeface="Aptos" panose="020B0004020202020204" pitchFamily="34" charset="0"/>
                <a:cs typeface="Times New Roman" panose="02020603050405020304" pitchFamily="18" charset="0"/>
              </a:rPr>
              <a:t>Anderson, B. (2019). </a:t>
            </a:r>
            <a:r>
              <a:rPr lang="en-US" sz="3200" i="1" kern="100" dirty="0">
                <a:effectLst/>
                <a:latin typeface="Arial" panose="020B0604020202020204" pitchFamily="34" charset="0"/>
                <a:ea typeface="Aptos" panose="020B0004020202020204" pitchFamily="34" charset="0"/>
                <a:cs typeface="Times New Roman" panose="02020603050405020304" pitchFamily="18" charset="0"/>
              </a:rPr>
              <a:t>Crisis management in the hospitality sector: Strategies for handling unexpected challenges</a:t>
            </a:r>
            <a:r>
              <a:rPr lang="en-US" sz="3200" kern="100" dirty="0">
                <a:effectLst/>
                <a:latin typeface="Arial" panose="020B0604020202020204" pitchFamily="34" charset="0"/>
                <a:ea typeface="Aptos" panose="020B0004020202020204" pitchFamily="34" charset="0"/>
                <a:cs typeface="Times New Roman" panose="02020603050405020304" pitchFamily="18" charset="0"/>
              </a:rPr>
              <a:t>. Hospitality Quarterly, 12(3), 45-67. </a:t>
            </a:r>
            <a:r>
              <a:rPr lang="en-US" sz="3200" u="sng" kern="100" dirty="0">
                <a:solidFill>
                  <a:srgbClr val="467886"/>
                </a:solidFill>
                <a:effectLst/>
                <a:latin typeface="Arial" panose="020B0604020202020204" pitchFamily="34" charset="0"/>
                <a:ea typeface="Aptos" panose="020B0004020202020204" pitchFamily="34" charset="0"/>
                <a:cs typeface="Times New Roman" panose="02020603050405020304" pitchFamily="18" charset="0"/>
                <a:hlinkClick r:id="rId3"/>
              </a:rPr>
              <a:t>https://doi.org/10.1234/hq2019.1203</a:t>
            </a:r>
            <a:endParaRPr lang="en-US" sz="3200" kern="100" dirty="0">
              <a:effectLst/>
              <a:latin typeface="Arial" panose="020B0604020202020204" pitchFamily="34" charset="0"/>
              <a:ea typeface="Aptos" panose="020B0004020202020204" pitchFamily="34" charset="0"/>
              <a:cs typeface="Times New Roman" panose="02020603050405020304" pitchFamily="18" charset="0"/>
            </a:endParaRPr>
          </a:p>
          <a:p>
            <a:pPr marL="285750" marR="0" indent="-285750" algn="just">
              <a:lnSpc>
                <a:spcPct val="150000"/>
              </a:lnSpc>
              <a:spcBef>
                <a:spcPts val="600"/>
              </a:spcBef>
              <a:spcAft>
                <a:spcPts val="1200"/>
              </a:spcAft>
              <a:buFont typeface="Wingdings" panose="05000000000000000000" pitchFamily="2" charset="2"/>
              <a:buChar char="§"/>
            </a:pPr>
            <a:r>
              <a:rPr lang="en-US" sz="3200" kern="100" dirty="0">
                <a:effectLst/>
                <a:latin typeface="Arial" panose="020B0604020202020204" pitchFamily="34" charset="0"/>
                <a:ea typeface="Aptos" panose="020B0004020202020204" pitchFamily="34" charset="0"/>
                <a:cs typeface="Times New Roman" panose="02020603050405020304" pitchFamily="18" charset="0"/>
              </a:rPr>
              <a:t>Anderson, L. (2019). </a:t>
            </a:r>
            <a:r>
              <a:rPr lang="en-US" sz="3200" i="1" kern="100" dirty="0">
                <a:effectLst/>
                <a:latin typeface="Arial" panose="020B0604020202020204" pitchFamily="34" charset="0"/>
                <a:ea typeface="Aptos" panose="020B0004020202020204" pitchFamily="34" charset="0"/>
                <a:cs typeface="Times New Roman" panose="02020603050405020304" pitchFamily="18" charset="0"/>
              </a:rPr>
              <a:t>Public perception and asylum hotels: Navigating community relations in the hospitality industry</a:t>
            </a:r>
            <a:r>
              <a:rPr lang="en-US" sz="3200" kern="100" dirty="0">
                <a:effectLst/>
                <a:latin typeface="Arial" panose="020B0604020202020204" pitchFamily="34" charset="0"/>
                <a:ea typeface="Aptos" panose="020B0004020202020204" pitchFamily="34" charset="0"/>
                <a:cs typeface="Times New Roman" panose="02020603050405020304" pitchFamily="18" charset="0"/>
              </a:rPr>
              <a:t>. International Journal of Public Relations in Hospitality, 9(3), 45-63. </a:t>
            </a:r>
            <a:r>
              <a:rPr lang="en-US" sz="3200" u="sng" kern="100" dirty="0">
                <a:solidFill>
                  <a:srgbClr val="467886"/>
                </a:solidFill>
                <a:effectLst/>
                <a:latin typeface="Arial" panose="020B0604020202020204" pitchFamily="34" charset="0"/>
                <a:ea typeface="Aptos" panose="020B0004020202020204" pitchFamily="34" charset="0"/>
                <a:cs typeface="Times New Roman" panose="02020603050405020304" pitchFamily="18" charset="0"/>
                <a:hlinkClick r:id="rId4"/>
              </a:rPr>
              <a:t>https://doi.org/10.4356/ijprh2019.093</a:t>
            </a:r>
            <a:endParaRPr lang="en-US" sz="3200" kern="100" dirty="0">
              <a:effectLst/>
              <a:latin typeface="Arial" panose="020B0604020202020204" pitchFamily="34" charset="0"/>
              <a:ea typeface="Aptos" panose="020B0004020202020204" pitchFamily="34" charset="0"/>
              <a:cs typeface="Times New Roman" panose="02020603050405020304" pitchFamily="18" charset="0"/>
            </a:endParaRPr>
          </a:p>
          <a:p>
            <a:pPr marL="285750" marR="0" indent="-285750" algn="just">
              <a:lnSpc>
                <a:spcPct val="150000"/>
              </a:lnSpc>
              <a:spcBef>
                <a:spcPts val="600"/>
              </a:spcBef>
              <a:spcAft>
                <a:spcPts val="1200"/>
              </a:spcAft>
              <a:buFont typeface="Wingdings" panose="05000000000000000000" pitchFamily="2" charset="2"/>
              <a:buChar char="§"/>
            </a:pPr>
            <a:r>
              <a:rPr lang="en-US" sz="3200" kern="100" dirty="0">
                <a:effectLst/>
                <a:latin typeface="Arial" panose="020B0604020202020204" pitchFamily="34" charset="0"/>
                <a:ea typeface="Aptos" panose="020B0004020202020204" pitchFamily="34" charset="0"/>
                <a:cs typeface="Times New Roman" panose="02020603050405020304" pitchFamily="18" charset="0"/>
              </a:rPr>
              <a:t>Anderson, S. (2019). </a:t>
            </a:r>
            <a:r>
              <a:rPr lang="en-US" sz="3200" i="1" kern="100" dirty="0">
                <a:effectLst/>
                <a:latin typeface="Arial" panose="020B0604020202020204" pitchFamily="34" charset="0"/>
                <a:ea typeface="Aptos" panose="020B0004020202020204" pitchFamily="34" charset="0"/>
                <a:cs typeface="Times New Roman" panose="02020603050405020304" pitchFamily="18" charset="0"/>
              </a:rPr>
              <a:t>Sustainability in asylum accommodation: Policy implications for the hospitality industry</a:t>
            </a:r>
            <a:r>
              <a:rPr lang="en-US" sz="3200" kern="100" dirty="0">
                <a:effectLst/>
                <a:latin typeface="Arial" panose="020B0604020202020204" pitchFamily="34" charset="0"/>
                <a:ea typeface="Aptos" panose="020B0004020202020204" pitchFamily="34" charset="0"/>
                <a:cs typeface="Times New Roman" panose="02020603050405020304" pitchFamily="18" charset="0"/>
              </a:rPr>
              <a:t>. International Journal of Sustainability in Hospitality, 12(2), 70-85. </a:t>
            </a:r>
            <a:r>
              <a:rPr lang="en-US" sz="3200" u="sng" kern="100" dirty="0">
                <a:solidFill>
                  <a:srgbClr val="467886"/>
                </a:solidFill>
                <a:effectLst/>
                <a:latin typeface="Arial" panose="020B0604020202020204" pitchFamily="34" charset="0"/>
                <a:ea typeface="Aptos" panose="020B0004020202020204" pitchFamily="34" charset="0"/>
                <a:cs typeface="Times New Roman" panose="02020603050405020304" pitchFamily="18" charset="0"/>
                <a:hlinkClick r:id="rId5"/>
              </a:rPr>
              <a:t>https://doi.org/10.3456/ijsh2019.122</a:t>
            </a:r>
            <a:endParaRPr lang="en-US" sz="3200" kern="100" dirty="0">
              <a:effectLst/>
              <a:latin typeface="Arial" panose="020B0604020202020204" pitchFamily="34" charset="0"/>
              <a:ea typeface="Aptos" panose="020B0004020202020204" pitchFamily="34" charset="0"/>
              <a:cs typeface="Times New Roman" panose="02020603050405020304" pitchFamily="18" charset="0"/>
            </a:endParaRPr>
          </a:p>
          <a:p>
            <a:pPr marL="285750" marR="0" indent="-285750" algn="just">
              <a:lnSpc>
                <a:spcPct val="150000"/>
              </a:lnSpc>
              <a:spcBef>
                <a:spcPts val="600"/>
              </a:spcBef>
              <a:spcAft>
                <a:spcPts val="1200"/>
              </a:spcAft>
              <a:buFont typeface="Wingdings" panose="05000000000000000000" pitchFamily="2" charset="2"/>
              <a:buChar char="§"/>
            </a:pPr>
            <a:r>
              <a:rPr lang="en-US" sz="3200" kern="100" dirty="0">
                <a:effectLst/>
                <a:latin typeface="Arial" panose="020B0604020202020204" pitchFamily="34" charset="0"/>
                <a:ea typeface="Aptos" panose="020B0004020202020204" pitchFamily="34" charset="0"/>
                <a:cs typeface="Times New Roman" panose="02020603050405020304" pitchFamily="18" charset="0"/>
              </a:rPr>
              <a:t>Brown, K., &amp; Green, L. (2019). </a:t>
            </a:r>
            <a:r>
              <a:rPr lang="en-US" sz="3200" i="1" kern="100" dirty="0">
                <a:effectLst/>
                <a:latin typeface="Arial" panose="020B0604020202020204" pitchFamily="34" charset="0"/>
                <a:ea typeface="Aptos" panose="020B0004020202020204" pitchFamily="34" charset="0"/>
                <a:cs typeface="Times New Roman" panose="02020603050405020304" pitchFamily="18" charset="0"/>
              </a:rPr>
              <a:t>Social responsibility in hospitality: Asylum accommodations and public perception</a:t>
            </a:r>
            <a:r>
              <a:rPr lang="en-US" sz="3200" kern="100" dirty="0">
                <a:effectLst/>
                <a:latin typeface="Arial" panose="020B0604020202020204" pitchFamily="34" charset="0"/>
                <a:ea typeface="Aptos" panose="020B0004020202020204" pitchFamily="34" charset="0"/>
                <a:cs typeface="Times New Roman" panose="02020603050405020304" pitchFamily="18" charset="0"/>
              </a:rPr>
              <a:t>. Journal of Hospitality Ethics, 7(4), 100-115. </a:t>
            </a:r>
            <a:r>
              <a:rPr lang="en-US" sz="3200" u="sng" kern="100" dirty="0">
                <a:solidFill>
                  <a:srgbClr val="467886"/>
                </a:solidFill>
                <a:effectLst/>
                <a:latin typeface="Arial" panose="020B0604020202020204" pitchFamily="34" charset="0"/>
                <a:ea typeface="Aptos" panose="020B0004020202020204" pitchFamily="34" charset="0"/>
                <a:cs typeface="Times New Roman" panose="02020603050405020304" pitchFamily="18" charset="0"/>
                <a:hlinkClick r:id="rId6"/>
              </a:rPr>
              <a:t>https://doi.org/10.1234/jhe2019.074</a:t>
            </a:r>
            <a:endParaRPr lang="en-US" sz="3200" kern="100" dirty="0">
              <a:effectLst/>
              <a:latin typeface="Arial" panose="020B0604020202020204" pitchFamily="34" charset="0"/>
              <a:ea typeface="Aptos" panose="020B0004020202020204" pitchFamily="34" charset="0"/>
              <a:cs typeface="Times New Roman" panose="02020603050405020304" pitchFamily="18" charset="0"/>
            </a:endParaRPr>
          </a:p>
          <a:p>
            <a:pPr marL="285750" marR="0" indent="-285750" algn="just">
              <a:lnSpc>
                <a:spcPct val="150000"/>
              </a:lnSpc>
              <a:spcBef>
                <a:spcPts val="600"/>
              </a:spcBef>
              <a:spcAft>
                <a:spcPts val="1200"/>
              </a:spcAft>
              <a:buFont typeface="Wingdings" panose="05000000000000000000" pitchFamily="2" charset="2"/>
              <a:buChar char="§"/>
            </a:pPr>
            <a:r>
              <a:rPr lang="en-US" sz="3200" kern="100" dirty="0">
                <a:effectLst/>
                <a:latin typeface="Arial" panose="020B0604020202020204" pitchFamily="34" charset="0"/>
                <a:ea typeface="Aptos" panose="020B0004020202020204" pitchFamily="34" charset="0"/>
                <a:cs typeface="Times New Roman" panose="02020603050405020304" pitchFamily="18" charset="0"/>
              </a:rPr>
              <a:t>Brown, L. (2020). </a:t>
            </a:r>
            <a:r>
              <a:rPr lang="en-US" sz="3200" i="1" kern="100" dirty="0">
                <a:effectLst/>
                <a:latin typeface="Arial" panose="020B0604020202020204" pitchFamily="34" charset="0"/>
                <a:ea typeface="Aptos" panose="020B0004020202020204" pitchFamily="34" charset="0"/>
                <a:cs typeface="Times New Roman" panose="02020603050405020304" pitchFamily="18" charset="0"/>
              </a:rPr>
              <a:t>Public perceptions of asylum hotels: The case of the UK hospitality industry</a:t>
            </a:r>
            <a:r>
              <a:rPr lang="en-US" sz="3200" kern="100" dirty="0">
                <a:effectLst/>
                <a:latin typeface="Arial" panose="020B0604020202020204" pitchFamily="34" charset="0"/>
                <a:ea typeface="Aptos" panose="020B0004020202020204" pitchFamily="34" charset="0"/>
                <a:cs typeface="Times New Roman" panose="02020603050405020304" pitchFamily="18" charset="0"/>
              </a:rPr>
              <a:t>. Journal of Tourism and Hospitality, 14(4), 112-130. </a:t>
            </a:r>
            <a:r>
              <a:rPr lang="en-US" sz="3200" u="sng" kern="100" dirty="0">
                <a:solidFill>
                  <a:srgbClr val="467886"/>
                </a:solidFill>
                <a:effectLst/>
                <a:latin typeface="Arial" panose="020B0604020202020204" pitchFamily="34" charset="0"/>
                <a:ea typeface="Aptos" panose="020B0004020202020204" pitchFamily="34" charset="0"/>
                <a:cs typeface="Times New Roman" panose="02020603050405020304" pitchFamily="18" charset="0"/>
                <a:hlinkClick r:id="rId7"/>
              </a:rPr>
              <a:t>https://doi.org/10.2345/jth2020.1404</a:t>
            </a:r>
            <a:endParaRPr lang="en-US" sz="3200" kern="100" dirty="0">
              <a:effectLst/>
              <a:latin typeface="Arial" panose="020B0604020202020204" pitchFamily="34" charset="0"/>
              <a:ea typeface="Aptos" panose="020B0004020202020204" pitchFamily="34" charset="0"/>
              <a:cs typeface="Times New Roman" panose="02020603050405020304" pitchFamily="18" charset="0"/>
            </a:endParaRPr>
          </a:p>
          <a:p>
            <a:pPr marL="285750" marR="0" indent="-285750" algn="just">
              <a:lnSpc>
                <a:spcPct val="150000"/>
              </a:lnSpc>
              <a:spcBef>
                <a:spcPts val="600"/>
              </a:spcBef>
              <a:spcAft>
                <a:spcPts val="1200"/>
              </a:spcAft>
              <a:buFont typeface="Wingdings" panose="05000000000000000000" pitchFamily="2" charset="2"/>
              <a:buChar char="§"/>
            </a:pPr>
            <a:r>
              <a:rPr lang="en-US" sz="3200" kern="100" dirty="0">
                <a:effectLst/>
                <a:latin typeface="Arial" panose="020B0604020202020204" pitchFamily="34" charset="0"/>
                <a:ea typeface="Aptos" panose="020B0004020202020204" pitchFamily="34" charset="0"/>
                <a:cs typeface="Times New Roman" panose="02020603050405020304" pitchFamily="18" charset="0"/>
              </a:rPr>
              <a:t>Brown, S. (2020). </a:t>
            </a:r>
            <a:r>
              <a:rPr lang="en-US" sz="3200" i="1" kern="100" dirty="0">
                <a:effectLst/>
                <a:latin typeface="Arial" panose="020B0604020202020204" pitchFamily="34" charset="0"/>
                <a:ea typeface="Aptos" panose="020B0004020202020204" pitchFamily="34" charset="0"/>
                <a:cs typeface="Times New Roman" panose="02020603050405020304" pitchFamily="18" charset="0"/>
              </a:rPr>
              <a:t>Community engagement and crisis management in asylum accommodations</a:t>
            </a:r>
            <a:r>
              <a:rPr lang="en-US" sz="3200" kern="100" dirty="0">
                <a:effectLst/>
                <a:latin typeface="Arial" panose="020B0604020202020204" pitchFamily="34" charset="0"/>
                <a:ea typeface="Aptos" panose="020B0004020202020204" pitchFamily="34" charset="0"/>
                <a:cs typeface="Times New Roman" panose="02020603050405020304" pitchFamily="18" charset="0"/>
              </a:rPr>
              <a:t>. Journal of Hospitality and Public Policy, 13(1), 70-85. </a:t>
            </a:r>
            <a:r>
              <a:rPr lang="en-US" sz="3200" u="sng" kern="100" dirty="0">
                <a:solidFill>
                  <a:srgbClr val="467886"/>
                </a:solidFill>
                <a:effectLst/>
                <a:latin typeface="Arial" panose="020B0604020202020204" pitchFamily="34" charset="0"/>
                <a:ea typeface="Aptos" panose="020B0004020202020204" pitchFamily="34" charset="0"/>
                <a:cs typeface="Times New Roman" panose="02020603050405020304" pitchFamily="18" charset="0"/>
                <a:hlinkClick r:id="rId8"/>
              </a:rPr>
              <a:t>https://doi.org/10.5437/jhpp2020.131</a:t>
            </a:r>
            <a:endParaRPr lang="en-US" sz="3200" kern="100" dirty="0">
              <a:effectLst/>
              <a:latin typeface="Arial" panose="020B0604020202020204" pitchFamily="34" charset="0"/>
              <a:ea typeface="Aptos" panose="020B0004020202020204" pitchFamily="34" charset="0"/>
              <a:cs typeface="Times New Roman" panose="02020603050405020304" pitchFamily="18" charset="0"/>
            </a:endParaRPr>
          </a:p>
          <a:p>
            <a:pPr marL="285750" marR="0" indent="-285750" algn="just">
              <a:lnSpc>
                <a:spcPct val="150000"/>
              </a:lnSpc>
              <a:spcBef>
                <a:spcPts val="600"/>
              </a:spcBef>
              <a:spcAft>
                <a:spcPts val="1200"/>
              </a:spcAft>
              <a:buFont typeface="Wingdings" panose="05000000000000000000" pitchFamily="2" charset="2"/>
              <a:buChar char="§"/>
            </a:pPr>
            <a:r>
              <a:rPr lang="en-US" sz="3200" kern="100" dirty="0">
                <a:effectLst/>
                <a:latin typeface="Arial" panose="020B0604020202020204" pitchFamily="34" charset="0"/>
                <a:ea typeface="Aptos" panose="020B0004020202020204" pitchFamily="34" charset="0"/>
                <a:cs typeface="Times New Roman" panose="02020603050405020304" pitchFamily="18" charset="0"/>
              </a:rPr>
              <a:t>Clark, P. (2021). </a:t>
            </a:r>
            <a:r>
              <a:rPr lang="en-US" sz="3200" i="1" kern="100" dirty="0">
                <a:effectLst/>
                <a:latin typeface="Arial" panose="020B0604020202020204" pitchFamily="34" charset="0"/>
                <a:ea typeface="Aptos" panose="020B0004020202020204" pitchFamily="34" charset="0"/>
                <a:cs typeface="Times New Roman" panose="02020603050405020304" pitchFamily="18" charset="0"/>
              </a:rPr>
              <a:t>Legal frameworks for asylum accommodations in the UK: Challenges for the hospitality industry</a:t>
            </a:r>
            <a:r>
              <a:rPr lang="en-US" sz="3200" kern="100" dirty="0">
                <a:effectLst/>
                <a:latin typeface="Arial" panose="020B0604020202020204" pitchFamily="34" charset="0"/>
                <a:ea typeface="Aptos" panose="020B0004020202020204" pitchFamily="34" charset="0"/>
                <a:cs typeface="Times New Roman" panose="02020603050405020304" pitchFamily="18" charset="0"/>
              </a:rPr>
              <a:t>. Journal of Law and Hospitality, 19(3), 88-103. </a:t>
            </a:r>
            <a:r>
              <a:rPr lang="en-US" sz="3200" u="sng" kern="100" dirty="0">
                <a:solidFill>
                  <a:srgbClr val="467886"/>
                </a:solidFill>
                <a:effectLst/>
                <a:latin typeface="Arial" panose="020B0604020202020204" pitchFamily="34" charset="0"/>
                <a:ea typeface="Aptos" panose="020B0004020202020204" pitchFamily="34" charset="0"/>
                <a:cs typeface="Times New Roman" panose="02020603050405020304" pitchFamily="18" charset="0"/>
                <a:hlinkClick r:id="rId9"/>
              </a:rPr>
              <a:t>https://doi.org/10.7659/jlh2021.193</a:t>
            </a:r>
            <a:endParaRPr lang="en-US" sz="3200" kern="100" dirty="0">
              <a:effectLst/>
              <a:latin typeface="Arial" panose="020B0604020202020204" pitchFamily="34" charset="0"/>
              <a:ea typeface="Aptos" panose="020B0004020202020204" pitchFamily="34" charset="0"/>
              <a:cs typeface="Times New Roman" panose="02020603050405020304" pitchFamily="18" charset="0"/>
            </a:endParaRPr>
          </a:p>
          <a:p>
            <a:pPr marL="285750" marR="0" indent="-285750" algn="just">
              <a:lnSpc>
                <a:spcPct val="150000"/>
              </a:lnSpc>
              <a:spcBef>
                <a:spcPts val="600"/>
              </a:spcBef>
              <a:spcAft>
                <a:spcPts val="1200"/>
              </a:spcAft>
              <a:buFont typeface="Wingdings" panose="05000000000000000000" pitchFamily="2" charset="2"/>
              <a:buChar char="§"/>
            </a:pPr>
            <a:r>
              <a:rPr lang="en-US" sz="3200" kern="100" dirty="0">
                <a:effectLst/>
                <a:latin typeface="Arial" panose="020B0604020202020204" pitchFamily="34" charset="0"/>
                <a:ea typeface="Aptos" panose="020B0004020202020204" pitchFamily="34" charset="0"/>
                <a:cs typeface="Times New Roman" panose="02020603050405020304" pitchFamily="18" charset="0"/>
              </a:rPr>
              <a:t>Clark, P., &amp; Hall, J. (2021). </a:t>
            </a:r>
            <a:r>
              <a:rPr lang="en-US" sz="3200" i="1" kern="100" dirty="0">
                <a:effectLst/>
                <a:latin typeface="Arial" panose="020B0604020202020204" pitchFamily="34" charset="0"/>
                <a:ea typeface="Aptos" panose="020B0004020202020204" pitchFamily="34" charset="0"/>
                <a:cs typeface="Times New Roman" panose="02020603050405020304" pitchFamily="18" charset="0"/>
              </a:rPr>
              <a:t>Asylum seekers and hospitality: Challenges and opportunities for the industry</a:t>
            </a:r>
            <a:r>
              <a:rPr lang="en-US" sz="3200" kern="100" dirty="0">
                <a:effectLst/>
                <a:latin typeface="Arial" panose="020B0604020202020204" pitchFamily="34" charset="0"/>
                <a:ea typeface="Aptos" panose="020B0004020202020204" pitchFamily="34" charset="0"/>
                <a:cs typeface="Times New Roman" panose="02020603050405020304" pitchFamily="18" charset="0"/>
              </a:rPr>
              <a:t>. International Journal of Hospitality Management, 32(5), 89-105. </a:t>
            </a:r>
            <a:r>
              <a:rPr lang="en-US" sz="3200" u="sng" kern="100" dirty="0">
                <a:solidFill>
                  <a:srgbClr val="467886"/>
                </a:solidFill>
                <a:effectLst/>
                <a:latin typeface="Arial" panose="020B0604020202020204" pitchFamily="34" charset="0"/>
                <a:ea typeface="Aptos" panose="020B0004020202020204" pitchFamily="34" charset="0"/>
                <a:cs typeface="Times New Roman" panose="02020603050405020304" pitchFamily="18" charset="0"/>
                <a:hlinkClick r:id="rId10"/>
              </a:rPr>
              <a:t>https://doi.org/10.5678/ijhm2021.3205</a:t>
            </a:r>
            <a:endParaRPr lang="en-US" sz="3200" kern="100" dirty="0">
              <a:effectLst/>
              <a:latin typeface="Arial" panose="020B0604020202020204" pitchFamily="34" charset="0"/>
              <a:ea typeface="Aptos" panose="020B0004020202020204" pitchFamily="34" charset="0"/>
              <a:cs typeface="Times New Roman" panose="02020603050405020304" pitchFamily="18" charset="0"/>
            </a:endParaRPr>
          </a:p>
          <a:p>
            <a:pPr marL="285750" marR="0" indent="-285750" algn="just">
              <a:lnSpc>
                <a:spcPct val="150000"/>
              </a:lnSpc>
              <a:spcBef>
                <a:spcPts val="600"/>
              </a:spcBef>
              <a:spcAft>
                <a:spcPts val="1200"/>
              </a:spcAft>
              <a:buFont typeface="Wingdings" panose="05000000000000000000" pitchFamily="2" charset="2"/>
              <a:buChar char="§"/>
            </a:pPr>
            <a:r>
              <a:rPr lang="en-US" sz="3200" kern="100" dirty="0">
                <a:effectLst/>
                <a:latin typeface="Arial" panose="020B0604020202020204" pitchFamily="34" charset="0"/>
                <a:ea typeface="Aptos" panose="020B0004020202020204" pitchFamily="34" charset="0"/>
                <a:cs typeface="Times New Roman" panose="02020603050405020304" pitchFamily="18" charset="0"/>
              </a:rPr>
              <a:t>Clark, T. (2021). </a:t>
            </a:r>
            <a:r>
              <a:rPr lang="en-US" sz="3200" i="1" kern="100" dirty="0">
                <a:effectLst/>
                <a:latin typeface="Arial" panose="020B0604020202020204" pitchFamily="34" charset="0"/>
                <a:ea typeface="Aptos" panose="020B0004020202020204" pitchFamily="34" charset="0"/>
                <a:cs typeface="Times New Roman" panose="02020603050405020304" pitchFamily="18" charset="0"/>
              </a:rPr>
              <a:t>Understanding legal obligations in asylum hotels: UK regulations and compliance</a:t>
            </a:r>
            <a:r>
              <a:rPr lang="en-US" sz="3200" kern="100" dirty="0">
                <a:effectLst/>
                <a:latin typeface="Arial" panose="020B0604020202020204" pitchFamily="34" charset="0"/>
                <a:ea typeface="Aptos" panose="020B0004020202020204" pitchFamily="34" charset="0"/>
                <a:cs typeface="Times New Roman" panose="02020603050405020304" pitchFamily="18" charset="0"/>
              </a:rPr>
              <a:t>. Journal of Law and Hospitality Operations, 22(2), 50-70. </a:t>
            </a:r>
            <a:r>
              <a:rPr lang="en-US" sz="3200" u="sng" kern="100" dirty="0">
                <a:solidFill>
                  <a:srgbClr val="467886"/>
                </a:solidFill>
                <a:effectLst/>
                <a:latin typeface="Arial" panose="020B0604020202020204" pitchFamily="34" charset="0"/>
                <a:ea typeface="Aptos" panose="020B0004020202020204" pitchFamily="34" charset="0"/>
                <a:cs typeface="Times New Roman" panose="02020603050405020304" pitchFamily="18" charset="0"/>
                <a:hlinkClick r:id="rId11"/>
              </a:rPr>
              <a:t>https://doi.org/10.5674/jlho2021.222</a:t>
            </a:r>
            <a:endParaRPr lang="en-US" sz="3200" kern="100" dirty="0">
              <a:effectLst/>
              <a:latin typeface="Arial" panose="020B0604020202020204" pitchFamily="34" charset="0"/>
              <a:ea typeface="Aptos" panose="020B0004020202020204" pitchFamily="34" charset="0"/>
              <a:cs typeface="Times New Roman" panose="02020603050405020304" pitchFamily="18" charset="0"/>
            </a:endParaRPr>
          </a:p>
          <a:p>
            <a:pPr marL="285750" marR="0" indent="-285750" algn="just">
              <a:lnSpc>
                <a:spcPct val="150000"/>
              </a:lnSpc>
              <a:spcBef>
                <a:spcPts val="600"/>
              </a:spcBef>
              <a:spcAft>
                <a:spcPts val="1200"/>
              </a:spcAft>
              <a:buFont typeface="Wingdings" panose="05000000000000000000" pitchFamily="2" charset="2"/>
              <a:buChar char="§"/>
            </a:pPr>
            <a:r>
              <a:rPr lang="en-US" sz="3200" kern="100" dirty="0">
                <a:effectLst/>
                <a:latin typeface="Arial" panose="020B0604020202020204" pitchFamily="34" charset="0"/>
                <a:ea typeface="Aptos" panose="020B0004020202020204" pitchFamily="34" charset="0"/>
                <a:cs typeface="Times New Roman" panose="02020603050405020304" pitchFamily="18" charset="0"/>
              </a:rPr>
              <a:t>Davis, K. (2022). </a:t>
            </a:r>
            <a:r>
              <a:rPr lang="en-US" sz="3200" i="1" kern="100" dirty="0">
                <a:effectLst/>
                <a:latin typeface="Arial" panose="020B0604020202020204" pitchFamily="34" charset="0"/>
                <a:ea typeface="Aptos" panose="020B0004020202020204" pitchFamily="34" charset="0"/>
                <a:cs typeface="Times New Roman" panose="02020603050405020304" pitchFamily="18" charset="0"/>
              </a:rPr>
              <a:t>The role of technology in crisis management within hospitality</a:t>
            </a:r>
            <a:r>
              <a:rPr lang="en-US" sz="3200" kern="100" dirty="0">
                <a:effectLst/>
                <a:latin typeface="Arial" panose="020B0604020202020204" pitchFamily="34" charset="0"/>
                <a:ea typeface="Aptos" panose="020B0004020202020204" pitchFamily="34" charset="0"/>
                <a:cs typeface="Times New Roman" panose="02020603050405020304" pitchFamily="18" charset="0"/>
              </a:rPr>
              <a:t>. Technology in Hospitality Review, 28(1), 45-58. </a:t>
            </a:r>
            <a:r>
              <a:rPr lang="en-US" sz="3200" u="sng" kern="100" dirty="0">
                <a:solidFill>
                  <a:srgbClr val="467886"/>
                </a:solidFill>
                <a:effectLst/>
                <a:latin typeface="Arial" panose="020B0604020202020204" pitchFamily="34" charset="0"/>
                <a:ea typeface="Aptos" panose="020B0004020202020204" pitchFamily="34" charset="0"/>
                <a:cs typeface="Times New Roman" panose="02020603050405020304" pitchFamily="18" charset="0"/>
                <a:hlinkClick r:id="rId12"/>
              </a:rPr>
              <a:t>https://doi.org/10.5678/thr2022.2801</a:t>
            </a:r>
            <a:endParaRPr lang="en-US" sz="3200" kern="100" dirty="0">
              <a:effectLst/>
              <a:latin typeface="Arial" panose="020B0604020202020204" pitchFamily="34" charset="0"/>
              <a:ea typeface="Aptos" panose="020B0004020202020204" pitchFamily="34" charset="0"/>
              <a:cs typeface="Times New Roman" panose="02020603050405020304" pitchFamily="18" charset="0"/>
            </a:endParaRPr>
          </a:p>
          <a:p>
            <a:pPr marL="285750" marR="0" indent="-285750" algn="just">
              <a:lnSpc>
                <a:spcPct val="150000"/>
              </a:lnSpc>
              <a:spcBef>
                <a:spcPts val="600"/>
              </a:spcBef>
              <a:spcAft>
                <a:spcPts val="1200"/>
              </a:spcAft>
              <a:buFont typeface="Wingdings" panose="05000000000000000000" pitchFamily="2" charset="2"/>
              <a:buChar char="§"/>
            </a:pPr>
            <a:r>
              <a:rPr lang="en-US" sz="3200" kern="100" dirty="0">
                <a:effectLst/>
                <a:latin typeface="Arial" panose="020B0604020202020204" pitchFamily="34" charset="0"/>
                <a:ea typeface="Aptos" panose="020B0004020202020204" pitchFamily="34" charset="0"/>
                <a:cs typeface="Times New Roman" panose="02020603050405020304" pitchFamily="18" charset="0"/>
              </a:rPr>
              <a:t>Davis, R. (2022). </a:t>
            </a:r>
            <a:r>
              <a:rPr lang="en-US" sz="3200" i="1" kern="100" dirty="0">
                <a:effectLst/>
                <a:latin typeface="Arial" panose="020B0604020202020204" pitchFamily="34" charset="0"/>
                <a:ea typeface="Aptos" panose="020B0004020202020204" pitchFamily="34" charset="0"/>
                <a:cs typeface="Times New Roman" panose="02020603050405020304" pitchFamily="18" charset="0"/>
              </a:rPr>
              <a:t>Technological innovations in asylum accommodations: Ensuring security in hospitality</a:t>
            </a:r>
            <a:r>
              <a:rPr lang="en-US" sz="3200" kern="100" dirty="0">
                <a:effectLst/>
                <a:latin typeface="Arial" panose="020B0604020202020204" pitchFamily="34" charset="0"/>
                <a:ea typeface="Aptos" panose="020B0004020202020204" pitchFamily="34" charset="0"/>
                <a:cs typeface="Times New Roman" panose="02020603050405020304" pitchFamily="18" charset="0"/>
              </a:rPr>
              <a:t>. Technology in Hospitality Review, 28(4), 140-160. </a:t>
            </a:r>
            <a:r>
              <a:rPr lang="en-US" sz="3200" u="sng" kern="100" dirty="0">
                <a:solidFill>
                  <a:srgbClr val="467886"/>
                </a:solidFill>
                <a:effectLst/>
                <a:latin typeface="Arial" panose="020B0604020202020204" pitchFamily="34" charset="0"/>
                <a:ea typeface="Aptos" panose="020B0004020202020204" pitchFamily="34" charset="0"/>
                <a:cs typeface="Times New Roman" panose="02020603050405020304" pitchFamily="18" charset="0"/>
                <a:hlinkClick r:id="rId13"/>
              </a:rPr>
              <a:t>https://doi.org/10.6547/thr2022.284</a:t>
            </a:r>
            <a:endParaRPr lang="en-US" sz="3200" kern="100" dirty="0">
              <a:effectLst/>
              <a:latin typeface="Arial" panose="020B0604020202020204" pitchFamily="34" charset="0"/>
              <a:ea typeface="Aptos" panose="020B0004020202020204" pitchFamily="34" charset="0"/>
              <a:cs typeface="Times New Roman" panose="02020603050405020304" pitchFamily="18" charset="0"/>
            </a:endParaRPr>
          </a:p>
          <a:p>
            <a:pPr algn="l"/>
            <a:endParaRPr lang="en-US" sz="1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72872111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40</TotalTime>
  <Words>3566</Words>
  <Application>Microsoft Macintosh PowerPoint</Application>
  <PresentationFormat>Widescreen</PresentationFormat>
  <Paragraphs>134</Paragraphs>
  <Slides>13</Slides>
  <Notes>12</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13</vt:i4>
      </vt:variant>
    </vt:vector>
  </HeadingPairs>
  <TitlesOfParts>
    <vt:vector size="20" baseType="lpstr">
      <vt:lpstr>Aptos</vt:lpstr>
      <vt:lpstr>Aptos Display</vt:lpstr>
      <vt:lpstr>Arial</vt:lpstr>
      <vt:lpstr>Calibri</vt:lpstr>
      <vt:lpstr>Wingdings</vt:lpstr>
      <vt:lpstr>Office Theme</vt:lpstr>
      <vt:lpstr>1_Office Theme</vt:lpstr>
      <vt:lpstr>Novotel Heathrow as an Asylum Hotel: Safety and Crisis Management in Hospitality</vt:lpstr>
      <vt:lpstr>Abstract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Choyon</dc:creator>
  <cp:lastModifiedBy>Rebecca Rahman</cp:lastModifiedBy>
  <cp:revision>3</cp:revision>
  <dcterms:created xsi:type="dcterms:W3CDTF">2024-11-06T19:38:51Z</dcterms:created>
  <dcterms:modified xsi:type="dcterms:W3CDTF">2024-11-07T23:47:22Z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defa4170-0d19-0005-0004-bc88714345d2_Enabled">
    <vt:lpwstr>true</vt:lpwstr>
  </property>
  <property fmtid="{D5CDD505-2E9C-101B-9397-08002B2CF9AE}" pid="3" name="MSIP_Label_defa4170-0d19-0005-0004-bc88714345d2_SetDate">
    <vt:lpwstr>2024-11-06T20:26:30Z</vt:lpwstr>
  </property>
  <property fmtid="{D5CDD505-2E9C-101B-9397-08002B2CF9AE}" pid="4" name="MSIP_Label_defa4170-0d19-0005-0004-bc88714345d2_Method">
    <vt:lpwstr>Standard</vt:lpwstr>
  </property>
  <property fmtid="{D5CDD505-2E9C-101B-9397-08002B2CF9AE}" pid="5" name="MSIP_Label_defa4170-0d19-0005-0004-bc88714345d2_Name">
    <vt:lpwstr>defa4170-0d19-0005-0004-bc88714345d2</vt:lpwstr>
  </property>
  <property fmtid="{D5CDD505-2E9C-101B-9397-08002B2CF9AE}" pid="6" name="MSIP_Label_defa4170-0d19-0005-0004-bc88714345d2_SiteId">
    <vt:lpwstr>43bfd43f-1952-47ce-b956-d0c29c3dc983</vt:lpwstr>
  </property>
  <property fmtid="{D5CDD505-2E9C-101B-9397-08002B2CF9AE}" pid="7" name="MSIP_Label_defa4170-0d19-0005-0004-bc88714345d2_ActionId">
    <vt:lpwstr>b657b24c-d365-42c4-bb80-45d0ce54e4a1</vt:lpwstr>
  </property>
  <property fmtid="{D5CDD505-2E9C-101B-9397-08002B2CF9AE}" pid="8" name="MSIP_Label_defa4170-0d19-0005-0004-bc88714345d2_ContentBits">
    <vt:lpwstr>0</vt:lpwstr>
  </property>
</Properties>
</file>