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8" r:id="rId7"/>
    <p:sldId id="261" r:id="rId8"/>
    <p:sldId id="269" r:id="rId9"/>
    <p:sldId id="262" r:id="rId10"/>
    <p:sldId id="270" r:id="rId11"/>
    <p:sldId id="263" r:id="rId12"/>
    <p:sldId id="271" r:id="rId13"/>
    <p:sldId id="264" r:id="rId14"/>
    <p:sldId id="272" r:id="rId15"/>
    <p:sldId id="265" r:id="rId16"/>
    <p:sldId id="266" r:id="rId17"/>
    <p:sldId id="267" r:id="rId18"/>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Update each row with the correct MS 365 tool name and the student presenting that section.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SHARED GROUP SLIDE — any member can present this.
Do not read the bullets word for word. Use them as speaking prompts. Apply all points specifically to the Riverdale case study — do not keep it generic.</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1: Staff Communication | Tool: Microsoft Teams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2: Secure File Storage &amp; Sharing | Tool: OneDrive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C43D0-2B43-4CA6-FE4D-8033189EE2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90A5E7-360A-7F2D-9FD8-51D375C4A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00E18F-8CB0-64F0-D801-AB455228232C}"/>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5DDB5353-DF55-B909-2A3B-7C733D3A13D2}"/>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9856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3: Care Documentation | Tool: Microsoft Word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1882-A86C-EBBA-3362-929C23F4E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EB9FA-3FD2-D8B8-6B7B-AFAFA9AC6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5D06D7-6041-55B0-B8B4-5618347C8DBC}"/>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013AD722-CB14-94A4-598A-927362BA22CE}"/>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2972709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4: Staff Scheduling / Rotas | Tool: Microsoft Excel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E80B1-3636-724C-EE6B-ECDBC778A0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7C8E7-6799-8CF7-F1C5-FE579FD7D5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31E241-3CB9-A699-6F66-D36ECB6C528F}"/>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64C2C3FC-3FF9-1CF5-A8A9-FBA012256ABE}"/>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9027309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5: Staff Training | Tool: Microsoft PowerPoint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B7641-91A7-CAFF-986C-0A90B5749E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A8E3A-2715-411A-312F-D446DFEE2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72707-8DA3-357E-E2DB-8DA18A7B0BE5}"/>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B199548C-B24B-3E18-A059-B0F5A71795E0}"/>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37693036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GROUP SLIDE — Fill in each row using content from each member's individual section. Keep benefit and limitation to one concise sentence each, with a citation.</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SHARED GROUP SLIDE — ideally delivered together. Replace every red bullet with your group's actual conclusions. Do not be generic — refer directly to Riverdale and the five tools your group evaluated.</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8" Type="http://schemas.openxmlformats.org/officeDocument/2006/relationships/hyperlink" Target="https://www.nice.org.uk/" TargetMode="External"/><Relationship Id="rId3" Type="http://schemas.openxmlformats.org/officeDocument/2006/relationships/hyperlink" Target="https://www.england.nhs.uk/long-read/microsoft-teams-and-remote-working/" TargetMode="External"/><Relationship Id="rId7" Type="http://schemas.openxmlformats.org/officeDocument/2006/relationships/hyperlink" Target="https://www.england.nhs.uk/long-read/nhs-long-term-workforce-plan-2/" TargetMode="External"/><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hyperlink" Target="https://www.who.int/publications/i/item/9789240020924" TargetMode="External"/><Relationship Id="rId5" Type="http://schemas.openxmlformats.org/officeDocument/2006/relationships/hyperlink" Target="https://www.ncsc.gov.uk/collection/cloud" TargetMode="External"/><Relationship Id="rId4" Type="http://schemas.openxmlformats.org/officeDocument/2006/relationships/hyperlink" Target="https://arxiv.org/abs/2105.13478" TargetMode="External"/><Relationship Id="rId9" Type="http://schemas.openxmlformats.org/officeDocument/2006/relationships/hyperlink" Target="https://www.hse.gov.uk/"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8" Type="http://schemas.openxmlformats.org/officeDocument/2006/relationships/hyperlink" Target="https://doi.org/10.24251/hicss.2017.662" TargetMode="External"/><Relationship Id="rId3" Type="http://schemas.openxmlformats.org/officeDocument/2006/relationships/hyperlink" Target="https://www.techtarget.com/searchstorage/definition/cloud-storage" TargetMode="External"/><Relationship Id="rId7" Type="http://schemas.openxmlformats.org/officeDocument/2006/relationships/hyperlink" Target="https://www.cqc.org.uk/" TargetMode="External"/><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hyperlink" Target="https://www.nmc.org.uk/standards/code/" TargetMode="External"/><Relationship Id="rId5" Type="http://schemas.openxmlformats.org/officeDocument/2006/relationships/hyperlink" Target="https://www.england.nhs.uk/" TargetMode="External"/><Relationship Id="rId4" Type="http://schemas.openxmlformats.org/officeDocument/2006/relationships/hyperlink" Target="https://www.hee.nhs.uk/" TargetMode="External"/><Relationship Id="rId9" Type="http://schemas.openxmlformats.org/officeDocument/2006/relationships/hyperlink" Target="https://books.google.co.uk/books/about/Management_Information_Systems_Managing.html?hl=id&amp;id=4b4zEAAAQBAJ&amp;redir_esc=y"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74320"/>
            <a:ext cx="5486400" cy="1737360"/>
          </a:xfrm>
          <a:prstGeom prst="rect">
            <a:avLst/>
          </a:prstGeom>
          <a:noFill/>
          <a:ln/>
        </p:spPr>
        <p:txBody>
          <a:bodyPr wrap="square" lIns="0" tIns="0" rIns="0" bIns="0" rtlCol="0" anchor="t"/>
          <a:lstStyle/>
          <a:p>
            <a:pPr marL="0" indent="0">
              <a:buNone/>
            </a:pPr>
            <a:r>
              <a:rPr lang="en-US" sz="4000">
                <a:solidFill>
                  <a:srgbClr val="1A1A1A"/>
                </a:solidFill>
                <a:latin typeface="Calibri" pitchFamily="34" charset="0"/>
                <a:ea typeface="Calibri" pitchFamily="34" charset="-122"/>
                <a:cs typeface="Calibri" pitchFamily="34" charset="-120"/>
              </a:rPr>
              <a:t>Digital Skills and Research Methods</a:t>
            </a:r>
            <a:endParaRPr lang="en-US" sz="4000"/>
          </a:p>
          <a:p>
            <a:pPr marL="0" indent="0">
              <a:buNone/>
            </a:pPr>
            <a:r>
              <a:rPr lang="en-US" sz="4000">
                <a:solidFill>
                  <a:srgbClr val="1A1A1A"/>
                </a:solidFill>
                <a:latin typeface="Calibri" pitchFamily="34" charset="0"/>
                <a:ea typeface="Calibri" pitchFamily="34" charset="-122"/>
                <a:cs typeface="Calibri" pitchFamily="34" charset="-120"/>
              </a:rPr>
              <a:t>LCHS4007</a:t>
            </a:r>
            <a:endParaRPr lang="en-US" sz="4000"/>
          </a:p>
        </p:txBody>
      </p:sp>
      <p:sp>
        <p:nvSpPr>
          <p:cNvPr id="3" name="Shape 1"/>
          <p:cNvSpPr/>
          <p:nvPr/>
        </p:nvSpPr>
        <p:spPr>
          <a:xfrm>
            <a:off x="411480" y="2057400"/>
            <a:ext cx="3657600" cy="0"/>
          </a:xfrm>
          <a:prstGeom prst="line">
            <a:avLst/>
          </a:prstGeom>
          <a:noFill/>
          <a:ln w="38100">
            <a:solidFill>
              <a:srgbClr val="C0392B"/>
            </a:solidFill>
            <a:prstDash val="solid"/>
          </a:ln>
        </p:spPr>
        <p:txBody>
          <a:bodyPr/>
          <a:lstStyle/>
          <a:p>
            <a:endParaRPr lang="en-GB"/>
          </a:p>
        </p:txBody>
      </p:sp>
      <p:sp>
        <p:nvSpPr>
          <p:cNvPr id="4" name="Text 2"/>
          <p:cNvSpPr/>
          <p:nvPr/>
        </p:nvSpPr>
        <p:spPr>
          <a:xfrm>
            <a:off x="411480" y="2194560"/>
            <a:ext cx="5669280" cy="1737360"/>
          </a:xfrm>
          <a:prstGeom prst="rect">
            <a:avLst/>
          </a:prstGeom>
          <a:noFill/>
          <a:ln/>
        </p:spPr>
        <p:txBody>
          <a:bodyPr wrap="square" lIns="0" tIns="0" rIns="0" bIns="0" rtlCol="0" anchor="t"/>
          <a:lstStyle/>
          <a:p>
            <a:r>
              <a:rPr lang="en-US" sz="1600">
                <a:solidFill>
                  <a:srgbClr val="1A1A1A"/>
                </a:solidFill>
                <a:latin typeface="Calibri"/>
                <a:ea typeface="Calibri"/>
                <a:cs typeface="Calibri"/>
              </a:rPr>
              <a:t>Component 1: Group Presentation
</a:t>
            </a:r>
            <a:r>
              <a:rPr lang="en-US" sz="1600" err="1">
                <a:solidFill>
                  <a:srgbClr val="1A1A1A"/>
                </a:solidFill>
                <a:latin typeface="Calibri"/>
                <a:ea typeface="Calibri"/>
                <a:cs typeface="Calibri"/>
              </a:rPr>
              <a:t>Programme</a:t>
            </a:r>
            <a:r>
              <a:rPr lang="en-US" sz="1600">
                <a:solidFill>
                  <a:srgbClr val="1A1A1A"/>
                </a:solidFill>
                <a:latin typeface="Calibri"/>
                <a:ea typeface="Calibri"/>
                <a:cs typeface="Calibri"/>
              </a:rPr>
              <a:t>: Certificate of Higher Education Skills for the Workplace (Health &amp; Social Care)
Lecturer: Ramzi Djemai</a:t>
            </a:r>
            <a:endParaRPr lang="en-US" sz="1600" err="1">
              <a:solidFill>
                <a:srgbClr val="000000"/>
              </a:solidFill>
              <a:latin typeface="Calibri"/>
              <a:ea typeface="Calibri"/>
              <a:cs typeface="Calibri"/>
            </a:endParaRPr>
          </a:p>
          <a:p>
            <a:r>
              <a:rPr lang="en-US" sz="1600">
                <a:solidFill>
                  <a:srgbClr val="1A1A1A"/>
                </a:solidFill>
                <a:latin typeface="Calibri"/>
                <a:ea typeface="Calibri"/>
                <a:cs typeface="Calibri"/>
              </a:rPr>
              <a:t>Submission: Monday 13th July 2026</a:t>
            </a:r>
            <a:endParaRPr lang="en-US" sz="1600">
              <a:latin typeface="Calibri"/>
              <a:ea typeface="Calibri"/>
              <a:cs typeface="Calibri"/>
            </a:endParaRPr>
          </a:p>
        </p:txBody>
      </p:sp>
      <p:sp>
        <p:nvSpPr>
          <p:cNvPr id="6" name="Text 4"/>
          <p:cNvSpPr/>
          <p:nvPr/>
        </p:nvSpPr>
        <p:spPr>
          <a:xfrm>
            <a:off x="548640" y="4114800"/>
            <a:ext cx="8046720" cy="68580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Group Member Names: Naila </a:t>
            </a:r>
            <a:r>
              <a:rPr lang="en-US" sz="1300" i="1" err="1">
                <a:solidFill>
                  <a:srgbClr val="555555"/>
                </a:solidFill>
                <a:latin typeface="Calibri"/>
                <a:ea typeface="Calibri"/>
                <a:cs typeface="Calibri"/>
              </a:rPr>
              <a:t>Kaibou</a:t>
            </a:r>
            <a:r>
              <a:rPr lang="en-US" sz="1200" i="1">
                <a:solidFill>
                  <a:srgbClr val="555555"/>
                </a:solidFill>
                <a:latin typeface="Calibri"/>
                <a:ea typeface="Calibri"/>
                <a:cs typeface="Calibri"/>
              </a:rPr>
              <a:t> </a:t>
            </a:r>
            <a:r>
              <a:rPr lang="en-US" sz="1300" i="1">
                <a:solidFill>
                  <a:srgbClr val="555555"/>
                </a:solidFill>
                <a:latin typeface="Calibri"/>
                <a:ea typeface="Calibri"/>
                <a:cs typeface="Calibri"/>
              </a:rPr>
              <a:t>| Cesar Augusto Abad Ramirez  | Hafiz Ahmad Saeed  | Aristide Prisca Aye EPSE AMANTCHO |  Shapla Begum</a:t>
            </a:r>
            <a:endParaRPr lang="en-US" sz="1300">
              <a:latin typeface="Calibri"/>
              <a:ea typeface="Calibri"/>
              <a:cs typeface="Calibri"/>
            </a:endParaRPr>
          </a:p>
          <a:p>
            <a:r>
              <a:rPr lang="en-US" sz="1300" i="1">
                <a:solidFill>
                  <a:srgbClr val="555555"/>
                </a:solidFill>
                <a:latin typeface="Calibri" pitchFamily="34" charset="0"/>
                <a:ea typeface="Calibri" pitchFamily="34" charset="-122"/>
                <a:cs typeface="Calibri" pitchFamily="34" charset="-120"/>
              </a:rPr>
              <a:t>Student IDs: 2025381371  |  2537896  | 2541819  | 2540739 | 2540738</a:t>
            </a:r>
            <a:endParaRPr lang="en-US" sz="13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Acknowledgement of the Use of AI</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0" indent="0">
              <a:buNone/>
            </a:pPr>
            <a:r>
              <a:rPr lang="en-US" sz="1500">
                <a:solidFill>
                  <a:srgbClr val="555555"/>
                </a:solidFill>
                <a:latin typeface="Calibri" pitchFamily="34" charset="0"/>
                <a:ea typeface="Calibri" pitchFamily="34" charset="-122"/>
                <a:cs typeface="Calibri" pitchFamily="34" charset="-120"/>
              </a:rPr>
              <a:t>No generative AI tools were used in the preparation of this presentation.</a:t>
            </a:r>
            <a:endParaRPr lang="en-US" sz="1500"/>
          </a:p>
        </p:txBody>
      </p:sp>
      <p:sp>
        <p:nvSpPr>
          <p:cNvPr id="5" name="Shape 3"/>
          <p:cNvSpPr/>
          <p:nvPr/>
        </p:nvSpPr>
        <p:spPr>
          <a:xfrm>
            <a:off x="411480" y="4297680"/>
            <a:ext cx="8321040" cy="548640"/>
          </a:xfrm>
          <a:prstGeom prst="rect">
            <a:avLst/>
          </a:prstGeom>
          <a:solidFill>
            <a:srgbClr val="F2F2F2"/>
          </a:solidFill>
          <a:ln w="9525">
            <a:solidFill>
              <a:srgbClr val="CCCCCC"/>
            </a:solidFill>
            <a:prstDash val="solid"/>
          </a:ln>
        </p:spPr>
        <p:txBody>
          <a:bodyPr/>
          <a:lstStyle/>
          <a:p>
            <a:endParaRPr lang="en-GB"/>
          </a:p>
        </p:txBody>
      </p:sp>
      <p:sp>
        <p:nvSpPr>
          <p:cNvPr id="6" name="Text 4"/>
          <p:cNvSpPr/>
          <p:nvPr/>
        </p:nvSpPr>
        <p:spPr>
          <a:xfrm>
            <a:off x="502920" y="4325112"/>
            <a:ext cx="8138160" cy="502920"/>
          </a:xfrm>
          <a:prstGeom prst="rect">
            <a:avLst/>
          </a:prstGeom>
          <a:noFill/>
          <a:ln/>
        </p:spPr>
        <p:txBody>
          <a:bodyPr wrap="square" lIns="0" tIns="0" rIns="0" bIns="0" rtlCol="0" anchor="ctr"/>
          <a:lstStyle/>
          <a:p>
            <a:pPr marL="0" indent="0">
              <a:buNone/>
            </a:pPr>
            <a:r>
              <a:rPr lang="en-US" sz="1200" i="1">
                <a:solidFill>
                  <a:srgbClr val="C0392B"/>
                </a:solidFill>
                <a:latin typeface="Calibri" pitchFamily="34" charset="0"/>
                <a:ea typeface="Calibri" pitchFamily="34" charset="-122"/>
                <a:cs typeface="Calibri" pitchFamily="34" charset="-120"/>
              </a:rPr>
              <a:t>📌  If you did NOT use AI in your work, replace the text above with: 'No generative AI tools were used in the preparation of this presentation.'</a:t>
            </a:r>
            <a:endParaRPr lang="en-US" sz="12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Contents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1.</a:t>
            </a:r>
            <a:endParaRPr lang="en-US" sz="1600"/>
          </a:p>
        </p:txBody>
      </p:sp>
      <p:sp>
        <p:nvSpPr>
          <p:cNvPr id="5" name="Text 3"/>
          <p:cNvSpPr/>
          <p:nvPr/>
        </p:nvSpPr>
        <p:spPr>
          <a:xfrm>
            <a:off x="822960" y="1143000"/>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Introduction – Case Study Overview</a:t>
            </a:r>
            <a:endParaRPr lang="en-US" sz="1600"/>
          </a:p>
        </p:txBody>
      </p:sp>
      <p:sp>
        <p:nvSpPr>
          <p:cNvPr id="6" name="Text 4"/>
          <p:cNvSpPr/>
          <p:nvPr/>
        </p:nvSpPr>
        <p:spPr>
          <a:xfrm>
            <a:off x="7132320" y="1143000"/>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[All Members]</a:t>
            </a:r>
            <a:endParaRPr lang="en-US" sz="1300"/>
          </a:p>
        </p:txBody>
      </p:sp>
      <p:sp>
        <p:nvSpPr>
          <p:cNvPr id="7" name="Shape 5"/>
          <p:cNvSpPr/>
          <p:nvPr/>
        </p:nvSpPr>
        <p:spPr>
          <a:xfrm>
            <a:off x="411480" y="1554480"/>
            <a:ext cx="8321040" cy="0"/>
          </a:xfrm>
          <a:prstGeom prst="line">
            <a:avLst/>
          </a:prstGeom>
          <a:noFill/>
          <a:ln w="6350">
            <a:solidFill>
              <a:srgbClr val="CCCCCC"/>
            </a:solidFill>
            <a:prstDash val="solid"/>
          </a:ln>
        </p:spPr>
        <p:txBody>
          <a:bodyPr/>
          <a:lstStyle/>
          <a:p>
            <a:endParaRPr lang="en-GB"/>
          </a:p>
        </p:txBody>
      </p:sp>
      <p:sp>
        <p:nvSpPr>
          <p:cNvPr id="8" name="Text 6"/>
          <p:cNvSpPr/>
          <p:nvPr/>
        </p:nvSpPr>
        <p:spPr>
          <a:xfrm>
            <a:off x="411480" y="1609344"/>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2.</a:t>
            </a:r>
            <a:endParaRPr lang="en-US" sz="1600"/>
          </a:p>
        </p:txBody>
      </p:sp>
      <p:sp>
        <p:nvSpPr>
          <p:cNvPr id="9" name="Text 7"/>
          <p:cNvSpPr/>
          <p:nvPr/>
        </p:nvSpPr>
        <p:spPr>
          <a:xfrm>
            <a:off x="822960" y="1609344"/>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Task 1: Staff Communication → [MS Tool]</a:t>
            </a:r>
            <a:endParaRPr lang="en-US" sz="1600"/>
          </a:p>
        </p:txBody>
      </p:sp>
      <p:sp>
        <p:nvSpPr>
          <p:cNvPr id="10" name="Text 8"/>
          <p:cNvSpPr/>
          <p:nvPr/>
        </p:nvSpPr>
        <p:spPr>
          <a:xfrm>
            <a:off x="7132320" y="1609344"/>
            <a:ext cx="1554480" cy="411480"/>
          </a:xfrm>
          <a:prstGeom prst="rect">
            <a:avLst/>
          </a:prstGeom>
          <a:noFill/>
          <a:ln/>
        </p:spPr>
        <p:txBody>
          <a:bodyPr wrap="square" lIns="0" tIns="0" rIns="0" bIns="0" rtlCol="0" anchor="ctr"/>
          <a:lstStyle/>
          <a:p>
            <a:pPr algn="r"/>
            <a:r>
              <a:rPr lang="en-US" sz="1300" i="1">
                <a:solidFill>
                  <a:srgbClr val="555555"/>
                </a:solidFill>
                <a:latin typeface="Calibri"/>
                <a:ea typeface="Calibri"/>
                <a:cs typeface="Calibri"/>
              </a:rPr>
              <a:t>Naila </a:t>
            </a:r>
            <a:r>
              <a:rPr lang="en-US" sz="1300" i="1" err="1">
                <a:solidFill>
                  <a:srgbClr val="555555"/>
                </a:solidFill>
                <a:latin typeface="Calibri"/>
                <a:ea typeface="Calibri"/>
                <a:cs typeface="Calibri"/>
              </a:rPr>
              <a:t>Kaibou</a:t>
            </a:r>
            <a:endParaRPr lang="en-US" sz="1300"/>
          </a:p>
        </p:txBody>
      </p:sp>
      <p:sp>
        <p:nvSpPr>
          <p:cNvPr id="11" name="Shape 9"/>
          <p:cNvSpPr/>
          <p:nvPr/>
        </p:nvSpPr>
        <p:spPr>
          <a:xfrm>
            <a:off x="411480" y="2020824"/>
            <a:ext cx="8321040" cy="0"/>
          </a:xfrm>
          <a:prstGeom prst="line">
            <a:avLst/>
          </a:prstGeom>
          <a:noFill/>
          <a:ln w="6350">
            <a:solidFill>
              <a:srgbClr val="CCCCCC"/>
            </a:solidFill>
            <a:prstDash val="solid"/>
          </a:ln>
        </p:spPr>
        <p:txBody>
          <a:bodyPr/>
          <a:lstStyle/>
          <a:p>
            <a:endParaRPr lang="en-GB"/>
          </a:p>
        </p:txBody>
      </p:sp>
      <p:sp>
        <p:nvSpPr>
          <p:cNvPr id="12" name="Text 10"/>
          <p:cNvSpPr/>
          <p:nvPr/>
        </p:nvSpPr>
        <p:spPr>
          <a:xfrm>
            <a:off x="411480" y="2075688"/>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3.</a:t>
            </a:r>
            <a:endParaRPr lang="en-US" sz="1600"/>
          </a:p>
        </p:txBody>
      </p:sp>
      <p:sp>
        <p:nvSpPr>
          <p:cNvPr id="13" name="Text 11"/>
          <p:cNvSpPr/>
          <p:nvPr/>
        </p:nvSpPr>
        <p:spPr>
          <a:xfrm>
            <a:off x="822960" y="2075688"/>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Task 2: Secure File Storage &amp; Sharing → [MS Tool]</a:t>
            </a:r>
            <a:endParaRPr lang="en-US" sz="1600"/>
          </a:p>
        </p:txBody>
      </p:sp>
      <p:sp>
        <p:nvSpPr>
          <p:cNvPr id="14" name="Text 12"/>
          <p:cNvSpPr/>
          <p:nvPr/>
        </p:nvSpPr>
        <p:spPr>
          <a:xfrm>
            <a:off x="7132320" y="2075688"/>
            <a:ext cx="1554480" cy="411480"/>
          </a:xfrm>
          <a:prstGeom prst="rect">
            <a:avLst/>
          </a:prstGeom>
          <a:noFill/>
          <a:ln/>
        </p:spPr>
        <p:txBody>
          <a:bodyPr wrap="square" lIns="0" tIns="0" rIns="0" bIns="0" rtlCol="0" anchor="ctr"/>
          <a:lstStyle/>
          <a:p>
            <a:pPr algn="r"/>
            <a:r>
              <a:rPr lang="en-US" sz="1300" i="1">
                <a:solidFill>
                  <a:srgbClr val="555555"/>
                </a:solidFill>
                <a:latin typeface="Calibri" pitchFamily="34" charset="0"/>
                <a:ea typeface="Calibri" pitchFamily="34" charset="-122"/>
                <a:cs typeface="Calibri" pitchFamily="34" charset="-120"/>
              </a:rPr>
              <a:t>Cesar Augusto Abad Ramirez</a:t>
            </a:r>
            <a:endParaRPr lang="en-US" sz="1300"/>
          </a:p>
        </p:txBody>
      </p:sp>
      <p:sp>
        <p:nvSpPr>
          <p:cNvPr id="15" name="Shape 13"/>
          <p:cNvSpPr/>
          <p:nvPr/>
        </p:nvSpPr>
        <p:spPr>
          <a:xfrm>
            <a:off x="411480" y="2487168"/>
            <a:ext cx="8321040" cy="0"/>
          </a:xfrm>
          <a:prstGeom prst="line">
            <a:avLst/>
          </a:prstGeom>
          <a:noFill/>
          <a:ln w="6350">
            <a:solidFill>
              <a:srgbClr val="CCCCCC"/>
            </a:solidFill>
            <a:prstDash val="solid"/>
          </a:ln>
        </p:spPr>
        <p:txBody>
          <a:bodyPr/>
          <a:lstStyle/>
          <a:p>
            <a:endParaRPr lang="en-GB"/>
          </a:p>
        </p:txBody>
      </p:sp>
      <p:sp>
        <p:nvSpPr>
          <p:cNvPr id="16" name="Text 14"/>
          <p:cNvSpPr/>
          <p:nvPr/>
        </p:nvSpPr>
        <p:spPr>
          <a:xfrm>
            <a:off x="411480" y="2542032"/>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4.</a:t>
            </a:r>
            <a:endParaRPr lang="en-US" sz="1600"/>
          </a:p>
        </p:txBody>
      </p:sp>
      <p:sp>
        <p:nvSpPr>
          <p:cNvPr id="17" name="Text 15"/>
          <p:cNvSpPr/>
          <p:nvPr/>
        </p:nvSpPr>
        <p:spPr>
          <a:xfrm>
            <a:off x="822960" y="2542032"/>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Task 3: Care Documentation → [MS Tool]</a:t>
            </a:r>
            <a:endParaRPr lang="en-US" sz="1600"/>
          </a:p>
        </p:txBody>
      </p:sp>
      <p:sp>
        <p:nvSpPr>
          <p:cNvPr id="18" name="Text 16"/>
          <p:cNvSpPr/>
          <p:nvPr/>
        </p:nvSpPr>
        <p:spPr>
          <a:xfrm>
            <a:off x="7132320" y="2542032"/>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Hafiz Ahmad Saeed</a:t>
            </a:r>
            <a:endParaRPr lang="en-US" sz="1300"/>
          </a:p>
        </p:txBody>
      </p:sp>
      <p:sp>
        <p:nvSpPr>
          <p:cNvPr id="19" name="Shape 17"/>
          <p:cNvSpPr/>
          <p:nvPr/>
        </p:nvSpPr>
        <p:spPr>
          <a:xfrm>
            <a:off x="411480" y="2953512"/>
            <a:ext cx="8321040" cy="0"/>
          </a:xfrm>
          <a:prstGeom prst="line">
            <a:avLst/>
          </a:prstGeom>
          <a:noFill/>
          <a:ln w="6350">
            <a:solidFill>
              <a:srgbClr val="CCCCCC"/>
            </a:solidFill>
            <a:prstDash val="solid"/>
          </a:ln>
        </p:spPr>
        <p:txBody>
          <a:bodyPr/>
          <a:lstStyle/>
          <a:p>
            <a:endParaRPr lang="en-GB"/>
          </a:p>
        </p:txBody>
      </p:sp>
      <p:sp>
        <p:nvSpPr>
          <p:cNvPr id="20" name="Text 18"/>
          <p:cNvSpPr/>
          <p:nvPr/>
        </p:nvSpPr>
        <p:spPr>
          <a:xfrm>
            <a:off x="411480" y="3008376"/>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5.</a:t>
            </a:r>
            <a:endParaRPr lang="en-US" sz="1600"/>
          </a:p>
        </p:txBody>
      </p:sp>
      <p:sp>
        <p:nvSpPr>
          <p:cNvPr id="21" name="Text 19"/>
          <p:cNvSpPr/>
          <p:nvPr/>
        </p:nvSpPr>
        <p:spPr>
          <a:xfrm>
            <a:off x="822960" y="3008376"/>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Task 4: Staff Scheduling / Rotas → [MS Tool]</a:t>
            </a:r>
            <a:endParaRPr lang="en-US" sz="1600"/>
          </a:p>
        </p:txBody>
      </p:sp>
      <p:sp>
        <p:nvSpPr>
          <p:cNvPr id="22" name="Text 20"/>
          <p:cNvSpPr/>
          <p:nvPr/>
        </p:nvSpPr>
        <p:spPr>
          <a:xfrm>
            <a:off x="7132320" y="3008376"/>
            <a:ext cx="1554480" cy="411480"/>
          </a:xfrm>
          <a:prstGeom prst="rect">
            <a:avLst/>
          </a:prstGeom>
          <a:noFill/>
          <a:ln/>
        </p:spPr>
        <p:txBody>
          <a:bodyPr wrap="square" lIns="0" tIns="0" rIns="0" bIns="0" rtlCol="0" anchor="ctr"/>
          <a:lstStyle/>
          <a:p>
            <a:pPr algn="r"/>
            <a:r>
              <a:rPr lang="en-US" sz="1300" i="1">
                <a:solidFill>
                  <a:srgbClr val="555555"/>
                </a:solidFill>
                <a:latin typeface="Calibri" pitchFamily="34" charset="0"/>
                <a:ea typeface="Calibri" pitchFamily="34" charset="-122"/>
                <a:cs typeface="Calibri" pitchFamily="34" charset="-120"/>
              </a:rPr>
              <a:t>Aristide Prisca Aye EPSE AMANTCHO</a:t>
            </a:r>
            <a:endParaRPr lang="en-US" sz="1300"/>
          </a:p>
        </p:txBody>
      </p:sp>
      <p:sp>
        <p:nvSpPr>
          <p:cNvPr id="23" name="Shape 21"/>
          <p:cNvSpPr/>
          <p:nvPr/>
        </p:nvSpPr>
        <p:spPr>
          <a:xfrm>
            <a:off x="411480" y="3419856"/>
            <a:ext cx="8321040" cy="0"/>
          </a:xfrm>
          <a:prstGeom prst="line">
            <a:avLst/>
          </a:prstGeom>
          <a:noFill/>
          <a:ln w="6350">
            <a:solidFill>
              <a:srgbClr val="CCCCCC"/>
            </a:solidFill>
            <a:prstDash val="solid"/>
          </a:ln>
        </p:spPr>
        <p:txBody>
          <a:bodyPr/>
          <a:lstStyle/>
          <a:p>
            <a:endParaRPr lang="en-GB"/>
          </a:p>
        </p:txBody>
      </p:sp>
      <p:sp>
        <p:nvSpPr>
          <p:cNvPr id="24" name="Text 22"/>
          <p:cNvSpPr/>
          <p:nvPr/>
        </p:nvSpPr>
        <p:spPr>
          <a:xfrm>
            <a:off x="411480" y="3474720"/>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6.</a:t>
            </a:r>
            <a:endParaRPr lang="en-US" sz="1600"/>
          </a:p>
        </p:txBody>
      </p:sp>
      <p:sp>
        <p:nvSpPr>
          <p:cNvPr id="25" name="Text 23"/>
          <p:cNvSpPr/>
          <p:nvPr/>
        </p:nvSpPr>
        <p:spPr>
          <a:xfrm>
            <a:off x="822960" y="3474720"/>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Task 5: Staff Training → [MS Tool]</a:t>
            </a:r>
            <a:endParaRPr lang="en-US" sz="1600"/>
          </a:p>
        </p:txBody>
      </p:sp>
      <p:sp>
        <p:nvSpPr>
          <p:cNvPr id="26" name="Text 24"/>
          <p:cNvSpPr/>
          <p:nvPr/>
        </p:nvSpPr>
        <p:spPr>
          <a:xfrm>
            <a:off x="7132320" y="3474720"/>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Shapla Begum</a:t>
            </a:r>
            <a:endParaRPr lang="en-US" sz="1300"/>
          </a:p>
        </p:txBody>
      </p:sp>
      <p:sp>
        <p:nvSpPr>
          <p:cNvPr id="27" name="Shape 25"/>
          <p:cNvSpPr/>
          <p:nvPr/>
        </p:nvSpPr>
        <p:spPr>
          <a:xfrm>
            <a:off x="411480" y="3886200"/>
            <a:ext cx="8321040" cy="0"/>
          </a:xfrm>
          <a:prstGeom prst="line">
            <a:avLst/>
          </a:prstGeom>
          <a:noFill/>
          <a:ln w="6350">
            <a:solidFill>
              <a:srgbClr val="CCCCCC"/>
            </a:solidFill>
            <a:prstDash val="solid"/>
          </a:ln>
        </p:spPr>
        <p:txBody>
          <a:bodyPr/>
          <a:lstStyle/>
          <a:p>
            <a:endParaRPr lang="en-GB"/>
          </a:p>
        </p:txBody>
      </p:sp>
      <p:sp>
        <p:nvSpPr>
          <p:cNvPr id="28" name="Text 26"/>
          <p:cNvSpPr/>
          <p:nvPr/>
        </p:nvSpPr>
        <p:spPr>
          <a:xfrm>
            <a:off x="411480" y="3941064"/>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7.</a:t>
            </a:r>
            <a:endParaRPr lang="en-US" sz="1600"/>
          </a:p>
        </p:txBody>
      </p:sp>
      <p:sp>
        <p:nvSpPr>
          <p:cNvPr id="29" name="Text 27"/>
          <p:cNvSpPr/>
          <p:nvPr/>
        </p:nvSpPr>
        <p:spPr>
          <a:xfrm>
            <a:off x="822960" y="3941064"/>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Conclusion &amp; Recommendations</a:t>
            </a:r>
            <a:endParaRPr lang="en-US" sz="1600"/>
          </a:p>
        </p:txBody>
      </p:sp>
      <p:sp>
        <p:nvSpPr>
          <p:cNvPr id="30" name="Text 28"/>
          <p:cNvSpPr/>
          <p:nvPr/>
        </p:nvSpPr>
        <p:spPr>
          <a:xfrm>
            <a:off x="7132320" y="3941064"/>
            <a:ext cx="1554480"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[All Members]</a:t>
            </a:r>
            <a:endParaRPr lang="en-US" sz="1300"/>
          </a:p>
        </p:txBody>
      </p:sp>
      <p:sp>
        <p:nvSpPr>
          <p:cNvPr id="31" name="Shape 29"/>
          <p:cNvSpPr/>
          <p:nvPr/>
        </p:nvSpPr>
        <p:spPr>
          <a:xfrm>
            <a:off x="411480" y="4352544"/>
            <a:ext cx="8321040" cy="0"/>
          </a:xfrm>
          <a:prstGeom prst="line">
            <a:avLst/>
          </a:prstGeom>
          <a:noFill/>
          <a:ln w="6350">
            <a:solidFill>
              <a:srgbClr val="CCCCCC"/>
            </a:solidFill>
            <a:prstDash val="solid"/>
          </a:ln>
        </p:spPr>
        <p:txBody>
          <a:bodyPr/>
          <a:lstStyle/>
          <a:p>
            <a:endParaRPr lang="en-GB"/>
          </a:p>
        </p:txBody>
      </p:sp>
      <p:sp>
        <p:nvSpPr>
          <p:cNvPr id="32" name="Text 30"/>
          <p:cNvSpPr/>
          <p:nvPr/>
        </p:nvSpPr>
        <p:spPr>
          <a:xfrm>
            <a:off x="411480" y="4407408"/>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8.</a:t>
            </a:r>
            <a:endParaRPr lang="en-US" sz="1600"/>
          </a:p>
        </p:txBody>
      </p:sp>
      <p:sp>
        <p:nvSpPr>
          <p:cNvPr id="33" name="Text 31"/>
          <p:cNvSpPr/>
          <p:nvPr/>
        </p:nvSpPr>
        <p:spPr>
          <a:xfrm>
            <a:off x="822960" y="4407408"/>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References</a:t>
            </a:r>
            <a:endParaRPr lang="en-US" sz="1600"/>
          </a:p>
        </p:txBody>
      </p:sp>
      <p:sp>
        <p:nvSpPr>
          <p:cNvPr id="34" name="Text 32"/>
          <p:cNvSpPr/>
          <p:nvPr/>
        </p:nvSpPr>
        <p:spPr>
          <a:xfrm>
            <a:off x="7132320" y="4407408"/>
            <a:ext cx="1554480" cy="411480"/>
          </a:xfrm>
          <a:prstGeom prst="rect">
            <a:avLst/>
          </a:prstGeom>
          <a:noFill/>
          <a:ln/>
        </p:spPr>
        <p:txBody>
          <a:bodyPr wrap="square" lIns="0" tIns="0" rIns="0" bIns="0" rtlCol="0" anchor="ctr"/>
          <a:lstStyle/>
          <a:p>
            <a:pPr marL="0" indent="0" algn="r">
              <a:buNone/>
            </a:pPr>
            <a:endParaRPr lang="en-US" sz="13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Introduction: Riverdale Nursing Home</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749040"/>
          </a:xfrm>
          <a:prstGeom prst="rect">
            <a:avLst/>
          </a:prstGeom>
          <a:noFill/>
          <a:ln/>
        </p:spPr>
        <p:txBody>
          <a:bodyPr wrap="square" lIns="0" tIns="0" rIns="0" bIns="0" rtlCol="0" anchor="t"/>
          <a:lstStyle/>
          <a:p>
            <a:pPr marL="285750" indent="-285750">
              <a:buSzPct val="100000"/>
              <a:buFont typeface="Arial"/>
              <a:buChar char="•"/>
            </a:pPr>
            <a:r>
              <a:rPr lang="en-US" sz="1600">
                <a:latin typeface="Calibri" pitchFamily="34" charset="0"/>
                <a:ea typeface="Calibri" pitchFamily="34" charset="-122"/>
                <a:cs typeface="Calibri" pitchFamily="34" charset="-120"/>
              </a:rPr>
              <a:t>Riverdale Nursing Home offers senior citizens care and support for their physical, medical, and personal needs.</a:t>
            </a:r>
            <a:endParaRPr lang="en-US"/>
          </a:p>
          <a:p>
            <a:pPr marL="285750" indent="-285750">
              <a:buSzPct val="100000"/>
              <a:buFont typeface="Arial"/>
              <a:buChar char="•"/>
            </a:pPr>
            <a:r>
              <a:rPr lang="en-US" sz="1600">
                <a:latin typeface="Calibri"/>
                <a:ea typeface="Calibri"/>
                <a:cs typeface="Calibri"/>
              </a:rPr>
              <a:t>The nursing home is staffed in two buildings with different shifts and consists of carers, nurses, and administration. It requires effective communication and collaborative efforts. Riverdale Nursing Home is on Microsoft 365, but many of the staff members don’t know which Microsoft 365 products to use for various tasks in the workplace.</a:t>
            </a:r>
          </a:p>
          <a:p>
            <a:pPr marL="285750" indent="-285750">
              <a:buSzPct val="100000"/>
              <a:buFont typeface="Arial"/>
              <a:buChar char="•"/>
            </a:pPr>
            <a:r>
              <a:rPr lang="en-US" sz="1600">
                <a:latin typeface="Calibri"/>
                <a:ea typeface="Calibri"/>
                <a:cs typeface="Calibri"/>
              </a:rPr>
              <a:t>This means that the organization has four issues to address: understanding the tools to use, duplicated work, missed messages, and inefficient working.</a:t>
            </a:r>
          </a:p>
          <a:p>
            <a:pPr marL="285750" indent="-285750">
              <a:buSzPct val="100000"/>
              <a:buFont typeface="Arial"/>
              <a:buChar char="•"/>
            </a:pPr>
            <a:r>
              <a:rPr lang="en-US" sz="1600">
                <a:latin typeface="Calibri"/>
                <a:ea typeface="Calibri"/>
                <a:cs typeface="Calibri"/>
              </a:rPr>
              <a:t>The goal of our group is to determine the right Microsoft 365 tool for each workplace task. This will enhance communication, minimize errors, boost productivity, and enable staff to communicate more easily with one another.</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1: Staff Communication</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r>
              <a:rPr lang="en-US" sz="1300" i="1">
                <a:solidFill>
                  <a:srgbClr val="555555"/>
                </a:solidFill>
                <a:latin typeface="Calibri"/>
                <a:ea typeface="Calibri"/>
                <a:cs typeface="Calibri"/>
              </a:rPr>
              <a:t>Recommended Tool:  Microsoft Teams          Presenter: Naila Kaibou</a:t>
            </a:r>
            <a:r>
              <a:rPr lang="en-US" sz="1200" i="1">
                <a:solidFill>
                  <a:srgbClr val="555555"/>
                </a:solidFill>
                <a:latin typeface="Calibri"/>
                <a:ea typeface="Calibri"/>
                <a:cs typeface="Calibri"/>
              </a:rPr>
              <a:t>   </a:t>
            </a:r>
            <a:r>
              <a:rPr lang="en-US" sz="1300" i="1">
                <a:solidFill>
                  <a:srgbClr val="555555"/>
                </a:solidFill>
                <a:latin typeface="Calibri"/>
                <a:ea typeface="Calibri"/>
                <a:cs typeface="Calibri"/>
              </a:rPr>
              <a:t>Student ID: 2025381371 </a:t>
            </a:r>
            <a:endParaRPr lang="en-US" sz="1200">
              <a:latin typeface="Calibri"/>
              <a:ea typeface="Calibri"/>
              <a:cs typeface="Calibri"/>
            </a:endParaRPr>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285750" indent="-285750">
              <a:buFont typeface="Arial" panose="020B0604020202020204" pitchFamily="34" charset="0"/>
              <a:buChar char="•"/>
            </a:pPr>
            <a:r>
              <a:rPr lang="en-GB" sz="1300"/>
              <a:t>It is essential that staff are able to communicate effectively in order to relay vital details about the residents' care, their medicines, handovers, appointments etc. and during emergencies at Riverdale Nursing Home. Deficient communication can be a cause of not collaborating, poor accuracy and poor quality of care provision.</a:t>
            </a:r>
            <a:endParaRPr lang="en-PK" sz="1300"/>
          </a:p>
          <a:p>
            <a:pPr marL="285750" indent="-285750">
              <a:buFont typeface="Arial" panose="020B0604020202020204" pitchFamily="34" charset="0"/>
              <a:buChar char="•"/>
            </a:pPr>
            <a:r>
              <a:rPr lang="en-GB" sz="1300"/>
              <a:t>The ability to communicate via instant messaging, video or audio call, online meetings, and securely sharing critical documents in an easy-to-use online space makes Microsoft Teams and an ideal communications tool for staff. Furthermore, it also enables teamwork as everyone is aware of the news even if they are on different shifts.</a:t>
            </a:r>
            <a:endParaRPr lang="en-PK" sz="1300"/>
          </a:p>
          <a:p>
            <a:pPr marL="285750" indent="-285750">
              <a:buFont typeface="Arial" panose="020B0604020202020204" pitchFamily="34" charset="0"/>
              <a:buChar char="•"/>
            </a:pPr>
            <a:r>
              <a:rPr lang="en-GB" sz="1300"/>
              <a:t>Microsoft Teams' primary advantages include speedier communication, safe document sharing, hassle-free access to documents on computers and phones, and enhanced collaboration. But there are some drawbacks such as requiring a reliable internet connection, staff training and having to have a Microsoft 365 subscription to use some of the more advanced features.</a:t>
            </a:r>
            <a:endParaRPr lang="en-PK" sz="1300"/>
          </a:p>
          <a:p>
            <a:pPr marL="285750" indent="-285750">
              <a:buFont typeface="Arial" panose="020B0604020202020204" pitchFamily="34" charset="0"/>
              <a:buChar char="•"/>
            </a:pPr>
            <a:r>
              <a:rPr lang="en-GB" sz="1300"/>
              <a:t>To summarise, Microsoft Teams communication improves Riverdale staff and team collaboration, and care for the residents in general.</a:t>
            </a:r>
            <a:endParaRPr lang="en-PK" sz="130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Microsoft Teams at Riverdale</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
        <p:nvSpPr>
          <p:cNvPr id="11" name="TextBox 10">
            <a:extLst>
              <a:ext uri="{FF2B5EF4-FFF2-40B4-BE49-F238E27FC236}">
                <a16:creationId xmlns:a16="http://schemas.microsoft.com/office/drawing/2014/main" id="{905F4FCF-4E8F-D3E1-B8EE-AC1D3F0B358B}"/>
              </a:ext>
            </a:extLst>
          </p:cNvPr>
          <p:cNvSpPr txBox="1"/>
          <p:nvPr/>
        </p:nvSpPr>
        <p:spPr>
          <a:xfrm>
            <a:off x="365760" y="1729561"/>
            <a:ext cx="3589020" cy="1292662"/>
          </a:xfrm>
          <a:prstGeom prst="rect">
            <a:avLst/>
          </a:prstGeom>
          <a:noFill/>
        </p:spPr>
        <p:txBody>
          <a:bodyPr wrap="square" rtlCol="0">
            <a:spAutoFit/>
          </a:bodyPr>
          <a:lstStyle/>
          <a:p>
            <a:pPr marL="285750" lvl="0" indent="-285750">
              <a:buFont typeface="Arial" panose="020B0604020202020204" pitchFamily="34" charset="0"/>
              <a:buChar char="•"/>
            </a:pPr>
            <a:r>
              <a:rPr lang="en-GB" sz="1300"/>
              <a:t>Efficient and quick communication.</a:t>
            </a:r>
            <a:endParaRPr lang="en-PK" sz="1300"/>
          </a:p>
          <a:p>
            <a:pPr marL="285750" lvl="0" indent="-285750">
              <a:buFont typeface="Arial" panose="020B0604020202020204" pitchFamily="34" charset="0"/>
              <a:buChar char="•"/>
            </a:pPr>
            <a:r>
              <a:rPr lang="en-GB" sz="1300"/>
              <a:t>Secure document sharing.</a:t>
            </a:r>
            <a:endParaRPr lang="en-PK" sz="1300"/>
          </a:p>
          <a:p>
            <a:pPr marL="285750" lvl="0" indent="-285750">
              <a:buFont typeface="Arial" panose="020B0604020202020204" pitchFamily="34" charset="0"/>
              <a:buChar char="•"/>
            </a:pPr>
            <a:r>
              <a:rPr lang="en-GB" sz="1300"/>
              <a:t>Available on cell phones, tablets, and their computers.</a:t>
            </a:r>
            <a:endParaRPr lang="en-PK" sz="1300"/>
          </a:p>
          <a:p>
            <a:pPr marL="285750" indent="-285750">
              <a:buFont typeface="Arial" panose="020B0604020202020204" pitchFamily="34" charset="0"/>
              <a:buChar char="•"/>
            </a:pPr>
            <a:r>
              <a:rPr lang="en-GB" sz="1300"/>
              <a:t>Effective teamwork and coordination is enhanced</a:t>
            </a:r>
            <a:endParaRPr lang="en-PK" sz="1300"/>
          </a:p>
        </p:txBody>
      </p:sp>
      <p:sp>
        <p:nvSpPr>
          <p:cNvPr id="12" name="TextBox 11">
            <a:extLst>
              <a:ext uri="{FF2B5EF4-FFF2-40B4-BE49-F238E27FC236}">
                <a16:creationId xmlns:a16="http://schemas.microsoft.com/office/drawing/2014/main" id="{69ED4A8C-E375-0A6E-0FA9-099D034C7D8C}"/>
              </a:ext>
            </a:extLst>
          </p:cNvPr>
          <p:cNvSpPr txBox="1"/>
          <p:nvPr/>
        </p:nvSpPr>
        <p:spPr>
          <a:xfrm>
            <a:off x="5148238" y="1729561"/>
            <a:ext cx="3067049" cy="1092607"/>
          </a:xfrm>
          <a:prstGeom prst="rect">
            <a:avLst/>
          </a:prstGeom>
          <a:noFill/>
        </p:spPr>
        <p:txBody>
          <a:bodyPr wrap="square" rtlCol="0">
            <a:spAutoFit/>
          </a:bodyPr>
          <a:lstStyle/>
          <a:p>
            <a:pPr marL="285750" lvl="0" indent="-285750">
              <a:buFont typeface="Arial" panose="020B0604020202020204" pitchFamily="34" charset="0"/>
              <a:buChar char="•"/>
            </a:pPr>
            <a:r>
              <a:rPr lang="en-GB" sz="1300"/>
              <a:t>Must have an internet connection that is reliable.</a:t>
            </a:r>
            <a:endParaRPr lang="en-PK" sz="1300"/>
          </a:p>
          <a:p>
            <a:pPr marL="285750" lvl="0" indent="-285750">
              <a:buFont typeface="Arial" panose="020B0604020202020204" pitchFamily="34" charset="0"/>
              <a:buChar char="•"/>
            </a:pPr>
            <a:r>
              <a:rPr lang="en-GB" sz="1300"/>
              <a:t>Staff training might be needed.</a:t>
            </a:r>
            <a:endParaRPr lang="en-PK" sz="1300"/>
          </a:p>
          <a:p>
            <a:pPr marL="285750" lvl="0" indent="-285750">
              <a:buFont typeface="Arial" panose="020B0604020202020204" pitchFamily="34" charset="0"/>
              <a:buChar char="•"/>
            </a:pPr>
            <a:r>
              <a:rPr lang="en-GB" sz="1300"/>
              <a:t>Some of the advanced features are subscription based to Microsoft 365.</a:t>
            </a:r>
            <a:endParaRPr lang="en-PK" sz="13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2: Secure File Storage &amp; Sharing</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Recommended Tool:  OneDrive          Presenter: Cesar Augusto Abad Ramirez  Student ID: 2537896</a:t>
            </a:r>
            <a:endParaRPr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285750" indent="-285750">
              <a:buFont typeface="Arial" panose="020B0604020202020204" pitchFamily="34" charset="0"/>
              <a:buChar char="•"/>
            </a:pPr>
            <a:r>
              <a:rPr lang="en-US" sz="1300" b="1"/>
              <a:t>Task at Riverdale</a:t>
            </a:r>
            <a:endParaRPr lang="en-PK" sz="1300"/>
          </a:p>
          <a:p>
            <a:r>
              <a:rPr lang="en-US" sz="1300"/>
              <a:t>With OneDrive at Riverdale Nursing Home, staff members had the ability to easily share, access, and store vital data, such as care plans, medication details, staff jobs and schedules, policies, etc., in a secure way. This will ensure workers have the latest set of facts, and are working more efficiently.</a:t>
            </a:r>
            <a:endParaRPr lang="en-PK" sz="1300"/>
          </a:p>
          <a:p>
            <a:pPr marL="285750" indent="-285750">
              <a:buFont typeface="Arial" panose="020B0604020202020204" pitchFamily="34" charset="0"/>
              <a:buChar char="•"/>
            </a:pPr>
            <a:r>
              <a:rPr lang="en-US" sz="1300" b="1"/>
              <a:t>Why OneDrive?</a:t>
            </a:r>
            <a:endParaRPr lang="en-PK" sz="1300"/>
          </a:p>
          <a:p>
            <a:r>
              <a:rPr lang="en-US" sz="1300"/>
              <a:t>OneDrive is good because it offers secure cloud storage, file sharing and cloud syncing. It enables staff greater collaboration and protects documents (Microsoft, 2024; Alharthi et al., 2017).</a:t>
            </a:r>
            <a:endParaRPr lang="en-PK" sz="1300"/>
          </a:p>
          <a:p>
            <a:pPr marL="285750" indent="-285750">
              <a:buFont typeface="Arial" panose="020B0604020202020204" pitchFamily="34" charset="0"/>
              <a:buChar char="•"/>
            </a:pPr>
            <a:r>
              <a:rPr lang="en-US" sz="1300" b="1"/>
              <a:t>How OneDrive can enhance the efficiency</a:t>
            </a:r>
            <a:endParaRPr lang="en-PK" sz="1300"/>
          </a:p>
          <a:p>
            <a:pPr lvl="0"/>
            <a:r>
              <a:rPr lang="en-US" sz="1300"/>
              <a:t>Staff can be able to view documents on any </a:t>
            </a:r>
            <a:r>
              <a:rPr lang="en-US" sz="1300" err="1"/>
              <a:t>authorised</a:t>
            </a:r>
            <a:r>
              <a:rPr lang="en-US" sz="1300"/>
              <a:t> device. </a:t>
            </a:r>
            <a:endParaRPr lang="en-PK" sz="1300"/>
          </a:p>
          <a:p>
            <a:pPr lvl="0"/>
            <a:r>
              <a:rPr lang="en-US" sz="1300"/>
              <a:t>Automatic authorizing assures all use the most current version. </a:t>
            </a:r>
            <a:endParaRPr lang="en-PK" sz="1300"/>
          </a:p>
          <a:p>
            <a:pPr lvl="0"/>
            <a:r>
              <a:rPr lang="en-US" sz="1300"/>
              <a:t>You can retrieve the previous version of a file if necessary using the Version history. </a:t>
            </a:r>
            <a:endParaRPr lang="en-PK" sz="1300"/>
          </a:p>
          <a:p>
            <a:pPr marL="342900" indent="-342900">
              <a:buSzPct val="100000"/>
              <a:buChar char="•"/>
            </a:pPr>
            <a:endParaRPr lang="en-US" sz="150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3558E-EB57-62F9-7EE0-AC31519C09F1}"/>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0E823485-D1B6-24D2-EA5C-BC0773689BDB}"/>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OneDrive at Riverdale</a:t>
            </a:r>
            <a:endParaRPr lang="en-US" sz="3600"/>
          </a:p>
        </p:txBody>
      </p:sp>
      <p:sp>
        <p:nvSpPr>
          <p:cNvPr id="3" name="Shape 1">
            <a:extLst>
              <a:ext uri="{FF2B5EF4-FFF2-40B4-BE49-F238E27FC236}">
                <a16:creationId xmlns:a16="http://schemas.microsoft.com/office/drawing/2014/main" id="{8116EA1D-4A0A-B999-E32B-3F82B38755AC}"/>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DE33D957-9219-3455-E242-599BC1E35D4D}"/>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2744F5D0-8C1B-77FA-C62C-832BEF7832C6}"/>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4A8828D2-F51E-711B-592D-BBB7C3FB6EE0}"/>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48008051-0607-D49C-B986-71E80FD8E029}"/>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1C1C625-4457-FF5E-620F-45CAFA370B7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D044DADA-54BE-CAB3-C5BD-CC710BD957C8}"/>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2E3A16CD-6CC9-5D91-CBB6-31E22E92006C}"/>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
        <p:nvSpPr>
          <p:cNvPr id="11" name="TextBox 10">
            <a:extLst>
              <a:ext uri="{FF2B5EF4-FFF2-40B4-BE49-F238E27FC236}">
                <a16:creationId xmlns:a16="http://schemas.microsoft.com/office/drawing/2014/main" id="{FCAB9540-0C58-9EFA-DDC9-26C1A70D35BD}"/>
              </a:ext>
            </a:extLst>
          </p:cNvPr>
          <p:cNvSpPr txBox="1"/>
          <p:nvPr/>
        </p:nvSpPr>
        <p:spPr>
          <a:xfrm>
            <a:off x="274320" y="1882139"/>
            <a:ext cx="4160521" cy="1492716"/>
          </a:xfrm>
          <a:prstGeom prst="rect">
            <a:avLst/>
          </a:prstGeom>
          <a:noFill/>
        </p:spPr>
        <p:txBody>
          <a:bodyPr wrap="square" rtlCol="0">
            <a:spAutoFit/>
          </a:bodyPr>
          <a:lstStyle/>
          <a:p>
            <a:pPr marL="285750" lvl="0" indent="-285750">
              <a:buFont typeface="Arial" panose="020B0604020202020204" pitchFamily="34" charset="0"/>
              <a:buChar char="•"/>
            </a:pPr>
            <a:r>
              <a:rPr lang="en-US" sz="1300"/>
              <a:t>Accessibility: Files are accessible to users on authorized devices, anywhere. </a:t>
            </a:r>
            <a:endParaRPr lang="en-PK" sz="1300"/>
          </a:p>
          <a:p>
            <a:pPr marL="285750" lvl="0" indent="-285750">
              <a:buFont typeface="Arial" panose="020B0604020202020204" pitchFamily="34" charset="0"/>
              <a:buChar char="•"/>
            </a:pPr>
            <a:r>
              <a:rPr lang="en-US" sz="1300"/>
              <a:t>Collaboration: Staff are able to edit and work on documents together. </a:t>
            </a:r>
            <a:endParaRPr lang="en-PK" sz="1300"/>
          </a:p>
          <a:p>
            <a:pPr marL="285750" lvl="0" indent="-285750">
              <a:buFont typeface="Arial" panose="020B0604020202020204" pitchFamily="34" charset="0"/>
              <a:buChar char="•"/>
            </a:pPr>
            <a:r>
              <a:rPr lang="en-US" sz="1300"/>
              <a:t> Cost-effective: Saves paper use and physical storage. </a:t>
            </a:r>
            <a:endParaRPr lang="en-PK" sz="1300"/>
          </a:p>
          <a:p>
            <a:pPr marL="285750" lvl="0" indent="-285750">
              <a:buFont typeface="Arial" panose="020B0604020202020204" pitchFamily="34" charset="0"/>
              <a:buChar char="•"/>
            </a:pPr>
            <a:r>
              <a:rPr lang="en-US" sz="1300"/>
              <a:t>Healthcare Documents are protected using secure storage (Microsoft, 2024). </a:t>
            </a:r>
            <a:endParaRPr lang="en-PK" sz="1300"/>
          </a:p>
        </p:txBody>
      </p:sp>
      <p:sp>
        <p:nvSpPr>
          <p:cNvPr id="12" name="TextBox 11">
            <a:extLst>
              <a:ext uri="{FF2B5EF4-FFF2-40B4-BE49-F238E27FC236}">
                <a16:creationId xmlns:a16="http://schemas.microsoft.com/office/drawing/2014/main" id="{EA703DE3-8941-B299-80A4-13BDFA6E91B6}"/>
              </a:ext>
            </a:extLst>
          </p:cNvPr>
          <p:cNvSpPr txBox="1"/>
          <p:nvPr/>
        </p:nvSpPr>
        <p:spPr>
          <a:xfrm>
            <a:off x="4846320" y="1825392"/>
            <a:ext cx="4130040" cy="1492716"/>
          </a:xfrm>
          <a:prstGeom prst="rect">
            <a:avLst/>
          </a:prstGeom>
          <a:noFill/>
        </p:spPr>
        <p:txBody>
          <a:bodyPr wrap="square" rtlCol="0">
            <a:spAutoFit/>
          </a:bodyPr>
          <a:lstStyle/>
          <a:p>
            <a:pPr marL="285750" lvl="0" indent="-285750">
              <a:buFont typeface="Arial" panose="020B0604020202020204" pitchFamily="34" charset="0"/>
              <a:buChar char="•"/>
            </a:pPr>
            <a:r>
              <a:rPr lang="en-US" sz="1300"/>
              <a:t>Active Daily Earnings: Must be working daily to participate in the program. </a:t>
            </a:r>
            <a:endParaRPr lang="en-PK" sz="1300"/>
          </a:p>
          <a:p>
            <a:pPr marL="285750" lvl="0" indent="-285750">
              <a:buFont typeface="Arial" panose="020B0604020202020204" pitchFamily="34" charset="0"/>
              <a:buChar char="•"/>
            </a:pPr>
            <a:r>
              <a:rPr lang="en-US" sz="1300"/>
              <a:t>Staff competency – Staff should be trained to use OneDrive properly. </a:t>
            </a:r>
            <a:endParaRPr lang="en-PK" sz="1300"/>
          </a:p>
          <a:p>
            <a:pPr marL="285750" lvl="0" indent="-285750">
              <a:buFont typeface="Arial" panose="020B0604020202020204" pitchFamily="34" charset="0"/>
              <a:buChar char="•"/>
            </a:pPr>
            <a:r>
              <a:rPr lang="en-US" sz="1300"/>
              <a:t>Licensing costs: Alharthi et al. (2017) noted that some advanced features are part of a Microsoft 365 subscription.</a:t>
            </a:r>
            <a:endParaRPr lang="en-PK" sz="1300"/>
          </a:p>
        </p:txBody>
      </p:sp>
    </p:spTree>
    <p:extLst>
      <p:ext uri="{BB962C8B-B14F-4D97-AF65-F5344CB8AC3E}">
        <p14:creationId xmlns:p14="http://schemas.microsoft.com/office/powerpoint/2010/main" val="3919252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3: Care Documentation</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Recommended Tool:  Microsoft Word          Presenter: Hafiz Ahmad Saeed  |  Student ID: 2541819</a:t>
            </a:r>
            <a:endParaRPr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285750" indent="-285750">
              <a:buFont typeface="Arial" panose="020B0604020202020204" pitchFamily="34" charset="0"/>
              <a:buChar char="•"/>
            </a:pPr>
            <a:r>
              <a:rPr lang="en-GB" sz="1300"/>
              <a:t>Important documents, including care plans, staff reporting documents, policies, and minutes of meetings, may be created in Microsoft Word at Riverdale Nursing Home. It provides easy access, organisation, and professionalism for staff to work with information.</a:t>
            </a:r>
            <a:endParaRPr lang="en-PK" sz="1300"/>
          </a:p>
          <a:p>
            <a:pPr marL="285750" indent="-285750">
              <a:buFont typeface="Arial" panose="020B0604020202020204" pitchFamily="34" charset="0"/>
              <a:buChar char="•"/>
            </a:pPr>
            <a:r>
              <a:rPr lang="en-GB" sz="1300"/>
              <a:t>A suitable tool would be Word, as it has some useful features for users to write, edit, and format their work, and it can also be used to collaborate with others through an application called Microsoft 365 (Microsoft, 2024). Staff can enhance communication by adding Track Changes, comments, and sharing on OneDrive to allow them to both have a document they can update and review together.</a:t>
            </a:r>
            <a:endParaRPr lang="en-PK" sz="1300"/>
          </a:p>
          <a:p>
            <a:pPr marL="285750" indent="-285750">
              <a:buFont typeface="Arial" panose="020B0604020202020204" pitchFamily="34" charset="0"/>
              <a:buChar char="•"/>
            </a:pPr>
            <a:r>
              <a:rPr lang="en-GB" sz="1300"/>
              <a:t>Word’s primary advantage is its user-friendliness, its ability to facilitate collaboration, the accessibility options, and, for the cost of part of Microsoft 365, it offers a low-cost option.</a:t>
            </a:r>
            <a:endParaRPr lang="en-PK" sz="1300"/>
          </a:p>
          <a:p>
            <a:pPr marL="285750" indent="-285750">
              <a:buFont typeface="Arial" panose="020B0604020202020204" pitchFamily="34" charset="0"/>
              <a:buChar char="•"/>
            </a:pPr>
            <a:r>
              <a:rPr lang="en-GB" sz="1300"/>
              <a:t>Learn to use your internet browser for online collaboration; however, (Microsoft, 2024) some staff may need training, and a Microsoft 365 licence (full features) will require Internet access.</a:t>
            </a:r>
            <a:endParaRPr lang="en-PK" sz="130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AB3C8-9851-081D-68F2-530EBED54D1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751FDBB7-DD24-ECB3-2590-E6B0D48D9643}"/>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Word at Riverdale</a:t>
            </a:r>
            <a:endParaRPr lang="en-US" sz="3600"/>
          </a:p>
        </p:txBody>
      </p:sp>
      <p:sp>
        <p:nvSpPr>
          <p:cNvPr id="3" name="Shape 1">
            <a:extLst>
              <a:ext uri="{FF2B5EF4-FFF2-40B4-BE49-F238E27FC236}">
                <a16:creationId xmlns:a16="http://schemas.microsoft.com/office/drawing/2014/main" id="{92537303-66C5-E460-D955-EC06D1167DE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6225FA78-5E3D-227D-CFF3-1A8A3697BA86}"/>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DD5BBA56-D5D2-FDD8-871E-2F3F74240C7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2C7A56FB-9724-F20D-5741-8860FCF0FAD6}"/>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AEB817D5-7CFD-536A-10DD-E7DD02118B5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EE2B4508-BC52-56B4-49CA-76CABEE4C95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97454C98-6746-F613-DAB0-0BED4FA06E9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D6016370-549D-7BD8-2FA7-3BECE4E33431}"/>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
        <p:nvSpPr>
          <p:cNvPr id="11" name="TextBox 10">
            <a:extLst>
              <a:ext uri="{FF2B5EF4-FFF2-40B4-BE49-F238E27FC236}">
                <a16:creationId xmlns:a16="http://schemas.microsoft.com/office/drawing/2014/main" id="{D4C29351-2041-32D5-F49B-CC223A7345DC}"/>
              </a:ext>
            </a:extLst>
          </p:cNvPr>
          <p:cNvSpPr txBox="1"/>
          <p:nvPr/>
        </p:nvSpPr>
        <p:spPr>
          <a:xfrm>
            <a:off x="411480" y="1656725"/>
            <a:ext cx="3789677" cy="2492990"/>
          </a:xfrm>
          <a:prstGeom prst="rect">
            <a:avLst/>
          </a:prstGeom>
          <a:noFill/>
        </p:spPr>
        <p:txBody>
          <a:bodyPr wrap="square" rtlCol="0">
            <a:spAutoFit/>
          </a:bodyPr>
          <a:lstStyle/>
          <a:p>
            <a:pPr marL="285750" lvl="0" indent="-285750">
              <a:buFont typeface="Arial" panose="020B0604020202020204" pitchFamily="34" charset="0"/>
              <a:buChar char="•"/>
            </a:pPr>
            <a:r>
              <a:rPr lang="en-GB" sz="1300"/>
              <a:t>Assists the staff to develop clear and professional documents including care plan, reports, policies etc.</a:t>
            </a:r>
            <a:endParaRPr lang="en-PK" sz="1300"/>
          </a:p>
          <a:p>
            <a:pPr marL="285750" lvl="0" indent="-285750">
              <a:buFont typeface="Arial" panose="020B0604020202020204" pitchFamily="34" charset="0"/>
              <a:buChar char="•"/>
            </a:pPr>
            <a:r>
              <a:rPr lang="en-GB" sz="1300"/>
              <a:t>Enables easier communication and sharing and editing of documents by many staff members.</a:t>
            </a:r>
            <a:endParaRPr lang="en-PK" sz="1300"/>
          </a:p>
          <a:p>
            <a:pPr marL="285750" lvl="0" indent="-285750">
              <a:buFont typeface="Arial" panose="020B0604020202020204" pitchFamily="34" charset="0"/>
              <a:buChar char="•"/>
            </a:pPr>
            <a:r>
              <a:rPr lang="en-GB" sz="1300"/>
              <a:t>Contains helpful capabilities such as templates, spell check, Track Changes and accessibility features.</a:t>
            </a:r>
            <a:endParaRPr lang="en-PK" sz="1300"/>
          </a:p>
          <a:p>
            <a:pPr marL="285750" lvl="0" indent="-285750">
              <a:buFont typeface="Arial" panose="020B0604020202020204" pitchFamily="34" charset="0"/>
              <a:buChar char="•"/>
            </a:pPr>
            <a:r>
              <a:rPr lang="en-GB" sz="1300"/>
              <a:t>Saves time by keeping documents on OneDrive and accessing them easily when needed.</a:t>
            </a:r>
            <a:endParaRPr lang="en-PK" sz="1300"/>
          </a:p>
          <a:p>
            <a:pPr marL="285750" lvl="0" indent="-285750">
              <a:buFont typeface="Arial" panose="020B0604020202020204" pitchFamily="34" charset="0"/>
              <a:buChar char="•"/>
            </a:pPr>
            <a:r>
              <a:rPr lang="en-GB" sz="1300"/>
              <a:t>Cost-effective since it is built-in with into Microsoft 365.</a:t>
            </a:r>
            <a:endParaRPr lang="en-PK" sz="1300"/>
          </a:p>
        </p:txBody>
      </p:sp>
      <p:sp>
        <p:nvSpPr>
          <p:cNvPr id="12" name="TextBox 11">
            <a:extLst>
              <a:ext uri="{FF2B5EF4-FFF2-40B4-BE49-F238E27FC236}">
                <a16:creationId xmlns:a16="http://schemas.microsoft.com/office/drawing/2014/main" id="{D9C94A69-D259-8C21-C83E-A8FDF692A4EB}"/>
              </a:ext>
            </a:extLst>
          </p:cNvPr>
          <p:cNvSpPr txBox="1"/>
          <p:nvPr/>
        </p:nvSpPr>
        <p:spPr>
          <a:xfrm>
            <a:off x="4800601" y="1792224"/>
            <a:ext cx="3931919" cy="1692771"/>
          </a:xfrm>
          <a:prstGeom prst="rect">
            <a:avLst/>
          </a:prstGeom>
          <a:noFill/>
        </p:spPr>
        <p:txBody>
          <a:bodyPr wrap="square" rtlCol="0">
            <a:spAutoFit/>
          </a:bodyPr>
          <a:lstStyle/>
          <a:p>
            <a:pPr marL="285750" lvl="0" indent="-285750">
              <a:buFont typeface="Arial" panose="020B0604020202020204" pitchFamily="34" charset="0"/>
              <a:buChar char="•"/>
            </a:pPr>
            <a:r>
              <a:rPr lang="en-GB" sz="1300"/>
              <a:t>There may be need for staff training for the use of the advanced features.</a:t>
            </a:r>
            <a:endParaRPr lang="en-PK" sz="1300"/>
          </a:p>
          <a:p>
            <a:pPr marL="285750" lvl="0" indent="-285750">
              <a:buFont typeface="Arial" panose="020B0604020202020204" pitchFamily="34" charset="0"/>
              <a:buChar char="•"/>
            </a:pPr>
            <a:r>
              <a:rPr lang="en-GB" sz="1300"/>
              <a:t>To share and collaborate online, it is necessary for people to have a reliable internet connection.</a:t>
            </a:r>
            <a:endParaRPr lang="en-PK" sz="1300"/>
          </a:p>
          <a:p>
            <a:pPr marL="285750" lvl="0" indent="-285750">
              <a:buFont typeface="Arial" panose="020B0604020202020204" pitchFamily="34" charset="0"/>
              <a:buChar char="•"/>
            </a:pPr>
            <a:r>
              <a:rPr lang="en-GB" sz="1300"/>
              <a:t>Full features is a key feature that requires a Microsoft 365 licence.</a:t>
            </a:r>
            <a:endParaRPr lang="en-PK" sz="1300"/>
          </a:p>
          <a:p>
            <a:pPr marL="285750" lvl="0" indent="-285750">
              <a:buFont typeface="Arial" panose="020B0604020202020204" pitchFamily="34" charset="0"/>
              <a:buChar char="•"/>
            </a:pPr>
            <a:r>
              <a:rPr lang="en-GB" sz="1300"/>
              <a:t>Staff-led document updating may lead to outdated document(s).</a:t>
            </a:r>
            <a:endParaRPr lang="en-PK" sz="1300"/>
          </a:p>
        </p:txBody>
      </p:sp>
    </p:spTree>
    <p:extLst>
      <p:ext uri="{BB962C8B-B14F-4D97-AF65-F5344CB8AC3E}">
        <p14:creationId xmlns:p14="http://schemas.microsoft.com/office/powerpoint/2010/main" val="2961832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4: Staff Scheduling / Rotas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Recommended Tool:  Microsoft Excel          Presenter: Aristide Prisca Aye EPSE AMANTCHO  |  Student ID: 2540739</a:t>
            </a:r>
            <a:endParaRPr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285750" indent="-285750">
              <a:buFont typeface="Arial" panose="020B0604020202020204" pitchFamily="34" charset="0"/>
              <a:buChar char="•"/>
            </a:pPr>
            <a:r>
              <a:rPr lang="en-GB" sz="1300"/>
              <a:t>Ensure staff rotation is planned to ensure safety and continual care of residents. As situations change because of absences and/or the need for changes, discuss and make changes to the schedule as needed. Provide safe staffing and effective day-to-day functioning. It will be effective to use staff rotas developed in Microsoft Excel, as managers can develop staff schedules, work hours calculation, and can readily update staff shifts at any moment without taking undue time. Based on Azahar and </a:t>
            </a:r>
            <a:r>
              <a:rPr lang="en-GB" sz="1300" err="1"/>
              <a:t>Kamardan</a:t>
            </a:r>
            <a:r>
              <a:rPr lang="en-GB" sz="1300"/>
              <a:t> (2022), optimization of labour scheduling, imbalances among employees, and employee preferences can be performed by using the Excel Solver model. </a:t>
            </a:r>
            <a:endParaRPr lang="en-PK" sz="1300"/>
          </a:p>
          <a:p>
            <a:pPr marL="285750" lvl="0" indent="-285750">
              <a:buFont typeface="Arial" panose="020B0604020202020204" pitchFamily="34" charset="0"/>
              <a:buChar char="•"/>
            </a:pPr>
            <a:r>
              <a:rPr lang="en-GB" sz="1300"/>
              <a:t>Well-planned staff rota: Helps to minimise rota errors and confusion. </a:t>
            </a:r>
            <a:endParaRPr lang="en-PK" sz="1300"/>
          </a:p>
          <a:p>
            <a:pPr marL="285750" lvl="0" indent="-285750">
              <a:buFont typeface="Arial" panose="020B0604020202020204" pitchFamily="34" charset="0"/>
              <a:buChar char="•"/>
            </a:pPr>
            <a:r>
              <a:rPr lang="en-GB" sz="1300"/>
              <a:t>Automatic calculations: Accurate formulas to calculate hours, overtime, and staffing – save time and money. </a:t>
            </a:r>
            <a:endParaRPr lang="en-PK" sz="1300"/>
          </a:p>
          <a:p>
            <a:pPr marL="285750" lvl="0" indent="-285750">
              <a:buFont typeface="Arial" panose="020B0604020202020204" pitchFamily="34" charset="0"/>
              <a:buChar char="•"/>
            </a:pPr>
            <a:r>
              <a:rPr lang="en-GB" sz="1300"/>
              <a:t>Easily accessible and easily edited: Rotas can be edited and accessed within Microsoft 365 – staff are always looking at the latest version. </a:t>
            </a:r>
            <a:endParaRPr lang="en-PK" sz="1300"/>
          </a:p>
          <a:p>
            <a:pPr marL="285750" indent="-285750">
              <a:buFont typeface="Arial" panose="020B0604020202020204" pitchFamily="34" charset="0"/>
              <a:buChar char="•"/>
            </a:pPr>
            <a:r>
              <a:rPr lang="en-GB" sz="1300"/>
              <a:t>A solution that is easy to use and allows easy management of staff rotas in the Microsoft 365 environment is to use Microsoft Excel. It can make real-time collaboration effortless, and makes it easier for staff to have access to the latest schedules, and help to reduce errors. </a:t>
            </a:r>
          </a:p>
          <a:p>
            <a:pPr marL="285750" indent="-285750">
              <a:buFont typeface="Arial" panose="020B0604020202020204" pitchFamily="34" charset="0"/>
              <a:buChar char="•"/>
            </a:pPr>
            <a:r>
              <a:rPr lang="en-GB" sz="1300"/>
              <a:t>While Excel is convenient for staff rotations, staff training is needed, and an Internet connection is required to collaborate in the Cloud with others. Microsoft also requires a Microsoft account and a suitable license for Microsoft 365 to get access to full functionality and real-time sharing with others (2024, Microsoft).</a:t>
            </a:r>
            <a:endParaRPr lang="en-PK" sz="1300"/>
          </a:p>
          <a:p>
            <a:endParaRPr lang="en-PK" sz="130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15F0E-24FC-626A-AFEF-8D41944CCF0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45A5BBF4-3F56-4AE0-705D-B76F6E2F8B37}"/>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Excel at Riverdale</a:t>
            </a:r>
            <a:endParaRPr lang="en-US" sz="3600"/>
          </a:p>
        </p:txBody>
      </p:sp>
      <p:sp>
        <p:nvSpPr>
          <p:cNvPr id="3" name="Shape 1">
            <a:extLst>
              <a:ext uri="{FF2B5EF4-FFF2-40B4-BE49-F238E27FC236}">
                <a16:creationId xmlns:a16="http://schemas.microsoft.com/office/drawing/2014/main" id="{1D939310-D116-94A5-ABDF-01B6F1E8700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FE9CA5C0-06DB-5508-2678-EABBAED127F5}"/>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887F9A9D-F64E-3E5D-F333-C8759DC8FE85}"/>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66AD7CA6-C2A8-FC1B-A1CF-758EA8454352}"/>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9DC5975C-0447-7B7C-2A75-EE2BD697663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08AA5CF-7E0E-037E-3A3A-910FDEB01371}"/>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639B12FD-800B-99A5-2D44-B5A931FD21F4}"/>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3AD21BD2-32D2-D097-4F51-6EDC6B5C36EB}"/>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
        <p:nvSpPr>
          <p:cNvPr id="11" name="TextBox 10">
            <a:extLst>
              <a:ext uri="{FF2B5EF4-FFF2-40B4-BE49-F238E27FC236}">
                <a16:creationId xmlns:a16="http://schemas.microsoft.com/office/drawing/2014/main" id="{1E9A2EB5-534C-FD1A-9393-23A902AD30FA}"/>
              </a:ext>
            </a:extLst>
          </p:cNvPr>
          <p:cNvSpPr txBox="1"/>
          <p:nvPr/>
        </p:nvSpPr>
        <p:spPr>
          <a:xfrm>
            <a:off x="274320" y="1581150"/>
            <a:ext cx="4069079" cy="2292935"/>
          </a:xfrm>
          <a:prstGeom prst="rect">
            <a:avLst/>
          </a:prstGeom>
          <a:noFill/>
        </p:spPr>
        <p:txBody>
          <a:bodyPr wrap="square" rtlCol="0">
            <a:spAutoFit/>
          </a:bodyPr>
          <a:lstStyle/>
          <a:p>
            <a:r>
              <a:rPr lang="en-GB" sz="1300"/>
              <a:t>Even cost-effective, as it comes with many Microsoft 365 subscription plans, thereby cutting down software expenses. </a:t>
            </a:r>
            <a:endParaRPr lang="en-PK" sz="1300"/>
          </a:p>
          <a:p>
            <a:pPr marL="285750" lvl="0" indent="-285750">
              <a:buFont typeface="Arial" panose="020B0604020202020204" pitchFamily="34" charset="0"/>
              <a:buChar char="•"/>
            </a:pPr>
            <a:r>
              <a:rPr lang="en-GB" sz="1300"/>
              <a:t>Flexible: Can be used for medium schedules. </a:t>
            </a:r>
            <a:endParaRPr lang="en-PK" sz="1300"/>
          </a:p>
          <a:p>
            <a:pPr marL="285750" lvl="0" indent="-285750">
              <a:buFont typeface="Arial" panose="020B0604020202020204" pitchFamily="34" charset="0"/>
              <a:buChar char="•"/>
            </a:pPr>
            <a:r>
              <a:rPr lang="en-GB" sz="1300"/>
              <a:t>Easy to use: clearly organises staff schedules using tables and colour coding.</a:t>
            </a:r>
            <a:endParaRPr lang="en-PK" sz="1300"/>
          </a:p>
          <a:p>
            <a:pPr marL="285750" lvl="0" indent="-285750">
              <a:buFont typeface="Arial" panose="020B0604020202020204" pitchFamily="34" charset="0"/>
              <a:buChar char="•"/>
            </a:pPr>
            <a:r>
              <a:rPr lang="en-GB" sz="1300"/>
              <a:t>Automatic calculations: -- Automatically works out the working hours and overtime, saving time and lessening errors.</a:t>
            </a:r>
            <a:endParaRPr lang="en-PK" sz="1300"/>
          </a:p>
          <a:p>
            <a:pPr marL="285750" lvl="0" indent="-285750">
              <a:buFont typeface="Arial" panose="020B0604020202020204" pitchFamily="34" charset="0"/>
              <a:buChar char="•"/>
            </a:pPr>
            <a:r>
              <a:rPr lang="en-GB" sz="1300"/>
              <a:t>Real-time collaboration – staff are able to view and get the latest rota on OneDrive or SharePoint. </a:t>
            </a:r>
            <a:endParaRPr lang="en-PK" sz="1300"/>
          </a:p>
        </p:txBody>
      </p:sp>
      <p:sp>
        <p:nvSpPr>
          <p:cNvPr id="12" name="TextBox 11">
            <a:extLst>
              <a:ext uri="{FF2B5EF4-FFF2-40B4-BE49-F238E27FC236}">
                <a16:creationId xmlns:a16="http://schemas.microsoft.com/office/drawing/2014/main" id="{1E3F5945-2C27-9196-8D89-1A01DC875923}"/>
              </a:ext>
            </a:extLst>
          </p:cNvPr>
          <p:cNvSpPr txBox="1"/>
          <p:nvPr/>
        </p:nvSpPr>
        <p:spPr>
          <a:xfrm>
            <a:off x="4733925" y="1581149"/>
            <a:ext cx="3973829" cy="2292935"/>
          </a:xfrm>
          <a:prstGeom prst="rect">
            <a:avLst/>
          </a:prstGeom>
          <a:noFill/>
        </p:spPr>
        <p:txBody>
          <a:bodyPr wrap="square" rtlCol="0">
            <a:spAutoFit/>
          </a:bodyPr>
          <a:lstStyle/>
          <a:p>
            <a:r>
              <a:rPr lang="en-GB" sz="1300"/>
              <a:t>Training needed: There may be staff whose training is necessary in the proper use of the more advanced features of Excel.</a:t>
            </a:r>
            <a:endParaRPr lang="en-PK" sz="1300"/>
          </a:p>
          <a:p>
            <a:pPr marL="285750" lvl="0" indent="-285750">
              <a:buFont typeface="Arial" panose="020B0604020202020204" pitchFamily="34" charset="0"/>
              <a:buChar char="•"/>
            </a:pPr>
            <a:r>
              <a:rPr lang="en-GB" sz="1300"/>
              <a:t>Internet dependent: Online rotas: Needs a reliable internet connection. </a:t>
            </a:r>
            <a:endParaRPr lang="en-PK" sz="1300"/>
          </a:p>
          <a:p>
            <a:pPr marL="285750" lvl="0" indent="-285750">
              <a:buFont typeface="Arial" panose="020B0604020202020204" pitchFamily="34" charset="0"/>
              <a:buChar char="•"/>
            </a:pPr>
            <a:r>
              <a:rPr lang="en-GB" sz="1300"/>
              <a:t>Possible sources of error: from ones typing in values, formula being typed in wrong, unintended changes by others size wise. </a:t>
            </a:r>
            <a:endParaRPr lang="en-PK" sz="1300"/>
          </a:p>
          <a:p>
            <a:r>
              <a:rPr lang="en-GB" sz="1300"/>
              <a:t>Difficulty keeping version control; might not be straightforward version control issues and/or multiple user issues. </a:t>
            </a:r>
            <a:endParaRPr lang="en-PK" sz="1300"/>
          </a:p>
        </p:txBody>
      </p:sp>
    </p:spTree>
    <p:extLst>
      <p:ext uri="{BB962C8B-B14F-4D97-AF65-F5344CB8AC3E}">
        <p14:creationId xmlns:p14="http://schemas.microsoft.com/office/powerpoint/2010/main" val="2894269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5: Staff Training</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Recommended Tool:  Microsoft PowerPoint          Presenter: Shapla Begum  |  Student ID: 2540738</a:t>
            </a:r>
            <a:endParaRPr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marL="285750" indent="-285750">
              <a:buFont typeface="Arial" panose="020B0604020202020204" pitchFamily="34" charset="0"/>
              <a:buChar char="•"/>
            </a:pPr>
            <a:r>
              <a:rPr lang="en-GB" sz="1300"/>
              <a:t>By using Microsoft PowerPoint in Riverdale Nursing Home, staff can create training and share with other staff members the key information like care procedures, health and safety, shift change, etc. It is a useful resource as it provides text, images, and videos for clear information and is easily shareable via Microsoft 365 (Microsoft, 2024).</a:t>
            </a:r>
            <a:endParaRPr lang="en-PK" sz="1300"/>
          </a:p>
          <a:p>
            <a:pPr marL="285750" indent="-285750">
              <a:buFont typeface="Arial" panose="020B0604020202020204" pitchFamily="34" charset="0"/>
              <a:buChar char="•"/>
            </a:pPr>
            <a:r>
              <a:rPr lang="en-GB" sz="1300"/>
              <a:t>PowerPoint facilitates communication by enabling staff to access the same presentations in the various buildings and shifts, and for effective real-time collaboration. </a:t>
            </a:r>
            <a:endParaRPr lang="en-PK" sz="1300"/>
          </a:p>
          <a:p>
            <a:pPr marL="285750" indent="-285750">
              <a:buFont typeface="Arial" panose="020B0604020202020204" pitchFamily="34" charset="0"/>
              <a:buChar char="•"/>
            </a:pPr>
            <a:r>
              <a:rPr lang="en-GB" sz="1300"/>
              <a:t> One of the advantages, among others, is that they are easy to use, readily available, and inexpensive as part of Microsoft 365. </a:t>
            </a:r>
            <a:endParaRPr lang="en-PK" sz="1300"/>
          </a:p>
          <a:p>
            <a:pPr marL="285750" indent="-285750">
              <a:buFont typeface="Arial" panose="020B0604020202020204" pitchFamily="34" charset="0"/>
              <a:buChar char="•"/>
            </a:pPr>
            <a:r>
              <a:rPr lang="en-GB" sz="1300"/>
              <a:t>There may be a need to train some staff, and collaboration will need to be on online platforms, which will require a reliable internet connection and a Microsoft 365 licence (Microsoft, 2024).</a:t>
            </a:r>
            <a:endParaRPr lang="en-PK" sz="130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9F6D4-058D-E96A-EFEA-05B756EA475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866FA550-B9D1-5C7A-0922-17466277F7AA}"/>
              </a:ext>
            </a:extLst>
          </p:cNvPr>
          <p:cNvSpPr/>
          <p:nvPr/>
        </p:nvSpPr>
        <p:spPr>
          <a:xfrm>
            <a:off x="411481" y="1"/>
            <a:ext cx="8321040" cy="10058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PowerPoint at Riverdale</a:t>
            </a:r>
            <a:endParaRPr lang="en-US" sz="3600"/>
          </a:p>
        </p:txBody>
      </p:sp>
      <p:sp>
        <p:nvSpPr>
          <p:cNvPr id="3" name="Shape 1">
            <a:extLst>
              <a:ext uri="{FF2B5EF4-FFF2-40B4-BE49-F238E27FC236}">
                <a16:creationId xmlns:a16="http://schemas.microsoft.com/office/drawing/2014/main" id="{4FDD4944-F33F-488D-FC93-83785B98FB23}"/>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BCE7422A-C95D-3CF7-EBD5-CACAB562366E}"/>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B02867D1-C75D-9383-822A-B5A368C802A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887E28A2-EA18-0F73-38F0-0F79AE4F2D43}"/>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6AA37FC4-DAFC-1047-161E-3E20DAA97B03}"/>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6B24D6A5-48F9-3744-7113-E03CC9888B6A}"/>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2A155B5A-1B04-67DD-86A7-AE06726B590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C54E153D-CD4A-DDB7-B81A-BB043FDE6AF7}"/>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
        <p:nvSpPr>
          <p:cNvPr id="11" name="TextBox 10">
            <a:extLst>
              <a:ext uri="{FF2B5EF4-FFF2-40B4-BE49-F238E27FC236}">
                <a16:creationId xmlns:a16="http://schemas.microsoft.com/office/drawing/2014/main" id="{6EC176FC-1F6D-869D-37EB-892E8742C2B8}"/>
              </a:ext>
            </a:extLst>
          </p:cNvPr>
          <p:cNvSpPr txBox="1"/>
          <p:nvPr/>
        </p:nvSpPr>
        <p:spPr>
          <a:xfrm>
            <a:off x="350520" y="1674807"/>
            <a:ext cx="3466084" cy="2693045"/>
          </a:xfrm>
          <a:prstGeom prst="rect">
            <a:avLst/>
          </a:prstGeom>
          <a:noFill/>
        </p:spPr>
        <p:txBody>
          <a:bodyPr wrap="square" rtlCol="0">
            <a:spAutoFit/>
          </a:bodyPr>
          <a:lstStyle/>
          <a:p>
            <a:pPr marL="285750" indent="-285750">
              <a:buFont typeface="Arial" panose="020B0604020202020204" pitchFamily="34" charset="0"/>
              <a:buChar char="•"/>
            </a:pPr>
            <a:r>
              <a:rPr lang="en-GB" sz="1300"/>
              <a:t>Simplifies staff training and care procedures with pictures, graphs and videos.</a:t>
            </a:r>
            <a:endParaRPr lang="en-PK" sz="1300"/>
          </a:p>
          <a:p>
            <a:pPr marL="285750" indent="-285750">
              <a:buFont typeface="Arial" panose="020B0604020202020204" pitchFamily="34" charset="0"/>
              <a:buChar char="•"/>
            </a:pPr>
            <a:r>
              <a:rPr lang="en-GB" sz="1300"/>
              <a:t>Supplies managers with the same information to staff throughout buildings and shifts.</a:t>
            </a:r>
            <a:endParaRPr lang="en-PK" sz="1300"/>
          </a:p>
          <a:p>
            <a:pPr marL="285750" indent="-285750">
              <a:buFont typeface="Arial" panose="020B0604020202020204" pitchFamily="34" charset="0"/>
              <a:buChar char="•"/>
            </a:pPr>
            <a:r>
              <a:rPr lang="en-GB" sz="1300"/>
              <a:t>Enables collaboration by providing a space for presentations to be shared and worked on in Microsoft 365.</a:t>
            </a:r>
            <a:endParaRPr lang="en-PK" sz="1300"/>
          </a:p>
          <a:p>
            <a:pPr marL="285750" indent="-285750">
              <a:buFont typeface="Arial" panose="020B0604020202020204" pitchFamily="34" charset="0"/>
              <a:buChar char="•"/>
            </a:pPr>
            <a:r>
              <a:rPr lang="en-GB" sz="1300"/>
              <a:t>Contains accessibility and screen reader options, making it easier for everyone on staff to use.</a:t>
            </a:r>
            <a:endParaRPr lang="en-PK" sz="1300"/>
          </a:p>
          <a:p>
            <a:pPr marL="285750" indent="-285750">
              <a:buFont typeface="Arial" panose="020B0604020202020204" pitchFamily="34" charset="0"/>
              <a:buChar char="•"/>
            </a:pPr>
            <a:r>
              <a:rPr lang="en-GB" sz="1300"/>
              <a:t>Simple and affordable as it is part of most Microsoft 365 subscriptions.</a:t>
            </a:r>
            <a:endParaRPr lang="en-PK" sz="1300"/>
          </a:p>
        </p:txBody>
      </p:sp>
      <p:sp>
        <p:nvSpPr>
          <p:cNvPr id="12" name="TextBox 11">
            <a:extLst>
              <a:ext uri="{FF2B5EF4-FFF2-40B4-BE49-F238E27FC236}">
                <a16:creationId xmlns:a16="http://schemas.microsoft.com/office/drawing/2014/main" id="{77A875F4-F7E1-E728-8933-2DCECE791D42}"/>
              </a:ext>
            </a:extLst>
          </p:cNvPr>
          <p:cNvSpPr txBox="1"/>
          <p:nvPr/>
        </p:nvSpPr>
        <p:spPr>
          <a:xfrm>
            <a:off x="4800601" y="1674807"/>
            <a:ext cx="3693393" cy="1692771"/>
          </a:xfrm>
          <a:prstGeom prst="rect">
            <a:avLst/>
          </a:prstGeom>
          <a:noFill/>
        </p:spPr>
        <p:txBody>
          <a:bodyPr wrap="square" rtlCol="0">
            <a:spAutoFit/>
          </a:bodyPr>
          <a:lstStyle/>
          <a:p>
            <a:pPr marL="285750" indent="-285750">
              <a:buFont typeface="Arial" panose="020B0604020202020204" pitchFamily="34" charset="0"/>
              <a:buChar char="•"/>
            </a:pPr>
            <a:r>
              <a:rPr lang="en-GB" sz="1300"/>
              <a:t>Some staff might require training to develop or modify presentations.</a:t>
            </a:r>
            <a:endParaRPr lang="en-PK" sz="1300"/>
          </a:p>
          <a:p>
            <a:pPr marL="285750" indent="-285750">
              <a:buFont typeface="Arial" panose="020B0604020202020204" pitchFamily="34" charset="0"/>
              <a:buChar char="•"/>
            </a:pPr>
            <a:r>
              <a:rPr lang="en-GB" sz="1300"/>
              <a:t>To share and collaborate online, one needs to have a firm internet connection.</a:t>
            </a:r>
            <a:endParaRPr lang="en-PK" sz="1300"/>
          </a:p>
          <a:p>
            <a:pPr marL="285750" indent="-285750">
              <a:buFont typeface="Arial" panose="020B0604020202020204" pitchFamily="34" charset="0"/>
              <a:buChar char="•"/>
            </a:pPr>
            <a:r>
              <a:rPr lang="en-GB" sz="1300"/>
              <a:t>Only a Microsoft 365 licence is needed for the advanced features.</a:t>
            </a:r>
            <a:endParaRPr lang="en-PK" sz="1300"/>
          </a:p>
          <a:p>
            <a:pPr marL="285750" indent="-285750">
              <a:buFont typeface="Arial" panose="020B0604020202020204" pitchFamily="34" charset="0"/>
              <a:buChar char="•"/>
            </a:pPr>
            <a:r>
              <a:rPr lang="en-GB" sz="1300"/>
              <a:t>Presentations will become out of date if not reviewed and updated regularly.</a:t>
            </a:r>
            <a:endParaRPr lang="en-PK" sz="1300"/>
          </a:p>
        </p:txBody>
      </p:sp>
    </p:spTree>
    <p:extLst>
      <p:ext uri="{BB962C8B-B14F-4D97-AF65-F5344CB8AC3E}">
        <p14:creationId xmlns:p14="http://schemas.microsoft.com/office/powerpoint/2010/main" val="2101939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66918"/>
            <a:ext cx="8930640" cy="788125"/>
          </a:xfrm>
          <a:prstGeom prst="rect">
            <a:avLst/>
          </a:prstGeom>
          <a:noFill/>
          <a:ln/>
        </p:spPr>
        <p:txBody>
          <a:bodyPr wrap="square" lIns="0" tIns="0" rIns="0" bIns="0" rtlCol="0" anchor="b"/>
          <a:lstStyle/>
          <a:p>
            <a:pPr marL="0" indent="0">
              <a:buNone/>
            </a:pPr>
            <a:r>
              <a:rPr lang="en-US" sz="3000">
                <a:solidFill>
                  <a:srgbClr val="1A1A1A"/>
                </a:solidFill>
                <a:latin typeface="Calibri"/>
                <a:ea typeface="Calibri"/>
                <a:cs typeface="Calibri"/>
              </a:rPr>
              <a:t>Summary: Benefits &amp; Limitations of Recommended Tools</a:t>
            </a:r>
            <a:endParaRPr lang="en-US" sz="3000">
              <a:latin typeface="Calibri"/>
              <a:ea typeface="Calibri"/>
              <a:cs typeface="Calibri"/>
            </a:endParaRPr>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graphicFrame>
        <p:nvGraphicFramePr>
          <p:cNvPr id="11" name="Table 0"/>
          <p:cNvGraphicFramePr>
            <a:graphicFrameLocks noGrp="1"/>
          </p:cNvGraphicFramePr>
          <p:nvPr>
            <p:extLst>
              <p:ext uri="{D42A27DB-BD31-4B8C-83A1-F6EECF244321}">
                <p14:modId xmlns:p14="http://schemas.microsoft.com/office/powerpoint/2010/main" val="3568129493"/>
              </p:ext>
            </p:extLst>
          </p:nvPr>
        </p:nvGraphicFramePr>
        <p:xfrm>
          <a:off x="-5442" y="522514"/>
          <a:ext cx="9145435" cy="4590288"/>
        </p:xfrm>
        <a:graphic>
          <a:graphicData uri="http://schemas.openxmlformats.org/drawingml/2006/table">
            <a:tbl>
              <a:tblPr/>
              <a:tblGrid>
                <a:gridCol w="2210984">
                  <a:extLst>
                    <a:ext uri="{9D8B030D-6E8A-4147-A177-3AD203B41FA5}">
                      <a16:colId xmlns:a16="http://schemas.microsoft.com/office/drawing/2014/main" val="20000"/>
                    </a:ext>
                  </a:extLst>
                </a:gridCol>
                <a:gridCol w="1507489">
                  <a:extLst>
                    <a:ext uri="{9D8B030D-6E8A-4147-A177-3AD203B41FA5}">
                      <a16:colId xmlns:a16="http://schemas.microsoft.com/office/drawing/2014/main" val="20001"/>
                    </a:ext>
                  </a:extLst>
                </a:gridCol>
                <a:gridCol w="2713481">
                  <a:extLst>
                    <a:ext uri="{9D8B030D-6E8A-4147-A177-3AD203B41FA5}">
                      <a16:colId xmlns:a16="http://schemas.microsoft.com/office/drawing/2014/main" val="20002"/>
                    </a:ext>
                  </a:extLst>
                </a:gridCol>
                <a:gridCol w="2713481">
                  <a:extLst>
                    <a:ext uri="{9D8B030D-6E8A-4147-A177-3AD203B41FA5}">
                      <a16:colId xmlns:a16="http://schemas.microsoft.com/office/drawing/2014/main" val="20003"/>
                    </a:ext>
                  </a:extLst>
                </a:gridCol>
              </a:tblGrid>
              <a:tr h="566928">
                <a:tc>
                  <a:txBody>
                    <a:bodyPr/>
                    <a:lstStyle/>
                    <a:p>
                      <a:pPr marL="0" indent="0">
                        <a:buNone/>
                      </a:pPr>
                      <a:r>
                        <a:rPr lang="en-US" sz="1300" b="1">
                          <a:solidFill>
                            <a:srgbClr val="FFFFFF"/>
                          </a:solidFill>
                          <a:latin typeface="Calibri" pitchFamily="34" charset="0"/>
                          <a:ea typeface="Calibri" pitchFamily="34" charset="-122"/>
                          <a:cs typeface="Calibri" pitchFamily="34" charset="-120"/>
                        </a:rPr>
                        <a:t>Workplace Task</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MS 365 Tool</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Key Benefit</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Key Limitation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extLst>
                  <a:ext uri="{0D108BD9-81ED-4DB2-BD59-A6C34878D82A}">
                    <a16:rowId xmlns:a16="http://schemas.microsoft.com/office/drawing/2014/main" val="10000"/>
                  </a:ext>
                </a:extLst>
              </a:tr>
              <a:tr h="566928">
                <a:tc>
                  <a:txBody>
                    <a:bodyPr/>
                    <a:lstStyle/>
                    <a:p>
                      <a:pPr marL="0" indent="0">
                        <a:buNone/>
                      </a:pPr>
                      <a:r>
                        <a:rPr lang="en-US" sz="1300">
                          <a:solidFill>
                            <a:srgbClr val="1A1A1A"/>
                          </a:solidFill>
                          <a:latin typeface="Calibri"/>
                          <a:ea typeface="Calibri"/>
                          <a:cs typeface="Calibri"/>
                        </a:rPr>
                        <a:t>Staff Communication</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a:ea typeface="Calibri"/>
                          <a:cs typeface="Calibri"/>
                        </a:rPr>
                        <a:t>Teams</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a:t>Efficient and quick communication.</a:t>
                      </a:r>
                      <a:endParaRPr lang="en-US" sz="1300"/>
                    </a:p>
                    <a:p>
                      <a:pPr marL="0" marR="0" lvl="0" indent="0" algn="l" rtl="0" eaLnBrk="1" fontAlgn="auto" latinLnBrk="0" hangingPunct="1">
                        <a:lnSpc>
                          <a:spcPct val="100000"/>
                        </a:lnSpc>
                        <a:spcBef>
                          <a:spcPts val="0"/>
                        </a:spcBef>
                        <a:spcAft>
                          <a:spcPts val="0"/>
                        </a:spcAft>
                        <a:buClrTx/>
                        <a:buSzTx/>
                        <a:buFontTx/>
                        <a:buNone/>
                      </a:pPr>
                      <a:r>
                        <a:rPr lang="en-US" sz="1300">
                          <a:solidFill>
                            <a:srgbClr val="1A1A1A"/>
                          </a:solidFill>
                          <a:latin typeface="Calibri"/>
                          <a:ea typeface="Calibri"/>
                          <a:cs typeface="Calibri"/>
                        </a:rPr>
                        <a:t> + </a:t>
                      </a:r>
                      <a:r>
                        <a:rPr lang="en-US" sz="1300" b="0" i="0" u="none" strike="noStrike" noProof="0">
                          <a:solidFill>
                            <a:srgbClr val="1A1A1A"/>
                          </a:solidFill>
                          <a:latin typeface="Times New Roman"/>
                          <a:cs typeface="Times New Roman"/>
                          <a:hlinkClick r:id="rId3"/>
                        </a:rPr>
                        <a:t>(NHS England, 2023)</a:t>
                      </a:r>
                      <a:endParaRPr lang="en-US" sz="1300" b="0" i="0" u="none" strike="noStrike" noProof="0">
                        <a:solidFill>
                          <a:srgbClr val="1A1A1A"/>
                        </a:solidFill>
                        <a:latin typeface="Times New Roman"/>
                        <a:cs typeface="Times New Roman"/>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300"/>
                        <a:t>Must have an internet connection that is reliable.</a:t>
                      </a:r>
                      <a:endParaRPr lang="en-US" sz="1300"/>
                    </a:p>
                    <a:p>
                      <a:pPr marL="0" indent="0">
                        <a:buNone/>
                      </a:pPr>
                      <a:r>
                        <a:rPr lang="en-US" sz="1300">
                          <a:solidFill>
                            <a:srgbClr val="1A1A1A"/>
                          </a:solidFill>
                          <a:latin typeface="Calibri"/>
                          <a:ea typeface="Calibri"/>
                          <a:cs typeface="Calibri"/>
                        </a:rPr>
                        <a:t>+ </a:t>
                      </a:r>
                      <a:r>
                        <a:rPr lang="en-US" sz="1300" b="0" i="0" u="none" strike="noStrike" noProof="0">
                          <a:solidFill>
                            <a:srgbClr val="1A1A1A"/>
                          </a:solidFill>
                          <a:latin typeface="Times New Roman"/>
                          <a:ea typeface="Calibri"/>
                          <a:cs typeface="Times New Roman"/>
                          <a:hlinkClick r:id="rId4"/>
                        </a:rPr>
                        <a:t>(MacMillan et al., 2021)</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66928">
                <a:tc>
                  <a:txBody>
                    <a:bodyPr/>
                    <a:lstStyle/>
                    <a:p>
                      <a:pPr marL="0" indent="0">
                        <a:buNone/>
                      </a:pPr>
                      <a:r>
                        <a:rPr lang="en-US" sz="1300">
                          <a:solidFill>
                            <a:srgbClr val="1A1A1A"/>
                          </a:solidFill>
                          <a:latin typeface="Calibri"/>
                          <a:ea typeface="Calibri"/>
                          <a:cs typeface="Calibri"/>
                        </a:rPr>
                        <a:t>File Storage &amp; Sharing</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a:ea typeface="Calibri"/>
                          <a:cs typeface="Calibri"/>
                        </a:rPr>
                        <a:t>OneDrive</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b="0" i="0" u="none" strike="noStrike" noProof="0">
                          <a:solidFill>
                            <a:srgbClr val="000000"/>
                          </a:solidFill>
                          <a:latin typeface="Calibri"/>
                          <a:ea typeface="Calibri"/>
                          <a:cs typeface="Calibri"/>
                        </a:rPr>
                        <a:t>Accessibility: Files are accessible to users on authorized devices, anywhere. </a:t>
                      </a:r>
                      <a:r>
                        <a:rPr lang="en-US" sz="1300">
                          <a:solidFill>
                            <a:srgbClr val="1A1A1A"/>
                          </a:solidFill>
                          <a:latin typeface="Calibri"/>
                          <a:ea typeface="Calibri"/>
                          <a:cs typeface="Calibri"/>
                        </a:rPr>
                        <a:t> + </a:t>
                      </a:r>
                      <a:r>
                        <a:rPr lang="en-US" sz="1300" b="0" i="0" u="none" strike="noStrike" noProof="0">
                          <a:solidFill>
                            <a:srgbClr val="1A1A1A"/>
                          </a:solidFill>
                          <a:latin typeface="Times New Roman"/>
                          <a:ea typeface="Calibri"/>
                          <a:cs typeface="Times New Roman"/>
                          <a:hlinkClick r:id="rId5"/>
                        </a:rPr>
                        <a:t>(</a:t>
                      </a:r>
                      <a:r>
                        <a:rPr lang="en-US" sz="1300" b="0" i="1" u="none" strike="noStrike" noProof="0">
                          <a:solidFill>
                            <a:srgbClr val="1A1A1A"/>
                          </a:solidFill>
                          <a:latin typeface="Times New Roman"/>
                          <a:ea typeface="Calibri"/>
                          <a:cs typeface="Times New Roman"/>
                          <a:hlinkClick r:id="rId5"/>
                        </a:rPr>
                        <a:t>Cloud Security Guidance</a:t>
                      </a:r>
                      <a:r>
                        <a:rPr lang="en-US" sz="1300" b="0" i="0" u="none" strike="noStrike" noProof="0">
                          <a:solidFill>
                            <a:srgbClr val="1A1A1A"/>
                          </a:solidFill>
                          <a:latin typeface="Times New Roman"/>
                          <a:ea typeface="Calibri"/>
                          <a:cs typeface="Times New Roman"/>
                          <a:hlinkClick r:id="rId5"/>
                        </a:rPr>
                        <a:t>, n.d.)</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a:lnSpc>
                          <a:spcPct val="100000"/>
                        </a:lnSpc>
                        <a:spcBef>
                          <a:spcPts val="0"/>
                        </a:spcBef>
                        <a:spcAft>
                          <a:spcPts val="0"/>
                        </a:spcAft>
                        <a:buClr>
                          <a:srgbClr val="000000"/>
                        </a:buClr>
                        <a:buNone/>
                      </a:pPr>
                      <a:r>
                        <a:rPr lang="en-US" sz="1300" b="0" i="0" u="none" strike="noStrike" noProof="0">
                          <a:solidFill>
                            <a:srgbClr val="000000"/>
                          </a:solidFill>
                          <a:latin typeface="Calibri"/>
                          <a:ea typeface="Calibri"/>
                          <a:cs typeface="Calibri"/>
                        </a:rPr>
                        <a:t>Active Daily Earnings: Must be working daily to participate in the program. </a:t>
                      </a:r>
                    </a:p>
                    <a:p>
                      <a:pPr marL="0" lvl="0" indent="0">
                        <a:buNone/>
                      </a:pPr>
                      <a:r>
                        <a:rPr lang="en-US" sz="1300">
                          <a:solidFill>
                            <a:srgbClr val="1A1A1A"/>
                          </a:solidFill>
                          <a:latin typeface="Calibri"/>
                          <a:ea typeface="Calibri"/>
                          <a:cs typeface="Calibri"/>
                        </a:rPr>
                        <a:t> + </a:t>
                      </a:r>
                      <a:r>
                        <a:rPr lang="en-US" sz="1300" b="0" i="0" u="none" strike="noStrike" noProof="0">
                          <a:solidFill>
                            <a:srgbClr val="1A1A1A"/>
                          </a:solidFill>
                          <a:latin typeface="Times New Roman"/>
                          <a:ea typeface="Calibri"/>
                          <a:cs typeface="Times New Roman"/>
                          <a:hlinkClick r:id="rId5"/>
                        </a:rPr>
                        <a:t>(</a:t>
                      </a:r>
                      <a:r>
                        <a:rPr lang="en-US" sz="1300" b="0" i="1" u="none" strike="noStrike" noProof="0">
                          <a:solidFill>
                            <a:srgbClr val="1A1A1A"/>
                          </a:solidFill>
                          <a:latin typeface="Times New Roman"/>
                          <a:ea typeface="Calibri"/>
                          <a:cs typeface="Times New Roman"/>
                          <a:hlinkClick r:id="rId5"/>
                        </a:rPr>
                        <a:t>Cloud Security Guidance</a:t>
                      </a:r>
                      <a:r>
                        <a:rPr lang="en-US" sz="1300" b="0" i="0" u="none" strike="noStrike" noProof="0">
                          <a:solidFill>
                            <a:srgbClr val="1A1A1A"/>
                          </a:solidFill>
                          <a:latin typeface="Times New Roman"/>
                          <a:ea typeface="Calibri"/>
                          <a:cs typeface="Times New Roman"/>
                          <a:hlinkClick r:id="rId5"/>
                        </a:rPr>
                        <a:t>, n.d.)</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66928">
                <a:tc>
                  <a:txBody>
                    <a:bodyPr/>
                    <a:lstStyle/>
                    <a:p>
                      <a:pPr marL="0" indent="0">
                        <a:buNone/>
                      </a:pPr>
                      <a:r>
                        <a:rPr lang="en-US" sz="1300">
                          <a:solidFill>
                            <a:srgbClr val="1A1A1A"/>
                          </a:solidFill>
                          <a:latin typeface="Calibri"/>
                          <a:ea typeface="Calibri"/>
                          <a:cs typeface="Calibri"/>
                        </a:rPr>
                        <a:t>Care Documentation</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a:ea typeface="Calibri"/>
                          <a:cs typeface="Calibri"/>
                        </a:rPr>
                        <a:t>Word</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a:lnSpc>
                          <a:spcPct val="100000"/>
                        </a:lnSpc>
                        <a:spcBef>
                          <a:spcPts val="0"/>
                        </a:spcBef>
                        <a:spcAft>
                          <a:spcPts val="0"/>
                        </a:spcAft>
                        <a:buClr>
                          <a:srgbClr val="000000"/>
                        </a:buClr>
                        <a:buNone/>
                      </a:pPr>
                      <a:r>
                        <a:rPr lang="en-GB" sz="1300" b="0" i="0" u="none" strike="noStrike" noProof="0">
                          <a:solidFill>
                            <a:srgbClr val="000000"/>
                          </a:solidFill>
                          <a:latin typeface="Calibri"/>
                          <a:ea typeface="Calibri"/>
                          <a:cs typeface="Calibri"/>
                        </a:rPr>
                        <a:t>Assists the staff to develop clear and professional documents including care plan, reports, policies etc.</a:t>
                      </a:r>
                      <a:endParaRPr lang="en-US" sz="1300" b="0" i="0" u="none" strike="noStrike" noProof="0">
                        <a:solidFill>
                          <a:srgbClr val="000000"/>
                        </a:solidFill>
                        <a:latin typeface="Calibri"/>
                        <a:ea typeface="Calibri"/>
                        <a:cs typeface="Calibri"/>
                      </a:endParaRPr>
                    </a:p>
                    <a:p>
                      <a:pPr marL="0" lvl="0" indent="0">
                        <a:buNone/>
                      </a:pPr>
                      <a:r>
                        <a:rPr lang="en-US" sz="1300">
                          <a:solidFill>
                            <a:srgbClr val="1A1A1A"/>
                          </a:solidFill>
                          <a:latin typeface="Calibri"/>
                          <a:ea typeface="Calibri"/>
                          <a:cs typeface="Calibri"/>
                        </a:rPr>
                        <a:t> + </a:t>
                      </a:r>
                      <a:r>
                        <a:rPr lang="en-US" sz="1300" b="0" i="0" u="none" strike="noStrike" noProof="0">
                          <a:solidFill>
                            <a:srgbClr val="1A1A1A"/>
                          </a:solidFill>
                          <a:latin typeface="Times New Roman"/>
                          <a:ea typeface="Calibri"/>
                          <a:cs typeface="Times New Roman"/>
                          <a:hlinkClick r:id="rId6"/>
                        </a:rPr>
                        <a:t>(World Health Organization, 2021)</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lvl="0" indent="0">
                        <a:buNone/>
                      </a:pPr>
                      <a:r>
                        <a:rPr lang="en-GB" sz="1300" b="0" i="0" u="none" strike="noStrike" noProof="0">
                          <a:solidFill>
                            <a:srgbClr val="000000"/>
                          </a:solidFill>
                          <a:latin typeface="Calibri"/>
                          <a:ea typeface="Calibri"/>
                          <a:cs typeface="Calibri"/>
                        </a:rPr>
                        <a:t>There may be need for staff training for the use of the advanced features.</a:t>
                      </a:r>
                      <a:r>
                        <a:rPr lang="en-US" sz="1300">
                          <a:solidFill>
                            <a:srgbClr val="1A1A1A"/>
                          </a:solidFill>
                          <a:latin typeface="Calibri"/>
                          <a:ea typeface="Calibri"/>
                          <a:cs typeface="Calibri"/>
                        </a:rPr>
                        <a:t> + </a:t>
                      </a:r>
                      <a:r>
                        <a:rPr lang="en-US" sz="1300" b="0" i="0" u="none" strike="noStrike" noProof="0">
                          <a:solidFill>
                            <a:srgbClr val="1A1A1A"/>
                          </a:solidFill>
                          <a:latin typeface="Times New Roman"/>
                          <a:ea typeface="Calibri"/>
                          <a:cs typeface="Times New Roman"/>
                          <a:hlinkClick r:id="rId6"/>
                        </a:rPr>
                        <a:t>(World Health Organization, 2021)</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66928">
                <a:tc>
                  <a:txBody>
                    <a:bodyPr/>
                    <a:lstStyle/>
                    <a:p>
                      <a:pPr marL="0" indent="0">
                        <a:buNone/>
                      </a:pPr>
                      <a:r>
                        <a:rPr lang="en-US" sz="1300">
                          <a:solidFill>
                            <a:srgbClr val="1A1A1A"/>
                          </a:solidFill>
                          <a:latin typeface="Calibri"/>
                          <a:ea typeface="Calibri"/>
                          <a:cs typeface="Calibri"/>
                        </a:rPr>
                        <a:t>Staff Scheduling / Rotas</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a:ea typeface="Calibri"/>
                          <a:cs typeface="Calibri"/>
                        </a:rPr>
                        <a:t>Excel</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lvl="0" indent="0">
                        <a:buNone/>
                      </a:pPr>
                      <a:r>
                        <a:rPr lang="en-GB" sz="1300" b="0" i="0" u="none" strike="noStrike" noProof="0">
                          <a:solidFill>
                            <a:srgbClr val="000000"/>
                          </a:solidFill>
                          <a:latin typeface="Calibri"/>
                          <a:ea typeface="Calibri"/>
                          <a:cs typeface="Calibri"/>
                        </a:rPr>
                        <a:t>Flexible: Can be used for medium schedules.</a:t>
                      </a:r>
                      <a:r>
                        <a:rPr lang="en-US" sz="1300">
                          <a:solidFill>
                            <a:srgbClr val="1A1A1A"/>
                          </a:solidFill>
                          <a:latin typeface="Calibri"/>
                          <a:ea typeface="Calibri"/>
                          <a:cs typeface="Calibri"/>
                        </a:rPr>
                        <a:t> + </a:t>
                      </a:r>
                      <a:r>
                        <a:rPr lang="en-US" sz="1300" b="0" i="0" u="none" strike="noStrike" noProof="0">
                          <a:solidFill>
                            <a:srgbClr val="1A1A1A"/>
                          </a:solidFill>
                          <a:latin typeface="Times New Roman"/>
                          <a:ea typeface="Calibri"/>
                          <a:cs typeface="Times New Roman"/>
                          <a:hlinkClick r:id="rId7"/>
                        </a:rPr>
                        <a:t>(NHS England, 2024)</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a:lnSpc>
                          <a:spcPct val="100000"/>
                        </a:lnSpc>
                        <a:spcBef>
                          <a:spcPts val="0"/>
                        </a:spcBef>
                        <a:spcAft>
                          <a:spcPts val="0"/>
                        </a:spcAft>
                        <a:buClr>
                          <a:srgbClr val="000000"/>
                        </a:buClr>
                        <a:buNone/>
                      </a:pPr>
                      <a:r>
                        <a:rPr lang="en-GB" sz="1300" b="0" i="0" u="none" strike="noStrike" noProof="0">
                          <a:solidFill>
                            <a:srgbClr val="000000"/>
                          </a:solidFill>
                          <a:latin typeface="Calibri"/>
                          <a:ea typeface="Calibri"/>
                          <a:cs typeface="Calibri"/>
                        </a:rPr>
                        <a:t>Internet dependent: Online rotas: Needs a reliable internet connection. </a:t>
                      </a:r>
                      <a:endParaRPr lang="en-US" sz="1300" b="0" i="0" u="none" strike="noStrike" noProof="0">
                        <a:solidFill>
                          <a:srgbClr val="000000"/>
                        </a:solidFill>
                        <a:latin typeface="Calibri"/>
                        <a:ea typeface="Calibri"/>
                        <a:cs typeface="Calibri"/>
                      </a:endParaRPr>
                    </a:p>
                    <a:p>
                      <a:pPr marL="0" lvl="0" indent="0">
                        <a:buNone/>
                      </a:pPr>
                      <a:r>
                        <a:rPr lang="en-US" sz="1300">
                          <a:solidFill>
                            <a:srgbClr val="1A1A1A"/>
                          </a:solidFill>
                          <a:latin typeface="Calibri"/>
                          <a:ea typeface="Calibri"/>
                          <a:cs typeface="Calibri"/>
                        </a:rPr>
                        <a:t> + </a:t>
                      </a:r>
                      <a:r>
                        <a:rPr lang="en-US" sz="1300" b="0" i="0" u="none" strike="noStrike" noProof="0">
                          <a:solidFill>
                            <a:srgbClr val="1A1A1A"/>
                          </a:solidFill>
                          <a:latin typeface="Times New Roman"/>
                          <a:ea typeface="Calibri"/>
                          <a:cs typeface="Times New Roman"/>
                          <a:hlinkClick r:id="rId7"/>
                        </a:rPr>
                        <a:t>(NHS England, 2024)</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66928">
                <a:tc>
                  <a:txBody>
                    <a:bodyPr/>
                    <a:lstStyle/>
                    <a:p>
                      <a:pPr marL="0" indent="0">
                        <a:buNone/>
                      </a:pPr>
                      <a:r>
                        <a:rPr lang="en-US" sz="1300">
                          <a:solidFill>
                            <a:srgbClr val="1A1A1A"/>
                          </a:solidFill>
                          <a:latin typeface="Calibri"/>
                          <a:ea typeface="Calibri"/>
                          <a:cs typeface="Calibri"/>
                        </a:rPr>
                        <a:t>Staff Training</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a:ea typeface="Calibri"/>
                          <a:cs typeface="Calibri"/>
                        </a:rPr>
                        <a:t>PowerPoint</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a:lnSpc>
                          <a:spcPct val="100000"/>
                        </a:lnSpc>
                        <a:spcBef>
                          <a:spcPts val="0"/>
                        </a:spcBef>
                        <a:spcAft>
                          <a:spcPts val="0"/>
                        </a:spcAft>
                        <a:buClr>
                          <a:srgbClr val="000000"/>
                        </a:buClr>
                        <a:buNone/>
                      </a:pPr>
                      <a:r>
                        <a:rPr lang="en-GB" sz="1300" b="0" i="0" u="none" strike="noStrike" noProof="0">
                          <a:solidFill>
                            <a:srgbClr val="000000"/>
                          </a:solidFill>
                          <a:latin typeface="Calibri"/>
                          <a:ea typeface="Calibri"/>
                          <a:cs typeface="Calibri"/>
                        </a:rPr>
                        <a:t>Simplifies staff training and care procedures with pictures, graphs and videos.</a:t>
                      </a:r>
                      <a:endParaRPr lang="en-US" sz="1300" b="0" i="0" u="none" strike="noStrike" noProof="0">
                        <a:solidFill>
                          <a:srgbClr val="000000"/>
                        </a:solidFill>
                        <a:latin typeface="Calibri"/>
                        <a:ea typeface="Calibri"/>
                        <a:cs typeface="Calibri"/>
                      </a:endParaRPr>
                    </a:p>
                    <a:p>
                      <a:pPr marL="0" lvl="0" indent="0">
                        <a:buNone/>
                      </a:pPr>
                      <a:r>
                        <a:rPr lang="en-US" sz="1300">
                          <a:solidFill>
                            <a:srgbClr val="1A1A1A"/>
                          </a:solidFill>
                          <a:latin typeface="Calibri"/>
                          <a:ea typeface="Calibri"/>
                          <a:cs typeface="Calibri"/>
                        </a:rPr>
                        <a:t> + </a:t>
                      </a:r>
                      <a:r>
                        <a:rPr lang="en-US" sz="1300" b="0" i="0" u="none" strike="noStrike" noProof="0">
                          <a:solidFill>
                            <a:srgbClr val="1A1A1A"/>
                          </a:solidFill>
                          <a:latin typeface="Times New Roman"/>
                          <a:ea typeface="Calibri"/>
                          <a:cs typeface="Times New Roman"/>
                          <a:hlinkClick r:id="rId8"/>
                        </a:rPr>
                        <a:t>(NICE, 2025)</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marR="0" lvl="0" indent="0" algn="l">
                        <a:lnSpc>
                          <a:spcPct val="100000"/>
                        </a:lnSpc>
                        <a:spcBef>
                          <a:spcPts val="0"/>
                        </a:spcBef>
                        <a:spcAft>
                          <a:spcPts val="0"/>
                        </a:spcAft>
                        <a:buClr>
                          <a:srgbClr val="000000"/>
                        </a:buClr>
                        <a:buNone/>
                      </a:pPr>
                      <a:r>
                        <a:rPr lang="en-GB" sz="1300" b="0" i="0" u="none" strike="noStrike" noProof="0">
                          <a:solidFill>
                            <a:srgbClr val="000000"/>
                          </a:solidFill>
                          <a:latin typeface="Calibri"/>
                          <a:ea typeface="Calibri"/>
                          <a:cs typeface="Calibri"/>
                        </a:rPr>
                        <a:t>Some staff might require training to develop or modify presentations.</a:t>
                      </a:r>
                      <a:endParaRPr lang="en-US" sz="1300" b="0" i="0" u="none" strike="noStrike" noProof="0">
                        <a:solidFill>
                          <a:srgbClr val="000000"/>
                        </a:solidFill>
                        <a:latin typeface="Calibri"/>
                        <a:ea typeface="Calibri"/>
                        <a:cs typeface="Calibri"/>
                      </a:endParaRPr>
                    </a:p>
                    <a:p>
                      <a:pPr marL="0" lvl="0" indent="0">
                        <a:buNone/>
                      </a:pPr>
                      <a:r>
                        <a:rPr lang="en-US" sz="1300">
                          <a:solidFill>
                            <a:srgbClr val="1A1A1A"/>
                          </a:solidFill>
                          <a:latin typeface="Calibri"/>
                          <a:ea typeface="Calibri"/>
                          <a:cs typeface="Calibri"/>
                        </a:rPr>
                        <a:t> + </a:t>
                      </a:r>
                      <a:r>
                        <a:rPr lang="en-US" sz="1300" b="0" i="0" u="none" strike="noStrike" noProof="0">
                          <a:solidFill>
                            <a:srgbClr val="1A1A1A"/>
                          </a:solidFill>
                          <a:latin typeface="Times New Roman"/>
                          <a:ea typeface="Calibri"/>
                          <a:cs typeface="Times New Roman"/>
                          <a:hlinkClick r:id="rId9"/>
                        </a:rPr>
                        <a:t>(HSE, 2023)</a:t>
                      </a:r>
                      <a:endParaRPr lang="en-US" sz="1300">
                        <a:latin typeface="Calibri"/>
                        <a:ea typeface="Calibri"/>
                        <a:cs typeface="Calibri"/>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Conclusion</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a:buSzPct val="100000"/>
            </a:pPr>
            <a:r>
              <a:rPr lang="en-US" sz="1300">
                <a:latin typeface="Calibri" pitchFamily="34" charset="0"/>
                <a:ea typeface="Calibri" pitchFamily="34" charset="-122"/>
                <a:cs typeface="Calibri" pitchFamily="34" charset="-120"/>
              </a:rPr>
              <a:t>Choosing the right Microsoft 365 tools to address each workplace task will create more effective communication, collaboration, and day-to-day efficiency—both within the building and across all shifts. The correct tools will minimize duplication of effort, cause no misunderstandings, and promote teamwork among carers, nurses, and administrative staff. Overall, this will help develop a better organized and effective working space, to enable staff to focus on delivering high-quality care and support to residents.</a:t>
            </a:r>
            <a:endParaRPr lang="en-US" sz="13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References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79" y="1097280"/>
            <a:ext cx="8200193" cy="3840480"/>
          </a:xfrm>
          <a:prstGeom prst="rect">
            <a:avLst/>
          </a:prstGeom>
          <a:noFill/>
          <a:ln/>
        </p:spPr>
        <p:txBody>
          <a:bodyPr wrap="square" lIns="0" tIns="0" rIns="0" bIns="0" rtlCol="0" anchor="t"/>
          <a:lstStyle/>
          <a:p>
            <a:r>
              <a:rPr lang="en-PK" sz="1300"/>
              <a:t>Chai, W., Castagna, R., &amp; </a:t>
            </a:r>
            <a:r>
              <a:rPr lang="en-PK" sz="1300" err="1"/>
              <a:t>Lelii</a:t>
            </a:r>
            <a:r>
              <a:rPr lang="en-PK" sz="1300"/>
              <a:t>, S. (2021, June). </a:t>
            </a:r>
            <a:r>
              <a:rPr lang="en-PK" sz="1300" i="1"/>
              <a:t>What is Cloud Storage? Cloud Storage Definition | Search Storage</a:t>
            </a:r>
            <a:r>
              <a:rPr lang="en-PK" sz="1300"/>
              <a:t>. </a:t>
            </a:r>
            <a:r>
              <a:rPr lang="en-PK" sz="1300" err="1"/>
              <a:t>SearchStorage</a:t>
            </a:r>
            <a:r>
              <a:rPr lang="en-PK" sz="1300"/>
              <a:t>. </a:t>
            </a:r>
            <a:r>
              <a:rPr lang="en-PK" sz="1300" u="sng">
                <a:hlinkClick r:id="rId3"/>
              </a:rPr>
              <a:t>https://www.techtarget.com/searchstorage/definition/cloud-storage</a:t>
            </a:r>
            <a:r>
              <a:rPr lang="en-PK" sz="1300"/>
              <a:t> </a:t>
            </a:r>
          </a:p>
          <a:p>
            <a:r>
              <a:rPr lang="en-PK" sz="1300"/>
              <a:t>NHS England. (2020, March 22). </a:t>
            </a:r>
            <a:r>
              <a:rPr lang="en-PK" sz="1300" i="1"/>
              <a:t>Health Education England</a:t>
            </a:r>
            <a:r>
              <a:rPr lang="en-PK" sz="1300"/>
              <a:t>. Health Education England. </a:t>
            </a:r>
            <a:r>
              <a:rPr lang="en-PK" sz="1300" u="sng">
                <a:hlinkClick r:id="rId4"/>
              </a:rPr>
              <a:t>https://www.hee.nhs.uk/</a:t>
            </a:r>
            <a:r>
              <a:rPr lang="en-PK" sz="1300"/>
              <a:t> </a:t>
            </a:r>
          </a:p>
          <a:p>
            <a:r>
              <a:rPr lang="en-PK" sz="1300"/>
              <a:t>NHS England. (2023). </a:t>
            </a:r>
            <a:r>
              <a:rPr lang="en-PK" sz="1300" i="1"/>
              <a:t>NHS England</a:t>
            </a:r>
            <a:r>
              <a:rPr lang="en-PK" sz="1300"/>
              <a:t>. </a:t>
            </a:r>
            <a:r>
              <a:rPr lang="en-PK" sz="1300" err="1"/>
              <a:t>England.Nhs.Uk</a:t>
            </a:r>
            <a:r>
              <a:rPr lang="en-PK" sz="1300"/>
              <a:t>. </a:t>
            </a:r>
            <a:r>
              <a:rPr lang="en-PK" sz="1300" u="sng">
                <a:hlinkClick r:id="rId5"/>
              </a:rPr>
              <a:t>https://www.england.nhs.uk</a:t>
            </a:r>
            <a:r>
              <a:rPr lang="en-PK" sz="1300"/>
              <a:t> </a:t>
            </a:r>
          </a:p>
          <a:p>
            <a:r>
              <a:rPr lang="en-PK" sz="1300"/>
              <a:t>NMC. (2018). </a:t>
            </a:r>
            <a:r>
              <a:rPr lang="en-PK" sz="1300" i="1"/>
              <a:t>The Code: Professional Standards of Practice and Behaviour for nurses, Midwives and Nursing Associates</a:t>
            </a:r>
            <a:r>
              <a:rPr lang="en-PK" sz="1300"/>
              <a:t>. Nursing and Midwifery Council. </a:t>
            </a:r>
            <a:r>
              <a:rPr lang="en-PK" sz="1300" u="sng">
                <a:hlinkClick r:id="rId6"/>
              </a:rPr>
              <a:t>https://www.nmc.org.uk/standards/code/</a:t>
            </a:r>
            <a:r>
              <a:rPr lang="en-PK" sz="1300"/>
              <a:t> </a:t>
            </a:r>
            <a:endParaRPr lang="en-US" sz="1300"/>
          </a:p>
          <a:p>
            <a:r>
              <a:rPr lang="en-PK" sz="1300"/>
              <a:t>CQC. (2022). </a:t>
            </a:r>
            <a:r>
              <a:rPr lang="en-PK" sz="1300" i="1"/>
              <a:t>Care Quality Commission</a:t>
            </a:r>
            <a:r>
              <a:rPr lang="en-PK" sz="1300"/>
              <a:t>. </a:t>
            </a:r>
            <a:r>
              <a:rPr lang="en-PK" sz="1300" u="sng">
                <a:hlinkClick r:id="rId7"/>
              </a:rPr>
              <a:t>Https://Www.Cqc.Org.Uk/</a:t>
            </a:r>
            <a:r>
              <a:rPr lang="en-PK" sz="1300"/>
              <a:t>. </a:t>
            </a:r>
            <a:r>
              <a:rPr lang="en-PK" sz="1300" u="sng">
                <a:hlinkClick r:id="rId7"/>
              </a:rPr>
              <a:t>https://www.cqc.org.uk/</a:t>
            </a:r>
            <a:r>
              <a:rPr lang="en-PK" sz="1300"/>
              <a:t> </a:t>
            </a:r>
            <a:endParaRPr lang="en-US" sz="1300"/>
          </a:p>
          <a:p>
            <a:r>
              <a:rPr lang="en-PK" sz="1300"/>
              <a:t>Knight, M., Medlin, D., &amp; Vieru, D. (2017). Introduction to Social-Technical Issues in Organizational Information Technologies </a:t>
            </a:r>
            <a:r>
              <a:rPr lang="en-PK" sz="1300" err="1"/>
              <a:t>Minitrack</a:t>
            </a:r>
            <a:r>
              <a:rPr lang="en-PK" sz="1300"/>
              <a:t> [Review of </a:t>
            </a:r>
            <a:r>
              <a:rPr lang="en-PK" sz="1300" i="1"/>
              <a:t>Introduction to Social-Technical Issues in Organizational Information Technologies </a:t>
            </a:r>
            <a:r>
              <a:rPr lang="en-PK" sz="1300" i="1" err="1"/>
              <a:t>Minitrack</a:t>
            </a:r>
            <a:r>
              <a:rPr lang="en-PK" sz="1300"/>
              <a:t>]. </a:t>
            </a:r>
            <a:r>
              <a:rPr lang="en-PK" sz="1300" i="1"/>
              <a:t>Proceedings of the Annual Hawaii International Conference on System Sciences</a:t>
            </a:r>
            <a:r>
              <a:rPr lang="en-PK" sz="1300"/>
              <a:t>. </a:t>
            </a:r>
            <a:r>
              <a:rPr lang="en-PK" sz="1300" u="sng">
                <a:hlinkClick r:id="rId8"/>
              </a:rPr>
              <a:t>https://doi.org/10.24251/hicss.2017.662</a:t>
            </a:r>
            <a:r>
              <a:rPr lang="en-PK" sz="1300"/>
              <a:t> </a:t>
            </a:r>
          </a:p>
          <a:p>
            <a:r>
              <a:rPr lang="en-PK" sz="1300" i="1"/>
              <a:t>Management Information Systems: Managing the Digital Firm, Global Edition</a:t>
            </a:r>
            <a:r>
              <a:rPr lang="en-PK" sz="1300"/>
              <a:t>. (2021). Google Books. </a:t>
            </a:r>
            <a:r>
              <a:rPr lang="en-PK" sz="1300" u="sng">
                <a:hlinkClick r:id="rId9"/>
              </a:rPr>
              <a:t>https://books.google.co.uk/books/about/Management_Information_Systems_Managing.html?hl=id&amp;id=4b4zEAAAQBAJ&amp;redir_esc=y</a:t>
            </a:r>
            <a:r>
              <a:rPr lang="en-PK" sz="1300"/>
              <a:t> </a:t>
            </a:r>
          </a:p>
          <a:p>
            <a:endParaRPr lang="en-PK" sz="1300"/>
          </a:p>
          <a:p>
            <a:endParaRPr lang="en-PK" sz="13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17</Slides>
  <Notes>17</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lastModifiedBy>Hafiz Ahmad Saeed (2541819)</cp:lastModifiedBy>
  <cp:revision>1</cp:revision>
  <dcterms:created xsi:type="dcterms:W3CDTF">2026-06-21T15:50:06Z</dcterms:created>
  <dcterms:modified xsi:type="dcterms:W3CDTF">2026-07-13T13:46:04Z</dcterms:modified>
</cp:coreProperties>
</file>