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C085AC-C9C2-4958-B30A-4607497272A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1ECE00D-150E-4ECC-8357-7DC50788992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A3E367-9228-4C57-87B3-26F980A48D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B43E3-631C-41C3-B48D-D375FDDFE2C3}" type="datetimeFigureOut">
              <a:rPr lang="en-GB" smtClean="0"/>
              <a:t>16/04/2020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68DD28-EE45-4591-8734-EE8D9B8CF8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2F0899-0CC8-462C-A6A4-5A83E2082E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485AA-33F4-49E9-9481-FBF26134B1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16003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044547-FFD4-430F-934D-1C104C4B30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F1FAD7-3109-4507-9FB6-94B8337D59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6C1A6A-0065-442B-9BC0-D82DBB0AEF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B43E3-631C-41C3-B48D-D375FDDFE2C3}" type="datetimeFigureOut">
              <a:rPr lang="en-GB" smtClean="0"/>
              <a:t>16/04/2020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752EE7-9A03-4773-9726-8CC913F3C6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B75859-6C42-4A98-A764-5DA824E375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485AA-33F4-49E9-9481-FBF26134B1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03413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E1790C-5A5C-4B10-A6D9-3BB00CC15C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FA4709-2E00-4DE6-88F5-BC1E34F73E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C0449D-D707-46E6-B47D-B264B6410E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B43E3-631C-41C3-B48D-D375FDDFE2C3}" type="datetimeFigureOut">
              <a:rPr lang="en-GB" smtClean="0"/>
              <a:t>16/04/2020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C8DC53-EC38-47F0-87FB-870C08CD57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20D25C-8B28-4E5E-93A0-D0FCC99FB0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485AA-33F4-49E9-9481-FBF26134B1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93751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DB35A8-7E2E-4930-ABD1-0FBEA75EDF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0B1C88-D0AF-4973-8568-450614732F8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44722B4-6AB6-46E2-AF13-0D8C71CBB8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920512E-1C16-4628-9E58-08C34551AC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B43E3-631C-41C3-B48D-D375FDDFE2C3}" type="datetimeFigureOut">
              <a:rPr lang="en-GB" smtClean="0"/>
              <a:t>16/04/2020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BBDA75-2F19-4350-941C-A17F613600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557DAF-010D-4982-B3E6-E2CC1A1AD1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485AA-33F4-49E9-9481-FBF26134B1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28256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4657FE-EC90-438B-9EF1-096BD51D87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5F5B51-7869-458D-80FB-521C159A10D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F4A7B4E-A8C0-41EB-9B61-780EE6B2271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59921C6-AA93-4249-8CE2-26AA622A0CD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CC6BDED-C09E-40CD-9BDB-2838675192C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FB712D7-6FCF-44F4-B2B3-079740975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B43E3-631C-41C3-B48D-D375FDDFE2C3}" type="datetimeFigureOut">
              <a:rPr lang="en-GB" smtClean="0"/>
              <a:t>16/04/2020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46CE83B-4B8D-4F5A-AAD2-986C2D047A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FF43A3D-00CB-4ED5-91B8-221368DECE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485AA-33F4-49E9-9481-FBF26134B1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81765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03489A-C5CA-43DA-A834-0AAFC43AEF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AC1BF13-F3AB-4C5D-A826-F85CAB4125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B43E3-631C-41C3-B48D-D375FDDFE2C3}" type="datetimeFigureOut">
              <a:rPr lang="en-GB" smtClean="0"/>
              <a:t>16/04/2020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79759C1-FCD4-4468-896C-4C04462000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73420A-E6C5-4036-B45E-951331FA2F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485AA-33F4-49E9-9481-FBF26134B1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00885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3ADA26E-C2E5-4E6D-95EE-8D852B879F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B43E3-631C-41C3-B48D-D375FDDFE2C3}" type="datetimeFigureOut">
              <a:rPr lang="en-GB" smtClean="0"/>
              <a:t>16/04/2020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0F764E8-7368-4937-BEED-20C02E6788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976072-D7A3-4048-A3D6-21A0AE4619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485AA-33F4-49E9-9481-FBF26134B1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5848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900BDD-9AAF-4992-A80C-4B124A12EC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77000E-98C9-4DED-B37B-1E076BE398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B9CAFF-C7B7-4B91-B7B1-2AA3AAA6BB1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E15317-EF8F-44F6-B820-E40CCB5E76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B43E3-631C-41C3-B48D-D375FDDFE2C3}" type="datetimeFigureOut">
              <a:rPr lang="en-GB" smtClean="0"/>
              <a:t>16/04/2020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BFC264-E3AD-474B-9C1E-094909274E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7E0780-697C-4AFD-AFFA-7EB6638740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485AA-33F4-49E9-9481-FBF26134B1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56944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01A94F-B9ED-439A-A0F2-786195B6CC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1695246-0636-44EE-AA9E-2A49B9A2516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CD8779A-3E19-41FE-9400-674E547A500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383FAD-7E8F-4AFE-9DD5-2970064405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B43E3-631C-41C3-B48D-D375FDDFE2C3}" type="datetimeFigureOut">
              <a:rPr lang="en-GB" smtClean="0"/>
              <a:t>16/04/2020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FE918E6-95EE-461E-B5CF-A220310D69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95C7C4-9FFA-442F-8C14-751FE3E804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485AA-33F4-49E9-9481-FBF26134B1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33969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1325FA-A3E6-4456-9AE6-6C888B4321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B954DB6-E54B-4478-BCE2-119A27E32C1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29165F-DE63-48AD-B94D-27A2C37AF2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B43E3-631C-41C3-B48D-D375FDDFE2C3}" type="datetimeFigureOut">
              <a:rPr lang="en-GB" smtClean="0"/>
              <a:t>16/04/2020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B84A35-E1F8-4430-BAB3-1EB0AA47B2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11D294-A3A4-4773-8DB4-FD8ED88FAF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485AA-33F4-49E9-9481-FBF26134B1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89430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E55F688-2FB1-4264-B10C-8E6EAFDBD7D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4673B00-11E4-42B6-9455-66E654C9D5E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F86076-A704-4F7E-AC03-6A56BB6D25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B43E3-631C-41C3-B48D-D375FDDFE2C3}" type="datetimeFigureOut">
              <a:rPr lang="en-GB" smtClean="0"/>
              <a:t>16/04/2020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344E83-AE40-4936-B04B-2BCC5FA6D2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2034CB-69AF-4430-B6F4-3A6F16363A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485AA-33F4-49E9-9481-FBF26134B1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29351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207F745-1FEB-4F2C-9987-C61383FFC7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CD26BF-6B6A-4D6F-ABB1-46EC5937E0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E4D49C-AB63-4781-A28A-4C268E282DC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7B43E3-631C-41C3-B48D-D375FDDFE2C3}" type="datetimeFigureOut">
              <a:rPr lang="en-GB" smtClean="0"/>
              <a:t>16/04/2020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4E6EFF-6EEB-4D95-8A65-8A9BCE0C8C1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6F8732-BEC8-4A35-8D3A-741E28F3E3D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0485AA-33F4-49E9-9481-FBF26134B1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32894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hyperlink" Target="https://www.youtube.com/watch?v=qLVjFji_tu8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heguardian.com/world/2005/mar/06/usa.paulharris#maincontent" TargetMode="External"/><Relationship Id="rId3" Type="http://schemas.openxmlformats.org/officeDocument/2006/relationships/hyperlink" Target="https://doi-org.ezproxy.uwtsd.ac.uk/10.1007/s11002-014-9294-1" TargetMode="External"/><Relationship Id="rId7" Type="http://schemas.openxmlformats.org/officeDocument/2006/relationships/hyperlink" Target="https://en.wikipedia.org/wiki/Dennis_Rader#/media/File:Dennis_Rader.jpg" TargetMode="External"/><Relationship Id="rId2" Type="http://schemas.openxmlformats.org/officeDocument/2006/relationships/hyperlink" Target="https://www.bbc.co.uk/news/magazine-30878843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scienceblogs.de/klausis-krypto-kolumne/2019/04/13/how-police-tried-to-catch-the-btk-killer-with-a-subliminal-message/" TargetMode="External"/><Relationship Id="rId5" Type="http://schemas.openxmlformats.org/officeDocument/2006/relationships/hyperlink" Target="https://www.researchgate.net/figure/Subjective-and-Objective-Thresholds_fig1_326841308" TargetMode="External"/><Relationship Id="rId4" Type="http://schemas.openxmlformats.org/officeDocument/2006/relationships/hyperlink" Target="https://hollyhuxley.wordpress.com/2014/04/08/mark217-subliminal-perception/" TargetMode="External"/><Relationship Id="rId9" Type="http://schemas.openxmlformats.org/officeDocument/2006/relationships/hyperlink" Target="https://www.youtube.com/watch?v=qLVjFji_tu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C8D0D11-1BEA-4BF9-8967-F4BA74291A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197" y="1416918"/>
            <a:ext cx="4903304" cy="220081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3DA55C3-DB7C-43C7-9D18-16E815E765F9}"/>
              </a:ext>
            </a:extLst>
          </p:cNvPr>
          <p:cNvSpPr txBox="1"/>
          <p:nvPr/>
        </p:nvSpPr>
        <p:spPr>
          <a:xfrm>
            <a:off x="233727" y="3730957"/>
            <a:ext cx="481053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Subliminal priming only works when people are already inclined to want something (in this case a drink) </a:t>
            </a:r>
            <a:r>
              <a:rPr lang="en-US" sz="1200" dirty="0"/>
              <a:t>(</a:t>
            </a:r>
            <a:r>
              <a:rPr lang="en-US" sz="1200" dirty="0" err="1"/>
              <a:t>Smarandescu</a:t>
            </a:r>
            <a:r>
              <a:rPr lang="en-US" sz="1200" dirty="0"/>
              <a:t> &amp; </a:t>
            </a:r>
            <a:r>
              <a:rPr lang="en-US" sz="1200" dirty="0" err="1"/>
              <a:t>Shimp</a:t>
            </a:r>
            <a:r>
              <a:rPr lang="en-GB" sz="1200" dirty="0"/>
              <a:t>, 2015)</a:t>
            </a:r>
            <a:endParaRPr lang="en-GB" sz="1600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973C493-4EF4-49FC-8C35-F56D2CD8B5F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70794" y="2939475"/>
            <a:ext cx="4021206" cy="4021206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61E7A659-3023-48E7-9215-E67C68EB836A}"/>
              </a:ext>
            </a:extLst>
          </p:cNvPr>
          <p:cNvSpPr txBox="1"/>
          <p:nvPr/>
        </p:nvSpPr>
        <p:spPr>
          <a:xfrm>
            <a:off x="9016346" y="1732494"/>
            <a:ext cx="291754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 err="1"/>
              <a:t>Vicary’s</a:t>
            </a:r>
            <a:r>
              <a:rPr lang="en-US" sz="1600" dirty="0"/>
              <a:t> use of subliminal advertising in the 1950s was dubious as it is argued that the messages used were below the objective threshold and therefore had no impact</a:t>
            </a:r>
            <a:endParaRPr lang="en-GB" sz="1600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696C5FB0-AAF1-4989-977A-88F6F8320F9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13106"/>
          <a:stretch/>
        </p:blipFill>
        <p:spPr>
          <a:xfrm>
            <a:off x="5426157" y="1732494"/>
            <a:ext cx="3590190" cy="2508202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A36488E5-DA11-42E7-8EE3-9E80C7CC6B35}"/>
              </a:ext>
            </a:extLst>
          </p:cNvPr>
          <p:cNvSpPr txBox="1"/>
          <p:nvPr/>
        </p:nvSpPr>
        <p:spPr>
          <a:xfrm>
            <a:off x="530087" y="409288"/>
            <a:ext cx="984636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SUBLIMINAL PERCEPTION</a:t>
            </a:r>
            <a:endParaRPr lang="en-GB" sz="2800" b="1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EBB33A72-5EEE-4823-90B6-1C02C5C184F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84583" y="4561954"/>
            <a:ext cx="3136624" cy="2164271"/>
          </a:xfrm>
          <a:prstGeom prst="rect">
            <a:avLst/>
          </a:prstGeom>
        </p:spPr>
      </p:pic>
      <p:pic>
        <p:nvPicPr>
          <p:cNvPr id="2050" name="Picture 2">
            <a:extLst>
              <a:ext uri="{FF2B5EF4-FFF2-40B4-BE49-F238E27FC236}">
                <a16:creationId xmlns:a16="http://schemas.microsoft.com/office/drawing/2014/main" id="{E031A5A9-3FA9-43E2-AD0B-1CE05D9814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9064" y="4560300"/>
            <a:ext cx="1735201" cy="216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3B94F79A-F339-4359-88AB-8AF3C778BFE5}"/>
              </a:ext>
            </a:extLst>
          </p:cNvPr>
          <p:cNvSpPr txBox="1"/>
          <p:nvPr/>
        </p:nvSpPr>
        <p:spPr>
          <a:xfrm>
            <a:off x="5044265" y="4560300"/>
            <a:ext cx="2588987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In 1978, police gave permission for a subliminal message to be aired on TV as an attempt to persuade serial killer Denis Rader to turn himself in </a:t>
            </a:r>
            <a:r>
              <a:rPr lang="en-US" sz="1400" dirty="0"/>
              <a:t>(</a:t>
            </a:r>
            <a:r>
              <a:rPr lang="en-GB" sz="1400" dirty="0">
                <a:hlinkClick r:id="rId7"/>
              </a:rPr>
              <a:t>https://www.youtube.com/watch?v=qLVjFji_tu8</a:t>
            </a:r>
            <a:r>
              <a:rPr lang="en-GB" sz="1400" dirty="0"/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57865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0C43406-637A-432D-AF49-CCF1F2A5CCEE}"/>
              </a:ext>
            </a:extLst>
          </p:cNvPr>
          <p:cNvSpPr txBox="1"/>
          <p:nvPr/>
        </p:nvSpPr>
        <p:spPr>
          <a:xfrm>
            <a:off x="795130" y="940904"/>
            <a:ext cx="9183757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US" dirty="0"/>
              <a:t>BBC (2015) ‘Does subliminal advertising actually work?’ &lt;</a:t>
            </a:r>
            <a:r>
              <a:rPr lang="en-GB" dirty="0">
                <a:hlinkClick r:id="rId2"/>
              </a:rPr>
              <a:t>https://www.bbc.co.uk/news/magazine-30878843</a:t>
            </a:r>
            <a:r>
              <a:rPr lang="en-GB" dirty="0"/>
              <a:t>&gt;</a:t>
            </a:r>
          </a:p>
          <a:p>
            <a:pPr fontAlgn="base"/>
            <a:endParaRPr lang="en-US" b="1" dirty="0"/>
          </a:p>
          <a:p>
            <a:pPr fontAlgn="base"/>
            <a:r>
              <a:rPr lang="en-GB" dirty="0" err="1"/>
              <a:t>Smarandescu</a:t>
            </a:r>
            <a:r>
              <a:rPr lang="en-GB" dirty="0"/>
              <a:t>, L., </a:t>
            </a:r>
            <a:r>
              <a:rPr lang="en-GB" dirty="0" err="1"/>
              <a:t>Shimp</a:t>
            </a:r>
            <a:r>
              <a:rPr lang="en-GB" dirty="0"/>
              <a:t>, T.A. Drink </a:t>
            </a:r>
            <a:r>
              <a:rPr lang="en-GB" dirty="0" err="1"/>
              <a:t>coca-cola</a:t>
            </a:r>
            <a:r>
              <a:rPr lang="en-GB" dirty="0"/>
              <a:t>, eat popcorn, and choose </a:t>
            </a:r>
            <a:r>
              <a:rPr lang="en-GB" dirty="0" err="1"/>
              <a:t>powerade</a:t>
            </a:r>
            <a:r>
              <a:rPr lang="en-GB" dirty="0"/>
              <a:t>: testing the limits of subliminal persuasion. </a:t>
            </a:r>
            <a:r>
              <a:rPr lang="en-GB" i="1" dirty="0"/>
              <a:t>Mark Lett</a:t>
            </a:r>
            <a:r>
              <a:rPr lang="en-GB" dirty="0"/>
              <a:t> </a:t>
            </a:r>
            <a:r>
              <a:rPr lang="en-GB" b="1" dirty="0"/>
              <a:t>26, </a:t>
            </a:r>
            <a:r>
              <a:rPr lang="en-GB" dirty="0"/>
              <a:t>715–726 (2015). </a:t>
            </a:r>
            <a:r>
              <a:rPr lang="en-GB" dirty="0">
                <a:hlinkClick r:id="rId3"/>
              </a:rPr>
              <a:t>https://doi-org.ezproxy.uwtsd.ac.uk/10.1007/s11002-014-9294-1</a:t>
            </a:r>
            <a:endParaRPr lang="en-GB" dirty="0"/>
          </a:p>
          <a:p>
            <a:pPr fontAlgn="base"/>
            <a:endParaRPr lang="en-GB" b="1" dirty="0"/>
          </a:p>
          <a:p>
            <a:pPr fontAlgn="base"/>
            <a:r>
              <a:rPr lang="en-GB" dirty="0">
                <a:hlinkClick r:id="rId4"/>
              </a:rPr>
              <a:t>https://hollyhuxley.wordpress.com/2014/04/08/mark217-subliminal-perception/</a:t>
            </a:r>
            <a:r>
              <a:rPr lang="en-GB" dirty="0"/>
              <a:t> [image]</a:t>
            </a:r>
          </a:p>
          <a:p>
            <a:pPr fontAlgn="base"/>
            <a:endParaRPr lang="en-GB" b="1" dirty="0"/>
          </a:p>
          <a:p>
            <a:pPr fontAlgn="base"/>
            <a:r>
              <a:rPr lang="en-GB" dirty="0">
                <a:hlinkClick r:id="rId5"/>
              </a:rPr>
              <a:t>https://www.researchgate.net/figure/Subjective-and-Objective-Thresholds_fig1_326841308</a:t>
            </a:r>
            <a:r>
              <a:rPr lang="en-GB" dirty="0"/>
              <a:t> [image]</a:t>
            </a:r>
          </a:p>
          <a:p>
            <a:pPr fontAlgn="base"/>
            <a:endParaRPr lang="en-GB" b="1" dirty="0"/>
          </a:p>
          <a:p>
            <a:pPr fontAlgn="base"/>
            <a:r>
              <a:rPr lang="en-GB" dirty="0">
                <a:hlinkClick r:id="rId6"/>
              </a:rPr>
              <a:t>http://scienceblogs.de/klausis-krypto-kolumne/2019/04/13/how-police-tried-to-catch-the-btk-killer-with-a-subliminal-message/</a:t>
            </a:r>
            <a:r>
              <a:rPr lang="en-GB" dirty="0"/>
              <a:t> [image]</a:t>
            </a:r>
          </a:p>
          <a:p>
            <a:pPr fontAlgn="base"/>
            <a:endParaRPr lang="en-GB" b="1" dirty="0"/>
          </a:p>
          <a:p>
            <a:pPr fontAlgn="base"/>
            <a:r>
              <a:rPr lang="en-GB" dirty="0">
                <a:hlinkClick r:id="rId7"/>
              </a:rPr>
              <a:t>https://en.wikipedia.org/wiki/Dennis_Rader#/media/File:Dennis_Rader.jpg</a:t>
            </a:r>
            <a:r>
              <a:rPr lang="en-GB" dirty="0"/>
              <a:t> [image]</a:t>
            </a:r>
          </a:p>
          <a:p>
            <a:pPr fontAlgn="base"/>
            <a:endParaRPr lang="en-GB" b="1" dirty="0"/>
          </a:p>
          <a:p>
            <a:pPr fontAlgn="base"/>
            <a:r>
              <a:rPr lang="en-GB" dirty="0"/>
              <a:t>The Guardian, 2005. </a:t>
            </a:r>
            <a:r>
              <a:rPr lang="en-GB" i="1" dirty="0"/>
              <a:t>The monster of suburbia. &lt;</a:t>
            </a:r>
            <a:r>
              <a:rPr lang="en-GB" dirty="0">
                <a:hlinkClick r:id="rId8"/>
              </a:rPr>
              <a:t>https://www.theguardian.com/world/2005/mar/06/usa.paulharris#maincontent</a:t>
            </a:r>
            <a:r>
              <a:rPr lang="en-GB" dirty="0"/>
              <a:t>&gt;</a:t>
            </a:r>
          </a:p>
          <a:p>
            <a:pPr fontAlgn="base"/>
            <a:endParaRPr lang="en-GB" i="1" dirty="0"/>
          </a:p>
          <a:p>
            <a:pPr fontAlgn="base"/>
            <a:r>
              <a:rPr lang="en-GB" dirty="0">
                <a:hlinkClick r:id="rId9"/>
              </a:rPr>
              <a:t>https://www.youtube.com/watch?v=qLVjFji_tu8</a:t>
            </a:r>
            <a:r>
              <a:rPr lang="en-GB" dirty="0"/>
              <a:t> </a:t>
            </a:r>
            <a:r>
              <a:rPr lang="en-GB"/>
              <a:t>[video]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26434182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262</TotalTime>
  <Words>300</Words>
  <Application>Microsoft Office PowerPoint</Application>
  <PresentationFormat>Widescreen</PresentationFormat>
  <Paragraphs>19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Thom Kelly</dc:creator>
  <cp:lastModifiedBy>Thom Kelly</cp:lastModifiedBy>
  <cp:revision>8</cp:revision>
  <dcterms:created xsi:type="dcterms:W3CDTF">2020-04-16T15:47:41Z</dcterms:created>
  <dcterms:modified xsi:type="dcterms:W3CDTF">2020-04-16T20:09:55Z</dcterms:modified>
</cp:coreProperties>
</file>