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86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13" autoAdjust="0"/>
    <p:restoredTop sz="94660"/>
  </p:normalViewPr>
  <p:slideViewPr>
    <p:cSldViewPr snapToGrid="0">
      <p:cViewPr varScale="1">
        <p:scale>
          <a:sx n="82" d="100"/>
          <a:sy n="82" d="100"/>
        </p:scale>
        <p:origin x="677"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466DF-6142-431D-B719-69D566E8E3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0DE47B3-51B5-4BC6-9FAB-0432F8EF4B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2D218D0-733A-46F8-A3FF-56FB3F5C3D4A}"/>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5" name="Footer Placeholder 4">
            <a:extLst>
              <a:ext uri="{FF2B5EF4-FFF2-40B4-BE49-F238E27FC236}">
                <a16:creationId xmlns:a16="http://schemas.microsoft.com/office/drawing/2014/main" id="{BA8CDD41-4792-458A-A50D-F988211543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D46DB1-695E-4973-BF61-D56A672E042A}"/>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787939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B9C3-0FFB-435C-AE5D-AFEF48D714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4E9CC4-4730-4CB1-B8BE-3515C2D6EE6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3925F0-925E-41EE-94B5-E0D54D7EFFC5}"/>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5" name="Footer Placeholder 4">
            <a:extLst>
              <a:ext uri="{FF2B5EF4-FFF2-40B4-BE49-F238E27FC236}">
                <a16:creationId xmlns:a16="http://schemas.microsoft.com/office/drawing/2014/main" id="{53E74E5B-CEF0-4EF7-9E72-8B1BE05F05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B34B5F-E142-4B36-9FE2-CB64802AD604}"/>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1619464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05A6-C07D-4CF7-9B97-F6BFA1142D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2A8ACEB-2073-42DA-BBBF-B1DE9F2F38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2A1F3B2-9FDF-4C86-AC21-905D36659B4D}"/>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5" name="Footer Placeholder 4">
            <a:extLst>
              <a:ext uri="{FF2B5EF4-FFF2-40B4-BE49-F238E27FC236}">
                <a16:creationId xmlns:a16="http://schemas.microsoft.com/office/drawing/2014/main" id="{48EA8FD8-DF96-4E97-90DB-B27E5ED1AB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424639-6524-4BD7-B77B-4F91767ACAFF}"/>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1854296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82F6E-5BBD-47FF-8C9D-80A081E77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8F9FF3-D51E-4A3C-83A7-73A1FDF8A8B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51F46E-E928-43DA-B4A2-8EB334AFB34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C3B28F9-5F20-4824-B171-952E49FAF28E}"/>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6" name="Footer Placeholder 5">
            <a:extLst>
              <a:ext uri="{FF2B5EF4-FFF2-40B4-BE49-F238E27FC236}">
                <a16:creationId xmlns:a16="http://schemas.microsoft.com/office/drawing/2014/main" id="{0ECD36D1-9071-4279-9EA9-F8ED24DC23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07ADF2-0B19-48A4-98E8-F548A6FDA1D2}"/>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3137421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F737-73CA-4D40-A31B-411A35832B2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F9204AB-4097-4D29-843F-420FD726B3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F92FD83-DF43-4528-ADA6-282BC8929FB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4949EF0-E595-414D-A0EE-681E6B62EC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A4F6CE9-ECD3-44BF-BD26-1D11A6EA399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6EC6A08-4270-45A6-B37A-74ADE5A9D3BA}"/>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8" name="Footer Placeholder 7">
            <a:extLst>
              <a:ext uri="{FF2B5EF4-FFF2-40B4-BE49-F238E27FC236}">
                <a16:creationId xmlns:a16="http://schemas.microsoft.com/office/drawing/2014/main" id="{88439C96-94C2-456D-999A-27E98324D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58AC15-7D94-48BB-9190-B1215FE34DC0}"/>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3159932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F7BB1-747F-4631-9B49-CD9791F872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4C78811-D9BC-4660-B710-1CFE930EE933}"/>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4" name="Footer Placeholder 3">
            <a:extLst>
              <a:ext uri="{FF2B5EF4-FFF2-40B4-BE49-F238E27FC236}">
                <a16:creationId xmlns:a16="http://schemas.microsoft.com/office/drawing/2014/main" id="{B5BE117A-A00D-49AA-B72D-87BCDCE32E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F6E06E-8DB9-46BE-9FA1-EE0164775543}"/>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309646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5D074D-08E9-4DF7-B9E5-E9689C165A4B}"/>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3" name="Footer Placeholder 2">
            <a:extLst>
              <a:ext uri="{FF2B5EF4-FFF2-40B4-BE49-F238E27FC236}">
                <a16:creationId xmlns:a16="http://schemas.microsoft.com/office/drawing/2014/main" id="{7627368D-F0C8-48F1-86E7-B2D7F4242E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EA0F8F5-FEB6-4E86-B5A9-7C7457B50A32}"/>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3507814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D0CAB-87A1-458A-9157-C1D006CB04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0028E2E-31AF-4DF8-87D4-D751465930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250C82-992F-4F04-8D93-9466BC098E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D920AE-57A5-485E-A66B-BFEBB5A35DE7}"/>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6" name="Footer Placeholder 5">
            <a:extLst>
              <a:ext uri="{FF2B5EF4-FFF2-40B4-BE49-F238E27FC236}">
                <a16:creationId xmlns:a16="http://schemas.microsoft.com/office/drawing/2014/main" id="{A3767826-F340-4BEF-A821-881B8E9D65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DF92B0-D92A-4D86-ABA2-6F2E85A18224}"/>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1890027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7B7C7-32C9-4908-A614-5793E1F055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5AF1F53-0F06-4825-BFE9-28BAAB0054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6FD96B-AAA0-4999-8778-2E41365418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4DB96B3-1E68-47E7-A69E-5F32F33FB370}"/>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6" name="Footer Placeholder 5">
            <a:extLst>
              <a:ext uri="{FF2B5EF4-FFF2-40B4-BE49-F238E27FC236}">
                <a16:creationId xmlns:a16="http://schemas.microsoft.com/office/drawing/2014/main" id="{4720D469-8D24-4673-8CAB-8B212CD358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482A89-158C-4EC6-B94F-5CE6263FF9C6}"/>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3327763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8384F-01AA-4B62-B9F3-D43D1DA4624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BD22DDE-590B-4F41-8F9B-88ACB594A72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BABAB8-43C4-4A68-AD00-37A4B14056F7}"/>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5" name="Footer Placeholder 4">
            <a:extLst>
              <a:ext uri="{FF2B5EF4-FFF2-40B4-BE49-F238E27FC236}">
                <a16:creationId xmlns:a16="http://schemas.microsoft.com/office/drawing/2014/main" id="{9EA6FF37-45D7-4F46-8995-3F228A9385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F72F50-0015-43F3-A6B6-336048652F7B}"/>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3007733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F6D4AD-D8B0-49FB-9046-65723E0244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74710AA-9063-4590-A5A2-FE2879A7ABB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E7AB8F-8366-46BB-8AF0-930D0D8889CB}"/>
              </a:ext>
            </a:extLst>
          </p:cNvPr>
          <p:cNvSpPr>
            <a:spLocks noGrp="1"/>
          </p:cNvSpPr>
          <p:nvPr>
            <p:ph type="dt" sz="half" idx="10"/>
          </p:nvPr>
        </p:nvSpPr>
        <p:spPr/>
        <p:txBody>
          <a:bodyPr/>
          <a:lstStyle/>
          <a:p>
            <a:fld id="{9A23456E-D358-4897-80A2-E4F93B9C7007}" type="datetimeFigureOut">
              <a:rPr lang="en-US" smtClean="0"/>
              <a:t>7/9/2023</a:t>
            </a:fld>
            <a:endParaRPr lang="en-US"/>
          </a:p>
        </p:txBody>
      </p:sp>
      <p:sp>
        <p:nvSpPr>
          <p:cNvPr id="5" name="Footer Placeholder 4">
            <a:extLst>
              <a:ext uri="{FF2B5EF4-FFF2-40B4-BE49-F238E27FC236}">
                <a16:creationId xmlns:a16="http://schemas.microsoft.com/office/drawing/2014/main" id="{2BFB8C30-2CB9-4F63-B292-766068CA24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A3A1F2-00D8-444C-B354-94A325FBC762}"/>
              </a:ext>
            </a:extLst>
          </p:cNvPr>
          <p:cNvSpPr>
            <a:spLocks noGrp="1"/>
          </p:cNvSpPr>
          <p:nvPr>
            <p:ph type="sldNum" sz="quarter" idx="12"/>
          </p:nvPr>
        </p:nvSpPr>
        <p:spPr/>
        <p:txBody>
          <a:bodyPr/>
          <a:lstStyle/>
          <a:p>
            <a:fld id="{75647434-C11E-464C-B674-EE4ACE6F57B6}" type="slidenum">
              <a:rPr lang="en-US" smtClean="0"/>
              <a:t>‹#›</a:t>
            </a:fld>
            <a:endParaRPr lang="en-US"/>
          </a:p>
        </p:txBody>
      </p:sp>
    </p:spTree>
    <p:extLst>
      <p:ext uri="{BB962C8B-B14F-4D97-AF65-F5344CB8AC3E}">
        <p14:creationId xmlns:p14="http://schemas.microsoft.com/office/powerpoint/2010/main" val="1889525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A3109F-A339-4AC3-A87A-4D3F8C0008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274734B-8946-43C9-B234-EF022A9B52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8E1249-758E-4020-9164-9489515D59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23456E-D358-4897-80A2-E4F93B9C7007}" type="datetimeFigureOut">
              <a:rPr lang="en-US" smtClean="0"/>
              <a:t>7/9/2023</a:t>
            </a:fld>
            <a:endParaRPr lang="en-US"/>
          </a:p>
        </p:txBody>
      </p:sp>
      <p:sp>
        <p:nvSpPr>
          <p:cNvPr id="5" name="Footer Placeholder 4">
            <a:extLst>
              <a:ext uri="{FF2B5EF4-FFF2-40B4-BE49-F238E27FC236}">
                <a16:creationId xmlns:a16="http://schemas.microsoft.com/office/drawing/2014/main" id="{64499109-77F2-436E-8BD5-074E7AB846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69D25FC-0B3A-48EC-96C8-FE0F4C4CD1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647434-C11E-464C-B674-EE4ACE6F57B6}" type="slidenum">
              <a:rPr lang="en-US" smtClean="0"/>
              <a:t>‹#›</a:t>
            </a:fld>
            <a:endParaRPr lang="en-US"/>
          </a:p>
        </p:txBody>
      </p:sp>
    </p:spTree>
    <p:extLst>
      <p:ext uri="{BB962C8B-B14F-4D97-AF65-F5344CB8AC3E}">
        <p14:creationId xmlns:p14="http://schemas.microsoft.com/office/powerpoint/2010/main" val="530266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9.w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ata.org/en/iata-repository/publications/economic-reports/air-passenger-market-analysis-march-2023/" TargetMode="External"/><Relationship Id="rId2" Type="http://schemas.openxmlformats.org/officeDocument/2006/relationships/hyperlink" Target="https://www.iata.org/en/services/consulting/economics/market-analysis-reports/" TargetMode="External"/><Relationship Id="rId1" Type="http://schemas.openxmlformats.org/officeDocument/2006/relationships/slideLayout" Target="../slideLayouts/slideLayout2.xml"/><Relationship Id="rId6" Type="http://schemas.openxmlformats.org/officeDocument/2006/relationships/hyperlink" Target="https://chat.openai.com/c/310e8324-2d72-4492-ad8f-68d84ce51b4a" TargetMode="External"/><Relationship Id="rId5" Type="http://schemas.openxmlformats.org/officeDocument/2006/relationships/hyperlink" Target="https://www.iata.org/en/" TargetMode="External"/><Relationship Id="rId4" Type="http://schemas.openxmlformats.org/officeDocument/2006/relationships/hyperlink" Target="https://airlines.iata.org/2023/06/05/iata-and-unep-tackle-environmental-challenge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C944340-37C1-4A19-92AB-52C822D47A9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42000"/>
                    </a14:imgEffect>
                  </a14:imgLayer>
                </a14:imgProps>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E6FAE6BD-C5CF-4970-9953-A8340A33F859}"/>
              </a:ext>
            </a:extLst>
          </p:cNvPr>
          <p:cNvSpPr>
            <a:spLocks noGrp="1"/>
          </p:cNvSpPr>
          <p:nvPr>
            <p:ph type="ctrTitle"/>
          </p:nvPr>
        </p:nvSpPr>
        <p:spPr>
          <a:xfrm>
            <a:off x="398833" y="130142"/>
            <a:ext cx="11410545" cy="1737569"/>
          </a:xfrm>
        </p:spPr>
        <p:txBody>
          <a:bodyPr>
            <a:normAutofit/>
            <a:scene3d>
              <a:camera prst="orthographicFront"/>
              <a:lightRig rig="threePt" dir="t"/>
            </a:scene3d>
            <a:sp3d extrusionH="57150">
              <a:bevelT w="38100" h="38100" prst="convex"/>
              <a:bevelB w="50800" h="38100" prst="riblet"/>
              <a:extrusionClr>
                <a:schemeClr val="bg1"/>
              </a:extrusionClr>
            </a:sp3d>
          </a:bodyPr>
          <a:lstStyle/>
          <a:p>
            <a:r>
              <a:rPr lang="en-US" sz="4000" b="1" dirty="0">
                <a:effectLst>
                  <a:glow rad="203200">
                    <a:schemeClr val="bg2">
                      <a:alpha val="93000"/>
                    </a:schemeClr>
                  </a:glow>
                </a:effectLst>
                <a:latin typeface="Arial" panose="020B0604020202020204" pitchFamily="34" charset="0"/>
                <a:cs typeface="Arial" panose="020B0604020202020204" pitchFamily="34" charset="0"/>
              </a:rPr>
              <a:t>A CRITICAL ANALYSIS OF THE GLOBAL BUSINESS ENVIRONMENT-POST PANDEMIC</a:t>
            </a:r>
          </a:p>
        </p:txBody>
      </p:sp>
      <p:sp>
        <p:nvSpPr>
          <p:cNvPr id="5" name="Subtitle 4">
            <a:extLst>
              <a:ext uri="{FF2B5EF4-FFF2-40B4-BE49-F238E27FC236}">
                <a16:creationId xmlns:a16="http://schemas.microsoft.com/office/drawing/2014/main" id="{49ADC777-650B-40BB-9F0A-713A56181A8B}"/>
              </a:ext>
            </a:extLst>
          </p:cNvPr>
          <p:cNvSpPr>
            <a:spLocks noGrp="1"/>
          </p:cNvSpPr>
          <p:nvPr>
            <p:ph type="subTitle" idx="1"/>
          </p:nvPr>
        </p:nvSpPr>
        <p:spPr>
          <a:xfrm>
            <a:off x="1524000" y="3602038"/>
            <a:ext cx="9144000" cy="1655762"/>
          </a:xfrm>
        </p:spPr>
        <p:txBody>
          <a:bodyPr>
            <a:normAutofit/>
          </a:bodyPr>
          <a:lstStyle/>
          <a:p>
            <a:endParaRPr lang="en-US" b="1" dirty="0">
              <a:latin typeface="Arial" panose="020B0604020202020204" pitchFamily="34" charset="0"/>
              <a:cs typeface="Arial" panose="020B0604020202020204" pitchFamily="34" charset="0"/>
            </a:endParaRPr>
          </a:p>
          <a:p>
            <a:r>
              <a:rPr lang="en-US" sz="1800" b="1" dirty="0">
                <a:effectLst>
                  <a:glow rad="228600">
                    <a:schemeClr val="bg2">
                      <a:alpha val="40000"/>
                    </a:schemeClr>
                  </a:glow>
                  <a:innerShdw blurRad="63500" dist="50800" dir="13500000">
                    <a:prstClr val="black">
                      <a:alpha val="50000"/>
                    </a:prstClr>
                  </a:innerShdw>
                </a:effectLst>
                <a:latin typeface="Arial" panose="020B0604020202020204" pitchFamily="34" charset="0"/>
                <a:cs typeface="Arial" panose="020B0604020202020204" pitchFamily="34" charset="0"/>
              </a:rPr>
              <a:t>EFUA ADAMS</a:t>
            </a:r>
          </a:p>
        </p:txBody>
      </p:sp>
      <p:sp>
        <p:nvSpPr>
          <p:cNvPr id="8" name="TextBox 7">
            <a:extLst>
              <a:ext uri="{FF2B5EF4-FFF2-40B4-BE49-F238E27FC236}">
                <a16:creationId xmlns:a16="http://schemas.microsoft.com/office/drawing/2014/main" id="{99B8BC4E-F736-4CDD-A6F0-0B434BE9BE68}"/>
              </a:ext>
            </a:extLst>
          </p:cNvPr>
          <p:cNvSpPr txBox="1"/>
          <p:nvPr/>
        </p:nvSpPr>
        <p:spPr>
          <a:xfrm>
            <a:off x="549612" y="5394386"/>
            <a:ext cx="3857018" cy="707886"/>
          </a:xfrm>
          <a:prstGeom prst="rect">
            <a:avLst/>
          </a:prstGeom>
          <a:noFill/>
        </p:spPr>
        <p:txBody>
          <a:bodyPr wrap="square" rtlCol="0">
            <a:spAutoFit/>
          </a:bodyPr>
          <a:lstStyle/>
          <a:p>
            <a:pPr algn="ctr"/>
            <a:r>
              <a:rPr lang="en-US" sz="2000" b="1" dirty="0">
                <a:effectLst>
                  <a:glow rad="228600">
                    <a:schemeClr val="bg2">
                      <a:alpha val="40000"/>
                    </a:schemeClr>
                  </a:glow>
                </a:effectLst>
                <a:latin typeface="Arial" panose="020B0604020202020204" pitchFamily="34" charset="0"/>
                <a:cs typeface="Arial" panose="020B0604020202020204" pitchFamily="34" charset="0"/>
              </a:rPr>
              <a:t>MARKETING MANAGEMENT</a:t>
            </a:r>
          </a:p>
          <a:p>
            <a:pPr algn="ctr"/>
            <a:r>
              <a:rPr lang="en-US" sz="2000" b="1" dirty="0">
                <a:effectLst>
                  <a:glow rad="228600">
                    <a:schemeClr val="bg2">
                      <a:alpha val="40000"/>
                    </a:schemeClr>
                  </a:glow>
                </a:effectLst>
                <a:latin typeface="Arial" panose="020B0604020202020204" pitchFamily="34" charset="0"/>
                <a:cs typeface="Arial" panose="020B0604020202020204" pitchFamily="34" charset="0"/>
              </a:rPr>
              <a:t>CODE: LCMB7001</a:t>
            </a:r>
          </a:p>
        </p:txBody>
      </p:sp>
      <p:sp>
        <p:nvSpPr>
          <p:cNvPr id="9" name="TextBox 8">
            <a:extLst>
              <a:ext uri="{FF2B5EF4-FFF2-40B4-BE49-F238E27FC236}">
                <a16:creationId xmlns:a16="http://schemas.microsoft.com/office/drawing/2014/main" id="{FE6C5E90-0AB0-4F4F-B044-44C6E2DF6516}"/>
              </a:ext>
            </a:extLst>
          </p:cNvPr>
          <p:cNvSpPr txBox="1"/>
          <p:nvPr/>
        </p:nvSpPr>
        <p:spPr>
          <a:xfrm>
            <a:off x="7558390" y="5394386"/>
            <a:ext cx="3978613" cy="984885"/>
          </a:xfrm>
          <a:prstGeom prst="rect">
            <a:avLst/>
          </a:prstGeom>
          <a:noFill/>
        </p:spPr>
        <p:txBody>
          <a:bodyPr wrap="square" rtlCol="0">
            <a:spAutoFit/>
          </a:bodyPr>
          <a:lstStyle/>
          <a:p>
            <a:pPr algn="ctr"/>
            <a:r>
              <a:rPr lang="en-US" sz="2000" b="1" dirty="0">
                <a:effectLst>
                  <a:glow rad="228600">
                    <a:schemeClr val="bg2">
                      <a:alpha val="40000"/>
                    </a:schemeClr>
                  </a:glow>
                </a:effectLst>
                <a:latin typeface="Arial" panose="020B0604020202020204" pitchFamily="34" charset="0"/>
                <a:cs typeface="Arial" panose="020B0604020202020204" pitchFamily="34" charset="0"/>
              </a:rPr>
              <a:t>MISHAB CHANDAPARAMBIL</a:t>
            </a:r>
          </a:p>
          <a:p>
            <a:pPr algn="ctr"/>
            <a:r>
              <a:rPr lang="en-US" sz="2000" b="1" dirty="0">
                <a:effectLst>
                  <a:glow rad="228600">
                    <a:schemeClr val="bg2">
                      <a:alpha val="40000"/>
                    </a:schemeClr>
                  </a:glow>
                </a:effectLst>
                <a:latin typeface="Arial" panose="020B0604020202020204" pitchFamily="34" charset="0"/>
                <a:cs typeface="Arial" panose="020B0604020202020204" pitchFamily="34" charset="0"/>
              </a:rPr>
              <a:t>STUDENT ID: 2243796</a:t>
            </a:r>
          </a:p>
          <a:p>
            <a:pPr algn="ct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6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8" grpId="0"/>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B0A86B-B230-427F-B3B6-D7317A0328B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Effect>
                      <a14:brightnessContrast bright="1000"/>
                    </a14:imgEffect>
                  </a14:imgLayer>
                </a14:imgProps>
              </a:ext>
            </a:extLst>
          </a:blip>
          <a:stretch>
            <a:fillRect/>
          </a:stretch>
        </p:blipFill>
        <p:spPr>
          <a:xfrm>
            <a:off x="0" y="1076"/>
            <a:ext cx="12192000" cy="6855848"/>
          </a:xfrm>
          <a:prstGeom prst="rect">
            <a:avLst/>
          </a:prstGeom>
          <a:gradFill>
            <a:gsLst>
              <a:gs pos="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2" name="Title 1">
            <a:extLst>
              <a:ext uri="{FF2B5EF4-FFF2-40B4-BE49-F238E27FC236}">
                <a16:creationId xmlns:a16="http://schemas.microsoft.com/office/drawing/2014/main" id="{191F6304-3F37-463F-BAC8-89773A112CF4}"/>
              </a:ext>
            </a:extLst>
          </p:cNvPr>
          <p:cNvSpPr>
            <a:spLocks noGrp="1"/>
          </p:cNvSpPr>
          <p:nvPr>
            <p:ph type="title"/>
          </p:nvPr>
        </p:nvSpPr>
        <p:spPr>
          <a:xfrm>
            <a:off x="285135" y="365125"/>
            <a:ext cx="11068665" cy="1015806"/>
          </a:xfrm>
        </p:spPr>
        <p:txBody>
          <a:bodyPr>
            <a:normAutofit fontScale="90000"/>
          </a:bodyPr>
          <a:lstStyle/>
          <a:p>
            <a:r>
              <a:rPr lang="en-US" sz="3600" b="1" u="sng" dirty="0">
                <a:latin typeface="Arial" panose="020B0604020202020204" pitchFamily="34" charset="0"/>
                <a:cs typeface="Arial" panose="020B0604020202020204" pitchFamily="34" charset="0"/>
              </a:rPr>
              <a:t>INTERNATIONAL AIR TRANSPORT ASSOCIATION (IATA)</a:t>
            </a:r>
            <a:br>
              <a:rPr lang="en-US" dirty="0"/>
            </a:br>
            <a:endParaRPr lang="en-US" dirty="0"/>
          </a:p>
        </p:txBody>
      </p:sp>
      <p:sp>
        <p:nvSpPr>
          <p:cNvPr id="3" name="Content Placeholder 2">
            <a:extLst>
              <a:ext uri="{FF2B5EF4-FFF2-40B4-BE49-F238E27FC236}">
                <a16:creationId xmlns:a16="http://schemas.microsoft.com/office/drawing/2014/main" id="{2869BFC9-8DF0-4590-A582-1290CC9FE7A3}"/>
              </a:ext>
            </a:extLst>
          </p:cNvPr>
          <p:cNvSpPr>
            <a:spLocks noGrp="1"/>
          </p:cNvSpPr>
          <p:nvPr>
            <p:ph idx="1"/>
          </p:nvPr>
        </p:nvSpPr>
        <p:spPr>
          <a:xfrm>
            <a:off x="604933" y="1026367"/>
            <a:ext cx="11301931" cy="5663682"/>
          </a:xfrm>
        </p:spPr>
        <p:txBody>
          <a:bodyPr>
            <a:noAutofit/>
          </a:bodyPr>
          <a:lstStyle/>
          <a:p>
            <a:pPr>
              <a:lnSpc>
                <a:spcPct val="150000"/>
              </a:lnSpc>
            </a:pPr>
            <a:r>
              <a:rPr lang="en-US" sz="1800" b="1" dirty="0">
                <a:latin typeface="Arial" panose="020B0604020202020204" pitchFamily="34" charset="0"/>
                <a:cs typeface="Arial" panose="020B0604020202020204" pitchFamily="34" charset="0"/>
              </a:rPr>
              <a:t>Formation: 	In Havana, Cuba - 19 April 1945</a:t>
            </a:r>
          </a:p>
          <a:p>
            <a:pPr>
              <a:lnSpc>
                <a:spcPct val="150000"/>
              </a:lnSpc>
            </a:pPr>
            <a:r>
              <a:rPr lang="en-US" sz="1800" b="1" dirty="0">
                <a:latin typeface="Arial" panose="020B0604020202020204" pitchFamily="34" charset="0"/>
                <a:cs typeface="Arial" panose="020B0604020202020204" pitchFamily="34" charset="0"/>
              </a:rPr>
              <a:t>Headquarters:	Quebec Canada</a:t>
            </a:r>
          </a:p>
          <a:p>
            <a:pPr>
              <a:lnSpc>
                <a:spcPct val="150000"/>
              </a:lnSpc>
            </a:pPr>
            <a:r>
              <a:rPr lang="en-US" sz="1800" b="1" dirty="0">
                <a:latin typeface="Arial" panose="020B0604020202020204" pitchFamily="34" charset="0"/>
                <a:cs typeface="Arial" panose="020B0604020202020204" pitchFamily="34" charset="0"/>
              </a:rPr>
              <a:t>Membership:	303 airlines in 123 countries</a:t>
            </a:r>
          </a:p>
          <a:p>
            <a:pPr>
              <a:lnSpc>
                <a:spcPct val="150000"/>
              </a:lnSpc>
            </a:pPr>
            <a:r>
              <a:rPr lang="en-US" sz="1800" b="1" dirty="0">
                <a:latin typeface="Arial" panose="020B0604020202020204" pitchFamily="34" charset="0"/>
                <a:cs typeface="Arial" panose="020B0604020202020204" pitchFamily="34" charset="0"/>
              </a:rPr>
              <a:t>Directing, representing, and serving the global airline sector is the major goal.</a:t>
            </a:r>
          </a:p>
          <a:p>
            <a:pPr>
              <a:lnSpc>
                <a:spcPct val="150000"/>
              </a:lnSpc>
            </a:pPr>
            <a:r>
              <a:rPr lang="en-US" sz="1800" b="1" dirty="0">
                <a:latin typeface="Arial" panose="020B0604020202020204" pitchFamily="34" charset="0"/>
                <a:cs typeface="Arial" panose="020B0604020202020204" pitchFamily="34" charset="0"/>
              </a:rPr>
              <a:t>Comprises businesses engaged in travel and tourism, air cargo and related industries.</a:t>
            </a:r>
          </a:p>
          <a:p>
            <a:pPr>
              <a:lnSpc>
                <a:spcPct val="150000"/>
              </a:lnSpc>
            </a:pPr>
            <a:r>
              <a:rPr lang="en-US" sz="1800" b="1" dirty="0">
                <a:latin typeface="Arial" panose="020B0604020202020204" pitchFamily="34" charset="0"/>
                <a:cs typeface="Arial" panose="020B0604020202020204" pitchFamily="34" charset="0"/>
              </a:rPr>
              <a:t>IATA membership is open to airline firms that abide with ICAO regulations.</a:t>
            </a:r>
          </a:p>
          <a:p>
            <a:pPr>
              <a:lnSpc>
                <a:spcPct val="150000"/>
              </a:lnSpc>
            </a:pPr>
            <a:r>
              <a:rPr lang="en-US" sz="1800" b="1" dirty="0">
                <a:latin typeface="Arial" panose="020B0604020202020204" pitchFamily="34" charset="0"/>
                <a:cs typeface="Arial" panose="020B0604020202020204" pitchFamily="34" charset="0"/>
              </a:rPr>
              <a:t>It creates projects and initiatives with the goals of streamlining procedures and passenger services, enhancing safety, such as IOSA and the NDC.</a:t>
            </a:r>
          </a:p>
          <a:p>
            <a:pPr>
              <a:lnSpc>
                <a:spcPct val="150000"/>
              </a:lnSpc>
            </a:pPr>
            <a:r>
              <a:rPr lang="en-US" sz="1800" b="1" dirty="0">
                <a:latin typeface="Arial" panose="020B0604020202020204" pitchFamily="34" charset="0"/>
                <a:cs typeface="Arial" panose="020B0604020202020204" pitchFamily="34" charset="0"/>
              </a:rPr>
              <a:t>The COVID-19 epidemic has seriously impacted IATA, resulting in a drop in demand from passengers and financial difficulties. </a:t>
            </a:r>
          </a:p>
          <a:p>
            <a:pPr>
              <a:lnSpc>
                <a:spcPct val="150000"/>
              </a:lnSpc>
            </a:pPr>
            <a:r>
              <a:rPr lang="en-US" sz="1800" b="1" dirty="0">
                <a:latin typeface="Arial" panose="020B0604020202020204" pitchFamily="34" charset="0"/>
                <a:cs typeface="Arial" panose="020B0604020202020204" pitchFamily="34" charset="0"/>
              </a:rPr>
              <a:t>They developed mobile app </a:t>
            </a:r>
            <a:r>
              <a:rPr lang="en-US" sz="1800" b="1" dirty="0">
                <a:solidFill>
                  <a:srgbClr val="202122"/>
                </a:solidFill>
                <a:latin typeface="Arial" panose="020B0604020202020204" pitchFamily="34" charset="0"/>
              </a:rPr>
              <a:t>The IATA Travel Pass</a:t>
            </a:r>
            <a:endParaRPr 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132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1000"/>
                                        <p:tgtEl>
                                          <p:spTgt spid="3">
                                            <p:txEl>
                                              <p:pRg st="3" end="3"/>
                                            </p:txEl>
                                          </p:spTgt>
                                        </p:tgtEl>
                                      </p:cBhvr>
                                    </p:animEffect>
                                    <p:anim calcmode="lin" valueType="num">
                                      <p:cBhvr>
                                        <p:cTn id="4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1000"/>
                                        <p:tgtEl>
                                          <p:spTgt spid="3">
                                            <p:txEl>
                                              <p:pRg st="4" end="4"/>
                                            </p:txEl>
                                          </p:spTgt>
                                        </p:tgtEl>
                                      </p:cBhvr>
                                    </p:animEffect>
                                    <p:anim calcmode="lin" valueType="num">
                                      <p:cBhvr>
                                        <p:cTn id="4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5" end="5"/>
                                            </p:txEl>
                                          </p:spTgt>
                                        </p:tgtEl>
                                        <p:attrNameLst>
                                          <p:attrName>style.visibility</p:attrName>
                                        </p:attrNameLst>
                                      </p:cBhvr>
                                      <p:to>
                                        <p:strVal val="visible"/>
                                      </p:to>
                                    </p:set>
                                    <p:animEffect transition="in" filter="fade">
                                      <p:cBhvr>
                                        <p:cTn id="54" dur="1000"/>
                                        <p:tgtEl>
                                          <p:spTgt spid="3">
                                            <p:txEl>
                                              <p:pRg st="5" end="5"/>
                                            </p:txEl>
                                          </p:spTgt>
                                        </p:tgtEl>
                                      </p:cBhvr>
                                    </p:animEffect>
                                    <p:anim calcmode="lin" valueType="num">
                                      <p:cBhvr>
                                        <p:cTn id="5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Effect transition="in" filter="fade">
                                      <p:cBhvr>
                                        <p:cTn id="61" dur="1000"/>
                                        <p:tgtEl>
                                          <p:spTgt spid="3">
                                            <p:txEl>
                                              <p:pRg st="6" end="6"/>
                                            </p:txEl>
                                          </p:spTgt>
                                        </p:tgtEl>
                                      </p:cBhvr>
                                    </p:animEffect>
                                    <p:anim calcmode="lin" valueType="num">
                                      <p:cBhvr>
                                        <p:cTn id="6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7" end="7"/>
                                            </p:txEl>
                                          </p:spTgt>
                                        </p:tgtEl>
                                        <p:attrNameLst>
                                          <p:attrName>style.visibility</p:attrName>
                                        </p:attrNameLst>
                                      </p:cBhvr>
                                      <p:to>
                                        <p:strVal val="visible"/>
                                      </p:to>
                                    </p:set>
                                    <p:animEffect transition="in" filter="fade">
                                      <p:cBhvr>
                                        <p:cTn id="68" dur="1000"/>
                                        <p:tgtEl>
                                          <p:spTgt spid="3">
                                            <p:txEl>
                                              <p:pRg st="7" end="7"/>
                                            </p:txEl>
                                          </p:spTgt>
                                        </p:tgtEl>
                                      </p:cBhvr>
                                    </p:animEffect>
                                    <p:anim calcmode="lin" valueType="num">
                                      <p:cBhvr>
                                        <p:cTn id="6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8" end="8"/>
                                            </p:txEl>
                                          </p:spTgt>
                                        </p:tgtEl>
                                        <p:attrNameLst>
                                          <p:attrName>style.visibility</p:attrName>
                                        </p:attrNameLst>
                                      </p:cBhvr>
                                      <p:to>
                                        <p:strVal val="visible"/>
                                      </p:to>
                                    </p:set>
                                    <p:animEffect transition="in" filter="fade">
                                      <p:cBhvr>
                                        <p:cTn id="75" dur="1000"/>
                                        <p:tgtEl>
                                          <p:spTgt spid="3">
                                            <p:txEl>
                                              <p:pRg st="8" end="8"/>
                                            </p:txEl>
                                          </p:spTgt>
                                        </p:tgtEl>
                                      </p:cBhvr>
                                    </p:animEffect>
                                    <p:anim calcmode="lin" valueType="num">
                                      <p:cBhvr>
                                        <p:cTn id="7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5A84D1CA-23A2-4D09-A954-7D1EC93D67DD}"/>
              </a:ext>
            </a:extLst>
          </p:cNvPr>
          <p:cNvSpPr/>
          <p:nvPr/>
        </p:nvSpPr>
        <p:spPr>
          <a:xfrm>
            <a:off x="6095996" y="1416523"/>
            <a:ext cx="5456905" cy="582139"/>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E85AE4A9-66E1-4F08-98B5-A04682617BDD}"/>
              </a:ext>
            </a:extLst>
          </p:cNvPr>
          <p:cNvSpPr/>
          <p:nvPr/>
        </p:nvSpPr>
        <p:spPr>
          <a:xfrm>
            <a:off x="838199" y="1416523"/>
            <a:ext cx="5257797" cy="582139"/>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88F4E14-E9B6-4AD8-9823-60CB45F4CD20}"/>
              </a:ext>
            </a:extLst>
          </p:cNvPr>
          <p:cNvSpPr>
            <a:spLocks noGrp="1"/>
          </p:cNvSpPr>
          <p:nvPr>
            <p:ph type="title"/>
          </p:nvPr>
        </p:nvSpPr>
        <p:spPr>
          <a:xfrm>
            <a:off x="839788" y="15234"/>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FACTORS</a:t>
            </a:r>
            <a:r>
              <a:rPr lang="en-US" sz="3600" dirty="0">
                <a:solidFill>
                  <a:srgbClr val="0070C0"/>
                </a:solidFill>
                <a:latin typeface="Arial" panose="020B0604020202020204" pitchFamily="34" charset="0"/>
                <a:cs typeface="Arial" panose="020B0604020202020204" pitchFamily="34" charset="0"/>
              </a:rPr>
              <a:t> ; drives global business environment</a:t>
            </a:r>
          </a:p>
        </p:txBody>
      </p:sp>
      <p:sp>
        <p:nvSpPr>
          <p:cNvPr id="8" name="Text Placeholder 7">
            <a:extLst>
              <a:ext uri="{FF2B5EF4-FFF2-40B4-BE49-F238E27FC236}">
                <a16:creationId xmlns:a16="http://schemas.microsoft.com/office/drawing/2014/main" id="{C1BD0895-A688-45EF-89A3-316C23B97332}"/>
              </a:ext>
            </a:extLst>
          </p:cNvPr>
          <p:cNvSpPr>
            <a:spLocks noGrp="1"/>
          </p:cNvSpPr>
          <p:nvPr>
            <p:ph type="body" idx="1"/>
          </p:nvPr>
        </p:nvSpPr>
        <p:spPr>
          <a:xfrm>
            <a:off x="839788" y="1099024"/>
            <a:ext cx="5157787" cy="823912"/>
          </a:xfrm>
        </p:spPr>
        <p:txBody>
          <a:bodyPr/>
          <a:lstStyle/>
          <a:p>
            <a:pPr algn="ctr"/>
            <a:r>
              <a:rPr lang="en-US" dirty="0">
                <a:solidFill>
                  <a:schemeClr val="bg1"/>
                </a:solidFill>
                <a:latin typeface="Arial" panose="020B0604020202020204" pitchFamily="34" charset="0"/>
                <a:cs typeface="Arial" panose="020B0604020202020204" pitchFamily="34" charset="0"/>
              </a:rPr>
              <a:t>INTERNAL</a:t>
            </a:r>
          </a:p>
        </p:txBody>
      </p:sp>
      <p:sp>
        <p:nvSpPr>
          <p:cNvPr id="9" name="Content Placeholder 8">
            <a:extLst>
              <a:ext uri="{FF2B5EF4-FFF2-40B4-BE49-F238E27FC236}">
                <a16:creationId xmlns:a16="http://schemas.microsoft.com/office/drawing/2014/main" id="{2CE0A80B-C942-4059-8695-B799169A920E}"/>
              </a:ext>
            </a:extLst>
          </p:cNvPr>
          <p:cNvSpPr>
            <a:spLocks noGrp="1"/>
          </p:cNvSpPr>
          <p:nvPr>
            <p:ph sz="half" idx="2"/>
          </p:nvPr>
        </p:nvSpPr>
        <p:spPr>
          <a:xfrm>
            <a:off x="839788" y="2507226"/>
            <a:ext cx="5157787" cy="3913238"/>
          </a:xfrm>
        </p:spPr>
        <p:txBody>
          <a:bodyPr>
            <a:normAutofit lnSpcReduction="10000"/>
          </a:bodyPr>
          <a:lstStyle/>
          <a:p>
            <a:pPr>
              <a:lnSpc>
                <a:spcPct val="150000"/>
              </a:lnSpc>
            </a:pPr>
            <a:r>
              <a:rPr lang="en-US" sz="1800" dirty="0">
                <a:latin typeface="Arial" panose="020B0604020202020204" pitchFamily="34" charset="0"/>
                <a:cs typeface="Arial" panose="020B0604020202020204" pitchFamily="34" charset="0"/>
              </a:rPr>
              <a:t>Priorities of the organization</a:t>
            </a:r>
          </a:p>
          <a:p>
            <a:pPr marL="457200" lvl="1" indent="0">
              <a:lnSpc>
                <a:spcPct val="150000"/>
              </a:lnSpc>
              <a:buNone/>
            </a:pPr>
            <a:r>
              <a:rPr lang="en-US" sz="1600" dirty="0">
                <a:latin typeface="Arial" panose="020B0604020202020204" pitchFamily="34" charset="0"/>
                <a:cs typeface="Arial" panose="020B0604020202020204" pitchFamily="34" charset="0"/>
              </a:rPr>
              <a:t>Operational targets, strategic objectives, and  resource allocation</a:t>
            </a:r>
          </a:p>
          <a:p>
            <a:pPr>
              <a:lnSpc>
                <a:spcPct val="150000"/>
              </a:lnSpc>
            </a:pPr>
            <a:r>
              <a:rPr lang="en-US" sz="1800" dirty="0">
                <a:latin typeface="Arial" panose="020B0604020202020204" pitchFamily="34" charset="0"/>
                <a:cs typeface="Arial" panose="020B0604020202020204" pitchFamily="34" charset="0"/>
              </a:rPr>
              <a:t>Governance and leadership</a:t>
            </a:r>
          </a:p>
          <a:p>
            <a:pPr marL="457200" lvl="1" indent="0">
              <a:lnSpc>
                <a:spcPct val="150000"/>
              </a:lnSpc>
              <a:buNone/>
            </a:pPr>
            <a:r>
              <a:rPr lang="en-US" sz="12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Board of governors and top executives</a:t>
            </a:r>
          </a:p>
          <a:p>
            <a:pPr>
              <a:lnSpc>
                <a:spcPct val="150000"/>
              </a:lnSpc>
            </a:pPr>
            <a:r>
              <a:rPr lang="en-US" sz="1800" dirty="0">
                <a:latin typeface="Arial" panose="020B0604020202020204" pitchFamily="34" charset="0"/>
                <a:cs typeface="Arial" panose="020B0604020202020204" pitchFamily="34" charset="0"/>
              </a:rPr>
              <a:t>Activation of membership</a:t>
            </a:r>
          </a:p>
          <a:p>
            <a:pPr marL="457200" lvl="1" indent="0">
              <a:lnSpc>
                <a:spcPct val="150000"/>
              </a:lnSpc>
              <a:buNone/>
            </a:pPr>
            <a:r>
              <a:rPr lang="en-US" sz="1600" dirty="0">
                <a:latin typeface="Arial" panose="020B0604020202020204" pitchFamily="34" charset="0"/>
                <a:cs typeface="Arial" panose="020B0604020202020204" pitchFamily="34" charset="0"/>
              </a:rPr>
              <a:t>Via forums, working groups, and committees</a:t>
            </a:r>
          </a:p>
        </p:txBody>
      </p:sp>
      <p:sp>
        <p:nvSpPr>
          <p:cNvPr id="10" name="Text Placeholder 9">
            <a:extLst>
              <a:ext uri="{FF2B5EF4-FFF2-40B4-BE49-F238E27FC236}">
                <a16:creationId xmlns:a16="http://schemas.microsoft.com/office/drawing/2014/main" id="{88B3DC70-4C56-4907-9EC9-CBF037B7868A}"/>
              </a:ext>
            </a:extLst>
          </p:cNvPr>
          <p:cNvSpPr>
            <a:spLocks noGrp="1"/>
          </p:cNvSpPr>
          <p:nvPr>
            <p:ph type="body" sz="quarter" idx="3"/>
          </p:nvPr>
        </p:nvSpPr>
        <p:spPr>
          <a:xfrm>
            <a:off x="6172200" y="1099024"/>
            <a:ext cx="5183188" cy="823912"/>
          </a:xfrm>
        </p:spPr>
        <p:txBody>
          <a:bodyPr/>
          <a:lstStyle/>
          <a:p>
            <a:pPr algn="ctr"/>
            <a:r>
              <a:rPr lang="en-US" dirty="0">
                <a:solidFill>
                  <a:schemeClr val="bg1"/>
                </a:solidFill>
                <a:latin typeface="Arial" panose="020B0604020202020204" pitchFamily="34" charset="0"/>
                <a:cs typeface="Arial" panose="020B0604020202020204" pitchFamily="34" charset="0"/>
              </a:rPr>
              <a:t>EXTERNAL</a:t>
            </a:r>
          </a:p>
        </p:txBody>
      </p:sp>
      <p:sp>
        <p:nvSpPr>
          <p:cNvPr id="11" name="Content Placeholder 10">
            <a:extLst>
              <a:ext uri="{FF2B5EF4-FFF2-40B4-BE49-F238E27FC236}">
                <a16:creationId xmlns:a16="http://schemas.microsoft.com/office/drawing/2014/main" id="{966952EF-B7FC-4C39-B517-9ADDF19D8568}"/>
              </a:ext>
            </a:extLst>
          </p:cNvPr>
          <p:cNvSpPr>
            <a:spLocks noGrp="1"/>
          </p:cNvSpPr>
          <p:nvPr>
            <p:ph sz="quarter" idx="4"/>
          </p:nvPr>
        </p:nvSpPr>
        <p:spPr>
          <a:xfrm>
            <a:off x="6095999" y="2507226"/>
            <a:ext cx="5456903" cy="3698196"/>
          </a:xfrm>
        </p:spPr>
        <p:txBody>
          <a:bodyPr>
            <a:normAutofit lnSpcReduction="10000"/>
          </a:bodyPr>
          <a:lstStyle/>
          <a:p>
            <a:pPr>
              <a:lnSpc>
                <a:spcPct val="150000"/>
              </a:lnSpc>
            </a:pPr>
            <a:r>
              <a:rPr lang="en-US" sz="1800" dirty="0">
                <a:latin typeface="Arial" panose="020B0604020202020204" pitchFamily="34" charset="0"/>
                <a:cs typeface="Arial" panose="020B0604020202020204" pitchFamily="34" charset="0"/>
              </a:rPr>
              <a:t>Global airline industry recovery</a:t>
            </a:r>
          </a:p>
          <a:p>
            <a:pPr marL="457200" lvl="1" indent="0">
              <a:lnSpc>
                <a:spcPct val="150000"/>
              </a:lnSpc>
              <a:buNone/>
            </a:pPr>
            <a:r>
              <a:rPr lang="en-US" sz="1600" dirty="0">
                <a:latin typeface="Arial" panose="020B0604020202020204" pitchFamily="34" charset="0"/>
                <a:cs typeface="Arial" panose="020B0604020202020204" pitchFamily="34" charset="0"/>
              </a:rPr>
              <a:t>The industry's recovery trajectory, passenger requests, and modifications in consumer behavior</a:t>
            </a:r>
          </a:p>
          <a:p>
            <a:pPr>
              <a:lnSpc>
                <a:spcPct val="150000"/>
              </a:lnSpc>
            </a:pPr>
            <a:r>
              <a:rPr lang="en-US" sz="1800" dirty="0">
                <a:latin typeface="Arial" panose="020B0604020202020204" pitchFamily="34" charset="0"/>
                <a:cs typeface="Arial" panose="020B0604020202020204" pitchFamily="34" charset="0"/>
              </a:rPr>
              <a:t>Governmental directives and rules</a:t>
            </a:r>
          </a:p>
          <a:p>
            <a:pPr marL="457200" lvl="1" indent="0">
              <a:lnSpc>
                <a:spcPct val="150000"/>
              </a:lnSpc>
              <a:buNone/>
            </a:pPr>
            <a:r>
              <a:rPr lang="en-US" sz="1600" dirty="0">
                <a:latin typeface="Arial" panose="020B0604020202020204" pitchFamily="34" charset="0"/>
                <a:cs typeface="Arial" panose="020B0604020202020204" pitchFamily="34" charset="0"/>
              </a:rPr>
              <a:t>With respect to travel limitations, quarantine procedures, and aircraft activities</a:t>
            </a:r>
          </a:p>
          <a:p>
            <a:pPr>
              <a:lnSpc>
                <a:spcPct val="150000"/>
              </a:lnSpc>
            </a:pPr>
            <a:r>
              <a:rPr lang="en-US" sz="1800" dirty="0">
                <a:latin typeface="Arial" panose="020B0604020202020204" pitchFamily="34" charset="0"/>
                <a:cs typeface="Arial" panose="020B0604020202020204" pitchFamily="34" charset="0"/>
              </a:rPr>
              <a:t>Economic factors</a:t>
            </a:r>
          </a:p>
          <a:p>
            <a:pPr marL="457200" lvl="1" indent="0">
              <a:lnSpc>
                <a:spcPct val="150000"/>
              </a:lnSpc>
              <a:buNone/>
            </a:pPr>
            <a:r>
              <a:rPr lang="en-US" sz="1600" dirty="0">
                <a:latin typeface="Arial" panose="020B0604020202020204" pitchFamily="34" charset="0"/>
                <a:cs typeface="Arial" panose="020B0604020202020204" pitchFamily="34" charset="0"/>
              </a:rPr>
              <a:t>Employment rates, GDP growth and consumer spending</a:t>
            </a:r>
          </a:p>
        </p:txBody>
      </p:sp>
      <p:cxnSp>
        <p:nvCxnSpPr>
          <p:cNvPr id="15" name="Straight Connector 14">
            <a:extLst>
              <a:ext uri="{FF2B5EF4-FFF2-40B4-BE49-F238E27FC236}">
                <a16:creationId xmlns:a16="http://schemas.microsoft.com/office/drawing/2014/main" id="{1411754F-79B2-4CE2-AC1E-CAEC4FD73814}"/>
              </a:ext>
            </a:extLst>
          </p:cNvPr>
          <p:cNvCxnSpPr>
            <a:cxnSpLocks/>
          </p:cNvCxnSpPr>
          <p:nvPr/>
        </p:nvCxnSpPr>
        <p:spPr>
          <a:xfrm>
            <a:off x="6095999" y="1533832"/>
            <a:ext cx="0" cy="532416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680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 calcmode="lin" valueType="num">
                                      <p:cBhvr additive="base">
                                        <p:cTn id="18"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9">
                                            <p:txEl>
                                              <p:pRg st="0" end="0"/>
                                            </p:txEl>
                                          </p:spTgt>
                                        </p:tgtEl>
                                        <p:attrNameLst>
                                          <p:attrName>style.visibility</p:attrName>
                                        </p:attrNameLst>
                                      </p:cBhvr>
                                      <p:to>
                                        <p:strVal val="visible"/>
                                      </p:to>
                                    </p:set>
                                    <p:animEffect transition="in" filter="fade">
                                      <p:cBhvr>
                                        <p:cTn id="24" dur="1000"/>
                                        <p:tgtEl>
                                          <p:spTgt spid="9">
                                            <p:txEl>
                                              <p:pRg st="0" end="0"/>
                                            </p:txEl>
                                          </p:spTgt>
                                        </p:tgtEl>
                                      </p:cBhvr>
                                    </p:animEffect>
                                    <p:anim calcmode="lin" valueType="num">
                                      <p:cBhvr>
                                        <p:cTn id="2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9">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9">
                                            <p:txEl>
                                              <p:pRg st="1" end="1"/>
                                            </p:txEl>
                                          </p:spTgt>
                                        </p:tgtEl>
                                        <p:attrNameLst>
                                          <p:attrName>style.visibility</p:attrName>
                                        </p:attrNameLst>
                                      </p:cBhvr>
                                      <p:to>
                                        <p:strVal val="visible"/>
                                      </p:to>
                                    </p:set>
                                    <p:animEffect transition="in" filter="fade">
                                      <p:cBhvr>
                                        <p:cTn id="29" dur="1000"/>
                                        <p:tgtEl>
                                          <p:spTgt spid="9">
                                            <p:txEl>
                                              <p:pRg st="1" end="1"/>
                                            </p:txEl>
                                          </p:spTgt>
                                        </p:tgtEl>
                                      </p:cBhvr>
                                    </p:animEffect>
                                    <p:anim calcmode="lin" valueType="num">
                                      <p:cBhvr>
                                        <p:cTn id="3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9">
                                            <p:txEl>
                                              <p:pRg st="2" end="2"/>
                                            </p:txEl>
                                          </p:spTgt>
                                        </p:tgtEl>
                                        <p:attrNameLst>
                                          <p:attrName>style.visibility</p:attrName>
                                        </p:attrNameLst>
                                      </p:cBhvr>
                                      <p:to>
                                        <p:strVal val="visible"/>
                                      </p:to>
                                    </p:set>
                                    <p:animEffect transition="in" filter="fade">
                                      <p:cBhvr>
                                        <p:cTn id="36" dur="1000"/>
                                        <p:tgtEl>
                                          <p:spTgt spid="9">
                                            <p:txEl>
                                              <p:pRg st="2" end="2"/>
                                            </p:txEl>
                                          </p:spTgt>
                                        </p:tgtEl>
                                      </p:cBhvr>
                                    </p:animEffect>
                                    <p:anim calcmode="lin" valueType="num">
                                      <p:cBhvr>
                                        <p:cTn id="37"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8" dur="1000" fill="hold"/>
                                        <p:tgtEl>
                                          <p:spTgt spid="9">
                                            <p:txEl>
                                              <p:pRg st="2" end="2"/>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9">
                                            <p:txEl>
                                              <p:pRg st="3" end="3"/>
                                            </p:txEl>
                                          </p:spTgt>
                                        </p:tgtEl>
                                        <p:attrNameLst>
                                          <p:attrName>style.visibility</p:attrName>
                                        </p:attrNameLst>
                                      </p:cBhvr>
                                      <p:to>
                                        <p:strVal val="visible"/>
                                      </p:to>
                                    </p:set>
                                    <p:animEffect transition="in" filter="fade">
                                      <p:cBhvr>
                                        <p:cTn id="41" dur="1000"/>
                                        <p:tgtEl>
                                          <p:spTgt spid="9">
                                            <p:txEl>
                                              <p:pRg st="3" end="3"/>
                                            </p:txEl>
                                          </p:spTgt>
                                        </p:tgtEl>
                                      </p:cBhvr>
                                    </p:animEffect>
                                    <p:anim calcmode="lin" valueType="num">
                                      <p:cBhvr>
                                        <p:cTn id="4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9">
                                            <p:txEl>
                                              <p:pRg st="4" end="4"/>
                                            </p:txEl>
                                          </p:spTgt>
                                        </p:tgtEl>
                                        <p:attrNameLst>
                                          <p:attrName>style.visibility</p:attrName>
                                        </p:attrNameLst>
                                      </p:cBhvr>
                                      <p:to>
                                        <p:strVal val="visible"/>
                                      </p:to>
                                    </p:set>
                                    <p:animEffect transition="in" filter="fade">
                                      <p:cBhvr>
                                        <p:cTn id="48" dur="1000"/>
                                        <p:tgtEl>
                                          <p:spTgt spid="9">
                                            <p:txEl>
                                              <p:pRg st="4" end="4"/>
                                            </p:txEl>
                                          </p:spTgt>
                                        </p:tgtEl>
                                      </p:cBhvr>
                                    </p:animEffect>
                                    <p:anim calcmode="lin" valueType="num">
                                      <p:cBhvr>
                                        <p:cTn id="49"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9">
                                            <p:txEl>
                                              <p:pRg st="4" end="4"/>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9">
                                            <p:txEl>
                                              <p:pRg st="5" end="5"/>
                                            </p:txEl>
                                          </p:spTgt>
                                        </p:tgtEl>
                                        <p:attrNameLst>
                                          <p:attrName>style.visibility</p:attrName>
                                        </p:attrNameLst>
                                      </p:cBhvr>
                                      <p:to>
                                        <p:strVal val="visible"/>
                                      </p:to>
                                    </p:set>
                                    <p:animEffect transition="in" filter="fade">
                                      <p:cBhvr>
                                        <p:cTn id="53" dur="1000"/>
                                        <p:tgtEl>
                                          <p:spTgt spid="9">
                                            <p:txEl>
                                              <p:pRg st="5" end="5"/>
                                            </p:txEl>
                                          </p:spTgt>
                                        </p:tgtEl>
                                      </p:cBhvr>
                                    </p:animEffect>
                                    <p:anim calcmode="lin" valueType="num">
                                      <p:cBhvr>
                                        <p:cTn id="54"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11">
                                            <p:txEl>
                                              <p:pRg st="0" end="0"/>
                                            </p:txEl>
                                          </p:spTgt>
                                        </p:tgtEl>
                                        <p:attrNameLst>
                                          <p:attrName>style.visibility</p:attrName>
                                        </p:attrNameLst>
                                      </p:cBhvr>
                                      <p:to>
                                        <p:strVal val="visible"/>
                                      </p:to>
                                    </p:set>
                                    <p:animEffect transition="in" filter="fade">
                                      <p:cBhvr>
                                        <p:cTn id="60" dur="1000"/>
                                        <p:tgtEl>
                                          <p:spTgt spid="11">
                                            <p:txEl>
                                              <p:pRg st="0" end="0"/>
                                            </p:txEl>
                                          </p:spTgt>
                                        </p:tgtEl>
                                      </p:cBhvr>
                                    </p:animEffect>
                                    <p:anim calcmode="lin" valueType="num">
                                      <p:cBhvr>
                                        <p:cTn id="61"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62" dur="1000" fill="hold"/>
                                        <p:tgtEl>
                                          <p:spTgt spid="11">
                                            <p:txEl>
                                              <p:pRg st="0" end="0"/>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11">
                                            <p:txEl>
                                              <p:pRg st="1" end="1"/>
                                            </p:txEl>
                                          </p:spTgt>
                                        </p:tgtEl>
                                        <p:attrNameLst>
                                          <p:attrName>style.visibility</p:attrName>
                                        </p:attrNameLst>
                                      </p:cBhvr>
                                      <p:to>
                                        <p:strVal val="visible"/>
                                      </p:to>
                                    </p:set>
                                    <p:animEffect transition="in" filter="fade">
                                      <p:cBhvr>
                                        <p:cTn id="65" dur="1000"/>
                                        <p:tgtEl>
                                          <p:spTgt spid="11">
                                            <p:txEl>
                                              <p:pRg st="1" end="1"/>
                                            </p:txEl>
                                          </p:spTgt>
                                        </p:tgtEl>
                                      </p:cBhvr>
                                    </p:animEffect>
                                    <p:anim calcmode="lin" valueType="num">
                                      <p:cBhvr>
                                        <p:cTn id="66"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67"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11">
                                            <p:txEl>
                                              <p:pRg st="2" end="2"/>
                                            </p:txEl>
                                          </p:spTgt>
                                        </p:tgtEl>
                                        <p:attrNameLst>
                                          <p:attrName>style.visibility</p:attrName>
                                        </p:attrNameLst>
                                      </p:cBhvr>
                                      <p:to>
                                        <p:strVal val="visible"/>
                                      </p:to>
                                    </p:set>
                                    <p:animEffect transition="in" filter="fade">
                                      <p:cBhvr>
                                        <p:cTn id="72" dur="1000"/>
                                        <p:tgtEl>
                                          <p:spTgt spid="11">
                                            <p:txEl>
                                              <p:pRg st="2" end="2"/>
                                            </p:txEl>
                                          </p:spTgt>
                                        </p:tgtEl>
                                      </p:cBhvr>
                                    </p:animEffect>
                                    <p:anim calcmode="lin" valueType="num">
                                      <p:cBhvr>
                                        <p:cTn id="73"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74" dur="1000" fill="hold"/>
                                        <p:tgtEl>
                                          <p:spTgt spid="11">
                                            <p:txEl>
                                              <p:pRg st="2" end="2"/>
                                            </p:txEl>
                                          </p:spTgt>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11">
                                            <p:txEl>
                                              <p:pRg st="3" end="3"/>
                                            </p:txEl>
                                          </p:spTgt>
                                        </p:tgtEl>
                                        <p:attrNameLst>
                                          <p:attrName>style.visibility</p:attrName>
                                        </p:attrNameLst>
                                      </p:cBhvr>
                                      <p:to>
                                        <p:strVal val="visible"/>
                                      </p:to>
                                    </p:set>
                                    <p:animEffect transition="in" filter="fade">
                                      <p:cBhvr>
                                        <p:cTn id="77" dur="1000"/>
                                        <p:tgtEl>
                                          <p:spTgt spid="11">
                                            <p:txEl>
                                              <p:pRg st="3" end="3"/>
                                            </p:txEl>
                                          </p:spTgt>
                                        </p:tgtEl>
                                      </p:cBhvr>
                                    </p:animEffect>
                                    <p:anim calcmode="lin" valueType="num">
                                      <p:cBhvr>
                                        <p:cTn id="78"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11">
                                            <p:txEl>
                                              <p:pRg st="4" end="4"/>
                                            </p:txEl>
                                          </p:spTgt>
                                        </p:tgtEl>
                                        <p:attrNameLst>
                                          <p:attrName>style.visibility</p:attrName>
                                        </p:attrNameLst>
                                      </p:cBhvr>
                                      <p:to>
                                        <p:strVal val="visible"/>
                                      </p:to>
                                    </p:set>
                                    <p:animEffect transition="in" filter="fade">
                                      <p:cBhvr>
                                        <p:cTn id="84" dur="1000"/>
                                        <p:tgtEl>
                                          <p:spTgt spid="11">
                                            <p:txEl>
                                              <p:pRg st="4" end="4"/>
                                            </p:txEl>
                                          </p:spTgt>
                                        </p:tgtEl>
                                      </p:cBhvr>
                                    </p:animEffect>
                                    <p:anim calcmode="lin" valueType="num">
                                      <p:cBhvr>
                                        <p:cTn id="85"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11">
                                            <p:txEl>
                                              <p:pRg st="4" end="4"/>
                                            </p:txEl>
                                          </p:spTgt>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11">
                                            <p:txEl>
                                              <p:pRg st="5" end="5"/>
                                            </p:txEl>
                                          </p:spTgt>
                                        </p:tgtEl>
                                        <p:attrNameLst>
                                          <p:attrName>style.visibility</p:attrName>
                                        </p:attrNameLst>
                                      </p:cBhvr>
                                      <p:to>
                                        <p:strVal val="visible"/>
                                      </p:to>
                                    </p:set>
                                    <p:animEffect transition="in" filter="fade">
                                      <p:cBhvr>
                                        <p:cTn id="89" dur="1000"/>
                                        <p:tgtEl>
                                          <p:spTgt spid="11">
                                            <p:txEl>
                                              <p:pRg st="5" end="5"/>
                                            </p:txEl>
                                          </p:spTgt>
                                        </p:tgtEl>
                                      </p:cBhvr>
                                    </p:animEffect>
                                    <p:anim calcmode="lin" valueType="num">
                                      <p:cBhvr>
                                        <p:cTn id="90"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91" dur="1000" fill="hold"/>
                                        <p:tgtEl>
                                          <p:spTgt spid="1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P spid="9" grpId="0" uiExpand="1" build="p"/>
      <p:bldP spid="10" grpId="0" build="p"/>
      <p:bldP spid="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B53A65F-7AA3-4008-8FDF-AB573C16EA6A}"/>
              </a:ext>
            </a:extLst>
          </p:cNvPr>
          <p:cNvSpPr>
            <a:spLocks noGrp="1"/>
          </p:cNvSpPr>
          <p:nvPr>
            <p:ph sz="half" idx="2"/>
          </p:nvPr>
        </p:nvSpPr>
        <p:spPr>
          <a:xfrm>
            <a:off x="839788" y="117987"/>
            <a:ext cx="5157787" cy="6508955"/>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Technical competency</a:t>
            </a:r>
          </a:p>
          <a:p>
            <a:pPr marL="457200" lvl="1" indent="0">
              <a:lnSpc>
                <a:spcPct val="150000"/>
              </a:lnSpc>
              <a:buNone/>
            </a:pPr>
            <a:r>
              <a:rPr lang="en-US" sz="1600" dirty="0">
                <a:latin typeface="Arial" panose="020B0604020202020204" pitchFamily="34" charset="0"/>
                <a:cs typeface="Arial" panose="020B0604020202020204" pitchFamily="34" charset="0"/>
              </a:rPr>
              <a:t>expertise with aircraft operations, security, safety, and regulatory issues </a:t>
            </a:r>
          </a:p>
        </p:txBody>
      </p:sp>
      <p:sp>
        <p:nvSpPr>
          <p:cNvPr id="6" name="Content Placeholder 5">
            <a:extLst>
              <a:ext uri="{FF2B5EF4-FFF2-40B4-BE49-F238E27FC236}">
                <a16:creationId xmlns:a16="http://schemas.microsoft.com/office/drawing/2014/main" id="{8BCDED73-60FF-4E92-9652-59B1473AD914}"/>
              </a:ext>
            </a:extLst>
          </p:cNvPr>
          <p:cNvSpPr>
            <a:spLocks noGrp="1"/>
          </p:cNvSpPr>
          <p:nvPr>
            <p:ph sz="quarter" idx="4"/>
          </p:nvPr>
        </p:nvSpPr>
        <p:spPr>
          <a:xfrm>
            <a:off x="6172199" y="117987"/>
            <a:ext cx="5243047" cy="6508954"/>
          </a:xfrm>
        </p:spPr>
        <p:txBody>
          <a:bodyPr/>
          <a:lstStyle/>
          <a:p>
            <a:pPr>
              <a:lnSpc>
                <a:spcPct val="150000"/>
              </a:lnSpc>
            </a:pPr>
            <a:r>
              <a:rPr lang="en-US" sz="1800" dirty="0">
                <a:latin typeface="Arial" panose="020B0604020202020204" pitchFamily="34" charset="0"/>
                <a:cs typeface="Arial" panose="020B0604020202020204" pitchFamily="34" charset="0"/>
              </a:rPr>
              <a:t>Technological progress</a:t>
            </a:r>
          </a:p>
          <a:p>
            <a:pPr marL="457200" lvl="1" indent="0">
              <a:lnSpc>
                <a:spcPct val="150000"/>
              </a:lnSpc>
              <a:buNone/>
            </a:pPr>
            <a:r>
              <a:rPr lang="en-US" sz="1600" dirty="0">
                <a:latin typeface="Arial" panose="020B0604020202020204" pitchFamily="34" charset="0"/>
                <a:cs typeface="Arial" panose="020B0604020202020204" pitchFamily="34" charset="0"/>
              </a:rPr>
              <a:t>Use of data analytics, contactless travel options, and digitization</a:t>
            </a:r>
          </a:p>
          <a:p>
            <a:pPr>
              <a:lnSpc>
                <a:spcPct val="150000"/>
              </a:lnSpc>
            </a:pPr>
            <a:r>
              <a:rPr lang="en-US" sz="1800" dirty="0">
                <a:latin typeface="Arial" panose="020B0604020202020204" pitchFamily="34" charset="0"/>
                <a:cs typeface="Arial" panose="020B0604020202020204" pitchFamily="34" charset="0"/>
              </a:rPr>
              <a:t>Environmental and sustainability-related factors</a:t>
            </a:r>
          </a:p>
          <a:p>
            <a:pPr marL="457200" lvl="1" indent="0">
              <a:lnSpc>
                <a:spcPct val="150000"/>
              </a:lnSpc>
              <a:buNone/>
            </a:pPr>
            <a:r>
              <a:rPr lang="en-US" sz="1600" dirty="0">
                <a:latin typeface="Arial" panose="020B0604020202020204" pitchFamily="34" charset="0"/>
                <a:cs typeface="Arial" panose="020B0604020202020204" pitchFamily="34" charset="0"/>
              </a:rPr>
              <a:t>Plans for reducing carbon emissions, environmentally sound aviation fuels, and laws</a:t>
            </a:r>
          </a:p>
          <a:p>
            <a:pPr>
              <a:lnSpc>
                <a:spcPct val="150000"/>
              </a:lnSpc>
            </a:pPr>
            <a:r>
              <a:rPr lang="en-US" sz="1800" dirty="0">
                <a:latin typeface="Arial" panose="020B0604020202020204" pitchFamily="34" charset="0"/>
                <a:cs typeface="Arial" panose="020B0604020202020204" pitchFamily="34" charset="0"/>
              </a:rPr>
              <a:t>Relationships with stakeholders</a:t>
            </a:r>
          </a:p>
          <a:p>
            <a:pPr marL="457200" lvl="1" indent="0">
              <a:lnSpc>
                <a:spcPct val="150000"/>
              </a:lnSpc>
              <a:buNone/>
            </a:pPr>
            <a:r>
              <a:rPr lang="en-US" sz="1600" dirty="0">
                <a:latin typeface="Arial" panose="020B0604020202020204" pitchFamily="34" charset="0"/>
                <a:cs typeface="Arial" panose="020B0604020202020204" pitchFamily="34" charset="0"/>
              </a:rPr>
              <a:t>With governmental entities, business groups, airports, travel suppliers, and other parties </a:t>
            </a:r>
          </a:p>
          <a:p>
            <a:pPr>
              <a:lnSpc>
                <a:spcPct val="150000"/>
              </a:lnSpc>
            </a:pPr>
            <a:r>
              <a:rPr lang="en-US" sz="1800" dirty="0">
                <a:latin typeface="Arial" panose="020B0604020202020204" pitchFamily="34" charset="0"/>
                <a:cs typeface="Arial" panose="020B0604020202020204" pitchFamily="34" charset="0"/>
              </a:rPr>
              <a:t>Global and geopolitical events</a:t>
            </a:r>
          </a:p>
          <a:p>
            <a:pPr marL="457200" lvl="1" indent="0">
              <a:lnSpc>
                <a:spcPct val="150000"/>
              </a:lnSpc>
              <a:buNone/>
            </a:pPr>
            <a:r>
              <a:rPr lang="en-US" sz="1600" dirty="0">
                <a:latin typeface="Arial" panose="020B0604020202020204" pitchFamily="34" charset="0"/>
                <a:cs typeface="Arial" panose="020B0604020202020204" pitchFamily="34" charset="0"/>
              </a:rPr>
              <a:t>Disputes regarding trade, political unrest, and world occurrences like pandemics or natural disasters</a:t>
            </a:r>
          </a:p>
        </p:txBody>
      </p:sp>
      <p:cxnSp>
        <p:nvCxnSpPr>
          <p:cNvPr id="8" name="Straight Connector 7">
            <a:extLst>
              <a:ext uri="{FF2B5EF4-FFF2-40B4-BE49-F238E27FC236}">
                <a16:creationId xmlns:a16="http://schemas.microsoft.com/office/drawing/2014/main" id="{C9264C9A-603A-4AE8-84B2-18EF1E6A47E6}"/>
              </a:ext>
            </a:extLst>
          </p:cNvPr>
          <p:cNvCxnSpPr>
            <a:cxnSpLocks/>
          </p:cNvCxnSpPr>
          <p:nvPr/>
        </p:nvCxnSpPr>
        <p:spPr>
          <a:xfrm>
            <a:off x="6096000" y="0"/>
            <a:ext cx="0" cy="678425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713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1000"/>
                                        <p:tgtEl>
                                          <p:spTgt spid="6">
                                            <p:txEl>
                                              <p:pRg st="0" end="0"/>
                                            </p:txEl>
                                          </p:spTgt>
                                        </p:tgtEl>
                                      </p:cBhvr>
                                    </p:animEffect>
                                    <p:anim calcmode="lin" valueType="num">
                                      <p:cBhvr>
                                        <p:cTn id="2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1000"/>
                                        <p:tgtEl>
                                          <p:spTgt spid="6">
                                            <p:txEl>
                                              <p:pRg st="1" end="1"/>
                                            </p:txEl>
                                          </p:spTgt>
                                        </p:tgtEl>
                                      </p:cBhvr>
                                    </p:animEffect>
                                    <p:anim calcmode="lin" valueType="num">
                                      <p:cBhvr>
                                        <p:cTn id="2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1000"/>
                                        <p:tgtEl>
                                          <p:spTgt spid="6">
                                            <p:txEl>
                                              <p:pRg st="2" end="2"/>
                                            </p:txEl>
                                          </p:spTgt>
                                        </p:tgtEl>
                                      </p:cBhvr>
                                    </p:animEffect>
                                    <p:anim calcmode="lin" valueType="num">
                                      <p:cBhvr>
                                        <p:cTn id="3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6">
                                            <p:txEl>
                                              <p:pRg st="3" end="3"/>
                                            </p:txEl>
                                          </p:spTgt>
                                        </p:tgtEl>
                                        <p:attrNameLst>
                                          <p:attrName>style.visibility</p:attrName>
                                        </p:attrNameLst>
                                      </p:cBhvr>
                                      <p:to>
                                        <p:strVal val="visible"/>
                                      </p:to>
                                    </p:set>
                                    <p:animEffect transition="in" filter="fade">
                                      <p:cBhvr>
                                        <p:cTn id="36" dur="1000"/>
                                        <p:tgtEl>
                                          <p:spTgt spid="6">
                                            <p:txEl>
                                              <p:pRg st="3" end="3"/>
                                            </p:txEl>
                                          </p:spTgt>
                                        </p:tgtEl>
                                      </p:cBhvr>
                                    </p:animEffect>
                                    <p:anim calcmode="lin" valueType="num">
                                      <p:cBhvr>
                                        <p:cTn id="3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Effect transition="in" filter="fade">
                                      <p:cBhvr>
                                        <p:cTn id="43" dur="1000"/>
                                        <p:tgtEl>
                                          <p:spTgt spid="6">
                                            <p:txEl>
                                              <p:pRg st="4" end="4"/>
                                            </p:txEl>
                                          </p:spTgt>
                                        </p:tgtEl>
                                      </p:cBhvr>
                                    </p:animEffect>
                                    <p:anim calcmode="lin" valueType="num">
                                      <p:cBhvr>
                                        <p:cTn id="4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4" end="4"/>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6">
                                            <p:txEl>
                                              <p:pRg st="7" end="7"/>
                                            </p:txEl>
                                          </p:spTgt>
                                        </p:tgtEl>
                                        <p:attrNameLst>
                                          <p:attrName>style.visibility</p:attrName>
                                        </p:attrNameLst>
                                      </p:cBhvr>
                                      <p:to>
                                        <p:strVal val="visible"/>
                                      </p:to>
                                    </p:set>
                                    <p:animEffect transition="in" filter="fade">
                                      <p:cBhvr>
                                        <p:cTn id="60" dur="1000"/>
                                        <p:tgtEl>
                                          <p:spTgt spid="6">
                                            <p:txEl>
                                              <p:pRg st="7" end="7"/>
                                            </p:txEl>
                                          </p:spTgt>
                                        </p:tgtEl>
                                      </p:cBhvr>
                                    </p:animEffect>
                                    <p:anim calcmode="lin" valueType="num">
                                      <p:cBhvr>
                                        <p:cTn id="6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E78E30-BED7-40E1-A167-8F1257C184B4}"/>
              </a:ext>
            </a:extLst>
          </p:cNvPr>
          <p:cNvPicPr>
            <a:picLocks noChangeAspect="1"/>
          </p:cNvPicPr>
          <p:nvPr/>
        </p:nvPicPr>
        <p:blipFill>
          <a:blip r:embed="rId2"/>
          <a:stretch>
            <a:fillRect/>
          </a:stretch>
        </p:blipFill>
        <p:spPr>
          <a:xfrm>
            <a:off x="6774426" y="1"/>
            <a:ext cx="5417573" cy="930506"/>
          </a:xfrm>
          <a:prstGeom prst="rect">
            <a:avLst/>
          </a:prstGeom>
        </p:spPr>
      </p:pic>
      <p:sp>
        <p:nvSpPr>
          <p:cNvPr id="2" name="Title 1">
            <a:extLst>
              <a:ext uri="{FF2B5EF4-FFF2-40B4-BE49-F238E27FC236}">
                <a16:creationId xmlns:a16="http://schemas.microsoft.com/office/drawing/2014/main" id="{0D16FC8A-3EE7-4F1B-9149-CED454DBFAF7}"/>
              </a:ext>
            </a:extLst>
          </p:cNvPr>
          <p:cNvSpPr>
            <a:spLocks noGrp="1"/>
          </p:cNvSpPr>
          <p:nvPr>
            <p:ph type="title"/>
          </p:nvPr>
        </p:nvSpPr>
        <p:spPr>
          <a:xfrm>
            <a:off x="-1162664" y="-197527"/>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MARKET ANALYSIS</a:t>
            </a:r>
          </a:p>
        </p:txBody>
      </p:sp>
      <p:sp>
        <p:nvSpPr>
          <p:cNvPr id="3" name="Content Placeholder 2">
            <a:extLst>
              <a:ext uri="{FF2B5EF4-FFF2-40B4-BE49-F238E27FC236}">
                <a16:creationId xmlns:a16="http://schemas.microsoft.com/office/drawing/2014/main" id="{F293CC7E-EAE0-4C21-B374-4BF38DD53E4D}"/>
              </a:ext>
            </a:extLst>
          </p:cNvPr>
          <p:cNvSpPr>
            <a:spLocks noGrp="1"/>
          </p:cNvSpPr>
          <p:nvPr>
            <p:ph idx="1"/>
          </p:nvPr>
        </p:nvSpPr>
        <p:spPr>
          <a:xfrm>
            <a:off x="838200" y="2256070"/>
            <a:ext cx="10515600" cy="4765162"/>
          </a:xfrm>
        </p:spPr>
        <p:txBody>
          <a:bodyPr>
            <a:normAutofit/>
          </a:bodyPr>
          <a:lstStyle/>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Its top goals in the post-pandemic era will be aiding the aviation industry's recovery, fighting for favourable laws, and offering services that satisfy the changing requirements of member airlines.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Effective decision-making, flexibility to industry changes, and strategic reactions to market dynamics are all ensured by strong leadership.</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IATA's plans and objectives are shaped by the active member engagement, feedback, and cooperation, which offers insights into market trends, industry obstacles, and new demands.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Insights into the industry's present and future market circumstances may be gained through examining variables including passenger demand, travel limitations, and consumer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nSpc>
                <a:spcPct val="150000"/>
              </a:lnSpc>
            </a:pPr>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2141D5-6BB6-4E53-88D4-9477C93C50B2}"/>
              </a:ext>
            </a:extLst>
          </p:cNvPr>
          <p:cNvSpPr txBox="1"/>
          <p:nvPr/>
        </p:nvSpPr>
        <p:spPr>
          <a:xfrm>
            <a:off x="838200" y="1038661"/>
            <a:ext cx="10515600" cy="880369"/>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IATA is not, in the conventional sense, a market-driven organization. However, by considering the above factors, we can examine IATA's position and impact on the global aviation sector.</a:t>
            </a:r>
          </a:p>
        </p:txBody>
      </p:sp>
    </p:spTree>
    <p:extLst>
      <p:ext uri="{BB962C8B-B14F-4D97-AF65-F5344CB8AC3E}">
        <p14:creationId xmlns:p14="http://schemas.microsoft.com/office/powerpoint/2010/main" val="91355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335A0-5C55-47A7-A372-06FE51CF2940}"/>
              </a:ext>
            </a:extLst>
          </p:cNvPr>
          <p:cNvSpPr>
            <a:spLocks noGrp="1"/>
          </p:cNvSpPr>
          <p:nvPr>
            <p:ph idx="1"/>
          </p:nvPr>
        </p:nvSpPr>
        <p:spPr>
          <a:xfrm>
            <a:off x="838200" y="816077"/>
            <a:ext cx="10515600" cy="5860025"/>
          </a:xfrm>
        </p:spPr>
        <p:txBody>
          <a:bodyPr>
            <a:normAutofit/>
          </a:bodyPr>
          <a:lstStyle/>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Market dynamics are substantially impacted by changes in travel restrictions, safety precautions, and operational, taxing, and infrastructural laws.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profitability, pricing, and investment plans of airlines are moulded by economic variables including GDP growth, employment rates, and consumer spending.</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Analyzing the use of automation, data analytics, and digital solutions reveals possibilities and barriers for increasing operational effectiveness and boosting customer experience.</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Insights into changing market trends and needs may be gained by </a:t>
            </a:r>
            <a:r>
              <a:rPr lang="en-US" sz="1800" dirty="0" err="1">
                <a:latin typeface="Arial" panose="020B0604020202020204" pitchFamily="34" charset="0"/>
                <a:cs typeface="Arial" panose="020B0604020202020204" pitchFamily="34" charset="0"/>
              </a:rPr>
              <a:t>analysing</a:t>
            </a:r>
            <a:r>
              <a:rPr lang="en-US" sz="1800" dirty="0">
                <a:latin typeface="Arial" panose="020B0604020202020204" pitchFamily="34" charset="0"/>
                <a:cs typeface="Arial" panose="020B0604020202020204" pitchFamily="34" charset="0"/>
              </a:rPr>
              <a:t> variables including carbon emission reduction goals, sustainable aviation fuels, and customer preferences for eco-friendly travel.</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IATA's posture and capacity to collaboratively solve industry concerns are influenced through collaborative initiatives, partnerships, and stakeholder involvement.</a:t>
            </a:r>
          </a:p>
          <a:p>
            <a:pPr>
              <a:lnSpc>
                <a:spcPct val="150000"/>
              </a:lnSpc>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267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BB83673C-6381-44AF-A7F0-A61B5171AFBD}"/>
              </a:ext>
            </a:extLst>
          </p:cNvPr>
          <p:cNvGraphicFramePr>
            <a:graphicFrameLocks noChangeAspect="1"/>
          </p:cNvGraphicFramePr>
          <p:nvPr>
            <p:extLst>
              <p:ext uri="{D42A27DB-BD31-4B8C-83A1-F6EECF244321}">
                <p14:modId xmlns:p14="http://schemas.microsoft.com/office/powerpoint/2010/main" val="927674566"/>
              </p:ext>
            </p:extLst>
          </p:nvPr>
        </p:nvGraphicFramePr>
        <p:xfrm>
          <a:off x="619432" y="688257"/>
          <a:ext cx="10962968" cy="5486401"/>
        </p:xfrm>
        <a:graphic>
          <a:graphicData uri="http://schemas.openxmlformats.org/presentationml/2006/ole">
            <mc:AlternateContent xmlns:mc="http://schemas.openxmlformats.org/markup-compatibility/2006">
              <mc:Choice xmlns:v="urn:schemas-microsoft-com:vml" Requires="v">
                <p:oleObj spid="_x0000_s1032" name="Bitmap Image" r:id="rId3" imgW="3032640" imgH="1927800" progId="Paint.Picture.1">
                  <p:embed/>
                </p:oleObj>
              </mc:Choice>
              <mc:Fallback>
                <p:oleObj name="Bitmap Image" r:id="rId3" imgW="3032640" imgH="1927800" progId="Paint.Picture.1">
                  <p:embed/>
                  <p:pic>
                    <p:nvPicPr>
                      <p:cNvPr id="0" name=""/>
                      <p:cNvPicPr/>
                      <p:nvPr/>
                    </p:nvPicPr>
                    <p:blipFill>
                      <a:blip r:embed="rId4"/>
                      <a:stretch>
                        <a:fillRect/>
                      </a:stretch>
                    </p:blipFill>
                    <p:spPr>
                      <a:xfrm>
                        <a:off x="619432" y="688257"/>
                        <a:ext cx="10962968" cy="5486401"/>
                      </a:xfrm>
                      <a:prstGeom prst="rect">
                        <a:avLst/>
                      </a:prstGeom>
                    </p:spPr>
                  </p:pic>
                </p:oleObj>
              </mc:Fallback>
            </mc:AlternateContent>
          </a:graphicData>
        </a:graphic>
      </p:graphicFrame>
    </p:spTree>
    <p:extLst>
      <p:ext uri="{BB962C8B-B14F-4D97-AF65-F5344CB8AC3E}">
        <p14:creationId xmlns:p14="http://schemas.microsoft.com/office/powerpoint/2010/main" val="489489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70D27-48E0-440B-BD4F-4584D5BA8F6C}"/>
              </a:ext>
            </a:extLst>
          </p:cNvPr>
          <p:cNvSpPr>
            <a:spLocks noGrp="1"/>
          </p:cNvSpPr>
          <p:nvPr>
            <p:ph type="title"/>
          </p:nvPr>
        </p:nvSpPr>
        <p:spPr>
          <a:xfrm>
            <a:off x="838200" y="0"/>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MARKET FAILURE </a:t>
            </a:r>
            <a:r>
              <a:rPr lang="en-US" sz="3600" dirty="0">
                <a:solidFill>
                  <a:srgbClr val="0070C0"/>
                </a:solidFill>
                <a:latin typeface="Arial" panose="020B0604020202020204" pitchFamily="34" charset="0"/>
                <a:cs typeface="Arial" panose="020B0604020202020204" pitchFamily="34" charset="0"/>
              </a:rPr>
              <a:t>- IATA</a:t>
            </a:r>
          </a:p>
        </p:txBody>
      </p:sp>
      <p:sp>
        <p:nvSpPr>
          <p:cNvPr id="3" name="Content Placeholder 2">
            <a:extLst>
              <a:ext uri="{FF2B5EF4-FFF2-40B4-BE49-F238E27FC236}">
                <a16:creationId xmlns:a16="http://schemas.microsoft.com/office/drawing/2014/main" id="{A9491B00-4DD8-49C9-8A74-9CCDD1A67F33}"/>
              </a:ext>
            </a:extLst>
          </p:cNvPr>
          <p:cNvSpPr>
            <a:spLocks noGrp="1"/>
          </p:cNvSpPr>
          <p:nvPr>
            <p:ph idx="1"/>
          </p:nvPr>
        </p:nvSpPr>
        <p:spPr>
          <a:xfrm>
            <a:off x="838200" y="2330245"/>
            <a:ext cx="10515600" cy="4527755"/>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Prolonged industry recession</a:t>
            </a:r>
          </a:p>
          <a:p>
            <a:pPr>
              <a:lnSpc>
                <a:spcPct val="150000"/>
              </a:lnSpc>
            </a:pPr>
            <a:r>
              <a:rPr lang="en-US" sz="1800" dirty="0">
                <a:latin typeface="Arial" panose="020B0604020202020204" pitchFamily="34" charset="0"/>
                <a:cs typeface="Arial" panose="020B0604020202020204" pitchFamily="34" charset="0"/>
              </a:rPr>
              <a:t>Fruitless advocacy</a:t>
            </a:r>
          </a:p>
          <a:p>
            <a:pPr>
              <a:lnSpc>
                <a:spcPct val="150000"/>
              </a:lnSpc>
            </a:pPr>
            <a:r>
              <a:rPr lang="en-US" sz="1800" dirty="0">
                <a:latin typeface="Arial" panose="020B0604020202020204" pitchFamily="34" charset="0"/>
                <a:cs typeface="Arial" panose="020B0604020202020204" pitchFamily="34" charset="0"/>
              </a:rPr>
              <a:t>Unsupportive and unengaged members</a:t>
            </a:r>
          </a:p>
          <a:p>
            <a:pPr>
              <a:lnSpc>
                <a:spcPct val="150000"/>
              </a:lnSpc>
            </a:pPr>
            <a:r>
              <a:rPr lang="en-US" sz="1800" dirty="0">
                <a:latin typeface="Arial" panose="020B0604020202020204" pitchFamily="34" charset="0"/>
                <a:cs typeface="Arial" panose="020B0604020202020204" pitchFamily="34" charset="0"/>
              </a:rPr>
              <a:t>Lack of ability to adopt new technologies</a:t>
            </a:r>
          </a:p>
          <a:p>
            <a:pPr>
              <a:lnSpc>
                <a:spcPct val="150000"/>
              </a:lnSpc>
            </a:pPr>
            <a:r>
              <a:rPr lang="en-US" sz="1800" dirty="0">
                <a:latin typeface="Arial" panose="020B0604020202020204" pitchFamily="34" charset="0"/>
                <a:cs typeface="Arial" panose="020B0604020202020204" pitchFamily="34" charset="0"/>
              </a:rPr>
              <a:t>Poorly addressed environmental and sustainability issues</a:t>
            </a:r>
          </a:p>
          <a:p>
            <a:pPr>
              <a:lnSpc>
                <a:spcPct val="150000"/>
              </a:lnSpc>
            </a:pPr>
            <a:r>
              <a:rPr lang="en-US" sz="1800" dirty="0">
                <a:latin typeface="Arial" panose="020B0604020202020204" pitchFamily="34" charset="0"/>
                <a:cs typeface="Arial" panose="020B0604020202020204" pitchFamily="34" charset="0"/>
              </a:rPr>
              <a:t>Loss of global collaboration</a:t>
            </a:r>
          </a:p>
          <a:p>
            <a:pPr>
              <a:lnSpc>
                <a:spcPct val="150000"/>
              </a:lnSpc>
            </a:pPr>
            <a:r>
              <a:rPr lang="en-US" sz="1800" dirty="0">
                <a:latin typeface="Arial" panose="020B0604020202020204" pitchFamily="34" charset="0"/>
                <a:cs typeface="Arial" panose="020B0604020202020204" pitchFamily="34" charset="0"/>
              </a:rPr>
              <a:t>Failure to address safety and security concerns</a:t>
            </a:r>
          </a:p>
        </p:txBody>
      </p:sp>
      <p:sp>
        <p:nvSpPr>
          <p:cNvPr id="5" name="TextBox 4">
            <a:extLst>
              <a:ext uri="{FF2B5EF4-FFF2-40B4-BE49-F238E27FC236}">
                <a16:creationId xmlns:a16="http://schemas.microsoft.com/office/drawing/2014/main" id="{10887E2E-1EF3-4A5E-96FE-F274936EE3FF}"/>
              </a:ext>
            </a:extLst>
          </p:cNvPr>
          <p:cNvSpPr txBox="1"/>
          <p:nvPr/>
        </p:nvSpPr>
        <p:spPr>
          <a:xfrm>
            <a:off x="838200" y="1381534"/>
            <a:ext cx="10515600" cy="456535"/>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There are some key factors within the IATA which can contribute to its market failure. They are;</a:t>
            </a:r>
          </a:p>
        </p:txBody>
      </p:sp>
    </p:spTree>
    <p:extLst>
      <p:ext uri="{BB962C8B-B14F-4D97-AF65-F5344CB8AC3E}">
        <p14:creationId xmlns:p14="http://schemas.microsoft.com/office/powerpoint/2010/main" val="42887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1000"/>
                                        <p:tgtEl>
                                          <p:spTgt spid="3">
                                            <p:txEl>
                                              <p:pRg st="4" end="4"/>
                                            </p:txEl>
                                          </p:spTgt>
                                        </p:tgtEl>
                                      </p:cBhvr>
                                    </p:animEffect>
                                    <p:anim calcmode="lin" valueType="num">
                                      <p:cBhvr>
                                        <p:cTn id="4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Effect transition="in" filter="fade">
                                      <p:cBhvr>
                                        <p:cTn id="55" dur="1000"/>
                                        <p:tgtEl>
                                          <p:spTgt spid="3">
                                            <p:txEl>
                                              <p:pRg st="5" end="5"/>
                                            </p:txEl>
                                          </p:spTgt>
                                        </p:tgtEl>
                                      </p:cBhvr>
                                    </p:animEffect>
                                    <p:anim calcmode="lin" valueType="num">
                                      <p:cBhvr>
                                        <p:cTn id="5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6" end="6"/>
                                            </p:txEl>
                                          </p:spTgt>
                                        </p:tgtEl>
                                        <p:attrNameLst>
                                          <p:attrName>style.visibility</p:attrName>
                                        </p:attrNameLst>
                                      </p:cBhvr>
                                      <p:to>
                                        <p:strVal val="visible"/>
                                      </p:to>
                                    </p:set>
                                    <p:animEffect transition="in" filter="fade">
                                      <p:cBhvr>
                                        <p:cTn id="62" dur="1000"/>
                                        <p:tgtEl>
                                          <p:spTgt spid="3">
                                            <p:txEl>
                                              <p:pRg st="6" end="6"/>
                                            </p:txEl>
                                          </p:spTgt>
                                        </p:tgtEl>
                                      </p:cBhvr>
                                    </p:animEffect>
                                    <p:anim calcmode="lin" valueType="num">
                                      <p:cBhvr>
                                        <p:cTn id="6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390B-3B11-46CD-97D7-133133C9F057}"/>
              </a:ext>
            </a:extLst>
          </p:cNvPr>
          <p:cNvSpPr>
            <a:spLocks noGrp="1"/>
          </p:cNvSpPr>
          <p:nvPr>
            <p:ph type="title"/>
          </p:nvPr>
        </p:nvSpPr>
        <p:spPr>
          <a:xfrm>
            <a:off x="838200" y="98010"/>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ALLOCATION OF RESOURCES </a:t>
            </a:r>
            <a:r>
              <a:rPr lang="en-US" sz="3600" dirty="0">
                <a:solidFill>
                  <a:srgbClr val="0070C0"/>
                </a:solidFill>
                <a:latin typeface="Arial" panose="020B0604020202020204" pitchFamily="34" charset="0"/>
                <a:cs typeface="Arial" panose="020B0604020202020204" pitchFamily="34" charset="0"/>
              </a:rPr>
              <a:t>- IATA</a:t>
            </a:r>
          </a:p>
        </p:txBody>
      </p:sp>
      <p:sp>
        <p:nvSpPr>
          <p:cNvPr id="3" name="Content Placeholder 2">
            <a:extLst>
              <a:ext uri="{FF2B5EF4-FFF2-40B4-BE49-F238E27FC236}">
                <a16:creationId xmlns:a16="http://schemas.microsoft.com/office/drawing/2014/main" id="{5A503808-C35F-4CD8-A52F-9BAC8E63EA3A}"/>
              </a:ext>
            </a:extLst>
          </p:cNvPr>
          <p:cNvSpPr>
            <a:spLocks noGrp="1"/>
          </p:cNvSpPr>
          <p:nvPr>
            <p:ph sz="half" idx="1"/>
          </p:nvPr>
        </p:nvSpPr>
        <p:spPr>
          <a:xfrm>
            <a:off x="838200" y="2658788"/>
            <a:ext cx="5181600" cy="2489422"/>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Policy Influence and Advocacy</a:t>
            </a:r>
          </a:p>
          <a:p>
            <a:pPr>
              <a:lnSpc>
                <a:spcPct val="150000"/>
              </a:lnSpc>
            </a:pPr>
            <a:r>
              <a:rPr lang="en-US" sz="1800" dirty="0">
                <a:latin typeface="Arial" panose="020B0604020202020204" pitchFamily="34" charset="0"/>
                <a:cs typeface="Arial" panose="020B0604020202020204" pitchFamily="34" charset="0"/>
              </a:rPr>
              <a:t>Analysis and Research</a:t>
            </a:r>
          </a:p>
          <a:p>
            <a:pPr>
              <a:lnSpc>
                <a:spcPct val="150000"/>
              </a:lnSpc>
            </a:pPr>
            <a:r>
              <a:rPr lang="en-US" sz="1800" dirty="0">
                <a:latin typeface="Arial" panose="020B0604020202020204" pitchFamily="34" charset="0"/>
                <a:cs typeface="Arial" panose="020B0604020202020204" pitchFamily="34" charset="0"/>
              </a:rPr>
              <a:t>Industry norms and recommended techniques</a:t>
            </a:r>
          </a:p>
          <a:p>
            <a:pPr>
              <a:lnSpc>
                <a:spcPct val="150000"/>
              </a:lnSpc>
            </a:pPr>
            <a:r>
              <a:rPr lang="en-US" sz="1800" dirty="0">
                <a:latin typeface="Arial" panose="020B0604020202020204" pitchFamily="34" charset="0"/>
                <a:cs typeface="Arial" panose="020B0604020202020204" pitchFamily="34" charset="0"/>
              </a:rPr>
              <a:t>Technical Assistance and Services</a:t>
            </a:r>
          </a:p>
        </p:txBody>
      </p:sp>
      <p:sp>
        <p:nvSpPr>
          <p:cNvPr id="5" name="Content Placeholder 4">
            <a:extLst>
              <a:ext uri="{FF2B5EF4-FFF2-40B4-BE49-F238E27FC236}">
                <a16:creationId xmlns:a16="http://schemas.microsoft.com/office/drawing/2014/main" id="{D122C476-E38F-4BEF-9CC7-672A00144DBD}"/>
              </a:ext>
            </a:extLst>
          </p:cNvPr>
          <p:cNvSpPr>
            <a:spLocks noGrp="1"/>
          </p:cNvSpPr>
          <p:nvPr>
            <p:ph sz="half" idx="2"/>
          </p:nvPr>
        </p:nvSpPr>
        <p:spPr>
          <a:xfrm>
            <a:off x="6096000" y="2658788"/>
            <a:ext cx="5181600" cy="3061007"/>
          </a:xfrm>
        </p:spPr>
        <p:txBody>
          <a:bodyPr>
            <a:normAutofit/>
          </a:bodyPr>
          <a:lstStyle/>
          <a:p>
            <a:pPr>
              <a:lnSpc>
                <a:spcPct val="150000"/>
              </a:lnSpc>
            </a:pPr>
            <a:r>
              <a:rPr lang="en-US" sz="1900" dirty="0">
                <a:latin typeface="Arial" panose="020B0604020202020204" pitchFamily="34" charset="0"/>
                <a:cs typeface="Arial" panose="020B0604020202020204" pitchFamily="34" charset="0"/>
              </a:rPr>
              <a:t>Training and Education</a:t>
            </a:r>
          </a:p>
          <a:p>
            <a:pPr>
              <a:lnSpc>
                <a:spcPct val="150000"/>
              </a:lnSpc>
            </a:pPr>
            <a:r>
              <a:rPr lang="en-US" sz="1900" dirty="0">
                <a:latin typeface="Arial" panose="020B0604020202020204" pitchFamily="34" charset="0"/>
                <a:cs typeface="Arial" panose="020B0604020202020204" pitchFamily="34" charset="0"/>
              </a:rPr>
              <a:t>Partnerships &amp; Industry Cooperation</a:t>
            </a:r>
          </a:p>
          <a:p>
            <a:pPr>
              <a:lnSpc>
                <a:spcPct val="150000"/>
              </a:lnSpc>
            </a:pPr>
            <a:r>
              <a:rPr lang="en-US" sz="1900" dirty="0">
                <a:latin typeface="Arial" panose="020B0604020202020204" pitchFamily="34" charset="0"/>
                <a:cs typeface="Arial" panose="020B0604020202020204" pitchFamily="34" charset="0"/>
              </a:rPr>
              <a:t>Crisis preparation and management</a:t>
            </a:r>
          </a:p>
          <a:p>
            <a:pPr>
              <a:lnSpc>
                <a:spcPct val="150000"/>
              </a:lnSpc>
            </a:pPr>
            <a:r>
              <a:rPr lang="en-US" sz="1900" dirty="0">
                <a:latin typeface="Arial" panose="020B0604020202020204" pitchFamily="34" charset="0"/>
                <a:cs typeface="Arial" panose="020B0604020202020204" pitchFamily="34" charset="0"/>
              </a:rPr>
              <a:t>Digital Innovation and Transformation</a:t>
            </a:r>
          </a:p>
          <a:p>
            <a:endParaRPr lang="en-US" dirty="0"/>
          </a:p>
        </p:txBody>
      </p:sp>
      <p:sp>
        <p:nvSpPr>
          <p:cNvPr id="4" name="TextBox 3">
            <a:extLst>
              <a:ext uri="{FF2B5EF4-FFF2-40B4-BE49-F238E27FC236}">
                <a16:creationId xmlns:a16="http://schemas.microsoft.com/office/drawing/2014/main" id="{8F803ABD-DA7E-46C8-A58F-5A1BC40EE8F5}"/>
              </a:ext>
            </a:extLst>
          </p:cNvPr>
          <p:cNvSpPr txBox="1"/>
          <p:nvPr/>
        </p:nvSpPr>
        <p:spPr>
          <a:xfrm>
            <a:off x="838200" y="1273773"/>
            <a:ext cx="10515600" cy="872034"/>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IATA uses a variety of techniques and activities to deploy resources to address the present difficulties in its environment in the post-pandemic era.</a:t>
            </a:r>
          </a:p>
        </p:txBody>
      </p:sp>
      <p:sp>
        <p:nvSpPr>
          <p:cNvPr id="6" name="TextBox 5">
            <a:extLst>
              <a:ext uri="{FF2B5EF4-FFF2-40B4-BE49-F238E27FC236}">
                <a16:creationId xmlns:a16="http://schemas.microsoft.com/office/drawing/2014/main" id="{56D60C74-9690-4743-890C-79DCE7BB7F20}"/>
              </a:ext>
            </a:extLst>
          </p:cNvPr>
          <p:cNvSpPr txBox="1"/>
          <p:nvPr/>
        </p:nvSpPr>
        <p:spPr>
          <a:xfrm>
            <a:off x="838200" y="5283778"/>
            <a:ext cx="10235381" cy="872034"/>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IATA is able to successfully respond to the changing demands of its member airlines and negotiate the difficulties of the present business climate due to these resource allocations.</a:t>
            </a:r>
          </a:p>
        </p:txBody>
      </p:sp>
    </p:spTree>
    <p:extLst>
      <p:ext uri="{BB962C8B-B14F-4D97-AF65-F5344CB8AC3E}">
        <p14:creationId xmlns:p14="http://schemas.microsoft.com/office/powerpoint/2010/main" val="4068876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5">
                                            <p:txEl>
                                              <p:pRg st="0" end="0"/>
                                            </p:txEl>
                                          </p:spTgt>
                                        </p:tgtEl>
                                        <p:attrNameLst>
                                          <p:attrName>style.visibility</p:attrName>
                                        </p:attrNameLst>
                                      </p:cBhvr>
                                      <p:to>
                                        <p:strVal val="visible"/>
                                      </p:to>
                                    </p:set>
                                    <p:animEffect transition="in" filter="fade">
                                      <p:cBhvr>
                                        <p:cTn id="48" dur="1000"/>
                                        <p:tgtEl>
                                          <p:spTgt spid="5">
                                            <p:txEl>
                                              <p:pRg st="0" end="0"/>
                                            </p:txEl>
                                          </p:spTgt>
                                        </p:tgtEl>
                                      </p:cBhvr>
                                    </p:animEffect>
                                    <p:anim calcmode="lin" valueType="num">
                                      <p:cBhvr>
                                        <p:cTn id="4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animEffect transition="in" filter="fade">
                                      <p:cBhvr>
                                        <p:cTn id="55" dur="1000"/>
                                        <p:tgtEl>
                                          <p:spTgt spid="5">
                                            <p:txEl>
                                              <p:pRg st="1" end="1"/>
                                            </p:txEl>
                                          </p:spTgt>
                                        </p:tgtEl>
                                      </p:cBhvr>
                                    </p:animEffect>
                                    <p:anim calcmode="lin" valueType="num">
                                      <p:cBhvr>
                                        <p:cTn id="56"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5">
                                            <p:txEl>
                                              <p:pRg st="2" end="2"/>
                                            </p:txEl>
                                          </p:spTgt>
                                        </p:tgtEl>
                                        <p:attrNameLst>
                                          <p:attrName>style.visibility</p:attrName>
                                        </p:attrNameLst>
                                      </p:cBhvr>
                                      <p:to>
                                        <p:strVal val="visible"/>
                                      </p:to>
                                    </p:set>
                                    <p:animEffect transition="in" filter="fade">
                                      <p:cBhvr>
                                        <p:cTn id="62" dur="1000"/>
                                        <p:tgtEl>
                                          <p:spTgt spid="5">
                                            <p:txEl>
                                              <p:pRg st="2" end="2"/>
                                            </p:txEl>
                                          </p:spTgt>
                                        </p:tgtEl>
                                      </p:cBhvr>
                                    </p:animEffect>
                                    <p:anim calcmode="lin" valueType="num">
                                      <p:cBhvr>
                                        <p:cTn id="6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64"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5">
                                            <p:txEl>
                                              <p:pRg st="3" end="3"/>
                                            </p:txEl>
                                          </p:spTgt>
                                        </p:tgtEl>
                                        <p:attrNameLst>
                                          <p:attrName>style.visibility</p:attrName>
                                        </p:attrNameLst>
                                      </p:cBhvr>
                                      <p:to>
                                        <p:strVal val="visible"/>
                                      </p:to>
                                    </p:set>
                                    <p:animEffect transition="in" filter="fade">
                                      <p:cBhvr>
                                        <p:cTn id="69" dur="1000"/>
                                        <p:tgtEl>
                                          <p:spTgt spid="5">
                                            <p:txEl>
                                              <p:pRg st="3" end="3"/>
                                            </p:txEl>
                                          </p:spTgt>
                                        </p:tgtEl>
                                      </p:cBhvr>
                                    </p:animEffect>
                                    <p:anim calcmode="lin" valueType="num">
                                      <p:cBhvr>
                                        <p:cTn id="7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7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6"/>
                                        </p:tgtEl>
                                        <p:attrNameLst>
                                          <p:attrName>style.visibility</p:attrName>
                                        </p:attrNameLst>
                                      </p:cBhvr>
                                      <p:to>
                                        <p:strVal val="visible"/>
                                      </p:to>
                                    </p:set>
                                    <p:animEffect transition="in" filter="fade">
                                      <p:cBhvr>
                                        <p:cTn id="76" dur="1000"/>
                                        <p:tgtEl>
                                          <p:spTgt spid="6"/>
                                        </p:tgtEl>
                                      </p:cBhvr>
                                    </p:animEffect>
                                    <p:anim calcmode="lin" valueType="num">
                                      <p:cBhvr>
                                        <p:cTn id="77" dur="1000" fill="hold"/>
                                        <p:tgtEl>
                                          <p:spTgt spid="6"/>
                                        </p:tgtEl>
                                        <p:attrNameLst>
                                          <p:attrName>ppt_x</p:attrName>
                                        </p:attrNameLst>
                                      </p:cBhvr>
                                      <p:tavLst>
                                        <p:tav tm="0">
                                          <p:val>
                                            <p:strVal val="#ppt_x"/>
                                          </p:val>
                                        </p:tav>
                                        <p:tav tm="100000">
                                          <p:val>
                                            <p:strVal val="#ppt_x"/>
                                          </p:val>
                                        </p:tav>
                                      </p:tavLst>
                                    </p:anim>
                                    <p:anim calcmode="lin" valueType="num">
                                      <p:cBhvr>
                                        <p:cTn id="7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05120-B826-4A7D-BAFB-4A954149C289}"/>
              </a:ext>
            </a:extLst>
          </p:cNvPr>
          <p:cNvSpPr>
            <a:spLocks noGrp="1"/>
          </p:cNvSpPr>
          <p:nvPr>
            <p:ph type="title"/>
          </p:nvPr>
        </p:nvSpPr>
        <p:spPr>
          <a:xfrm>
            <a:off x="838200" y="18255"/>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COMPETITIVE STRATEGY </a:t>
            </a:r>
            <a:r>
              <a:rPr lang="en-US" sz="3600" dirty="0">
                <a:solidFill>
                  <a:srgbClr val="0070C0"/>
                </a:solidFill>
                <a:latin typeface="Arial" panose="020B0604020202020204" pitchFamily="34" charset="0"/>
                <a:cs typeface="Arial" panose="020B0604020202020204" pitchFamily="34" charset="0"/>
              </a:rPr>
              <a:t>OF IATA</a:t>
            </a:r>
          </a:p>
        </p:txBody>
      </p:sp>
      <p:sp>
        <p:nvSpPr>
          <p:cNvPr id="3" name="Content Placeholder 2">
            <a:extLst>
              <a:ext uri="{FF2B5EF4-FFF2-40B4-BE49-F238E27FC236}">
                <a16:creationId xmlns:a16="http://schemas.microsoft.com/office/drawing/2014/main" id="{9EDCD067-FFDA-4E07-9E5E-44B345B0F06D}"/>
              </a:ext>
            </a:extLst>
          </p:cNvPr>
          <p:cNvSpPr>
            <a:spLocks noGrp="1"/>
          </p:cNvSpPr>
          <p:nvPr>
            <p:ph idx="1"/>
          </p:nvPr>
        </p:nvSpPr>
        <p:spPr>
          <a:xfrm>
            <a:off x="838200" y="1253330"/>
            <a:ext cx="10515600" cy="5511263"/>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Improve operational effectiveness</a:t>
            </a:r>
          </a:p>
          <a:p>
            <a:pPr>
              <a:lnSpc>
                <a:spcPct val="150000"/>
              </a:lnSpc>
            </a:pPr>
            <a:r>
              <a:rPr lang="en-US" sz="1800" dirty="0">
                <a:latin typeface="Arial" panose="020B0604020202020204" pitchFamily="34" charset="0"/>
                <a:cs typeface="Arial" panose="020B0604020202020204" pitchFamily="34" charset="0"/>
              </a:rPr>
              <a:t>Promote unified travel regulations</a:t>
            </a:r>
          </a:p>
          <a:p>
            <a:pPr>
              <a:lnSpc>
                <a:spcPct val="150000"/>
              </a:lnSpc>
            </a:pPr>
            <a:r>
              <a:rPr lang="en-US" sz="1800" dirty="0">
                <a:latin typeface="Arial" panose="020B0604020202020204" pitchFamily="34" charset="0"/>
                <a:cs typeface="Arial" panose="020B0604020202020204" pitchFamily="34" charset="0"/>
              </a:rPr>
              <a:t>Encourage the resilience and recovery of industry</a:t>
            </a:r>
          </a:p>
          <a:p>
            <a:pPr>
              <a:lnSpc>
                <a:spcPct val="150000"/>
              </a:lnSpc>
            </a:pPr>
            <a:r>
              <a:rPr lang="en-US" sz="1800" dirty="0">
                <a:latin typeface="Arial" panose="020B0604020202020204" pitchFamily="34" charset="0"/>
                <a:cs typeface="Arial" panose="020B0604020202020204" pitchFamily="34" charset="0"/>
              </a:rPr>
              <a:t>Foster Sustainable Development Initiatives</a:t>
            </a:r>
          </a:p>
          <a:p>
            <a:pPr>
              <a:lnSpc>
                <a:spcPct val="150000"/>
              </a:lnSpc>
            </a:pPr>
            <a:r>
              <a:rPr lang="en-US" sz="1800" dirty="0">
                <a:latin typeface="Arial" panose="020B0604020202020204" pitchFamily="34" charset="0"/>
                <a:cs typeface="Arial" panose="020B0604020202020204" pitchFamily="34" charset="0"/>
              </a:rPr>
              <a:t>Persistent Evaluation and Adaptation</a:t>
            </a:r>
          </a:p>
          <a:p>
            <a:pPr>
              <a:lnSpc>
                <a:spcPct val="150000"/>
              </a:lnSpc>
            </a:pPr>
            <a:r>
              <a:rPr lang="en-US" sz="1800" dirty="0">
                <a:latin typeface="Arial" panose="020B0604020202020204" pitchFamily="34" charset="0"/>
                <a:cs typeface="Arial" panose="020B0604020202020204" pitchFamily="34" charset="0"/>
              </a:rPr>
              <a:t>Encourage safety and health precautions</a:t>
            </a:r>
          </a:p>
          <a:p>
            <a:pPr>
              <a:lnSpc>
                <a:spcPct val="150000"/>
              </a:lnSpc>
            </a:pPr>
            <a:r>
              <a:rPr lang="en-US" sz="1800" dirty="0">
                <a:latin typeface="Arial" panose="020B0604020202020204" pitchFamily="34" charset="0"/>
                <a:cs typeface="Arial" panose="020B0604020202020204" pitchFamily="34" charset="0"/>
              </a:rPr>
              <a:t>Boost Member Interaction and Cooperation</a:t>
            </a:r>
          </a:p>
          <a:p>
            <a:pPr>
              <a:lnSpc>
                <a:spcPct val="150000"/>
              </a:lnSpc>
            </a:pPr>
            <a:r>
              <a:rPr lang="en-US" sz="1800" dirty="0">
                <a:latin typeface="Arial" panose="020B0604020202020204" pitchFamily="34" charset="0"/>
                <a:cs typeface="Arial" panose="020B0604020202020204" pitchFamily="34" charset="0"/>
              </a:rPr>
              <a:t>Encourage the digital shift</a:t>
            </a:r>
          </a:p>
        </p:txBody>
      </p:sp>
      <p:pic>
        <p:nvPicPr>
          <p:cNvPr id="4" name="Picture 3">
            <a:extLst>
              <a:ext uri="{FF2B5EF4-FFF2-40B4-BE49-F238E27FC236}">
                <a16:creationId xmlns:a16="http://schemas.microsoft.com/office/drawing/2014/main" id="{00738BF8-61DD-4341-A6F7-3EF4799AC68E}"/>
              </a:ext>
            </a:extLst>
          </p:cNvPr>
          <p:cNvPicPr>
            <a:picLocks noChangeAspect="1"/>
          </p:cNvPicPr>
          <p:nvPr/>
        </p:nvPicPr>
        <p:blipFill>
          <a:blip r:embed="rId2"/>
          <a:stretch>
            <a:fillRect/>
          </a:stretch>
        </p:blipFill>
        <p:spPr>
          <a:xfrm>
            <a:off x="6980903" y="1253330"/>
            <a:ext cx="4827639" cy="4705018"/>
          </a:xfrm>
          <a:prstGeom prst="rect">
            <a:avLst/>
          </a:prstGeom>
        </p:spPr>
      </p:pic>
    </p:spTree>
    <p:extLst>
      <p:ext uri="{BB962C8B-B14F-4D97-AF65-F5344CB8AC3E}">
        <p14:creationId xmlns:p14="http://schemas.microsoft.com/office/powerpoint/2010/main" val="176967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1000"/>
                                        <p:tgtEl>
                                          <p:spTgt spid="3">
                                            <p:txEl>
                                              <p:pRg st="5" end="5"/>
                                            </p:txEl>
                                          </p:spTgt>
                                        </p:tgtEl>
                                      </p:cBhvr>
                                    </p:animEffect>
                                    <p:anim calcmode="lin" valueType="num">
                                      <p:cBhvr>
                                        <p:cTn id="5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6" end="6"/>
                                            </p:txEl>
                                          </p:spTgt>
                                        </p:tgtEl>
                                        <p:attrNameLst>
                                          <p:attrName>style.visibility</p:attrName>
                                        </p:attrNameLst>
                                      </p:cBhvr>
                                      <p:to>
                                        <p:strVal val="visible"/>
                                      </p:to>
                                    </p:set>
                                    <p:animEffect transition="in" filter="fade">
                                      <p:cBhvr>
                                        <p:cTn id="60" dur="1000"/>
                                        <p:tgtEl>
                                          <p:spTgt spid="3">
                                            <p:txEl>
                                              <p:pRg st="6" end="6"/>
                                            </p:txEl>
                                          </p:spTgt>
                                        </p:tgtEl>
                                      </p:cBhvr>
                                    </p:animEffect>
                                    <p:anim calcmode="lin" valueType="num">
                                      <p:cBhvr>
                                        <p:cTn id="6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animEffect transition="in" filter="fade">
                                      <p:cBhvr>
                                        <p:cTn id="67" dur="1000"/>
                                        <p:tgtEl>
                                          <p:spTgt spid="3">
                                            <p:txEl>
                                              <p:pRg st="7" end="7"/>
                                            </p:txEl>
                                          </p:spTgt>
                                        </p:tgtEl>
                                      </p:cBhvr>
                                    </p:animEffect>
                                    <p:anim calcmode="lin" valueType="num">
                                      <p:cBhvr>
                                        <p:cTn id="6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D09CADA-EA15-4A38-9B6F-92090F9804B1}"/>
              </a:ext>
            </a:extLst>
          </p:cNvPr>
          <p:cNvPicPr>
            <a:picLocks noChangeAspect="1"/>
          </p:cNvPicPr>
          <p:nvPr/>
        </p:nvPicPr>
        <p:blipFill>
          <a:blip r:embed="rId2"/>
          <a:stretch>
            <a:fillRect/>
          </a:stretch>
        </p:blipFill>
        <p:spPr>
          <a:xfrm>
            <a:off x="3352800" y="2091813"/>
            <a:ext cx="5486400" cy="2564191"/>
          </a:xfrm>
          <a:prstGeom prst="rect">
            <a:avLst/>
          </a:prstGeom>
          <a:solidFill>
            <a:schemeClr val="bg2">
              <a:lumMod val="25000"/>
              <a:alpha val="64000"/>
            </a:schemeClr>
          </a:solidFill>
        </p:spPr>
      </p:pic>
      <p:sp>
        <p:nvSpPr>
          <p:cNvPr id="6" name="Content Placeholder 5">
            <a:extLst>
              <a:ext uri="{FF2B5EF4-FFF2-40B4-BE49-F238E27FC236}">
                <a16:creationId xmlns:a16="http://schemas.microsoft.com/office/drawing/2014/main" id="{413F1591-083E-4809-B36A-7C1335C8AECD}"/>
              </a:ext>
            </a:extLst>
          </p:cNvPr>
          <p:cNvSpPr>
            <a:spLocks noGrp="1"/>
          </p:cNvSpPr>
          <p:nvPr>
            <p:ph sz="half" idx="1"/>
          </p:nvPr>
        </p:nvSpPr>
        <p:spPr>
          <a:xfrm>
            <a:off x="1066799" y="0"/>
            <a:ext cx="10058401" cy="3257653"/>
          </a:xfrm>
        </p:spPr>
        <p:txBody>
          <a:bodyPr>
            <a:normAutofit/>
          </a:bodyPr>
          <a:lstStyle/>
          <a:p>
            <a:pPr>
              <a:lnSpc>
                <a:spcPct val="150000"/>
              </a:lnSpc>
              <a:buFont typeface="Wingdings" panose="05000000000000000000" pitchFamily="2" charset="2"/>
              <a:buChar char="v"/>
            </a:pPr>
            <a:r>
              <a:rPr lang="en-US" sz="1800" dirty="0">
                <a:latin typeface="Arial" panose="020B0604020202020204" pitchFamily="34" charset="0"/>
                <a:cs typeface="Arial" panose="020B0604020202020204" pitchFamily="34" charset="0"/>
              </a:rPr>
              <a:t>What is </a:t>
            </a:r>
            <a:r>
              <a:rPr lang="en-US" sz="1800" b="1" dirty="0">
                <a:latin typeface="Arial" panose="020B0604020202020204" pitchFamily="34" charset="0"/>
                <a:cs typeface="Arial" panose="020B0604020202020204" pitchFamily="34" charset="0"/>
              </a:rPr>
              <a:t>Green marketing</a:t>
            </a:r>
            <a:r>
              <a:rPr lang="en-US" sz="1800" dirty="0">
                <a:latin typeface="Arial" panose="020B0604020202020204" pitchFamily="34" charset="0"/>
                <a:cs typeface="Arial" panose="020B0604020202020204" pitchFamily="34" charset="0"/>
              </a:rPr>
              <a:t>?</a:t>
            </a:r>
          </a:p>
          <a:p>
            <a:pPr marL="0" indent="0">
              <a:lnSpc>
                <a:spcPct val="150000"/>
              </a:lnSpc>
              <a:buNone/>
            </a:pPr>
            <a:r>
              <a:rPr lang="en-US" sz="1800" dirty="0">
                <a:latin typeface="Arial" panose="020B0604020202020204" pitchFamily="34" charset="0"/>
                <a:cs typeface="Arial" panose="020B0604020202020204" pitchFamily="34" charset="0"/>
              </a:rPr>
              <a:t>Green marketing is the practice of promoting goods, services, and brands based on their favourable effects on the environment and sustainable qualities. It is sometimes referred to as sustainable marketing or environmental marketing.</a:t>
            </a:r>
          </a:p>
        </p:txBody>
      </p:sp>
      <p:sp>
        <p:nvSpPr>
          <p:cNvPr id="7" name="Content Placeholder 6">
            <a:extLst>
              <a:ext uri="{FF2B5EF4-FFF2-40B4-BE49-F238E27FC236}">
                <a16:creationId xmlns:a16="http://schemas.microsoft.com/office/drawing/2014/main" id="{661D1650-40FF-42EC-97D9-D2EDCCD08570}"/>
              </a:ext>
            </a:extLst>
          </p:cNvPr>
          <p:cNvSpPr>
            <a:spLocks noGrp="1"/>
          </p:cNvSpPr>
          <p:nvPr>
            <p:ph sz="half" idx="2"/>
          </p:nvPr>
        </p:nvSpPr>
        <p:spPr>
          <a:xfrm>
            <a:off x="1150373" y="4766187"/>
            <a:ext cx="10058401" cy="3343685"/>
          </a:xfrm>
        </p:spPr>
        <p:txBody>
          <a:bodyPr>
            <a:normAutofit/>
          </a:bodyPr>
          <a:lstStyle/>
          <a:p>
            <a:pPr>
              <a:lnSpc>
                <a:spcPct val="150000"/>
              </a:lnSpc>
              <a:buFont typeface="Wingdings" panose="05000000000000000000" pitchFamily="2" charset="2"/>
              <a:buChar char="v"/>
            </a:pPr>
            <a:r>
              <a:rPr lang="en-US" sz="1800" dirty="0">
                <a:latin typeface="Arial" panose="020B0604020202020204" pitchFamily="34" charset="0"/>
                <a:cs typeface="Arial" panose="020B0604020202020204" pitchFamily="34" charset="0"/>
              </a:rPr>
              <a:t>What is </a:t>
            </a:r>
            <a:r>
              <a:rPr lang="en-US" sz="1800" b="1" dirty="0">
                <a:latin typeface="Arial" panose="020B0604020202020204" pitchFamily="34" charset="0"/>
                <a:cs typeface="Arial" panose="020B0604020202020204" pitchFamily="34" charset="0"/>
              </a:rPr>
              <a:t>CSR strategy</a:t>
            </a:r>
            <a:r>
              <a:rPr lang="en-US" sz="1800" dirty="0">
                <a:latin typeface="Arial" panose="020B0604020202020204" pitchFamily="34" charset="0"/>
                <a:cs typeface="Arial" panose="020B0604020202020204" pitchFamily="34" charset="0"/>
              </a:rPr>
              <a:t>?</a:t>
            </a:r>
          </a:p>
          <a:p>
            <a:pPr marL="0" indent="0">
              <a:lnSpc>
                <a:spcPct val="150000"/>
              </a:lnSpc>
              <a:buNone/>
            </a:pPr>
            <a:r>
              <a:rPr lang="en-US" sz="1800" dirty="0">
                <a:latin typeface="Arial" panose="020B0604020202020204" pitchFamily="34" charset="0"/>
                <a:cs typeface="Arial" panose="020B0604020202020204" pitchFamily="34" charset="0"/>
              </a:rPr>
              <a:t>A company's attitude and initiatives to incorporating social, environmental, and ethical factors into its corporate operations and decision-making are known as a CSR (Corporate Social Responsibility) strategy.</a:t>
            </a:r>
          </a:p>
        </p:txBody>
      </p:sp>
    </p:spTree>
    <p:extLst>
      <p:ext uri="{BB962C8B-B14F-4D97-AF65-F5344CB8AC3E}">
        <p14:creationId xmlns:p14="http://schemas.microsoft.com/office/powerpoint/2010/main" val="312987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1000"/>
                                        <p:tgtEl>
                                          <p:spTgt spid="7">
                                            <p:txEl>
                                              <p:pRg st="0" end="0"/>
                                            </p:txEl>
                                          </p:spTgt>
                                        </p:tgtEl>
                                      </p:cBhvr>
                                    </p:animEffect>
                                    <p:anim calcmode="lin" valueType="num">
                                      <p:cBhvr>
                                        <p:cTn id="2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Effect transition="in" filter="fade">
                                      <p:cBhvr>
                                        <p:cTn id="33" dur="1000"/>
                                        <p:tgtEl>
                                          <p:spTgt spid="7">
                                            <p:txEl>
                                              <p:pRg st="1" end="1"/>
                                            </p:txEl>
                                          </p:spTgt>
                                        </p:tgtEl>
                                      </p:cBhvr>
                                    </p:animEffect>
                                    <p:anim calcmode="lin" valueType="num">
                                      <p:cBhvr>
                                        <p:cTn id="3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B5230EF-BEBB-4B4D-9EE5-5C704FFC4518}"/>
              </a:ext>
            </a:extLst>
          </p:cNvPr>
          <p:cNvPicPr>
            <a:picLocks noChangeAspect="1"/>
          </p:cNvPicPr>
          <p:nvPr/>
        </p:nvPicPr>
        <p:blipFill>
          <a:blip r:embed="rId2"/>
          <a:stretch>
            <a:fillRect/>
          </a:stretch>
        </p:blipFill>
        <p:spPr>
          <a:xfrm>
            <a:off x="6474542" y="3578942"/>
            <a:ext cx="5717458" cy="3279058"/>
          </a:xfrm>
          <a:prstGeom prst="rect">
            <a:avLst/>
          </a:prstGeom>
        </p:spPr>
      </p:pic>
      <p:pic>
        <p:nvPicPr>
          <p:cNvPr id="5" name="Picture 4">
            <a:extLst>
              <a:ext uri="{FF2B5EF4-FFF2-40B4-BE49-F238E27FC236}">
                <a16:creationId xmlns:a16="http://schemas.microsoft.com/office/drawing/2014/main" id="{ADED803C-96FF-48FF-A967-C857A7DA0ACC}"/>
              </a:ext>
            </a:extLst>
          </p:cNvPr>
          <p:cNvPicPr>
            <a:picLocks noChangeAspect="1"/>
          </p:cNvPicPr>
          <p:nvPr/>
        </p:nvPicPr>
        <p:blipFill>
          <a:blip r:embed="rId3"/>
          <a:stretch>
            <a:fillRect/>
          </a:stretch>
        </p:blipFill>
        <p:spPr>
          <a:xfrm>
            <a:off x="1" y="0"/>
            <a:ext cx="5181600" cy="3578942"/>
          </a:xfrm>
          <a:prstGeom prst="rect">
            <a:avLst/>
          </a:prstGeom>
        </p:spPr>
      </p:pic>
      <p:sp>
        <p:nvSpPr>
          <p:cNvPr id="2" name="Title 1">
            <a:extLst>
              <a:ext uri="{FF2B5EF4-FFF2-40B4-BE49-F238E27FC236}">
                <a16:creationId xmlns:a16="http://schemas.microsoft.com/office/drawing/2014/main" id="{4C250311-568D-4C6D-AF3D-B5D13D6F0082}"/>
              </a:ext>
            </a:extLst>
          </p:cNvPr>
          <p:cNvSpPr>
            <a:spLocks noGrp="1"/>
          </p:cNvSpPr>
          <p:nvPr>
            <p:ph type="title"/>
          </p:nvPr>
        </p:nvSpPr>
        <p:spPr>
          <a:xfrm>
            <a:off x="226141" y="0"/>
            <a:ext cx="11690555" cy="1022555"/>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GREEN MARKETING AND CSR STRATEGIES </a:t>
            </a:r>
            <a:r>
              <a:rPr lang="en-US" sz="3600" dirty="0">
                <a:solidFill>
                  <a:srgbClr val="0070C0"/>
                </a:solidFill>
                <a:latin typeface="Arial" panose="020B0604020202020204" pitchFamily="34" charset="0"/>
                <a:cs typeface="Arial" panose="020B0604020202020204" pitchFamily="34" charset="0"/>
              </a:rPr>
              <a:t>- IATA</a:t>
            </a:r>
          </a:p>
        </p:txBody>
      </p:sp>
      <p:sp>
        <p:nvSpPr>
          <p:cNvPr id="3" name="Content Placeholder 2">
            <a:extLst>
              <a:ext uri="{FF2B5EF4-FFF2-40B4-BE49-F238E27FC236}">
                <a16:creationId xmlns:a16="http://schemas.microsoft.com/office/drawing/2014/main" id="{2B0E821D-9B07-486F-9802-6C81840B9FD9}"/>
              </a:ext>
            </a:extLst>
          </p:cNvPr>
          <p:cNvSpPr>
            <a:spLocks noGrp="1"/>
          </p:cNvSpPr>
          <p:nvPr>
            <p:ph sz="half" idx="1"/>
          </p:nvPr>
        </p:nvSpPr>
        <p:spPr>
          <a:xfrm>
            <a:off x="299883" y="4103701"/>
            <a:ext cx="5869859" cy="3914505"/>
          </a:xfrm>
        </p:spPr>
        <p:txBody>
          <a:bodyPr>
            <a:normAutofit/>
          </a:bodyPr>
          <a:lstStyle/>
          <a:p>
            <a:r>
              <a:rPr lang="en-US" sz="1800" dirty="0">
                <a:latin typeface="Arial" panose="020B0604020202020204" pitchFamily="34" charset="0"/>
                <a:cs typeface="Arial" panose="020B0604020202020204" pitchFamily="34" charset="0"/>
              </a:rPr>
              <a:t>Corporate Social Responsibility (CSR) Programs</a:t>
            </a:r>
          </a:p>
          <a:p>
            <a:pPr>
              <a:lnSpc>
                <a:spcPct val="150000"/>
              </a:lnSpc>
            </a:pPr>
            <a:r>
              <a:rPr lang="en-US" sz="1800" dirty="0">
                <a:latin typeface="Arial" panose="020B0604020202020204" pitchFamily="34" charset="0"/>
                <a:cs typeface="Arial" panose="020B0604020202020204" pitchFamily="34" charset="0"/>
              </a:rPr>
              <a:t> Lowering of noise</a:t>
            </a:r>
          </a:p>
          <a:p>
            <a:pPr>
              <a:lnSpc>
                <a:spcPct val="150000"/>
              </a:lnSpc>
            </a:pPr>
            <a:r>
              <a:rPr lang="en-US" sz="1800" dirty="0">
                <a:latin typeface="Arial" panose="020B0604020202020204" pitchFamily="34" charset="0"/>
                <a:cs typeface="Arial" panose="020B0604020202020204" pitchFamily="34" charset="0"/>
              </a:rPr>
              <a:t> Stakeholder Involvement</a:t>
            </a:r>
          </a:p>
          <a:p>
            <a:pPr>
              <a:lnSpc>
                <a:spcPct val="150000"/>
              </a:lnSpc>
            </a:pPr>
            <a:r>
              <a:rPr lang="en-US" sz="1800" dirty="0">
                <a:latin typeface="Arial" panose="020B0604020202020204" pitchFamily="34" charset="0"/>
                <a:ea typeface="Calibri" panose="020F0502020204030204" pitchFamily="34" charset="0"/>
                <a:cs typeface="Arial" panose="020B0604020202020204" pitchFamily="34" charset="0"/>
              </a:rPr>
              <a:t>Industry cooperation</a:t>
            </a:r>
            <a:endParaRPr lang="en-US"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C531FF4-4918-4C96-9336-AFD915E37045}"/>
              </a:ext>
            </a:extLst>
          </p:cNvPr>
          <p:cNvSpPr>
            <a:spLocks noGrp="1"/>
          </p:cNvSpPr>
          <p:nvPr>
            <p:ph sz="half" idx="2"/>
          </p:nvPr>
        </p:nvSpPr>
        <p:spPr>
          <a:xfrm>
            <a:off x="6656439" y="867133"/>
            <a:ext cx="5717458" cy="4351338"/>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Carbon Offsetting and Reduction Scheme for International Aviation (CORSIA)</a:t>
            </a:r>
          </a:p>
          <a:p>
            <a:pPr>
              <a:lnSpc>
                <a:spcPct val="150000"/>
              </a:lnSpc>
            </a:pPr>
            <a:r>
              <a:rPr lang="en-US" sz="1800" dirty="0">
                <a:latin typeface="Arial" panose="020B0604020202020204" pitchFamily="34" charset="0"/>
                <a:cs typeface="Arial" panose="020B0604020202020204" pitchFamily="34" charset="0"/>
              </a:rPr>
              <a:t>Environment Sustainability Website and Reports</a:t>
            </a:r>
          </a:p>
          <a:p>
            <a:pPr>
              <a:lnSpc>
                <a:spcPct val="150000"/>
              </a:lnSpc>
            </a:pPr>
            <a:r>
              <a:rPr lang="en-US" sz="1800" dirty="0">
                <a:latin typeface="Arial" panose="020B0604020202020204" pitchFamily="34" charset="0"/>
                <a:ea typeface="Calibri" panose="020F0502020204030204" pitchFamily="34" charset="0"/>
                <a:cs typeface="Arial" panose="020B0604020202020204" pitchFamily="34" charset="0"/>
              </a:rPr>
              <a:t>Sustainable Aviation Fuel (SAF) Advocacy</a:t>
            </a:r>
          </a:p>
          <a:p>
            <a:pPr>
              <a:lnSpc>
                <a:spcPct val="150000"/>
              </a:lnSpc>
            </a:pPr>
            <a:r>
              <a:rPr lang="en-US" sz="1800" dirty="0">
                <a:latin typeface="Arial" panose="020B0604020202020204" pitchFamily="34" charset="0"/>
                <a:cs typeface="Arial" panose="020B0604020202020204" pitchFamily="34" charset="0"/>
              </a:rPr>
              <a:t>Efficiency in operations and best practices</a:t>
            </a:r>
          </a:p>
        </p:txBody>
      </p:sp>
    </p:spTree>
    <p:extLst>
      <p:ext uri="{BB962C8B-B14F-4D97-AF65-F5344CB8AC3E}">
        <p14:creationId xmlns:p14="http://schemas.microsoft.com/office/powerpoint/2010/main" val="324851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Effect transition="in" filter="fade">
                                      <p:cBhvr>
                                        <p:cTn id="30" dur="1000"/>
                                        <p:tgtEl>
                                          <p:spTgt spid="4">
                                            <p:txEl>
                                              <p:pRg st="1" end="1"/>
                                            </p:txEl>
                                          </p:spTgt>
                                        </p:tgtEl>
                                      </p:cBhvr>
                                    </p:animEffect>
                                    <p:anim calcmode="lin" valueType="num">
                                      <p:cBhvr>
                                        <p:cTn id="3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fade">
                                      <p:cBhvr>
                                        <p:cTn id="37" dur="1000"/>
                                        <p:tgtEl>
                                          <p:spTgt spid="4">
                                            <p:txEl>
                                              <p:pRg st="2" end="2"/>
                                            </p:txEl>
                                          </p:spTgt>
                                        </p:tgtEl>
                                      </p:cBhvr>
                                    </p:animEffect>
                                    <p:anim calcmode="lin" valueType="num">
                                      <p:cBhvr>
                                        <p:cTn id="3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anim calcmode="lin" valueType="num">
                                      <p:cBhvr>
                                        <p:cTn id="4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3">
                                            <p:txEl>
                                              <p:pRg st="0" end="0"/>
                                            </p:txEl>
                                          </p:spTgt>
                                        </p:tgtEl>
                                        <p:attrNameLst>
                                          <p:attrName>style.visibility</p:attrName>
                                        </p:attrNameLst>
                                      </p:cBhvr>
                                      <p:to>
                                        <p:strVal val="visible"/>
                                      </p:to>
                                    </p:set>
                                    <p:animEffect transition="in" filter="fade">
                                      <p:cBhvr>
                                        <p:cTn id="51" dur="1000"/>
                                        <p:tgtEl>
                                          <p:spTgt spid="3">
                                            <p:txEl>
                                              <p:pRg st="0" end="0"/>
                                            </p:txEl>
                                          </p:spTgt>
                                        </p:tgtEl>
                                      </p:cBhvr>
                                    </p:animEffect>
                                    <p:anim calcmode="lin" valueType="num">
                                      <p:cBhvr>
                                        <p:cTn id="5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3">
                                            <p:txEl>
                                              <p:pRg st="1" end="1"/>
                                            </p:txEl>
                                          </p:spTgt>
                                        </p:tgtEl>
                                        <p:attrNameLst>
                                          <p:attrName>style.visibility</p:attrName>
                                        </p:attrNameLst>
                                      </p:cBhvr>
                                      <p:to>
                                        <p:strVal val="visible"/>
                                      </p:to>
                                    </p:set>
                                    <p:animEffect transition="in" filter="fade">
                                      <p:cBhvr>
                                        <p:cTn id="58" dur="1000"/>
                                        <p:tgtEl>
                                          <p:spTgt spid="3">
                                            <p:txEl>
                                              <p:pRg st="1" end="1"/>
                                            </p:txEl>
                                          </p:spTgt>
                                        </p:tgtEl>
                                      </p:cBhvr>
                                    </p:animEffect>
                                    <p:anim calcmode="lin" valueType="num">
                                      <p:cBhvr>
                                        <p:cTn id="5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fade">
                                      <p:cBhvr>
                                        <p:cTn id="65" dur="1000"/>
                                        <p:tgtEl>
                                          <p:spTgt spid="3">
                                            <p:txEl>
                                              <p:pRg st="2" end="2"/>
                                            </p:txEl>
                                          </p:spTgt>
                                        </p:tgtEl>
                                      </p:cBhvr>
                                    </p:animEffect>
                                    <p:anim calcmode="lin" valueType="num">
                                      <p:cBhvr>
                                        <p:cTn id="6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3">
                                            <p:txEl>
                                              <p:pRg st="3" end="3"/>
                                            </p:txEl>
                                          </p:spTgt>
                                        </p:tgtEl>
                                        <p:attrNameLst>
                                          <p:attrName>style.visibility</p:attrName>
                                        </p:attrNameLst>
                                      </p:cBhvr>
                                      <p:to>
                                        <p:strVal val="visible"/>
                                      </p:to>
                                    </p:set>
                                    <p:animEffect transition="in" filter="fade">
                                      <p:cBhvr>
                                        <p:cTn id="72" dur="1000"/>
                                        <p:tgtEl>
                                          <p:spTgt spid="3">
                                            <p:txEl>
                                              <p:pRg st="3" end="3"/>
                                            </p:txEl>
                                          </p:spTgt>
                                        </p:tgtEl>
                                      </p:cBhvr>
                                    </p:animEffect>
                                    <p:anim calcmode="lin" valueType="num">
                                      <p:cBhvr>
                                        <p:cTn id="7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aphicFrame>
        <p:nvGraphicFramePr>
          <p:cNvPr id="5" name="Object 4">
            <a:extLst>
              <a:ext uri="{FF2B5EF4-FFF2-40B4-BE49-F238E27FC236}">
                <a16:creationId xmlns:a16="http://schemas.microsoft.com/office/drawing/2014/main" id="{95A817F2-2597-407F-B0C4-5946DA155C00}"/>
              </a:ext>
            </a:extLst>
          </p:cNvPr>
          <p:cNvGraphicFramePr>
            <a:graphicFrameLocks noChangeAspect="1"/>
          </p:cNvGraphicFramePr>
          <p:nvPr>
            <p:extLst>
              <p:ext uri="{D42A27DB-BD31-4B8C-83A1-F6EECF244321}">
                <p14:modId xmlns:p14="http://schemas.microsoft.com/office/powerpoint/2010/main" val="2246000456"/>
              </p:ext>
            </p:extLst>
          </p:nvPr>
        </p:nvGraphicFramePr>
        <p:xfrm>
          <a:off x="0" y="0"/>
          <a:ext cx="7039897" cy="1533832"/>
        </p:xfrm>
        <a:graphic>
          <a:graphicData uri="http://schemas.openxmlformats.org/presentationml/2006/ole">
            <mc:AlternateContent xmlns:mc="http://schemas.openxmlformats.org/markup-compatibility/2006">
              <mc:Choice xmlns:v="urn:schemas-microsoft-com:vml" Requires="v">
                <p:oleObj spid="_x0000_s2059" name="Bitmap Image" r:id="rId3" imgW="3306960" imgH="1927800" progId="Paint.Picture.1">
                  <p:embed/>
                </p:oleObj>
              </mc:Choice>
              <mc:Fallback>
                <p:oleObj name="Bitmap Image" r:id="rId3" imgW="3306960" imgH="1927800" progId="Paint.Picture.1">
                  <p:embed/>
                  <p:pic>
                    <p:nvPicPr>
                      <p:cNvPr id="0" name=""/>
                      <p:cNvPicPr/>
                      <p:nvPr/>
                    </p:nvPicPr>
                    <p:blipFill>
                      <a:blip r:embed="rId4">
                        <a:lum bright="-2000"/>
                      </a:blip>
                      <a:stretch>
                        <a:fillRect/>
                      </a:stretch>
                    </p:blipFill>
                    <p:spPr>
                      <a:xfrm>
                        <a:off x="0" y="0"/>
                        <a:ext cx="7039897" cy="1533832"/>
                      </a:xfrm>
                      <a:prstGeom prst="rect">
                        <a:avLst/>
                      </a:prstGeom>
                      <a:solidFill>
                        <a:schemeClr val="accent4">
                          <a:lumMod val="60000"/>
                          <a:lumOff val="40000"/>
                          <a:alpha val="0"/>
                        </a:schemeClr>
                      </a:solidFill>
                      <a:ln>
                        <a:noFill/>
                      </a:ln>
                    </p:spPr>
                  </p:pic>
                </p:oleObj>
              </mc:Fallback>
            </mc:AlternateContent>
          </a:graphicData>
        </a:graphic>
      </p:graphicFrame>
      <p:sp>
        <p:nvSpPr>
          <p:cNvPr id="2" name="Title 1">
            <a:extLst>
              <a:ext uri="{FF2B5EF4-FFF2-40B4-BE49-F238E27FC236}">
                <a16:creationId xmlns:a16="http://schemas.microsoft.com/office/drawing/2014/main" id="{A1E6BDBA-4EA4-4AB5-8696-7008DD0C77E7}"/>
              </a:ext>
            </a:extLst>
          </p:cNvPr>
          <p:cNvSpPr>
            <a:spLocks noGrp="1"/>
          </p:cNvSpPr>
          <p:nvPr>
            <p:ph type="title"/>
          </p:nvPr>
        </p:nvSpPr>
        <p:spPr>
          <a:xfrm>
            <a:off x="4338484" y="18255"/>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4B88F8AA-F67D-4B92-B600-C8A18CFA34C5}"/>
              </a:ext>
            </a:extLst>
          </p:cNvPr>
          <p:cNvSpPr>
            <a:spLocks noGrp="1"/>
          </p:cNvSpPr>
          <p:nvPr>
            <p:ph idx="1"/>
          </p:nvPr>
        </p:nvSpPr>
        <p:spPr>
          <a:xfrm>
            <a:off x="838200" y="1825625"/>
            <a:ext cx="10515600" cy="4929136"/>
          </a:xfrm>
        </p:spPr>
        <p:txBody>
          <a:bodyPr>
            <a:normAutofit/>
          </a:bodyPr>
          <a:lstStyle/>
          <a:p>
            <a:pPr marL="514350" indent="-514350">
              <a:lnSpc>
                <a:spcPct val="100000"/>
              </a:lnSpc>
              <a:buFont typeface="+mj-lt"/>
              <a:buAutoNum type="arabicPeriod"/>
            </a:pPr>
            <a:r>
              <a:rPr lang="en-US" sz="1800" dirty="0">
                <a:latin typeface="Arial" panose="020B0604020202020204" pitchFamily="34" charset="0"/>
                <a:cs typeface="Arial" panose="020B0604020202020204" pitchFamily="34" charset="0"/>
              </a:rPr>
              <a:t>Industry Recovery and Resilience</a:t>
            </a:r>
          </a:p>
          <a:p>
            <a:pPr>
              <a:lnSpc>
                <a:spcPct val="10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Develop thorough recovery plans and strategies in conjunction with member airlines and industry stakeholders.</a:t>
            </a:r>
          </a:p>
          <a:p>
            <a:pPr>
              <a:lnSpc>
                <a:spcPct val="10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Promote financial and political support from the government for the industry's comeback.</a:t>
            </a:r>
          </a:p>
          <a:p>
            <a:pPr>
              <a:lnSpc>
                <a:spcPct val="10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Provide tools and advice to assist airlines in adjusting to the changing market circumstances.</a:t>
            </a:r>
          </a:p>
          <a:p>
            <a:pPr marL="342900" indent="-342900">
              <a:lnSpc>
                <a:spcPct val="100000"/>
              </a:lnSpc>
              <a:buFont typeface="+mj-lt"/>
              <a:buAutoNum type="arabicPeriod" startAt="2"/>
            </a:pPr>
            <a:r>
              <a:rPr lang="en-US" sz="1800" dirty="0">
                <a:latin typeface="Arial" panose="020B0604020202020204" pitchFamily="34" charset="0"/>
                <a:cs typeface="Arial" panose="020B0604020202020204" pitchFamily="34" charset="0"/>
              </a:rPr>
              <a:t>Operating Effectiveness</a:t>
            </a:r>
          </a:p>
          <a:p>
            <a:pPr>
              <a:lnSpc>
                <a:spcPct val="10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Promote best practices consistently and make it easier to be adopted to improve operational effectiveness.</a:t>
            </a:r>
          </a:p>
          <a:p>
            <a:pPr>
              <a:lnSpc>
                <a:spcPct val="10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Give member airlines, the assistance and training in adopting operational efficiency initiatives.</a:t>
            </a:r>
          </a:p>
          <a:p>
            <a:pPr>
              <a:lnSpc>
                <a:spcPct val="10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To automate operations and cut expenses, make investments in digital technology.</a:t>
            </a:r>
          </a:p>
          <a:p>
            <a:pPr marL="0" indent="0">
              <a:lnSpc>
                <a:spcPct val="100000"/>
              </a:lnSpc>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678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Effect transition="in" filter="fade">
                                      <p:cBhvr>
                                        <p:cTn id="59" dur="1000"/>
                                        <p:tgtEl>
                                          <p:spTgt spid="3">
                                            <p:txEl>
                                              <p:pRg st="6" end="6"/>
                                            </p:txEl>
                                          </p:spTgt>
                                        </p:tgtEl>
                                      </p:cBhvr>
                                    </p:animEffect>
                                    <p:anim calcmode="lin" valueType="num">
                                      <p:cBhvr>
                                        <p:cTn id="6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3">
                                            <p:txEl>
                                              <p:pRg st="7" end="7"/>
                                            </p:txEl>
                                          </p:spTgt>
                                        </p:tgtEl>
                                        <p:attrNameLst>
                                          <p:attrName>style.visibility</p:attrName>
                                        </p:attrNameLst>
                                      </p:cBhvr>
                                      <p:to>
                                        <p:strVal val="visible"/>
                                      </p:to>
                                    </p:set>
                                    <p:animEffect transition="in" filter="fade">
                                      <p:cBhvr>
                                        <p:cTn id="66" dur="1000"/>
                                        <p:tgtEl>
                                          <p:spTgt spid="3">
                                            <p:txEl>
                                              <p:pRg st="7" end="7"/>
                                            </p:txEl>
                                          </p:spTgt>
                                        </p:tgtEl>
                                      </p:cBhvr>
                                    </p:animEffect>
                                    <p:anim calcmode="lin" valueType="num">
                                      <p:cBhvr>
                                        <p:cTn id="6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D6F842-C678-4935-8BA0-ACADC0748FAA}"/>
              </a:ext>
            </a:extLst>
          </p:cNvPr>
          <p:cNvSpPr>
            <a:spLocks noGrp="1"/>
          </p:cNvSpPr>
          <p:nvPr>
            <p:ph idx="1"/>
          </p:nvPr>
        </p:nvSpPr>
        <p:spPr>
          <a:xfrm>
            <a:off x="442452" y="235974"/>
            <a:ext cx="11395588" cy="6622026"/>
          </a:xfrm>
        </p:spPr>
        <p:txBody>
          <a:bodyPr>
            <a:noAutofit/>
          </a:bodyPr>
          <a:lstStyle/>
          <a:p>
            <a:pPr marL="342900" indent="-342900">
              <a:lnSpc>
                <a:spcPct val="150000"/>
              </a:lnSpc>
              <a:buFont typeface="+mj-lt"/>
              <a:buAutoNum type="arabicPeriod" startAt="3"/>
            </a:pPr>
            <a:r>
              <a:rPr lang="en-US" sz="1800" dirty="0">
                <a:latin typeface="Arial" panose="020B0604020202020204" pitchFamily="34" charset="0"/>
                <a:cs typeface="Arial" panose="020B0604020202020204" pitchFamily="34" charset="0"/>
              </a:rPr>
              <a:t>Measures for health and safety</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Keep abreast of health and safety regulations and make sure that member airlines and passengers are aware of them.</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Establish industry-wide guidelines and standards for security to promote uniformity and trust in air travel.</a:t>
            </a:r>
          </a:p>
          <a:p>
            <a:pPr marL="342900" indent="-342900">
              <a:lnSpc>
                <a:spcPct val="150000"/>
              </a:lnSpc>
              <a:buFont typeface="+mj-lt"/>
              <a:buAutoNum type="arabicPeriod" startAt="4"/>
            </a:pPr>
            <a:r>
              <a:rPr lang="en-US" sz="1800" dirty="0">
                <a:latin typeface="Arial" panose="020B0604020202020204" pitchFamily="34" charset="0"/>
                <a:cs typeface="Arial" panose="020B0604020202020204" pitchFamily="34" charset="0"/>
              </a:rPr>
              <a:t>Harmonized Travel Regulations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encourage the creation of standardized travel documents and digital health passes.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Work with international organizations and governments to simplify travel procedures and lower obstacles.</a:t>
            </a:r>
          </a:p>
          <a:p>
            <a:pPr marL="342900" indent="-342900">
              <a:lnSpc>
                <a:spcPct val="150000"/>
              </a:lnSpc>
              <a:buFont typeface="+mj-lt"/>
              <a:buAutoNum type="arabicPeriod" startAt="5"/>
            </a:pPr>
            <a:r>
              <a:rPr lang="en-US" sz="1800" dirty="0">
                <a:latin typeface="Arial" panose="020B0604020202020204" pitchFamily="34" charset="0"/>
                <a:cs typeface="Arial" panose="020B0604020202020204" pitchFamily="34" charset="0"/>
              </a:rPr>
              <a:t>Sustainability-related Projects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Boost initiatives to encourage the creation of sustainable supply chains and promote sustainable aviation fuels.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Reduce carbon emissions and improve environmental sustainability by working with industry stakeholders.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Promote the industry's dedication to sustainability and interact with stakeholders to promote transformation.</a:t>
            </a:r>
          </a:p>
          <a:p>
            <a:pPr>
              <a:buFont typeface="Wingdings" panose="05000000000000000000" pitchFamily="2" charset="2"/>
              <a:buChar char="ü"/>
            </a:pPr>
            <a:endParaRPr lang="en-US" sz="1800" dirty="0">
              <a:latin typeface="Arial" panose="020B0604020202020204" pitchFamily="34" charset="0"/>
              <a:cs typeface="Arial" panose="020B0604020202020204" pitchFamily="34" charset="0"/>
            </a:endParaRPr>
          </a:p>
          <a:p>
            <a:endParaRPr lang="en-US" sz="1800" dirty="0"/>
          </a:p>
        </p:txBody>
      </p:sp>
    </p:spTree>
    <p:extLst>
      <p:ext uri="{BB962C8B-B14F-4D97-AF65-F5344CB8AC3E}">
        <p14:creationId xmlns:p14="http://schemas.microsoft.com/office/powerpoint/2010/main" val="3060198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7298DF-5767-41B4-A17A-DE05798F2AA6}"/>
              </a:ext>
            </a:extLst>
          </p:cNvPr>
          <p:cNvSpPr>
            <a:spLocks noGrp="1"/>
          </p:cNvSpPr>
          <p:nvPr>
            <p:ph idx="1"/>
          </p:nvPr>
        </p:nvSpPr>
        <p:spPr>
          <a:xfrm>
            <a:off x="838200" y="78658"/>
            <a:ext cx="10515600" cy="6636774"/>
          </a:xfrm>
        </p:spPr>
        <p:txBody>
          <a:bodyPr/>
          <a:lstStyle/>
          <a:p>
            <a:pPr marL="342900" indent="-342900">
              <a:lnSpc>
                <a:spcPct val="150000"/>
              </a:lnSpc>
              <a:buFont typeface="+mj-lt"/>
              <a:buAutoNum type="arabicPeriod" startAt="6"/>
            </a:pPr>
            <a:r>
              <a:rPr lang="en-US" sz="1800" dirty="0">
                <a:latin typeface="Arial" panose="020B0604020202020204" pitchFamily="34" charset="0"/>
                <a:cs typeface="Arial" panose="020B0604020202020204" pitchFamily="34" charset="0"/>
              </a:rPr>
              <a:t>Digital shift</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Maintain your investment in digital technology to boost customer satisfaction, increase operational effectiveness, and support data-driven decision-making.</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To spur innovation in the aviation sector, encourage cooperation and partnerships with technology suppliers.</a:t>
            </a:r>
          </a:p>
          <a:p>
            <a:pPr marL="342900" indent="-342900">
              <a:lnSpc>
                <a:spcPct val="150000"/>
              </a:lnSpc>
              <a:buFont typeface="+mj-lt"/>
              <a:buAutoNum type="arabicPeriod" startAt="7"/>
            </a:pPr>
            <a:r>
              <a:rPr lang="en-US" sz="1800" dirty="0">
                <a:latin typeface="Arial" panose="020B0604020202020204" pitchFamily="34" charset="0"/>
                <a:cs typeface="Arial" panose="020B0604020202020204" pitchFamily="34" charset="0"/>
              </a:rPr>
              <a:t>Collaboration and Participation of Members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Encourage significant member participation by aggressively soliciting suggestions, criticism, and cooperation.</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Organize venues for member airlines to exchange best </a:t>
            </a:r>
            <a:r>
              <a:rPr lang="en-US" sz="1800" dirty="0" err="1">
                <a:latin typeface="Arial" panose="020B0604020202020204" pitchFamily="34" charset="0"/>
                <a:cs typeface="Arial" panose="020B0604020202020204" pitchFamily="34" charset="0"/>
              </a:rPr>
              <a:t>practises</a:t>
            </a:r>
            <a:r>
              <a:rPr lang="en-US" sz="1800" dirty="0">
                <a:latin typeface="Arial" panose="020B0604020202020204" pitchFamily="34" charset="0"/>
                <a:cs typeface="Arial" panose="020B0604020202020204" pitchFamily="34" charset="0"/>
              </a:rPr>
              <a:t>, network, and information.</a:t>
            </a:r>
          </a:p>
          <a:p>
            <a:pPr marL="342900" indent="-342900">
              <a:lnSpc>
                <a:spcPct val="150000"/>
              </a:lnSpc>
              <a:buFont typeface="+mj-lt"/>
              <a:buAutoNum type="arabicPeriod" startAt="8"/>
            </a:pPr>
            <a:r>
              <a:rPr lang="en-US" sz="1800" dirty="0">
                <a:latin typeface="Arial" panose="020B0604020202020204" pitchFamily="34" charset="0"/>
                <a:cs typeface="Arial" panose="020B0604020202020204" pitchFamily="34" charset="0"/>
              </a:rPr>
              <a:t>Boost Member Interaction and Cooperation</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To spot fresh chances for competitive advantage, stay up to date on technical developments and market innovations.</a:t>
            </a:r>
          </a:p>
          <a:p>
            <a:pPr>
              <a:lnSpc>
                <a:spcPct val="150000"/>
              </a:lnSpc>
              <a:buFont typeface="Wingdings" panose="05000000000000000000" pitchFamily="2" charset="2"/>
              <a:buChar char="ü"/>
            </a:pPr>
            <a:r>
              <a:rPr lang="en-US" sz="1800" dirty="0">
                <a:latin typeface="Arial" panose="020B0604020202020204" pitchFamily="34" charset="0"/>
                <a:cs typeface="Arial" panose="020B0604020202020204" pitchFamily="34" charset="0"/>
              </a:rPr>
              <a:t>Regularly evaluate the efficacy of plans and efforts, and make necessary adjustments if any.</a:t>
            </a:r>
          </a:p>
          <a:p>
            <a:pPr>
              <a:buFont typeface="Wingdings" panose="05000000000000000000" pitchFamily="2" charset="2"/>
              <a:buChar char="ü"/>
            </a:pPr>
            <a:endParaRPr lang="en-US" dirty="0"/>
          </a:p>
        </p:txBody>
      </p:sp>
    </p:spTree>
    <p:extLst>
      <p:ext uri="{BB962C8B-B14F-4D97-AF65-F5344CB8AC3E}">
        <p14:creationId xmlns:p14="http://schemas.microsoft.com/office/powerpoint/2010/main" val="953668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A2D8-4D0C-4678-980D-4DA1EFC4FCA1}"/>
              </a:ext>
            </a:extLst>
          </p:cNvPr>
          <p:cNvSpPr>
            <a:spLocks noGrp="1"/>
          </p:cNvSpPr>
          <p:nvPr>
            <p:ph type="title"/>
          </p:nvPr>
        </p:nvSpPr>
        <p:spPr>
          <a:xfrm>
            <a:off x="1092741" y="-233074"/>
            <a:ext cx="10515600" cy="1325563"/>
          </a:xfrm>
        </p:spPr>
        <p:txBody>
          <a:bodyPr>
            <a:normAutofit/>
          </a:bodyPr>
          <a:lstStyle/>
          <a:p>
            <a:pPr algn="ctr"/>
            <a:r>
              <a:rPr lang="en-US" sz="3600" b="1" dirty="0">
                <a:solidFill>
                  <a:srgbClr val="0070C0"/>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17949B6F-2B20-4011-AB41-BB2B11695E27}"/>
              </a:ext>
            </a:extLst>
          </p:cNvPr>
          <p:cNvSpPr>
            <a:spLocks noGrp="1"/>
          </p:cNvSpPr>
          <p:nvPr>
            <p:ph idx="1"/>
          </p:nvPr>
        </p:nvSpPr>
        <p:spPr>
          <a:xfrm>
            <a:off x="389107" y="829841"/>
            <a:ext cx="11342450" cy="6028159"/>
          </a:xfrm>
        </p:spPr>
        <p:txBody>
          <a:bodyPr>
            <a:normAutofit fontScale="62500" lnSpcReduction="20000"/>
          </a:bodyPr>
          <a:lstStyle/>
          <a:p>
            <a:pPr>
              <a:lnSpc>
                <a:spcPct val="170000"/>
              </a:lnSpc>
            </a:pPr>
            <a:r>
              <a:rPr lang="en-US" sz="2900" dirty="0" err="1">
                <a:latin typeface="Arial" panose="020B0604020202020204" pitchFamily="34" charset="0"/>
                <a:cs typeface="Arial" panose="020B0604020202020204" pitchFamily="34" charset="0"/>
              </a:rPr>
              <a:t>Amankwah</a:t>
            </a:r>
            <a:r>
              <a:rPr lang="en-US" sz="2900" dirty="0">
                <a:latin typeface="Arial" panose="020B0604020202020204" pitchFamily="34" charset="0"/>
                <a:cs typeface="Arial" panose="020B0604020202020204" pitchFamily="34" charset="0"/>
              </a:rPr>
              <a:t>-Amoah, J., 2020. Stepping up and stepping out of COVID-19: New challenges for environmental sustainability policies in the global airline industry. </a:t>
            </a:r>
            <a:r>
              <a:rPr lang="en-US" sz="2900" i="1" dirty="0">
                <a:latin typeface="Arial" panose="020B0604020202020204" pitchFamily="34" charset="0"/>
                <a:cs typeface="Arial" panose="020B0604020202020204" pitchFamily="34" charset="0"/>
              </a:rPr>
              <a:t>Journal of Cleaner Production</a:t>
            </a:r>
            <a:r>
              <a:rPr lang="en-US" sz="2900" dirty="0">
                <a:latin typeface="Arial" panose="020B0604020202020204" pitchFamily="34" charset="0"/>
                <a:cs typeface="Arial" panose="020B0604020202020204" pitchFamily="34" charset="0"/>
              </a:rPr>
              <a:t>, </a:t>
            </a:r>
            <a:r>
              <a:rPr lang="en-US" sz="2900" i="1" dirty="0">
                <a:latin typeface="Arial" panose="020B0604020202020204" pitchFamily="34" charset="0"/>
                <a:cs typeface="Arial" panose="020B0604020202020204" pitchFamily="34" charset="0"/>
              </a:rPr>
              <a:t>271</a:t>
            </a:r>
            <a:r>
              <a:rPr lang="en-US" sz="2900" dirty="0">
                <a:latin typeface="Arial" panose="020B0604020202020204" pitchFamily="34" charset="0"/>
                <a:cs typeface="Arial" panose="020B0604020202020204" pitchFamily="34" charset="0"/>
              </a:rPr>
              <a:t>, p.123000.</a:t>
            </a:r>
          </a:p>
          <a:p>
            <a:pPr>
              <a:lnSpc>
                <a:spcPct val="170000"/>
              </a:lnSpc>
            </a:pPr>
            <a:r>
              <a:rPr lang="en-US" sz="2900" dirty="0">
                <a:latin typeface="Arial" panose="020B0604020202020204" pitchFamily="34" charset="0"/>
                <a:cs typeface="Arial" panose="020B0604020202020204" pitchFamily="34" charset="0"/>
              </a:rPr>
              <a:t>Czerny, A.I., Fu, X., Lei, Z. and Oum, T.H., 2021. Post pandemic aviation market recovery: Experience and lessons from China. </a:t>
            </a:r>
            <a:r>
              <a:rPr lang="en-US" sz="2900" i="1" dirty="0">
                <a:latin typeface="Arial" panose="020B0604020202020204" pitchFamily="34" charset="0"/>
                <a:cs typeface="Arial" panose="020B0604020202020204" pitchFamily="34" charset="0"/>
              </a:rPr>
              <a:t>Journal of Air Transport Management</a:t>
            </a:r>
            <a:r>
              <a:rPr lang="en-US" sz="2900" dirty="0">
                <a:latin typeface="Arial" panose="020B0604020202020204" pitchFamily="34" charset="0"/>
                <a:cs typeface="Arial" panose="020B0604020202020204" pitchFamily="34" charset="0"/>
              </a:rPr>
              <a:t>, </a:t>
            </a:r>
            <a:r>
              <a:rPr lang="en-US" sz="2900" i="1" dirty="0">
                <a:latin typeface="Arial" panose="020B0604020202020204" pitchFamily="34" charset="0"/>
                <a:cs typeface="Arial" panose="020B0604020202020204" pitchFamily="34" charset="0"/>
              </a:rPr>
              <a:t>90</a:t>
            </a:r>
            <a:r>
              <a:rPr lang="en-US" sz="2900" dirty="0">
                <a:latin typeface="Arial" panose="020B0604020202020204" pitchFamily="34" charset="0"/>
                <a:cs typeface="Arial" panose="020B0604020202020204" pitchFamily="34" charset="0"/>
              </a:rPr>
              <a:t>, p.101971.</a:t>
            </a:r>
          </a:p>
          <a:p>
            <a:pPr>
              <a:lnSpc>
                <a:spcPct val="170000"/>
              </a:lnSpc>
            </a:pPr>
            <a:r>
              <a:rPr lang="en-US" sz="2900" u="sng" dirty="0">
                <a:latin typeface="Arial" panose="020B0604020202020204" pitchFamily="34" charset="0"/>
                <a:cs typeface="Arial" panose="020B0604020202020204" pitchFamily="34" charset="0"/>
                <a:hlinkClick r:id="rId2"/>
              </a:rPr>
              <a:t>https://www.iata.org/en/services/consulting/economics/market-analysis-reports/</a:t>
            </a:r>
            <a:r>
              <a:rPr lang="en-US" sz="2900" dirty="0">
                <a:latin typeface="Arial" panose="020B0604020202020204" pitchFamily="34" charset="0"/>
                <a:cs typeface="Arial" panose="020B0604020202020204" pitchFamily="34" charset="0"/>
              </a:rPr>
              <a:t> </a:t>
            </a:r>
          </a:p>
          <a:p>
            <a:pPr>
              <a:lnSpc>
                <a:spcPct val="170000"/>
              </a:lnSpc>
            </a:pPr>
            <a:r>
              <a:rPr lang="en-US" sz="2900" u="sng" dirty="0">
                <a:latin typeface="Arial" panose="020B0604020202020204" pitchFamily="34" charset="0"/>
                <a:cs typeface="Arial" panose="020B0604020202020204" pitchFamily="34" charset="0"/>
                <a:hlinkClick r:id="rId3"/>
              </a:rPr>
              <a:t>https://www.iata.org/en/iata-repository/publications/economic-reports/air-passenger-market-analysis-march-2023/</a:t>
            </a:r>
            <a:endParaRPr lang="en-US" sz="2900" dirty="0">
              <a:latin typeface="Arial" panose="020B0604020202020204" pitchFamily="34" charset="0"/>
              <a:cs typeface="Arial" panose="020B0604020202020204" pitchFamily="34" charset="0"/>
            </a:endParaRPr>
          </a:p>
          <a:p>
            <a:pPr>
              <a:lnSpc>
                <a:spcPct val="170000"/>
              </a:lnSpc>
            </a:pPr>
            <a:r>
              <a:rPr lang="en-US" sz="2900" u="sng" dirty="0">
                <a:latin typeface="Arial" panose="020B0604020202020204" pitchFamily="34" charset="0"/>
                <a:cs typeface="Arial" panose="020B0604020202020204" pitchFamily="34" charset="0"/>
                <a:hlinkClick r:id="rId4"/>
              </a:rPr>
              <a:t>https://airlines.iata.org/2023/06/05/iata-and-unep-tackle-environmental-challenges</a:t>
            </a:r>
            <a:endParaRPr lang="en-US" sz="2900" u="sng" dirty="0">
              <a:latin typeface="Arial" panose="020B0604020202020204" pitchFamily="34" charset="0"/>
              <a:cs typeface="Arial" panose="020B0604020202020204" pitchFamily="34" charset="0"/>
            </a:endParaRPr>
          </a:p>
          <a:p>
            <a:pPr>
              <a:lnSpc>
                <a:spcPct val="170000"/>
              </a:lnSpc>
            </a:pPr>
            <a:r>
              <a:rPr lang="en-US" sz="2900" u="sng" dirty="0">
                <a:latin typeface="Arial" panose="020B0604020202020204" pitchFamily="34" charset="0"/>
                <a:cs typeface="Arial" panose="020B0604020202020204" pitchFamily="34" charset="0"/>
                <a:hlinkClick r:id="rId5"/>
              </a:rPr>
              <a:t>https://www.iata.org/en/</a:t>
            </a:r>
            <a:endParaRPr lang="en-US" sz="2900" dirty="0">
              <a:latin typeface="Arial" panose="020B0604020202020204" pitchFamily="34" charset="0"/>
              <a:cs typeface="Arial" panose="020B0604020202020204" pitchFamily="34" charset="0"/>
            </a:endParaRPr>
          </a:p>
          <a:p>
            <a:pPr>
              <a:lnSpc>
                <a:spcPct val="170000"/>
              </a:lnSpc>
            </a:pPr>
            <a:r>
              <a:rPr lang="en-US" sz="2900" u="sng" dirty="0">
                <a:latin typeface="Arial" panose="020B0604020202020204" pitchFamily="34" charset="0"/>
                <a:cs typeface="Arial" panose="020B0604020202020204" pitchFamily="34" charset="0"/>
                <a:hlinkClick r:id="rId6"/>
              </a:rPr>
              <a:t>https://chat.openai.com/c/310e8324-2d72-4492-ad8f-68d84ce51b4a</a:t>
            </a:r>
            <a:endParaRPr lang="en-US" sz="2900" u="sng" dirty="0">
              <a:latin typeface="Arial" panose="020B0604020202020204" pitchFamily="34" charset="0"/>
              <a:cs typeface="Arial" panose="020B0604020202020204" pitchFamily="34" charset="0"/>
            </a:endParaRPr>
          </a:p>
          <a:p>
            <a:pPr>
              <a:lnSpc>
                <a:spcPct val="170000"/>
              </a:lnSpc>
            </a:pPr>
            <a:r>
              <a:rPr lang="en-US" sz="2900" dirty="0">
                <a:latin typeface="Arial" panose="020B0604020202020204" pitchFamily="34" charset="0"/>
                <a:cs typeface="Arial" panose="020B0604020202020204" pitchFamily="34" charset="0"/>
              </a:rPr>
              <a:t>Vander Kraats, S.A., 2000. Gaining a competitive edge through airline alliances. </a:t>
            </a:r>
            <a:r>
              <a:rPr lang="en-US" sz="2900" i="1" dirty="0">
                <a:latin typeface="Arial" panose="020B0604020202020204" pitchFamily="34" charset="0"/>
                <a:cs typeface="Arial" panose="020B0604020202020204" pitchFamily="34" charset="0"/>
              </a:rPr>
              <a:t>Competitiveness Review: An International Business Journal</a:t>
            </a:r>
            <a:r>
              <a:rPr lang="en-US" sz="2900" dirty="0">
                <a:latin typeface="Arial" panose="020B0604020202020204" pitchFamily="34" charset="0"/>
                <a:cs typeface="Arial" panose="020B0604020202020204" pitchFamily="34" charset="0"/>
              </a:rPr>
              <a:t>, </a:t>
            </a:r>
            <a:r>
              <a:rPr lang="en-US" sz="2900" i="1" dirty="0">
                <a:latin typeface="Arial" panose="020B0604020202020204" pitchFamily="34" charset="0"/>
                <a:cs typeface="Arial" panose="020B0604020202020204" pitchFamily="34" charset="0"/>
              </a:rPr>
              <a:t>10</a:t>
            </a:r>
            <a:r>
              <a:rPr lang="en-US" sz="2900" dirty="0">
                <a:latin typeface="Arial" panose="020B0604020202020204" pitchFamily="34" charset="0"/>
                <a:cs typeface="Arial" panose="020B0604020202020204" pitchFamily="34" charset="0"/>
              </a:rPr>
              <a:t>(2), pp.56-64.</a:t>
            </a:r>
          </a:p>
          <a:p>
            <a:pPr>
              <a:lnSpc>
                <a:spcPct val="160000"/>
              </a:lnSpc>
            </a:pPr>
            <a:endParaRPr lang="en-US" sz="1900" u="sng" dirty="0">
              <a:latin typeface="Arial" panose="020B0604020202020204" pitchFamily="34" charset="0"/>
              <a:cs typeface="Arial" panose="020B0604020202020204" pitchFamily="34" charset="0"/>
            </a:endParaRPr>
          </a:p>
          <a:p>
            <a:pPr>
              <a:lnSpc>
                <a:spcPct val="160000"/>
              </a:lnSpc>
            </a:pPr>
            <a:endParaRPr lang="en-US" sz="1900" dirty="0">
              <a:latin typeface="Arial" panose="020B0604020202020204" pitchFamily="34" charset="0"/>
              <a:cs typeface="Arial" panose="020B0604020202020204" pitchFamily="34" charset="0"/>
            </a:endParaRPr>
          </a:p>
          <a:p>
            <a:endParaRPr lang="en-US" dirty="0"/>
          </a:p>
          <a:p>
            <a:pPr>
              <a:lnSpc>
                <a:spcPct val="150000"/>
              </a:lnSpc>
            </a:pPr>
            <a:endParaRPr lang="en-US" sz="1800" dirty="0">
              <a:latin typeface="Arial" panose="020B0604020202020204" pitchFamily="34" charset="0"/>
              <a:cs typeface="Arial" panose="020B0604020202020204" pitchFamily="34" charset="0"/>
            </a:endParaRPr>
          </a:p>
          <a:p>
            <a:pPr marL="0" indent="0">
              <a:buNone/>
            </a:pPr>
            <a:endParaRPr lang="en-US" dirty="0"/>
          </a:p>
          <a:p>
            <a:pPr>
              <a:lnSpc>
                <a:spcPct val="150000"/>
              </a:lnSpc>
            </a:pPr>
            <a:endParaRPr lang="en-US" sz="1800" dirty="0">
              <a:latin typeface="Arial" panose="020B0604020202020204" pitchFamily="34" charset="0"/>
              <a:cs typeface="Arial" panose="020B0604020202020204" pitchFamily="34" charset="0"/>
            </a:endParaRPr>
          </a:p>
          <a:p>
            <a:pPr>
              <a:lnSpc>
                <a:spcPct val="150000"/>
              </a:lnSpc>
            </a:pPr>
            <a:endParaRPr lang="en-US" sz="18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46276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0ADD52-95A8-417D-8C7F-5659887B7895}"/>
              </a:ext>
            </a:extLst>
          </p:cNvPr>
          <p:cNvPicPr>
            <a:picLocks noChangeAspect="1"/>
          </p:cNvPicPr>
          <p:nvPr/>
        </p:nvPicPr>
        <p:blipFill>
          <a:blip r:embed="rId2"/>
          <a:stretch>
            <a:fillRect/>
          </a:stretch>
        </p:blipFill>
        <p:spPr>
          <a:xfrm>
            <a:off x="1070043" y="1138136"/>
            <a:ext cx="10058400" cy="4572000"/>
          </a:xfrm>
          <a:prstGeom prst="rect">
            <a:avLst/>
          </a:prstGeom>
        </p:spPr>
      </p:pic>
    </p:spTree>
    <p:extLst>
      <p:ext uri="{BB962C8B-B14F-4D97-AF65-F5344CB8AC3E}">
        <p14:creationId xmlns:p14="http://schemas.microsoft.com/office/powerpoint/2010/main" val="358009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591</TotalTime>
  <Words>1419</Words>
  <Application>Microsoft Office PowerPoint</Application>
  <PresentationFormat>Widescreen</PresentationFormat>
  <Paragraphs>139</Paragraphs>
  <Slides>17</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3" baseType="lpstr">
      <vt:lpstr>Arial</vt:lpstr>
      <vt:lpstr>Calibri</vt:lpstr>
      <vt:lpstr>Calibri Light</vt:lpstr>
      <vt:lpstr>Wingdings</vt:lpstr>
      <vt:lpstr>Office Theme</vt:lpstr>
      <vt:lpstr>Bitmap Image</vt:lpstr>
      <vt:lpstr>A CRITICAL ANALYSIS OF THE GLOBAL BUSINESS ENVIRONMENT-POST PANDEMIC</vt:lpstr>
      <vt:lpstr>INTERNATIONAL AIR TRANSPORT ASSOCIATION (IATA) </vt:lpstr>
      <vt:lpstr>FACTORS ; drives global business environment</vt:lpstr>
      <vt:lpstr>PowerPoint Presentation</vt:lpstr>
      <vt:lpstr>MARKET ANALYSIS</vt:lpstr>
      <vt:lpstr>PowerPoint Presentation</vt:lpstr>
      <vt:lpstr>PowerPoint Presentation</vt:lpstr>
      <vt:lpstr>MARKET FAILURE - IATA</vt:lpstr>
      <vt:lpstr>ALLOCATION OF RESOURCES - IATA</vt:lpstr>
      <vt:lpstr>COMPETITIVE STRATEGY OF IATA</vt:lpstr>
      <vt:lpstr>PowerPoint Presentation</vt:lpstr>
      <vt:lpstr>GREEN MARKETING AND CSR STRATEGIES - IATA</vt:lpstr>
      <vt:lpstr>RECOMMENDATIONS</vt:lpstr>
      <vt:lpstr>PowerPoint Presentation</vt:lpstr>
      <vt:lpstr>PowerPoint Presentation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ENVIRONMENT-POST PANDEMIC</dc:title>
  <dc:creator>YOGA 7Series</dc:creator>
  <cp:lastModifiedBy>YOGA 7Series</cp:lastModifiedBy>
  <cp:revision>43</cp:revision>
  <dcterms:created xsi:type="dcterms:W3CDTF">2023-07-08T09:36:41Z</dcterms:created>
  <dcterms:modified xsi:type="dcterms:W3CDTF">2023-07-08T21:01:28Z</dcterms:modified>
</cp:coreProperties>
</file>