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3"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7077075" cy="93630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ra Ann John-Davies (1910200)" initials="SAJ(" lastIdx="1" clrIdx="0">
    <p:extLst>
      <p:ext uri="{19B8F6BF-5375-455C-9EA6-DF929625EA0E}">
        <p15:presenceInfo xmlns:p15="http://schemas.microsoft.com/office/powerpoint/2012/main" userId="Sara Ann John-Davies (1910200)"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883" autoAdjust="0"/>
    <p:restoredTop sz="93792" autoAdjust="0"/>
  </p:normalViewPr>
  <p:slideViewPr>
    <p:cSldViewPr snapToGrid="0">
      <p:cViewPr>
        <p:scale>
          <a:sx n="62" d="100"/>
          <a:sy n="62" d="100"/>
        </p:scale>
        <p:origin x="796" y="1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66733" cy="469780"/>
          </a:xfrm>
          <a:prstGeom prst="rect">
            <a:avLst/>
          </a:prstGeom>
        </p:spPr>
        <p:txBody>
          <a:bodyPr vert="horz" lIns="93936" tIns="46968" rIns="93936" bIns="46968" rtlCol="0"/>
          <a:lstStyle>
            <a:lvl1pPr algn="l">
              <a:defRPr sz="1200"/>
            </a:lvl1pPr>
          </a:lstStyle>
          <a:p>
            <a:endParaRPr lang="en-GB"/>
          </a:p>
        </p:txBody>
      </p:sp>
      <p:sp>
        <p:nvSpPr>
          <p:cNvPr id="3" name="Date Placeholder 2"/>
          <p:cNvSpPr>
            <a:spLocks noGrp="1"/>
          </p:cNvSpPr>
          <p:nvPr>
            <p:ph type="dt" idx="1"/>
          </p:nvPr>
        </p:nvSpPr>
        <p:spPr>
          <a:xfrm>
            <a:off x="4008705" y="0"/>
            <a:ext cx="3066733" cy="469780"/>
          </a:xfrm>
          <a:prstGeom prst="rect">
            <a:avLst/>
          </a:prstGeom>
        </p:spPr>
        <p:txBody>
          <a:bodyPr vert="horz" lIns="93936" tIns="46968" rIns="93936" bIns="46968" rtlCol="0"/>
          <a:lstStyle>
            <a:lvl1pPr algn="r">
              <a:defRPr sz="1200"/>
            </a:lvl1pPr>
          </a:lstStyle>
          <a:p>
            <a:fld id="{9862561D-75E3-4F3D-BF53-E43EDDD98B1D}" type="datetimeFigureOut">
              <a:rPr lang="en-GB" smtClean="0"/>
              <a:t>27/02/2021</a:t>
            </a:fld>
            <a:endParaRPr lang="en-GB"/>
          </a:p>
        </p:txBody>
      </p:sp>
      <p:sp>
        <p:nvSpPr>
          <p:cNvPr id="4" name="Slide Image Placeholder 3"/>
          <p:cNvSpPr>
            <a:spLocks noGrp="1" noRot="1" noChangeAspect="1"/>
          </p:cNvSpPr>
          <p:nvPr>
            <p:ph type="sldImg" idx="2"/>
          </p:nvPr>
        </p:nvSpPr>
        <p:spPr>
          <a:xfrm>
            <a:off x="728663" y="1169988"/>
            <a:ext cx="5619750" cy="3160712"/>
          </a:xfrm>
          <a:prstGeom prst="rect">
            <a:avLst/>
          </a:prstGeom>
          <a:noFill/>
          <a:ln w="12700">
            <a:solidFill>
              <a:prstClr val="black"/>
            </a:solidFill>
          </a:ln>
        </p:spPr>
        <p:txBody>
          <a:bodyPr vert="horz" lIns="93936" tIns="46968" rIns="93936" bIns="46968" rtlCol="0" anchor="ctr"/>
          <a:lstStyle/>
          <a:p>
            <a:endParaRPr lang="en-GB"/>
          </a:p>
        </p:txBody>
      </p:sp>
      <p:sp>
        <p:nvSpPr>
          <p:cNvPr id="5" name="Notes Placeholder 4"/>
          <p:cNvSpPr>
            <a:spLocks noGrp="1"/>
          </p:cNvSpPr>
          <p:nvPr>
            <p:ph type="body" sz="quarter" idx="3"/>
          </p:nvPr>
        </p:nvSpPr>
        <p:spPr>
          <a:xfrm>
            <a:off x="707708" y="4505980"/>
            <a:ext cx="5661660" cy="3686711"/>
          </a:xfrm>
          <a:prstGeom prst="rect">
            <a:avLst/>
          </a:prstGeom>
        </p:spPr>
        <p:txBody>
          <a:bodyPr vert="horz" lIns="93936" tIns="46968" rIns="93936" bIns="4696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893297"/>
            <a:ext cx="3066733" cy="469779"/>
          </a:xfrm>
          <a:prstGeom prst="rect">
            <a:avLst/>
          </a:prstGeom>
        </p:spPr>
        <p:txBody>
          <a:bodyPr vert="horz" lIns="93936" tIns="46968" rIns="93936" bIns="46968" rtlCol="0" anchor="b"/>
          <a:lstStyle>
            <a:lvl1pPr algn="l">
              <a:defRPr sz="1200"/>
            </a:lvl1pPr>
          </a:lstStyle>
          <a:p>
            <a:endParaRPr lang="en-GB"/>
          </a:p>
        </p:txBody>
      </p:sp>
      <p:sp>
        <p:nvSpPr>
          <p:cNvPr id="7" name="Slide Number Placeholder 6"/>
          <p:cNvSpPr>
            <a:spLocks noGrp="1"/>
          </p:cNvSpPr>
          <p:nvPr>
            <p:ph type="sldNum" sz="quarter" idx="5"/>
          </p:nvPr>
        </p:nvSpPr>
        <p:spPr>
          <a:xfrm>
            <a:off x="4008705" y="8893297"/>
            <a:ext cx="3066733" cy="469779"/>
          </a:xfrm>
          <a:prstGeom prst="rect">
            <a:avLst/>
          </a:prstGeom>
        </p:spPr>
        <p:txBody>
          <a:bodyPr vert="horz" lIns="93936" tIns="46968" rIns="93936" bIns="46968" rtlCol="0" anchor="b"/>
          <a:lstStyle>
            <a:lvl1pPr algn="r">
              <a:defRPr sz="1200"/>
            </a:lvl1pPr>
          </a:lstStyle>
          <a:p>
            <a:fld id="{6AB4EA3F-F539-43DF-8901-F4CC64B78373}" type="slidenum">
              <a:rPr lang="en-GB" smtClean="0"/>
              <a:t>‹#›</a:t>
            </a:fld>
            <a:endParaRPr lang="en-GB"/>
          </a:p>
        </p:txBody>
      </p:sp>
    </p:spTree>
    <p:extLst>
      <p:ext uri="{BB962C8B-B14F-4D97-AF65-F5344CB8AC3E}">
        <p14:creationId xmlns:p14="http://schemas.microsoft.com/office/powerpoint/2010/main" val="1760503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AB4EA3F-F539-43DF-8901-F4CC64B78373}" type="slidenum">
              <a:rPr lang="en-GB" smtClean="0"/>
              <a:t>1</a:t>
            </a:fld>
            <a:endParaRPr lang="en-GB"/>
          </a:p>
        </p:txBody>
      </p:sp>
    </p:spTree>
    <p:extLst>
      <p:ext uri="{BB962C8B-B14F-4D97-AF65-F5344CB8AC3E}">
        <p14:creationId xmlns:p14="http://schemas.microsoft.com/office/powerpoint/2010/main" val="4876633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This is me, My name is Sara John-Davies I am twenty one and a second year student at The University Of Wales Trinity St David. I’m enrolled on the Business Management course.</a:t>
            </a:r>
          </a:p>
          <a:p>
            <a:r>
              <a:rPr lang="en-GB" dirty="0"/>
              <a:t>The purpose of this presentation is to express what I feel I have learnt during my time learning the module Intercultural Workplace and to reflect on the module as a whole. </a:t>
            </a:r>
          </a:p>
          <a:p>
            <a:pPr defTabSz="939363"/>
            <a:r>
              <a:rPr lang="en-GB" dirty="0"/>
              <a:t>Intercultural workplace to me means that,  the workplace is a highly meaningful context for an intercultural communication where persons who come from different countries, identify with different ethnic groups or speak different languages get to collaborate and develop relationships with one another. (Lahti &amp; </a:t>
            </a:r>
            <a:r>
              <a:rPr lang="en-GB" dirty="0" err="1"/>
              <a:t>Valo</a:t>
            </a:r>
            <a:r>
              <a:rPr lang="en-GB" dirty="0"/>
              <a:t>, 2017)</a:t>
            </a:r>
          </a:p>
          <a:p>
            <a:endParaRPr lang="en-GB" dirty="0"/>
          </a:p>
          <a:p>
            <a:endParaRPr lang="en-GB" dirty="0"/>
          </a:p>
        </p:txBody>
      </p:sp>
      <p:sp>
        <p:nvSpPr>
          <p:cNvPr id="4" name="Slide Number Placeholder 3"/>
          <p:cNvSpPr>
            <a:spLocks noGrp="1"/>
          </p:cNvSpPr>
          <p:nvPr>
            <p:ph type="sldNum" sz="quarter" idx="5"/>
          </p:nvPr>
        </p:nvSpPr>
        <p:spPr/>
        <p:txBody>
          <a:bodyPr/>
          <a:lstStyle/>
          <a:p>
            <a:fld id="{6AB4EA3F-F539-43DF-8901-F4CC64B78373}" type="slidenum">
              <a:rPr lang="en-GB" smtClean="0"/>
              <a:t>2</a:t>
            </a:fld>
            <a:endParaRPr lang="en-GB"/>
          </a:p>
        </p:txBody>
      </p:sp>
    </p:spTree>
    <p:extLst>
      <p:ext uri="{BB962C8B-B14F-4D97-AF65-F5344CB8AC3E}">
        <p14:creationId xmlns:p14="http://schemas.microsoft.com/office/powerpoint/2010/main" val="34370796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theorist which this reflection on the module of intercultural workplace is going to be based on is, Gibbs Model of Reflection. </a:t>
            </a:r>
          </a:p>
          <a:p>
            <a:pPr defTabSz="939363"/>
            <a:r>
              <a:rPr lang="en-GB" dirty="0"/>
              <a:t>The Gibbs’ reflective cycle was developed by Graham Gibbs in 1988. The purpose of this theory was to give structure from different learning experiences. (</a:t>
            </a:r>
            <a:r>
              <a:rPr lang="en-GB" i="1" dirty="0"/>
              <a:t>Gibbs’ Reflective Cycle</a:t>
            </a:r>
            <a:r>
              <a:rPr lang="en-GB" dirty="0"/>
              <a:t>, 2018) </a:t>
            </a:r>
          </a:p>
          <a:p>
            <a:r>
              <a:rPr lang="en-GB" dirty="0"/>
              <a:t> </a:t>
            </a:r>
          </a:p>
        </p:txBody>
      </p:sp>
      <p:sp>
        <p:nvSpPr>
          <p:cNvPr id="4" name="Slide Number Placeholder 3"/>
          <p:cNvSpPr>
            <a:spLocks noGrp="1"/>
          </p:cNvSpPr>
          <p:nvPr>
            <p:ph type="sldNum" sz="quarter" idx="5"/>
          </p:nvPr>
        </p:nvSpPr>
        <p:spPr/>
        <p:txBody>
          <a:bodyPr/>
          <a:lstStyle/>
          <a:p>
            <a:fld id="{6AB4EA3F-F539-43DF-8901-F4CC64B78373}" type="slidenum">
              <a:rPr lang="en-GB" smtClean="0"/>
              <a:t>3</a:t>
            </a:fld>
            <a:endParaRPr lang="en-GB"/>
          </a:p>
        </p:txBody>
      </p:sp>
    </p:spTree>
    <p:extLst>
      <p:ext uri="{BB962C8B-B14F-4D97-AF65-F5344CB8AC3E}">
        <p14:creationId xmlns:p14="http://schemas.microsoft.com/office/powerpoint/2010/main" val="1418121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this unit I was made </a:t>
            </a:r>
            <a:r>
              <a:rPr lang="en-US" dirty="0"/>
              <a:t>aware of the critical understanding of the issues relating to the inter-cultural workplace.</a:t>
            </a:r>
          </a:p>
          <a:p>
            <a:r>
              <a:rPr lang="en-US" dirty="0"/>
              <a:t>To develop my knowledge and critical understanding of the strategic approaches' </a:t>
            </a:r>
            <a:r>
              <a:rPr lang="en-US" dirty="0" err="1"/>
              <a:t>organisations’</a:t>
            </a:r>
            <a:r>
              <a:rPr lang="en-US" dirty="0"/>
              <a:t> take to attract, develop and retain key talent, in a way which supports the sustainability of my chosen organisation. </a:t>
            </a:r>
          </a:p>
          <a:p>
            <a:endParaRPr lang="en-US" u="sng" dirty="0"/>
          </a:p>
          <a:p>
            <a:r>
              <a:rPr lang="en-US" dirty="0"/>
              <a:t>Some of the learning objectives were; </a:t>
            </a:r>
          </a:p>
          <a:p>
            <a:r>
              <a:rPr lang="en-US" dirty="0"/>
              <a:t>Critically assess the culture and context of an organisation within its broader environment;</a:t>
            </a:r>
          </a:p>
          <a:p>
            <a:r>
              <a:rPr lang="en-US" dirty="0"/>
              <a:t>Critically understand the business environment within which professionals work and critically analyze how the management of resourcing an organisation is influenced by internal and external factors.</a:t>
            </a:r>
          </a:p>
          <a:p>
            <a:endParaRPr lang="en-US" dirty="0"/>
          </a:p>
          <a:p>
            <a:r>
              <a:rPr lang="en-US" dirty="0"/>
              <a:t>Some of the key things which I have learnt during this module are;</a:t>
            </a:r>
          </a:p>
          <a:p>
            <a:r>
              <a:rPr lang="en-US" dirty="0"/>
              <a:t>To conduct a in detail and profession SWOT and Pestle analysis, I have also learned about the organisational context of my chosen business, the organisational culture and the management of Human resources. </a:t>
            </a:r>
          </a:p>
          <a:p>
            <a:endParaRPr lang="en-GB" dirty="0"/>
          </a:p>
          <a:p>
            <a:endParaRPr lang="en-GB" dirty="0"/>
          </a:p>
        </p:txBody>
      </p:sp>
      <p:sp>
        <p:nvSpPr>
          <p:cNvPr id="4" name="Slide Number Placeholder 3"/>
          <p:cNvSpPr>
            <a:spLocks noGrp="1"/>
          </p:cNvSpPr>
          <p:nvPr>
            <p:ph type="sldNum" sz="quarter" idx="5"/>
          </p:nvPr>
        </p:nvSpPr>
        <p:spPr/>
        <p:txBody>
          <a:bodyPr/>
          <a:lstStyle/>
          <a:p>
            <a:fld id="{6AB4EA3F-F539-43DF-8901-F4CC64B78373}" type="slidenum">
              <a:rPr lang="en-GB" smtClean="0"/>
              <a:t>4</a:t>
            </a:fld>
            <a:endParaRPr lang="en-GB"/>
          </a:p>
        </p:txBody>
      </p:sp>
    </p:spTree>
    <p:extLst>
      <p:ext uri="{BB962C8B-B14F-4D97-AF65-F5344CB8AC3E}">
        <p14:creationId xmlns:p14="http://schemas.microsoft.com/office/powerpoint/2010/main" val="21644424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 started this module I personally felt that I would really enjoy this, as I have an interest in the human resources side of the Business Management course. Personally, I did feel that I wasn’t connected/had much interest in the module due to the online learning I feel like I could have participated more in the online activities if I wasn’t so focused on the report assignment 1’s research and the physical writing of it. I felt this was a lot to ask for during the circumstances and also the block learning approach as I feel I could have done better if we had the 3 months to write our reports as we did in the first year. </a:t>
            </a:r>
          </a:p>
        </p:txBody>
      </p:sp>
      <p:sp>
        <p:nvSpPr>
          <p:cNvPr id="4" name="Slide Number Placeholder 3"/>
          <p:cNvSpPr>
            <a:spLocks noGrp="1"/>
          </p:cNvSpPr>
          <p:nvPr>
            <p:ph type="sldNum" sz="quarter" idx="5"/>
          </p:nvPr>
        </p:nvSpPr>
        <p:spPr/>
        <p:txBody>
          <a:bodyPr/>
          <a:lstStyle/>
          <a:p>
            <a:fld id="{6AB4EA3F-F539-43DF-8901-F4CC64B78373}" type="slidenum">
              <a:rPr lang="en-GB" smtClean="0"/>
              <a:t>5</a:t>
            </a:fld>
            <a:endParaRPr lang="en-GB"/>
          </a:p>
        </p:txBody>
      </p:sp>
    </p:spTree>
    <p:extLst>
      <p:ext uri="{BB962C8B-B14F-4D97-AF65-F5344CB8AC3E}">
        <p14:creationId xmlns:p14="http://schemas.microsoft.com/office/powerpoint/2010/main" val="5006604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this course I feel that I have benefitted from was learning about how to Coronavirus pandemic has effected many businesses some which I wasn’t sure how they could have been effected. I researched into 3 business while looking into writing the report. </a:t>
            </a:r>
          </a:p>
          <a:p>
            <a:r>
              <a:rPr lang="en-GB" dirty="0"/>
              <a:t>The most useful part of this was the break down of SWOT and PESTLE – I feel the way Glenn discussed and highlighted the importance of these which made this stick in my brain more. </a:t>
            </a:r>
          </a:p>
          <a:p>
            <a:r>
              <a:rPr lang="en-GB" dirty="0"/>
              <a:t>The challenging part of this module was, the online learning as I feel I could of bonded with the lecturer more and also being able to discuss the points in a classroom environment would have made the module more enjoyable. </a:t>
            </a:r>
          </a:p>
        </p:txBody>
      </p:sp>
      <p:sp>
        <p:nvSpPr>
          <p:cNvPr id="4" name="Slide Number Placeholder 3"/>
          <p:cNvSpPr>
            <a:spLocks noGrp="1"/>
          </p:cNvSpPr>
          <p:nvPr>
            <p:ph type="sldNum" sz="quarter" idx="5"/>
          </p:nvPr>
        </p:nvSpPr>
        <p:spPr/>
        <p:txBody>
          <a:bodyPr/>
          <a:lstStyle/>
          <a:p>
            <a:fld id="{6AB4EA3F-F539-43DF-8901-F4CC64B78373}" type="slidenum">
              <a:rPr lang="en-GB" smtClean="0"/>
              <a:t>6</a:t>
            </a:fld>
            <a:endParaRPr lang="en-GB"/>
          </a:p>
        </p:txBody>
      </p:sp>
    </p:spTree>
    <p:extLst>
      <p:ext uri="{BB962C8B-B14F-4D97-AF65-F5344CB8AC3E}">
        <p14:creationId xmlns:p14="http://schemas.microsoft.com/office/powerpoint/2010/main" val="19768628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my research on my chosen organisation which is McDonalds I used a total of 20 academic References. </a:t>
            </a:r>
          </a:p>
          <a:p>
            <a:r>
              <a:rPr lang="en-GB" dirty="0"/>
              <a:t>I was able to understand the mission statement and the structure of the business. I also learned about the management of human resources and why this is important for McDonalds. In reality McDonald’s is one of the biggest fast food chains in the world and learning about how the pandemic effected them and why it was important about the governments support now we are coming out of the pandemic. </a:t>
            </a:r>
          </a:p>
        </p:txBody>
      </p:sp>
      <p:sp>
        <p:nvSpPr>
          <p:cNvPr id="4" name="Slide Number Placeholder 3"/>
          <p:cNvSpPr>
            <a:spLocks noGrp="1"/>
          </p:cNvSpPr>
          <p:nvPr>
            <p:ph type="sldNum" sz="quarter" idx="5"/>
          </p:nvPr>
        </p:nvSpPr>
        <p:spPr/>
        <p:txBody>
          <a:bodyPr/>
          <a:lstStyle/>
          <a:p>
            <a:fld id="{6AB4EA3F-F539-43DF-8901-F4CC64B78373}" type="slidenum">
              <a:rPr lang="en-GB" smtClean="0"/>
              <a:t>7</a:t>
            </a:fld>
            <a:endParaRPr lang="en-GB"/>
          </a:p>
        </p:txBody>
      </p:sp>
    </p:spTree>
    <p:extLst>
      <p:ext uri="{BB962C8B-B14F-4D97-AF65-F5344CB8AC3E}">
        <p14:creationId xmlns:p14="http://schemas.microsoft.com/office/powerpoint/2010/main" val="16527761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addition to previous statements I feel that I could have learned more about human resources and possibly the what is interesting for the employment side of HR. Also to this, I did feel that I learnt a lot about how to break down and evaluate on how a business does well in regarding a SWOT and PESTLE analysis and also the organisational and environmental context of the businesses. </a:t>
            </a:r>
          </a:p>
          <a:p>
            <a:r>
              <a:rPr lang="en-GB" dirty="0"/>
              <a:t>I felt that I did want to look deeper into the Coronavirus pandemic and how it has made an impact in all of the business and to be honest how the world has reacted to it. </a:t>
            </a:r>
          </a:p>
        </p:txBody>
      </p:sp>
      <p:sp>
        <p:nvSpPr>
          <p:cNvPr id="4" name="Slide Number Placeholder 3"/>
          <p:cNvSpPr>
            <a:spLocks noGrp="1"/>
          </p:cNvSpPr>
          <p:nvPr>
            <p:ph type="sldNum" sz="quarter" idx="5"/>
          </p:nvPr>
        </p:nvSpPr>
        <p:spPr/>
        <p:txBody>
          <a:bodyPr/>
          <a:lstStyle/>
          <a:p>
            <a:fld id="{6AB4EA3F-F539-43DF-8901-F4CC64B78373}" type="slidenum">
              <a:rPr lang="en-GB" smtClean="0"/>
              <a:t>8</a:t>
            </a:fld>
            <a:endParaRPr lang="en-GB"/>
          </a:p>
        </p:txBody>
      </p:sp>
    </p:spTree>
    <p:extLst>
      <p:ext uri="{BB962C8B-B14F-4D97-AF65-F5344CB8AC3E}">
        <p14:creationId xmlns:p14="http://schemas.microsoft.com/office/powerpoint/2010/main" val="14445523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back on the module if I had to change anything. First thing of course this would be to be in the classroom and have face to face interaction and this would possibly make the module more understanding and fun. Firstly, obviously no pandemic I feel that I would understand the module more and take more interest. I find personally I struggle to learn online with the work, life and university balance doing it all from one bedroom mentally it is a struggle. </a:t>
            </a:r>
          </a:p>
          <a:p>
            <a:r>
              <a:rPr lang="en-GB" dirty="0"/>
              <a:t>On the other when I first started this module I didn’t have a clue what Intercultural Workplace was – but now I have a range of understanding and knowledge of intercultural workplace. </a:t>
            </a:r>
          </a:p>
        </p:txBody>
      </p:sp>
      <p:sp>
        <p:nvSpPr>
          <p:cNvPr id="4" name="Slide Number Placeholder 3"/>
          <p:cNvSpPr>
            <a:spLocks noGrp="1"/>
          </p:cNvSpPr>
          <p:nvPr>
            <p:ph type="sldNum" sz="quarter" idx="5"/>
          </p:nvPr>
        </p:nvSpPr>
        <p:spPr/>
        <p:txBody>
          <a:bodyPr/>
          <a:lstStyle/>
          <a:p>
            <a:fld id="{6AB4EA3F-F539-43DF-8901-F4CC64B78373}" type="slidenum">
              <a:rPr lang="en-GB" smtClean="0"/>
              <a:t>9</a:t>
            </a:fld>
            <a:endParaRPr lang="en-GB"/>
          </a:p>
        </p:txBody>
      </p:sp>
    </p:spTree>
    <p:extLst>
      <p:ext uri="{BB962C8B-B14F-4D97-AF65-F5344CB8AC3E}">
        <p14:creationId xmlns:p14="http://schemas.microsoft.com/office/powerpoint/2010/main" val="887568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AB4EA3F-F539-43DF-8901-F4CC64B78373}" type="slidenum">
              <a:rPr lang="en-GB" smtClean="0"/>
              <a:t>10</a:t>
            </a:fld>
            <a:endParaRPr lang="en-GB"/>
          </a:p>
        </p:txBody>
      </p:sp>
    </p:spTree>
    <p:extLst>
      <p:ext uri="{BB962C8B-B14F-4D97-AF65-F5344CB8AC3E}">
        <p14:creationId xmlns:p14="http://schemas.microsoft.com/office/powerpoint/2010/main" val="35932879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2/27/2021</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705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2/27/2021</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2433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2/27/2021</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8759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2/27/2021</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9567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2/27/2021</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3678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2/27/2021</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9958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2/27/2021</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6968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2/27/2021</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4812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2/27/2021</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803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2/27/2021</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3654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2/27/2021</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8896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2/27/2021</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50222840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46" r:id="rId6"/>
    <p:sldLayoutId id="2147483757" r:id="rId7"/>
    <p:sldLayoutId id="2147483756" r:id="rId8"/>
    <p:sldLayoutId id="2147483755" r:id="rId9"/>
    <p:sldLayoutId id="2147483754" r:id="rId10"/>
    <p:sldLayoutId id="214748374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6.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7.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8.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8">
            <a:extLst>
              <a:ext uri="{FF2B5EF4-FFF2-40B4-BE49-F238E27FC236}">
                <a16:creationId xmlns:a16="http://schemas.microsoft.com/office/drawing/2014/main" id="{3F672E71-4896-412C-9C70-888CBA0C2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56F562-7B09-4AED-BADE-34B37F09ABAE}"/>
              </a:ext>
            </a:extLst>
          </p:cNvPr>
          <p:cNvSpPr>
            <a:spLocks noGrp="1"/>
          </p:cNvSpPr>
          <p:nvPr>
            <p:ph type="ctrTitle"/>
          </p:nvPr>
        </p:nvSpPr>
        <p:spPr>
          <a:xfrm>
            <a:off x="0" y="1343024"/>
            <a:ext cx="12192000" cy="2304867"/>
          </a:xfrm>
        </p:spPr>
        <p:txBody>
          <a:bodyPr anchor="ctr">
            <a:normAutofit/>
          </a:bodyPr>
          <a:lstStyle/>
          <a:p>
            <a:pPr algn="ctr"/>
            <a:r>
              <a:rPr lang="en-GB" sz="6600" dirty="0">
                <a:solidFill>
                  <a:schemeClr val="bg1"/>
                </a:solidFill>
                <a:latin typeface="Calibri" panose="020F0502020204030204" pitchFamily="34" charset="0"/>
                <a:cs typeface="Calibri" panose="020F0502020204030204" pitchFamily="34" charset="0"/>
              </a:rPr>
              <a:t>REFLECTION ON THE MODULE:</a:t>
            </a:r>
            <a:br>
              <a:rPr lang="en-GB" sz="6600" dirty="0">
                <a:solidFill>
                  <a:schemeClr val="bg1"/>
                </a:solidFill>
                <a:latin typeface="Calibri" panose="020F0502020204030204" pitchFamily="34" charset="0"/>
                <a:cs typeface="Calibri" panose="020F0502020204030204" pitchFamily="34" charset="0"/>
              </a:rPr>
            </a:br>
            <a:r>
              <a:rPr lang="en-GB" sz="6600" dirty="0">
                <a:solidFill>
                  <a:schemeClr val="bg1"/>
                </a:solidFill>
                <a:latin typeface="Calibri" panose="020F0502020204030204" pitchFamily="34" charset="0"/>
                <a:cs typeface="Calibri" panose="020F0502020204030204" pitchFamily="34" charset="0"/>
              </a:rPr>
              <a:t>intercultural workplace</a:t>
            </a:r>
          </a:p>
        </p:txBody>
      </p:sp>
      <p:sp>
        <p:nvSpPr>
          <p:cNvPr id="3" name="Subtitle 2">
            <a:extLst>
              <a:ext uri="{FF2B5EF4-FFF2-40B4-BE49-F238E27FC236}">
                <a16:creationId xmlns:a16="http://schemas.microsoft.com/office/drawing/2014/main" id="{0BFE041F-2F36-450D-8F55-30FD7094BEF7}"/>
              </a:ext>
            </a:extLst>
          </p:cNvPr>
          <p:cNvSpPr>
            <a:spLocks noGrp="1"/>
          </p:cNvSpPr>
          <p:nvPr>
            <p:ph type="subTitle" idx="1"/>
          </p:nvPr>
        </p:nvSpPr>
        <p:spPr>
          <a:xfrm>
            <a:off x="0" y="4460512"/>
            <a:ext cx="12192000" cy="2397488"/>
          </a:xfrm>
        </p:spPr>
        <p:txBody>
          <a:bodyPr anchor="ctr">
            <a:normAutofit/>
          </a:bodyPr>
          <a:lstStyle/>
          <a:p>
            <a:pPr algn="ctr"/>
            <a:r>
              <a:rPr lang="en-GB" sz="2800" dirty="0">
                <a:solidFill>
                  <a:schemeClr val="bg1"/>
                </a:solidFill>
                <a:latin typeface="Calibri" panose="020F0502020204030204" pitchFamily="34" charset="0"/>
                <a:cs typeface="Calibri" panose="020F0502020204030204" pitchFamily="34" charset="0"/>
              </a:rPr>
              <a:t>Sara John-Davies  1910200</a:t>
            </a:r>
          </a:p>
          <a:p>
            <a:pPr algn="ctr"/>
            <a:r>
              <a:rPr lang="en-GB" sz="2800" dirty="0">
                <a:solidFill>
                  <a:schemeClr val="bg1"/>
                </a:solidFill>
                <a:latin typeface="Calibri" panose="020F0502020204030204" pitchFamily="34" charset="0"/>
                <a:cs typeface="Calibri" panose="020F0502020204030204" pitchFamily="34" charset="0"/>
              </a:rPr>
              <a:t>BA Business Management</a:t>
            </a:r>
          </a:p>
          <a:p>
            <a:pPr algn="ctr"/>
            <a:r>
              <a:rPr lang="en-GB" sz="2800" dirty="0">
                <a:solidFill>
                  <a:schemeClr val="bg1"/>
                </a:solidFill>
                <a:latin typeface="Calibri" panose="020F0502020204030204" pitchFamily="34" charset="0"/>
                <a:cs typeface="Calibri" panose="020F0502020204030204" pitchFamily="34" charset="0"/>
              </a:rPr>
              <a:t>Year 2 </a:t>
            </a:r>
          </a:p>
          <a:p>
            <a:endParaRPr lang="en-GB" sz="2000" dirty="0">
              <a:solidFill>
                <a:schemeClr val="bg1"/>
              </a:solidFill>
            </a:endParaRPr>
          </a:p>
        </p:txBody>
      </p:sp>
      <p:pic>
        <p:nvPicPr>
          <p:cNvPr id="8" name="Audio 7">
            <a:hlinkClick r:id="" action="ppaction://media"/>
            <a:extLst>
              <a:ext uri="{FF2B5EF4-FFF2-40B4-BE49-F238E27FC236}">
                <a16:creationId xmlns:a16="http://schemas.microsoft.com/office/drawing/2014/main" id="{52938E06-DA3B-4FA2-B820-D605EE27DBB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67223453"/>
      </p:ext>
    </p:extLst>
  </p:cSld>
  <p:clrMapOvr>
    <a:masterClrMapping/>
  </p:clrMapOvr>
  <mc:AlternateContent xmlns:mc="http://schemas.openxmlformats.org/markup-compatibility/2006">
    <mc:Choice xmlns:p14="http://schemas.microsoft.com/office/powerpoint/2010/main" Requires="p14">
      <p:transition spd="slow" p14:dur="2000" advTm="8331"/>
    </mc:Choice>
    <mc:Fallback>
      <p:transition spd="slow" advTm="8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D3CB32-D0FB-4854-9566-5FE8CF7F7764}"/>
              </a:ext>
            </a:extLst>
          </p:cNvPr>
          <p:cNvSpPr>
            <a:spLocks noGrp="1"/>
          </p:cNvSpPr>
          <p:nvPr>
            <p:ph type="title"/>
          </p:nvPr>
        </p:nvSpPr>
        <p:spPr>
          <a:xfrm>
            <a:off x="6392583" y="501651"/>
            <a:ext cx="4414848" cy="1039065"/>
          </a:xfrm>
        </p:spPr>
        <p:txBody>
          <a:bodyPr anchor="b">
            <a:normAutofit/>
          </a:bodyPr>
          <a:lstStyle/>
          <a:p>
            <a:r>
              <a:rPr lang="en-GB" sz="5400" b="1" dirty="0">
                <a:latin typeface="Calibri" panose="020F0502020204030204" pitchFamily="34" charset="0"/>
                <a:cs typeface="Calibri" panose="020F0502020204030204" pitchFamily="34" charset="0"/>
              </a:rPr>
              <a:t>Introduction</a:t>
            </a:r>
            <a:r>
              <a:rPr lang="en-GB" sz="5400" dirty="0">
                <a:latin typeface="Calibri" panose="020F0502020204030204" pitchFamily="34" charset="0"/>
                <a:cs typeface="Calibri" panose="020F0502020204030204" pitchFamily="34" charset="0"/>
              </a:rPr>
              <a:t>	</a:t>
            </a:r>
          </a:p>
        </p:txBody>
      </p:sp>
      <p:sp>
        <p:nvSpPr>
          <p:cNvPr id="75" name="Rectangle 7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May be an image of Sara John - Davies and smiling">
            <a:extLst>
              <a:ext uri="{FF2B5EF4-FFF2-40B4-BE49-F238E27FC236}">
                <a16:creationId xmlns:a16="http://schemas.microsoft.com/office/drawing/2014/main" id="{A4B7F2BC-498E-4F19-866E-772F6CC6FAE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 b="10098"/>
          <a:stretch/>
        </p:blipFill>
        <p:spPr bwMode="auto">
          <a:xfrm>
            <a:off x="1364695" y="653160"/>
            <a:ext cx="3026611" cy="3627895"/>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4">
            <a:extLst>
              <a:ext uri="{FF2B5EF4-FFF2-40B4-BE49-F238E27FC236}">
                <a16:creationId xmlns:a16="http://schemas.microsoft.com/office/drawing/2014/main" id="{BF251D9F-0B20-4D1D-8F88-94C79A50CA90}"/>
              </a:ext>
            </a:extLst>
          </p:cNvPr>
          <p:cNvPicPr>
            <a:picLocks noGrp="1" noChangeAspect="1"/>
          </p:cNvPicPr>
          <p:nvPr>
            <p:ph idx="1"/>
          </p:nvPr>
        </p:nvPicPr>
        <p:blipFill>
          <a:blip r:embed="rId6"/>
          <a:stretch>
            <a:fillRect/>
          </a:stretch>
        </p:blipFill>
        <p:spPr>
          <a:xfrm>
            <a:off x="6224875" y="2389909"/>
            <a:ext cx="5216451" cy="2927375"/>
          </a:xfrm>
          <a:prstGeom prst="rect">
            <a:avLst/>
          </a:prstGeom>
        </p:spPr>
      </p:pic>
      <p:cxnSp>
        <p:nvCxnSpPr>
          <p:cNvPr id="77"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90CBDD3-DBBD-4A44-9BBC-81EDD95C4379}"/>
              </a:ext>
            </a:extLst>
          </p:cNvPr>
          <p:cNvSpPr txBox="1"/>
          <p:nvPr/>
        </p:nvSpPr>
        <p:spPr>
          <a:xfrm>
            <a:off x="706582" y="4551218"/>
            <a:ext cx="4360321" cy="923330"/>
          </a:xfrm>
          <a:prstGeom prst="rect">
            <a:avLst/>
          </a:prstGeom>
          <a:noFill/>
        </p:spPr>
        <p:txBody>
          <a:bodyPr wrap="square" rtlCol="0">
            <a:spAutoFit/>
          </a:bodyPr>
          <a:lstStyle/>
          <a:p>
            <a:pPr algn="ctr"/>
            <a:r>
              <a:rPr lang="en-GB" dirty="0"/>
              <a:t>This is Me, Sara John-Davies, I’m 21 and a second year student at the University. </a:t>
            </a:r>
          </a:p>
        </p:txBody>
      </p:sp>
      <p:sp>
        <p:nvSpPr>
          <p:cNvPr id="6" name="Rectangle 5">
            <a:extLst>
              <a:ext uri="{FF2B5EF4-FFF2-40B4-BE49-F238E27FC236}">
                <a16:creationId xmlns:a16="http://schemas.microsoft.com/office/drawing/2014/main" id="{DEBEE8A1-CC5B-4910-9C14-40FBC35E6593}"/>
              </a:ext>
            </a:extLst>
          </p:cNvPr>
          <p:cNvSpPr/>
          <p:nvPr/>
        </p:nvSpPr>
        <p:spPr>
          <a:xfrm>
            <a:off x="6735852" y="5474548"/>
            <a:ext cx="4500206" cy="375552"/>
          </a:xfrm>
          <a:prstGeom prst="rect">
            <a:avLst/>
          </a:prstGeom>
        </p:spPr>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Calibri" panose="020F0502020204030204" pitchFamily="34" charset="0"/>
              </a:rPr>
              <a:t>(</a:t>
            </a:r>
            <a:r>
              <a:rPr lang="en-GB" i="1" dirty="0">
                <a:latin typeface="Calibri" panose="020F0502020204030204" pitchFamily="34" charset="0"/>
                <a:ea typeface="Calibri" panose="020F0502020204030204" pitchFamily="34" charset="0"/>
                <a:cs typeface="Calibri" panose="020F0502020204030204" pitchFamily="34" charset="0"/>
              </a:rPr>
              <a:t>Inter Cultural Workplace - Bing Images</a:t>
            </a:r>
            <a:r>
              <a:rPr lang="en-GB" dirty="0">
                <a:latin typeface="Calibri" panose="020F0502020204030204" pitchFamily="34" charset="0"/>
                <a:ea typeface="Calibri" panose="020F0502020204030204" pitchFamily="34" charset="0"/>
                <a:cs typeface="Calibri" panose="020F0502020204030204" pitchFamily="34" charset="0"/>
              </a:rPr>
              <a:t>, 2019)</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pic>
        <p:nvPicPr>
          <p:cNvPr id="8" name="Audio 7">
            <a:hlinkClick r:id="" action="ppaction://media"/>
            <a:extLst>
              <a:ext uri="{FF2B5EF4-FFF2-40B4-BE49-F238E27FC236}">
                <a16:creationId xmlns:a16="http://schemas.microsoft.com/office/drawing/2014/main" id="{C2865F7F-7E4A-4154-A094-07A72D86246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8820012"/>
      </p:ext>
    </p:extLst>
  </p:cSld>
  <p:clrMapOvr>
    <a:masterClrMapping/>
  </p:clrMapOvr>
  <mc:AlternateContent xmlns:mc="http://schemas.openxmlformats.org/markup-compatibility/2006">
    <mc:Choice xmlns:p14="http://schemas.microsoft.com/office/powerpoint/2010/main" Requires="p14">
      <p:transition spd="slow" p14:dur="2000" advTm="42641"/>
    </mc:Choice>
    <mc:Fallback>
      <p:transition spd="slow" advTm="42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 name="Straight Connector 70">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73" name="Rectangle 72">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B22F6D-F000-42B9-AF7A-6626903722F1}"/>
              </a:ext>
            </a:extLst>
          </p:cNvPr>
          <p:cNvSpPr>
            <a:spLocks noGrp="1"/>
          </p:cNvSpPr>
          <p:nvPr>
            <p:ph type="title"/>
          </p:nvPr>
        </p:nvSpPr>
        <p:spPr>
          <a:xfrm>
            <a:off x="457200" y="1598246"/>
            <a:ext cx="4412419" cy="3626217"/>
          </a:xfrm>
        </p:spPr>
        <p:txBody>
          <a:bodyPr vert="horz" lIns="91440" tIns="45720" rIns="91440" bIns="45720" rtlCol="0" anchor="t">
            <a:normAutofit/>
          </a:bodyPr>
          <a:lstStyle/>
          <a:p>
            <a:pPr algn="r"/>
            <a:r>
              <a:rPr lang="en-US" sz="5000" b="1" i="0" kern="1200" cap="all" baseline="0" dirty="0">
                <a:solidFill>
                  <a:schemeClr val="bg1"/>
                </a:solidFill>
                <a:latin typeface="+mj-lt"/>
                <a:ea typeface="+mj-ea"/>
                <a:cs typeface="+mj-cs"/>
              </a:rPr>
              <a:t>Gibbs Model of Reflection </a:t>
            </a:r>
          </a:p>
        </p:txBody>
      </p:sp>
      <p:sp>
        <p:nvSpPr>
          <p:cNvPr id="75"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solidFill>
            <a:schemeClr val="bg1"/>
          </a:solidFill>
          <a:ln w="603" cap="flat">
            <a:noFill/>
            <a:prstDash val="solid"/>
            <a:miter/>
          </a:ln>
        </p:spPr>
        <p:txBody>
          <a:bodyPr rtlCol="0" anchor="ctr"/>
          <a:lstStyle/>
          <a:p>
            <a:endParaRPr lang="en-US"/>
          </a:p>
        </p:txBody>
      </p:sp>
      <p:cxnSp>
        <p:nvCxnSpPr>
          <p:cNvPr id="77" name="Straight Connector 76">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2050" name="Picture 2" descr="Diagram&#10;&#10;Description automatically generated">
            <a:extLst>
              <a:ext uri="{FF2B5EF4-FFF2-40B4-BE49-F238E27FC236}">
                <a16:creationId xmlns:a16="http://schemas.microsoft.com/office/drawing/2014/main" id="{D7D16712-DC1E-49AC-AAF4-E6DB97B9E7DD}"/>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5986926" y="2270302"/>
            <a:ext cx="5569864" cy="3439391"/>
          </a:xfrm>
          <a:prstGeom prst="rect">
            <a:avLst/>
          </a:prstGeom>
          <a:noFill/>
          <a:extLst>
            <a:ext uri="{909E8E84-426E-40DD-AFC4-6F175D3DCCD1}">
              <a14:hiddenFill xmlns:a14="http://schemas.microsoft.com/office/drawing/2010/main">
                <a:solidFill>
                  <a:srgbClr val="FFFFFF"/>
                </a:solidFill>
              </a14:hiddenFill>
            </a:ext>
          </a:extLst>
        </p:spPr>
      </p:pic>
      <p:sp>
        <p:nvSpPr>
          <p:cNvPr id="79"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pic>
        <p:nvPicPr>
          <p:cNvPr id="4" name="Audio 3">
            <a:hlinkClick r:id="" action="ppaction://media"/>
            <a:extLst>
              <a:ext uri="{FF2B5EF4-FFF2-40B4-BE49-F238E27FC236}">
                <a16:creationId xmlns:a16="http://schemas.microsoft.com/office/drawing/2014/main" id="{245CAC46-E9FF-4CA2-B191-350C6A06CF3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757987290"/>
      </p:ext>
    </p:extLst>
  </p:cSld>
  <p:clrMapOvr>
    <a:masterClrMapping/>
  </p:clrMapOvr>
  <mc:AlternateContent xmlns:mc="http://schemas.openxmlformats.org/markup-compatibility/2006">
    <mc:Choice xmlns:p14="http://schemas.microsoft.com/office/powerpoint/2010/main" Requires="p14">
      <p:transition spd="slow" p14:dur="2000" advTm="22486"/>
    </mc:Choice>
    <mc:Fallback>
      <p:transition spd="slow" advTm="22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Fireworks exploding in the night sky">
            <a:extLst>
              <a:ext uri="{FF2B5EF4-FFF2-40B4-BE49-F238E27FC236}">
                <a16:creationId xmlns:a16="http://schemas.microsoft.com/office/drawing/2014/main" id="{35C40551-F23F-4F5C-8462-0DA8FF82AB98}"/>
              </a:ext>
            </a:extLst>
          </p:cNvPr>
          <p:cNvPicPr>
            <a:picLocks noChangeAspect="1"/>
          </p:cNvPicPr>
          <p:nvPr/>
        </p:nvPicPr>
        <p:blipFill rotWithShape="1">
          <a:blip r:embed="rId5"/>
          <a:srcRect b="15094"/>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D95001-AE1F-443B-9DB3-3356015983AA}"/>
              </a:ext>
            </a:extLst>
          </p:cNvPr>
          <p:cNvSpPr>
            <a:spLocks noGrp="1"/>
          </p:cNvSpPr>
          <p:nvPr>
            <p:ph type="title"/>
          </p:nvPr>
        </p:nvSpPr>
        <p:spPr>
          <a:xfrm>
            <a:off x="477981" y="1122362"/>
            <a:ext cx="4023360" cy="2802219"/>
          </a:xfrm>
        </p:spPr>
        <p:txBody>
          <a:bodyPr vert="horz" lIns="91440" tIns="45720" rIns="91440" bIns="45720" rtlCol="0" anchor="b">
            <a:normAutofit/>
          </a:bodyPr>
          <a:lstStyle/>
          <a:p>
            <a:r>
              <a:rPr lang="en-US" sz="4200" b="1" i="0" kern="1200" cap="all" baseline="0">
                <a:solidFill>
                  <a:schemeClr val="tx1"/>
                </a:solidFill>
                <a:latin typeface="+mj-lt"/>
                <a:ea typeface="+mj-ea"/>
                <a:cs typeface="+mj-cs"/>
              </a:rPr>
              <a:t>Description</a:t>
            </a:r>
          </a:p>
        </p:txBody>
      </p:sp>
      <p:pic>
        <p:nvPicPr>
          <p:cNvPr id="7" name="Audio 6">
            <a:hlinkClick r:id="" action="ppaction://media"/>
            <a:extLst>
              <a:ext uri="{FF2B5EF4-FFF2-40B4-BE49-F238E27FC236}">
                <a16:creationId xmlns:a16="http://schemas.microsoft.com/office/drawing/2014/main" id="{2BCC20B8-A258-408C-B546-2A707DA0AA3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7791162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4058"/>
    </mc:Choice>
    <mc:Fallback>
      <p:transition spd="slow" advTm="74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5" name="Picture 4" descr="Empty speech bubbles">
            <a:extLst>
              <a:ext uri="{FF2B5EF4-FFF2-40B4-BE49-F238E27FC236}">
                <a16:creationId xmlns:a16="http://schemas.microsoft.com/office/drawing/2014/main" id="{ADA3005E-0043-45C7-9B13-3B7808FD54C1}"/>
              </a:ext>
            </a:extLst>
          </p:cNvPr>
          <p:cNvPicPr>
            <a:picLocks noChangeAspect="1"/>
          </p:cNvPicPr>
          <p:nvPr/>
        </p:nvPicPr>
        <p:blipFill rotWithShape="1">
          <a:blip r:embed="rId5"/>
          <a:srcRect t="5516" b="10214"/>
          <a:stretch/>
        </p:blipFill>
        <p:spPr>
          <a:xfrm>
            <a:off x="3" y="-22"/>
            <a:ext cx="12191997" cy="6858022"/>
          </a:xfrm>
          <a:prstGeom prst="rect">
            <a:avLst/>
          </a:prstGeom>
        </p:spPr>
      </p:pic>
      <p:sp>
        <p:nvSpPr>
          <p:cNvPr id="11" name="Rectangle 1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06190" y="2206184"/>
            <a:ext cx="6858003" cy="2445624"/>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37374"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B9C656-22C8-45A3-91F3-93CCFFFD0CD3}"/>
              </a:ext>
            </a:extLst>
          </p:cNvPr>
          <p:cNvSpPr>
            <a:spLocks noGrp="1"/>
          </p:cNvSpPr>
          <p:nvPr>
            <p:ph type="title"/>
          </p:nvPr>
        </p:nvSpPr>
        <p:spPr>
          <a:xfrm>
            <a:off x="6096006" y="643467"/>
            <a:ext cx="5452529" cy="3569242"/>
          </a:xfrm>
        </p:spPr>
        <p:txBody>
          <a:bodyPr vert="horz" lIns="91440" tIns="45720" rIns="91440" bIns="45720" rtlCol="0" anchor="t">
            <a:normAutofit/>
          </a:bodyPr>
          <a:lstStyle/>
          <a:p>
            <a:pPr algn="r"/>
            <a:r>
              <a:rPr lang="en-US" sz="6000" b="1" i="0" kern="1200" cap="all" baseline="0">
                <a:solidFill>
                  <a:schemeClr val="bg1"/>
                </a:solidFill>
                <a:latin typeface="+mj-lt"/>
                <a:ea typeface="+mj-ea"/>
                <a:cs typeface="+mj-cs"/>
              </a:rPr>
              <a:t>Feelings</a:t>
            </a:r>
          </a:p>
        </p:txBody>
      </p:sp>
      <p:pic>
        <p:nvPicPr>
          <p:cNvPr id="6" name="Audio 5">
            <a:hlinkClick r:id="" action="ppaction://media"/>
            <a:extLst>
              <a:ext uri="{FF2B5EF4-FFF2-40B4-BE49-F238E27FC236}">
                <a16:creationId xmlns:a16="http://schemas.microsoft.com/office/drawing/2014/main" id="{3255FD6C-C9C6-4724-97C9-3A9464B7FAD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28965203"/>
      </p:ext>
    </p:extLst>
  </p:cSld>
  <p:clrMapOvr>
    <a:masterClrMapping/>
  </p:clrMapOvr>
  <mc:AlternateContent xmlns:mc="http://schemas.openxmlformats.org/markup-compatibility/2006">
    <mc:Choice xmlns:p14="http://schemas.microsoft.com/office/powerpoint/2010/main" Requires="p14">
      <p:transition spd="slow" p14:dur="2000" advTm="57956"/>
    </mc:Choice>
    <mc:Fallback>
      <p:transition spd="slow" advTm="579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B97543-4B36-4FB3-9543-B3EB1AA4AD86}"/>
              </a:ext>
            </a:extLst>
          </p:cNvPr>
          <p:cNvSpPr>
            <a:spLocks noGrp="1"/>
          </p:cNvSpPr>
          <p:nvPr>
            <p:ph type="title"/>
          </p:nvPr>
        </p:nvSpPr>
        <p:spPr>
          <a:xfrm>
            <a:off x="1522030" y="1209220"/>
            <a:ext cx="9147940" cy="2337238"/>
          </a:xfrm>
        </p:spPr>
        <p:txBody>
          <a:bodyPr vert="horz" lIns="91440" tIns="45720" rIns="91440" bIns="45720" rtlCol="0" anchor="b">
            <a:normAutofit/>
          </a:bodyPr>
          <a:lstStyle/>
          <a:p>
            <a:pPr algn="ctr"/>
            <a:r>
              <a:rPr lang="en-US" sz="6000" b="1" i="0" kern="1200" cap="all" baseline="0" dirty="0">
                <a:solidFill>
                  <a:schemeClr val="bg1"/>
                </a:solidFill>
                <a:latin typeface="+mj-lt"/>
                <a:ea typeface="+mj-ea"/>
                <a:cs typeface="+mj-cs"/>
              </a:rPr>
              <a:t>Evaluation </a:t>
            </a:r>
          </a:p>
        </p:txBody>
      </p:sp>
      <p:sp>
        <p:nvSpPr>
          <p:cNvPr id="12"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14"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6"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18"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20"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2"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cxnSp>
        <p:nvCxnSpPr>
          <p:cNvPr id="24" name="Straight Connector 23">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E5D782DD-78A6-423C-9C3D-8FB81DA5172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46431375"/>
      </p:ext>
    </p:extLst>
  </p:cSld>
  <p:clrMapOvr>
    <a:masterClrMapping/>
  </p:clrMapOvr>
  <mc:AlternateContent xmlns:mc="http://schemas.openxmlformats.org/markup-compatibility/2006">
    <mc:Choice xmlns:p14="http://schemas.microsoft.com/office/powerpoint/2010/main" Requires="p14">
      <p:transition spd="slow" p14:dur="2000" advTm="102943"/>
    </mc:Choice>
    <mc:Fallback>
      <p:transition spd="slow" advTm="102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s and plots layered on a blue digital screen">
            <a:extLst>
              <a:ext uri="{FF2B5EF4-FFF2-40B4-BE49-F238E27FC236}">
                <a16:creationId xmlns:a16="http://schemas.microsoft.com/office/drawing/2014/main" id="{E6FC4DC3-40F6-4240-9A62-E018287294D2}"/>
              </a:ext>
            </a:extLst>
          </p:cNvPr>
          <p:cNvPicPr>
            <a:picLocks noChangeAspect="1"/>
          </p:cNvPicPr>
          <p:nvPr/>
        </p:nvPicPr>
        <p:blipFill rotWithShape="1">
          <a:blip r:embed="rId5"/>
          <a:srcRect t="6893" b="18107"/>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DE1E7C-63C2-4C1C-974B-EB6A59C85DB9}"/>
              </a:ext>
            </a:extLst>
          </p:cNvPr>
          <p:cNvSpPr>
            <a:spLocks noGrp="1"/>
          </p:cNvSpPr>
          <p:nvPr>
            <p:ph type="title"/>
          </p:nvPr>
        </p:nvSpPr>
        <p:spPr>
          <a:xfrm>
            <a:off x="477981" y="1122362"/>
            <a:ext cx="4023360" cy="2802219"/>
          </a:xfrm>
        </p:spPr>
        <p:txBody>
          <a:bodyPr vert="horz" lIns="91440" tIns="45720" rIns="91440" bIns="45720" rtlCol="0" anchor="b">
            <a:normAutofit/>
          </a:bodyPr>
          <a:lstStyle/>
          <a:p>
            <a:r>
              <a:rPr lang="en-US" sz="5400" b="1" i="0" kern="1200" cap="all" baseline="0">
                <a:solidFill>
                  <a:schemeClr val="tx1"/>
                </a:solidFill>
                <a:latin typeface="+mj-lt"/>
                <a:ea typeface="+mj-ea"/>
                <a:cs typeface="+mj-cs"/>
              </a:rPr>
              <a:t>Analysis </a:t>
            </a:r>
          </a:p>
        </p:txBody>
      </p:sp>
      <p:pic>
        <p:nvPicPr>
          <p:cNvPr id="4" name="Audio 3">
            <a:hlinkClick r:id="" action="ppaction://media"/>
            <a:extLst>
              <a:ext uri="{FF2B5EF4-FFF2-40B4-BE49-F238E27FC236}">
                <a16:creationId xmlns:a16="http://schemas.microsoft.com/office/drawing/2014/main" id="{3E892ECC-1534-46FD-935C-7A77AB66876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484915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7417"/>
    </mc:Choice>
    <mc:Fallback>
      <p:transition spd="slow" advTm="674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68D50D-C3A2-43D8-A8C5-967CB9271FCD}"/>
              </a:ext>
            </a:extLst>
          </p:cNvPr>
          <p:cNvSpPr>
            <a:spLocks noGrp="1"/>
          </p:cNvSpPr>
          <p:nvPr>
            <p:ph type="title"/>
          </p:nvPr>
        </p:nvSpPr>
        <p:spPr>
          <a:xfrm>
            <a:off x="1522030" y="1209220"/>
            <a:ext cx="9147940" cy="2337238"/>
          </a:xfrm>
        </p:spPr>
        <p:txBody>
          <a:bodyPr vert="horz" lIns="91440" tIns="45720" rIns="91440" bIns="45720" rtlCol="0" anchor="b">
            <a:normAutofit/>
          </a:bodyPr>
          <a:lstStyle/>
          <a:p>
            <a:pPr algn="ctr"/>
            <a:r>
              <a:rPr lang="en-US" sz="6000" b="1" i="0" kern="1200" cap="all" baseline="0">
                <a:solidFill>
                  <a:schemeClr val="bg1"/>
                </a:solidFill>
                <a:latin typeface="+mj-lt"/>
                <a:ea typeface="+mj-ea"/>
                <a:cs typeface="+mj-cs"/>
              </a:rPr>
              <a:t>Conclusion</a:t>
            </a:r>
          </a:p>
        </p:txBody>
      </p:sp>
      <p:sp>
        <p:nvSpPr>
          <p:cNvPr id="27"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2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31"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33"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35"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37"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cxnSp>
        <p:nvCxnSpPr>
          <p:cNvPr id="39" name="Straight Connector 3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860E7AD6-9AC0-4281-ACB1-06A046FC0F1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7785547"/>
      </p:ext>
    </p:extLst>
  </p:cSld>
  <p:clrMapOvr>
    <a:masterClrMapping/>
  </p:clrMapOvr>
  <mc:AlternateContent xmlns:mc="http://schemas.openxmlformats.org/markup-compatibility/2006">
    <mc:Choice xmlns:p14="http://schemas.microsoft.com/office/powerpoint/2010/main" Requires="p14">
      <p:transition spd="slow" p14:dur="2000" advTm="81604"/>
    </mc:Choice>
    <mc:Fallback>
      <p:transition spd="slow" advTm="816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FC9F1FCE-23A4-4D1A-9A80-1BF2D4B57777}"/>
              </a:ext>
            </a:extLst>
          </p:cNvPr>
          <p:cNvPicPr>
            <a:picLocks noChangeAspect="1"/>
          </p:cNvPicPr>
          <p:nvPr/>
        </p:nvPicPr>
        <p:blipFill rotWithShape="1">
          <a:blip r:embed="rId5"/>
          <a:srcRect t="8537"/>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0DA8FE-2F42-41BC-A6B2-BA7096B07043}"/>
              </a:ext>
            </a:extLst>
          </p:cNvPr>
          <p:cNvSpPr>
            <a:spLocks noGrp="1"/>
          </p:cNvSpPr>
          <p:nvPr>
            <p:ph type="title"/>
          </p:nvPr>
        </p:nvSpPr>
        <p:spPr>
          <a:xfrm>
            <a:off x="477981" y="1122362"/>
            <a:ext cx="4023360" cy="2802219"/>
          </a:xfrm>
        </p:spPr>
        <p:txBody>
          <a:bodyPr vert="horz" lIns="91440" tIns="45720" rIns="91440" bIns="45720" rtlCol="0" anchor="b">
            <a:normAutofit/>
          </a:bodyPr>
          <a:lstStyle/>
          <a:p>
            <a:r>
              <a:rPr lang="en-US" sz="5400" b="1" i="0" kern="1200" cap="all" baseline="0">
                <a:solidFill>
                  <a:schemeClr val="tx1"/>
                </a:solidFill>
                <a:latin typeface="+mj-lt"/>
                <a:ea typeface="+mj-ea"/>
                <a:cs typeface="+mj-cs"/>
              </a:rPr>
              <a:t>Action Plan</a:t>
            </a:r>
          </a:p>
        </p:txBody>
      </p:sp>
      <p:pic>
        <p:nvPicPr>
          <p:cNvPr id="4" name="Audio 3">
            <a:hlinkClick r:id="" action="ppaction://media"/>
            <a:extLst>
              <a:ext uri="{FF2B5EF4-FFF2-40B4-BE49-F238E27FC236}">
                <a16:creationId xmlns:a16="http://schemas.microsoft.com/office/drawing/2014/main" id="{0F70A487-18EE-4C96-AA70-A45A473537F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27254430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41837"/>
    </mc:Choice>
    <mc:Fallback>
      <p:transition spd="slow" advTm="1418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14" name="Picture 13" descr="Glasses on top of a book">
            <a:extLst>
              <a:ext uri="{FF2B5EF4-FFF2-40B4-BE49-F238E27FC236}">
                <a16:creationId xmlns:a16="http://schemas.microsoft.com/office/drawing/2014/main" id="{7FE1431F-CFFB-4A00-B515-90DCE491787F}"/>
              </a:ext>
            </a:extLst>
          </p:cNvPr>
          <p:cNvPicPr>
            <a:picLocks noChangeAspect="1"/>
          </p:cNvPicPr>
          <p:nvPr/>
        </p:nvPicPr>
        <p:blipFill rotWithShape="1">
          <a:blip r:embed="rId3"/>
          <a:srcRect t="14112" b="982"/>
          <a:stretch/>
        </p:blipFill>
        <p:spPr>
          <a:xfrm>
            <a:off x="3" y="-22"/>
            <a:ext cx="12191997" cy="6858022"/>
          </a:xfrm>
          <a:prstGeom prst="rect">
            <a:avLst/>
          </a:prstGeom>
        </p:spPr>
      </p:pic>
      <p:sp>
        <p:nvSpPr>
          <p:cNvPr id="20" name="Rectangle 19">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06190" y="2206184"/>
            <a:ext cx="6858003" cy="2445624"/>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37374"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BF174-2373-4303-8C00-320C42E05D09}"/>
              </a:ext>
            </a:extLst>
          </p:cNvPr>
          <p:cNvSpPr>
            <a:spLocks noGrp="1"/>
          </p:cNvSpPr>
          <p:nvPr>
            <p:ph type="title"/>
          </p:nvPr>
        </p:nvSpPr>
        <p:spPr>
          <a:xfrm>
            <a:off x="6096006" y="643467"/>
            <a:ext cx="5452529" cy="3569242"/>
          </a:xfrm>
        </p:spPr>
        <p:txBody>
          <a:bodyPr vert="horz" lIns="91440" tIns="45720" rIns="91440" bIns="45720" rtlCol="0" anchor="t">
            <a:normAutofit/>
          </a:bodyPr>
          <a:lstStyle/>
          <a:p>
            <a:pPr algn="r"/>
            <a:r>
              <a:rPr lang="en-US" sz="6000" b="1" i="0" kern="1200" cap="all" baseline="0">
                <a:solidFill>
                  <a:schemeClr val="bg1"/>
                </a:solidFill>
                <a:latin typeface="+mj-lt"/>
                <a:ea typeface="+mj-ea"/>
                <a:cs typeface="+mj-cs"/>
              </a:rPr>
              <a:t>References </a:t>
            </a:r>
          </a:p>
        </p:txBody>
      </p:sp>
      <p:sp>
        <p:nvSpPr>
          <p:cNvPr id="4" name="TextBox 3">
            <a:extLst>
              <a:ext uri="{FF2B5EF4-FFF2-40B4-BE49-F238E27FC236}">
                <a16:creationId xmlns:a16="http://schemas.microsoft.com/office/drawing/2014/main" id="{1D411D98-FB77-4284-89CD-1BCF447A7AD5}"/>
              </a:ext>
            </a:extLst>
          </p:cNvPr>
          <p:cNvSpPr txBox="1"/>
          <p:nvPr/>
        </p:nvSpPr>
        <p:spPr>
          <a:xfrm>
            <a:off x="1962365" y="2594030"/>
            <a:ext cx="8620001" cy="4524315"/>
          </a:xfrm>
          <a:prstGeom prst="rect">
            <a:avLst/>
          </a:prstGeom>
          <a:noFill/>
        </p:spPr>
        <p:txBody>
          <a:bodyPr wrap="square" rtlCol="0">
            <a:spAutoFit/>
          </a:bodyPr>
          <a:lstStyle/>
          <a:p>
            <a:r>
              <a:rPr lang="en-GB" b="1" i="1" dirty="0"/>
              <a:t>Gibbs’ Reflective Cycle</a:t>
            </a:r>
            <a:r>
              <a:rPr lang="en-GB" b="1" dirty="0"/>
              <a:t>. (2018). The University of Edinburgh. https://www.ed.ac.uk/reflection/reflectors-toolkit/reflecting-on-experience/gibbs-reflective-cycle</a:t>
            </a:r>
          </a:p>
          <a:p>
            <a:r>
              <a:rPr lang="en-GB" b="1" i="1" dirty="0"/>
              <a:t>inter cultural workplace—Bing images</a:t>
            </a:r>
            <a:r>
              <a:rPr lang="en-GB" b="1" dirty="0"/>
              <a:t>. (2019). https://www.bing.com/images/search?view=detailV2&amp;ccid=4GVxd7N%2b&amp;id=3D393349A024FB90F50ED7ECAED7F67F2ACCCD19&amp;thid=OIP.4GVxd7N-ufoLAH7b4gST0gHaEK&amp;mediaurl=https%3a%2f%2fi.ytimg.com%2fvi%2fAiF4zrYDZcQ%2fmaxresdefault.jpg&amp;exph=720&amp;expw=1280&amp;q=inter+cultural+workplace&amp;simid=608010693769497453&amp;ck=1F68A9E7D4D525E9068FA45F44B36417&amp;selectedIndex=8&amp;FORM=IRPRST&amp;ajaxhist=0</a:t>
            </a:r>
          </a:p>
          <a:p>
            <a:r>
              <a:rPr lang="en-GB" b="1" dirty="0"/>
              <a:t>Lahti, M., &amp; </a:t>
            </a:r>
            <a:r>
              <a:rPr lang="en-GB" b="1" dirty="0" err="1"/>
              <a:t>Valo</a:t>
            </a:r>
            <a:r>
              <a:rPr lang="en-GB" b="1" dirty="0"/>
              <a:t>, M. (2017, July 27). </a:t>
            </a:r>
            <a:r>
              <a:rPr lang="en-GB" b="1" i="1" dirty="0"/>
              <a:t>Intercultural Workplace Communication</a:t>
            </a:r>
            <a:r>
              <a:rPr lang="en-GB" b="1" dirty="0"/>
              <a:t>. Oxford Research </a:t>
            </a:r>
            <a:r>
              <a:rPr lang="en-GB" b="1" dirty="0" err="1"/>
              <a:t>Encyclopedia</a:t>
            </a:r>
            <a:r>
              <a:rPr lang="en-GB" b="1" dirty="0"/>
              <a:t> of Communication. https://doi.org/10.1093/acrefore/9780190228613.013.404</a:t>
            </a:r>
          </a:p>
          <a:p>
            <a:r>
              <a:rPr lang="en-GB" b="1" dirty="0"/>
              <a:t> </a:t>
            </a:r>
          </a:p>
          <a:p>
            <a:r>
              <a:rPr lang="en-GB" dirty="0"/>
              <a:t> </a:t>
            </a:r>
          </a:p>
          <a:p>
            <a:endParaRPr lang="en-GB" dirty="0"/>
          </a:p>
        </p:txBody>
      </p:sp>
    </p:spTree>
    <p:extLst>
      <p:ext uri="{BB962C8B-B14F-4D97-AF65-F5344CB8AC3E}">
        <p14:creationId xmlns:p14="http://schemas.microsoft.com/office/powerpoint/2010/main" val="3207117391"/>
      </p:ext>
    </p:extLst>
  </p:cSld>
  <p:clrMapOvr>
    <a:masterClrMapping/>
  </p:clrMapOvr>
</p:sld>
</file>

<file path=ppt/theme/theme1.xml><?xml version="1.0" encoding="utf-8"?>
<a:theme xmlns:a="http://schemas.openxmlformats.org/drawingml/2006/main" name="GradientVTI">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242</TotalTime>
  <Words>1140</Words>
  <Application>Microsoft Office PowerPoint</Application>
  <PresentationFormat>Widescreen</PresentationFormat>
  <Paragraphs>55</Paragraphs>
  <Slides>10</Slides>
  <Notes>10</Notes>
  <HiddenSlides>0</HiddenSlides>
  <MMClips>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Univers</vt:lpstr>
      <vt:lpstr>GradientVTI</vt:lpstr>
      <vt:lpstr>REFLECTION ON THE MODULE: intercultural workplace</vt:lpstr>
      <vt:lpstr>Introduction </vt:lpstr>
      <vt:lpstr>Gibbs Model of Reflection </vt:lpstr>
      <vt:lpstr>Description</vt:lpstr>
      <vt:lpstr>Feelings</vt:lpstr>
      <vt:lpstr>Evaluation </vt:lpstr>
      <vt:lpstr>Analysis </vt:lpstr>
      <vt:lpstr>Conclusion</vt:lpstr>
      <vt:lpstr>Action Plan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REFLECTION ON THE MODULE: intercultural workplace</dc:title>
  <dc:creator>Sara Ann John-Davies (1910200)</dc:creator>
  <cp:lastModifiedBy>Sara Ann John-Davies (1910200)</cp:lastModifiedBy>
  <cp:revision>16</cp:revision>
  <cp:lastPrinted>2021-03-01T20:01:37Z</cp:lastPrinted>
  <dcterms:created xsi:type="dcterms:W3CDTF">2021-03-01T16:30:24Z</dcterms:created>
  <dcterms:modified xsi:type="dcterms:W3CDTF">2021-03-01T20:32:55Z</dcterms:modified>
</cp:coreProperties>
</file>