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6" r:id="rId5"/>
    <p:sldId id="267" r:id="rId6"/>
    <p:sldId id="259" r:id="rId7"/>
    <p:sldId id="261" r:id="rId8"/>
    <p:sldId id="262" r:id="rId9"/>
    <p:sldId id="263" r:id="rId10"/>
    <p:sldId id="264" r:id="rId11"/>
    <p:sldId id="265" r:id="rId12"/>
  </p:sldIdLst>
  <p:sldSz cx="9144000" cy="5143500" type="screen16x9"/>
  <p:notesSz cx="5143500" cy="9144000"/>
  <p:embeddedFontLst>
    <p:embeddedFont>
      <p:font typeface="Corben" panose="020F0503020000020004" pitchFamily="34" charset="0"/>
      <p:regular r:id="rId14"/>
    </p:embeddedFont>
    <p:embeddedFont>
      <p:font typeface="Nobile" panose="02000503050000020004" pitchFamily="2" charset="0"/>
      <p:regular r:id="rId15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font" Target="fonts/font2.fntdata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font" Target="fonts/font1.fntdata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6582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9F9FF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4.sv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image" Target="../media/image4.sv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7" Type="http://schemas.openxmlformats.org/officeDocument/2006/relationships/image" Target="../media/image10.sv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9.svg" /><Relationship Id="rId5" Type="http://schemas.openxmlformats.org/officeDocument/2006/relationships/image" Target="../media/image8.svg" /><Relationship Id="rId4" Type="http://schemas.openxmlformats.org/officeDocument/2006/relationships/image" Target="../media/image7.svg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 /><Relationship Id="rId3" Type="http://schemas.openxmlformats.org/officeDocument/2006/relationships/image" Target="../media/image11.svg" /><Relationship Id="rId7" Type="http://schemas.openxmlformats.org/officeDocument/2006/relationships/image" Target="../media/image15.sv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4.svg" /><Relationship Id="rId5" Type="http://schemas.openxmlformats.org/officeDocument/2006/relationships/image" Target="../media/image13.svg" /><Relationship Id="rId4" Type="http://schemas.openxmlformats.org/officeDocument/2006/relationships/image" Target="../media/image12.sv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8.svg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 /><Relationship Id="rId3" Type="http://schemas.openxmlformats.org/officeDocument/2006/relationships/image" Target="../media/image19.svg" /><Relationship Id="rId7" Type="http://schemas.openxmlformats.org/officeDocument/2006/relationships/image" Target="../media/image23.sv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2.svg" /><Relationship Id="rId5" Type="http://schemas.openxmlformats.org/officeDocument/2006/relationships/image" Target="../media/image21.svg" /><Relationship Id="rId4" Type="http://schemas.openxmlformats.org/officeDocument/2006/relationships/image" Target="../media/image20.svg" 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content/pdf/10.1007/s44197-025-00353-6.pdf" TargetMode="External" /><Relationship Id="rId13" Type="http://schemas.openxmlformats.org/officeDocument/2006/relationships/hyperlink" Target="https://www.nice.org.uk/guidance/ng127" TargetMode="External" /><Relationship Id="rId18" Type="http://schemas.openxmlformats.org/officeDocument/2006/relationships/hyperlink" Target="https://www.sciencedirect.com/science/article/pii/S2211034824002086" TargetMode="External" /><Relationship Id="rId3" Type="http://schemas.openxmlformats.org/officeDocument/2006/relationships/hyperlink" Target="https://www.sciencedirect.com/science/article/pii/S1470211825001848" TargetMode="External" /><Relationship Id="rId7" Type="http://schemas.openxmlformats.org/officeDocument/2006/relationships/hyperlink" Target="https://journals.sagepub.com/doi/pdf/10.1177/13524585241277018" TargetMode="External" /><Relationship Id="rId12" Type="http://schemas.openxmlformats.org/officeDocument/2006/relationships/hyperlink" Target="https://www.mssociety.org.uk/research/news/number-people-living-ms-uk-increases" TargetMode="External" /><Relationship Id="rId17" Type="http://schemas.openxmlformats.org/officeDocument/2006/relationships/hyperlink" Target="https://link.springer.com/content/pdf/10.1007/s40120-025-00728-8.pdf" TargetMode="External" /><Relationship Id="rId2" Type="http://schemas.openxmlformats.org/officeDocument/2006/relationships/image" Target="../media/image25.svg" /><Relationship Id="rId16" Type="http://schemas.openxmlformats.org/officeDocument/2006/relationships/hyperlink" Target="https://www.thelancet.com/pdfs/journals/lanepe/PIIS2666-7762(24)00144-3.pdf" TargetMode="External" /><Relationship Id="rId20" Type="http://schemas.openxmlformats.org/officeDocument/2006/relationships/hyperlink" Target="https://journals.sagepub.com/doi/pdf/10.1177/13524585241288393" TargetMode="Externa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6.svg" /><Relationship Id="rId11" Type="http://schemas.openxmlformats.org/officeDocument/2006/relationships/hyperlink" Target="https://mstrust.org.uk/information-support/about-ms/how-common-multiple-sclerosis" TargetMode="External" /><Relationship Id="rId5" Type="http://schemas.openxmlformats.org/officeDocument/2006/relationships/hyperlink" Target="https://journals.sagepub.com/doi/pdf/10.1177/20552173231178441" TargetMode="External" /><Relationship Id="rId15" Type="http://schemas.openxmlformats.org/officeDocument/2006/relationships/hyperlink" Target="https://discovery.ucl.ac.uk/id/eprint/10223779/3/Ciccarelli_Research-Letter-Final.pdf" TargetMode="External" /><Relationship Id="rId10" Type="http://schemas.openxmlformats.org/officeDocument/2006/relationships/image" Target="../media/image27.svg" /><Relationship Id="rId19" Type="http://schemas.openxmlformats.org/officeDocument/2006/relationships/hyperlink" Target="https://www.msard-journal.com/article/S2211-0348(25)00649-2/pdf" TargetMode="External" /><Relationship Id="rId4" Type="http://schemas.openxmlformats.org/officeDocument/2006/relationships/hyperlink" Target="https://www.sciencedirect.com/science/article/pii/S2211034825003712" TargetMode="External" /><Relationship Id="rId9" Type="http://schemas.openxmlformats.org/officeDocument/2006/relationships/hyperlink" Target="https://www.mssociety.org.uk/what-we-do/our-work/our-evidence/ms-in-the-uk" TargetMode="External" /><Relationship Id="rId14" Type="http://schemas.openxmlformats.org/officeDocument/2006/relationships/image" Target="../media/image28.sv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25119" y="302079"/>
            <a:ext cx="4722763" cy="446586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The Prevalence and Impact of Multiple Sclerosis Among Adults Aged 20–40 in the United Kingdom</a:t>
            </a:r>
          </a:p>
          <a:p>
            <a:pPr marL="0" indent="0" algn="l">
              <a:lnSpc>
                <a:spcPct val="104000"/>
              </a:lnSpc>
              <a:buNone/>
            </a:pPr>
            <a:endParaRPr lang="en-US" sz="2400">
              <a:solidFill>
                <a:srgbClr val="1B1B27"/>
              </a:solidFill>
              <a:latin typeface="Corben" pitchFamily="34" charset="0"/>
            </a:endParaRPr>
          </a:p>
          <a:p>
            <a:pPr marL="0" indent="0" algn="l">
              <a:lnSpc>
                <a:spcPct val="104000"/>
              </a:lnSpc>
              <a:buNone/>
            </a:pPr>
            <a:endParaRPr lang="en-US" sz="2400" dirty="0">
              <a:solidFill>
                <a:srgbClr val="1B1B27"/>
              </a:solidFill>
              <a:latin typeface="Corben" pitchFamily="34" charset="0"/>
            </a:endParaRPr>
          </a:p>
          <a:p>
            <a:pPr marL="0" indent="0" algn="l">
              <a:lnSpc>
                <a:spcPct val="104000"/>
              </a:lnSpc>
              <a:buNone/>
            </a:pPr>
            <a:r>
              <a:rPr lang="en-US" sz="2000" dirty="0">
                <a:solidFill>
                  <a:srgbClr val="1B1B27"/>
                </a:solidFill>
                <a:latin typeface="Corben" pitchFamily="34" charset="0"/>
              </a:rPr>
              <a:t>Name:  Krisha Jayesh Ahir</a:t>
            </a:r>
          </a:p>
          <a:p>
            <a:pPr marL="0" indent="0" algn="l">
              <a:lnSpc>
                <a:spcPct val="104000"/>
              </a:lnSpc>
              <a:buNone/>
            </a:pPr>
            <a:endParaRPr lang="en-US" sz="2000" dirty="0">
              <a:solidFill>
                <a:srgbClr val="1B1B27"/>
              </a:solidFill>
              <a:latin typeface="Corben" pitchFamily="34" charset="0"/>
            </a:endParaRPr>
          </a:p>
          <a:p>
            <a:pPr marL="0" indent="0" algn="l">
              <a:lnSpc>
                <a:spcPct val="104000"/>
              </a:lnSpc>
              <a:buNone/>
            </a:pPr>
            <a:r>
              <a:rPr lang="en-US" sz="2000" dirty="0">
                <a:solidFill>
                  <a:srgbClr val="1B1B27"/>
                </a:solidFill>
                <a:latin typeface="Corben" pitchFamily="34" charset="0"/>
              </a:rPr>
              <a:t>Student ID: 2515386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96119" y="558329"/>
            <a:ext cx="4722763" cy="7750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Introduction to Multiple Sclerosis</a:t>
            </a:r>
            <a:endParaRPr lang="en-US" sz="24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1831" y="1519461"/>
            <a:ext cx="4737050" cy="673447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77242" y="1657722"/>
            <a:ext cx="4403378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Multiple sclerosis is a chronic autoimmune condition affecting the central nervous system (NICE, 2022).</a:t>
            </a:r>
            <a:endParaRPr lang="en-US" sz="950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1831" y="2316882"/>
            <a:ext cx="4737050" cy="673447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677242" y="2455143"/>
            <a:ext cx="4403378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The disease disrupts communication between the brain, spinal cord and body (NICE, 2022).</a:t>
            </a:r>
            <a:endParaRPr lang="en-US" sz="950" dirty="0"/>
          </a:p>
        </p:txBody>
      </p:sp>
      <p:pic>
        <p:nvPicPr>
          <p:cNvPr id="8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1831" y="3114303"/>
            <a:ext cx="4737050" cy="673447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677242" y="3252564"/>
            <a:ext cx="4403378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Symptoms vary significantly depending on disease progression and severity (</a:t>
            </a:r>
            <a:r>
              <a:rPr lang="en-US" sz="950" dirty="0" err="1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Portaccio</a:t>
            </a: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et al., 2024).</a:t>
            </a:r>
            <a:endParaRPr lang="en-US" sz="950" dirty="0"/>
          </a:p>
        </p:txBody>
      </p:sp>
      <p:pic>
        <p:nvPicPr>
          <p:cNvPr id="10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1831" y="3911724"/>
            <a:ext cx="4737050" cy="673447"/>
          </a:xfrm>
          <a:prstGeom prst="rect">
            <a:avLst/>
          </a:prstGeom>
        </p:spPr>
      </p:pic>
      <p:sp>
        <p:nvSpPr>
          <p:cNvPr id="11" name="Text 4"/>
          <p:cNvSpPr/>
          <p:nvPr/>
        </p:nvSpPr>
        <p:spPr>
          <a:xfrm>
            <a:off x="677242" y="4049985"/>
            <a:ext cx="4403378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Most people are diagnosed between the ages of 20 and 40 years (MS Trust, 2024).</a:t>
            </a:r>
            <a:endParaRPr lang="en-US" sz="9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1077069"/>
            <a:ext cx="6476479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Prevalence of Multiple Sclerosis in the UK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96119" y="1774627"/>
            <a:ext cx="3998342" cy="409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83000"/>
              </a:lnSpc>
              <a:buNone/>
            </a:pPr>
            <a:r>
              <a:rPr lang="en-US" sz="3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150K+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1720007" y="2338983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Living with MS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96119" y="2607246"/>
            <a:ext cx="3998342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People currently living with MS in the UK (Multiple Sclerosis Society, 2024).</a:t>
            </a:r>
            <a:endParaRPr lang="en-US" sz="950" dirty="0"/>
          </a:p>
        </p:txBody>
      </p:sp>
      <p:sp>
        <p:nvSpPr>
          <p:cNvPr id="6" name="Text 4"/>
          <p:cNvSpPr/>
          <p:nvPr/>
        </p:nvSpPr>
        <p:spPr>
          <a:xfrm>
            <a:off x="4649465" y="1774627"/>
            <a:ext cx="3998416" cy="409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83000"/>
              </a:lnSpc>
              <a:buNone/>
            </a:pPr>
            <a:r>
              <a:rPr lang="en-US" sz="3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7,100</a:t>
            </a:r>
            <a:endParaRPr lang="en-US" sz="3200" dirty="0"/>
          </a:p>
        </p:txBody>
      </p:sp>
      <p:sp>
        <p:nvSpPr>
          <p:cNvPr id="7" name="Text 5"/>
          <p:cNvSpPr/>
          <p:nvPr/>
        </p:nvSpPr>
        <p:spPr>
          <a:xfrm>
            <a:off x="5873353" y="2338983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New Cases Annually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649465" y="2607246"/>
            <a:ext cx="3998416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New cases diagnosed annually across the country (MS Society, 2024).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496119" y="3143696"/>
            <a:ext cx="4013895" cy="922660"/>
          </a:xfrm>
          <a:prstGeom prst="roundRect">
            <a:avLst>
              <a:gd name="adj" fmla="val 5647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24855" y="3272433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Rising Prevalence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624855" y="3540696"/>
            <a:ext cx="3756422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The prevalence of MS has increased substantially over recent decades (Palladino, Thompson and Ciccarelli, 2026).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633987" y="3143696"/>
            <a:ext cx="4013895" cy="922660"/>
          </a:xfrm>
          <a:prstGeom prst="roundRect">
            <a:avLst>
              <a:gd name="adj" fmla="val 5647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762723" y="3272433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Contributing Factors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762723" y="3540696"/>
            <a:ext cx="3756422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Improved diagnosis and longer survival have contributed to increasing prevalence (Abdulelah and Abdulelah, 2025).</a:t>
            </a:r>
            <a:endParaRPr lang="en-US" sz="9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81F075D-517D-6AEC-0FD1-6A9FC9F661ED}"/>
              </a:ext>
            </a:extLst>
          </p:cNvPr>
          <p:cNvSpPr/>
          <p:nvPr/>
        </p:nvSpPr>
        <p:spPr>
          <a:xfrm>
            <a:off x="496119" y="370825"/>
            <a:ext cx="6476479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Expected Findings</a:t>
            </a:r>
            <a:endParaRPr lang="en-US" sz="2400" dirty="0"/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C267F3A4-3005-9E4F-CD5E-2726BD7EB9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6119" y="1397620"/>
            <a:ext cx="4402983" cy="25870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307C06-7D9F-D693-5908-2BEBE2B40EBF}"/>
              </a:ext>
            </a:extLst>
          </p:cNvPr>
          <p:cNvSpPr txBox="1"/>
          <p:nvPr/>
        </p:nvSpPr>
        <p:spPr>
          <a:xfrm>
            <a:off x="594732" y="1635513"/>
            <a:ext cx="4222595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900" dirty="0">
                <a:solidFill>
                  <a:schemeClr val="bg2">
                    <a:lumMod val="25000"/>
                  </a:schemeClr>
                </a:solidFill>
                <a:latin typeface="Nobile" panose="020B0604020202020204" charset="0"/>
              </a:rPr>
              <a:t>Multiple sclerosis prevalence is expected to remain relatively high in the UK (MS Society, 2024).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sz="900" dirty="0">
              <a:solidFill>
                <a:schemeClr val="bg2">
                  <a:lumMod val="25000"/>
                </a:schemeClr>
              </a:solidFill>
              <a:latin typeface="Nobile" panose="020B0604020202020204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900" dirty="0">
                <a:solidFill>
                  <a:schemeClr val="bg2">
                    <a:lumMod val="25000"/>
                  </a:schemeClr>
                </a:solidFill>
                <a:latin typeface="Nobile" panose="020B0604020202020204" charset="0"/>
              </a:rPr>
              <a:t>Adults aged 20–40 are expected to experience substantial disease burden (MS Trust, 2024).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sz="900" dirty="0">
              <a:solidFill>
                <a:schemeClr val="bg2">
                  <a:lumMod val="25000"/>
                </a:schemeClr>
              </a:solidFill>
              <a:latin typeface="Nobile" panose="020B0604020202020204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900" dirty="0">
                <a:solidFill>
                  <a:schemeClr val="bg2">
                    <a:lumMod val="25000"/>
                  </a:schemeClr>
                </a:solidFill>
                <a:latin typeface="Nobile" panose="020B0604020202020204" charset="0"/>
              </a:rPr>
              <a:t>Physical and psychological impacts are expected to affect quality of life (Young et al., 2024).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sz="900" dirty="0">
              <a:solidFill>
                <a:schemeClr val="bg2">
                  <a:lumMod val="25000"/>
                </a:schemeClr>
              </a:solidFill>
              <a:latin typeface="Nobile" panose="020B0604020202020204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900" dirty="0">
                <a:solidFill>
                  <a:schemeClr val="bg2">
                    <a:lumMod val="25000"/>
                  </a:schemeClr>
                </a:solidFill>
                <a:latin typeface="Nobile" panose="020B0604020202020204" charset="0"/>
              </a:rPr>
              <a:t>Increasing prevalence may create additional healthcare and support demands (Khan and Hashim, 2025).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sz="900" dirty="0">
              <a:solidFill>
                <a:schemeClr val="bg2">
                  <a:lumMod val="25000"/>
                </a:schemeClr>
              </a:solidFill>
              <a:latin typeface="Nobile" panose="020B0604020202020204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900" dirty="0">
                <a:solidFill>
                  <a:schemeClr val="bg2">
                    <a:lumMod val="25000"/>
                  </a:schemeClr>
                </a:solidFill>
                <a:latin typeface="Nobile" panose="020B0604020202020204" charset="0"/>
              </a:rPr>
              <a:t>Findings are expected to support improved service planning and resource allocation (NICE, 2022).</a:t>
            </a:r>
          </a:p>
          <a:p>
            <a:endParaRPr lang="en-IN" sz="900" dirty="0">
              <a:solidFill>
                <a:schemeClr val="bg2">
                  <a:lumMod val="25000"/>
                </a:schemeClr>
              </a:solidFill>
              <a:latin typeface="Nobile" panose="020B060402020202020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16716F-C34A-4F90-8297-EE01715E6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561" y="0"/>
            <a:ext cx="401443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873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A00CFABB-7031-78AD-EBF6-832CF1B84AEF}"/>
              </a:ext>
            </a:extLst>
          </p:cNvPr>
          <p:cNvSpPr/>
          <p:nvPr/>
        </p:nvSpPr>
        <p:spPr>
          <a:xfrm>
            <a:off x="496119" y="489769"/>
            <a:ext cx="6476479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Types Of Impact Of Multiple Sclerosis</a:t>
            </a:r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C46B44-65FE-496D-B2E8-F012E3BA402D}"/>
              </a:ext>
            </a:extLst>
          </p:cNvPr>
          <p:cNvSpPr txBox="1"/>
          <p:nvPr/>
        </p:nvSpPr>
        <p:spPr>
          <a:xfrm>
            <a:off x="905981" y="1464384"/>
            <a:ext cx="157603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900" b="1" dirty="0">
                <a:latin typeface="Nobile" panose="020B0604020202020204" charset="0"/>
              </a:rPr>
              <a:t>Corben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A534E4-38A8-6DCE-8850-1B475D98D18B}"/>
              </a:ext>
            </a:extLst>
          </p:cNvPr>
          <p:cNvSpPr txBox="1"/>
          <p:nvPr/>
        </p:nvSpPr>
        <p:spPr>
          <a:xfrm>
            <a:off x="3901504" y="1486827"/>
            <a:ext cx="144594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1" dirty="0">
                <a:latin typeface="Nobile" panose="020B0604020202020204" charset="0"/>
              </a:rPr>
              <a:t>Psychological Impact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4D11F0-6ACF-7B36-ABD5-2C971690C18B}"/>
              </a:ext>
            </a:extLst>
          </p:cNvPr>
          <p:cNvSpPr txBox="1"/>
          <p:nvPr/>
        </p:nvSpPr>
        <p:spPr>
          <a:xfrm>
            <a:off x="6792078" y="1483483"/>
            <a:ext cx="144594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900" b="1" dirty="0">
                <a:latin typeface="Nobile" panose="020B0604020202020204" charset="0"/>
              </a:rPr>
              <a:t>Social Impact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490A6A-F08E-667F-C19B-CC12083146B3}"/>
              </a:ext>
            </a:extLst>
          </p:cNvPr>
          <p:cNvSpPr/>
          <p:nvPr/>
        </p:nvSpPr>
        <p:spPr>
          <a:xfrm>
            <a:off x="496119" y="1806495"/>
            <a:ext cx="2395764" cy="94056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dirty="0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Fatigue and mobility difficulties commonly affect daily functioning (Young et al., 2024).</a:t>
            </a:r>
            <a:endParaRPr lang="en-IN" sz="900" dirty="0">
              <a:solidFill>
                <a:schemeClr val="bg2">
                  <a:lumMod val="50000"/>
                </a:schemeClr>
              </a:solidFill>
              <a:latin typeface="Nobile" panose="020B060402020202020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FBECE6-2936-36EA-73E9-F2EDDB1B7EBE}"/>
              </a:ext>
            </a:extLst>
          </p:cNvPr>
          <p:cNvSpPr/>
          <p:nvPr/>
        </p:nvSpPr>
        <p:spPr>
          <a:xfrm>
            <a:off x="3338805" y="1821647"/>
            <a:ext cx="2571341" cy="91783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dirty="0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Depression and anxiety frequently affect emotional wellbeing (Sullivan et al., 2025).</a:t>
            </a:r>
            <a:endParaRPr lang="en-IN" sz="900" dirty="0">
              <a:solidFill>
                <a:schemeClr val="bg2">
                  <a:lumMod val="50000"/>
                </a:schemeClr>
              </a:solidFill>
              <a:latin typeface="Nobile" panose="020B060402020202020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DF85ED-BFF7-D26C-3423-BBA644896128}"/>
              </a:ext>
            </a:extLst>
          </p:cNvPr>
          <p:cNvSpPr/>
          <p:nvPr/>
        </p:nvSpPr>
        <p:spPr>
          <a:xfrm>
            <a:off x="6430537" y="1806495"/>
            <a:ext cx="2167053" cy="94056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dirty="0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Employment and social participation may be negatively affected (</a:t>
            </a:r>
            <a:r>
              <a:rPr lang="en-US" sz="900" dirty="0" err="1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Yeandle</a:t>
            </a:r>
            <a:r>
              <a:rPr lang="en-US" sz="900" dirty="0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 et al., 2024).</a:t>
            </a:r>
            <a:endParaRPr lang="en-IN" sz="900" dirty="0">
              <a:solidFill>
                <a:schemeClr val="bg2">
                  <a:lumMod val="50000"/>
                </a:schemeClr>
              </a:solidFill>
              <a:latin typeface="Nobile" panose="020B060402020202020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B68E1D-5E27-7C85-A4F9-8CD64AE8E554}"/>
              </a:ext>
            </a:extLst>
          </p:cNvPr>
          <p:cNvSpPr/>
          <p:nvPr/>
        </p:nvSpPr>
        <p:spPr>
          <a:xfrm>
            <a:off x="876245" y="3074300"/>
            <a:ext cx="7390526" cy="72454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dirty="0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Psychological impacts are particularly important because emotional wellbeing influences treatment adherence, quality of life and long-term health outcomes (Sullivan et al., 2025).</a:t>
            </a:r>
            <a:endParaRPr lang="en-IN" sz="900" dirty="0">
              <a:solidFill>
                <a:schemeClr val="bg2">
                  <a:lumMod val="50000"/>
                </a:schemeClr>
              </a:solidFill>
              <a:latin typeface="Nobile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682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839840" y="342528"/>
            <a:ext cx="3025304" cy="3209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Rationale</a:t>
            </a:r>
            <a:endParaRPr lang="en-US" sz="20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39840" y="791021"/>
            <a:ext cx="256803" cy="256803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3839840" y="1154088"/>
            <a:ext cx="1284015" cy="16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Rising Burden</a:t>
            </a:r>
            <a:endParaRPr lang="en-US" sz="1000" dirty="0"/>
          </a:p>
        </p:txBody>
      </p:sp>
      <p:sp>
        <p:nvSpPr>
          <p:cNvPr id="6" name="Text 2"/>
          <p:cNvSpPr/>
          <p:nvPr/>
        </p:nvSpPr>
        <p:spPr>
          <a:xfrm>
            <a:off x="3839840" y="1365572"/>
            <a:ext cx="4893320" cy="4505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8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Long-term studies show a significant increase in prevalence across England (Palladino, Thompson and Ciccarelli, 2026). Future projections suggest that the burden of MS will continue to rise (Khan and Hashim, 2025).</a:t>
            </a:r>
            <a:endParaRPr lang="en-US" sz="8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39840" y="1986186"/>
            <a:ext cx="256803" cy="256803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3839840" y="2349252"/>
            <a:ext cx="1410444" cy="16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Demographic Influence</a:t>
            </a:r>
            <a:endParaRPr lang="en-US" sz="1000" dirty="0"/>
          </a:p>
        </p:txBody>
      </p:sp>
      <p:sp>
        <p:nvSpPr>
          <p:cNvPr id="9" name="Text 4"/>
          <p:cNvSpPr/>
          <p:nvPr/>
        </p:nvSpPr>
        <p:spPr>
          <a:xfrm>
            <a:off x="3839840" y="2560737"/>
            <a:ext cx="4893320" cy="3003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8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Research shows that demographic factors can influence disease experiences and outcomes (Jacobs et al., 2024).</a:t>
            </a:r>
            <a:endParaRPr lang="en-US" sz="8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39840" y="3031182"/>
            <a:ext cx="256803" cy="256803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3839840" y="3394249"/>
            <a:ext cx="1284015" cy="16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Quality of Life</a:t>
            </a:r>
            <a:endParaRPr lang="en-US" sz="1000" dirty="0"/>
          </a:p>
        </p:txBody>
      </p:sp>
      <p:sp>
        <p:nvSpPr>
          <p:cNvPr id="12" name="Text 6"/>
          <p:cNvSpPr/>
          <p:nvPr/>
        </p:nvSpPr>
        <p:spPr>
          <a:xfrm>
            <a:off x="3839840" y="3605733"/>
            <a:ext cx="4893320" cy="3003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8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Physical symptoms significantly influence overall quality of life (Young et al., 2024). Depression occurs more frequently among people living with MS (Sullivan et al., 2025).</a:t>
            </a:r>
            <a:endParaRPr lang="en-US" sz="8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39840" y="4076179"/>
            <a:ext cx="256803" cy="256803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3839840" y="4439245"/>
            <a:ext cx="1284015" cy="16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Workplace Impact</a:t>
            </a:r>
            <a:endParaRPr lang="en-US" sz="1000" dirty="0"/>
          </a:p>
        </p:txBody>
      </p:sp>
      <p:sp>
        <p:nvSpPr>
          <p:cNvPr id="15" name="Text 8"/>
          <p:cNvSpPr/>
          <p:nvPr/>
        </p:nvSpPr>
        <p:spPr>
          <a:xfrm>
            <a:off x="3839840" y="4650730"/>
            <a:ext cx="4893320" cy="1501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8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Cognitive challenges may negatively influence workplace performance (Yeandle et al., 2024).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349" y="349969"/>
            <a:ext cx="3501554" cy="3573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Methodology</a:t>
            </a:r>
            <a:endParaRPr lang="en-US" sz="2250" dirty="0"/>
          </a:p>
        </p:txBody>
      </p:sp>
      <p:sp>
        <p:nvSpPr>
          <p:cNvPr id="3" name="Shape 1"/>
          <p:cNvSpPr/>
          <p:nvPr/>
        </p:nvSpPr>
        <p:spPr>
          <a:xfrm>
            <a:off x="457349" y="918121"/>
            <a:ext cx="4061966" cy="1104305"/>
          </a:xfrm>
          <a:prstGeom prst="roundRect">
            <a:avLst>
              <a:gd name="adj" fmla="val 4349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76411" y="1037183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0768" y="1131466"/>
            <a:ext cx="154335" cy="15433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76411" y="1485602"/>
            <a:ext cx="14294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Design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576411" y="1727522"/>
            <a:ext cx="3823841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Quantitative descriptive research design</a:t>
            </a:r>
            <a:endParaRPr lang="en-US" sz="900" dirty="0"/>
          </a:p>
        </p:txBody>
      </p:sp>
      <p:sp>
        <p:nvSpPr>
          <p:cNvPr id="8" name="Shape 5"/>
          <p:cNvSpPr/>
          <p:nvPr/>
        </p:nvSpPr>
        <p:spPr>
          <a:xfrm>
            <a:off x="4624685" y="918121"/>
            <a:ext cx="4061966" cy="1104305"/>
          </a:xfrm>
          <a:prstGeom prst="roundRect">
            <a:avLst>
              <a:gd name="adj" fmla="val 4349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4743748" y="1037183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38105" y="1131466"/>
            <a:ext cx="154335" cy="154335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743748" y="1485602"/>
            <a:ext cx="14294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Approach</a:t>
            </a:r>
            <a:endParaRPr lang="en-US" sz="1100" dirty="0"/>
          </a:p>
        </p:txBody>
      </p:sp>
      <p:sp>
        <p:nvSpPr>
          <p:cNvPr id="12" name="Text 8"/>
          <p:cNvSpPr/>
          <p:nvPr/>
        </p:nvSpPr>
        <p:spPr>
          <a:xfrm>
            <a:off x="4743748" y="1727522"/>
            <a:ext cx="3823841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Secondary research approach</a:t>
            </a:r>
            <a:endParaRPr lang="en-US" sz="900" dirty="0"/>
          </a:p>
        </p:txBody>
      </p:sp>
      <p:sp>
        <p:nvSpPr>
          <p:cNvPr id="13" name="Shape 9"/>
          <p:cNvSpPr/>
          <p:nvPr/>
        </p:nvSpPr>
        <p:spPr>
          <a:xfrm>
            <a:off x="457349" y="2127796"/>
            <a:ext cx="4061966" cy="1280145"/>
          </a:xfrm>
          <a:prstGeom prst="roundRect">
            <a:avLst>
              <a:gd name="adj" fmla="val 3752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14" name="Shape 10"/>
          <p:cNvSpPr/>
          <p:nvPr/>
        </p:nvSpPr>
        <p:spPr>
          <a:xfrm>
            <a:off x="576411" y="2246858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0768" y="2341141"/>
            <a:ext cx="154335" cy="154335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576411" y="2695277"/>
            <a:ext cx="14294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Data Sources</a:t>
            </a:r>
            <a:endParaRPr lang="en-US" sz="1100" dirty="0"/>
          </a:p>
        </p:txBody>
      </p:sp>
      <p:sp>
        <p:nvSpPr>
          <p:cNvPr id="17" name="Text 12"/>
          <p:cNvSpPr/>
          <p:nvPr/>
        </p:nvSpPr>
        <p:spPr>
          <a:xfrm>
            <a:off x="576411" y="2937197"/>
            <a:ext cx="3823841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Peer-reviewed journal articles, Government reports, MS Society and MS Trust publications, NHS and public health reports</a:t>
            </a:r>
            <a:endParaRPr lang="en-US" sz="900" dirty="0"/>
          </a:p>
        </p:txBody>
      </p:sp>
      <p:sp>
        <p:nvSpPr>
          <p:cNvPr id="18" name="Shape 13"/>
          <p:cNvSpPr/>
          <p:nvPr/>
        </p:nvSpPr>
        <p:spPr>
          <a:xfrm>
            <a:off x="4624685" y="2127796"/>
            <a:ext cx="4061966" cy="1280145"/>
          </a:xfrm>
          <a:prstGeom prst="roundRect">
            <a:avLst>
              <a:gd name="adj" fmla="val 3752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19" name="Shape 14"/>
          <p:cNvSpPr/>
          <p:nvPr/>
        </p:nvSpPr>
        <p:spPr>
          <a:xfrm>
            <a:off x="4743748" y="2246858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838105" y="2341141"/>
            <a:ext cx="154335" cy="154335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4743748" y="2695277"/>
            <a:ext cx="14294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Study Population</a:t>
            </a:r>
            <a:endParaRPr lang="en-US" sz="1100" dirty="0"/>
          </a:p>
        </p:txBody>
      </p:sp>
      <p:sp>
        <p:nvSpPr>
          <p:cNvPr id="22" name="Text 16"/>
          <p:cNvSpPr/>
          <p:nvPr/>
        </p:nvSpPr>
        <p:spPr>
          <a:xfrm>
            <a:off x="4743748" y="2937197"/>
            <a:ext cx="3823841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Adults aged 20–40 years in Greater Manchester</a:t>
            </a:r>
            <a:endParaRPr lang="en-US" sz="900" dirty="0"/>
          </a:p>
        </p:txBody>
      </p:sp>
      <p:sp>
        <p:nvSpPr>
          <p:cNvPr id="23" name="Shape 17"/>
          <p:cNvSpPr/>
          <p:nvPr/>
        </p:nvSpPr>
        <p:spPr>
          <a:xfrm>
            <a:off x="457349" y="3513311"/>
            <a:ext cx="4061966" cy="1280145"/>
          </a:xfrm>
          <a:prstGeom prst="roundRect">
            <a:avLst>
              <a:gd name="adj" fmla="val 3752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24" name="Shape 18"/>
          <p:cNvSpPr/>
          <p:nvPr/>
        </p:nvSpPr>
        <p:spPr>
          <a:xfrm>
            <a:off x="576411" y="3632374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25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0768" y="3726656"/>
            <a:ext cx="154335" cy="154335"/>
          </a:xfrm>
          <a:prstGeom prst="rect">
            <a:avLst/>
          </a:prstGeom>
        </p:spPr>
      </p:pic>
      <p:sp>
        <p:nvSpPr>
          <p:cNvPr id="26" name="Text 19"/>
          <p:cNvSpPr/>
          <p:nvPr/>
        </p:nvSpPr>
        <p:spPr>
          <a:xfrm>
            <a:off x="576411" y="4080793"/>
            <a:ext cx="14294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Data Analysis</a:t>
            </a:r>
            <a:endParaRPr lang="en-US" sz="1100" dirty="0"/>
          </a:p>
        </p:txBody>
      </p:sp>
      <p:sp>
        <p:nvSpPr>
          <p:cNvPr id="27" name="Text 20"/>
          <p:cNvSpPr/>
          <p:nvPr/>
        </p:nvSpPr>
        <p:spPr>
          <a:xfrm>
            <a:off x="576411" y="4322713"/>
            <a:ext cx="3823841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Analysis and synthesis of prevalence and impact data from existing literature</a:t>
            </a:r>
            <a:endParaRPr lang="en-US" sz="900" dirty="0"/>
          </a:p>
        </p:txBody>
      </p:sp>
      <p:sp>
        <p:nvSpPr>
          <p:cNvPr id="28" name="Shape 21"/>
          <p:cNvSpPr/>
          <p:nvPr/>
        </p:nvSpPr>
        <p:spPr>
          <a:xfrm>
            <a:off x="4624685" y="3513311"/>
            <a:ext cx="4061966" cy="1280145"/>
          </a:xfrm>
          <a:prstGeom prst="roundRect">
            <a:avLst>
              <a:gd name="adj" fmla="val 3752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29" name="Shape 22"/>
          <p:cNvSpPr/>
          <p:nvPr/>
        </p:nvSpPr>
        <p:spPr>
          <a:xfrm>
            <a:off x="4743748" y="3632374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30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838105" y="3726656"/>
            <a:ext cx="154335" cy="154335"/>
          </a:xfrm>
          <a:prstGeom prst="rect">
            <a:avLst/>
          </a:prstGeom>
        </p:spPr>
      </p:pic>
      <p:sp>
        <p:nvSpPr>
          <p:cNvPr id="31" name="Text 23"/>
          <p:cNvSpPr/>
          <p:nvPr/>
        </p:nvSpPr>
        <p:spPr>
          <a:xfrm>
            <a:off x="4743748" y="4080793"/>
            <a:ext cx="1536204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Ethical Considerations</a:t>
            </a:r>
            <a:endParaRPr lang="en-US" sz="1100" dirty="0"/>
          </a:p>
        </p:txBody>
      </p:sp>
      <p:sp>
        <p:nvSpPr>
          <p:cNvPr id="32" name="Text 24"/>
          <p:cNvSpPr/>
          <p:nvPr/>
        </p:nvSpPr>
        <p:spPr>
          <a:xfrm>
            <a:off x="4743748" y="4322713"/>
            <a:ext cx="3823841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Use of publicly available secondary data with no direct participant involvement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17379" y="407938"/>
            <a:ext cx="4738241" cy="7630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Physical and Psychological Impact of MS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3917379" y="1471389"/>
            <a:ext cx="19835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967E9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Physical Impact</a:t>
            </a:r>
            <a:endParaRPr lang="en-US" sz="120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03092" y="1797323"/>
            <a:ext cx="2234505" cy="854199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096569" y="1933649"/>
            <a:ext cx="1904702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Fatigue is one of the most common and disabling symptoms of MS.</a:t>
            </a:r>
            <a:endParaRPr lang="en-US" sz="9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03092" y="2771701"/>
            <a:ext cx="2234505" cy="854199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4096569" y="2908027"/>
            <a:ext cx="1904702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Mobility difficulties can reduce independence and participation in daily activities.</a:t>
            </a:r>
            <a:endParaRPr lang="en-US" sz="950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03092" y="3746078"/>
            <a:ext cx="2234505" cy="854199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4096569" y="3882405"/>
            <a:ext cx="1904702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Physical symptoms significantly influence overall quality of life (Young et al., 2024).</a:t>
            </a:r>
            <a:endParaRPr lang="en-US" sz="950" dirty="0"/>
          </a:p>
        </p:txBody>
      </p:sp>
      <p:sp>
        <p:nvSpPr>
          <p:cNvPr id="11" name="Text 5"/>
          <p:cNvSpPr/>
          <p:nvPr/>
        </p:nvSpPr>
        <p:spPr>
          <a:xfrm>
            <a:off x="6440165" y="1471389"/>
            <a:ext cx="19835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967E9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Psychological Impact</a:t>
            </a:r>
            <a:endParaRPr lang="en-US" sz="12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25878" y="1797323"/>
            <a:ext cx="2234505" cy="854199"/>
          </a:xfrm>
          <a:prstGeom prst="rect">
            <a:avLst/>
          </a:prstGeom>
        </p:spPr>
      </p:pic>
      <p:sp>
        <p:nvSpPr>
          <p:cNvPr id="13" name="Text 6"/>
          <p:cNvSpPr/>
          <p:nvPr/>
        </p:nvSpPr>
        <p:spPr>
          <a:xfrm>
            <a:off x="6619354" y="1933649"/>
            <a:ext cx="1904702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Depression occurs more frequently among people living with MS (Sullivan et al., 2025).</a:t>
            </a:r>
            <a:endParaRPr lang="en-US" sz="950" dirty="0"/>
          </a:p>
        </p:txBody>
      </p:sp>
      <p:pic>
        <p:nvPicPr>
          <p:cNvPr id="14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25878" y="2771701"/>
            <a:ext cx="2234505" cy="854199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6619354" y="2908027"/>
            <a:ext cx="1904702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Anxiety and emotional distress are commonly reported by affected individuals.</a:t>
            </a:r>
            <a:endParaRPr lang="en-US" sz="9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349" y="315590"/>
            <a:ext cx="5720879" cy="3573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Question, Aim and Objectives</a:t>
            </a:r>
            <a:endParaRPr lang="en-US" sz="2250" dirty="0"/>
          </a:p>
        </p:txBody>
      </p:sp>
      <p:sp>
        <p:nvSpPr>
          <p:cNvPr id="3" name="Text 1"/>
          <p:cNvSpPr/>
          <p:nvPr/>
        </p:nvSpPr>
        <p:spPr>
          <a:xfrm>
            <a:off x="628873" y="883741"/>
            <a:ext cx="8514978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What is the prevalence and impact of Multiple Sclerosis among adults aged 20–40 years in Greater Manchester, United Kingdom?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375047" y="1178123"/>
            <a:ext cx="4139803" cy="3649787"/>
          </a:xfrm>
          <a:prstGeom prst="roundRect">
            <a:avLst>
              <a:gd name="adj" fmla="val 2256"/>
            </a:avLst>
          </a:prstGeom>
          <a:solidFill>
            <a:srgbClr val="4967E9">
              <a:alpha val="95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489347" y="1283494"/>
            <a:ext cx="18866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Aim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489347" y="1567532"/>
            <a:ext cx="3911203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To explore the prevalence and impact of Multiple Sclerosis among adults aged 20–40 in Greater Manchester.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4716214" y="1283494"/>
            <a:ext cx="18866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Objectives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716214" y="1580704"/>
            <a:ext cx="228674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Corben Light" pitchFamily="34" charset="0"/>
                <a:ea typeface="Corben Light" pitchFamily="34" charset="-122"/>
                <a:cs typeface="Corben Light" pitchFamily="34" charset="-120"/>
              </a:rPr>
              <a:t>01</a:t>
            </a:r>
            <a:endParaRPr lang="en-US" sz="900" dirty="0"/>
          </a:p>
        </p:txBody>
      </p:sp>
      <p:sp>
        <p:nvSpPr>
          <p:cNvPr id="9" name="Shape 7"/>
          <p:cNvSpPr/>
          <p:nvPr/>
        </p:nvSpPr>
        <p:spPr>
          <a:xfrm>
            <a:off x="4716214" y="1760711"/>
            <a:ext cx="3975199" cy="14288"/>
          </a:xfrm>
          <a:prstGeom prst="rect">
            <a:avLst/>
          </a:prstGeom>
          <a:solidFill>
            <a:srgbClr val="4967E9"/>
          </a:solidFill>
          <a:ln/>
        </p:spPr>
      </p:sp>
      <p:sp>
        <p:nvSpPr>
          <p:cNvPr id="10" name="Text 8"/>
          <p:cNvSpPr/>
          <p:nvPr/>
        </p:nvSpPr>
        <p:spPr>
          <a:xfrm>
            <a:off x="4716214" y="1846436"/>
            <a:ext cx="3975199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To examine the prevalence of Multiple Sclerosis among adults aged 20–40 in Greater Manchester.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4716214" y="2389212"/>
            <a:ext cx="228674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Corben Light" pitchFamily="34" charset="0"/>
                <a:ea typeface="Corben Light" pitchFamily="34" charset="-122"/>
                <a:cs typeface="Corben Light" pitchFamily="34" charset="-120"/>
              </a:rPr>
              <a:t>02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4716214" y="2569220"/>
            <a:ext cx="3975199" cy="14288"/>
          </a:xfrm>
          <a:prstGeom prst="rect">
            <a:avLst/>
          </a:prstGeom>
          <a:solidFill>
            <a:srgbClr val="4967E9"/>
          </a:solidFill>
          <a:ln/>
        </p:spPr>
      </p:sp>
      <p:sp>
        <p:nvSpPr>
          <p:cNvPr id="13" name="Text 11"/>
          <p:cNvSpPr/>
          <p:nvPr/>
        </p:nvSpPr>
        <p:spPr>
          <a:xfrm>
            <a:off x="4716214" y="2654945"/>
            <a:ext cx="3975199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To investigate the physical impact of Multiple Sclerosis on affected individuals.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4716214" y="3197721"/>
            <a:ext cx="228674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Corben Light" pitchFamily="34" charset="0"/>
                <a:ea typeface="Corben Light" pitchFamily="34" charset="-122"/>
                <a:cs typeface="Corben Light" pitchFamily="34" charset="-120"/>
              </a:rPr>
              <a:t>03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4716214" y="3377729"/>
            <a:ext cx="3975199" cy="14288"/>
          </a:xfrm>
          <a:prstGeom prst="rect">
            <a:avLst/>
          </a:prstGeom>
          <a:solidFill>
            <a:srgbClr val="4967E9"/>
          </a:solidFill>
          <a:ln/>
        </p:spPr>
      </p:sp>
      <p:sp>
        <p:nvSpPr>
          <p:cNvPr id="16" name="Text 14"/>
          <p:cNvSpPr/>
          <p:nvPr/>
        </p:nvSpPr>
        <p:spPr>
          <a:xfrm>
            <a:off x="4716214" y="3463454"/>
            <a:ext cx="3975199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To evaluate the psychological and social impacts experienced by adults living with MS.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4716214" y="4006230"/>
            <a:ext cx="228674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Corben Light" pitchFamily="34" charset="0"/>
                <a:ea typeface="Corben Light" pitchFamily="34" charset="-122"/>
                <a:cs typeface="Corben Light" pitchFamily="34" charset="-120"/>
              </a:rPr>
              <a:t>04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4716214" y="4186238"/>
            <a:ext cx="3975199" cy="14288"/>
          </a:xfrm>
          <a:prstGeom prst="rect">
            <a:avLst/>
          </a:prstGeom>
          <a:solidFill>
            <a:srgbClr val="4967E9"/>
          </a:solidFill>
          <a:ln/>
        </p:spPr>
      </p:sp>
      <p:sp>
        <p:nvSpPr>
          <p:cNvPr id="19" name="Text 17"/>
          <p:cNvSpPr/>
          <p:nvPr/>
        </p:nvSpPr>
        <p:spPr>
          <a:xfrm>
            <a:off x="4716214" y="4271963"/>
            <a:ext cx="3975199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To identify implications for healthcare services and support provision for people with MS.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8379" y="361429"/>
            <a:ext cx="3509888" cy="3815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Impact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379" y="983307"/>
            <a:ext cx="305246" cy="30524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88379" y="1438796"/>
            <a:ext cx="181525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Improved Understanding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88379" y="1701626"/>
            <a:ext cx="4008462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Findings may improve understanding of MS among adults aged 20–40 years.</a:t>
            </a:r>
            <a:endParaRPr lang="en-US" sz="9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47084" y="983307"/>
            <a:ext cx="305246" cy="30524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647084" y="1438796"/>
            <a:ext cx="15263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Healthcare Planning</a:t>
            </a:r>
            <a:endParaRPr lang="en-US" sz="1200" dirty="0"/>
          </a:p>
        </p:txBody>
      </p:sp>
      <p:sp>
        <p:nvSpPr>
          <p:cNvPr id="8" name="Text 4"/>
          <p:cNvSpPr/>
          <p:nvPr/>
        </p:nvSpPr>
        <p:spPr>
          <a:xfrm>
            <a:off x="4647084" y="1701626"/>
            <a:ext cx="4008537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Evidence may support healthcare planning within Greater Manchester.</a:t>
            </a:r>
            <a:endParaRPr lang="en-US" sz="9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8379" y="2329681"/>
            <a:ext cx="305246" cy="30524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488379" y="2785170"/>
            <a:ext cx="15263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Unmet Needs</a:t>
            </a:r>
            <a:endParaRPr lang="en-US" sz="1200" dirty="0"/>
          </a:p>
        </p:txBody>
      </p:sp>
      <p:sp>
        <p:nvSpPr>
          <p:cNvPr id="11" name="Text 6"/>
          <p:cNvSpPr/>
          <p:nvPr/>
        </p:nvSpPr>
        <p:spPr>
          <a:xfrm>
            <a:off x="488379" y="3048000"/>
            <a:ext cx="4008462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Research may help identify unmet physical, psychological and social care needs.</a:t>
            </a:r>
            <a:endParaRPr lang="en-US" sz="9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647084" y="2329681"/>
            <a:ext cx="305246" cy="305246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4647084" y="2785170"/>
            <a:ext cx="15263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Person-Centred Care</a:t>
            </a:r>
            <a:endParaRPr lang="en-US" sz="1200" dirty="0"/>
          </a:p>
        </p:txBody>
      </p:sp>
      <p:sp>
        <p:nvSpPr>
          <p:cNvPr id="14" name="Text 8"/>
          <p:cNvSpPr/>
          <p:nvPr/>
        </p:nvSpPr>
        <p:spPr>
          <a:xfrm>
            <a:off x="4647084" y="3048000"/>
            <a:ext cx="4008537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Findings may contribute to person-centred and multidisciplinary care approaches.</a:t>
            </a:r>
            <a:endParaRPr lang="en-US" sz="95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8379" y="3676055"/>
            <a:ext cx="305246" cy="305246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488379" y="4131543"/>
            <a:ext cx="15263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Policy Development</a:t>
            </a:r>
            <a:endParaRPr lang="en-US" sz="1200" dirty="0"/>
          </a:p>
        </p:txBody>
      </p:sp>
      <p:sp>
        <p:nvSpPr>
          <p:cNvPr id="17" name="Text 10"/>
          <p:cNvSpPr/>
          <p:nvPr/>
        </p:nvSpPr>
        <p:spPr>
          <a:xfrm>
            <a:off x="488379" y="4394374"/>
            <a:ext cx="4008462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Results may support future policy development and resource allocation.</a:t>
            </a:r>
            <a:endParaRPr lang="en-US" sz="950" dirty="0"/>
          </a:p>
        </p:txBody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647084" y="3676055"/>
            <a:ext cx="305246" cy="305246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4647084" y="4131543"/>
            <a:ext cx="1557858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Long-Term Outcomes</a:t>
            </a:r>
            <a:endParaRPr lang="en-US" sz="1200" dirty="0"/>
          </a:p>
        </p:txBody>
      </p:sp>
      <p:sp>
        <p:nvSpPr>
          <p:cNvPr id="20" name="Text 12"/>
          <p:cNvSpPr/>
          <p:nvPr/>
        </p:nvSpPr>
        <p:spPr>
          <a:xfrm>
            <a:off x="4647084" y="4394374"/>
            <a:ext cx="4008537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The study may improve long-term outcomes and quality of life for people living with MS.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C82512FB-7F19-BACA-12A4-A8FF5328BD5E}"/>
              </a:ext>
            </a:extLst>
          </p:cNvPr>
          <p:cNvSpPr/>
          <p:nvPr/>
        </p:nvSpPr>
        <p:spPr>
          <a:xfrm>
            <a:off x="488379" y="192286"/>
            <a:ext cx="3509888" cy="38152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latin typeface="Corben" panose="020B0604020202020204" charset="0"/>
              </a:rPr>
              <a:t>References </a:t>
            </a:r>
          </a:p>
        </p:txBody>
      </p:sp>
      <p:pic>
        <p:nvPicPr>
          <p:cNvPr id="33" name="Image 0" descr="preencoded.png">
            <a:extLst>
              <a:ext uri="{FF2B5EF4-FFF2-40B4-BE49-F238E27FC236}">
                <a16:creationId xmlns:a16="http://schemas.microsoft.com/office/drawing/2014/main" id="{889A39F3-9B20-A4B5-8B79-44AF60D922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9835" y="598736"/>
            <a:ext cx="1970633" cy="762000"/>
          </a:xfrm>
          <a:prstGeom prst="rect">
            <a:avLst/>
          </a:prstGeom>
        </p:spPr>
      </p:pic>
      <p:sp>
        <p:nvSpPr>
          <p:cNvPr id="34" name="Text 1">
            <a:extLst>
              <a:ext uri="{FF2B5EF4-FFF2-40B4-BE49-F238E27FC236}">
                <a16:creationId xmlns:a16="http://schemas.microsoft.com/office/drawing/2014/main" id="{04CD3E84-CB44-D7D2-61AE-12CB23527AE5}"/>
              </a:ext>
            </a:extLst>
          </p:cNvPr>
          <p:cNvSpPr/>
          <p:nvPr/>
        </p:nvSpPr>
        <p:spPr>
          <a:xfrm>
            <a:off x="640592" y="642715"/>
            <a:ext cx="2437145" cy="61940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Abdulelah, Z. and Abdulelah, A. (2025) 'Temporal trends in the burden of multiple sclerosis in the UK over the past three decades',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Clinical Medicine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25(4), p. 100466.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https://www.sciencedirect.com/science/article/pii/S1470211825001848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35" name="Image 1" descr="preencoded.png">
            <a:extLst>
              <a:ext uri="{FF2B5EF4-FFF2-40B4-BE49-F238E27FC236}">
                <a16:creationId xmlns:a16="http://schemas.microsoft.com/office/drawing/2014/main" id="{2A749D61-5E59-D0F1-5F8F-C2B25C3202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263590" y="598736"/>
            <a:ext cx="2288889" cy="762000"/>
          </a:xfrm>
          <a:prstGeom prst="rect">
            <a:avLst/>
          </a:prstGeom>
        </p:spPr>
      </p:pic>
      <p:sp>
        <p:nvSpPr>
          <p:cNvPr id="36" name="Text 2">
            <a:extLst>
              <a:ext uri="{FF2B5EF4-FFF2-40B4-BE49-F238E27FC236}">
                <a16:creationId xmlns:a16="http://schemas.microsoft.com/office/drawing/2014/main" id="{7A93DB25-D747-BDF8-F54C-31B8C98020F3}"/>
              </a:ext>
            </a:extLst>
          </p:cNvPr>
          <p:cNvSpPr/>
          <p:nvPr/>
        </p:nvSpPr>
        <p:spPr>
          <a:xfrm>
            <a:off x="3345366" y="642715"/>
            <a:ext cx="2653989" cy="70849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Allen, M.D., Thompson, A., Clark, B.C., Schumacher, F. and Zhang, Y. (2025) 'Multiple sclerosis and sarcopenia: analysis of population-level prevalence and key risk factors from the UK Biobank',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and Related Disorders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p. 106629.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https://www.sciencedirect.com/science/article/pii/S2211034825003712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37" name="Image 2" descr="preencoded.png">
            <a:extLst>
              <a:ext uri="{FF2B5EF4-FFF2-40B4-BE49-F238E27FC236}">
                <a16:creationId xmlns:a16="http://schemas.microsoft.com/office/drawing/2014/main" id="{1A134131-149A-52FF-2F89-BCDEADAD9C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48039" y="604367"/>
            <a:ext cx="2405970" cy="762000"/>
          </a:xfrm>
          <a:prstGeom prst="rect">
            <a:avLst/>
          </a:prstGeom>
        </p:spPr>
      </p:pic>
      <p:sp>
        <p:nvSpPr>
          <p:cNvPr id="38" name="Text 3">
            <a:extLst>
              <a:ext uri="{FF2B5EF4-FFF2-40B4-BE49-F238E27FC236}">
                <a16:creationId xmlns:a16="http://schemas.microsoft.com/office/drawing/2014/main" id="{A453E3BD-FB65-006B-832A-BF45353824A6}"/>
              </a:ext>
            </a:extLst>
          </p:cNvPr>
          <p:cNvSpPr/>
          <p:nvPr/>
        </p:nvSpPr>
        <p:spPr>
          <a:xfrm>
            <a:off x="6252118" y="642715"/>
            <a:ext cx="2275536" cy="70849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Heather, A., Goodwin, E., Green, C., Morrish, N., Ukoumunne, O.C., Middleton, R.M. and Hawton, A. (2023) 'Multiple sclerosis health-related quality of life utility values from the UK MS Register',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Journal – Experimental, Translational and Clinical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9(2), p. 20552173231178441.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https://journals.sagepub.com/doi/pdf/10.1177/20552173231178441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39" name="Image 3" descr="preencoded.png">
            <a:extLst>
              <a:ext uri="{FF2B5EF4-FFF2-40B4-BE49-F238E27FC236}">
                <a16:creationId xmlns:a16="http://schemas.microsoft.com/office/drawing/2014/main" id="{B43529FE-0A75-0C9D-470D-8C864CE4022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835" y="1429643"/>
            <a:ext cx="1970633" cy="947738"/>
          </a:xfrm>
          <a:prstGeom prst="rect">
            <a:avLst/>
          </a:prstGeom>
        </p:spPr>
      </p:pic>
      <p:sp>
        <p:nvSpPr>
          <p:cNvPr id="40" name="Text 4">
            <a:extLst>
              <a:ext uri="{FF2B5EF4-FFF2-40B4-BE49-F238E27FC236}">
                <a16:creationId xmlns:a16="http://schemas.microsoft.com/office/drawing/2014/main" id="{7F7D8653-FE80-5CC5-373A-6B5EAEE608C0}"/>
              </a:ext>
            </a:extLst>
          </p:cNvPr>
          <p:cNvSpPr/>
          <p:nvPr/>
        </p:nvSpPr>
        <p:spPr>
          <a:xfrm>
            <a:off x="640592" y="1439168"/>
            <a:ext cx="2437145" cy="92868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Jacobs, B.M., Schalk, L., Tregaskis-Daniels, E., Tank, P., Hoque, S., Peter, M., Tuite-Dalton, K., Witts, J., UK MS Register Study Group, Bove, R. and Dobson, R. (2024) 'The relationship between ethnicity and multiple sclerosis characteristics in the United Kingdom: A UK MS Register study',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Journal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30(11–12), pp. 1544–1555.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https://journals.sagepub.com/doi/pdf/10.1177/13524585241277018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41" name="Image 4" descr="preencoded.png">
            <a:extLst>
              <a:ext uri="{FF2B5EF4-FFF2-40B4-BE49-F238E27FC236}">
                <a16:creationId xmlns:a16="http://schemas.microsoft.com/office/drawing/2014/main" id="{28547B7F-2CC9-37B5-6D30-94D2703434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263590" y="1429643"/>
            <a:ext cx="2288889" cy="947738"/>
          </a:xfrm>
          <a:prstGeom prst="rect">
            <a:avLst/>
          </a:prstGeom>
        </p:spPr>
      </p:pic>
      <p:sp>
        <p:nvSpPr>
          <p:cNvPr id="42" name="Text 5">
            <a:extLst>
              <a:ext uri="{FF2B5EF4-FFF2-40B4-BE49-F238E27FC236}">
                <a16:creationId xmlns:a16="http://schemas.microsoft.com/office/drawing/2014/main" id="{F11A6677-EFAA-A536-5062-A0691BF2FA2A}"/>
              </a:ext>
            </a:extLst>
          </p:cNvPr>
          <p:cNvSpPr/>
          <p:nvPr/>
        </p:nvSpPr>
        <p:spPr>
          <a:xfrm>
            <a:off x="3345367" y="1439168"/>
            <a:ext cx="2653988" cy="92868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Khan, G. and Hashim, M.J. (2025) 'Epidemiology of multiple sclerosis: global, regional, national and sub-national-level estimates and future projections',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Journal of Epidemiology and Global Health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15(1), p. 21.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https://link.springer.com/content/pdf/10.1007/s44197-025-00353-6.pdf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43" name="Image 5" descr="preencoded.png">
            <a:extLst>
              <a:ext uri="{FF2B5EF4-FFF2-40B4-BE49-F238E27FC236}">
                <a16:creationId xmlns:a16="http://schemas.microsoft.com/office/drawing/2014/main" id="{08860337-7BB5-9DCF-1E94-8A9746ED77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48039" y="1396156"/>
            <a:ext cx="2406005" cy="947738"/>
          </a:xfrm>
          <a:prstGeom prst="rect">
            <a:avLst/>
          </a:prstGeom>
        </p:spPr>
      </p:pic>
      <p:sp>
        <p:nvSpPr>
          <p:cNvPr id="44" name="Text 6">
            <a:extLst>
              <a:ext uri="{FF2B5EF4-FFF2-40B4-BE49-F238E27FC236}">
                <a16:creationId xmlns:a16="http://schemas.microsoft.com/office/drawing/2014/main" id="{C3B3681F-D97E-BB4A-4FBB-BF95D1F936CC}"/>
              </a:ext>
            </a:extLst>
          </p:cNvPr>
          <p:cNvSpPr/>
          <p:nvPr/>
        </p:nvSpPr>
        <p:spPr>
          <a:xfrm>
            <a:off x="6252118" y="1439168"/>
            <a:ext cx="2275535" cy="92377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MS Society (2024)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MS in the UK: Evidence and statistics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https://www.mssociety.org.uk/what-we-do/our-work/our-evidence/ms-in-the-uk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45" name="Image 6" descr="preencoded.png">
            <a:extLst>
              <a:ext uri="{FF2B5EF4-FFF2-40B4-BE49-F238E27FC236}">
                <a16:creationId xmlns:a16="http://schemas.microsoft.com/office/drawing/2014/main" id="{A8613A55-18DF-0683-E8C1-6F80C21581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39835" y="2446288"/>
            <a:ext cx="1970633" cy="576263"/>
          </a:xfrm>
          <a:prstGeom prst="rect">
            <a:avLst/>
          </a:prstGeom>
        </p:spPr>
      </p:pic>
      <p:sp>
        <p:nvSpPr>
          <p:cNvPr id="46" name="Text 7">
            <a:extLst>
              <a:ext uri="{FF2B5EF4-FFF2-40B4-BE49-F238E27FC236}">
                <a16:creationId xmlns:a16="http://schemas.microsoft.com/office/drawing/2014/main" id="{295D7F75-2814-B92A-90D6-96DE38E24810}"/>
              </a:ext>
            </a:extLst>
          </p:cNvPr>
          <p:cNvSpPr/>
          <p:nvPr/>
        </p:nvSpPr>
        <p:spPr>
          <a:xfrm>
            <a:off x="640592" y="2455813"/>
            <a:ext cx="2437145" cy="557213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MS Trust (2024)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How common is multiple sclerosis?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https://mstrust.org.uk/information-support/about-ms/how-common-multiple-sclerosis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47" name="Image 7" descr="preencoded.png">
            <a:extLst>
              <a:ext uri="{FF2B5EF4-FFF2-40B4-BE49-F238E27FC236}">
                <a16:creationId xmlns:a16="http://schemas.microsoft.com/office/drawing/2014/main" id="{C4F9BE18-859A-AC12-04A8-1FBB191B98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263590" y="2446288"/>
            <a:ext cx="2288889" cy="576263"/>
          </a:xfrm>
          <a:prstGeom prst="rect">
            <a:avLst/>
          </a:prstGeom>
        </p:spPr>
      </p:pic>
      <p:sp>
        <p:nvSpPr>
          <p:cNvPr id="48" name="Text 8">
            <a:extLst>
              <a:ext uri="{FF2B5EF4-FFF2-40B4-BE49-F238E27FC236}">
                <a16:creationId xmlns:a16="http://schemas.microsoft.com/office/drawing/2014/main" id="{9BEF4949-F50E-3CC5-0F35-0BF92D08ABE7}"/>
              </a:ext>
            </a:extLst>
          </p:cNvPr>
          <p:cNvSpPr/>
          <p:nvPr/>
        </p:nvSpPr>
        <p:spPr>
          <a:xfrm>
            <a:off x="3345367" y="2455813"/>
            <a:ext cx="2653988" cy="557213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Society (2024)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Number of people living with MS in the UK increases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. London: Multiple Sclerosis Society.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https://www.mssociety.org.uk/research/news/number-people-living-ms-uk-increases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49" name="Image 8" descr="preencoded.png">
            <a:extLst>
              <a:ext uri="{FF2B5EF4-FFF2-40B4-BE49-F238E27FC236}">
                <a16:creationId xmlns:a16="http://schemas.microsoft.com/office/drawing/2014/main" id="{5F8FD2D9-80D9-645C-19BA-C79FBA52D9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148039" y="2436763"/>
            <a:ext cx="2405970" cy="576263"/>
          </a:xfrm>
          <a:prstGeom prst="rect">
            <a:avLst/>
          </a:prstGeom>
        </p:spPr>
      </p:pic>
      <p:sp>
        <p:nvSpPr>
          <p:cNvPr id="50" name="Text 9">
            <a:extLst>
              <a:ext uri="{FF2B5EF4-FFF2-40B4-BE49-F238E27FC236}">
                <a16:creationId xmlns:a16="http://schemas.microsoft.com/office/drawing/2014/main" id="{B1CAD1C8-6AFF-AEBA-2C3E-230833018E3A}"/>
              </a:ext>
            </a:extLst>
          </p:cNvPr>
          <p:cNvSpPr/>
          <p:nvPr/>
        </p:nvSpPr>
        <p:spPr>
          <a:xfrm>
            <a:off x="6252118" y="2455812"/>
            <a:ext cx="2275535" cy="576263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National Institute for Health and Care Excellence (NICE) (2022)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in adults: management (NG127)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. London: NICE.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https://www.nice.org.uk/guidance/ng127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51" name="Image 9" descr="preencoded.png">
            <a:extLst>
              <a:ext uri="{FF2B5EF4-FFF2-40B4-BE49-F238E27FC236}">
                <a16:creationId xmlns:a16="http://schemas.microsoft.com/office/drawing/2014/main" id="{F86F3021-4229-3F3C-2E24-58CE3BED7E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39835" y="3091458"/>
            <a:ext cx="1970633" cy="854869"/>
          </a:xfrm>
          <a:prstGeom prst="rect">
            <a:avLst/>
          </a:prstGeom>
        </p:spPr>
      </p:pic>
      <p:sp>
        <p:nvSpPr>
          <p:cNvPr id="52" name="Text 10">
            <a:extLst>
              <a:ext uri="{FF2B5EF4-FFF2-40B4-BE49-F238E27FC236}">
                <a16:creationId xmlns:a16="http://schemas.microsoft.com/office/drawing/2014/main" id="{963CF6AF-82BD-F064-F3C4-DC5FA3F1F29B}"/>
              </a:ext>
            </a:extLst>
          </p:cNvPr>
          <p:cNvSpPr/>
          <p:nvPr/>
        </p:nvSpPr>
        <p:spPr>
          <a:xfrm>
            <a:off x="640592" y="3100983"/>
            <a:ext cx="2437145" cy="650081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Palladino, R., Thompson, A. and Ciccarelli, O. (2026) 'Thirty-year trends in multiple sclerosis prevalence, lifestyle factors, and mortality in England',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JAMA Neurology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83(5), pp. 503–505.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https://discovery.ucl.ac.uk/id/eprint/10223779/3/Ciccarelli_Research-Letter-Final.pdf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53" name="Image 10" descr="preencoded.png">
            <a:extLst>
              <a:ext uri="{FF2B5EF4-FFF2-40B4-BE49-F238E27FC236}">
                <a16:creationId xmlns:a16="http://schemas.microsoft.com/office/drawing/2014/main" id="{911D5953-23EE-665C-7EB5-AE95A9042C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263590" y="3091458"/>
            <a:ext cx="2288889" cy="854869"/>
          </a:xfrm>
          <a:prstGeom prst="rect">
            <a:avLst/>
          </a:prstGeom>
        </p:spPr>
      </p:pic>
      <p:sp>
        <p:nvSpPr>
          <p:cNvPr id="54" name="Text 11">
            <a:extLst>
              <a:ext uri="{FF2B5EF4-FFF2-40B4-BE49-F238E27FC236}">
                <a16:creationId xmlns:a16="http://schemas.microsoft.com/office/drawing/2014/main" id="{5E5CDF47-BC54-B07E-73BB-2E7BE27FDC7F}"/>
              </a:ext>
            </a:extLst>
          </p:cNvPr>
          <p:cNvSpPr/>
          <p:nvPr/>
        </p:nvSpPr>
        <p:spPr>
          <a:xfrm>
            <a:off x="3345367" y="3100983"/>
            <a:ext cx="2653988" cy="83581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Portaccio, E., Magyari, M., Havrdova, E.K., Ruet, A., Brochet, B., Scalfari, A., Di Filippo, M., Tur, C., Montalban, X. and Amato, M.P. (2024) 'Multiple sclerosis: emerging epidemiological trends and redefining the clinical course',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The Lancet Regional Health – Europe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44.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https://www.thelancet.com/pdfs/journals/lanepe/PIIS2666-7762(24)00144-3.pdf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55" name="Image 11" descr="preencoded.png">
            <a:extLst>
              <a:ext uri="{FF2B5EF4-FFF2-40B4-BE49-F238E27FC236}">
                <a16:creationId xmlns:a16="http://schemas.microsoft.com/office/drawing/2014/main" id="{3C686A0B-3F28-0913-D4EF-C17AB5DAF84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148039" y="3032076"/>
            <a:ext cx="2405970" cy="854869"/>
          </a:xfrm>
          <a:prstGeom prst="rect">
            <a:avLst/>
          </a:prstGeom>
        </p:spPr>
      </p:pic>
      <p:sp>
        <p:nvSpPr>
          <p:cNvPr id="56" name="Text 12">
            <a:extLst>
              <a:ext uri="{FF2B5EF4-FFF2-40B4-BE49-F238E27FC236}">
                <a16:creationId xmlns:a16="http://schemas.microsoft.com/office/drawing/2014/main" id="{326095E1-8C6C-6547-B6F9-81E457BCFFFF}"/>
              </a:ext>
            </a:extLst>
          </p:cNvPr>
          <p:cNvSpPr/>
          <p:nvPr/>
        </p:nvSpPr>
        <p:spPr>
          <a:xfrm>
            <a:off x="6252118" y="3100983"/>
            <a:ext cx="2275535" cy="83581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Sullivan, A.B., Davis, B., Kidd, J. and Chiong-Rivero, H. (2025) 'Understanding depression in people living with multiple sclerosis: a narrative review of recent literature',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Neurology and Therapy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14(3), pp. 681–710.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https://link.springer.com/content/pdf/10.1007/s40120-025-00728-8.pdf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57" name="Image 12" descr="preencoded.png">
            <a:extLst>
              <a:ext uri="{FF2B5EF4-FFF2-40B4-BE49-F238E27FC236}">
                <a16:creationId xmlns:a16="http://schemas.microsoft.com/office/drawing/2014/main" id="{C830D05B-9037-C964-1A24-C82F7EFBFE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39835" y="4015234"/>
            <a:ext cx="1970633" cy="854869"/>
          </a:xfrm>
          <a:prstGeom prst="rect">
            <a:avLst/>
          </a:prstGeom>
        </p:spPr>
      </p:pic>
      <p:sp>
        <p:nvSpPr>
          <p:cNvPr id="58" name="Text 13">
            <a:extLst>
              <a:ext uri="{FF2B5EF4-FFF2-40B4-BE49-F238E27FC236}">
                <a16:creationId xmlns:a16="http://schemas.microsoft.com/office/drawing/2014/main" id="{4DD6EC2F-FD95-A33B-52BE-C8FE613A7B31}"/>
              </a:ext>
            </a:extLst>
          </p:cNvPr>
          <p:cNvSpPr/>
          <p:nvPr/>
        </p:nvSpPr>
        <p:spPr>
          <a:xfrm>
            <a:off x="640592" y="4024759"/>
            <a:ext cx="2437145" cy="83581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Yeandle, D., Morrow, S.A., Pontaga, M., Sumelahti, M.L. and Alexandri, N. (2024) 'Cognitive impairment and its impact on employment: a qualitative interview-based study involving healthcare professionals and people living with multiple sclerosis',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and Related Disorders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87, p. 105631.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https://www.sciencedirect.com/science/article/pii/S2211034824002086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59" name="Image 13" descr="preencoded.png">
            <a:extLst>
              <a:ext uri="{FF2B5EF4-FFF2-40B4-BE49-F238E27FC236}">
                <a16:creationId xmlns:a16="http://schemas.microsoft.com/office/drawing/2014/main" id="{DA69FD89-C620-834B-C8B3-D1D9BA08D8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263590" y="4015234"/>
            <a:ext cx="2288889" cy="854869"/>
          </a:xfrm>
          <a:prstGeom prst="rect">
            <a:avLst/>
          </a:prstGeom>
        </p:spPr>
      </p:pic>
      <p:sp>
        <p:nvSpPr>
          <p:cNvPr id="60" name="Text 14">
            <a:extLst>
              <a:ext uri="{FF2B5EF4-FFF2-40B4-BE49-F238E27FC236}">
                <a16:creationId xmlns:a16="http://schemas.microsoft.com/office/drawing/2014/main" id="{3B9DB57A-6333-2ADE-1A77-E699B2F0D0B5}"/>
              </a:ext>
            </a:extLst>
          </p:cNvPr>
          <p:cNvSpPr/>
          <p:nvPr/>
        </p:nvSpPr>
        <p:spPr>
          <a:xfrm>
            <a:off x="3345367" y="4024759"/>
            <a:ext cx="2653988" cy="85486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Young, C.A., Rog, D., Tanasescu, R., Sharrack, B., Kalra, S., Mills, R., Tennant, A. and TONiC Study Group (2025) 'Employment status in people with multiple sclerosis: profile, dynamic changes and determinants over time',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and Related Disorders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p. 106911.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https://www.msard-journal.com/article/S2211-0348(25)00649-2/pdf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61" name="Image 14" descr="preencoded.png">
            <a:extLst>
              <a:ext uri="{FF2B5EF4-FFF2-40B4-BE49-F238E27FC236}">
                <a16:creationId xmlns:a16="http://schemas.microsoft.com/office/drawing/2014/main" id="{67D49584-E280-0573-8243-F37A8A9D50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148039" y="4005709"/>
            <a:ext cx="2405970" cy="854869"/>
          </a:xfrm>
          <a:prstGeom prst="rect">
            <a:avLst/>
          </a:prstGeom>
        </p:spPr>
      </p:pic>
      <p:sp>
        <p:nvSpPr>
          <p:cNvPr id="62" name="Text 15">
            <a:extLst>
              <a:ext uri="{FF2B5EF4-FFF2-40B4-BE49-F238E27FC236}">
                <a16:creationId xmlns:a16="http://schemas.microsoft.com/office/drawing/2014/main" id="{AB8E9DEB-6B24-10D3-B1FA-EC1A7D0617E6}"/>
              </a:ext>
            </a:extLst>
          </p:cNvPr>
          <p:cNvSpPr/>
          <p:nvPr/>
        </p:nvSpPr>
        <p:spPr>
          <a:xfrm>
            <a:off x="6252118" y="4024759"/>
            <a:ext cx="2275535" cy="83581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Young, C.A., Rog, D.J., Sharrack, B., Tanasescu, R., Kalra, S., Chhetri, S.K., Wilde, L., Mills, R.J. and Tennant, A. (2024) 'Physical and psychological aspects of multiple sclerosis: revisiting the Multiple Sclerosis Impact Scale (MSIS-29)',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Journal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30(13), pp. 1630–1641.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https://journals.sagepub.com/doi/pdf/10.1177/13524585241288393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</p:spTree>
    <p:extLst>
      <p:ext uri="{BB962C8B-B14F-4D97-AF65-F5344CB8AC3E}">
        <p14:creationId xmlns:p14="http://schemas.microsoft.com/office/powerpoint/2010/main" val="3027413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1897</Words>
  <Application>Microsoft Office PowerPoint</Application>
  <PresentationFormat>On-screen Show (16:9)</PresentationFormat>
  <Paragraphs>120</Paragraphs>
  <Slides>11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PRIYANKA</dc:creator>
  <cp:lastModifiedBy>Krisha Ahir</cp:lastModifiedBy>
  <cp:revision>3</cp:revision>
  <dcterms:created xsi:type="dcterms:W3CDTF">2026-06-09T11:23:27Z</dcterms:created>
  <dcterms:modified xsi:type="dcterms:W3CDTF">2026-06-11T16:27:38Z</dcterms:modified>
</cp:coreProperties>
</file>