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3"/>
  </p:notesMasterIdLst>
  <p:sldIdLst>
    <p:sldId id="719" r:id="rId24"/>
    <p:sldId id="301" r:id="rId25"/>
    <p:sldId id="302" r:id="rId26"/>
    <p:sldId id="293" r:id="rId27"/>
    <p:sldId id="294" r:id="rId28"/>
    <p:sldId id="787" r:id="rId29"/>
    <p:sldId id="295" r:id="rId30"/>
    <p:sldId id="297" r:id="rId31"/>
    <p:sldId id="748" r:id="rId32"/>
    <p:sldId id="750" r:id="rId33"/>
    <p:sldId id="749" r:id="rId34"/>
    <p:sldId id="751" r:id="rId35"/>
    <p:sldId id="298" r:id="rId36"/>
    <p:sldId id="299" r:id="rId37"/>
    <p:sldId id="300" r:id="rId38"/>
    <p:sldId id="791" r:id="rId39"/>
    <p:sldId id="277" r:id="rId40"/>
    <p:sldId id="786" r:id="rId41"/>
    <p:sldId id="788" r:id="rId42"/>
    <p:sldId id="279" r:id="rId43"/>
    <p:sldId id="280" r:id="rId44"/>
    <p:sldId id="304" r:id="rId45"/>
    <p:sldId id="326" r:id="rId46"/>
    <p:sldId id="796" r:id="rId47"/>
    <p:sldId id="325" r:id="rId48"/>
    <p:sldId id="797" r:id="rId49"/>
    <p:sldId id="340" r:id="rId50"/>
    <p:sldId id="341" r:id="rId51"/>
    <p:sldId id="721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E1E5D2-F40D-4E5C-8985-EB1011520F38}" v="7" dt="2024-06-10T12:43:03.6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9" autoAdjust="0"/>
    <p:restoredTop sz="77238"/>
  </p:normalViewPr>
  <p:slideViewPr>
    <p:cSldViewPr snapToGrid="0">
      <p:cViewPr varScale="1">
        <p:scale>
          <a:sx n="82" d="100"/>
          <a:sy n="82" d="100"/>
        </p:scale>
        <p:origin x="146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notesMaster" Target="notesMasters/notesMaster1.xml"/><Relationship Id="rId58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4549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8488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9991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9526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797F946-EAA5-4118-BA1C-20E0915F5BD4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6588-BA75-4AA2-84B3-83A0B3B073A2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E76AFB7-6F61-4958-92C5-4EBE1C488904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B47AA8-6D4C-4C7F-A08C-4DFD55ABE091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9486A-295B-4F28-92BA-A90560A04B87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7D2833-3F82-44C0-9538-847302EF9AF1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C57B44-640B-4C88-919B-296DD1C7BEBD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-3 / 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4BCBA23-6F95-44A0-87FB-B5ED294E89B6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7672-B558-4D74-9219-67ADB5AD53E5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0A1B3C3-5C0C-4320-984D-590FE2E4F57B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334213-975D-435A-BD85-A1D33C37FCC8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-3 / 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0ED4816-FAD0-4001-AB3E-D90B64EDBF1B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5F2B5-CC32-43A9-917C-B65F134E515C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641C53B-DDD9-4966-AA7A-DF7B121FF3AF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3FF9-B1CD-46F8-8ED1-1F367184CAB6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274638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219200" y="1524000"/>
            <a:ext cx="103632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17D2AA9-FD5E-5644-B68C-73235C8592B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5486400" y="6248400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 charset="0"/>
              </a:defRPr>
            </a:lvl1pPr>
          </a:lstStyle>
          <a:p>
            <a:pPr>
              <a:defRPr/>
            </a:pPr>
            <a:fld id="{AA024CA1-6A92-4D6D-9D9D-0673506C4752}" type="datetime1">
              <a:rPr lang="en-GB" smtClean="0"/>
              <a:t>17/10/2024</a:t>
            </a:fld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71F9845-204C-7DB2-DD25-DB74EDD023D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1016000" y="6248400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 charset="0"/>
              </a:defRPr>
            </a:lvl1pPr>
          </a:lstStyle>
          <a:p>
            <a:pPr>
              <a:defRPr/>
            </a:pPr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5765C6B-6B26-2A4B-19F4-4EC2FDF05D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r>
              <a:rPr lang="en-US" altLang="en-US"/>
              <a:t>2-</a:t>
            </a:r>
            <a:fld id="{5B4A1A88-4192-4D44-83FB-24F5E3E6697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78943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39C84AF-953B-4BBD-8797-28B96205C67B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39CFD-03B6-4EEC-9D20-B642FDD024BC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34EE7F6-2BEE-4244-BFA9-08D215D3D05E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BBD8EB9-FC35-4D8F-9B6A-33E5AF46FEEB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-3 / 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4E24B98-B53E-4379-AF47-164444F360B0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7568F-D954-4564-801D-BD086148D707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2E62C38-DBD0-4AC0-8072-FC362E1BA293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A39CFE2-F511-4FAA-9383-AF2D7F2856F8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-3 / 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4CA576A-F616-4495-A2DA-01E8134C19DF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E667F-2875-43D4-B003-BECDB46F8DA8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4483D8C-86E7-4EEE-BBCD-CFCA2DB8E9BA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1BE2034-72F2-4FE3-9572-95F32474C631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-3 / 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CADEBAE-1AE1-4537-B8FD-851DAD9FEA73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A127-84ED-4D45-8D74-6C15204C755C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BD90EC1-8EBD-4426-9598-073F9D302542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EBB44D9-1E83-43EF-B692-3341C59B518D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-3 / 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AEED0E7-D909-4C89-80EB-E24D088E590E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CC07-4325-4EAF-BF45-1F64B9C4E197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12C6F08-3662-4486-8629-0AB89C934E81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2496472-D5D1-459D-901E-6496F1AFC577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-3 / 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15266B-1E6C-49BD-96CA-5E3C68641CB3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570B0-3FE2-4333-B012-60FC1377823D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343D580-4570-4035-929B-E3E7EDCA4CB1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3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9.png"/><Relationship Id="rId4" Type="http://schemas.openxmlformats.org/officeDocument/2006/relationships/oleObject" Target="../embeddings/oleObject1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00" dirty="0"/>
              <a:t>Introduction</a:t>
            </a:r>
          </a:p>
          <a:p>
            <a:pPr marL="446088" indent="-357188"/>
            <a:r>
              <a:rPr lang="en-IN" sz="3600" dirty="0"/>
              <a:t>Analog and Digital signal</a:t>
            </a:r>
          </a:p>
          <a:p>
            <a:pPr marL="446088" indent="-357188"/>
            <a:r>
              <a:rPr lang="en-IN" sz="3600" dirty="0"/>
              <a:t>Number system</a:t>
            </a:r>
          </a:p>
          <a:p>
            <a:pPr marL="898525" lvl="1" indent="-358775"/>
            <a:r>
              <a:rPr lang="en-IN" sz="3600" dirty="0"/>
              <a:t>Decimal</a:t>
            </a:r>
          </a:p>
          <a:p>
            <a:pPr marL="898525" lvl="1" indent="-358775"/>
            <a:r>
              <a:rPr lang="en-IN" sz="3600" dirty="0"/>
              <a:t>Binary</a:t>
            </a:r>
          </a:p>
          <a:p>
            <a:pPr marL="898525" lvl="1" indent="-358775"/>
            <a:r>
              <a:rPr lang="en-IN" sz="3600" dirty="0"/>
              <a:t>Hexadecimal</a:t>
            </a:r>
          </a:p>
          <a:p>
            <a:pPr marL="898525" lvl="1" indent="-358775"/>
            <a:r>
              <a:rPr lang="en-IN" sz="3600" dirty="0"/>
              <a:t>Octal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-3 / Computer Systems Fundamentals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digital and Analog signals</a:t>
            </a:r>
          </a:p>
          <a:p>
            <a:r>
              <a:rPr lang="en-IN" sz="3200" dirty="0"/>
              <a:t>Define the types of Number system.</a:t>
            </a:r>
          </a:p>
          <a:p>
            <a:r>
              <a:rPr lang="en-IN" sz="3200" dirty="0"/>
              <a:t>Describe the uses of Numbers.</a:t>
            </a:r>
          </a:p>
          <a:p>
            <a:r>
              <a:rPr lang="en-IN" sz="3200" dirty="0"/>
              <a:t>Demonstrate the ability to convert a code to </a:t>
            </a:r>
            <a:r>
              <a:rPr lang="en-IN" sz="3200"/>
              <a:t>another form</a:t>
            </a:r>
            <a:endParaRPr lang="en-IN" sz="3200" dirty="0"/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22272" y="6461781"/>
            <a:ext cx="6066782" cy="365125"/>
          </a:xfrm>
        </p:spPr>
        <p:txBody>
          <a:bodyPr/>
          <a:lstStyle/>
          <a:p>
            <a:r>
              <a:rPr lang="en-GB" dirty="0"/>
              <a:t>Lecture -3 / 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6655" y="244187"/>
            <a:ext cx="6229402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132" y="633202"/>
            <a:ext cx="11189883" cy="5591595"/>
          </a:xfrm>
        </p:spPr>
        <p:txBody>
          <a:bodyPr>
            <a:normAutofit fontScale="92500"/>
          </a:bodyPr>
          <a:lstStyle/>
          <a:p>
            <a:pPr>
              <a:buNone/>
            </a:pPr>
            <a:endParaRPr lang="en-IN" b="1" dirty="0"/>
          </a:p>
          <a:p>
            <a:r>
              <a:rPr lang="en-IN" sz="4000" dirty="0"/>
              <a:t>The term digital is associated with </a:t>
            </a:r>
            <a:r>
              <a:rPr lang="en-IN" sz="4000" b="1" dirty="0"/>
              <a:t>computer</a:t>
            </a:r>
            <a:r>
              <a:rPr lang="en-IN" sz="4000" dirty="0"/>
              <a:t>,  as the </a:t>
            </a:r>
            <a:r>
              <a:rPr lang="en-IN" sz="4000" b="1" dirty="0"/>
              <a:t>computer performs</a:t>
            </a:r>
            <a:r>
              <a:rPr lang="en-IN" sz="4000" dirty="0"/>
              <a:t> operations by </a:t>
            </a:r>
            <a:r>
              <a:rPr lang="en-IN" sz="4000" b="1" dirty="0"/>
              <a:t>counting digits.</a:t>
            </a:r>
          </a:p>
          <a:p>
            <a:r>
              <a:rPr lang="en-US" altLang="en-US" sz="4000" dirty="0"/>
              <a:t>Computers </a:t>
            </a:r>
            <a:r>
              <a:rPr lang="en-US" altLang="en-US" sz="4000" b="1" dirty="0"/>
              <a:t>translate software code into binary form</a:t>
            </a:r>
            <a:r>
              <a:rPr lang="en-US" altLang="en-US" sz="4000" dirty="0"/>
              <a:t> and then </a:t>
            </a:r>
            <a:r>
              <a:rPr lang="en-US" altLang="en-US" sz="4000" b="1" dirty="0"/>
              <a:t>translate it from binary form into a language</a:t>
            </a:r>
            <a:r>
              <a:rPr lang="en-US" altLang="en-US" sz="4000" dirty="0"/>
              <a:t> you can understand.</a:t>
            </a:r>
          </a:p>
          <a:p>
            <a:r>
              <a:rPr lang="en-US" altLang="en-US" sz="4000" dirty="0"/>
              <a:t>Computers operate with electronic switches that are either </a:t>
            </a:r>
            <a:r>
              <a:rPr lang="en-US" altLang="en-US" sz="4000" b="1" dirty="0"/>
              <a:t>"on" or "off", </a:t>
            </a:r>
            <a:r>
              <a:rPr lang="en-US" altLang="en-US" sz="4000" dirty="0"/>
              <a:t>corresponding to </a:t>
            </a:r>
            <a:r>
              <a:rPr lang="en-US" altLang="en-US" sz="4000" b="1" dirty="0"/>
              <a:t>1 or 0</a:t>
            </a:r>
            <a:r>
              <a:rPr lang="en-US" altLang="en-US" sz="4000" dirty="0"/>
              <a:t>. </a:t>
            </a:r>
          </a:p>
          <a:p>
            <a:r>
              <a:rPr lang="en-US" altLang="en-US" sz="4000" b="1" dirty="0"/>
              <a:t>Computers</a:t>
            </a:r>
            <a:r>
              <a:rPr lang="en-US" altLang="en-US" sz="4000" dirty="0"/>
              <a:t> can only </a:t>
            </a:r>
            <a:r>
              <a:rPr lang="en-US" altLang="en-US" sz="4000" b="1" dirty="0"/>
              <a:t>understand</a:t>
            </a:r>
            <a:r>
              <a:rPr lang="en-US" altLang="en-US" sz="4000" dirty="0"/>
              <a:t> and process data that is in a </a:t>
            </a:r>
            <a:r>
              <a:rPr lang="en-US" altLang="en-US" sz="4000" b="1" dirty="0"/>
              <a:t>binary format</a:t>
            </a:r>
            <a:r>
              <a:rPr lang="en-US" altLang="en-US" sz="4000" dirty="0"/>
              <a:t>, which is represented by </a:t>
            </a:r>
            <a:r>
              <a:rPr lang="en-US" altLang="en-US" sz="4000" b="1" dirty="0"/>
              <a:t>0s and 1s</a:t>
            </a:r>
            <a:r>
              <a:rPr lang="en-US" altLang="en-US" sz="4000" dirty="0"/>
              <a:t>.</a:t>
            </a:r>
          </a:p>
          <a:p>
            <a:endParaRPr lang="en-US" altLang="en-US" sz="4000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4423" y="270165"/>
            <a:ext cx="6442416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514" y="1545465"/>
            <a:ext cx="9673097" cy="4580700"/>
          </a:xfrm>
        </p:spPr>
        <p:txBody>
          <a:bodyPr>
            <a:normAutofit/>
          </a:bodyPr>
          <a:lstStyle/>
          <a:p>
            <a:r>
              <a:rPr lang="en-IN" sz="4400" dirty="0"/>
              <a:t>The signals can be broadly  classified into two categories:</a:t>
            </a:r>
          </a:p>
          <a:p>
            <a:pPr lvl="1"/>
            <a:r>
              <a:rPr lang="en-IN" sz="4000" dirty="0"/>
              <a:t>Analog Signals</a:t>
            </a:r>
          </a:p>
          <a:p>
            <a:pPr lvl="1"/>
            <a:r>
              <a:rPr lang="en-IN" sz="4000" dirty="0"/>
              <a:t>Digital Signals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468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4423" y="270165"/>
            <a:ext cx="6442416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514" y="1545465"/>
            <a:ext cx="10787154" cy="4580700"/>
          </a:xfrm>
        </p:spPr>
        <p:txBody>
          <a:bodyPr>
            <a:normAutofit/>
          </a:bodyPr>
          <a:lstStyle/>
          <a:p>
            <a:r>
              <a:rPr lang="en-IN" sz="3600" b="1" dirty="0"/>
              <a:t>Analog signal: </a:t>
            </a:r>
            <a:r>
              <a:rPr lang="en-IN" sz="3600" dirty="0"/>
              <a:t>Analog signals are which have </a:t>
            </a:r>
            <a:r>
              <a:rPr lang="en-IN" sz="3600" b="1" dirty="0"/>
              <a:t>infinite number of different magnitudes or values</a:t>
            </a:r>
            <a:r>
              <a:rPr lang="en-IN" sz="3600" dirty="0"/>
              <a:t>. They </a:t>
            </a:r>
            <a:r>
              <a:rPr lang="en-IN" sz="3600" b="1" dirty="0"/>
              <a:t>vary</a:t>
            </a:r>
            <a:r>
              <a:rPr lang="en-IN" sz="3600" dirty="0"/>
              <a:t> continuously with time.  </a:t>
            </a:r>
            <a:r>
              <a:rPr lang="en-IN" sz="3600" dirty="0" err="1"/>
              <a:t>Eg</a:t>
            </a:r>
            <a:r>
              <a:rPr lang="en-IN" sz="3600" dirty="0"/>
              <a:t>: Sine wave, triangular waves.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24686E-8600-D5B8-C775-CB23361B78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235" y="4161969"/>
            <a:ext cx="5705475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469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340" y="83203"/>
            <a:ext cx="788764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Digital -Introduction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65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6E2FC8-CB25-57A5-C3B0-CEE7EE536882}"/>
              </a:ext>
            </a:extLst>
          </p:cNvPr>
          <p:cNvSpPr txBox="1"/>
          <p:nvPr/>
        </p:nvSpPr>
        <p:spPr>
          <a:xfrm>
            <a:off x="657970" y="1474980"/>
            <a:ext cx="1022736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600" b="1" dirty="0"/>
              <a:t>Digital signal: </a:t>
            </a:r>
            <a:r>
              <a:rPr lang="en-IN" sz="3600" dirty="0"/>
              <a:t>A digital signal has only a </a:t>
            </a:r>
            <a:r>
              <a:rPr lang="en-IN" sz="3600" b="1" dirty="0"/>
              <a:t>finite number </a:t>
            </a:r>
            <a:r>
              <a:rPr lang="en-IN" sz="3600" dirty="0"/>
              <a:t>of values. </a:t>
            </a:r>
            <a:r>
              <a:rPr lang="en-US" sz="3600" dirty="0"/>
              <a:t>A digital signal refers to an </a:t>
            </a:r>
            <a:r>
              <a:rPr lang="en-US" sz="3600" b="1" dirty="0"/>
              <a:t>electrical signal </a:t>
            </a:r>
            <a:r>
              <a:rPr lang="en-US" sz="3600" dirty="0"/>
              <a:t>that is in a pattern of bits. </a:t>
            </a:r>
            <a:r>
              <a:rPr lang="en-US" sz="3600" dirty="0" err="1"/>
              <a:t>Eg</a:t>
            </a:r>
            <a:r>
              <a:rPr lang="en-US" sz="3600" dirty="0"/>
              <a:t>: Binary numbers </a:t>
            </a:r>
            <a:endParaRPr lang="en-IN" sz="36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300121-3071-5CD1-914D-1E5851191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3654" y="3982410"/>
            <a:ext cx="59436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52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0856" y="206061"/>
            <a:ext cx="6151178" cy="669702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logic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2204" y="1648495"/>
            <a:ext cx="8304754" cy="4477669"/>
          </a:xfrm>
        </p:spPr>
        <p:txBody>
          <a:bodyPr>
            <a:normAutofit/>
          </a:bodyPr>
          <a:lstStyle/>
          <a:p>
            <a:r>
              <a:rPr lang="en-IN" sz="3200" dirty="0"/>
              <a:t>The digital circuits will have only </a:t>
            </a:r>
            <a:r>
              <a:rPr lang="en-IN" sz="3200" b="1" dirty="0"/>
              <a:t>two distinct output voltage levels.</a:t>
            </a:r>
          </a:p>
          <a:p>
            <a:r>
              <a:rPr lang="en-IN" sz="3200" dirty="0"/>
              <a:t>These two voltage levels will be used to represent the </a:t>
            </a:r>
            <a:r>
              <a:rPr lang="en-IN" sz="3200" b="1" dirty="0"/>
              <a:t>logic 0 and logic 1 outputs </a:t>
            </a:r>
            <a:r>
              <a:rPr lang="en-IN" sz="3200" dirty="0"/>
              <a:t>of the circuit.</a:t>
            </a:r>
          </a:p>
          <a:p>
            <a:r>
              <a:rPr lang="en-US" altLang="en-US" sz="3200" dirty="0"/>
              <a:t>In a computer they are represented by the </a:t>
            </a:r>
            <a:r>
              <a:rPr lang="en-US" altLang="en-US" sz="3200" b="1" dirty="0"/>
              <a:t>presence or absence of electrical charges. 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611464-5E98-2658-2C1F-2A678163B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2034" y="4238821"/>
            <a:ext cx="1533525" cy="1695450"/>
          </a:xfrm>
          <a:prstGeom prst="rect">
            <a:avLst/>
          </a:prstGeom>
        </p:spPr>
      </p:pic>
      <p:graphicFrame>
        <p:nvGraphicFramePr>
          <p:cNvPr id="1026" name="Object 4">
            <a:extLst>
              <a:ext uri="{FF2B5EF4-FFF2-40B4-BE49-F238E27FC236}">
                <a16:creationId xmlns:a16="http://schemas.microsoft.com/office/drawing/2014/main" id="{96787D85-F28F-EDB8-044B-255FAE9CADD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89138312"/>
              </p:ext>
            </p:extLst>
          </p:nvPr>
        </p:nvGraphicFramePr>
        <p:xfrm>
          <a:off x="9480240" y="1542261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4" imgW="1914286" imgH="2409524" progId="Paint.Picture">
                  <p:embed/>
                </p:oleObj>
              </mc:Choice>
              <mc:Fallback>
                <p:oleObj name="Bitmap Image" r:id="rId4" imgW="1914286" imgH="2409524" progId="Paint.Picture">
                  <p:embed/>
                  <p:pic>
                    <p:nvPicPr>
                      <p:cNvPr id="1026" name="Object 4">
                        <a:extLst>
                          <a:ext uri="{FF2B5EF4-FFF2-40B4-BE49-F238E27FC236}">
                            <a16:creationId xmlns:a16="http://schemas.microsoft.com/office/drawing/2014/main" id="{96787D85-F28F-EDB8-044B-255FAE9CADD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480240" y="1542261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5">
            <a:extLst>
              <a:ext uri="{FF2B5EF4-FFF2-40B4-BE49-F238E27FC236}">
                <a16:creationId xmlns:a16="http://schemas.microsoft.com/office/drawing/2014/main" id="{0B5A5110-F60C-345F-996C-4046B1559E7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7658627"/>
              </p:ext>
            </p:extLst>
          </p:nvPr>
        </p:nvGraphicFramePr>
        <p:xfrm>
          <a:off x="10692701" y="1542261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1914286" imgH="2409524" progId="Paint.Picture">
                  <p:embed/>
                </p:oleObj>
              </mc:Choice>
              <mc:Fallback>
                <p:oleObj name="Bitmap Image" r:id="rId6" imgW="1914286" imgH="2409524" progId="Paint.Picture">
                  <p:embed/>
                  <p:pic>
                    <p:nvPicPr>
                      <p:cNvPr id="1027" name="Object 5">
                        <a:extLst>
                          <a:ext uri="{FF2B5EF4-FFF2-40B4-BE49-F238E27FC236}">
                            <a16:creationId xmlns:a16="http://schemas.microsoft.com/office/drawing/2014/main" id="{0B5A5110-F60C-345F-996C-4046B1559E7A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92701" y="1542261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812" name="Group 44">
            <a:extLst>
              <a:ext uri="{FF2B5EF4-FFF2-40B4-BE49-F238E27FC236}">
                <a16:creationId xmlns:a16="http://schemas.microsoft.com/office/drawing/2014/main" id="{DFF4361B-C7B1-0E21-ED49-7322ABFEA14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47546493"/>
              </p:ext>
            </p:extLst>
          </p:nvPr>
        </p:nvGraphicFramePr>
        <p:xfrm>
          <a:off x="9286722" y="1489173"/>
          <a:ext cx="2133600" cy="2487682"/>
        </p:xfrm>
        <a:graphic>
          <a:graphicData uri="http://schemas.openxmlformats.org/drawingml/2006/table">
            <a:tbl>
              <a:tblPr/>
              <a:tblGrid>
                <a:gridCol w="1104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205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20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True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False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6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Yes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80726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What is a Bit?</a:t>
            </a:r>
          </a:p>
          <a:p>
            <a:r>
              <a:rPr lang="en-GB" dirty="0"/>
              <a:t>A bit is the </a:t>
            </a:r>
            <a:r>
              <a:rPr lang="en-GB" b="1" dirty="0"/>
              <a:t>smallest unit of data </a:t>
            </a:r>
            <a:r>
              <a:rPr lang="en-GB" dirty="0"/>
              <a:t>that a </a:t>
            </a:r>
            <a:r>
              <a:rPr lang="en-GB" b="1" dirty="0"/>
              <a:t>computer can process and store</a:t>
            </a:r>
            <a:r>
              <a:rPr lang="en-GB" dirty="0"/>
              <a:t>. </a:t>
            </a:r>
          </a:p>
          <a:p>
            <a:r>
              <a:rPr lang="en-GB" dirty="0"/>
              <a:t>A bit is usually a </a:t>
            </a:r>
            <a:r>
              <a:rPr lang="en-GB" b="1" dirty="0"/>
              <a:t>0 or 1</a:t>
            </a:r>
            <a:r>
              <a:rPr lang="en-GB" dirty="0"/>
              <a:t>. </a:t>
            </a:r>
          </a:p>
          <a:p>
            <a:r>
              <a:rPr lang="en-GB" b="1" dirty="0" err="1"/>
              <a:t>Eg</a:t>
            </a:r>
            <a:r>
              <a:rPr lang="en-GB" b="1" dirty="0"/>
              <a:t>: 01010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41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What is a Byte?</a:t>
            </a:r>
          </a:p>
          <a:p>
            <a:r>
              <a:rPr lang="en-GB" dirty="0"/>
              <a:t>A byte is a unit of data that is </a:t>
            </a:r>
            <a:r>
              <a:rPr lang="en-GB" b="1" dirty="0"/>
              <a:t>eight bits </a:t>
            </a:r>
            <a:r>
              <a:rPr lang="en-GB" dirty="0"/>
              <a:t>long.</a:t>
            </a:r>
          </a:p>
          <a:p>
            <a:r>
              <a:rPr lang="en-GB" b="1" dirty="0"/>
              <a:t>The basic unit of information in computer storage and processing</a:t>
            </a:r>
          </a:p>
          <a:p>
            <a:r>
              <a:rPr lang="en-GB" b="1" dirty="0" err="1"/>
              <a:t>Eg</a:t>
            </a:r>
            <a:r>
              <a:rPr lang="en-GB" b="1" dirty="0"/>
              <a:t>: 01010111 , 11101110</a:t>
            </a:r>
          </a:p>
          <a:p>
            <a:endParaRPr lang="en-GB" b="1" dirty="0"/>
          </a:p>
          <a:p>
            <a:r>
              <a:rPr lang="en-GB" b="1" dirty="0"/>
              <a:t>000101000100010001001111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89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What is a nibble?</a:t>
            </a:r>
          </a:p>
          <a:p>
            <a:r>
              <a:rPr lang="en-GB" dirty="0"/>
              <a:t>It is a </a:t>
            </a:r>
            <a:r>
              <a:rPr lang="en-GB" b="1" dirty="0"/>
              <a:t>four-bit</a:t>
            </a:r>
            <a:r>
              <a:rPr lang="en-GB" dirty="0"/>
              <a:t> aggregation or </a:t>
            </a:r>
            <a:r>
              <a:rPr lang="en-GB" b="1" dirty="0"/>
              <a:t>half an octet</a:t>
            </a:r>
            <a:r>
              <a:rPr lang="en-GB" dirty="0"/>
              <a:t>. </a:t>
            </a:r>
          </a:p>
          <a:p>
            <a:r>
              <a:rPr lang="en-GB" dirty="0"/>
              <a:t>It is also known as </a:t>
            </a:r>
            <a:r>
              <a:rPr lang="en-GB" b="1" dirty="0"/>
              <a:t>half-byte</a:t>
            </a:r>
          </a:p>
          <a:p>
            <a:r>
              <a:rPr lang="en-GB" b="1" dirty="0" err="1"/>
              <a:t>Eg</a:t>
            </a:r>
            <a:r>
              <a:rPr lang="en-GB" b="1" dirty="0"/>
              <a:t>: </a:t>
            </a:r>
            <a:r>
              <a:rPr lang="en-US" b="1" dirty="0"/>
              <a:t>0111 ,  0110 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1011111011100110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000100011100</a:t>
            </a:r>
            <a:endParaRPr lang="en-GB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4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What is a word?</a:t>
            </a:r>
          </a:p>
          <a:p>
            <a:r>
              <a:rPr lang="en-GB" dirty="0"/>
              <a:t>The size of a word can vary depending on the computer architecture</a:t>
            </a:r>
          </a:p>
          <a:p>
            <a:r>
              <a:rPr lang="en-GB" dirty="0"/>
              <a:t>It is a </a:t>
            </a:r>
            <a:r>
              <a:rPr lang="en-GB" b="1" dirty="0"/>
              <a:t>16-bit</a:t>
            </a:r>
            <a:r>
              <a:rPr lang="en-GB" dirty="0"/>
              <a:t> aggregation or </a:t>
            </a:r>
            <a:r>
              <a:rPr lang="en-GB" b="1" dirty="0"/>
              <a:t>32-bit</a:t>
            </a:r>
            <a:r>
              <a:rPr lang="en-GB" dirty="0"/>
              <a:t> aggregation or </a:t>
            </a:r>
            <a:r>
              <a:rPr lang="en-GB" b="1" dirty="0"/>
              <a:t>64-bit</a:t>
            </a:r>
            <a:r>
              <a:rPr lang="en-GB" dirty="0"/>
              <a:t> aggregation. </a:t>
            </a:r>
          </a:p>
          <a:p>
            <a:r>
              <a:rPr lang="en-GB" dirty="0"/>
              <a:t>In a </a:t>
            </a:r>
            <a:r>
              <a:rPr lang="en-GB" b="1" dirty="0"/>
              <a:t>16-bit </a:t>
            </a:r>
            <a:r>
              <a:rPr lang="en-GB" dirty="0"/>
              <a:t>system, a word is composed of </a:t>
            </a:r>
            <a:r>
              <a:rPr lang="en-GB" b="1" dirty="0"/>
              <a:t>2 bytes </a:t>
            </a:r>
            <a:r>
              <a:rPr lang="en-GB" dirty="0"/>
              <a:t>form a word.</a:t>
            </a:r>
            <a:endParaRPr lang="en-GB" b="1" dirty="0"/>
          </a:p>
          <a:p>
            <a:r>
              <a:rPr lang="en-GB" b="1" dirty="0" err="1"/>
              <a:t>Eg</a:t>
            </a:r>
            <a:r>
              <a:rPr lang="en-GB" b="1" dirty="0"/>
              <a:t>: </a:t>
            </a:r>
            <a:r>
              <a:rPr lang="en-US" b="1" dirty="0"/>
              <a:t>01110110 01010101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15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4363" y="129888"/>
            <a:ext cx="515478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Number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571" y="1595005"/>
            <a:ext cx="11222511" cy="4531160"/>
          </a:xfrm>
        </p:spPr>
        <p:txBody>
          <a:bodyPr>
            <a:normAutofit/>
          </a:bodyPr>
          <a:lstStyle/>
          <a:p>
            <a:r>
              <a:rPr lang="en-IN" sz="3600" dirty="0"/>
              <a:t>Number system is basic for </a:t>
            </a:r>
            <a:r>
              <a:rPr lang="en-IN" sz="3600" b="1" dirty="0"/>
              <a:t>counting various items.</a:t>
            </a:r>
          </a:p>
          <a:p>
            <a:pPr marL="0" indent="0">
              <a:buNone/>
            </a:pPr>
            <a:r>
              <a:rPr lang="en-IN" sz="4000" dirty="0"/>
              <a:t>The number system have: </a:t>
            </a:r>
          </a:p>
          <a:p>
            <a:pPr lvl="1"/>
            <a:r>
              <a:rPr lang="en-IN" sz="3600" dirty="0"/>
              <a:t>Decimal</a:t>
            </a:r>
          </a:p>
          <a:p>
            <a:pPr lvl="1"/>
            <a:r>
              <a:rPr lang="en-IN" sz="3600" dirty="0"/>
              <a:t>Binary </a:t>
            </a:r>
          </a:p>
          <a:p>
            <a:pPr lvl="1"/>
            <a:r>
              <a:rPr lang="en-IN" sz="3600" dirty="0"/>
              <a:t>Hexadecimal </a:t>
            </a:r>
          </a:p>
          <a:p>
            <a:pPr lvl="1"/>
            <a:r>
              <a:rPr lang="en-IN" sz="3600" dirty="0"/>
              <a:t>Octal 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303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3054" y="140276"/>
            <a:ext cx="6118980" cy="789709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706" y="1335604"/>
            <a:ext cx="11696780" cy="538212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US" altLang="en-US" sz="3600" dirty="0"/>
              <a:t>It is called </a:t>
            </a:r>
            <a:r>
              <a:rPr lang="en-US" altLang="en-US" sz="3600" b="1" dirty="0"/>
              <a:t>Base 10 </a:t>
            </a:r>
            <a:r>
              <a:rPr lang="en-US" altLang="en-US" sz="3600" dirty="0"/>
              <a:t>because it uses </a:t>
            </a:r>
            <a:r>
              <a:rPr lang="en-US" altLang="en-US" sz="3600" b="1" dirty="0"/>
              <a:t>ten symbols</a:t>
            </a:r>
            <a:r>
              <a:rPr lang="en-US" altLang="en-US" sz="3600" dirty="0"/>
              <a:t>, and </a:t>
            </a:r>
            <a:r>
              <a:rPr lang="en-US" altLang="en-US" sz="3600" b="1" dirty="0"/>
              <a:t>combinations of them</a:t>
            </a:r>
            <a:r>
              <a:rPr lang="en-US" altLang="en-US" sz="3600" dirty="0"/>
              <a:t>, to represent all possible numbers.</a:t>
            </a:r>
          </a:p>
          <a:p>
            <a:pPr>
              <a:lnSpc>
                <a:spcPct val="80000"/>
              </a:lnSpc>
            </a:pPr>
            <a:r>
              <a:rPr lang="en-US" altLang="en-US" sz="3600" dirty="0"/>
              <a:t>The digits </a:t>
            </a:r>
            <a:r>
              <a:rPr lang="en-US" altLang="en-US" sz="3600" b="1" dirty="0"/>
              <a:t>0,1,2,3,4,5,6,7,8, and 9</a:t>
            </a:r>
            <a:r>
              <a:rPr lang="en-US" altLang="en-US" sz="3600" dirty="0"/>
              <a:t>, make up the Base 10. </a:t>
            </a:r>
          </a:p>
          <a:p>
            <a:pPr>
              <a:lnSpc>
                <a:spcPct val="80000"/>
              </a:lnSpc>
            </a:pPr>
            <a:r>
              <a:rPr lang="en-IN" sz="3600" dirty="0"/>
              <a:t>We can express any decimal number in </a:t>
            </a:r>
            <a:r>
              <a:rPr lang="en-IN" sz="3600" b="1" dirty="0"/>
              <a:t>units, tens, hundreds, thousands and so on.</a:t>
            </a:r>
          </a:p>
          <a:p>
            <a:pPr>
              <a:lnSpc>
                <a:spcPct val="90000"/>
              </a:lnSpc>
            </a:pPr>
            <a:r>
              <a:rPr lang="en-US" altLang="en-US" sz="3600" dirty="0"/>
              <a:t>Each </a:t>
            </a:r>
            <a:r>
              <a:rPr lang="en-US" altLang="en-US" sz="3600" b="1" dirty="0"/>
              <a:t>symbol, or digit, represents the number 10 </a:t>
            </a:r>
            <a:r>
              <a:rPr lang="en-US" altLang="en-US" sz="3600" dirty="0"/>
              <a:t>(base number) </a:t>
            </a:r>
            <a:r>
              <a:rPr lang="en-US" altLang="en-US" sz="3600" b="1" dirty="0"/>
              <a:t>raised to a power (exponent), </a:t>
            </a:r>
            <a:r>
              <a:rPr lang="en-US" altLang="en-US" sz="3600" dirty="0"/>
              <a:t>according to its position, </a:t>
            </a:r>
            <a:r>
              <a:rPr lang="en-US" altLang="en-US" sz="3600" b="1" dirty="0"/>
              <a:t>and is multiplied by the number that holds that position.</a:t>
            </a:r>
            <a:endParaRPr lang="en-IN" sz="3600" b="1" dirty="0"/>
          </a:p>
          <a:p>
            <a:r>
              <a:rPr lang="en-IN" sz="3600" dirty="0"/>
              <a:t>The </a:t>
            </a:r>
            <a:r>
              <a:rPr lang="en-IN" sz="3600" b="1" dirty="0"/>
              <a:t>left most digit</a:t>
            </a:r>
            <a:r>
              <a:rPr lang="en-IN" sz="3600" dirty="0"/>
              <a:t>, which has the </a:t>
            </a:r>
            <a:r>
              <a:rPr lang="en-IN" sz="3600" b="1" dirty="0"/>
              <a:t>greatest weight is called the most significant bit (MSB)</a:t>
            </a:r>
            <a:r>
              <a:rPr lang="en-IN" sz="3600" dirty="0"/>
              <a:t> and the </a:t>
            </a:r>
            <a:r>
              <a:rPr lang="en-IN" sz="3600" b="1" dirty="0"/>
              <a:t>rightmost digit</a:t>
            </a:r>
            <a:r>
              <a:rPr lang="en-IN" sz="3600" dirty="0"/>
              <a:t>, which has the </a:t>
            </a:r>
            <a:r>
              <a:rPr lang="en-IN" sz="3600" b="1" dirty="0"/>
              <a:t>least weight</a:t>
            </a:r>
            <a:r>
              <a:rPr lang="en-IN" sz="3600" dirty="0"/>
              <a:t>, is called the </a:t>
            </a:r>
            <a:r>
              <a:rPr lang="en-IN" sz="3600" b="1" dirty="0"/>
              <a:t>least significant  bit (LSB).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980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8158" y="173360"/>
            <a:ext cx="4702778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229EE-3D39-018B-F5FE-E22E24B1B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IN" sz="2800" dirty="0"/>
              <a:t>Decimal digit and its weights are expressed as a power of 10. </a:t>
            </a:r>
          </a:p>
          <a:p>
            <a:r>
              <a:rPr lang="en-IN" sz="2800" dirty="0"/>
              <a:t>The decimal number can be written as </a:t>
            </a:r>
            <a:r>
              <a:rPr lang="en-IN" sz="2800" b="1" dirty="0"/>
              <a:t>5678.9</a:t>
            </a:r>
            <a:r>
              <a:rPr lang="en-IN" sz="1400" b="1" dirty="0"/>
              <a:t>10, </a:t>
            </a:r>
            <a:r>
              <a:rPr lang="en-IN" sz="2800" dirty="0"/>
              <a:t>where the </a:t>
            </a:r>
            <a:r>
              <a:rPr lang="en-IN" sz="2800" b="1" dirty="0"/>
              <a:t>10 subscript indicates the radix or base.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AA062C-6AEF-B26D-785F-4583150A03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4159" y="3672070"/>
            <a:ext cx="86487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602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3054" y="140276"/>
            <a:ext cx="6118980" cy="789709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4" name="Picture 8" descr="Decimal Number System">
            <a:extLst>
              <a:ext uri="{FF2B5EF4-FFF2-40B4-BE49-F238E27FC236}">
                <a16:creationId xmlns:a16="http://schemas.microsoft.com/office/drawing/2014/main" id="{0539FC09-355A-0410-009A-CD68C07B21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43936" y="1724401"/>
            <a:ext cx="6621428" cy="4744286"/>
          </a:xfrm>
          <a:noFill/>
        </p:spPr>
      </p:pic>
    </p:spTree>
    <p:extLst>
      <p:ext uri="{BB962C8B-B14F-4D97-AF65-F5344CB8AC3E}">
        <p14:creationId xmlns:p14="http://schemas.microsoft.com/office/powerpoint/2010/main" val="26481688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Footer Placeholder 4">
            <a:extLst>
              <a:ext uri="{FF2B5EF4-FFF2-40B4-BE49-F238E27FC236}">
                <a16:creationId xmlns:a16="http://schemas.microsoft.com/office/drawing/2014/main" id="{5A17A8C6-CAEA-5430-7855-B8E55EA8E132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Lecture -3 / Computer Systems Fundamentals </a:t>
            </a:r>
            <a:endParaRPr lang="en-US" altLang="en-US"/>
          </a:p>
        </p:txBody>
      </p:sp>
      <p:sp>
        <p:nvSpPr>
          <p:cNvPr id="19459" name="Slide Number Placeholder 5">
            <a:extLst>
              <a:ext uri="{FF2B5EF4-FFF2-40B4-BE49-F238E27FC236}">
                <a16:creationId xmlns:a16="http://schemas.microsoft.com/office/drawing/2014/main" id="{8137B86D-EF14-514B-066E-09159199B1E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78C1EF15-656B-44B1-9F4D-21B0D844719A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C242B18B-6D95-2975-2769-4B53FCEB8F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78603" y="-113506"/>
            <a:ext cx="6556343" cy="1325563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bg1"/>
                </a:solidFill>
              </a:rPr>
              <a:t>Positional Notation: Base 10</a:t>
            </a:r>
          </a:p>
        </p:txBody>
      </p:sp>
      <p:graphicFrame>
        <p:nvGraphicFramePr>
          <p:cNvPr id="37987" name="Group 99">
            <a:extLst>
              <a:ext uri="{FF2B5EF4-FFF2-40B4-BE49-F238E27FC236}">
                <a16:creationId xmlns:a16="http://schemas.microsoft.com/office/drawing/2014/main" id="{C969E4CD-40C0-03D0-7505-920B792E518A}"/>
              </a:ext>
            </a:extLst>
          </p:cNvPr>
          <p:cNvGraphicFramePr>
            <a:graphicFrameLocks noGrp="1"/>
          </p:cNvGraphicFramePr>
          <p:nvPr>
            <p:ph type="body" idx="1"/>
          </p:nvPr>
        </p:nvGraphicFramePr>
        <p:xfrm>
          <a:off x="3783014" y="3352800"/>
          <a:ext cx="5045075" cy="2011364"/>
        </p:xfrm>
        <a:graphic>
          <a:graphicData uri="http://schemas.openxmlformats.org/drawingml/2006/table">
            <a:tbl>
              <a:tblPr/>
              <a:tblGrid>
                <a:gridCol w="12334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19483" name="Group 25">
            <a:extLst>
              <a:ext uri="{FF2B5EF4-FFF2-40B4-BE49-F238E27FC236}">
                <a16:creationId xmlns:a16="http://schemas.microsoft.com/office/drawing/2014/main" id="{9CF388B6-CF90-8F8C-6C32-02A0FC0F7548}"/>
              </a:ext>
            </a:extLst>
          </p:cNvPr>
          <p:cNvGrpSpPr>
            <a:grpSpLocks/>
          </p:cNvGrpSpPr>
          <p:nvPr/>
        </p:nvGrpSpPr>
        <p:grpSpPr bwMode="auto">
          <a:xfrm>
            <a:off x="7696200" y="2209801"/>
            <a:ext cx="1676400" cy="1281113"/>
            <a:chOff x="3888" y="1392"/>
            <a:chExt cx="1056" cy="807"/>
          </a:xfrm>
        </p:grpSpPr>
        <p:sp>
          <p:nvSpPr>
            <p:cNvPr id="19488" name="AutoShape 26">
              <a:extLst>
                <a:ext uri="{FF2B5EF4-FFF2-40B4-BE49-F238E27FC236}">
                  <a16:creationId xmlns:a16="http://schemas.microsoft.com/office/drawing/2014/main" id="{DBDA853C-3CEF-CC39-3832-CC6BE436C8AC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9" name="Text Box 27">
              <a:extLst>
                <a:ext uri="{FF2B5EF4-FFF2-40B4-BE49-F238E27FC236}">
                  <a16:creationId xmlns:a16="http://schemas.microsoft.com/office/drawing/2014/main" id="{3BA79B95-9CFA-0D4A-16E3-0B9B3BE4330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19484" name="Group 28">
            <a:extLst>
              <a:ext uri="{FF2B5EF4-FFF2-40B4-BE49-F238E27FC236}">
                <a16:creationId xmlns:a16="http://schemas.microsoft.com/office/drawing/2014/main" id="{8C16788A-0C17-7442-177F-7344470E4B11}"/>
              </a:ext>
            </a:extLst>
          </p:cNvPr>
          <p:cNvGrpSpPr>
            <a:grpSpLocks/>
          </p:cNvGrpSpPr>
          <p:nvPr/>
        </p:nvGrpSpPr>
        <p:grpSpPr bwMode="auto">
          <a:xfrm>
            <a:off x="4343400" y="2209801"/>
            <a:ext cx="1752600" cy="1281113"/>
            <a:chOff x="1776" y="1392"/>
            <a:chExt cx="1104" cy="807"/>
          </a:xfrm>
        </p:grpSpPr>
        <p:sp>
          <p:nvSpPr>
            <p:cNvPr id="19486" name="AutoShape 29">
              <a:extLst>
                <a:ext uri="{FF2B5EF4-FFF2-40B4-BE49-F238E27FC236}">
                  <a16:creationId xmlns:a16="http://schemas.microsoft.com/office/drawing/2014/main" id="{C61D4BB8-215D-E115-8681-36937470BB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7" name="Text Box 30">
              <a:extLst>
                <a:ext uri="{FF2B5EF4-FFF2-40B4-BE49-F238E27FC236}">
                  <a16:creationId xmlns:a16="http://schemas.microsoft.com/office/drawing/2014/main" id="{5408D46E-87FC-DC1B-693D-A164387D012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19485" name="Text Box 31">
            <a:extLst>
              <a:ext uri="{FF2B5EF4-FFF2-40B4-BE49-F238E27FC236}">
                <a16:creationId xmlns:a16="http://schemas.microsoft.com/office/drawing/2014/main" id="{DAD75382-C565-DF11-5025-D56A2A973B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1600200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>
                <a:solidFill>
                  <a:srgbClr val="FF9F11"/>
                </a:solidFill>
              </a:rPr>
              <a:t>43 </a:t>
            </a:r>
            <a:r>
              <a:rPr lang="en-US" altLang="en-US" sz="2400">
                <a:solidFill>
                  <a:srgbClr val="FF9F11"/>
                </a:solidFill>
              </a:rPr>
              <a:t>= 4 x 10</a:t>
            </a:r>
            <a:r>
              <a:rPr lang="en-US" altLang="en-US" sz="2400" baseline="30000">
                <a:solidFill>
                  <a:srgbClr val="FF9F11"/>
                </a:solidFill>
              </a:rPr>
              <a:t>1</a:t>
            </a:r>
            <a:r>
              <a:rPr lang="en-US" altLang="en-US" sz="2400">
                <a:solidFill>
                  <a:srgbClr val="FF9F11"/>
                </a:solidFill>
              </a:rPr>
              <a:t> + 3 x 10</a:t>
            </a:r>
            <a:r>
              <a:rPr lang="en-US" altLang="en-US" sz="2400" baseline="30000">
                <a:solidFill>
                  <a:srgbClr val="FF9F11"/>
                </a:solidFill>
              </a:rPr>
              <a:t>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298" y="1"/>
            <a:ext cx="5409127" cy="1017430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Binary Number 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555" y="1304479"/>
            <a:ext cx="10463436" cy="4056009"/>
          </a:xfrm>
        </p:spPr>
        <p:txBody>
          <a:bodyPr>
            <a:normAutofit/>
          </a:bodyPr>
          <a:lstStyle/>
          <a:p>
            <a:r>
              <a:rPr lang="en-IN" sz="3200" dirty="0"/>
              <a:t>Binary number with its two digits is </a:t>
            </a:r>
            <a:r>
              <a:rPr lang="en-IN" sz="3200" b="1" dirty="0"/>
              <a:t>base-two.</a:t>
            </a:r>
          </a:p>
          <a:p>
            <a:r>
              <a:rPr lang="en-IN" sz="3200" dirty="0"/>
              <a:t>The two binary digits are </a:t>
            </a:r>
            <a:r>
              <a:rPr lang="en-IN" sz="3200" b="1" dirty="0"/>
              <a:t>0 and 1</a:t>
            </a:r>
            <a:r>
              <a:rPr lang="en-IN" sz="3200" dirty="0"/>
              <a:t>.</a:t>
            </a:r>
          </a:p>
          <a:p>
            <a:r>
              <a:rPr lang="en-IN" sz="3200" dirty="0"/>
              <a:t>In binary number system, weights are expressed as the power of </a:t>
            </a:r>
            <a:r>
              <a:rPr lang="en-IN" sz="3200" b="1" dirty="0"/>
              <a:t>2 </a:t>
            </a:r>
            <a:r>
              <a:rPr lang="en-US" altLang="en-US" sz="3200" b="1" dirty="0"/>
              <a:t>(2</a:t>
            </a:r>
            <a:r>
              <a:rPr lang="en-US" altLang="en-US" sz="3200" b="1" baseline="30000" dirty="0"/>
              <a:t>0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1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2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3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4</a:t>
            </a:r>
            <a:r>
              <a:rPr lang="en-US" altLang="en-US" sz="3200" b="1" dirty="0"/>
              <a:t>, etc.) </a:t>
            </a:r>
            <a:endParaRPr lang="en-IN" sz="3200" b="1" dirty="0"/>
          </a:p>
          <a:p>
            <a:r>
              <a:rPr lang="en-IN" sz="3200" dirty="0"/>
              <a:t>In binary number system each of the </a:t>
            </a:r>
            <a:r>
              <a:rPr lang="en-IN" sz="3200" b="1" dirty="0"/>
              <a:t>binary bit is called Bits.</a:t>
            </a:r>
          </a:p>
          <a:p>
            <a:endParaRPr lang="en-IN" sz="3200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6" name="Picture 5" descr="binary number 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849" y="4128517"/>
            <a:ext cx="9693428" cy="2729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2648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298" y="1"/>
            <a:ext cx="5409127" cy="1017430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Binary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5763" y="1684968"/>
            <a:ext cx="9858743" cy="2763929"/>
          </a:xfrm>
        </p:spPr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4" name="Picture 5" descr="Binary Number System">
            <a:extLst>
              <a:ext uri="{FF2B5EF4-FFF2-40B4-BE49-F238E27FC236}">
                <a16:creationId xmlns:a16="http://schemas.microsoft.com/office/drawing/2014/main" id="{7268106D-6FB6-719C-22DC-C9C8DDBE83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20096" y="1576872"/>
            <a:ext cx="5903913" cy="42465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824208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B2C8128D-8BAA-612C-0871-A7CCED6E00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03255" y="62733"/>
            <a:ext cx="4117109" cy="11430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bg1"/>
                </a:solidFill>
              </a:rPr>
              <a:t>Binary Number</a:t>
            </a:r>
          </a:p>
        </p:txBody>
      </p:sp>
      <p:graphicFrame>
        <p:nvGraphicFramePr>
          <p:cNvPr id="42110" name="Group 126">
            <a:extLst>
              <a:ext uri="{FF2B5EF4-FFF2-40B4-BE49-F238E27FC236}">
                <a16:creationId xmlns:a16="http://schemas.microsoft.com/office/drawing/2014/main" id="{015601C9-75D3-103A-CD3C-254F55765647}"/>
              </a:ext>
            </a:extLst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830027088"/>
              </p:ext>
            </p:extLst>
          </p:nvPr>
        </p:nvGraphicFramePr>
        <p:xfrm>
          <a:off x="2275610" y="2767445"/>
          <a:ext cx="7772400" cy="2743200"/>
        </p:xfrm>
        <a:graphic>
          <a:graphicData uri="http://schemas.openxmlformats.org/drawingml/2006/table">
            <a:tbl>
              <a:tblPr/>
              <a:tblGrid>
                <a:gridCol w="115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1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6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073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4771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1278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Sum for Base 10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5655" name="Rectangle 55">
            <a:extLst>
              <a:ext uri="{FF2B5EF4-FFF2-40B4-BE49-F238E27FC236}">
                <a16:creationId xmlns:a16="http://schemas.microsoft.com/office/drawing/2014/main" id="{CC6C510E-6AFE-BFFF-DD0A-135D7A483A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600200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en-US" sz="3200" b="1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>
                <a:latin typeface="Tahoma" panose="020B0604030504040204" pitchFamily="34" charset="0"/>
              </a:rPr>
              <a:t> </a:t>
            </a:r>
            <a:r>
              <a:rPr lang="en-US" altLang="en-US" sz="3200">
                <a:latin typeface="Tahoma" panose="020B0604030504040204" pitchFamily="34" charset="0"/>
              </a:rPr>
              <a:t>= 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</a:pPr>
            <a:endParaRPr lang="en-US" altLang="en-US" sz="320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CF1B70E-A9CE-4DAF-352A-D25FDACB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652D504-C436-EB89-F6CF-CA03DD139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2-</a:t>
            </a:r>
            <a:fld id="{5B4A1A88-4192-4D44-83FB-24F5E3E66971}" type="slidenum">
              <a:rPr lang="en-US" altLang="en-US" smtClean="0"/>
              <a:pPr/>
              <a:t>20</a:t>
            </a:fld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98">
            <a:extLst>
              <a:ext uri="{FF2B5EF4-FFF2-40B4-BE49-F238E27FC236}">
                <a16:creationId xmlns:a16="http://schemas.microsoft.com/office/drawing/2014/main" id="{168D0B5B-DD89-0FDA-CAF1-86F651BBE0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55672" y="38101"/>
            <a:ext cx="3878118" cy="11430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bg1"/>
                </a:solidFill>
              </a:rPr>
              <a:t>Binary Number</a:t>
            </a:r>
          </a:p>
        </p:txBody>
      </p:sp>
      <p:graphicFrame>
        <p:nvGraphicFramePr>
          <p:cNvPr id="123183" name="Group 303">
            <a:extLst>
              <a:ext uri="{FF2B5EF4-FFF2-40B4-BE49-F238E27FC236}">
                <a16:creationId xmlns:a16="http://schemas.microsoft.com/office/drawing/2014/main" id="{FF9A0F56-989B-6E57-231F-5D217D0713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362200" y="2514601"/>
          <a:ext cx="8153400" cy="3084513"/>
        </p:xfrm>
        <a:graphic>
          <a:graphicData uri="http://schemas.openxmlformats.org/drawingml/2006/table">
            <a:tbl>
              <a:tblPr/>
              <a:tblGrid>
                <a:gridCol w="1222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51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18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67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6201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10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6201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461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8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Location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128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64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32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498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Evaluate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128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64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32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x16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Sum for Base 10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128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64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16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4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2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6689" name="Rectangle 302">
            <a:extLst>
              <a:ext uri="{FF2B5EF4-FFF2-40B4-BE49-F238E27FC236}">
                <a16:creationId xmlns:a16="http://schemas.microsoft.com/office/drawing/2014/main" id="{53C96754-C0DB-347E-C49D-04D6E28940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600200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en-US" sz="3200" b="1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>
                <a:latin typeface="Tahoma" panose="020B0604030504040204" pitchFamily="34" charset="0"/>
              </a:rPr>
              <a:t> </a:t>
            </a:r>
            <a:r>
              <a:rPr lang="en-US" altLang="en-US" sz="3200">
                <a:latin typeface="Tahoma" panose="020B0604030504040204" pitchFamily="34" charset="0"/>
              </a:rPr>
              <a:t>= 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</a:pPr>
            <a:endParaRPr lang="en-US" altLang="en-US" sz="320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  <p:sp>
        <p:nvSpPr>
          <p:cNvPr id="26690" name="Text Box 304">
            <a:extLst>
              <a:ext uri="{FF2B5EF4-FFF2-40B4-BE49-F238E27FC236}">
                <a16:creationId xmlns:a16="http://schemas.microsoft.com/office/drawing/2014/main" id="{2B0CA231-3A93-FB78-819C-CCD374460C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5715001"/>
            <a:ext cx="3276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128+64= </a:t>
            </a:r>
            <a:r>
              <a:rPr lang="en-GB" altLang="en-US" b="1"/>
              <a:t>192</a:t>
            </a:r>
          </a:p>
        </p:txBody>
      </p:sp>
      <p:sp>
        <p:nvSpPr>
          <p:cNvPr id="26691" name="Text Box 305">
            <a:extLst>
              <a:ext uri="{FF2B5EF4-FFF2-40B4-BE49-F238E27FC236}">
                <a16:creationId xmlns:a16="http://schemas.microsoft.com/office/drawing/2014/main" id="{28F7092A-4217-B399-E3CC-2CEEDBB6B8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5715001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192+16= </a:t>
            </a:r>
            <a:r>
              <a:rPr lang="en-GB" altLang="en-US" b="1"/>
              <a:t>208</a:t>
            </a:r>
          </a:p>
        </p:txBody>
      </p:sp>
      <p:sp>
        <p:nvSpPr>
          <p:cNvPr id="26692" name="Text Box 306">
            <a:extLst>
              <a:ext uri="{FF2B5EF4-FFF2-40B4-BE49-F238E27FC236}">
                <a16:creationId xmlns:a16="http://schemas.microsoft.com/office/drawing/2014/main" id="{7C4034F5-B236-F8CD-4117-B880A1E1FA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2200" y="5699126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208+4= </a:t>
            </a:r>
            <a:r>
              <a:rPr lang="en-GB" altLang="en-US" b="1"/>
              <a:t>212</a:t>
            </a:r>
          </a:p>
        </p:txBody>
      </p:sp>
      <p:sp>
        <p:nvSpPr>
          <p:cNvPr id="26693" name="Text Box 307">
            <a:extLst>
              <a:ext uri="{FF2B5EF4-FFF2-40B4-BE49-F238E27FC236}">
                <a16:creationId xmlns:a16="http://schemas.microsoft.com/office/drawing/2014/main" id="{02F70CB5-A05A-5B52-A7F7-C642E4770E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3400" y="5699126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212+2= </a:t>
            </a:r>
            <a:r>
              <a:rPr lang="en-GB" altLang="en-US" b="1">
                <a:solidFill>
                  <a:srgbClr val="E80000"/>
                </a:solidFill>
              </a:rPr>
              <a:t>214</a:t>
            </a:r>
          </a:p>
        </p:txBody>
      </p:sp>
      <p:sp>
        <p:nvSpPr>
          <p:cNvPr id="26694" name="Line 308">
            <a:extLst>
              <a:ext uri="{FF2B5EF4-FFF2-40B4-BE49-F238E27FC236}">
                <a16:creationId xmlns:a16="http://schemas.microsoft.com/office/drawing/2014/main" id="{7D70E600-1FE1-E4E1-AF02-6E223A8AF6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43200" y="4495800"/>
            <a:ext cx="15240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5" name="Line 309">
            <a:extLst>
              <a:ext uri="{FF2B5EF4-FFF2-40B4-BE49-F238E27FC236}">
                <a16:creationId xmlns:a16="http://schemas.microsoft.com/office/drawing/2014/main" id="{844E1B45-DF06-1F14-F813-10CC19E3012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00401" y="4419600"/>
            <a:ext cx="20574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6" name="Line 310">
            <a:extLst>
              <a:ext uri="{FF2B5EF4-FFF2-40B4-BE49-F238E27FC236}">
                <a16:creationId xmlns:a16="http://schemas.microsoft.com/office/drawing/2014/main" id="{9003976C-8A11-E726-17F1-8C2D69AD99C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81600" y="4495800"/>
            <a:ext cx="1752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7" name="Line 311">
            <a:extLst>
              <a:ext uri="{FF2B5EF4-FFF2-40B4-BE49-F238E27FC236}">
                <a16:creationId xmlns:a16="http://schemas.microsoft.com/office/drawing/2014/main" id="{AB9528D5-9327-D1A5-BAB2-23AC48F3A02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934200" y="4419600"/>
            <a:ext cx="1752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8" name="Line 312">
            <a:extLst>
              <a:ext uri="{FF2B5EF4-FFF2-40B4-BE49-F238E27FC236}">
                <a16:creationId xmlns:a16="http://schemas.microsoft.com/office/drawing/2014/main" id="{39F866A4-8DE2-7093-471D-A4171B763BD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915400" y="4495800"/>
            <a:ext cx="609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1E18971-DD9B-8AB0-AE4C-4F84A537E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Lecture -3 / Computer Systems Fundamentals </a:t>
            </a:r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8F47D9-0840-EC64-08D6-F4BACA76A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2-</a:t>
            </a:r>
            <a:fld id="{5B4A1A88-4192-4D44-83FB-24F5E3E66971}" type="slidenum">
              <a:rPr lang="en-US" altLang="en-US" smtClean="0"/>
              <a:pPr/>
              <a:t>21</a:t>
            </a:fld>
            <a:endParaRPr lang="en-US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9872" y="197245"/>
            <a:ext cx="5446247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Hexadecimal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334239"/>
            <a:ext cx="11009167" cy="3305267"/>
          </a:xfrm>
        </p:spPr>
        <p:txBody>
          <a:bodyPr>
            <a:normAutofit fontScale="92500" lnSpcReduction="10000"/>
          </a:bodyPr>
          <a:lstStyle/>
          <a:p>
            <a:r>
              <a:rPr lang="en-IN" dirty="0"/>
              <a:t>The hexadecimal number system has 16 characters: 0, 1, 2, 3, 4, 5, 6, 7, 8, 9, A, B, C, D, E and F. </a:t>
            </a:r>
          </a:p>
          <a:p>
            <a:r>
              <a:rPr lang="en-IN" dirty="0"/>
              <a:t>The base for hexadecimal is 16 or H.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Using letters, A-F instead of 10-15 in hexadecimal notation simplifies the representation and interpretation of binary data, memory addresses, and other hexadecimal values in computing and programming.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The use of letters simplifies the conversion between hexadecimal and binary. </a:t>
            </a:r>
            <a:endParaRPr lang="en-IN" dirty="0"/>
          </a:p>
          <a:p>
            <a:r>
              <a:rPr lang="en-IN" dirty="0" err="1"/>
              <a:t>Eg</a:t>
            </a:r>
            <a:r>
              <a:rPr lang="en-IN" dirty="0"/>
              <a:t>: 3FD.84 can be represented in power of 16.</a:t>
            </a:r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6" name="Picture 5" descr="Hexa 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9919" y="4477730"/>
            <a:ext cx="8646637" cy="1794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3580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7717" y="22061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Hexadecimal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graphicFrame>
        <p:nvGraphicFramePr>
          <p:cNvPr id="3" name="Group 2140">
            <a:extLst>
              <a:ext uri="{FF2B5EF4-FFF2-40B4-BE49-F238E27FC236}">
                <a16:creationId xmlns:a16="http://schemas.microsoft.com/office/drawing/2014/main" id="{D0511376-A5ED-C09A-6C66-26AFD7CC27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479010"/>
              </p:ext>
            </p:extLst>
          </p:nvPr>
        </p:nvGraphicFramePr>
        <p:xfrm>
          <a:off x="367664" y="1183990"/>
          <a:ext cx="10527204" cy="548618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3372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693718">
                  <a:extLst>
                    <a:ext uri="{9D8B030D-6E8A-4147-A177-3AD203B41FA5}">
                      <a16:colId xmlns:a16="http://schemas.microsoft.com/office/drawing/2014/main" val="3644055483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4206844745"/>
                    </a:ext>
                  </a:extLst>
                </a:gridCol>
                <a:gridCol w="159454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15812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Calculation 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Calculation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(0×8)+(0×4)+(0×2)+(0×1)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(0×8)+(0×4)+(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×8)+(0×4)+(0×2)+(0×1)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54127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3941" y="222387"/>
            <a:ext cx="5596221" cy="734168"/>
          </a:xfrm>
        </p:spPr>
        <p:txBody>
          <a:bodyPr>
            <a:normAutofit/>
          </a:bodyPr>
          <a:lstStyle/>
          <a:p>
            <a:pPr algn="ctr"/>
            <a:r>
              <a:rPr lang="en-IN" sz="3600" b="1" dirty="0">
                <a:solidFill>
                  <a:schemeClr val="bg1"/>
                </a:solidFill>
              </a:rPr>
              <a:t>Octal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6772" y="1310830"/>
            <a:ext cx="10830904" cy="2487536"/>
          </a:xfrm>
        </p:spPr>
        <p:txBody>
          <a:bodyPr>
            <a:normAutofit/>
          </a:bodyPr>
          <a:lstStyle/>
          <a:p>
            <a:r>
              <a:rPr lang="en-IN" dirty="0"/>
              <a:t>The octal Number system uses the </a:t>
            </a:r>
            <a:r>
              <a:rPr lang="en-IN" b="1" dirty="0"/>
              <a:t>first eight digits of decimal number </a:t>
            </a:r>
            <a:r>
              <a:rPr lang="en-IN" dirty="0"/>
              <a:t>system: </a:t>
            </a:r>
            <a:r>
              <a:rPr lang="en-IN" b="1" dirty="0"/>
              <a:t>0, 1, 2, 3, 4, 5, 6, and 7</a:t>
            </a:r>
          </a:p>
          <a:p>
            <a:r>
              <a:rPr lang="en-IN" dirty="0"/>
              <a:t>As it use 8 digits, its </a:t>
            </a:r>
            <a:r>
              <a:rPr lang="en-IN" b="1" dirty="0"/>
              <a:t>base is 8</a:t>
            </a:r>
            <a:r>
              <a:rPr lang="en-IN" dirty="0"/>
              <a:t>.</a:t>
            </a:r>
          </a:p>
          <a:p>
            <a:r>
              <a:rPr lang="en-IN" dirty="0" err="1"/>
              <a:t>Eg</a:t>
            </a:r>
            <a:r>
              <a:rPr lang="en-IN" dirty="0"/>
              <a:t>:  5632.471 can be represented in </a:t>
            </a:r>
            <a:r>
              <a:rPr lang="en-IN" b="1" dirty="0"/>
              <a:t>power of 8</a:t>
            </a:r>
            <a:r>
              <a:rPr lang="en-IN" dirty="0"/>
              <a:t>. </a:t>
            </a:r>
          </a:p>
          <a:p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6" name="Picture 5" descr="Octal 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741" y="3976650"/>
            <a:ext cx="8640620" cy="152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527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9208" y="138702"/>
            <a:ext cx="6038010" cy="734168"/>
          </a:xfrm>
        </p:spPr>
        <p:txBody>
          <a:bodyPr>
            <a:normAutofit/>
          </a:bodyPr>
          <a:lstStyle/>
          <a:p>
            <a:pPr algn="ctr"/>
            <a:r>
              <a:rPr lang="en-IN" sz="3600" b="1" dirty="0">
                <a:solidFill>
                  <a:schemeClr val="bg1"/>
                </a:solidFill>
              </a:rPr>
              <a:t>Octal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2694830"/>
          </a:xfrm>
        </p:spPr>
        <p:txBody>
          <a:bodyPr>
            <a:normAutofit/>
          </a:bodyPr>
          <a:lstStyle/>
          <a:p>
            <a:endParaRPr lang="en-IN" dirty="0"/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477577" cy="365125"/>
          </a:xfrm>
        </p:spPr>
        <p:txBody>
          <a:bodyPr/>
          <a:lstStyle/>
          <a:p>
            <a:r>
              <a:rPr lang="en-GB" dirty="0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9743494"/>
              </p:ext>
            </p:extLst>
          </p:nvPr>
        </p:nvGraphicFramePr>
        <p:xfrm>
          <a:off x="3666562" y="1777679"/>
          <a:ext cx="3946590" cy="4000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63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Octal Number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Binary Number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4   2   1 (Place Value)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  <a:r>
                        <a:rPr lang="en-US" sz="1600" baseline="0" dirty="0"/>
                        <a:t>   0   0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0   0</a:t>
                      </a:r>
                      <a:r>
                        <a:rPr lang="en-US" sz="1600" baseline="0" dirty="0"/>
                        <a:t>   1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  <a:r>
                        <a:rPr lang="en-US" sz="1600" baseline="0" dirty="0"/>
                        <a:t>   1   0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0   1   1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1   0   0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5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1   0</a:t>
                      </a:r>
                      <a:r>
                        <a:rPr lang="en-US" sz="1600" baseline="0" dirty="0"/>
                        <a:t>   1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6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1   1   0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7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  <a:r>
                        <a:rPr lang="en-US" sz="1600" baseline="0" dirty="0"/>
                        <a:t>   1   1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91784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9208" y="138702"/>
            <a:ext cx="6038010" cy="734168"/>
          </a:xfrm>
        </p:spPr>
        <p:txBody>
          <a:bodyPr>
            <a:normAutofit fontScale="90000"/>
          </a:bodyPr>
          <a:lstStyle/>
          <a:p>
            <a:pPr algn="ctr"/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347" y="1472422"/>
            <a:ext cx="11048799" cy="44006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Usefulness of Octal and Hexadecimal numbers</a:t>
            </a:r>
          </a:p>
          <a:p>
            <a:r>
              <a:rPr lang="en-IN" dirty="0"/>
              <a:t>When dealing with a large quantity of binary numbers of many bits, it is convenient to use octal and Hexadecimal numbers as a shorthand means of expressing large binary numbers.</a:t>
            </a:r>
          </a:p>
          <a:p>
            <a:r>
              <a:rPr lang="en-IN" dirty="0"/>
              <a:t>But the digital circuits  and systems work strictly in binary, we are using octal and hexadecimals only as convenience for the operator of the system.</a:t>
            </a:r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945718" y="6461781"/>
            <a:ext cx="5090869" cy="365125"/>
          </a:xfrm>
        </p:spPr>
        <p:txBody>
          <a:bodyPr/>
          <a:lstStyle/>
          <a:p>
            <a:r>
              <a:rPr lang="en-GB" dirty="0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0431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80849"/>
            <a:ext cx="7887644" cy="734170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1’s Complement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719430" y="1538336"/>
            <a:ext cx="9917563" cy="4525963"/>
          </a:xfrm>
        </p:spPr>
        <p:txBody>
          <a:bodyPr/>
          <a:lstStyle/>
          <a:p>
            <a:pPr>
              <a:buNone/>
            </a:pPr>
            <a:r>
              <a:rPr lang="en-IN" b="1" u="sng" dirty="0"/>
              <a:t>1’s Complement Representation:</a:t>
            </a:r>
          </a:p>
          <a:p>
            <a:pPr>
              <a:buNone/>
            </a:pPr>
            <a:r>
              <a:rPr lang="en-IN" dirty="0"/>
              <a:t>1’s Complement of  a binary number is the number that results when we change all 1’s to 0’s and all 0’s to 1’s.</a:t>
            </a:r>
          </a:p>
          <a:p>
            <a:pPr>
              <a:buNone/>
            </a:pPr>
            <a:r>
              <a:rPr lang="en-IN" b="1" dirty="0"/>
              <a:t>Find 1’s Complement of (1101)</a:t>
            </a:r>
            <a:r>
              <a:rPr lang="en-IN" sz="2539" b="1" dirty="0"/>
              <a:t>2</a:t>
            </a:r>
          </a:p>
          <a:p>
            <a:pPr>
              <a:buNone/>
            </a:pPr>
            <a:r>
              <a:rPr lang="en-IN" sz="2539" b="1" dirty="0"/>
              <a:t>Solution</a:t>
            </a:r>
          </a:p>
          <a:p>
            <a:pPr>
              <a:buNone/>
            </a:pPr>
            <a:r>
              <a:rPr lang="en-IN" sz="2539" b="1" dirty="0"/>
              <a:t>1 1 0 1 ……. Given Number</a:t>
            </a:r>
          </a:p>
          <a:p>
            <a:pPr>
              <a:buNone/>
            </a:pPr>
            <a:r>
              <a:rPr lang="en-IN" sz="2539" b="1" dirty="0"/>
              <a:t>0 0 1 0 ……. 1’s Complement</a:t>
            </a:r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31635" y="6461781"/>
            <a:ext cx="5004952" cy="365125"/>
          </a:xfrm>
        </p:spPr>
        <p:txBody>
          <a:bodyPr/>
          <a:lstStyle/>
          <a:p>
            <a:r>
              <a:rPr lang="en-GB" dirty="0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2312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41967"/>
            <a:ext cx="7887644" cy="734170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2’s Complement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52323" y="1279413"/>
            <a:ext cx="10935978" cy="51823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IN" b="1" u="sng" dirty="0"/>
              <a:t>2’s Complement Representation:</a:t>
            </a:r>
          </a:p>
          <a:p>
            <a:pPr>
              <a:buNone/>
            </a:pPr>
            <a:r>
              <a:rPr lang="en-IN" dirty="0"/>
              <a:t>2’s Complement of  a binary number is the number that results when we add 1 to 1’s complement.</a:t>
            </a:r>
          </a:p>
          <a:p>
            <a:pPr>
              <a:buNone/>
            </a:pPr>
            <a:r>
              <a:rPr lang="en-IN" dirty="0"/>
              <a:t>2’s Complement = 1’s Complement + 1</a:t>
            </a:r>
          </a:p>
          <a:p>
            <a:pPr>
              <a:buNone/>
            </a:pPr>
            <a:r>
              <a:rPr lang="en-IN" dirty="0"/>
              <a:t>2’s Complement is used to represent  negative numbers.</a:t>
            </a:r>
          </a:p>
          <a:p>
            <a:pPr>
              <a:buNone/>
            </a:pPr>
            <a:r>
              <a:rPr lang="en-IN" b="1" dirty="0"/>
              <a:t>Find 2’s Complement of (1001)</a:t>
            </a:r>
            <a:r>
              <a:rPr lang="en-IN" sz="2539" b="1" dirty="0"/>
              <a:t>2</a:t>
            </a:r>
          </a:p>
          <a:p>
            <a:pPr>
              <a:buNone/>
            </a:pPr>
            <a:r>
              <a:rPr lang="en-IN" sz="2539" b="1" dirty="0"/>
              <a:t>Solution</a:t>
            </a:r>
          </a:p>
          <a:p>
            <a:pPr>
              <a:buNone/>
            </a:pPr>
            <a:r>
              <a:rPr lang="en-IN" sz="2539" dirty="0"/>
              <a:t>1 0 0 1 ……. Given Number</a:t>
            </a:r>
          </a:p>
          <a:p>
            <a:pPr>
              <a:buNone/>
            </a:pPr>
            <a:r>
              <a:rPr lang="en-IN" sz="2539" b="1" dirty="0"/>
              <a:t>0 1 1 0 ……. 1’s Complement</a:t>
            </a:r>
          </a:p>
          <a:p>
            <a:pPr>
              <a:buNone/>
            </a:pPr>
            <a:r>
              <a:rPr lang="en-IN" sz="2539" b="1" dirty="0"/>
              <a:t> 2’ Complement = 1’s Complement +1 </a:t>
            </a:r>
          </a:p>
          <a:p>
            <a:pPr>
              <a:buNone/>
            </a:pPr>
            <a:r>
              <a:rPr lang="en-IN" sz="2539" b="1" dirty="0"/>
              <a:t>0 1 1 0 + 1 = 0 1 1 1  …….. 2’s Complement</a:t>
            </a:r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287332" cy="365125"/>
          </a:xfrm>
        </p:spPr>
        <p:txBody>
          <a:bodyPr/>
          <a:lstStyle/>
          <a:p>
            <a:r>
              <a:rPr lang="en-GB" dirty="0"/>
              <a:t>Lecture -3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9346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Lecture -3 / 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1863</Words>
  <Application>Microsoft Macintosh PowerPoint</Application>
  <PresentationFormat>Widescreen</PresentationFormat>
  <Paragraphs>528</Paragraphs>
  <Slides>29</Slides>
  <Notes>20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56" baseType="lpstr">
      <vt:lpstr>Arial</vt:lpstr>
      <vt:lpstr>Calibri</vt:lpstr>
      <vt:lpstr>Calibri Light</vt:lpstr>
      <vt:lpstr>Tahoma</vt:lpstr>
      <vt:lpstr>Times New Roman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Bitmap Image</vt:lpstr>
      <vt:lpstr>PowerPoint Presentation</vt:lpstr>
      <vt:lpstr>Content</vt:lpstr>
      <vt:lpstr>Learning Outcome</vt:lpstr>
      <vt:lpstr>Digital - Introduction</vt:lpstr>
      <vt:lpstr>Digital - Introduction</vt:lpstr>
      <vt:lpstr>Digital - Introduction</vt:lpstr>
      <vt:lpstr>Digital -Introduction</vt:lpstr>
      <vt:lpstr>Digital logic</vt:lpstr>
      <vt:lpstr>Bit, nibble, Byte, word  </vt:lpstr>
      <vt:lpstr>Bit, nibble, Byte, word  </vt:lpstr>
      <vt:lpstr>Bit, nibble, Byte, word  </vt:lpstr>
      <vt:lpstr>Bit, nibble, Byte, word  </vt:lpstr>
      <vt:lpstr>Number system</vt:lpstr>
      <vt:lpstr>Decimal Number system</vt:lpstr>
      <vt:lpstr>Decimal Number system</vt:lpstr>
      <vt:lpstr>Decimal Number system</vt:lpstr>
      <vt:lpstr>Positional Notation: Base 10</vt:lpstr>
      <vt:lpstr>Binary Number </vt:lpstr>
      <vt:lpstr>Binary Number system</vt:lpstr>
      <vt:lpstr>Binary Number</vt:lpstr>
      <vt:lpstr>Binary Number</vt:lpstr>
      <vt:lpstr>Hexadecimal Number system</vt:lpstr>
      <vt:lpstr>Hexadecimal Number system</vt:lpstr>
      <vt:lpstr>Octal Number system</vt:lpstr>
      <vt:lpstr>Octal Number system</vt:lpstr>
      <vt:lpstr>PowerPoint Presentation</vt:lpstr>
      <vt:lpstr>1’s Complement</vt:lpstr>
      <vt:lpstr>2’s Complement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Redhwan Al-amri</cp:lastModifiedBy>
  <cp:revision>134</cp:revision>
  <dcterms:created xsi:type="dcterms:W3CDTF">2021-03-09T15:35:42Z</dcterms:created>
  <dcterms:modified xsi:type="dcterms:W3CDTF">2024-10-17T09:21:45Z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