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notesMasterIdLst>
    <p:notesMasterId r:id="rId21"/>
  </p:notesMasterIdLst>
  <p:sldIdLst>
    <p:sldId id="256" r:id="rId2"/>
    <p:sldId id="271" r:id="rId3"/>
    <p:sldId id="262" r:id="rId4"/>
    <p:sldId id="267" r:id="rId5"/>
    <p:sldId id="268" r:id="rId6"/>
    <p:sldId id="257" r:id="rId7"/>
    <p:sldId id="269" r:id="rId8"/>
    <p:sldId id="258" r:id="rId9"/>
    <p:sldId id="259" r:id="rId10"/>
    <p:sldId id="260" r:id="rId11"/>
    <p:sldId id="261" r:id="rId12"/>
    <p:sldId id="272" r:id="rId13"/>
    <p:sldId id="273" r:id="rId14"/>
    <p:sldId id="274" r:id="rId15"/>
    <p:sldId id="275" r:id="rId16"/>
    <p:sldId id="278" r:id="rId17"/>
    <p:sldId id="276" r:id="rId18"/>
    <p:sldId id="270" r:id="rId19"/>
    <p:sldId id="277" r:id="rId20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2E7E7"/>
          </a:solidFill>
        </a:fill>
      </a:tcStyle>
    </a:wholeTbl>
    <a:band1H>
      <a:tcStyle>
        <a:tcBdr/>
        <a:fill>
          <a:solidFill>
            <a:srgbClr val="E4CC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4CC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01513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0151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53E00B1-0D73-429D-8212-54053AA03CA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7C8020-4740-49A2-8148-B690090E05FE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11316B9-33FA-42A2-854B-86FC2444BFFC}" type="datetime1">
              <a:rPr lang="en-US"/>
              <a:pPr>
                <a:defRPr/>
              </a:pPr>
              <a:t>12/16/2019</a:t>
            </a:fld>
            <a:endParaRPr/>
          </a:p>
        </p:txBody>
      </p:sp>
      <p:sp>
        <p:nvSpPr>
          <p:cNvPr id="5124" name="Slide Image Placeholder 3">
            <a:extLst>
              <a:ext uri="{FF2B5EF4-FFF2-40B4-BE49-F238E27FC236}">
                <a16:creationId xmlns:a16="http://schemas.microsoft.com/office/drawing/2014/main" id="{F5B3FA82-2547-40C2-90E8-CC0EF84A1F2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A1372BE-7A00-46F1-BD3B-EF31A33924A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31D4EF-2A0F-4AA2-BB9B-AC8C5E88741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324D5A-8C9D-4472-A427-28E4ABC2EAB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2A08188A-8FA0-4F18-BCF7-90B84CA11E2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>
      <a:spcBef>
        <a:spcPct val="0"/>
      </a:spcBef>
      <a:spcAft>
        <a:spcPct val="0"/>
      </a:spcAft>
      <a:defRPr lang="en-US" sz="1200" kern="1200">
        <a:solidFill>
          <a:srgbClr val="000000"/>
        </a:solidFill>
        <a:latin typeface="Calibri"/>
      </a:defRPr>
    </a:lvl1pPr>
    <a:lvl2pPr marL="457200" lvl="1" algn="l" rtl="0" eaLnBrk="0" fontAlgn="base">
      <a:spcBef>
        <a:spcPct val="0"/>
      </a:spcBef>
      <a:spcAft>
        <a:spcPct val="0"/>
      </a:spcAft>
      <a:defRPr lang="en-US" sz="1200" kern="1200">
        <a:solidFill>
          <a:srgbClr val="000000"/>
        </a:solidFill>
        <a:latin typeface="Calibri"/>
      </a:defRPr>
    </a:lvl2pPr>
    <a:lvl3pPr marL="914400" lvl="2" algn="l" rtl="0" eaLnBrk="0" fontAlgn="base">
      <a:spcBef>
        <a:spcPct val="0"/>
      </a:spcBef>
      <a:spcAft>
        <a:spcPct val="0"/>
      </a:spcAft>
      <a:defRPr lang="en-US" sz="1200" kern="1200">
        <a:solidFill>
          <a:srgbClr val="000000"/>
        </a:solidFill>
        <a:latin typeface="Calibri"/>
      </a:defRPr>
    </a:lvl3pPr>
    <a:lvl4pPr marL="1371600" lvl="3" algn="l" rtl="0" eaLnBrk="0" fontAlgn="base">
      <a:spcBef>
        <a:spcPct val="0"/>
      </a:spcBef>
      <a:spcAft>
        <a:spcPct val="0"/>
      </a:spcAft>
      <a:defRPr lang="en-US" sz="1200" kern="1200">
        <a:solidFill>
          <a:srgbClr val="000000"/>
        </a:solidFill>
        <a:latin typeface="Calibri"/>
      </a:defRPr>
    </a:lvl4pPr>
    <a:lvl5pPr marL="1828800" lvl="4" algn="l" rtl="0" eaLnBrk="0" fontAlgn="base">
      <a:spcBef>
        <a:spcPct val="0"/>
      </a:spcBef>
      <a:spcAft>
        <a:spcPct val="0"/>
      </a:spcAft>
      <a:defRPr lang="en-US" sz="1200" kern="1200">
        <a:solidFill>
          <a:srgbClr val="000000"/>
        </a:solidFill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ACE19431-A20D-4E46-A3D7-168BA744558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47EFD607-A9AD-4889-8CDA-CF6E66B58645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B8B64974-92B9-4883-8B63-C5E89D4E82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r" defTabSz="914400" eaLnBrk="1" hangingPunct="1"/>
            <a:fld id="{463EA44E-6229-4E09-AD44-B4023638C60D}" type="slidenum">
              <a:rPr lang="en-GB" altLang="en-US" sz="1200">
                <a:solidFill>
                  <a:srgbClr val="000000"/>
                </a:solidFill>
                <a:latin typeface="Calibri" panose="020F0502020204030204" pitchFamily="34" charset="0"/>
              </a:rPr>
              <a:pPr algn="r" defTabSz="914400" eaLnBrk="1" hangingPunct="1"/>
              <a:t>1</a:t>
            </a:fld>
            <a:endParaRPr lang="en-GB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525F04CA-FF45-41E9-BE02-F262B3E9E06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EBAEA019-C4E4-4E26-B4B6-7C1F84F493A9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23847C85-7A1D-4555-BFCF-30A15222AF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r" defTabSz="914400" eaLnBrk="1" hangingPunct="1"/>
            <a:fld id="{2D3681E0-994A-4CDB-AB87-23AC4AEAEAA7}" type="slidenum">
              <a:rPr lang="en-GB" altLang="en-US" sz="1200">
                <a:solidFill>
                  <a:srgbClr val="000000"/>
                </a:solidFill>
                <a:latin typeface="Calibri" panose="020F0502020204030204" pitchFamily="34" charset="0"/>
              </a:rPr>
              <a:pPr algn="r" defTabSz="914400" eaLnBrk="1" hangingPunct="1"/>
              <a:t>7</a:t>
            </a:fld>
            <a:endParaRPr lang="en-GB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560DC58C-EA92-4599-BF6F-832F1A878B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52B68663-46D6-4B8A-8E99-80B3BDBE3545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BD24BCA1-67D7-400D-A701-D7587338F5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r" defTabSz="914400" eaLnBrk="1" hangingPunct="1"/>
            <a:fld id="{A559172E-DEC6-4DC8-AD7F-0E28815819D7}" type="slidenum">
              <a:rPr lang="en-GB" altLang="en-US" sz="1200">
                <a:solidFill>
                  <a:srgbClr val="000000"/>
                </a:solidFill>
                <a:latin typeface="Calibri" panose="020F0502020204030204" pitchFamily="34" charset="0"/>
              </a:rPr>
              <a:pPr algn="r" defTabSz="914400" eaLnBrk="1" hangingPunct="1"/>
              <a:t>12</a:t>
            </a:fld>
            <a:endParaRPr lang="en-GB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95EB6-7097-4631-B88A-183EFC48A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6ACA8-F179-4345-8401-35C2177E114A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3DA65B-7367-4BB1-B43F-F8D889CB9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F67DF-33C2-40D9-9DB3-AB5882848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000E7-0170-488D-AD7B-D25D773E20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015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2B48A-584B-46CA-9E7C-ECF5A3A64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4F3D9-782C-4423-96AD-75324E1D1B6B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40B5D-854A-4822-9DDB-84426D72A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83094-D8FD-4DBE-BE7E-E15F822DE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8A9EC-B4DF-4F84-AEEA-351314E70E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81071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8290D-1519-4721-B1CB-0D408670B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35DFD-AB76-4E94-9DB5-D94D689616BD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A9435-52C9-4B23-9520-BD504B8FA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4A282-31F6-4156-9813-6C2ACC439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F3C1F-1A76-4C07-8696-4A05225904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440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12FD055-1B11-4DA0-AE9B-1B6806AF1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5FBC6-F4D2-47E4-B1EC-776FE5A97C5C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B93C32F-540C-46B7-A841-F3C9D2B01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135FCB3-92FA-4D2D-8CBD-094162D6B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735CA-DDFC-41A7-A43C-F4FC80CABB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080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CEAD568-61B7-4FCA-A66F-75D6E5637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8A7A4-33EB-4B95-8E7E-4D22AF4A1809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0D48CDC-3D76-43C1-8285-ECC0D085D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061920D-0EE3-4171-917A-A7E4AB801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A5547-377E-4FD9-AC89-CB6B002E7D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34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9BCAC77-490F-47E4-98BF-DDE0CD599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1841F-AECC-4D2C-A90C-02572EF0B882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373B9A2-542D-44DA-B23B-82F6FB404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61BC304-F754-4CB8-A864-79B4DA99F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AC47D-939C-47B3-8769-1FCEA0AA60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89406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67E7C94-CAA9-48E0-B2AE-C8261860D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76D49-C4AB-4CCD-AD5D-77737F52D2E3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4D5784D-BBF8-4BC0-9D82-40AFF4052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D5A9989-417C-469D-8E7F-DFBCC2FD8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59C95-91E0-4386-938E-404A507347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3697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8C89B0F-6A24-4266-A7A7-120F69FD8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2A1EC-530B-40FB-B063-4013E727D4E8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D1ED23E-2A71-40A3-BDCE-4640A6CC4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3675B43-806C-4C7B-B6F3-B03E441A0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B420C-016C-440D-8929-345452B441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34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F30C962-60B4-431E-B105-149C17850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85E80-E224-4C57-B404-E55726178AED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DF33885-7EE4-42E1-92CC-0F8DCC349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90866FE-25A2-4B80-9F7E-CCEA843B6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191CE-D607-4C49-B8B1-9815934407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30377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5D89A57-D907-44AF-85E8-33F11B3D8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21BDC-2833-4169-9270-993A111A5FFF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42D4490-ED83-44BF-84D2-D90F6DF26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06DE504-C35A-4ED8-9605-745F27AA6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CFC92-D1AC-4C3A-9D1F-0C12FCE01F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578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660FE-3EC6-4E01-9E8F-1BDDD78AA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71A92-C9F8-4213-B4C3-B91B4EC03D9E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4BBC6-95BA-4554-8E65-7981E1535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FC0F8-8413-48C4-9304-1C44F7E53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FA301-0A2F-4920-85E1-A568C4F2FB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479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88D7E5-57A8-48B7-A88F-0755B2A7D7E1}"/>
              </a:ext>
            </a:extLst>
          </p:cNvPr>
          <p:cNvSpPr txBox="1"/>
          <p:nvPr/>
        </p:nvSpPr>
        <p:spPr>
          <a:xfrm>
            <a:off x="898525" y="971550"/>
            <a:ext cx="801688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00956D-E769-4AE4-9C85-FD40FA56DF47}"/>
              </a:ext>
            </a:extLst>
          </p:cNvPr>
          <p:cNvSpPr txBox="1"/>
          <p:nvPr/>
        </p:nvSpPr>
        <p:spPr>
          <a:xfrm>
            <a:off x="9329738" y="2613025"/>
            <a:ext cx="803275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rtlCol="0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372DEA8-7326-4EEC-A639-B5A4C53EB34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D43C8-2AF0-45DF-AD22-C2B29B4A1CA1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B55EBF1-2857-48C1-A794-C2250BA6DFC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CEFAB85-FF83-4080-BB10-F7E2DB56B68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C0A5F-0383-4791-8331-573639C92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685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816E4-49A3-4FBB-B32D-7A513B6C4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04A5E-ACC0-4B88-BE55-24C8B04915A1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CE7FB-0BF8-45E5-A594-7FA2FC1C2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D7C1E5-D19E-4710-A765-A1BFAC377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C12B1-6D7F-43B4-A3AB-897C69F960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4157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7F99563-8F0D-454E-8D6D-5BA02A3C7F90}"/>
              </a:ext>
            </a:extLst>
          </p:cNvPr>
          <p:cNvCxnSpPr/>
          <p:nvPr/>
        </p:nvCxnSpPr>
        <p:spPr>
          <a:xfrm>
            <a:off x="3725863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CBB64A4-EE7B-42E8-95D3-1A928839BF18}"/>
              </a:ext>
            </a:extLst>
          </p:cNvPr>
          <p:cNvCxnSpPr/>
          <p:nvPr/>
        </p:nvCxnSpPr>
        <p:spPr>
          <a:xfrm>
            <a:off x="6962775" y="2133600"/>
            <a:ext cx="0" cy="396716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C1BBF013-FE19-42D4-9F45-581149E0B68B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ACA86-A41B-43DE-B6E5-4247F9A08856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EB3CCE66-F662-43C9-8063-10D669847DE5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33590C90-58B6-4D82-86E9-880E923C2D9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774D2-D4A2-42CD-B690-AE15920958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1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A88DAD-D14C-47AD-82B8-8DE3032FC9C2}"/>
              </a:ext>
            </a:extLst>
          </p:cNvPr>
          <p:cNvCxnSpPr/>
          <p:nvPr/>
        </p:nvCxnSpPr>
        <p:spPr>
          <a:xfrm>
            <a:off x="3725863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35C2963-55D9-462D-A681-8802755A8E75}"/>
              </a:ext>
            </a:extLst>
          </p:cNvPr>
          <p:cNvCxnSpPr/>
          <p:nvPr/>
        </p:nvCxnSpPr>
        <p:spPr>
          <a:xfrm>
            <a:off x="6962775" y="2133600"/>
            <a:ext cx="0" cy="396716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EC5A33BD-BAE6-457E-AFDC-71D58F6003F6}"/>
              </a:ext>
            </a:extLst>
          </p:cNvPr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5EFED-721F-463B-B87B-53947F42975B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9665AD9-8AD5-48CA-A1F3-5BB799BBC62F}"/>
              </a:ext>
            </a:extLst>
          </p:cNvPr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5FAB58F-FB3F-45E3-BFEF-8D5C375181B1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4E52B-DFB6-4C33-A75F-5CF412A224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90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4EE80-9C49-4937-8E9A-4431DFFCA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F21B4-4719-4D6B-A139-B535A96FD5E2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79463-1BB6-4EC8-BF38-55C568FB8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D50D7-C2E7-4602-B39B-3353CBED9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1C9FB-32A0-4CC1-BDD7-4055BE9852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4950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708DB-5E6A-4D28-A7D2-25C4C83EA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31305-59E0-4787-BF25-CC2FDB1DB738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6F203-D013-43AB-ADBF-5E20643E0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2D8C9-2618-43F1-9F7E-D508CAB17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5D111-3400-4207-9D37-C4DAA6190D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28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>
            <a:extLst>
              <a:ext uri="{FF2B5EF4-FFF2-40B4-BE49-F238E27FC236}">
                <a16:creationId xmlns:a16="http://schemas.microsoft.com/office/drawing/2014/main" id="{840FED9C-ECD8-4224-83C7-5D80E96309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>
            <a:fillRect/>
          </a:stretch>
        </p:blipFill>
        <p:spPr bwMode="auto">
          <a:xfrm>
            <a:off x="0" y="2670175"/>
            <a:ext cx="4037013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6">
            <a:extLst>
              <a:ext uri="{FF2B5EF4-FFF2-40B4-BE49-F238E27FC236}">
                <a16:creationId xmlns:a16="http://schemas.microsoft.com/office/drawing/2014/main" id="{654B304A-C115-40CA-8E35-1338605000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>
            <a:fillRect/>
          </a:stretch>
        </p:blipFill>
        <p:spPr bwMode="auto">
          <a:xfrm>
            <a:off x="0" y="2892425"/>
            <a:ext cx="1522413" cy="236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B2747BE5-34B8-418B-85F2-6A2B391A9884}"/>
              </a:ext>
            </a:extLst>
          </p:cNvPr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31" name="Picture 8">
            <a:extLst>
              <a:ext uri="{FF2B5EF4-FFF2-40B4-BE49-F238E27FC236}">
                <a16:creationId xmlns:a16="http://schemas.microsoft.com/office/drawing/2014/main" id="{D9D2D2A6-9538-4B23-B41B-151E38E13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>
            <a:fillRect/>
          </a:stretch>
        </p:blipFill>
        <p:spPr bwMode="auto">
          <a:xfrm>
            <a:off x="7999413" y="0"/>
            <a:ext cx="1603375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9">
            <a:extLst>
              <a:ext uri="{FF2B5EF4-FFF2-40B4-BE49-F238E27FC236}">
                <a16:creationId xmlns:a16="http://schemas.microsoft.com/office/drawing/2014/main" id="{143A7F39-EF80-460D-B844-2EC3F8F4A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>
            <a:fillRect/>
          </a:stretch>
        </p:blipFill>
        <p:spPr bwMode="auto">
          <a:xfrm>
            <a:off x="8605838" y="6096000"/>
            <a:ext cx="9937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DF6B43D-7818-4709-A0C3-61D9BBB8321F}"/>
              </a:ext>
            </a:extLst>
          </p:cNvPr>
          <p:cNvSpPr/>
          <p:nvPr/>
        </p:nvSpPr>
        <p:spPr>
          <a:xfrm>
            <a:off x="10437813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4" name="Title Placeholder 1">
            <a:extLst>
              <a:ext uri="{FF2B5EF4-FFF2-40B4-BE49-F238E27FC236}">
                <a16:creationId xmlns:a16="http://schemas.microsoft.com/office/drawing/2014/main" id="{43F9B38C-1D6C-4421-AD32-525919561F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46113" y="452438"/>
            <a:ext cx="940435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5" name="Text Placeholder 2">
            <a:extLst>
              <a:ext uri="{FF2B5EF4-FFF2-40B4-BE49-F238E27FC236}">
                <a16:creationId xmlns:a16="http://schemas.microsoft.com/office/drawing/2014/main" id="{45DB0CE2-299D-4DB7-8C26-757558BC5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03313" y="2052638"/>
            <a:ext cx="8947150" cy="419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CA858-A6B8-43C4-B7DA-03C21EDE7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155238" y="1790700"/>
            <a:ext cx="990600" cy="30480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100" b="0" i="0" smtClean="0">
                <a:solidFill>
                  <a:schemeClr val="tx1">
                    <a:tint val="75000"/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CF3CE9-1A37-429F-BC4C-A070570F18F8}" type="datetime1">
              <a:rPr lang="en-GB"/>
              <a:pPr>
                <a:defRPr/>
              </a:pPr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33550-23A5-41B9-8786-2552641A48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8951118" y="3225007"/>
            <a:ext cx="3859213" cy="3048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08E46-6415-4075-90E8-E4CFD53568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352088" y="295275"/>
            <a:ext cx="838200" cy="7683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2800" b="0" i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E1EBAA6-77A4-4031-B45D-71504BFB08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701" r:id="rId12"/>
    <p:sldLayoutId id="2147483698" r:id="rId13"/>
    <p:sldLayoutId id="2147483702" r:id="rId14"/>
    <p:sldLayoutId id="2147483703" r:id="rId15"/>
    <p:sldLayoutId id="2147483699" r:id="rId16"/>
    <p:sldLayoutId id="2147483700" r:id="rId17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4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200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fontAlgn="base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fontAlgn="base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160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fontAlgn="base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fontAlgn="base">
        <a:spcBef>
          <a:spcPts val="1000"/>
        </a:spcBef>
        <a:spcAft>
          <a:spcPct val="0"/>
        </a:spcAft>
        <a:buClr>
          <a:srgbClr val="8AD0D6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en.wikipedia.org/wiki/Toyota_Priu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yotauk.com/environment/" TargetMode="External"/><Relationship Id="rId3" Type="http://schemas.openxmlformats.org/officeDocument/2006/relationships/hyperlink" Target="https://www.mynrma.com.au/cars-and-driving/roadside-assistance/car-batteries/resources/8-common-car-battery-problems" TargetMode="External"/><Relationship Id="rId7" Type="http://schemas.openxmlformats.org/officeDocument/2006/relationships/hyperlink" Target="https://www.toyota.com/support/#!/app/answers/detail/a_id/8420" TargetMode="External"/><Relationship Id="rId2" Type="http://schemas.openxmlformats.org/officeDocument/2006/relationships/hyperlink" Target="https://www.toyota.co.uk/hybrid/how-hybrid-work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Toyota_Prius" TargetMode="External"/><Relationship Id="rId5" Type="http://schemas.openxmlformats.org/officeDocument/2006/relationships/hyperlink" Target="https://media.toyota.co.uk/2013/08/toyotas-hybrid-success-story/" TargetMode="External"/><Relationship Id="rId4" Type="http://schemas.openxmlformats.org/officeDocument/2006/relationships/hyperlink" Target="https://www.mynrma.com.au/cars-anddriving/roadside-assistance/car-batteries/resources/8-common-car-battery-problems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3">
            <a:extLst>
              <a:ext uri="{FF2B5EF4-FFF2-40B4-BE49-F238E27FC236}">
                <a16:creationId xmlns:a16="http://schemas.microsoft.com/office/drawing/2014/main" id="{1CDCA7CA-CA80-4F2C-BBE0-862FF7716DBA}"/>
              </a:ext>
            </a:extLst>
          </p:cNvPr>
          <p:cNvPicPr>
            <a:picLocks noMove="1" noResize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>
            <a:fillRect/>
          </a:stretch>
        </p:blipFill>
        <p:spPr bwMode="auto">
          <a:xfrm>
            <a:off x="0" y="2670175"/>
            <a:ext cx="4037013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45">
            <a:extLst>
              <a:ext uri="{FF2B5EF4-FFF2-40B4-BE49-F238E27FC236}">
                <a16:creationId xmlns:a16="http://schemas.microsoft.com/office/drawing/2014/main" id="{D4EC066E-0E95-4210-9C32-6FF02AA9E1D3}"/>
              </a:ext>
            </a:extLst>
          </p:cNvPr>
          <p:cNvPicPr>
            <a:picLocks noMove="1" noResize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>
            <a:fillRect/>
          </a:stretch>
        </p:blipFill>
        <p:spPr bwMode="auto">
          <a:xfrm>
            <a:off x="0" y="2892425"/>
            <a:ext cx="1522413" cy="236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al 47">
            <a:extLst>
              <a:ext uri="{FF2B5EF4-FFF2-40B4-BE49-F238E27FC236}">
                <a16:creationId xmlns:a16="http://schemas.microsoft.com/office/drawing/2014/main" id="{C37BC939-76E0-48DC-9306-6CFE9BF3F6D9}"/>
              </a:ext>
            </a:extLst>
          </p:cNvPr>
          <p:cNvSpPr>
            <a:spLocks noMove="1" noResize="1"/>
          </p:cNvSpPr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rnd">
            <a:noFill/>
            <a:prstDash val="solid"/>
          </a:ln>
        </p:spPr>
        <p:txBody>
          <a:bodyPr lIns="0" tIns="0" rIns="0" bIns="0"/>
          <a:lstStyle/>
          <a:p>
            <a:pPr defTabSz="914400"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6151" name="Picture 49">
            <a:extLst>
              <a:ext uri="{FF2B5EF4-FFF2-40B4-BE49-F238E27FC236}">
                <a16:creationId xmlns:a16="http://schemas.microsoft.com/office/drawing/2014/main" id="{89289870-4E91-4E5C-9045-F3478C168E04}"/>
              </a:ext>
            </a:extLst>
          </p:cNvPr>
          <p:cNvPicPr>
            <a:picLocks noMove="1" noResize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>
            <a:fillRect/>
          </a:stretch>
        </p:blipFill>
        <p:spPr bwMode="auto">
          <a:xfrm>
            <a:off x="7999413" y="0"/>
            <a:ext cx="1603375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51">
            <a:extLst>
              <a:ext uri="{FF2B5EF4-FFF2-40B4-BE49-F238E27FC236}">
                <a16:creationId xmlns:a16="http://schemas.microsoft.com/office/drawing/2014/main" id="{77D960DA-264F-49FD-81A5-FC84164B4A96}"/>
              </a:ext>
            </a:extLst>
          </p:cNvPr>
          <p:cNvPicPr>
            <a:picLocks noMove="1" noResize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>
            <a:fillRect/>
          </a:stretch>
        </p:blipFill>
        <p:spPr bwMode="auto">
          <a:xfrm>
            <a:off x="8605838" y="6096000"/>
            <a:ext cx="9937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3" name="Rectangle 53">
            <a:extLst>
              <a:ext uri="{FF2B5EF4-FFF2-40B4-BE49-F238E27FC236}">
                <a16:creationId xmlns:a16="http://schemas.microsoft.com/office/drawing/2014/main" id="{82646082-502F-49A4-80A0-193135ADD3C9}"/>
              </a:ext>
            </a:extLst>
          </p:cNvPr>
          <p:cNvSpPr>
            <a:spLocks noMove="1" noResize="1" noChangeArrowheads="1"/>
          </p:cNvSpPr>
          <p:nvPr/>
        </p:nvSpPr>
        <p:spPr bwMode="auto">
          <a:xfrm>
            <a:off x="10437813" y="0"/>
            <a:ext cx="685800" cy="1143000"/>
          </a:xfrm>
          <a:prstGeom prst="rect">
            <a:avLst/>
          </a:prstGeom>
          <a:solidFill>
            <a:srgbClr val="B01513"/>
          </a:solidFill>
          <a:ln>
            <a:noFill/>
          </a:ln>
          <a:effectLst>
            <a:outerShdw dist="25402" dir="5400000" algn="tl" rotWithShape="0">
              <a:srgbClr val="000000">
                <a:alpha val="4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6154" name="Title 1">
            <a:extLst>
              <a:ext uri="{FF2B5EF4-FFF2-40B4-BE49-F238E27FC236}">
                <a16:creationId xmlns:a16="http://schemas.microsoft.com/office/drawing/2014/main" id="{45498AAB-31F6-4759-B5E7-FFD157CA14F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11225" y="0"/>
            <a:ext cx="4984750" cy="1470025"/>
          </a:xfrm>
        </p:spPr>
        <p:txBody>
          <a:bodyPr anchor="t"/>
          <a:lstStyle/>
          <a:p>
            <a:r>
              <a:rPr lang="en-US" altLang="en-US" sz="4200"/>
              <a:t>Toyota Hybrid car Technology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B71C5F4-02E3-4563-A126-325F90DF4C9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3663" y="1528763"/>
            <a:ext cx="11736387" cy="4895850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800">
                <a:solidFill>
                  <a:srgbClr val="ED5654"/>
                </a:solidFill>
              </a:rPr>
              <a:t>Students Name               Students ID                             Topics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400">
                <a:solidFill>
                  <a:srgbClr val="FFFFFF"/>
                </a:solidFill>
              </a:rPr>
              <a:t> </a:t>
            </a:r>
            <a:r>
              <a:rPr lang="en-US" sz="1600">
                <a:solidFill>
                  <a:srgbClr val="FFFFFF"/>
                </a:solidFill>
              </a:rPr>
              <a:t>Roberta Burdighioiu      1909880                                         Introduction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600">
                <a:solidFill>
                  <a:srgbClr val="FFFFFF"/>
                </a:solidFill>
              </a:rPr>
              <a:t>                                                                                                Background of the organization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400">
                <a:solidFill>
                  <a:srgbClr val="FFFFFF"/>
                </a:solidFill>
              </a:rPr>
              <a:t> </a:t>
            </a:r>
            <a:r>
              <a:rPr lang="en-US" sz="1600">
                <a:solidFill>
                  <a:srgbClr val="FFFFFF"/>
                </a:solidFill>
              </a:rPr>
              <a:t>Iustina Oanea                   1909889                                   Challenges before introduction modern Technology</a:t>
            </a:r>
            <a:r>
              <a:rPr lang="en-US" sz="1400">
                <a:solidFill>
                  <a:srgbClr val="FFFFFF"/>
                </a:solidFill>
              </a:rPr>
              <a:t>                                                                                              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400">
                <a:solidFill>
                  <a:srgbClr val="FFFFFF"/>
                </a:solidFill>
              </a:rPr>
              <a:t> </a:t>
            </a:r>
            <a:r>
              <a:rPr lang="en-US" sz="1600">
                <a:solidFill>
                  <a:srgbClr val="FFFFFF"/>
                </a:solidFill>
              </a:rPr>
              <a:t>Cristian Rotari                 1909888                                   Insights of modern technology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600">
                <a:solidFill>
                  <a:srgbClr val="FFFFFF"/>
                </a:solidFill>
              </a:rPr>
              <a:t>                                                                                               Impacts of modern technology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600">
                <a:solidFill>
                  <a:srgbClr val="FFFFFF"/>
                </a:solidFill>
              </a:rPr>
              <a:t> Mihai Tarana                    1909886                                   Lessons drawn from the case study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600">
                <a:solidFill>
                  <a:srgbClr val="FFFFFF"/>
                </a:solidFill>
              </a:rPr>
              <a:t>                                                                                               Conclusion and reference 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400">
                <a:solidFill>
                  <a:srgbClr val="FFFFFF"/>
                </a:solidFill>
              </a:rPr>
              <a:t>                                                                       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400">
                <a:solidFill>
                  <a:srgbClr val="FFFFFF"/>
                </a:solidFill>
              </a:rPr>
              <a:t>                                                             Name of the Lecturer: </a:t>
            </a:r>
            <a:r>
              <a:rPr lang="en-US" sz="1400">
                <a:solidFill>
                  <a:srgbClr val="FFFF00"/>
                </a:solidFill>
              </a:rPr>
              <a:t>Koushik Modak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400">
                <a:solidFill>
                  <a:srgbClr val="FFFFFF"/>
                </a:solidFill>
              </a:rPr>
              <a:t>                                                Name of the University: </a:t>
            </a:r>
            <a:r>
              <a:rPr lang="en-US" sz="1400">
                <a:solidFill>
                  <a:srgbClr val="FFFF00"/>
                </a:solidFill>
              </a:rPr>
              <a:t>University of Wales Trinity Saint David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1400">
                <a:solidFill>
                  <a:srgbClr val="FFFFFF"/>
                </a:solidFill>
              </a:rPr>
              <a:t>                                                                      Presentation Date: 20.12.2019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2FE4E1C-E333-4346-84EF-9957B08E03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850" y="303213"/>
            <a:ext cx="9404350" cy="1400175"/>
          </a:xfrm>
        </p:spPr>
        <p:txBody>
          <a:bodyPr/>
          <a:lstStyle/>
          <a:p>
            <a:r>
              <a:rPr lang="en-GB" altLang="en-US" b="1">
                <a:solidFill>
                  <a:srgbClr val="FFFFFF"/>
                </a:solidFill>
              </a:rPr>
              <a:t>Toyota Hybrid Car </a:t>
            </a:r>
            <a:br>
              <a:rPr lang="en-GB" altLang="en-US" b="1">
                <a:solidFill>
                  <a:srgbClr val="FFFFFF"/>
                </a:solidFill>
              </a:rPr>
            </a:br>
            <a:r>
              <a:rPr lang="en-GB" altLang="en-US" b="1">
                <a:solidFill>
                  <a:srgbClr val="FFFFFF"/>
                </a:solidFill>
              </a:rPr>
              <a:t>Technology</a:t>
            </a:r>
            <a:br>
              <a:rPr lang="en-GB" altLang="en-US" b="1">
                <a:solidFill>
                  <a:srgbClr val="FFFFFF"/>
                </a:solidFill>
              </a:rPr>
            </a:br>
            <a:r>
              <a:rPr lang="en-GB" altLang="en-US" sz="4400" b="1">
                <a:solidFill>
                  <a:srgbClr val="ED7D31"/>
                </a:solidFill>
              </a:rPr>
              <a:t>Introduction</a:t>
            </a:r>
            <a:br>
              <a:rPr lang="en-GB" altLang="en-US" sz="4400" b="1">
                <a:solidFill>
                  <a:srgbClr val="ED7D31"/>
                </a:solidFill>
              </a:rPr>
            </a:br>
            <a:br>
              <a:rPr lang="en-GB" altLang="en-US" b="1">
                <a:solidFill>
                  <a:srgbClr val="ED7D31"/>
                </a:solidFill>
              </a:rPr>
            </a:br>
            <a:br>
              <a:rPr lang="en-GB" altLang="en-US" b="1">
                <a:solidFill>
                  <a:srgbClr val="ED7D31"/>
                </a:solidFill>
              </a:rPr>
            </a:br>
            <a:endParaRPr lang="en-GB" altLang="en-US" b="1">
              <a:solidFill>
                <a:srgbClr val="ED7D3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693E2-3827-48D4-A45A-8CD680089D0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7000" y="2697163"/>
            <a:ext cx="4721225" cy="38576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>
                <a:solidFill>
                  <a:srgbClr val="00B0F0"/>
                </a:solidFill>
              </a:rPr>
              <a:t>(Toyota.com, 2019)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>
                <a:solidFill>
                  <a:srgbClr val="00B0F0"/>
                </a:solidFill>
              </a:rPr>
              <a:t>Hybrid car combines petrol/diesel with an electric motor.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>
                <a:solidFill>
                  <a:srgbClr val="00B0F0"/>
                </a:solidFill>
              </a:rPr>
              <a:t>Consumes less fuel and emits less CO2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>
                <a:solidFill>
                  <a:srgbClr val="00B0F0"/>
                </a:solidFill>
              </a:rPr>
              <a:t>Lower first year tax and company car tax.</a:t>
            </a:r>
          </a:p>
        </p:txBody>
      </p:sp>
      <p:pic>
        <p:nvPicPr>
          <p:cNvPr id="8196" name="Picture 3">
            <a:extLst>
              <a:ext uri="{FF2B5EF4-FFF2-40B4-BE49-F238E27FC236}">
                <a16:creationId xmlns:a16="http://schemas.microsoft.com/office/drawing/2014/main" id="{B7C622F3-2E15-47AA-9357-A8EEBD581F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050" y="1960563"/>
            <a:ext cx="5264150" cy="444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F6153A4-E2BF-460C-92EC-F935166D2B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0688" y="0"/>
            <a:ext cx="4976812" cy="1744663"/>
          </a:xfrm>
        </p:spPr>
        <p:txBody>
          <a:bodyPr/>
          <a:lstStyle/>
          <a:p>
            <a:r>
              <a:rPr lang="en-GB" altLang="en-US" sz="2600" b="1">
                <a:solidFill>
                  <a:srgbClr val="FFFFFF"/>
                </a:solidFill>
              </a:rPr>
              <a:t>Toyota Hybrid Car</a:t>
            </a:r>
            <a:br>
              <a:rPr lang="en-GB" altLang="en-US" sz="2600" b="1">
                <a:solidFill>
                  <a:srgbClr val="FFFFFF"/>
                </a:solidFill>
              </a:rPr>
            </a:br>
            <a:r>
              <a:rPr lang="en-GB" altLang="en-US" sz="2600" b="1">
                <a:solidFill>
                  <a:srgbClr val="FFFFFF"/>
                </a:solidFill>
              </a:rPr>
              <a:t>Technology</a:t>
            </a:r>
            <a:br>
              <a:rPr lang="en-GB" altLang="en-US" sz="2600" b="1">
                <a:solidFill>
                  <a:srgbClr val="FFFFFF"/>
                </a:solidFill>
              </a:rPr>
            </a:br>
            <a:r>
              <a:rPr lang="en-GB" altLang="en-US" sz="2600" b="1">
                <a:solidFill>
                  <a:srgbClr val="C55A11"/>
                </a:solidFill>
              </a:rPr>
              <a:t>   </a:t>
            </a:r>
            <a:r>
              <a:rPr lang="en-GB" altLang="en-US" sz="2600" b="1">
                <a:solidFill>
                  <a:srgbClr val="ED7D31"/>
                </a:solidFill>
              </a:rPr>
              <a:t>Background of the           organisation</a:t>
            </a:r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354C8783-FF25-449A-AEE1-F20AAEBD7BD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0186" r="30186"/>
          <a:stretch>
            <a:fillRect/>
          </a:stretch>
        </p:blipFill>
        <p:spPr>
          <a:xfrm>
            <a:off x="6573795" y="1143000"/>
            <a:ext cx="3576151" cy="4572000"/>
          </a:xfrm>
        </p:spPr>
      </p:pic>
      <p:sp>
        <p:nvSpPr>
          <p:cNvPr id="9220" name="Text Placeholder 3">
            <a:extLst>
              <a:ext uri="{FF2B5EF4-FFF2-40B4-BE49-F238E27FC236}">
                <a16:creationId xmlns:a16="http://schemas.microsoft.com/office/drawing/2014/main" id="{A53F384A-7BA1-4557-86B8-32F113F7FF4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268288" y="1935163"/>
            <a:ext cx="5900737" cy="445135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800" dirty="0">
                <a:solidFill>
                  <a:srgbClr val="00B0F0"/>
                </a:solidFill>
              </a:rPr>
              <a:t>Japan August 1997 debuted Toyota Prius.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800" dirty="0">
                <a:solidFill>
                  <a:srgbClr val="00B0F0"/>
                </a:solidFill>
              </a:rPr>
              <a:t>Since Prius, Toyota sold more than 9million new hybrid vehicle worldwide.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800" dirty="0">
                <a:solidFill>
                  <a:srgbClr val="00B0F0"/>
                </a:solidFill>
              </a:rPr>
              <a:t>Nowadays Toyota has 7 distinct petrol-electric cars.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800" dirty="0">
                <a:solidFill>
                  <a:srgbClr val="00B0F0"/>
                </a:solidFill>
              </a:rPr>
              <a:t>The mission of hybrid cars is to develop and to set an environment lead. Also reducing the size of the batteries and increasing their capacity.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958AE131-B059-425F-BCFA-1FE849E3069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519113" y="141288"/>
            <a:ext cx="10347325" cy="2560637"/>
          </a:xfrm>
        </p:spPr>
        <p:txBody>
          <a:bodyPr/>
          <a:lstStyle/>
          <a:p>
            <a:r>
              <a:rPr lang="en-GB" altLang="en-US" sz="3200"/>
              <a:t>Toyota Hybrid Car </a:t>
            </a:r>
            <a:br>
              <a:rPr lang="en-GB" altLang="en-US" sz="3200"/>
            </a:br>
            <a:r>
              <a:rPr lang="en-GB" altLang="en-US" sz="3200"/>
              <a:t>Technology</a:t>
            </a:r>
            <a:br>
              <a:rPr lang="en-GB" altLang="en-US" sz="3200"/>
            </a:br>
            <a:br>
              <a:rPr lang="en-GB" altLang="en-US" sz="3200"/>
            </a:br>
            <a:r>
              <a:rPr lang="en-GB" altLang="en-US" sz="3200">
                <a:solidFill>
                  <a:srgbClr val="C55A11"/>
                </a:solidFill>
              </a:rPr>
              <a:t>Challenges before the Toyota hybrid system as    introduced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78ABC2-4007-4CD4-826C-FD069802C3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69888" y="2701925"/>
            <a:ext cx="5230812" cy="26273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 b="1">
              <a:solidFill>
                <a:srgbClr val="00B0F0"/>
              </a:solidFill>
            </a:endParaRP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b="1">
                <a:solidFill>
                  <a:srgbClr val="00B0F0"/>
                </a:solidFill>
              </a:rPr>
              <a:t>(Toyota.com, 2013)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2400" b="1">
                <a:solidFill>
                  <a:srgbClr val="00B0F0"/>
                </a:solidFill>
              </a:rPr>
              <a:t>Conventional cars have faced several difficulties , the most common form of a car breakdown is a ‘flat battery’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/>
          </a:p>
        </p:txBody>
      </p:sp>
      <p:pic>
        <p:nvPicPr>
          <p:cNvPr id="10244" name="Picture 6">
            <a:extLst>
              <a:ext uri="{FF2B5EF4-FFF2-40B4-BE49-F238E27FC236}">
                <a16:creationId xmlns:a16="http://schemas.microsoft.com/office/drawing/2014/main" id="{C6954354-DD4C-4F7D-B77C-E1C984583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275" y="2936875"/>
            <a:ext cx="366236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E0D588A-7769-4256-9FAE-260513B40A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7188" y="0"/>
            <a:ext cx="9405937" cy="1325563"/>
          </a:xfrm>
        </p:spPr>
        <p:txBody>
          <a:bodyPr/>
          <a:lstStyle/>
          <a:p>
            <a:r>
              <a:rPr lang="en-GB" altLang="en-US" sz="3200" dirty="0"/>
              <a:t>Toyota Hybrid Car </a:t>
            </a:r>
            <a:br>
              <a:rPr lang="en-GB" altLang="en-US" sz="3200" dirty="0"/>
            </a:br>
            <a:r>
              <a:rPr lang="en-GB" altLang="en-US" sz="3200" dirty="0"/>
              <a:t>Technology</a:t>
            </a:r>
            <a:br>
              <a:rPr lang="en-GB" altLang="en-US" dirty="0"/>
            </a:br>
            <a:r>
              <a:rPr lang="en-GB" altLang="en-US" dirty="0"/>
              <a:t>            </a:t>
            </a:r>
            <a:br>
              <a:rPr lang="en-GB" altLang="en-US" dirty="0"/>
            </a:br>
            <a:r>
              <a:rPr lang="en-GB" altLang="en-US" dirty="0"/>
              <a:t>            </a:t>
            </a:r>
            <a:r>
              <a:rPr lang="en-GB" altLang="en-US" sz="4400" dirty="0">
                <a:solidFill>
                  <a:srgbClr val="ED7D31"/>
                </a:solidFill>
              </a:rPr>
              <a:t>New technology</a:t>
            </a:r>
            <a:br>
              <a:rPr lang="en-GB" altLang="en-US" dirty="0">
                <a:solidFill>
                  <a:srgbClr val="ED7D31"/>
                </a:solidFill>
              </a:rPr>
            </a:br>
            <a:br>
              <a:rPr lang="en-GB" altLang="en-US" dirty="0">
                <a:solidFill>
                  <a:srgbClr val="ED7D31"/>
                </a:solidFill>
              </a:rPr>
            </a:br>
            <a:r>
              <a:rPr lang="en-GB" altLang="en-US" dirty="0">
                <a:solidFill>
                  <a:srgbClr val="ED7D31"/>
                </a:solidFill>
              </a:rPr>
              <a:t>                </a:t>
            </a:r>
            <a:endParaRPr lang="en-GB" altLang="en-US" sz="3600" b="1" u="sng" dirty="0"/>
          </a:p>
        </p:txBody>
      </p:sp>
      <p:pic>
        <p:nvPicPr>
          <p:cNvPr id="11268" name="Picture 4">
            <a:extLst>
              <a:ext uri="{FF2B5EF4-FFF2-40B4-BE49-F238E27FC236}">
                <a16:creationId xmlns:a16="http://schemas.microsoft.com/office/drawing/2014/main" id="{919030D5-8C12-4897-B502-E68A1EB50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513" y="4005263"/>
            <a:ext cx="4956175" cy="238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7147217-752D-4C1F-9AD7-7B5CA74226C7}"/>
              </a:ext>
            </a:extLst>
          </p:cNvPr>
          <p:cNvSpPr/>
          <p:nvPr/>
        </p:nvSpPr>
        <p:spPr>
          <a:xfrm>
            <a:off x="847253" y="2951946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</a:rPr>
              <a:t>If you push a brake pedal, car start to charging batteries. </a:t>
            </a:r>
            <a:endParaRPr lang="en-GB" sz="2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5FE66127-8981-4EE3-BFFC-6DE4A5151E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9900" y="188913"/>
            <a:ext cx="7650163" cy="1928812"/>
          </a:xfrm>
        </p:spPr>
        <p:txBody>
          <a:bodyPr/>
          <a:lstStyle/>
          <a:p>
            <a:r>
              <a:rPr lang="en-GB" altLang="en-US" sz="900" b="1">
                <a:solidFill>
                  <a:srgbClr val="ED7D31"/>
                </a:solidFill>
              </a:rPr>
              <a:t> </a:t>
            </a:r>
            <a:r>
              <a:rPr lang="en-GB" altLang="en-US" sz="1500"/>
              <a:t>Toyota Hybrid Car </a:t>
            </a:r>
            <a:br>
              <a:rPr lang="en-GB" altLang="en-US" sz="1500"/>
            </a:br>
            <a:r>
              <a:rPr lang="en-GB" altLang="en-US" sz="1500"/>
              <a:t>Technology</a:t>
            </a:r>
            <a:br>
              <a:rPr lang="en-GB" altLang="en-US" sz="1500"/>
            </a:br>
            <a:br>
              <a:rPr lang="en-GB" altLang="en-US" sz="1500"/>
            </a:br>
            <a:br>
              <a:rPr lang="en-GB" altLang="en-US" sz="1000"/>
            </a:br>
            <a:br>
              <a:rPr lang="en-GB" altLang="en-US" sz="1000"/>
            </a:br>
            <a:r>
              <a:rPr lang="en-GB" altLang="en-US" sz="1700" b="1">
                <a:solidFill>
                  <a:srgbClr val="ED7D31"/>
                </a:solidFill>
              </a:rPr>
              <a:t>Cars have required a big use of ‘fossils fuels’ for their creation throughout time.</a:t>
            </a:r>
            <a:br>
              <a:rPr lang="en-GB" altLang="en-US" sz="1700" b="1" u="sng"/>
            </a:br>
            <a:br>
              <a:rPr lang="en-GB" altLang="en-US" sz="1000" b="1" u="sng"/>
            </a:br>
            <a:r>
              <a:rPr lang="en-GB" altLang="en-US" sz="900"/>
              <a:t>  </a:t>
            </a:r>
          </a:p>
        </p:txBody>
      </p:sp>
      <p:pic>
        <p:nvPicPr>
          <p:cNvPr id="12291" name="Picture 2">
            <a:extLst>
              <a:ext uri="{FF2B5EF4-FFF2-40B4-BE49-F238E27FC236}">
                <a16:creationId xmlns:a16="http://schemas.microsoft.com/office/drawing/2014/main" id="{220AF92A-D955-4946-9659-2E036F791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025">
            <a:off x="8464550" y="2073275"/>
            <a:ext cx="3524250" cy="271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Box 4">
            <a:extLst>
              <a:ext uri="{FF2B5EF4-FFF2-40B4-BE49-F238E27FC236}">
                <a16:creationId xmlns:a16="http://schemas.microsoft.com/office/drawing/2014/main" id="{00895BF2-F11B-4E25-AE7F-7DDC3610CD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2867025"/>
            <a:ext cx="7065962" cy="184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B0F0"/>
                </a:solidFill>
                <a:latin typeface="Calibri Light" panose="020F0302020204030204" pitchFamily="34" charset="0"/>
              </a:rPr>
              <a:t>A conventional car needs a lot of fuel to run.</a:t>
            </a: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B0F0"/>
                </a:solidFill>
                <a:latin typeface="Calibri Light" panose="020F0302020204030204" pitchFamily="34" charset="0"/>
              </a:rPr>
              <a:t>Carbon monoxides </a:t>
            </a: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B0F0"/>
                </a:solidFill>
                <a:latin typeface="Calibri Light" panose="020F0302020204030204" pitchFamily="34" charset="0"/>
              </a:rPr>
              <a:t>Nitrogen oxides </a:t>
            </a: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B0F0"/>
                </a:solidFill>
                <a:latin typeface="Calibri Light" panose="020F0302020204030204" pitchFamily="34" charset="0"/>
              </a:rPr>
              <a:t>Unburned hydrocarbons </a:t>
            </a: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endParaRPr lang="en-GB" altLang="en-US" dirty="0">
              <a:solidFill>
                <a:srgbClr val="000000"/>
              </a:solidFill>
              <a:latin typeface="Calibri Light" panose="020F0302020204030204" pitchFamily="34" charset="0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>
            <a:extLst>
              <a:ext uri="{FF2B5EF4-FFF2-40B4-BE49-F238E27FC236}">
                <a16:creationId xmlns:a16="http://schemas.microsoft.com/office/drawing/2014/main" id="{7442A257-A747-4BB7-A4A0-24DD4F07B8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323" y="3026032"/>
            <a:ext cx="63690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endParaRPr lang="en-US" altLang="en-US" sz="2800" dirty="0">
              <a:solidFill>
                <a:srgbClr val="00B0F0"/>
              </a:solidFill>
              <a:latin typeface="Calibri" panose="020F0502020204030204" pitchFamily="34" charset="0"/>
            </a:endParaRP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B0F0"/>
              </a:solidFill>
              <a:latin typeface="Calibri" panose="020F0502020204030204" pitchFamily="34" charset="0"/>
            </a:endParaRP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r>
              <a:rPr lang="en-US" altLang="en-US" sz="3200" dirty="0">
                <a:solidFill>
                  <a:srgbClr val="00B0F0"/>
                </a:solidFill>
                <a:latin typeface="Calibri" panose="020F0502020204030204" pitchFamily="34" charset="0"/>
              </a:rPr>
              <a:t>The hybrid system uses fewer natural resources </a:t>
            </a:r>
          </a:p>
          <a:p>
            <a:pPr defTabSz="914400" eaLnBrk="1" hangingPunct="1">
              <a:buSzPct val="100000"/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B0F0"/>
              </a:solidFill>
              <a:latin typeface="Calibri" panose="020F0502020204030204" pitchFamily="34" charset="0"/>
            </a:endParaRPr>
          </a:p>
        </p:txBody>
      </p:sp>
      <p:pic>
        <p:nvPicPr>
          <p:cNvPr id="13316" name="Picture 3">
            <a:extLst>
              <a:ext uri="{FF2B5EF4-FFF2-40B4-BE49-F238E27FC236}">
                <a16:creationId xmlns:a16="http://schemas.microsoft.com/office/drawing/2014/main" id="{FF7283D9-882B-46FF-8ADA-655CF5F214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613" y="2517775"/>
            <a:ext cx="4197350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Box 5">
            <a:extLst>
              <a:ext uri="{FF2B5EF4-FFF2-40B4-BE49-F238E27FC236}">
                <a16:creationId xmlns:a16="http://schemas.microsoft.com/office/drawing/2014/main" id="{2EC0AA16-1148-4720-8F01-9DBB0D6E0C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-38100"/>
            <a:ext cx="7604125" cy="255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GB" altLang="en-US" sz="4000">
                <a:solidFill>
                  <a:srgbClr val="FFFFFF"/>
                </a:solidFill>
                <a:latin typeface="Calibri" panose="020F0502020204030204" pitchFamily="34" charset="0"/>
              </a:rPr>
              <a:t>Toyota Hybrid Car </a:t>
            </a:r>
          </a:p>
          <a:p>
            <a:pPr defTabSz="914400" eaLnBrk="1" hangingPunct="1"/>
            <a:r>
              <a:rPr lang="en-GB" altLang="en-US" sz="4000">
                <a:solidFill>
                  <a:srgbClr val="FFFFFF"/>
                </a:solidFill>
                <a:latin typeface="Calibri" panose="020F0502020204030204" pitchFamily="34" charset="0"/>
              </a:rPr>
              <a:t>Technology</a:t>
            </a:r>
          </a:p>
          <a:p>
            <a:pPr defTabSz="914400" eaLnBrk="1" hangingPunct="1"/>
            <a:r>
              <a:rPr lang="en-GB" altLang="en-US" sz="4000">
                <a:solidFill>
                  <a:srgbClr val="ED7D31"/>
                </a:solidFill>
                <a:latin typeface="Calibri" panose="020F0502020204030204" pitchFamily="34" charset="0"/>
              </a:rPr>
              <a:t>        </a:t>
            </a:r>
          </a:p>
          <a:p>
            <a:pPr defTabSz="914400" eaLnBrk="1" hangingPunct="1"/>
            <a:r>
              <a:rPr lang="en-GB" altLang="en-US" sz="4000">
                <a:solidFill>
                  <a:srgbClr val="ED7D31"/>
                </a:solidFill>
                <a:latin typeface="Calibri" panose="020F0502020204030204" pitchFamily="34" charset="0"/>
              </a:rPr>
              <a:t>           New technology</a:t>
            </a:r>
            <a:endParaRPr lang="en-GB" altLang="en-US" sz="40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66206D73-223D-4484-BA7B-CF7A62A5D7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4825" y="106363"/>
            <a:ext cx="9404350" cy="1401762"/>
          </a:xfrm>
        </p:spPr>
        <p:txBody>
          <a:bodyPr/>
          <a:lstStyle/>
          <a:p>
            <a:r>
              <a:rPr lang="en-US" altLang="en-US"/>
              <a:t>Toyota Hybrid car </a:t>
            </a:r>
            <a:br>
              <a:rPr lang="en-US" altLang="en-US"/>
            </a:br>
            <a:r>
              <a:rPr lang="en-US" altLang="en-US"/>
              <a:t>Technology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4E976-ED45-473D-B67E-96FB067F5EF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3" y="2324100"/>
            <a:ext cx="5873750" cy="4195763"/>
          </a:xfrm>
        </p:spPr>
        <p:txBody>
          <a:bodyPr rtlCol="0">
            <a:normAutofit/>
          </a:bodyPr>
          <a:lstStyle/>
          <a:p>
            <a:pPr fontAlgn="auto">
              <a:lnSpc>
                <a:spcPct val="7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2800" dirty="0">
                <a:solidFill>
                  <a:srgbClr val="ED7D31"/>
                </a:solidFill>
              </a:rPr>
              <a:t>IMPACTS OF MODERN TECHNOLOGY!!</a:t>
            </a:r>
          </a:p>
          <a:p>
            <a:pPr marL="0" indent="0" fontAlgn="auto">
              <a:lnSpc>
                <a:spcPct val="7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US" sz="2400" dirty="0">
              <a:solidFill>
                <a:srgbClr val="ED7D31"/>
              </a:solidFill>
            </a:endParaRPr>
          </a:p>
          <a:p>
            <a:pPr marL="0" indent="0" fontAlgn="auto">
              <a:lnSpc>
                <a:spcPct val="7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2400" dirty="0">
                <a:solidFill>
                  <a:srgbClr val="00B0F0"/>
                </a:solidFill>
              </a:rPr>
              <a:t>(Toyotauk.com, 2019)</a:t>
            </a:r>
          </a:p>
          <a:p>
            <a:pPr marL="0" indent="0" fontAlgn="auto">
              <a:lnSpc>
                <a:spcPct val="7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US" sz="2800" dirty="0">
              <a:solidFill>
                <a:srgbClr val="00B0F0"/>
              </a:solidFill>
            </a:endParaRPr>
          </a:p>
          <a:p>
            <a:pPr marL="0" indent="0" fontAlgn="auto">
              <a:lnSpc>
                <a:spcPct val="7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2800" dirty="0">
                <a:solidFill>
                  <a:srgbClr val="00B0F0"/>
                </a:solidFill>
              </a:rPr>
              <a:t>Hybrid car come with option </a:t>
            </a:r>
          </a:p>
          <a:p>
            <a:pPr marL="0" indent="0" fontAlgn="auto">
              <a:lnSpc>
                <a:spcPct val="70000"/>
              </a:lnSpc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sz="2800" dirty="0">
                <a:solidFill>
                  <a:srgbClr val="00B0F0"/>
                </a:solidFill>
              </a:rPr>
              <a:t>( Green savior)</a:t>
            </a:r>
          </a:p>
        </p:txBody>
      </p:sp>
      <p:pic>
        <p:nvPicPr>
          <p:cNvPr id="15364" name="Picture 4" descr="A car parked in a parking lot&#10;&#10;Description automatically generated">
            <a:extLst>
              <a:ext uri="{FF2B5EF4-FFF2-40B4-BE49-F238E27FC236}">
                <a16:creationId xmlns:a16="http://schemas.microsoft.com/office/drawing/2014/main" id="{BB7CC0B3-3C91-491F-A079-49A486EFC6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5" t="146" r="1118" b="4616"/>
          <a:stretch>
            <a:fillRect/>
          </a:stretch>
        </p:blipFill>
        <p:spPr bwMode="auto">
          <a:xfrm>
            <a:off x="7669213" y="2505075"/>
            <a:ext cx="4210050" cy="3459163"/>
          </a:xfrm>
          <a:prstGeom prst="rect">
            <a:avLst/>
          </a:prstGeom>
          <a:noFill/>
          <a:ln w="228600" cap="sq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82D12BA-E374-470E-AEA1-434D5BE01C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9425" y="49213"/>
            <a:ext cx="9404350" cy="1400175"/>
          </a:xfrm>
        </p:spPr>
        <p:txBody>
          <a:bodyPr/>
          <a:lstStyle/>
          <a:p>
            <a:r>
              <a:rPr lang="en-US" altLang="en-US"/>
              <a:t>Toyota Hybrid car </a:t>
            </a:r>
            <a:br>
              <a:rPr lang="en-US" altLang="en-US"/>
            </a:br>
            <a:r>
              <a:rPr lang="en-US" altLang="en-US"/>
              <a:t>Technology </a:t>
            </a:r>
            <a:endParaRPr lang="en-GB" altLang="en-US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07873D17-A8BD-4A68-A041-1C58160F12C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9200" y="1539875"/>
          <a:ext cx="8831263" cy="2303462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4031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28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54332">
                <a:tc>
                  <a:txBody>
                    <a:bodyPr/>
                    <a:lstStyle/>
                    <a:p>
                      <a:pPr lvl="0" algn="ctr"/>
                      <a:r>
                        <a:rPr lang="en-US" sz="1800"/>
                        <a:t> POSITIVE</a:t>
                      </a:r>
                      <a:endParaRPr lang="en-GB" sz="1800"/>
                    </a:p>
                  </a:txBody>
                  <a:tcPr marT="45748" marB="45748">
                    <a:solidFill>
                      <a:srgbClr val="203864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800"/>
                        <a:t>NEGATIVE</a:t>
                      </a:r>
                      <a:endParaRPr lang="en-GB" sz="1800"/>
                    </a:p>
                  </a:txBody>
                  <a:tcPr marT="45748" marB="45748">
                    <a:solidFill>
                      <a:srgbClr val="20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466">
                <a:tc>
                  <a:txBody>
                    <a:bodyPr/>
                    <a:lstStyle/>
                    <a:p>
                      <a:pPr lvl="0"/>
                      <a:r>
                        <a:rPr lang="en-US" sz="1800">
                          <a:solidFill>
                            <a:srgbClr val="002060"/>
                          </a:solidFill>
                        </a:rPr>
                        <a:t>1.Environmentally Friendly.</a:t>
                      </a:r>
                      <a:endParaRPr lang="en-GB" sz="1800">
                        <a:solidFill>
                          <a:srgbClr val="002060"/>
                        </a:solidFill>
                      </a:endParaRPr>
                    </a:p>
                  </a:txBody>
                  <a:tcPr marT="45748" marB="45748"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1800">
                          <a:solidFill>
                            <a:srgbClr val="002060"/>
                          </a:solidFill>
                        </a:rPr>
                        <a:t>1.Presence of high voltage in Batteriess.</a:t>
                      </a:r>
                    </a:p>
                  </a:txBody>
                  <a:tcPr marT="45748" marB="4574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4332">
                <a:tc>
                  <a:txBody>
                    <a:bodyPr/>
                    <a:lstStyle/>
                    <a:p>
                      <a:pPr lvl="0"/>
                      <a:r>
                        <a:rPr lang="en-US" sz="1800">
                          <a:solidFill>
                            <a:srgbClr val="002060"/>
                          </a:solidFill>
                        </a:rPr>
                        <a:t>2.Financial Benefits.</a:t>
                      </a:r>
                      <a:endParaRPr lang="en-GB" sz="1800">
                        <a:solidFill>
                          <a:srgbClr val="002060"/>
                        </a:solidFill>
                      </a:endParaRPr>
                    </a:p>
                  </a:txBody>
                  <a:tcPr marT="45748" marB="45748"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1800">
                          <a:solidFill>
                            <a:srgbClr val="002060"/>
                          </a:solidFill>
                        </a:rPr>
                        <a:t>2.Less power.</a:t>
                      </a:r>
                      <a:endParaRPr lang="en-GB" sz="1800">
                        <a:solidFill>
                          <a:srgbClr val="002060"/>
                        </a:solidFill>
                      </a:endParaRPr>
                    </a:p>
                  </a:txBody>
                  <a:tcPr marT="45748" marB="4574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4332">
                <a:tc>
                  <a:txBody>
                    <a:bodyPr/>
                    <a:lstStyle/>
                    <a:p>
                      <a:pPr lvl="0"/>
                      <a:r>
                        <a:rPr lang="en-US" sz="1800">
                          <a:solidFill>
                            <a:srgbClr val="002060"/>
                          </a:solidFill>
                        </a:rPr>
                        <a:t>3.Less dependence on Fossil Fuels.</a:t>
                      </a:r>
                    </a:p>
                  </a:txBody>
                  <a:tcPr marT="45748" marB="45748"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1800">
                          <a:solidFill>
                            <a:srgbClr val="002060"/>
                          </a:solidFill>
                        </a:rPr>
                        <a:t>3.Expensive Batteries.</a:t>
                      </a:r>
                      <a:endParaRPr lang="en-GB" sz="1800">
                        <a:solidFill>
                          <a:srgbClr val="002060"/>
                        </a:solidFill>
                      </a:endParaRPr>
                    </a:p>
                  </a:txBody>
                  <a:tcPr marT="45748" marB="4574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6404" name="Picture 6" descr="A blue car&#10;&#10;Description automatically generated">
            <a:extLst>
              <a:ext uri="{FF2B5EF4-FFF2-40B4-BE49-F238E27FC236}">
                <a16:creationId xmlns:a16="http://schemas.microsoft.com/office/drawing/2014/main" id="{5192E258-212E-404E-BF74-006A4D2E9A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3937000"/>
            <a:ext cx="3962400" cy="250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Picture 8" descr="A close up of a van&#10;&#10;Description automatically generated">
            <a:extLst>
              <a:ext uri="{FF2B5EF4-FFF2-40B4-BE49-F238E27FC236}">
                <a16:creationId xmlns:a16="http://schemas.microsoft.com/office/drawing/2014/main" id="{B5A2B370-D185-40D5-A143-9AE3A69E6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625" y="3937000"/>
            <a:ext cx="4414838" cy="250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48ABCDD-D916-416A-B7FA-7EB17A3926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450" y="57150"/>
            <a:ext cx="9404350" cy="1401763"/>
          </a:xfrm>
        </p:spPr>
        <p:txBody>
          <a:bodyPr/>
          <a:lstStyle/>
          <a:p>
            <a:r>
              <a:rPr lang="en-US" altLang="en-US"/>
              <a:t>Toyota Hybrid car</a:t>
            </a:r>
            <a:br>
              <a:rPr lang="en-US" altLang="en-US"/>
            </a:br>
            <a:r>
              <a:rPr lang="en-US" altLang="en-US"/>
              <a:t>Technology </a:t>
            </a:r>
            <a:endParaRPr lang="en-GB" altLang="en-US"/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1DEC98E6-4F0D-4E95-8050-8378FE7CF8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3" y="2052638"/>
            <a:ext cx="5910262" cy="41957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C55A11"/>
                </a:solidFill>
              </a:rPr>
              <a:t>INSIGHTS OF THE MODERN TECHNOLOGY</a:t>
            </a:r>
            <a:endParaRPr lang="ro-RO" altLang="en-US" sz="2400" dirty="0">
              <a:solidFill>
                <a:srgbClr val="C55A11"/>
              </a:solidFill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C55A11"/>
                </a:solidFill>
              </a:rPr>
              <a:t>ADAPTIVE </a:t>
            </a:r>
            <a:r>
              <a:rPr lang="ro-RO" altLang="en-US" sz="2400" dirty="0">
                <a:solidFill>
                  <a:srgbClr val="C55A11"/>
                </a:solidFill>
              </a:rPr>
              <a:t>CRUISE CONTROL TECHNOLOGY</a:t>
            </a:r>
            <a:endParaRPr lang="en-US" altLang="en-US" sz="2400" dirty="0">
              <a:solidFill>
                <a:srgbClr val="C55A11"/>
              </a:solidFill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00B0F0"/>
                </a:solidFill>
              </a:rPr>
              <a:t>Adaptive cruise control, technology of the future </a:t>
            </a:r>
          </a:p>
        </p:txBody>
      </p:sp>
      <p:pic>
        <p:nvPicPr>
          <p:cNvPr id="17412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714FCA0C-4275-47FA-8250-19B56000C6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38" y="2052638"/>
            <a:ext cx="4303712" cy="348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76EDE9E-EB50-4DD4-B236-660D56AF15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500" y="0"/>
            <a:ext cx="9404350" cy="1400175"/>
          </a:xfrm>
        </p:spPr>
        <p:txBody>
          <a:bodyPr/>
          <a:lstStyle/>
          <a:p>
            <a:r>
              <a:rPr lang="en-GB" altLang="en-US"/>
              <a:t>Toyota Hybrid car</a:t>
            </a:r>
            <a:br>
              <a:rPr lang="en-GB" altLang="en-US"/>
            </a:br>
            <a:r>
              <a:rPr lang="en-GB" altLang="en-US"/>
              <a:t>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9C4D8-F850-4C60-9874-8970D3C607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1500" y="1485257"/>
            <a:ext cx="4878388" cy="33353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GB" sz="2200" dirty="0">
                <a:solidFill>
                  <a:srgbClr val="C55A11"/>
                </a:solidFill>
              </a:rPr>
              <a:t>ADAPTIVE CRUISE CONTROL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2200" dirty="0">
                <a:solidFill>
                  <a:srgbClr val="00B0F0"/>
                </a:solidFill>
              </a:rPr>
              <a:t>(Toyota.com, 2019)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sz="1900" dirty="0">
                <a:solidFill>
                  <a:srgbClr val="00B0F0"/>
                </a:solidFill>
              </a:rPr>
              <a:t>This technology is about relaxing and concentrate on the road.</a:t>
            </a:r>
            <a:endParaRPr lang="en-GB" sz="1900" dirty="0">
              <a:solidFill>
                <a:srgbClr val="00B0F0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E61E8BC-31BD-4745-9D21-6F16EB26B9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340495"/>
              </p:ext>
            </p:extLst>
          </p:nvPr>
        </p:nvGraphicFramePr>
        <p:xfrm>
          <a:off x="254901" y="3864276"/>
          <a:ext cx="5959475" cy="2082799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8794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799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7736">
                <a:tc>
                  <a:txBody>
                    <a:bodyPr/>
                    <a:lstStyle/>
                    <a:p>
                      <a:pPr lvl="0" algn="ctr"/>
                      <a:r>
                        <a:rPr lang="en-GB" sz="1800"/>
                        <a:t>Positive </a:t>
                      </a:r>
                    </a:p>
                  </a:txBody>
                  <a:tcPr marL="91450" marR="91450" marT="45715" marB="45715">
                    <a:solidFill>
                      <a:srgbClr val="203864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800"/>
                        <a:t>Negative</a:t>
                      </a:r>
                    </a:p>
                  </a:txBody>
                  <a:tcPr marL="91450" marR="91450" marT="45715" marB="45715">
                    <a:solidFill>
                      <a:srgbClr val="20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7327">
                <a:tc>
                  <a:txBody>
                    <a:bodyPr/>
                    <a:lstStyle/>
                    <a:p>
                      <a:pPr lvl="0"/>
                      <a:r>
                        <a:rPr lang="en-GB" sz="1800" b="1" i="0" u="none" strike="noStrike" kern="1200" dirty="0">
                          <a:solidFill>
                            <a:srgbClr val="000000"/>
                          </a:solidFill>
                          <a:latin typeface="Calibri"/>
                        </a:rPr>
                        <a:t>1.Relax on the Road</a:t>
                      </a:r>
                      <a:endParaRPr lang="en-GB" sz="1800" dirty="0"/>
                    </a:p>
                  </a:txBody>
                  <a:tcPr marL="91450" marR="91450" marT="45715" marB="45715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800" b="1"/>
                        <a:t>1.</a:t>
                      </a:r>
                      <a:r>
                        <a:rPr lang="en-US" sz="1800" b="1" i="0" u="none" strike="noStrike" kern="1200">
                          <a:solidFill>
                            <a:srgbClr val="000000"/>
                          </a:solidFill>
                          <a:latin typeface="Calibri"/>
                        </a:rPr>
                        <a:t> Relax… But Don’t Get </a:t>
                      </a:r>
                      <a:r>
                        <a:rPr lang="en-US" sz="1800" b="1" i="1" u="none" strike="noStrike" kern="1200">
                          <a:solidFill>
                            <a:srgbClr val="000000"/>
                          </a:solidFill>
                          <a:latin typeface="Calibri"/>
                        </a:rPr>
                        <a:t>TOO </a:t>
                      </a:r>
                      <a:r>
                        <a:rPr lang="en-US" sz="1800" b="1" i="0" u="none" strike="noStrike" kern="1200">
                          <a:solidFill>
                            <a:srgbClr val="000000"/>
                          </a:solidFill>
                          <a:latin typeface="Calibri"/>
                        </a:rPr>
                        <a:t>Relaxed</a:t>
                      </a:r>
                      <a:endParaRPr lang="en-GB" sz="1800" b="1"/>
                    </a:p>
                  </a:txBody>
                  <a:tcPr marL="91450" marR="91450" marT="45715" marB="457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7736">
                <a:tc>
                  <a:txBody>
                    <a:bodyPr/>
                    <a:lstStyle/>
                    <a:p>
                      <a:pPr lvl="0"/>
                      <a:r>
                        <a:rPr lang="en-GB" sz="1800" b="1"/>
                        <a:t>2.</a:t>
                      </a:r>
                      <a:r>
                        <a:rPr lang="en-GB" sz="1800" b="1" i="0" u="none" strike="noStrike" kern="1200">
                          <a:solidFill>
                            <a:srgbClr val="000000"/>
                          </a:solidFill>
                          <a:latin typeface="Calibri"/>
                        </a:rPr>
                        <a:t> Efficient Fuel Economy</a:t>
                      </a:r>
                      <a:endParaRPr lang="en-GB" sz="1800" b="1"/>
                    </a:p>
                  </a:txBody>
                  <a:tcPr marL="91450" marR="91450" marT="45715" marB="45715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800" b="1" dirty="0"/>
                        <a:t>2.</a:t>
                      </a:r>
                      <a:r>
                        <a:rPr lang="en-GB" sz="1800" b="1" i="0" u="none" strike="noStrike" kern="1200" dirty="0">
                          <a:solidFill>
                            <a:srgbClr val="000000"/>
                          </a:solidFill>
                          <a:latin typeface="Calibri"/>
                        </a:rPr>
                        <a:t> When Technology Fails</a:t>
                      </a:r>
                      <a:endParaRPr lang="en-GB" sz="1800" b="1" dirty="0"/>
                    </a:p>
                  </a:txBody>
                  <a:tcPr marL="91450" marR="91450" marT="45715" marB="4571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18450" name="Picture 6" descr="A car driving on a highway&#10;&#10;Description automatically generated">
            <a:extLst>
              <a:ext uri="{FF2B5EF4-FFF2-40B4-BE49-F238E27FC236}">
                <a16:creationId xmlns:a16="http://schemas.microsoft.com/office/drawing/2014/main" id="{7E525094-C8E5-4427-915B-5CFF20F869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975" y="1545754"/>
            <a:ext cx="4703763" cy="295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E4A5619-1110-4A8B-8F4B-BC980DEEC8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Toyota Hybrid Car</a:t>
            </a:r>
            <a:br>
              <a:rPr lang="en-US" altLang="en-US"/>
            </a:br>
            <a:r>
              <a:rPr lang="en-US" altLang="en-US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A200A-81B3-4F56-9FBA-794B9B5E5ED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>
                <a:solidFill>
                  <a:srgbClr val="00B0F0"/>
                </a:solidFill>
              </a:rPr>
              <a:t>Lessons Drawn from the case study</a:t>
            </a:r>
            <a:endParaRPr lang="en-US">
              <a:solidFill>
                <a:srgbClr val="ED7D31"/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>
                <a:solidFill>
                  <a:srgbClr val="ED7D31"/>
                </a:solidFill>
              </a:rPr>
              <a:t>First generation NHW10-11 (1997-2003)</a:t>
            </a:r>
            <a:endParaRPr lang="en-US">
              <a:solidFill>
                <a:srgbClr val="00B0F0"/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>
                <a:solidFill>
                  <a:srgbClr val="FFC000"/>
                </a:solidFill>
              </a:rPr>
              <a:t>           The first Prius NHW10</a:t>
            </a:r>
            <a:endParaRPr lang="en-US"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US">
              <a:solidFill>
                <a:srgbClr val="00B0F0"/>
              </a:solidFill>
            </a:endParaRPr>
          </a:p>
        </p:txBody>
      </p:sp>
      <p:pic>
        <p:nvPicPr>
          <p:cNvPr id="19460" name="Picture 10">
            <a:extLst>
              <a:ext uri="{FF2B5EF4-FFF2-40B4-BE49-F238E27FC236}">
                <a16:creationId xmlns:a16="http://schemas.microsoft.com/office/drawing/2014/main" id="{7469C366-A620-4824-83E9-6C0929561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425" y="3365500"/>
            <a:ext cx="3214688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TextBox 13">
            <a:extLst>
              <a:ext uri="{FF2B5EF4-FFF2-40B4-BE49-F238E27FC236}">
                <a16:creationId xmlns:a16="http://schemas.microsoft.com/office/drawing/2014/main" id="{DB944BC0-06AB-4B8E-9F15-FDD7CD18D2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2425" y="5688013"/>
            <a:ext cx="3214688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GB" altLang="en-US" sz="2800">
                <a:solidFill>
                  <a:srgbClr val="FFFF00"/>
                </a:solidFill>
                <a:latin typeface="Calibri" panose="020F0502020204030204" pitchFamily="34" charset="0"/>
              </a:rPr>
              <a:t>Went on sale on 10 December 1997</a:t>
            </a:r>
            <a:endParaRPr lang="en-US" altLang="en-US" sz="2800">
              <a:solidFill>
                <a:srgbClr val="FFFF00"/>
              </a:solidFill>
              <a:latin typeface="Calibri" panose="020F0502020204030204" pitchFamily="34" charset="0"/>
            </a:endParaRPr>
          </a:p>
        </p:txBody>
      </p:sp>
      <p:pic>
        <p:nvPicPr>
          <p:cNvPr id="19462" name="Picture 15">
            <a:extLst>
              <a:ext uri="{FF2B5EF4-FFF2-40B4-BE49-F238E27FC236}">
                <a16:creationId xmlns:a16="http://schemas.microsoft.com/office/drawing/2014/main" id="{EF4EB154-86AF-4607-9690-8C246D785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213" y="1282700"/>
            <a:ext cx="4433887" cy="301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3" name="TextBox 16">
            <a:extLst>
              <a:ext uri="{FF2B5EF4-FFF2-40B4-BE49-F238E27FC236}">
                <a16:creationId xmlns:a16="http://schemas.microsoft.com/office/drawing/2014/main" id="{B521C0EE-CC8A-458B-871F-45296C4AC8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3213" y="4343400"/>
            <a:ext cx="44338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sz="2400" dirty="0">
                <a:solidFill>
                  <a:srgbClr val="FFFF00"/>
                </a:solidFill>
                <a:latin typeface="Calibri" panose="020F0502020204030204" pitchFamily="34" charset="0"/>
              </a:rPr>
              <a:t>First model sold in other country </a:t>
            </a:r>
          </a:p>
        </p:txBody>
      </p:sp>
      <p:sp>
        <p:nvSpPr>
          <p:cNvPr id="19464" name="TextBox 17">
            <a:extLst>
              <a:ext uri="{FF2B5EF4-FFF2-40B4-BE49-F238E27FC236}">
                <a16:creationId xmlns:a16="http://schemas.microsoft.com/office/drawing/2014/main" id="{67FB277C-97AA-4B31-9661-8935B9136A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4938" y="765175"/>
            <a:ext cx="24987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GB" altLang="en-US">
                <a:solidFill>
                  <a:srgbClr val="FFC000"/>
                </a:solidFill>
                <a:latin typeface="Calibri" panose="020F0502020204030204" pitchFamily="34" charset="0"/>
              </a:rPr>
              <a:t>The Prius NHW11</a:t>
            </a:r>
            <a:endParaRPr lang="en-US" altLang="en-US">
              <a:solidFill>
                <a:srgbClr val="FFC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A04BA66-E19F-448D-9319-A7ADF26E68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Toyota Hybrid Car</a:t>
            </a:r>
            <a:br>
              <a:rPr lang="en-US" altLang="en-US" dirty="0"/>
            </a:br>
            <a:r>
              <a:rPr lang="en-US" altLang="en-US" dirty="0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09DF8-D84F-4C36-B48F-29C3B4655E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3" y="2052638"/>
            <a:ext cx="10512425" cy="43529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dirty="0">
                <a:solidFill>
                  <a:srgbClr val="00B0F0"/>
                </a:solidFill>
              </a:rPr>
              <a:t>Lessons Drawn from the case study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dirty="0">
                <a:solidFill>
                  <a:srgbClr val="ED7D31"/>
                </a:solidFill>
              </a:rPr>
              <a:t>Second Generation XW20 (2003-2009)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21508" name="Picture 8">
            <a:extLst>
              <a:ext uri="{FF2B5EF4-FFF2-40B4-BE49-F238E27FC236}">
                <a16:creationId xmlns:a16="http://schemas.microsoft.com/office/drawing/2014/main" id="{843A2A45-CB20-493D-B6B8-CE4AF0F8C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313" y="2968625"/>
            <a:ext cx="6200775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Box 9">
            <a:extLst>
              <a:ext uri="{FF2B5EF4-FFF2-40B4-BE49-F238E27FC236}">
                <a16:creationId xmlns:a16="http://schemas.microsoft.com/office/drawing/2014/main" id="{209FF14C-3429-46BE-A6C2-E2A8749774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50163" y="2968625"/>
            <a:ext cx="45418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sz="2800" dirty="0">
                <a:solidFill>
                  <a:srgbClr val="FFFF00"/>
                </a:solidFill>
                <a:latin typeface="Calibri" panose="020F0502020204030204" pitchFamily="34" charset="0"/>
              </a:rPr>
              <a:t>T</a:t>
            </a:r>
            <a:r>
              <a:rPr lang="en-GB" altLang="en-US" sz="2800" dirty="0" err="1">
                <a:solidFill>
                  <a:srgbClr val="FFFF00"/>
                </a:solidFill>
                <a:latin typeface="Calibri" panose="020F0502020204030204" pitchFamily="34" charset="0"/>
              </a:rPr>
              <a:t>oyota</a:t>
            </a:r>
            <a:r>
              <a:rPr lang="en-GB" altLang="en-US" sz="2800" dirty="0">
                <a:solidFill>
                  <a:srgbClr val="FFFF00"/>
                </a:solidFill>
                <a:latin typeface="Calibri" panose="020F0502020204030204" pitchFamily="34" charset="0"/>
              </a:rPr>
              <a:t> model for year 2004</a:t>
            </a:r>
          </a:p>
          <a:p>
            <a:pPr defTabSz="914400" eaLnBrk="1" hangingPunct="1"/>
            <a:endParaRPr lang="en-US" altLang="en-US" sz="2800" dirty="0">
              <a:solidFill>
                <a:srgbClr val="FFFF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54AF8890-D493-4380-A1B4-B4D96B1FAC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Toyota Hybrid Car </a:t>
            </a:r>
            <a:br>
              <a:rPr lang="en-US" altLang="en-US"/>
            </a:br>
            <a:r>
              <a:rPr lang="en-US" altLang="en-US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F2BD0-731D-4CCA-8F50-925D4A62218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3" y="2209800"/>
            <a:ext cx="8947150" cy="41957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dirty="0">
                <a:solidFill>
                  <a:srgbClr val="00B0F0"/>
                </a:solidFill>
              </a:rPr>
              <a:t>Lessons Drawn from the case study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dirty="0">
                <a:solidFill>
                  <a:srgbClr val="ED7D31"/>
                </a:solidFill>
              </a:rPr>
              <a:t>Third generation (XW30; 2009–2015)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 dirty="0">
                <a:solidFill>
                  <a:srgbClr val="00B0F0"/>
                </a:solidFill>
              </a:rPr>
              <a:t> </a:t>
            </a:r>
          </a:p>
        </p:txBody>
      </p:sp>
      <p:pic>
        <p:nvPicPr>
          <p:cNvPr id="22532" name="Picture 4">
            <a:extLst>
              <a:ext uri="{FF2B5EF4-FFF2-40B4-BE49-F238E27FC236}">
                <a16:creationId xmlns:a16="http://schemas.microsoft.com/office/drawing/2014/main" id="{601F4E4B-D19A-466B-A224-CA8AB88226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449513"/>
            <a:ext cx="5283200" cy="340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3" name="TextBox 5">
            <a:extLst>
              <a:ext uri="{FF2B5EF4-FFF2-40B4-BE49-F238E27FC236}">
                <a16:creationId xmlns:a16="http://schemas.microsoft.com/office/drawing/2014/main" id="{1BF27A3D-2C72-4C68-BBE7-56599A4CA4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5393" y="3673465"/>
            <a:ext cx="455295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sz="2800" dirty="0">
                <a:solidFill>
                  <a:srgbClr val="FFFF00"/>
                </a:solidFill>
                <a:latin typeface="Calibri" panose="020F0502020204030204" pitchFamily="34" charset="0"/>
              </a:rPr>
              <a:t>Model 2010 for USA customers.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CC444C1-12D7-4513-AF11-9146D44B33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Toyota Hybrid Car </a:t>
            </a:r>
            <a:br>
              <a:rPr lang="en-US" altLang="en-US"/>
            </a:br>
            <a:r>
              <a:rPr lang="en-US" altLang="en-US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C363A-4A8D-4094-B04B-985242E9B9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1771650"/>
            <a:ext cx="8947150" cy="41957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dirty="0">
                <a:solidFill>
                  <a:srgbClr val="00B0F0"/>
                </a:solidFill>
              </a:rPr>
              <a:t>Lessons Drawn from the case study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dirty="0">
                <a:solidFill>
                  <a:srgbClr val="FFFF00"/>
                </a:solidFill>
                <a:hlinkClick r:id="rId2" tooltip="Original URL: https://en.wikipedia.org/wiki/Toyota_Prius. Click or tap if you trust this link."/>
              </a:rPr>
              <a:t> (</a:t>
            </a:r>
            <a:r>
              <a:rPr lang="en-GB" dirty="0" err="1">
                <a:solidFill>
                  <a:srgbClr val="FFFF00"/>
                </a:solidFill>
                <a:hlinkClick r:id="rId2" tooltip="Original URL: https://en.wikipedia.org/wiki/Toyota_Prius. Click or tap if you trust this link."/>
              </a:rPr>
              <a:t>en.Wikipedia</a:t>
            </a:r>
            <a:r>
              <a:rPr lang="en-GB" dirty="0">
                <a:solidFill>
                  <a:srgbClr val="FFFF00"/>
                </a:solidFill>
                <a:hlinkClick r:id="rId2" tooltip="Original URL: https://en.wikipedia.org/wiki/Toyota_Prius. Click or tap if you trust this link."/>
              </a:rPr>
              <a:t> </a:t>
            </a:r>
            <a:r>
              <a:rPr lang="en-GB" dirty="0" err="1">
                <a:solidFill>
                  <a:srgbClr val="FFFF00"/>
                </a:solidFill>
                <a:hlinkClick r:id="rId2" tooltip="Original URL: https://en.wikipedia.org/wiki/Toyota_Prius. Click or tap if you trust this link."/>
              </a:rPr>
              <a:t>Toyota_Prius</a:t>
            </a:r>
            <a:r>
              <a:rPr lang="en-GB" dirty="0">
                <a:solidFill>
                  <a:srgbClr val="FFFF00"/>
                </a:solidFill>
              </a:rPr>
              <a:t>, 2019)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23556" name="Picture 4">
            <a:extLst>
              <a:ext uri="{FF2B5EF4-FFF2-40B4-BE49-F238E27FC236}">
                <a16:creationId xmlns:a16="http://schemas.microsoft.com/office/drawing/2014/main" id="{9FD0E7B2-477D-4587-8CD4-D9CF77FCF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13" y="3016250"/>
            <a:ext cx="5621337" cy="235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7" name="TextBox 5">
            <a:extLst>
              <a:ext uri="{FF2B5EF4-FFF2-40B4-BE49-F238E27FC236}">
                <a16:creationId xmlns:a16="http://schemas.microsoft.com/office/drawing/2014/main" id="{EA7F6A42-6117-4CDD-8B6C-FAF5083A79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1714" y="5615167"/>
            <a:ext cx="5783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GB" altLang="en-US" sz="2400" dirty="0">
                <a:solidFill>
                  <a:srgbClr val="FFFF00"/>
                </a:solidFill>
                <a:latin typeface="Calibri" panose="020F0502020204030204" pitchFamily="34" charset="0"/>
              </a:rPr>
              <a:t>The fourth generation Prius</a:t>
            </a:r>
            <a:endParaRPr lang="en-US" altLang="en-US" sz="2400" dirty="0">
              <a:solidFill>
                <a:srgbClr val="FFFF00"/>
              </a:solidFill>
              <a:latin typeface="Calibri" panose="020F0502020204030204" pitchFamily="34" charset="0"/>
            </a:endParaRPr>
          </a:p>
        </p:txBody>
      </p:sp>
      <p:pic>
        <p:nvPicPr>
          <p:cNvPr id="23558" name="Picture 9">
            <a:extLst>
              <a:ext uri="{FF2B5EF4-FFF2-40B4-BE49-F238E27FC236}">
                <a16:creationId xmlns:a16="http://schemas.microsoft.com/office/drawing/2014/main" id="{2813138C-B326-4572-9C9B-B9D23BADDC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677" y="3016250"/>
            <a:ext cx="4022725" cy="235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TextBox 11">
            <a:extLst>
              <a:ext uri="{FF2B5EF4-FFF2-40B4-BE49-F238E27FC236}">
                <a16:creationId xmlns:a16="http://schemas.microsoft.com/office/drawing/2014/main" id="{DAE14394-C0EC-45BA-8544-03133DB8AF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71935" y="2382956"/>
            <a:ext cx="21256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sz="2800">
                <a:solidFill>
                  <a:srgbClr val="FFC000"/>
                </a:solidFill>
                <a:latin typeface="Calibri" panose="020F0502020204030204" pitchFamily="34" charset="0"/>
              </a:rPr>
              <a:t>2018 Facelift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1FEBF415-BF27-483A-A6BE-CB328932B1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Toyota Hybrid Car</a:t>
            </a:r>
            <a:br>
              <a:rPr lang="en-US" altLang="en-US"/>
            </a:br>
            <a:r>
              <a:rPr lang="en-US" altLang="en-US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A6EE1-8FF0-4187-80BC-B61A44849C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87983" y="2139736"/>
            <a:ext cx="8947150" cy="2584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dirty="0">
                <a:solidFill>
                  <a:srgbClr val="00B0F0"/>
                </a:solidFill>
              </a:rPr>
              <a:t>Lessons drawn from the case study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 dirty="0">
                <a:solidFill>
                  <a:srgbClr val="ED7D31"/>
                </a:solidFill>
              </a:rPr>
              <a:t>Toyota Prius – Family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b="1" dirty="0">
                <a:solidFill>
                  <a:srgbClr val="FFC000"/>
                </a:solidFill>
              </a:rPr>
              <a:t>Prius Plug-in Hybrid</a:t>
            </a:r>
            <a:r>
              <a:rPr lang="en-GB" dirty="0"/>
              <a:t> </a:t>
            </a:r>
            <a:r>
              <a:rPr lang="en-GB" b="1" dirty="0">
                <a:solidFill>
                  <a:srgbClr val="FFC000"/>
                </a:solidFill>
              </a:rPr>
              <a:t>ZVW35 (2012)</a:t>
            </a:r>
          </a:p>
        </p:txBody>
      </p:sp>
      <p:pic>
        <p:nvPicPr>
          <p:cNvPr id="24580" name="Picture 4">
            <a:extLst>
              <a:ext uri="{FF2B5EF4-FFF2-40B4-BE49-F238E27FC236}">
                <a16:creationId xmlns:a16="http://schemas.microsoft.com/office/drawing/2014/main" id="{E95525D6-B7E5-43CB-9897-66E45A1E4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983" y="3610492"/>
            <a:ext cx="3044825" cy="169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6">
            <a:extLst>
              <a:ext uri="{FF2B5EF4-FFF2-40B4-BE49-F238E27FC236}">
                <a16:creationId xmlns:a16="http://schemas.microsoft.com/office/drawing/2014/main" id="{A776D1A8-EFE0-4CF6-843D-8B26404C3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613" y="609600"/>
            <a:ext cx="2641600" cy="161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2" name="TextBox 8">
            <a:extLst>
              <a:ext uri="{FF2B5EF4-FFF2-40B4-BE49-F238E27FC236}">
                <a16:creationId xmlns:a16="http://schemas.microsoft.com/office/drawing/2014/main" id="{9787540F-74A7-468D-9853-B85F447C6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66213" y="1152525"/>
            <a:ext cx="1968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b="1">
                <a:solidFill>
                  <a:srgbClr val="FFC000"/>
                </a:solidFill>
                <a:latin typeface="Calibri" panose="020F0502020204030204" pitchFamily="34" charset="0"/>
              </a:rPr>
              <a:t>Toyota Prius Prime</a:t>
            </a:r>
          </a:p>
        </p:txBody>
      </p:sp>
      <p:sp>
        <p:nvSpPr>
          <p:cNvPr id="24583" name="TextBox 9">
            <a:extLst>
              <a:ext uri="{FF2B5EF4-FFF2-40B4-BE49-F238E27FC236}">
                <a16:creationId xmlns:a16="http://schemas.microsoft.com/office/drawing/2014/main" id="{38502B8B-14DE-4CDC-BF87-DEE17E8B08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66213" y="1471613"/>
            <a:ext cx="1679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GB" altLang="en-US">
                <a:solidFill>
                  <a:srgbClr val="FFC000"/>
                </a:solidFill>
                <a:latin typeface="Calibri" panose="020F0502020204030204" pitchFamily="34" charset="0"/>
              </a:rPr>
              <a:t>Released</a:t>
            </a:r>
          </a:p>
          <a:p>
            <a:pPr defTabSz="914400" eaLnBrk="1" hangingPunct="1"/>
            <a:r>
              <a:rPr lang="en-GB" altLang="en-US">
                <a:solidFill>
                  <a:srgbClr val="FFC000"/>
                </a:solidFill>
                <a:latin typeface="Calibri" panose="020F0502020204030204" pitchFamily="34" charset="0"/>
              </a:rPr>
              <a:t>December 2015</a:t>
            </a:r>
            <a:endParaRPr lang="en-US" altLang="en-US">
              <a:solidFill>
                <a:srgbClr val="FFC000"/>
              </a:solidFill>
              <a:latin typeface="Calibri" panose="020F0502020204030204" pitchFamily="34" charset="0"/>
            </a:endParaRPr>
          </a:p>
        </p:txBody>
      </p:sp>
      <p:sp>
        <p:nvSpPr>
          <p:cNvPr id="24584" name="TextBox 10">
            <a:extLst>
              <a:ext uri="{FF2B5EF4-FFF2-40B4-BE49-F238E27FC236}">
                <a16:creationId xmlns:a16="http://schemas.microsoft.com/office/drawing/2014/main" id="{452B16A3-3FB5-4A24-AC39-7EF0517444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8288" y="2513013"/>
            <a:ext cx="19954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sz="2400" b="1">
                <a:solidFill>
                  <a:srgbClr val="FFC000"/>
                </a:solidFill>
                <a:latin typeface="Calibri" panose="020F0502020204030204" pitchFamily="34" charset="0"/>
              </a:rPr>
              <a:t>Toyota Prius V</a:t>
            </a:r>
          </a:p>
        </p:txBody>
      </p:sp>
      <p:pic>
        <p:nvPicPr>
          <p:cNvPr id="24585" name="Picture 12">
            <a:extLst>
              <a:ext uri="{FF2B5EF4-FFF2-40B4-BE49-F238E27FC236}">
                <a16:creationId xmlns:a16="http://schemas.microsoft.com/office/drawing/2014/main" id="{41AAFC61-8E45-4713-B0B4-1B2893819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413" y="2555875"/>
            <a:ext cx="3589337" cy="2182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7" name="TextBox 14">
            <a:extLst>
              <a:ext uri="{FF2B5EF4-FFF2-40B4-BE49-F238E27FC236}">
                <a16:creationId xmlns:a16="http://schemas.microsoft.com/office/drawing/2014/main" id="{09438D0A-2D7B-4722-A902-66E186CB6C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12100" y="4927600"/>
            <a:ext cx="34226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GB" altLang="en-US" dirty="0">
                <a:solidFill>
                  <a:srgbClr val="FFC000"/>
                </a:solidFill>
                <a:latin typeface="Calibri" panose="020F0502020204030204" pitchFamily="34" charset="0"/>
              </a:rPr>
              <a:t>  </a:t>
            </a:r>
            <a:endParaRPr lang="en-US" altLang="en-US" dirty="0">
              <a:solidFill>
                <a:srgbClr val="FFC000"/>
              </a:solidFill>
              <a:latin typeface="Calibri" panose="020F0502020204030204" pitchFamily="34" charset="0"/>
            </a:endParaRPr>
          </a:p>
        </p:txBody>
      </p:sp>
      <p:pic>
        <p:nvPicPr>
          <p:cNvPr id="24588" name="Picture 16">
            <a:extLst>
              <a:ext uri="{FF2B5EF4-FFF2-40B4-BE49-F238E27FC236}">
                <a16:creationId xmlns:a16="http://schemas.microsoft.com/office/drawing/2014/main" id="{7A67B465-7022-4E6F-8AD5-13EBD122C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113" y="4738688"/>
            <a:ext cx="2908300" cy="194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9" name="TextBox 17">
            <a:extLst>
              <a:ext uri="{FF2B5EF4-FFF2-40B4-BE49-F238E27FC236}">
                <a16:creationId xmlns:a16="http://schemas.microsoft.com/office/drawing/2014/main" id="{55EFE996-2908-4C35-AC01-6A3D8B141D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3390" y="5493305"/>
            <a:ext cx="290239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b="1" dirty="0">
                <a:solidFill>
                  <a:srgbClr val="FFC000"/>
                </a:solidFill>
                <a:latin typeface="Calibri" panose="020F0502020204030204" pitchFamily="34" charset="0"/>
              </a:rPr>
              <a:t>This car is not sold in Europe</a:t>
            </a:r>
          </a:p>
        </p:txBody>
      </p:sp>
      <p:sp>
        <p:nvSpPr>
          <p:cNvPr id="24590" name="TextBox 18">
            <a:extLst>
              <a:ext uri="{FF2B5EF4-FFF2-40B4-BE49-F238E27FC236}">
                <a16:creationId xmlns:a16="http://schemas.microsoft.com/office/drawing/2014/main" id="{E2C772FA-47E5-4027-B39F-B927FBE61F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2825" y="5600700"/>
            <a:ext cx="1778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defTabSz="914400" eaLnBrk="1" hangingPunct="1"/>
            <a:r>
              <a:rPr lang="en-US" altLang="en-US" sz="2800" b="1">
                <a:solidFill>
                  <a:srgbClr val="FFC000"/>
                </a:solidFill>
                <a:latin typeface="Calibri" panose="020F0502020204030204" pitchFamily="34" charset="0"/>
              </a:rPr>
              <a:t>Prius C</a:t>
            </a:r>
          </a:p>
        </p:txBody>
      </p:sp>
    </p:spTree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4BAE4849-84C5-48EB-BFF9-4D059DB7EC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Toyota Hybrid Car</a:t>
            </a:r>
            <a:br>
              <a:rPr lang="en-US" altLang="en-US"/>
            </a:br>
            <a:r>
              <a:rPr lang="en-US" altLang="en-US"/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88C9-7881-4E62-9092-BC4A3E769C7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r>
              <a:rPr lang="en-US">
                <a:solidFill>
                  <a:srgbClr val="ED7D31"/>
                </a:solidFill>
              </a:rPr>
              <a:t>Conclusion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>
                <a:solidFill>
                  <a:srgbClr val="00B0F0"/>
                </a:solidFill>
              </a:rPr>
              <a:t> We believe that  Toyota company did a great job with ‘ Prius’, and we showed you how that work were improved, and how that save our nature and our natural resources.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>
                <a:solidFill>
                  <a:srgbClr val="00B0F0"/>
                </a:solidFill>
              </a:rPr>
              <a:t>We hope that their job will did not stop here and we’ll enjoy their evolution.</a:t>
            </a:r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US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75578283-0104-4E4B-AA76-DD1C2B54BA0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7238" y="387350"/>
            <a:ext cx="9771062" cy="1785938"/>
          </a:xfrm>
        </p:spPr>
        <p:txBody>
          <a:bodyPr/>
          <a:lstStyle/>
          <a:p>
            <a:br>
              <a:rPr lang="en-US" altLang="en-US" sz="3200"/>
            </a:br>
            <a:br>
              <a:rPr lang="en-US" altLang="en-US" sz="3200"/>
            </a:br>
            <a:br>
              <a:rPr lang="en-US" altLang="en-US" sz="3200"/>
            </a:br>
            <a:br>
              <a:rPr lang="en-US" altLang="en-US" sz="3200"/>
            </a:br>
            <a:br>
              <a:rPr lang="en-US" altLang="en-US" sz="3200"/>
            </a:br>
            <a:r>
              <a:rPr lang="en-US" altLang="en-US" sz="3200"/>
              <a:t>Toyota Hybrid Car </a:t>
            </a:r>
            <a:br>
              <a:rPr lang="en-US" altLang="en-US" sz="3200"/>
            </a:br>
            <a:r>
              <a:rPr lang="en-US" altLang="en-US" sz="3200"/>
              <a:t>Technology</a:t>
            </a:r>
            <a:br>
              <a:rPr lang="en-US" altLang="en-US" sz="3200"/>
            </a:br>
            <a:br>
              <a:rPr lang="en-US" altLang="en-US" sz="2000"/>
            </a:br>
            <a:r>
              <a:rPr lang="en-US" altLang="en-US" sz="2000"/>
              <a:t>               </a:t>
            </a:r>
            <a:br>
              <a:rPr lang="en-US" altLang="en-US" sz="2000"/>
            </a:br>
            <a:r>
              <a:rPr lang="en-US" altLang="en-US" sz="2800"/>
              <a:t>                          </a:t>
            </a:r>
            <a:r>
              <a:rPr lang="en-GB" altLang="en-US" sz="3200">
                <a:solidFill>
                  <a:srgbClr val="ED7D31"/>
                </a:solidFill>
              </a:rPr>
              <a:t>References</a:t>
            </a:r>
            <a:r>
              <a:rPr lang="en-GB" altLang="en-US" sz="320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638F6-C154-4717-B272-00A85F55120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57238" y="1967212"/>
            <a:ext cx="9144000" cy="4235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 sz="1400" dirty="0">
              <a:solidFill>
                <a:srgbClr val="ED7D31"/>
              </a:solidFill>
            </a:endParaRP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400" b="1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Toyota   (2019) </a:t>
            </a:r>
            <a:r>
              <a:rPr lang="en-GB" sz="1400" b="1" dirty="0">
                <a:solidFill>
                  <a:srgbClr val="FFFF00"/>
                </a:solidFill>
              </a:rPr>
              <a:t>(online)</a:t>
            </a:r>
            <a:r>
              <a:rPr lang="en-GB" sz="1400" b="1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available  at: https://www.toyota.co.uk/hybrid/how-hybrid-works#</a:t>
            </a:r>
            <a:r>
              <a:rPr lang="en-GB" sz="1400" b="1" dirty="0">
                <a:solidFill>
                  <a:srgbClr val="FFFF00"/>
                </a:solidFill>
              </a:rPr>
              <a:t>(Accessed 22 November 2019)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400" b="1" i="1" u="sng" dirty="0" err="1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Mynrma</a:t>
            </a:r>
            <a:r>
              <a:rPr lang="en-GB" sz="1400" b="1" i="1" u="sng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(2019) (online) Available at: </a:t>
            </a:r>
            <a:r>
              <a:rPr lang="en-GB" sz="1400" b="1" i="1" u="sng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https://www.mynrma.com.au/cars-anddriving/roadside-assistance/car-batteries/resources/8-common-car-battery-problems</a:t>
            </a:r>
            <a:r>
              <a:rPr lang="en-GB" sz="1400" b="1" i="1" u="sng" dirty="0">
                <a:solidFill>
                  <a:srgbClr val="FFFF00"/>
                </a:solidFill>
              </a:rPr>
              <a:t> (Accessed 24 November 2019) 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400" b="1" i="1" u="sng" dirty="0">
                <a:solidFill>
                  <a:srgbClr val="FFFF00"/>
                </a:solidFill>
              </a:rPr>
              <a:t>Toyota (2019) (Online) Available at :</a:t>
            </a:r>
            <a:r>
              <a:rPr lang="en-GB" sz="1400" b="1" i="1" u="sng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https://media.toyota.co.uk/2013/08/</a:t>
            </a:r>
            <a:r>
              <a:rPr lang="en-GB" sz="1400" b="1" i="1" u="sng" dirty="0" err="1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toyotas</a:t>
            </a:r>
            <a:r>
              <a:rPr lang="en-GB" sz="1400" b="1" i="1" u="sng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-hybrid-success-story/</a:t>
            </a:r>
            <a:r>
              <a:rPr lang="en-GB" sz="1400" b="1" i="1" u="sng" dirty="0">
                <a:solidFill>
                  <a:srgbClr val="FFFF00"/>
                </a:solidFill>
              </a:rPr>
              <a:t> (Accessed 22 November 2019) 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400" b="1" i="1" u="sng" dirty="0">
                <a:solidFill>
                  <a:srgbClr val="FFFF00"/>
                </a:solidFill>
              </a:rPr>
              <a:t>Wikipedia </a:t>
            </a:r>
            <a:r>
              <a:rPr lang="en-GB" sz="1400" b="1" i="1" u="sng" dirty="0" err="1">
                <a:solidFill>
                  <a:srgbClr val="FFFF00"/>
                </a:solidFill>
              </a:rPr>
              <a:t>toyota</a:t>
            </a:r>
            <a:r>
              <a:rPr lang="en-GB" sz="1400" b="1" i="1" u="sng" dirty="0">
                <a:solidFill>
                  <a:srgbClr val="FFFF00"/>
                </a:solidFill>
              </a:rPr>
              <a:t> </a:t>
            </a:r>
            <a:r>
              <a:rPr lang="en-GB" sz="1400" b="1" i="1" u="sng" dirty="0" err="1">
                <a:solidFill>
                  <a:srgbClr val="FFFF00"/>
                </a:solidFill>
              </a:rPr>
              <a:t>prius</a:t>
            </a:r>
            <a:r>
              <a:rPr lang="en-GB" sz="1400" b="1" i="1" u="sng" dirty="0">
                <a:solidFill>
                  <a:srgbClr val="FFFF00"/>
                </a:solidFill>
              </a:rPr>
              <a:t> (2019) (online) available at: </a:t>
            </a:r>
            <a:r>
              <a:rPr lang="en-GB" sz="1400" b="1" i="1" u="sng" dirty="0">
                <a:solidFill>
                  <a:srgbClr val="FFFF00"/>
                </a:solidFill>
                <a:hlinkClick r:id="rId6" tooltip="Original URL: https://en.wikipedia.org/wiki/Toyota_Prius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https://en.wikipedia.org/wiki/Toyota_Prius</a:t>
            </a:r>
            <a:r>
              <a:rPr lang="en-GB" sz="1400" b="1" i="1" u="sng" dirty="0">
                <a:solidFill>
                  <a:srgbClr val="FFFF00"/>
                </a:solidFill>
              </a:rPr>
              <a:t> (accessed 28 November 2019)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400" b="1" i="1" u="sng" dirty="0">
                <a:solidFill>
                  <a:srgbClr val="FFFF00"/>
                </a:solidFill>
              </a:rPr>
              <a:t>Toyota (2019) (online) Available </a:t>
            </a:r>
            <a:r>
              <a:rPr lang="en-GB" sz="1400" b="1" i="1" u="sng" dirty="0" err="1">
                <a:solidFill>
                  <a:srgbClr val="FFFF00"/>
                </a:solidFill>
              </a:rPr>
              <a:t>at:</a:t>
            </a:r>
            <a:r>
              <a:rPr lang="en-GB" sz="1400" b="1" i="1" u="sng" dirty="0" err="1">
                <a:solidFill>
                  <a:srgbClr val="FFFF0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1400" b="1" i="1" u="sng" dirty="0">
                <a:solidFill>
                  <a:srgbClr val="FFFF0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://www.toyota.com/support/#!/app/answers/detail/a_id/8420</a:t>
            </a:r>
            <a:r>
              <a:rPr lang="en-GB" sz="1400" b="1" i="1" u="sng" dirty="0">
                <a:solidFill>
                  <a:srgbClr val="FFFF00"/>
                </a:solidFill>
              </a:rPr>
              <a:t> (accessed 28 November 2019) 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400" b="1" i="1" u="sng" dirty="0" err="1">
                <a:solidFill>
                  <a:srgbClr val="FFFF00"/>
                </a:solidFill>
              </a:rPr>
              <a:t>Toyotauk</a:t>
            </a:r>
            <a:r>
              <a:rPr lang="en-GB" sz="1400" b="1" i="1" u="sng" dirty="0">
                <a:solidFill>
                  <a:srgbClr val="FFFF00"/>
                </a:solidFill>
              </a:rPr>
              <a:t> (2013) (online) Available at: </a:t>
            </a:r>
            <a:r>
              <a:rPr lang="en-GB" sz="1400" b="1" i="1" u="sng" dirty="0">
                <a:solidFill>
                  <a:srgbClr val="FFFF0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https://www.toyotauk.com/environment/</a:t>
            </a:r>
            <a:r>
              <a:rPr lang="en-GB" sz="1400" b="1" i="1" u="sng" dirty="0">
                <a:solidFill>
                  <a:srgbClr val="FFFF00"/>
                </a:solidFill>
              </a:rPr>
              <a:t> (Accessed 14 December 2019) 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 sz="1400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 sz="1400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 sz="1400" dirty="0"/>
          </a:p>
        </p:txBody>
      </p:sp>
    </p:spTree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3ABCF440-8C12-4E6B-9726-F866CDFEF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7050" y="139700"/>
            <a:ext cx="9450388" cy="1441450"/>
          </a:xfrm>
        </p:spPr>
        <p:txBody>
          <a:bodyPr/>
          <a:lstStyle/>
          <a:p>
            <a:r>
              <a:rPr lang="en-US" altLang="en-US"/>
              <a:t>Toyota Hybrid Car</a:t>
            </a:r>
            <a:br>
              <a:rPr lang="en-US" altLang="en-US"/>
            </a:br>
            <a:r>
              <a:rPr lang="en-US" altLang="en-US"/>
              <a:t>Technology</a:t>
            </a:r>
            <a:br>
              <a:rPr lang="en-US" altLang="en-US"/>
            </a:br>
            <a:r>
              <a:rPr lang="en-US" altLang="en-US"/>
              <a:t>             </a:t>
            </a:r>
            <a:r>
              <a:rPr lang="en-US" altLang="en-US">
                <a:solidFill>
                  <a:srgbClr val="00B050"/>
                </a:solidFill>
              </a:rPr>
              <a:t>Thank you for Listening!</a:t>
            </a:r>
            <a:endParaRPr lang="en-GB" altLang="en-US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CBB81-C65F-41C8-B45E-00BD500758F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1725" y="3895725"/>
            <a:ext cx="8947150" cy="26320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/>
              <a:t>             </a:t>
            </a:r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US"/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US"/>
          </a:p>
          <a:p>
            <a:pPr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Char char=""/>
              <a:defRPr/>
            </a:pPr>
            <a:endParaRPr lang="en-US"/>
          </a:p>
          <a:p>
            <a:pPr marL="0" indent="0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US"/>
              <a:t>                             </a:t>
            </a:r>
            <a:r>
              <a:rPr lang="en-US" sz="3600">
                <a:solidFill>
                  <a:srgbClr val="00B050"/>
                </a:solidFill>
              </a:rPr>
              <a:t>Thank you for Listening </a:t>
            </a:r>
          </a:p>
        </p:txBody>
      </p:sp>
      <p:pic>
        <p:nvPicPr>
          <p:cNvPr id="27652" name="Picture 12" descr="A close up of a logo&#10;&#10;Description automatically generated">
            <a:extLst>
              <a:ext uri="{FF2B5EF4-FFF2-40B4-BE49-F238E27FC236}">
                <a16:creationId xmlns:a16="http://schemas.microsoft.com/office/drawing/2014/main" id="{7A5A69C5-D069-43A6-9341-E8FD6D8327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84425"/>
            <a:ext cx="12192000" cy="447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rnd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759</TotalTime>
  <Words>907</Words>
  <Application>Microsoft Office PowerPoint</Application>
  <PresentationFormat>Widescreen</PresentationFormat>
  <Paragraphs>125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Century Gothic</vt:lpstr>
      <vt:lpstr>Wingdings 3</vt:lpstr>
      <vt:lpstr>Ion</vt:lpstr>
      <vt:lpstr>Toyota Hybrid car Technology</vt:lpstr>
      <vt:lpstr>Toyota Hybrid Car  Technology Introduction   </vt:lpstr>
      <vt:lpstr>Toyota Hybrid Car Technology    Background of the           organisation</vt:lpstr>
      <vt:lpstr>Toyota Hybrid Car  Technology  Challenges before the Toyota hybrid system as    introduced </vt:lpstr>
      <vt:lpstr>Toyota Hybrid Car  Technology                          New technology                  </vt:lpstr>
      <vt:lpstr> Toyota Hybrid Car  Technology    Cars have required a big use of ‘fossils fuels’ for their creation throughout time.    </vt:lpstr>
      <vt:lpstr>PowerPoint Presentation</vt:lpstr>
      <vt:lpstr>Toyota Hybrid car  Technology</vt:lpstr>
      <vt:lpstr>Toyota Hybrid car  Technology </vt:lpstr>
      <vt:lpstr>Toyota Hybrid car Technology </vt:lpstr>
      <vt:lpstr>Toyota Hybrid car Technology </vt:lpstr>
      <vt:lpstr>Toyota Hybrid Car Technology</vt:lpstr>
      <vt:lpstr>Toyota Hybrid Car Technology</vt:lpstr>
      <vt:lpstr>Toyota Hybrid Car  Technology</vt:lpstr>
      <vt:lpstr>Toyota Hybrid Car  Technology</vt:lpstr>
      <vt:lpstr>Toyota Hybrid Car Technology</vt:lpstr>
      <vt:lpstr>Toyota Hybrid Car Technology</vt:lpstr>
      <vt:lpstr>     Toyota Hybrid Car  Technology                                            References </vt:lpstr>
      <vt:lpstr>Toyota Hybrid Car Technology              Thank 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Hybrid car Technology</dc:title>
  <dc:creator>Cristian Rotari</dc:creator>
  <cp:lastModifiedBy>Cristian Rotari</cp:lastModifiedBy>
  <cp:revision>47</cp:revision>
  <dcterms:created xsi:type="dcterms:W3CDTF">2019-11-10T22:45:01Z</dcterms:created>
  <dcterms:modified xsi:type="dcterms:W3CDTF">2019-12-16T21:13:22Z</dcterms:modified>
</cp:coreProperties>
</file>