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508" autoAdjust="0"/>
  </p:normalViewPr>
  <p:slideViewPr>
    <p:cSldViewPr snapToGrid="0">
      <p:cViewPr varScale="1">
        <p:scale>
          <a:sx n="56" d="100"/>
          <a:sy n="56" d="100"/>
        </p:scale>
        <p:origin x="1714"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B79170-B287-4E3C-97E0-F2A7311EC762}" type="datetimeFigureOut">
              <a:rPr lang="en-US" smtClean="0"/>
              <a:t>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D7BBFB-B002-41DD-8BEF-432134A8B7E4}" type="slidenum">
              <a:rPr lang="en-US" smtClean="0"/>
              <a:t>‹#›</a:t>
            </a:fld>
            <a:endParaRPr lang="en-US"/>
          </a:p>
        </p:txBody>
      </p:sp>
    </p:spTree>
    <p:extLst>
      <p:ext uri="{BB962C8B-B14F-4D97-AF65-F5344CB8AC3E}">
        <p14:creationId xmlns:p14="http://schemas.microsoft.com/office/powerpoint/2010/main" val="1601257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be prepared based on Waldorf Astoria Hotels &amp; Resorts which is a luxury brand of Hilton Worldwide. The company was established in 2006. It is one of the flagship brands of the parent company named Hilton Worldwide and offers the highest standards of services to customers. Waldorf Astoria Hotels &amp; Resorts is available in 32 locations and 15 countries of the world (hilton.com, 2023). This presentation will focus on quality services and hospitality services offered by the company. A brief description of the customer segment, guest services of the company and the role of hospitality within Waldorf Astoria Hotels &amp; Resorts will be presented.</a:t>
            </a:r>
          </a:p>
        </p:txBody>
      </p:sp>
      <p:sp>
        <p:nvSpPr>
          <p:cNvPr id="4" name="Slide Number Placeholder 3"/>
          <p:cNvSpPr>
            <a:spLocks noGrp="1"/>
          </p:cNvSpPr>
          <p:nvPr>
            <p:ph type="sldNum" sz="quarter" idx="5"/>
          </p:nvPr>
        </p:nvSpPr>
        <p:spPr/>
        <p:txBody>
          <a:bodyPr/>
          <a:lstStyle/>
          <a:p>
            <a:fld id="{51D7BBFB-B002-41DD-8BEF-432134A8B7E4}" type="slidenum">
              <a:rPr lang="en-US" smtClean="0"/>
              <a:t>3</a:t>
            </a:fld>
            <a:endParaRPr lang="en-US"/>
          </a:p>
        </p:txBody>
      </p:sp>
    </p:spTree>
    <p:extLst>
      <p:ext uri="{BB962C8B-B14F-4D97-AF65-F5344CB8AC3E}">
        <p14:creationId xmlns:p14="http://schemas.microsoft.com/office/powerpoint/2010/main" val="1863864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Waldorf Astoria Hotels &amp; Resorts is one of the top luxurious hotel companies in the world. This hotel company was established by targeting the upscale customer groups who like to spend higher on taking hotel services. Because of the excellent hotel services of Waldorf Astoria Hotels &amp; Resorts, the company charges higher for the services, Millennials and Generation X are the target customer segments of Waldorf Astoria Hotels &amp; Resorts (Freeland, 2021). The company serves customers who want to enjoy excellent digital-led services. Live life to the fullest is the tag of Waldorf Astoria Hotels &amp; Resorts. Customers aged 25 to 65 are the targeted customer group of Waldorf Astoria Hotels &amp; Resorts. Higher-earning customers who like to spend higher are served by Waldorf Astoria Hotels &amp; Resorts. Because of the luxury segment of Waldorf Astoria Hotels &amp; Resorts, the company serves wealthy customers who want to enjoy and gain an authentic hospitality experience are served by the company.</a:t>
            </a:r>
          </a:p>
        </p:txBody>
      </p:sp>
      <p:sp>
        <p:nvSpPr>
          <p:cNvPr id="4" name="Slide Number Placeholder 3"/>
          <p:cNvSpPr>
            <a:spLocks noGrp="1"/>
          </p:cNvSpPr>
          <p:nvPr>
            <p:ph type="sldNum" sz="quarter" idx="5"/>
          </p:nvPr>
        </p:nvSpPr>
        <p:spPr/>
        <p:txBody>
          <a:bodyPr/>
          <a:lstStyle/>
          <a:p>
            <a:fld id="{51D7BBFB-B002-41DD-8BEF-432134A8B7E4}" type="slidenum">
              <a:rPr lang="en-US" smtClean="0"/>
              <a:t>4</a:t>
            </a:fld>
            <a:endParaRPr lang="en-US"/>
          </a:p>
        </p:txBody>
      </p:sp>
    </p:spTree>
    <p:extLst>
      <p:ext uri="{BB962C8B-B14F-4D97-AF65-F5344CB8AC3E}">
        <p14:creationId xmlns:p14="http://schemas.microsoft.com/office/powerpoint/2010/main" val="2842920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luxury hotel brand, Waldorf Astoria Hotels &amp; Resorts offers various kinds of services to customers. The catering services of Waldorf Astoria Hotels &amp; Resorts are one of the excellent services offered by the company. In addition, the company offers luxurious pools along with private gardens. Rooftop pools are offered by Waldorf Astoria Hotels &amp; Resorts. The company also offers a complimentary one-hour driving experience offered by Aston Martin (</a:t>
            </a:r>
            <a:r>
              <a:rPr lang="en-US" dirty="0" err="1"/>
              <a:t>Pathmananathan</a:t>
            </a:r>
            <a:r>
              <a:rPr lang="en-US" dirty="0"/>
              <a:t> and </a:t>
            </a:r>
            <a:r>
              <a:rPr lang="en-US" dirty="0" err="1"/>
              <a:t>Aseh</a:t>
            </a:r>
            <a:r>
              <a:rPr lang="en-US" dirty="0"/>
              <a:t>, 2021). House car services are also provided by the company to customers. Another mentionable service offered by Waldorf Astoria Hotels &amp; Resorts is the spa services company. One of the reputable brands named Salvatore Ferragamo has a partnership with Waldorf Astoria Hotels &amp; Resorts. Customers can take enjoy home toiletries from the company and can take these to their homes.</a:t>
            </a:r>
          </a:p>
        </p:txBody>
      </p:sp>
      <p:sp>
        <p:nvSpPr>
          <p:cNvPr id="4" name="Slide Number Placeholder 3"/>
          <p:cNvSpPr>
            <a:spLocks noGrp="1"/>
          </p:cNvSpPr>
          <p:nvPr>
            <p:ph type="sldNum" sz="quarter" idx="5"/>
          </p:nvPr>
        </p:nvSpPr>
        <p:spPr/>
        <p:txBody>
          <a:bodyPr/>
          <a:lstStyle/>
          <a:p>
            <a:fld id="{51D7BBFB-B002-41DD-8BEF-432134A8B7E4}" type="slidenum">
              <a:rPr lang="en-US" smtClean="0"/>
              <a:t>5</a:t>
            </a:fld>
            <a:endParaRPr lang="en-US"/>
          </a:p>
        </p:txBody>
      </p:sp>
    </p:spTree>
    <p:extLst>
      <p:ext uri="{BB962C8B-B14F-4D97-AF65-F5344CB8AC3E}">
        <p14:creationId xmlns:p14="http://schemas.microsoft.com/office/powerpoint/2010/main" val="40232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guest services and facilities within Waldorf Astoria Hotels &amp; Resorts are one of the mentionable services provided by the company. After checking in the company, guest service agents offer their assistance to customers. Upon request, guest service agents fulfil different kinds of requests of customers which played a major role to increase the reputation of the company (Betts, 2020). The guest service agents coordinate with housekeeping agents to offer combined services to guests of Waldorf Astoria Hotels &amp; Resorts. Effective guest services and facilities can make customers comfortable with the new environment. Customers may feel uncomfortable when they arrive at the hotel. But the role of guest services and facilities is to make customers comfortable with the environment. Assisting customers and helping them when needed is ensured by the guest service agents of Waldorf Astoria Hotels &amp; Resorts. For this reason, the company was able to offer luxury services to customers.</a:t>
            </a:r>
          </a:p>
        </p:txBody>
      </p:sp>
      <p:sp>
        <p:nvSpPr>
          <p:cNvPr id="4" name="Slide Number Placeholder 3"/>
          <p:cNvSpPr>
            <a:spLocks noGrp="1"/>
          </p:cNvSpPr>
          <p:nvPr>
            <p:ph type="sldNum" sz="quarter" idx="5"/>
          </p:nvPr>
        </p:nvSpPr>
        <p:spPr/>
        <p:txBody>
          <a:bodyPr/>
          <a:lstStyle/>
          <a:p>
            <a:fld id="{51D7BBFB-B002-41DD-8BEF-432134A8B7E4}" type="slidenum">
              <a:rPr lang="en-US" smtClean="0"/>
              <a:t>6</a:t>
            </a:fld>
            <a:endParaRPr lang="en-US"/>
          </a:p>
        </p:txBody>
      </p:sp>
    </p:spTree>
    <p:extLst>
      <p:ext uri="{BB962C8B-B14F-4D97-AF65-F5344CB8AC3E}">
        <p14:creationId xmlns:p14="http://schemas.microsoft.com/office/powerpoint/2010/main" val="2383261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luxury brands such as Waldorf Astoria Hotels &amp; Resorts, offering hospitality is the most important factor. As a hotel company, they should not only focus on the quality of rooms. Rather the company should focus on the hospitality aspects. Customers visit their hotels for enjoying the rooms as well as the services provided by the company. For this reason, these luxury hotel companies should focus on the hospitality offered to customers (Tien, 2019). It can increase customer loyalty which is one of the most essential factors for the success of hotel companies such as Waldorf Astoria Hotels &amp; Resorts. Customers of luxury hotel brands spend a high amount for gaining an excellent experience offered by the company. For this reason, the necessity of hospitality is a must for the success of Waldorf Astoria Hotels &amp; Resorts. Improved customer satisfaction and customer retention will be gained if Waldorf Astoria Hotels &amp; Resorts can increase the quality of hospitality services.</a:t>
            </a:r>
          </a:p>
        </p:txBody>
      </p:sp>
      <p:sp>
        <p:nvSpPr>
          <p:cNvPr id="4" name="Slide Number Placeholder 3"/>
          <p:cNvSpPr>
            <a:spLocks noGrp="1"/>
          </p:cNvSpPr>
          <p:nvPr>
            <p:ph type="sldNum" sz="quarter" idx="5"/>
          </p:nvPr>
        </p:nvSpPr>
        <p:spPr/>
        <p:txBody>
          <a:bodyPr/>
          <a:lstStyle/>
          <a:p>
            <a:fld id="{51D7BBFB-B002-41DD-8BEF-432134A8B7E4}" type="slidenum">
              <a:rPr lang="en-US" smtClean="0"/>
              <a:t>7</a:t>
            </a:fld>
            <a:endParaRPr lang="en-US"/>
          </a:p>
        </p:txBody>
      </p:sp>
    </p:spTree>
    <p:extLst>
      <p:ext uri="{BB962C8B-B14F-4D97-AF65-F5344CB8AC3E}">
        <p14:creationId xmlns:p14="http://schemas.microsoft.com/office/powerpoint/2010/main" val="2687059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meet guest expectations, Waldorf Astoria Hotels &amp; Resorts will focus more on particular customers. Offering </a:t>
            </a:r>
            <a:r>
              <a:rPr lang="en-US" dirty="0" err="1"/>
              <a:t>personalised</a:t>
            </a:r>
            <a:r>
              <a:rPr lang="en-US" dirty="0"/>
              <a:t> services to customers will increase the company's capabilities to meet customer expectations. In addition, the management of Waldorf Astoria Hotels &amp; Resorts should implement a customer-centric culture in the </a:t>
            </a:r>
            <a:r>
              <a:rPr lang="en-US" dirty="0" err="1"/>
              <a:t>organisation</a:t>
            </a:r>
            <a:r>
              <a:rPr lang="en-US" dirty="0"/>
              <a:t> (</a:t>
            </a:r>
            <a:r>
              <a:rPr lang="en-US" dirty="0" err="1"/>
              <a:t>Davronov</a:t>
            </a:r>
            <a:r>
              <a:rPr lang="en-US" dirty="0"/>
              <a:t>, 2021). This will change the </a:t>
            </a:r>
            <a:r>
              <a:rPr lang="en-US" dirty="0" err="1"/>
              <a:t>organisational</a:t>
            </a:r>
            <a:r>
              <a:rPr lang="en-US" dirty="0"/>
              <a:t> environment and employees will focus more on customers' requirements. Solving customers’ needs should be </a:t>
            </a:r>
            <a:r>
              <a:rPr lang="en-US" dirty="0" err="1"/>
              <a:t>emphasised</a:t>
            </a:r>
            <a:r>
              <a:rPr lang="en-US" dirty="0"/>
              <a:t> by Waldorf Astoria Hotels &amp; Resorts. When customers arrived at the hotel, the guest service agents will communicate with and accommodate customers. Lastly, </a:t>
            </a:r>
            <a:r>
              <a:rPr lang="en-US" b="1" dirty="0"/>
              <a:t>taking feedback from customers </a:t>
            </a:r>
            <a:r>
              <a:rPr lang="en-US" dirty="0"/>
              <a:t>will help Waldorf Astoria Hotels &amp; Resorts to meet guest expectations.</a:t>
            </a:r>
          </a:p>
        </p:txBody>
      </p:sp>
      <p:sp>
        <p:nvSpPr>
          <p:cNvPr id="4" name="Slide Number Placeholder 3"/>
          <p:cNvSpPr>
            <a:spLocks noGrp="1"/>
          </p:cNvSpPr>
          <p:nvPr>
            <p:ph type="sldNum" sz="quarter" idx="5"/>
          </p:nvPr>
        </p:nvSpPr>
        <p:spPr/>
        <p:txBody>
          <a:bodyPr/>
          <a:lstStyle/>
          <a:p>
            <a:fld id="{51D7BBFB-B002-41DD-8BEF-432134A8B7E4}" type="slidenum">
              <a:rPr lang="en-US" smtClean="0"/>
              <a:t>8</a:t>
            </a:fld>
            <a:endParaRPr lang="en-US"/>
          </a:p>
        </p:txBody>
      </p:sp>
    </p:spTree>
    <p:extLst>
      <p:ext uri="{BB962C8B-B14F-4D97-AF65-F5344CB8AC3E}">
        <p14:creationId xmlns:p14="http://schemas.microsoft.com/office/powerpoint/2010/main" val="1294267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Waldorf Astoria Hotels &amp; Resorts is one of the luxury brands of Hilton Worldwide. The company offer excellent hotel services along with many other guest services to wealthy customers. Giving an excellent experience is the main aim of the company. For this reason, along with hotel rooms, Waldorf Astoria Hotels &amp; Resorts offers various kinds of services such as catering, spas, pools, etc. The company offers excellent guest services and should focus more on the hospitality aspects for a better outcome.</a:t>
            </a:r>
          </a:p>
        </p:txBody>
      </p:sp>
      <p:sp>
        <p:nvSpPr>
          <p:cNvPr id="4" name="Slide Number Placeholder 3"/>
          <p:cNvSpPr>
            <a:spLocks noGrp="1"/>
          </p:cNvSpPr>
          <p:nvPr>
            <p:ph type="sldNum" sz="quarter" idx="5"/>
          </p:nvPr>
        </p:nvSpPr>
        <p:spPr/>
        <p:txBody>
          <a:bodyPr/>
          <a:lstStyle/>
          <a:p>
            <a:fld id="{51D7BBFB-B002-41DD-8BEF-432134A8B7E4}" type="slidenum">
              <a:rPr lang="en-US" smtClean="0"/>
              <a:t>9</a:t>
            </a:fld>
            <a:endParaRPr lang="en-US"/>
          </a:p>
        </p:txBody>
      </p:sp>
    </p:spTree>
    <p:extLst>
      <p:ext uri="{BB962C8B-B14F-4D97-AF65-F5344CB8AC3E}">
        <p14:creationId xmlns:p14="http://schemas.microsoft.com/office/powerpoint/2010/main" val="3220398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D7BBFB-B002-41DD-8BEF-432134A8B7E4}" type="slidenum">
              <a:rPr lang="en-US" smtClean="0"/>
              <a:t>10</a:t>
            </a:fld>
            <a:endParaRPr lang="en-US"/>
          </a:p>
        </p:txBody>
      </p:sp>
    </p:spTree>
    <p:extLst>
      <p:ext uri="{BB962C8B-B14F-4D97-AF65-F5344CB8AC3E}">
        <p14:creationId xmlns:p14="http://schemas.microsoft.com/office/powerpoint/2010/main" val="778550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C911436-A9C3-4239-A49E-7FF14804AD97}"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963780-5C44-4735-89E1-C9EC50C2DFA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83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911436-A9C3-4239-A49E-7FF14804AD97}"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963780-5C44-4735-89E1-C9EC50C2DFA9}" type="slidenum">
              <a:rPr lang="en-US" smtClean="0"/>
              <a:t>‹#›</a:t>
            </a:fld>
            <a:endParaRPr lang="en-US"/>
          </a:p>
        </p:txBody>
      </p:sp>
    </p:spTree>
    <p:extLst>
      <p:ext uri="{BB962C8B-B14F-4D97-AF65-F5344CB8AC3E}">
        <p14:creationId xmlns:p14="http://schemas.microsoft.com/office/powerpoint/2010/main" val="1535177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911436-A9C3-4239-A49E-7FF14804AD97}"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963780-5C44-4735-89E1-C9EC50C2DFA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4190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911436-A9C3-4239-A49E-7FF14804AD97}"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963780-5C44-4735-89E1-C9EC50C2DFA9}" type="slidenum">
              <a:rPr lang="en-US" smtClean="0"/>
              <a:t>‹#›</a:t>
            </a:fld>
            <a:endParaRPr lang="en-US"/>
          </a:p>
        </p:txBody>
      </p:sp>
    </p:spTree>
    <p:extLst>
      <p:ext uri="{BB962C8B-B14F-4D97-AF65-F5344CB8AC3E}">
        <p14:creationId xmlns:p14="http://schemas.microsoft.com/office/powerpoint/2010/main" val="1906915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911436-A9C3-4239-A49E-7FF14804AD97}" type="datetimeFigureOut">
              <a:rPr lang="en-US" smtClean="0"/>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963780-5C44-4735-89E1-C9EC50C2DFA9}" type="slidenum">
              <a:rPr lang="en-US" smtClean="0"/>
              <a:t>‹#›</a:t>
            </a:fld>
            <a:endParaRPr lang="en-US"/>
          </a:p>
        </p:txBody>
      </p:sp>
    </p:spTree>
    <p:extLst>
      <p:ext uri="{BB962C8B-B14F-4D97-AF65-F5344CB8AC3E}">
        <p14:creationId xmlns:p14="http://schemas.microsoft.com/office/powerpoint/2010/main" val="167359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911436-A9C3-4239-A49E-7FF14804AD97}" type="datetimeFigureOut">
              <a:rPr lang="en-US" smtClean="0"/>
              <a:t>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963780-5C44-4735-89E1-C9EC50C2DFA9}" type="slidenum">
              <a:rPr lang="en-US" smtClean="0"/>
              <a:t>‹#›</a:t>
            </a:fld>
            <a:endParaRPr lang="en-US"/>
          </a:p>
        </p:txBody>
      </p:sp>
    </p:spTree>
    <p:extLst>
      <p:ext uri="{BB962C8B-B14F-4D97-AF65-F5344CB8AC3E}">
        <p14:creationId xmlns:p14="http://schemas.microsoft.com/office/powerpoint/2010/main" val="2867388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911436-A9C3-4239-A49E-7FF14804AD97}" type="datetimeFigureOut">
              <a:rPr lang="en-US" smtClean="0"/>
              <a:t>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963780-5C44-4735-89E1-C9EC50C2DFA9}" type="slidenum">
              <a:rPr lang="en-US" smtClean="0"/>
              <a:t>‹#›</a:t>
            </a:fld>
            <a:endParaRPr lang="en-US"/>
          </a:p>
        </p:txBody>
      </p:sp>
    </p:spTree>
    <p:extLst>
      <p:ext uri="{BB962C8B-B14F-4D97-AF65-F5344CB8AC3E}">
        <p14:creationId xmlns:p14="http://schemas.microsoft.com/office/powerpoint/2010/main" val="3258113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911436-A9C3-4239-A49E-7FF14804AD97}"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963780-5C44-4735-89E1-C9EC50C2DFA9}" type="slidenum">
              <a:rPr lang="en-US" smtClean="0"/>
              <a:t>‹#›</a:t>
            </a:fld>
            <a:endParaRPr lang="en-US"/>
          </a:p>
        </p:txBody>
      </p:sp>
    </p:spTree>
    <p:extLst>
      <p:ext uri="{BB962C8B-B14F-4D97-AF65-F5344CB8AC3E}">
        <p14:creationId xmlns:p14="http://schemas.microsoft.com/office/powerpoint/2010/main" val="4190926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C911436-A9C3-4239-A49E-7FF14804AD97}"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963780-5C44-4735-89E1-C9EC50C2DFA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3113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911436-A9C3-4239-A49E-7FF14804AD97}"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963780-5C44-4735-89E1-C9EC50C2DFA9}" type="slidenum">
              <a:rPr lang="en-US" smtClean="0"/>
              <a:t>‹#›</a:t>
            </a:fld>
            <a:endParaRPr lang="en-US"/>
          </a:p>
        </p:txBody>
      </p:sp>
    </p:spTree>
    <p:extLst>
      <p:ext uri="{BB962C8B-B14F-4D97-AF65-F5344CB8AC3E}">
        <p14:creationId xmlns:p14="http://schemas.microsoft.com/office/powerpoint/2010/main" val="493490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911436-A9C3-4239-A49E-7FF14804AD97}"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963780-5C44-4735-89E1-C9EC50C2DFA9}"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6887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C911436-A9C3-4239-A49E-7FF14804AD97}" type="datetimeFigureOut">
              <a:rPr lang="en-US" smtClean="0"/>
              <a:t>2/8/2023</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3963780-5C44-4735-89E1-C9EC50C2DFA9}"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13393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7BF91-DFA1-6E27-4C0C-DA285C322E35}"/>
              </a:ext>
            </a:extLst>
          </p:cNvPr>
          <p:cNvSpPr>
            <a:spLocks noGrp="1"/>
          </p:cNvSpPr>
          <p:nvPr>
            <p:ph type="ctrTitle"/>
          </p:nvPr>
        </p:nvSpPr>
        <p:spPr>
          <a:xfrm>
            <a:off x="381000" y="4804012"/>
            <a:ext cx="7322024" cy="1883391"/>
          </a:xfrm>
        </p:spPr>
        <p:txBody>
          <a:bodyPr>
            <a:noAutofit/>
          </a:bodyPr>
          <a:lstStyle/>
          <a:p>
            <a:pPr algn="ctr"/>
            <a:r>
              <a:rPr lang="en-US" sz="2800" b="1" dirty="0"/>
              <a:t>The role and importance of quality service, hospitality, and guest services within the hotel industry</a:t>
            </a:r>
            <a:br>
              <a:rPr lang="en-US" sz="3200" b="1" dirty="0"/>
            </a:br>
            <a:r>
              <a:rPr lang="en-US" sz="2400" b="1" dirty="0"/>
              <a:t>Waldorf Astoria Hotels &amp; Resorts</a:t>
            </a:r>
            <a:endParaRPr lang="en-US" sz="3200" b="1" dirty="0"/>
          </a:p>
        </p:txBody>
      </p:sp>
      <p:sp>
        <p:nvSpPr>
          <p:cNvPr id="3" name="Subtitle 2">
            <a:extLst>
              <a:ext uri="{FF2B5EF4-FFF2-40B4-BE49-F238E27FC236}">
                <a16:creationId xmlns:a16="http://schemas.microsoft.com/office/drawing/2014/main" id="{5D6555C5-4095-BF8A-2E1B-2880A3D3F6BB}"/>
              </a:ext>
            </a:extLst>
          </p:cNvPr>
          <p:cNvSpPr>
            <a:spLocks noGrp="1"/>
          </p:cNvSpPr>
          <p:nvPr>
            <p:ph type="subTitle" idx="1"/>
          </p:nvPr>
        </p:nvSpPr>
        <p:spPr>
          <a:xfrm>
            <a:off x="7601803" y="4960136"/>
            <a:ext cx="4209197" cy="1563493"/>
          </a:xfrm>
        </p:spPr>
        <p:txBody>
          <a:bodyPr/>
          <a:lstStyle/>
          <a:p>
            <a:pPr algn="ctr"/>
            <a:r>
              <a:rPr lang="en-US" dirty="0"/>
              <a:t>Student Name: Roxana </a:t>
            </a:r>
            <a:r>
              <a:rPr lang="en-US" dirty="0" err="1"/>
              <a:t>Ionica</a:t>
            </a:r>
            <a:r>
              <a:rPr lang="en-US" dirty="0"/>
              <a:t> Macarie</a:t>
            </a:r>
          </a:p>
          <a:p>
            <a:pPr algn="ctr"/>
            <a:r>
              <a:rPr lang="en-US" dirty="0"/>
              <a:t>Student ID: 2133909</a:t>
            </a:r>
          </a:p>
          <a:p>
            <a:pPr algn="ctr"/>
            <a:r>
              <a:rPr lang="en-US" dirty="0"/>
              <a:t>Module: </a:t>
            </a:r>
            <a:r>
              <a:rPr lang="en-GB" dirty="0"/>
              <a:t>Hospitality &amp; Guest Services</a:t>
            </a:r>
            <a:r>
              <a:rPr lang="en-US" dirty="0"/>
              <a:t> (</a:t>
            </a:r>
            <a:r>
              <a:rPr lang="en-GB" dirty="0"/>
              <a:t>BMIH4003</a:t>
            </a:r>
            <a:r>
              <a:rPr lang="en-US" dirty="0"/>
              <a:t>)</a:t>
            </a:r>
          </a:p>
          <a:p>
            <a:pPr algn="ctr"/>
            <a:r>
              <a:rPr lang="en-US" dirty="0"/>
              <a:t>Tutor: Muhammad </a:t>
            </a:r>
            <a:r>
              <a:rPr lang="en-US" dirty="0" err="1"/>
              <a:t>Cassamo</a:t>
            </a:r>
            <a:endParaRPr lang="en-US" dirty="0"/>
          </a:p>
        </p:txBody>
      </p:sp>
    </p:spTree>
    <p:extLst>
      <p:ext uri="{BB962C8B-B14F-4D97-AF65-F5344CB8AC3E}">
        <p14:creationId xmlns:p14="http://schemas.microsoft.com/office/powerpoint/2010/main" val="3433249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0DE3C-4793-ED7A-EE9A-D9EEB56AA9AA}"/>
              </a:ext>
            </a:extLst>
          </p:cNvPr>
          <p:cNvSpPr>
            <a:spLocks noGrp="1"/>
          </p:cNvSpPr>
          <p:nvPr>
            <p:ph type="title"/>
          </p:nvPr>
        </p:nvSpPr>
        <p:spPr/>
        <p:txBody>
          <a:bodyPr/>
          <a:lstStyle/>
          <a:p>
            <a:r>
              <a:rPr lang="en-US" dirty="0"/>
              <a:t>contents</a:t>
            </a:r>
          </a:p>
        </p:txBody>
      </p:sp>
      <p:sp>
        <p:nvSpPr>
          <p:cNvPr id="3" name="Content Placeholder 2">
            <a:extLst>
              <a:ext uri="{FF2B5EF4-FFF2-40B4-BE49-F238E27FC236}">
                <a16:creationId xmlns:a16="http://schemas.microsoft.com/office/drawing/2014/main" id="{C8A43052-6B6E-DC1A-4490-6E12F284A8C8}"/>
              </a:ext>
            </a:extLst>
          </p:cNvPr>
          <p:cNvSpPr>
            <a:spLocks noGrp="1"/>
          </p:cNvSpPr>
          <p:nvPr>
            <p:ph idx="1"/>
          </p:nvPr>
        </p:nvSpPr>
        <p:spPr/>
        <p:txBody>
          <a:bodyPr/>
          <a:lstStyle/>
          <a:p>
            <a:r>
              <a:rPr lang="en-US" sz="2400" dirty="0"/>
              <a:t>Introduction</a:t>
            </a:r>
          </a:p>
          <a:p>
            <a:r>
              <a:rPr lang="en-US" sz="2400" dirty="0"/>
              <a:t>Main Consumers</a:t>
            </a:r>
          </a:p>
          <a:p>
            <a:r>
              <a:rPr lang="en-US" sz="2400" dirty="0"/>
              <a:t>Guest Services and Facilities</a:t>
            </a:r>
          </a:p>
          <a:p>
            <a:r>
              <a:rPr lang="en-US" sz="2400" dirty="0"/>
              <a:t>Role and Function of Guest Services</a:t>
            </a:r>
          </a:p>
          <a:p>
            <a:r>
              <a:rPr lang="en-US" sz="2400" dirty="0"/>
              <a:t>Importance of Hospitality</a:t>
            </a:r>
          </a:p>
          <a:p>
            <a:r>
              <a:rPr lang="en-US" sz="2400" dirty="0"/>
              <a:t>How to Meet Guest Expectations</a:t>
            </a:r>
          </a:p>
          <a:p>
            <a:r>
              <a:rPr lang="en-US" sz="2400" dirty="0"/>
              <a:t>Conclusion</a:t>
            </a:r>
          </a:p>
          <a:p>
            <a:endParaRPr lang="en-US" dirty="0"/>
          </a:p>
        </p:txBody>
      </p:sp>
    </p:spTree>
    <p:extLst>
      <p:ext uri="{BB962C8B-B14F-4D97-AF65-F5344CB8AC3E}">
        <p14:creationId xmlns:p14="http://schemas.microsoft.com/office/powerpoint/2010/main" val="2153570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333AB-6685-DFB8-0797-1D3603368A57}"/>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97C6568F-F1DE-CE0C-CB89-7E2F129C3266}"/>
              </a:ext>
            </a:extLst>
          </p:cNvPr>
          <p:cNvSpPr>
            <a:spLocks noGrp="1"/>
          </p:cNvSpPr>
          <p:nvPr>
            <p:ph idx="1"/>
          </p:nvPr>
        </p:nvSpPr>
        <p:spPr>
          <a:xfrm>
            <a:off x="1024128" y="2286000"/>
            <a:ext cx="7873129" cy="4023360"/>
          </a:xfrm>
        </p:spPr>
        <p:txBody>
          <a:bodyPr>
            <a:normAutofit/>
          </a:bodyPr>
          <a:lstStyle/>
          <a:p>
            <a:pPr algn="just">
              <a:buFont typeface="Wingdings" panose="05000000000000000000" pitchFamily="2" charset="2"/>
              <a:buChar char="ü"/>
            </a:pPr>
            <a:r>
              <a:rPr lang="en-US" sz="2400" dirty="0"/>
              <a:t>This presentation will be prepared based on Waldorf Astoria Hotels &amp; Resorts</a:t>
            </a:r>
          </a:p>
          <a:p>
            <a:pPr algn="just">
              <a:buFont typeface="Wingdings" panose="05000000000000000000" pitchFamily="2" charset="2"/>
              <a:buChar char="ü"/>
            </a:pPr>
            <a:r>
              <a:rPr lang="en-US" sz="2400" dirty="0"/>
              <a:t>One of the flagship brands of Hilton Worldwide</a:t>
            </a:r>
          </a:p>
          <a:p>
            <a:pPr algn="just">
              <a:buFont typeface="Wingdings" panose="05000000000000000000" pitchFamily="2" charset="2"/>
              <a:buChar char="ü"/>
            </a:pPr>
            <a:r>
              <a:rPr lang="en-US" sz="2400" dirty="0"/>
              <a:t>Focus on quality services and hospitality services offered the company</a:t>
            </a:r>
          </a:p>
          <a:p>
            <a:pPr algn="just">
              <a:buFont typeface="Wingdings" panose="05000000000000000000" pitchFamily="2" charset="2"/>
              <a:buChar char="ü"/>
            </a:pPr>
            <a:r>
              <a:rPr lang="en-US" sz="2400" dirty="0"/>
              <a:t>Description of the customer segment, guest services will be presented</a:t>
            </a:r>
          </a:p>
        </p:txBody>
      </p:sp>
      <p:pic>
        <p:nvPicPr>
          <p:cNvPr id="5" name="Picture 4">
            <a:extLst>
              <a:ext uri="{FF2B5EF4-FFF2-40B4-BE49-F238E27FC236}">
                <a16:creationId xmlns:a16="http://schemas.microsoft.com/office/drawing/2014/main" id="{DD1ED53D-E0BC-AE60-24AA-D41E0288CE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5348" y="2832326"/>
            <a:ext cx="2809875" cy="1628775"/>
          </a:xfrm>
          <a:prstGeom prst="rect">
            <a:avLst/>
          </a:prstGeom>
        </p:spPr>
      </p:pic>
      <p:sp>
        <p:nvSpPr>
          <p:cNvPr id="7" name="TextBox 6">
            <a:extLst>
              <a:ext uri="{FF2B5EF4-FFF2-40B4-BE49-F238E27FC236}">
                <a16:creationId xmlns:a16="http://schemas.microsoft.com/office/drawing/2014/main" id="{60962F25-8432-3185-D8A4-AA335228D939}"/>
              </a:ext>
            </a:extLst>
          </p:cNvPr>
          <p:cNvSpPr txBox="1"/>
          <p:nvPr/>
        </p:nvSpPr>
        <p:spPr>
          <a:xfrm>
            <a:off x="9771743" y="4612305"/>
            <a:ext cx="1944914" cy="369332"/>
          </a:xfrm>
          <a:prstGeom prst="rect">
            <a:avLst/>
          </a:prstGeom>
          <a:noFill/>
        </p:spPr>
        <p:txBody>
          <a:bodyPr wrap="square">
            <a:spAutoFit/>
          </a:bodyPr>
          <a:lstStyle/>
          <a:p>
            <a:r>
              <a:rPr lang="en-US" dirty="0"/>
              <a:t>(hilton.com, 2023)</a:t>
            </a:r>
          </a:p>
        </p:txBody>
      </p:sp>
    </p:spTree>
    <p:extLst>
      <p:ext uri="{BB962C8B-B14F-4D97-AF65-F5344CB8AC3E}">
        <p14:creationId xmlns:p14="http://schemas.microsoft.com/office/powerpoint/2010/main" val="321477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A03F6-37CE-4874-626B-65483B51CF54}"/>
              </a:ext>
            </a:extLst>
          </p:cNvPr>
          <p:cNvSpPr>
            <a:spLocks noGrp="1"/>
          </p:cNvSpPr>
          <p:nvPr>
            <p:ph type="title"/>
          </p:nvPr>
        </p:nvSpPr>
        <p:spPr/>
        <p:txBody>
          <a:bodyPr/>
          <a:lstStyle/>
          <a:p>
            <a:r>
              <a:rPr lang="en-US" dirty="0"/>
              <a:t>Main Consumers</a:t>
            </a:r>
          </a:p>
        </p:txBody>
      </p:sp>
      <p:sp>
        <p:nvSpPr>
          <p:cNvPr id="3" name="Content Placeholder 2">
            <a:extLst>
              <a:ext uri="{FF2B5EF4-FFF2-40B4-BE49-F238E27FC236}">
                <a16:creationId xmlns:a16="http://schemas.microsoft.com/office/drawing/2014/main" id="{F6A1744A-D9D2-18DE-995D-B53E1F385C85}"/>
              </a:ext>
            </a:extLst>
          </p:cNvPr>
          <p:cNvSpPr>
            <a:spLocks noGrp="1"/>
          </p:cNvSpPr>
          <p:nvPr>
            <p:ph idx="1"/>
          </p:nvPr>
        </p:nvSpPr>
        <p:spPr>
          <a:xfrm>
            <a:off x="1024127" y="2249424"/>
            <a:ext cx="7524787" cy="4023360"/>
          </a:xfrm>
        </p:spPr>
        <p:txBody>
          <a:bodyPr>
            <a:normAutofit/>
          </a:bodyPr>
          <a:lstStyle/>
          <a:p>
            <a:pPr algn="just">
              <a:buFont typeface="Wingdings" panose="05000000000000000000" pitchFamily="2" charset="2"/>
              <a:buChar char="ü"/>
            </a:pPr>
            <a:r>
              <a:rPr lang="en-US" sz="2400" dirty="0"/>
              <a:t>One of the top luxurious hotel companies in the world</a:t>
            </a:r>
          </a:p>
          <a:p>
            <a:pPr algn="just">
              <a:buFont typeface="Wingdings" panose="05000000000000000000" pitchFamily="2" charset="2"/>
              <a:buChar char="ü"/>
            </a:pPr>
            <a:r>
              <a:rPr lang="en-US" sz="2400" dirty="0"/>
              <a:t>Upscale customer groups</a:t>
            </a:r>
          </a:p>
          <a:p>
            <a:pPr algn="just">
              <a:buFont typeface="Wingdings" panose="05000000000000000000" pitchFamily="2" charset="2"/>
              <a:buChar char="ü"/>
            </a:pPr>
            <a:r>
              <a:rPr lang="en-US" sz="2400" dirty="0"/>
              <a:t>Millennials and Generation X are the target customer segments </a:t>
            </a:r>
          </a:p>
          <a:p>
            <a:pPr algn="just">
              <a:buFont typeface="Wingdings" panose="05000000000000000000" pitchFamily="2" charset="2"/>
              <a:buChar char="ü"/>
            </a:pPr>
            <a:r>
              <a:rPr lang="en-US" sz="2400" dirty="0"/>
              <a:t>Customers aged 25 to 65 are the targeted customer </a:t>
            </a:r>
          </a:p>
          <a:p>
            <a:pPr algn="just">
              <a:buFont typeface="Wingdings" panose="05000000000000000000" pitchFamily="2" charset="2"/>
              <a:buChar char="ü"/>
            </a:pPr>
            <a:r>
              <a:rPr lang="en-US" sz="2400" dirty="0"/>
              <a:t>The company serves wealthy customers </a:t>
            </a:r>
          </a:p>
        </p:txBody>
      </p:sp>
      <p:pic>
        <p:nvPicPr>
          <p:cNvPr id="5" name="Picture 4">
            <a:extLst>
              <a:ext uri="{FF2B5EF4-FFF2-40B4-BE49-F238E27FC236}">
                <a16:creationId xmlns:a16="http://schemas.microsoft.com/office/drawing/2014/main" id="{4D51670D-3BC2-3994-F62C-6E7BB39462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9933" y="2403982"/>
            <a:ext cx="3052770" cy="2050035"/>
          </a:xfrm>
          <a:prstGeom prst="rect">
            <a:avLst/>
          </a:prstGeom>
        </p:spPr>
      </p:pic>
      <p:sp>
        <p:nvSpPr>
          <p:cNvPr id="6" name="TextBox 5">
            <a:extLst>
              <a:ext uri="{FF2B5EF4-FFF2-40B4-BE49-F238E27FC236}">
                <a16:creationId xmlns:a16="http://schemas.microsoft.com/office/drawing/2014/main" id="{49EFC578-DC5E-8CE5-0B47-36D21D12C398}"/>
              </a:ext>
            </a:extLst>
          </p:cNvPr>
          <p:cNvSpPr txBox="1"/>
          <p:nvPr/>
        </p:nvSpPr>
        <p:spPr>
          <a:xfrm>
            <a:off x="9481457" y="4588501"/>
            <a:ext cx="1944914" cy="369332"/>
          </a:xfrm>
          <a:prstGeom prst="rect">
            <a:avLst/>
          </a:prstGeom>
          <a:noFill/>
        </p:spPr>
        <p:txBody>
          <a:bodyPr wrap="square">
            <a:spAutoFit/>
          </a:bodyPr>
          <a:lstStyle/>
          <a:p>
            <a:r>
              <a:rPr lang="en-US" dirty="0"/>
              <a:t>(hilton.com, 2023)</a:t>
            </a:r>
          </a:p>
        </p:txBody>
      </p:sp>
    </p:spTree>
    <p:extLst>
      <p:ext uri="{BB962C8B-B14F-4D97-AF65-F5344CB8AC3E}">
        <p14:creationId xmlns:p14="http://schemas.microsoft.com/office/powerpoint/2010/main" val="2408492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32E59-06BD-86CA-EA8C-9AA59AC1AD5A}"/>
              </a:ext>
            </a:extLst>
          </p:cNvPr>
          <p:cNvSpPr>
            <a:spLocks noGrp="1"/>
          </p:cNvSpPr>
          <p:nvPr>
            <p:ph type="title"/>
          </p:nvPr>
        </p:nvSpPr>
        <p:spPr/>
        <p:txBody>
          <a:bodyPr/>
          <a:lstStyle/>
          <a:p>
            <a:r>
              <a:rPr lang="en-US" dirty="0"/>
              <a:t>Guest Services and Facilities</a:t>
            </a:r>
          </a:p>
        </p:txBody>
      </p:sp>
      <p:sp>
        <p:nvSpPr>
          <p:cNvPr id="3" name="Content Placeholder 2">
            <a:extLst>
              <a:ext uri="{FF2B5EF4-FFF2-40B4-BE49-F238E27FC236}">
                <a16:creationId xmlns:a16="http://schemas.microsoft.com/office/drawing/2014/main" id="{135B0CB5-3781-1EEE-C1D0-FFD2673A1ECD}"/>
              </a:ext>
            </a:extLst>
          </p:cNvPr>
          <p:cNvSpPr>
            <a:spLocks noGrp="1"/>
          </p:cNvSpPr>
          <p:nvPr>
            <p:ph idx="1"/>
          </p:nvPr>
        </p:nvSpPr>
        <p:spPr>
          <a:xfrm>
            <a:off x="1024128" y="2286000"/>
            <a:ext cx="6668443" cy="4023360"/>
          </a:xfrm>
        </p:spPr>
        <p:txBody>
          <a:bodyPr/>
          <a:lstStyle/>
          <a:p>
            <a:pPr algn="just">
              <a:buFont typeface="Wingdings" panose="05000000000000000000" pitchFamily="2" charset="2"/>
              <a:buChar char="ü"/>
            </a:pPr>
            <a:r>
              <a:rPr lang="en-US" sz="2400" dirty="0"/>
              <a:t>Catering services </a:t>
            </a:r>
          </a:p>
          <a:p>
            <a:pPr algn="just">
              <a:buFont typeface="Wingdings" panose="05000000000000000000" pitchFamily="2" charset="2"/>
              <a:buChar char="ü"/>
            </a:pPr>
            <a:r>
              <a:rPr lang="en-US" sz="2400" dirty="0"/>
              <a:t>Luxurious pools along with private gardens</a:t>
            </a:r>
          </a:p>
          <a:p>
            <a:pPr algn="just">
              <a:buFont typeface="Wingdings" panose="05000000000000000000" pitchFamily="2" charset="2"/>
              <a:buChar char="ü"/>
            </a:pPr>
            <a:r>
              <a:rPr lang="en-US" sz="2400" dirty="0"/>
              <a:t>One-hour driving experience offered by Aston Martin </a:t>
            </a:r>
          </a:p>
          <a:p>
            <a:pPr algn="just">
              <a:buFont typeface="Wingdings" panose="05000000000000000000" pitchFamily="2" charset="2"/>
              <a:buChar char="ü"/>
            </a:pPr>
            <a:r>
              <a:rPr lang="en-US" sz="2400" dirty="0"/>
              <a:t>Spa services </a:t>
            </a:r>
          </a:p>
          <a:p>
            <a:endParaRPr lang="en-US" dirty="0"/>
          </a:p>
        </p:txBody>
      </p:sp>
      <p:pic>
        <p:nvPicPr>
          <p:cNvPr id="5" name="Picture 4">
            <a:extLst>
              <a:ext uri="{FF2B5EF4-FFF2-40B4-BE49-F238E27FC236}">
                <a16:creationId xmlns:a16="http://schemas.microsoft.com/office/drawing/2014/main" id="{DCECFAC1-6484-D171-E980-110341DC57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8131" y="2386738"/>
            <a:ext cx="3009741" cy="2084524"/>
          </a:xfrm>
          <a:prstGeom prst="rect">
            <a:avLst/>
          </a:prstGeom>
        </p:spPr>
      </p:pic>
      <p:sp>
        <p:nvSpPr>
          <p:cNvPr id="6" name="TextBox 5">
            <a:extLst>
              <a:ext uri="{FF2B5EF4-FFF2-40B4-BE49-F238E27FC236}">
                <a16:creationId xmlns:a16="http://schemas.microsoft.com/office/drawing/2014/main" id="{736D0D17-2010-0226-98BA-12FB1F0F7495}"/>
              </a:ext>
            </a:extLst>
          </p:cNvPr>
          <p:cNvSpPr txBox="1"/>
          <p:nvPr/>
        </p:nvSpPr>
        <p:spPr>
          <a:xfrm>
            <a:off x="8900886" y="4588502"/>
            <a:ext cx="1944914" cy="369332"/>
          </a:xfrm>
          <a:prstGeom prst="rect">
            <a:avLst/>
          </a:prstGeom>
          <a:noFill/>
        </p:spPr>
        <p:txBody>
          <a:bodyPr wrap="square">
            <a:spAutoFit/>
          </a:bodyPr>
          <a:lstStyle/>
          <a:p>
            <a:r>
              <a:rPr lang="en-US" dirty="0"/>
              <a:t>(hilton.com, 2023)</a:t>
            </a:r>
          </a:p>
        </p:txBody>
      </p:sp>
    </p:spTree>
    <p:extLst>
      <p:ext uri="{BB962C8B-B14F-4D97-AF65-F5344CB8AC3E}">
        <p14:creationId xmlns:p14="http://schemas.microsoft.com/office/powerpoint/2010/main" val="3262987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3DD4-307B-1932-CF6E-DDF83C40C623}"/>
              </a:ext>
            </a:extLst>
          </p:cNvPr>
          <p:cNvSpPr>
            <a:spLocks noGrp="1"/>
          </p:cNvSpPr>
          <p:nvPr>
            <p:ph type="title"/>
          </p:nvPr>
        </p:nvSpPr>
        <p:spPr/>
        <p:txBody>
          <a:bodyPr/>
          <a:lstStyle/>
          <a:p>
            <a:r>
              <a:rPr lang="en-US" dirty="0"/>
              <a:t>Role and Function of Guest Services</a:t>
            </a:r>
          </a:p>
        </p:txBody>
      </p:sp>
      <p:sp>
        <p:nvSpPr>
          <p:cNvPr id="3" name="Content Placeholder 2">
            <a:extLst>
              <a:ext uri="{FF2B5EF4-FFF2-40B4-BE49-F238E27FC236}">
                <a16:creationId xmlns:a16="http://schemas.microsoft.com/office/drawing/2014/main" id="{43CFB946-8A4B-466C-8CE6-4EC86BFF90BA}"/>
              </a:ext>
            </a:extLst>
          </p:cNvPr>
          <p:cNvSpPr>
            <a:spLocks noGrp="1"/>
          </p:cNvSpPr>
          <p:nvPr>
            <p:ph idx="1"/>
          </p:nvPr>
        </p:nvSpPr>
        <p:spPr>
          <a:xfrm>
            <a:off x="1024128" y="2286000"/>
            <a:ext cx="7452215" cy="4023360"/>
          </a:xfrm>
        </p:spPr>
        <p:txBody>
          <a:bodyPr/>
          <a:lstStyle/>
          <a:p>
            <a:pPr algn="just">
              <a:buFont typeface="Wingdings" panose="05000000000000000000" pitchFamily="2" charset="2"/>
              <a:buChar char="ü"/>
            </a:pPr>
            <a:r>
              <a:rPr lang="en-US" sz="2400" dirty="0"/>
              <a:t>Guest service agents offer their assistance </a:t>
            </a:r>
          </a:p>
          <a:p>
            <a:pPr algn="just">
              <a:buFont typeface="Wingdings" panose="05000000000000000000" pitchFamily="2" charset="2"/>
              <a:buChar char="ü"/>
            </a:pPr>
            <a:r>
              <a:rPr lang="en-US" sz="2400" dirty="0"/>
              <a:t>Guest service agents coordinate with housekeeping agents </a:t>
            </a:r>
          </a:p>
          <a:p>
            <a:pPr algn="just">
              <a:buFont typeface="Wingdings" panose="05000000000000000000" pitchFamily="2" charset="2"/>
              <a:buChar char="ü"/>
            </a:pPr>
            <a:r>
              <a:rPr lang="en-US" sz="2400" dirty="0"/>
              <a:t>The role of guest services and facilities is to make customers comfortable </a:t>
            </a:r>
          </a:p>
          <a:p>
            <a:pPr algn="just">
              <a:buFont typeface="Wingdings" panose="05000000000000000000" pitchFamily="2" charset="2"/>
              <a:buChar char="ü"/>
            </a:pPr>
            <a:r>
              <a:rPr lang="en-US" sz="2400" dirty="0"/>
              <a:t>Assisting customers and helping </a:t>
            </a:r>
          </a:p>
          <a:p>
            <a:endParaRPr lang="en-US" dirty="0"/>
          </a:p>
        </p:txBody>
      </p:sp>
      <p:pic>
        <p:nvPicPr>
          <p:cNvPr id="5" name="Picture 4">
            <a:extLst>
              <a:ext uri="{FF2B5EF4-FFF2-40B4-BE49-F238E27FC236}">
                <a16:creationId xmlns:a16="http://schemas.microsoft.com/office/drawing/2014/main" id="{494D9E10-10C4-1578-41DD-0D6D149175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1067" y="2474685"/>
            <a:ext cx="2860343" cy="1908629"/>
          </a:xfrm>
          <a:prstGeom prst="rect">
            <a:avLst/>
          </a:prstGeom>
        </p:spPr>
      </p:pic>
      <p:sp>
        <p:nvSpPr>
          <p:cNvPr id="6" name="TextBox 5">
            <a:extLst>
              <a:ext uri="{FF2B5EF4-FFF2-40B4-BE49-F238E27FC236}">
                <a16:creationId xmlns:a16="http://schemas.microsoft.com/office/drawing/2014/main" id="{A8154AA5-B4D9-36D1-A1D5-424094D8B842}"/>
              </a:ext>
            </a:extLst>
          </p:cNvPr>
          <p:cNvSpPr txBox="1"/>
          <p:nvPr/>
        </p:nvSpPr>
        <p:spPr>
          <a:xfrm>
            <a:off x="9336314" y="4403835"/>
            <a:ext cx="1944914" cy="369332"/>
          </a:xfrm>
          <a:prstGeom prst="rect">
            <a:avLst/>
          </a:prstGeom>
          <a:noFill/>
        </p:spPr>
        <p:txBody>
          <a:bodyPr wrap="square">
            <a:spAutoFit/>
          </a:bodyPr>
          <a:lstStyle/>
          <a:p>
            <a:r>
              <a:rPr lang="en-US" dirty="0"/>
              <a:t>(hilton.com, 2023)</a:t>
            </a:r>
          </a:p>
        </p:txBody>
      </p:sp>
    </p:spTree>
    <p:extLst>
      <p:ext uri="{BB962C8B-B14F-4D97-AF65-F5344CB8AC3E}">
        <p14:creationId xmlns:p14="http://schemas.microsoft.com/office/powerpoint/2010/main" val="469846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F7441-27C0-2A04-A6DD-D0782DF94622}"/>
              </a:ext>
            </a:extLst>
          </p:cNvPr>
          <p:cNvSpPr>
            <a:spLocks noGrp="1"/>
          </p:cNvSpPr>
          <p:nvPr>
            <p:ph type="title"/>
          </p:nvPr>
        </p:nvSpPr>
        <p:spPr/>
        <p:txBody>
          <a:bodyPr/>
          <a:lstStyle/>
          <a:p>
            <a:r>
              <a:rPr lang="en-US" dirty="0"/>
              <a:t>Importance of Hospitality</a:t>
            </a:r>
          </a:p>
        </p:txBody>
      </p:sp>
      <p:sp>
        <p:nvSpPr>
          <p:cNvPr id="3" name="Content Placeholder 2">
            <a:extLst>
              <a:ext uri="{FF2B5EF4-FFF2-40B4-BE49-F238E27FC236}">
                <a16:creationId xmlns:a16="http://schemas.microsoft.com/office/drawing/2014/main" id="{739B1AF4-74C9-150F-1F95-AA828F2A798F}"/>
              </a:ext>
            </a:extLst>
          </p:cNvPr>
          <p:cNvSpPr>
            <a:spLocks noGrp="1"/>
          </p:cNvSpPr>
          <p:nvPr>
            <p:ph idx="1"/>
          </p:nvPr>
        </p:nvSpPr>
        <p:spPr>
          <a:xfrm>
            <a:off x="1503099" y="2293257"/>
            <a:ext cx="6291072" cy="4023360"/>
          </a:xfrm>
        </p:spPr>
        <p:txBody>
          <a:bodyPr/>
          <a:lstStyle/>
          <a:p>
            <a:pPr algn="just">
              <a:buFont typeface="Wingdings" panose="05000000000000000000" pitchFamily="2" charset="2"/>
              <a:buChar char="ü"/>
            </a:pPr>
            <a:r>
              <a:rPr lang="en-US" sz="2400" dirty="0"/>
              <a:t>It can increase customer loyalty </a:t>
            </a:r>
          </a:p>
          <a:p>
            <a:pPr algn="just">
              <a:buFont typeface="Wingdings" panose="05000000000000000000" pitchFamily="2" charset="2"/>
              <a:buChar char="ü"/>
            </a:pPr>
            <a:r>
              <a:rPr lang="en-US" sz="2400" dirty="0"/>
              <a:t>Improved customer satisfaction</a:t>
            </a:r>
          </a:p>
          <a:p>
            <a:pPr algn="just">
              <a:buFont typeface="Wingdings" panose="05000000000000000000" pitchFamily="2" charset="2"/>
              <a:buChar char="ü"/>
            </a:pPr>
            <a:r>
              <a:rPr lang="en-US" sz="2400" dirty="0"/>
              <a:t>Increased customer retention</a:t>
            </a:r>
          </a:p>
          <a:p>
            <a:endParaRPr lang="en-US" dirty="0"/>
          </a:p>
        </p:txBody>
      </p:sp>
      <p:pic>
        <p:nvPicPr>
          <p:cNvPr id="5" name="Picture 4">
            <a:extLst>
              <a:ext uri="{FF2B5EF4-FFF2-40B4-BE49-F238E27FC236}">
                <a16:creationId xmlns:a16="http://schemas.microsoft.com/office/drawing/2014/main" id="{884B8B61-C29B-41AF-9267-7F94A783FB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94171" y="2293257"/>
            <a:ext cx="2899909" cy="1680964"/>
          </a:xfrm>
          <a:prstGeom prst="rect">
            <a:avLst/>
          </a:prstGeom>
        </p:spPr>
      </p:pic>
      <p:sp>
        <p:nvSpPr>
          <p:cNvPr id="6" name="TextBox 5">
            <a:extLst>
              <a:ext uri="{FF2B5EF4-FFF2-40B4-BE49-F238E27FC236}">
                <a16:creationId xmlns:a16="http://schemas.microsoft.com/office/drawing/2014/main" id="{067AC807-8F4D-32C5-79DE-CD927E9BD9CB}"/>
              </a:ext>
            </a:extLst>
          </p:cNvPr>
          <p:cNvSpPr txBox="1"/>
          <p:nvPr/>
        </p:nvSpPr>
        <p:spPr>
          <a:xfrm>
            <a:off x="8421915" y="4120271"/>
            <a:ext cx="1944914" cy="369332"/>
          </a:xfrm>
          <a:prstGeom prst="rect">
            <a:avLst/>
          </a:prstGeom>
          <a:noFill/>
        </p:spPr>
        <p:txBody>
          <a:bodyPr wrap="square">
            <a:spAutoFit/>
          </a:bodyPr>
          <a:lstStyle/>
          <a:p>
            <a:r>
              <a:rPr lang="en-US" dirty="0"/>
              <a:t>(hilton.com, 2023)</a:t>
            </a:r>
          </a:p>
        </p:txBody>
      </p:sp>
    </p:spTree>
    <p:extLst>
      <p:ext uri="{BB962C8B-B14F-4D97-AF65-F5344CB8AC3E}">
        <p14:creationId xmlns:p14="http://schemas.microsoft.com/office/powerpoint/2010/main" val="990631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BE483-8A85-1D29-B730-84D8728B5326}"/>
              </a:ext>
            </a:extLst>
          </p:cNvPr>
          <p:cNvSpPr>
            <a:spLocks noGrp="1"/>
          </p:cNvSpPr>
          <p:nvPr>
            <p:ph type="title"/>
          </p:nvPr>
        </p:nvSpPr>
        <p:spPr/>
        <p:txBody>
          <a:bodyPr/>
          <a:lstStyle/>
          <a:p>
            <a:r>
              <a:rPr lang="en-US" dirty="0"/>
              <a:t>How to Meet Guest Expectations</a:t>
            </a:r>
          </a:p>
        </p:txBody>
      </p:sp>
      <p:sp>
        <p:nvSpPr>
          <p:cNvPr id="3" name="Content Placeholder 2">
            <a:extLst>
              <a:ext uri="{FF2B5EF4-FFF2-40B4-BE49-F238E27FC236}">
                <a16:creationId xmlns:a16="http://schemas.microsoft.com/office/drawing/2014/main" id="{DD1B8CB2-B10A-54AF-BD81-6D12E98F036B}"/>
              </a:ext>
            </a:extLst>
          </p:cNvPr>
          <p:cNvSpPr>
            <a:spLocks noGrp="1"/>
          </p:cNvSpPr>
          <p:nvPr>
            <p:ph idx="1"/>
          </p:nvPr>
        </p:nvSpPr>
        <p:spPr>
          <a:xfrm>
            <a:off x="1024129" y="2286000"/>
            <a:ext cx="7016786" cy="4023360"/>
          </a:xfrm>
        </p:spPr>
        <p:txBody>
          <a:bodyPr>
            <a:normAutofit/>
          </a:bodyPr>
          <a:lstStyle/>
          <a:p>
            <a:pPr algn="just">
              <a:buFont typeface="Wingdings" panose="05000000000000000000" pitchFamily="2" charset="2"/>
              <a:buChar char="ü"/>
            </a:pPr>
            <a:r>
              <a:rPr lang="en-US" sz="2400" dirty="0"/>
              <a:t>Offering </a:t>
            </a:r>
            <a:r>
              <a:rPr lang="en-US" sz="2400" dirty="0" err="1"/>
              <a:t>personalised</a:t>
            </a:r>
            <a:r>
              <a:rPr lang="en-US" sz="2400" dirty="0"/>
              <a:t> services </a:t>
            </a:r>
          </a:p>
          <a:p>
            <a:pPr algn="just">
              <a:buFont typeface="Wingdings" panose="05000000000000000000" pitchFamily="2" charset="2"/>
              <a:buChar char="ü"/>
            </a:pPr>
            <a:r>
              <a:rPr lang="en-US" sz="2400" dirty="0"/>
              <a:t>Implementing a customer-centric culture</a:t>
            </a:r>
          </a:p>
          <a:p>
            <a:pPr algn="just">
              <a:buFont typeface="Wingdings" panose="05000000000000000000" pitchFamily="2" charset="2"/>
              <a:buChar char="ü"/>
            </a:pPr>
            <a:r>
              <a:rPr lang="en-US" sz="2400" dirty="0"/>
              <a:t>Solving customers’ needs </a:t>
            </a:r>
          </a:p>
          <a:p>
            <a:pPr algn="just">
              <a:buFont typeface="Wingdings" panose="05000000000000000000" pitchFamily="2" charset="2"/>
              <a:buChar char="ü"/>
            </a:pPr>
            <a:r>
              <a:rPr lang="en-US" sz="2400" dirty="0"/>
              <a:t>Taking feedback from customers </a:t>
            </a:r>
          </a:p>
        </p:txBody>
      </p:sp>
      <p:pic>
        <p:nvPicPr>
          <p:cNvPr id="5" name="Picture 4">
            <a:extLst>
              <a:ext uri="{FF2B5EF4-FFF2-40B4-BE49-F238E27FC236}">
                <a16:creationId xmlns:a16="http://schemas.microsoft.com/office/drawing/2014/main" id="{8585AD9B-3F1E-FCE1-A86A-2FDF19AB4690}"/>
              </a:ext>
            </a:extLst>
          </p:cNvPr>
          <p:cNvPicPr>
            <a:picLocks noChangeAspect="1"/>
          </p:cNvPicPr>
          <p:nvPr/>
        </p:nvPicPr>
        <p:blipFill>
          <a:blip r:embed="rId3"/>
          <a:stretch>
            <a:fillRect/>
          </a:stretch>
        </p:blipFill>
        <p:spPr>
          <a:xfrm>
            <a:off x="7295732" y="2286000"/>
            <a:ext cx="3111011" cy="2169084"/>
          </a:xfrm>
          <a:prstGeom prst="rect">
            <a:avLst/>
          </a:prstGeom>
        </p:spPr>
      </p:pic>
      <p:sp>
        <p:nvSpPr>
          <p:cNvPr id="6" name="TextBox 5">
            <a:extLst>
              <a:ext uri="{FF2B5EF4-FFF2-40B4-BE49-F238E27FC236}">
                <a16:creationId xmlns:a16="http://schemas.microsoft.com/office/drawing/2014/main" id="{BB59D6CE-15FC-9249-A71B-1679A3EB409F}"/>
              </a:ext>
            </a:extLst>
          </p:cNvPr>
          <p:cNvSpPr txBox="1"/>
          <p:nvPr/>
        </p:nvSpPr>
        <p:spPr>
          <a:xfrm>
            <a:off x="8040915" y="4471586"/>
            <a:ext cx="1944914" cy="369332"/>
          </a:xfrm>
          <a:prstGeom prst="rect">
            <a:avLst/>
          </a:prstGeom>
          <a:noFill/>
        </p:spPr>
        <p:txBody>
          <a:bodyPr wrap="square">
            <a:spAutoFit/>
          </a:bodyPr>
          <a:lstStyle/>
          <a:p>
            <a:r>
              <a:rPr lang="en-US" dirty="0"/>
              <a:t>(hilton.com, 2023)</a:t>
            </a:r>
          </a:p>
        </p:txBody>
      </p:sp>
    </p:spTree>
    <p:extLst>
      <p:ext uri="{BB962C8B-B14F-4D97-AF65-F5344CB8AC3E}">
        <p14:creationId xmlns:p14="http://schemas.microsoft.com/office/powerpoint/2010/main" val="9767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71DF7-0D59-3FA4-3DD0-F28EE2282E6C}"/>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AE3D3F7B-A932-789E-2152-9B4DFFD06B20}"/>
              </a:ext>
            </a:extLst>
          </p:cNvPr>
          <p:cNvSpPr>
            <a:spLocks noGrp="1"/>
          </p:cNvSpPr>
          <p:nvPr>
            <p:ph idx="1"/>
          </p:nvPr>
        </p:nvSpPr>
        <p:spPr>
          <a:xfrm>
            <a:off x="1024129" y="2286000"/>
            <a:ext cx="6813586" cy="4023360"/>
          </a:xfrm>
        </p:spPr>
        <p:txBody>
          <a:bodyPr>
            <a:normAutofit/>
          </a:bodyPr>
          <a:lstStyle/>
          <a:p>
            <a:pPr algn="just">
              <a:buFont typeface="Wingdings" panose="05000000000000000000" pitchFamily="2" charset="2"/>
              <a:buChar char="ü"/>
            </a:pPr>
            <a:r>
              <a:rPr lang="en-US" sz="2400" dirty="0"/>
              <a:t>Waldorf Astoria Hotels &amp; Resorts is one of the luxury brands of Hilton Worldwide</a:t>
            </a:r>
          </a:p>
          <a:p>
            <a:pPr algn="just">
              <a:buFont typeface="Wingdings" panose="05000000000000000000" pitchFamily="2" charset="2"/>
              <a:buChar char="ü"/>
            </a:pPr>
            <a:r>
              <a:rPr lang="en-US" sz="2400" dirty="0"/>
              <a:t>Offers various kinds of services </a:t>
            </a:r>
          </a:p>
          <a:p>
            <a:pPr algn="just">
              <a:buFont typeface="Wingdings" panose="05000000000000000000" pitchFamily="2" charset="2"/>
              <a:buChar char="ü"/>
            </a:pPr>
            <a:r>
              <a:rPr lang="en-US" sz="2400" dirty="0"/>
              <a:t>Offers excellent guest services</a:t>
            </a:r>
          </a:p>
          <a:p>
            <a:pPr algn="just">
              <a:buFont typeface="Wingdings" panose="05000000000000000000" pitchFamily="2" charset="2"/>
              <a:buChar char="ü"/>
            </a:pPr>
            <a:r>
              <a:rPr lang="en-US" sz="2400" dirty="0"/>
              <a:t>Should focus more on the hospitality aspects </a:t>
            </a:r>
          </a:p>
        </p:txBody>
      </p:sp>
      <p:pic>
        <p:nvPicPr>
          <p:cNvPr id="5" name="Picture 4">
            <a:extLst>
              <a:ext uri="{FF2B5EF4-FFF2-40B4-BE49-F238E27FC236}">
                <a16:creationId xmlns:a16="http://schemas.microsoft.com/office/drawing/2014/main" id="{E9E1C8F7-64A5-D467-35FF-1F2F7E7DD0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9097" y="2482742"/>
            <a:ext cx="2838774" cy="1892516"/>
          </a:xfrm>
          <a:prstGeom prst="rect">
            <a:avLst/>
          </a:prstGeom>
        </p:spPr>
      </p:pic>
      <p:sp>
        <p:nvSpPr>
          <p:cNvPr id="6" name="TextBox 5">
            <a:extLst>
              <a:ext uri="{FF2B5EF4-FFF2-40B4-BE49-F238E27FC236}">
                <a16:creationId xmlns:a16="http://schemas.microsoft.com/office/drawing/2014/main" id="{F6B8E184-B911-780A-26F9-DAE6A81F2434}"/>
              </a:ext>
            </a:extLst>
          </p:cNvPr>
          <p:cNvSpPr txBox="1"/>
          <p:nvPr/>
        </p:nvSpPr>
        <p:spPr>
          <a:xfrm>
            <a:off x="9031515" y="4375258"/>
            <a:ext cx="1944914" cy="369332"/>
          </a:xfrm>
          <a:prstGeom prst="rect">
            <a:avLst/>
          </a:prstGeom>
          <a:noFill/>
        </p:spPr>
        <p:txBody>
          <a:bodyPr wrap="square">
            <a:spAutoFit/>
          </a:bodyPr>
          <a:lstStyle/>
          <a:p>
            <a:r>
              <a:rPr lang="en-US" dirty="0"/>
              <a:t>(hilton.com, 2023)</a:t>
            </a:r>
          </a:p>
        </p:txBody>
      </p:sp>
    </p:spTree>
    <p:extLst>
      <p:ext uri="{BB962C8B-B14F-4D97-AF65-F5344CB8AC3E}">
        <p14:creationId xmlns:p14="http://schemas.microsoft.com/office/powerpoint/2010/main" val="3963649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1079C-D430-C469-94E6-A67E7E37414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7D6D213-9483-6AC6-14BA-A7140DDD59E5}"/>
              </a:ext>
            </a:extLst>
          </p:cNvPr>
          <p:cNvSpPr>
            <a:spLocks noGrp="1"/>
          </p:cNvSpPr>
          <p:nvPr>
            <p:ph idx="1"/>
          </p:nvPr>
        </p:nvSpPr>
        <p:spPr>
          <a:xfrm>
            <a:off x="1024128" y="2286000"/>
            <a:ext cx="10082022" cy="4191000"/>
          </a:xfrm>
        </p:spPr>
        <p:txBody>
          <a:bodyPr>
            <a:normAutofit fontScale="85000" lnSpcReduction="20000"/>
          </a:bodyPr>
          <a:lstStyle/>
          <a:p>
            <a:pPr algn="just">
              <a:buFont typeface="Wingdings" panose="05000000000000000000" pitchFamily="2" charset="2"/>
              <a:buChar char="q"/>
            </a:pPr>
            <a:r>
              <a:rPr lang="en-US" dirty="0"/>
              <a:t>Betts, B.S.H., 2020. The importance of human resource management in the Hotel industry in Sierra Leone. American Academic Scientific Research Journal for Engineering, Technology, and Sciences, 64(1), pp.96-108.</a:t>
            </a:r>
          </a:p>
          <a:p>
            <a:pPr algn="just">
              <a:buFont typeface="Wingdings" panose="05000000000000000000" pitchFamily="2" charset="2"/>
              <a:buChar char="q"/>
            </a:pPr>
            <a:r>
              <a:rPr lang="en-US" dirty="0" err="1"/>
              <a:t>Davronov</a:t>
            </a:r>
            <a:r>
              <a:rPr lang="en-US" dirty="0"/>
              <a:t>, I.O., 2021. Economic Importance of Innovative Technologies for Improving Hotel Services. International Journal of Business, Technology and Organizational Behavior (IJBTOB), 1(3), pp.169-175.</a:t>
            </a:r>
          </a:p>
          <a:p>
            <a:pPr algn="just">
              <a:buFont typeface="Wingdings" panose="05000000000000000000" pitchFamily="2" charset="2"/>
              <a:buChar char="q"/>
            </a:pPr>
            <a:r>
              <a:rPr lang="en-US" dirty="0"/>
              <a:t>Freeland, D., 2021. American Hotel: The Waldorf-Astoria and the Making of a Century. Rutgers University Press.</a:t>
            </a:r>
          </a:p>
          <a:p>
            <a:pPr algn="just">
              <a:buFont typeface="Wingdings" panose="05000000000000000000" pitchFamily="2" charset="2"/>
              <a:buChar char="q"/>
            </a:pPr>
            <a:r>
              <a:rPr lang="en-US" dirty="0" err="1"/>
              <a:t>Pathmananathan</a:t>
            </a:r>
            <a:r>
              <a:rPr lang="en-US" dirty="0"/>
              <a:t>, P.R. and </a:t>
            </a:r>
            <a:r>
              <a:rPr lang="en-US" dirty="0" err="1"/>
              <a:t>Aseh</a:t>
            </a:r>
            <a:r>
              <a:rPr lang="en-US" dirty="0"/>
              <a:t>, K., 2021. An Analysis of How Relationship Marketing Influences Customer Choice of Hotel Industry. Archives of Business Research, 9(6), pp.191-202.</a:t>
            </a:r>
          </a:p>
          <a:p>
            <a:pPr algn="just">
              <a:buFont typeface="Wingdings" panose="05000000000000000000" pitchFamily="2" charset="2"/>
              <a:buChar char="q"/>
            </a:pPr>
            <a:r>
              <a:rPr lang="en-US" dirty="0"/>
              <a:t>Tien, L., 2019. Improving customer service within Asian culture at Hilton hotel.</a:t>
            </a:r>
          </a:p>
          <a:p>
            <a:pPr algn="just">
              <a:buFont typeface="Wingdings" panose="05000000000000000000" pitchFamily="2" charset="2"/>
              <a:buChar char="q"/>
            </a:pPr>
            <a:r>
              <a:rPr lang="en-US" dirty="0"/>
              <a:t>Waldorf Astoria Hotels and Resorts - Luxury Hotels (2023). Available at: https://www.hilton.com/en/waldorf-astoria/ (Accessed: 23 January 2023).</a:t>
            </a:r>
          </a:p>
          <a:p>
            <a:pPr algn="just">
              <a:buFont typeface="Wingdings" panose="05000000000000000000" pitchFamily="2" charset="2"/>
              <a:buChar char="q"/>
            </a:pPr>
            <a:r>
              <a:rPr lang="en-US" dirty="0"/>
              <a:t>Zeng, L., 2021. Analysis of Hilton Worldwide Hotel Group’s Transnational Operation Strategy. Academic Journal of Business &amp; Management, 3(11).</a:t>
            </a:r>
          </a:p>
        </p:txBody>
      </p:sp>
    </p:spTree>
    <p:extLst>
      <p:ext uri="{BB962C8B-B14F-4D97-AF65-F5344CB8AC3E}">
        <p14:creationId xmlns:p14="http://schemas.microsoft.com/office/powerpoint/2010/main" val="39387148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1529</Words>
  <Application>Microsoft Office PowerPoint</Application>
  <PresentationFormat>Widescreen</PresentationFormat>
  <Paragraphs>78</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Tw Cen MT</vt:lpstr>
      <vt:lpstr>Tw Cen MT Condensed</vt:lpstr>
      <vt:lpstr>Wingdings</vt:lpstr>
      <vt:lpstr>Wingdings 3</vt:lpstr>
      <vt:lpstr>Integral</vt:lpstr>
      <vt:lpstr>The role and importance of quality service, hospitality, and guest services within the hotel industry Waldorf Astoria Hotels &amp; Resorts</vt:lpstr>
      <vt:lpstr>contents</vt:lpstr>
      <vt:lpstr>Introduction</vt:lpstr>
      <vt:lpstr>Main Consumers</vt:lpstr>
      <vt:lpstr>Guest Services and Facilities</vt:lpstr>
      <vt:lpstr>Role and Function of Guest Services</vt:lpstr>
      <vt:lpstr>Importance of Hospitality</vt:lpstr>
      <vt:lpstr>How to Meet Guest Expectations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Waldorf Astoria Hotels &amp; Resorts</dc:title>
  <dc:creator/>
  <cp:lastModifiedBy/>
  <cp:revision>2</cp:revision>
  <dcterms:created xsi:type="dcterms:W3CDTF">2023-01-23T16:39:36Z</dcterms:created>
  <dcterms:modified xsi:type="dcterms:W3CDTF">2023-02-08T15:06:18Z</dcterms:modified>
</cp:coreProperties>
</file>