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autoCompressPictures="0">
  <p:sldMasterIdLst>
    <p:sldMasterId id="2147483648" r:id="rId4"/>
  </p:sldMasterIdLst>
  <p:notesMasterIdLst>
    <p:notesMasterId r:id="rId52"/>
  </p:notesMasterIdLst>
  <p:handoutMasterIdLst>
    <p:handoutMasterId r:id="rId53"/>
  </p:handoutMasterIdLst>
  <p:sldIdLst>
    <p:sldId id="360" r:id="rId5"/>
    <p:sldId id="435" r:id="rId6"/>
    <p:sldId id="374" r:id="rId7"/>
    <p:sldId id="361" r:id="rId8"/>
    <p:sldId id="362" r:id="rId9"/>
    <p:sldId id="363" r:id="rId10"/>
    <p:sldId id="364" r:id="rId11"/>
    <p:sldId id="431" r:id="rId12"/>
    <p:sldId id="432" r:id="rId13"/>
    <p:sldId id="433" r:id="rId14"/>
    <p:sldId id="434" r:id="rId15"/>
    <p:sldId id="365" r:id="rId16"/>
    <p:sldId id="366" r:id="rId17"/>
    <p:sldId id="369" r:id="rId18"/>
    <p:sldId id="314" r:id="rId19"/>
    <p:sldId id="367" r:id="rId20"/>
    <p:sldId id="370" r:id="rId21"/>
    <p:sldId id="315" r:id="rId22"/>
    <p:sldId id="316" r:id="rId23"/>
    <p:sldId id="317" r:id="rId24"/>
    <p:sldId id="325" r:id="rId25"/>
    <p:sldId id="326" r:id="rId26"/>
    <p:sldId id="327" r:id="rId27"/>
    <p:sldId id="328" r:id="rId28"/>
    <p:sldId id="329" r:id="rId29"/>
    <p:sldId id="331" r:id="rId30"/>
    <p:sldId id="371" r:id="rId31"/>
    <p:sldId id="333" r:id="rId32"/>
    <p:sldId id="334" r:id="rId33"/>
    <p:sldId id="335" r:id="rId34"/>
    <p:sldId id="336" r:id="rId35"/>
    <p:sldId id="337" r:id="rId36"/>
    <p:sldId id="338" r:id="rId37"/>
    <p:sldId id="339" r:id="rId38"/>
    <p:sldId id="340" r:id="rId39"/>
    <p:sldId id="341" r:id="rId40"/>
    <p:sldId id="342" r:id="rId41"/>
    <p:sldId id="343" r:id="rId42"/>
    <p:sldId id="345" r:id="rId43"/>
    <p:sldId id="346" r:id="rId44"/>
    <p:sldId id="347" r:id="rId45"/>
    <p:sldId id="348" r:id="rId46"/>
    <p:sldId id="349" r:id="rId47"/>
    <p:sldId id="350" r:id="rId48"/>
    <p:sldId id="372" r:id="rId49"/>
    <p:sldId id="355" r:id="rId50"/>
    <p:sldId id="373"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73A0DAA-6AF3-43AB-8588-CEC1D06C72B9}"/>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26" autoAdjust="0"/>
    <p:restoredTop sz="94712" autoAdjust="0"/>
  </p:normalViewPr>
  <p:slideViewPr>
    <p:cSldViewPr snapToGrid="0">
      <p:cViewPr varScale="1">
        <p:scale>
          <a:sx n="69" d="100"/>
          <a:sy n="69" d="100"/>
        </p:scale>
        <p:origin x="556" y="40"/>
      </p:cViewPr>
      <p:guideLst/>
    </p:cSldViewPr>
  </p:slideViewPr>
  <p:outlineViewPr>
    <p:cViewPr>
      <p:scale>
        <a:sx n="33" d="100"/>
        <a:sy n="33" d="100"/>
      </p:scale>
      <p:origin x="0" y="-942"/>
    </p:cViewPr>
  </p:outlineViewPr>
  <p:notesTextViewPr>
    <p:cViewPr>
      <p:scale>
        <a:sx n="3" d="2"/>
        <a:sy n="3" d="2"/>
      </p:scale>
      <p:origin x="0" y="0"/>
    </p:cViewPr>
  </p:notesTextViewPr>
  <p:sorterViewPr>
    <p:cViewPr>
      <p:scale>
        <a:sx n="75" d="100"/>
        <a:sy n="75" d="100"/>
      </p:scale>
      <p:origin x="0" y="0"/>
    </p:cViewPr>
  </p:sorterViewPr>
  <p:notesViewPr>
    <p:cSldViewPr snapToGrid="0">
      <p:cViewPr varScale="1">
        <p:scale>
          <a:sx n="60" d="100"/>
          <a:sy n="60" d="100"/>
        </p:scale>
        <p:origin x="3187" y="4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s>
</file>

<file path=ppt/drawings/_rels/vmlDrawing1.vml.rels><?xml version="1.0" encoding="UTF-8" standalone="yes"?>
<Relationships xmlns="http://schemas.openxmlformats.org/package/2006/relationships"><Relationship Id="rId3" Type="http://schemas.openxmlformats.org/officeDocument/2006/relationships/image" Target="../media/image24.emf"/><Relationship Id="rId2" Type="http://schemas.openxmlformats.org/officeDocument/2006/relationships/image" Target="../media/image23.emf"/><Relationship Id="rId1" Type="http://schemas.openxmlformats.org/officeDocument/2006/relationships/image" Target="../media/image22.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F1077DB-935E-4A0A-947A-D283B9F9F452}" type="datetimeFigureOut">
              <a:rPr lang="en-US" smtClean="0"/>
              <a:t>2/5/2020</a:t>
            </a:fld>
            <a:endParaRPr lang="en-US"/>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2C0B10-7CAE-41E4-AB02-7E8B1FF2B898}" type="slidenum">
              <a:rPr lang="en-US" smtClean="0"/>
              <a:t>‹#›</a:t>
            </a:fld>
            <a:endParaRPr lang="en-US"/>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f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9EC30E-1A71-4188-9BE7-E2A64929A436}" type="datetimeFigureOut">
              <a:rPr lang="en-US" noProof="0" smtClean="0"/>
              <a:t>2/5/2020</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30193B-564F-4854-8A52-728F3FB19C85}" type="slidenum">
              <a:rPr lang="en-US" noProof="0" smtClean="0"/>
              <a:t>‹#›</a:t>
            </a:fld>
            <a:endParaRPr lang="en-US" noProof="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hf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804025"/>
          </a:xfrm>
          <a:solidFill>
            <a:schemeClr val="bg1">
              <a:lumMod val="85000"/>
            </a:schemeClr>
          </a:solidFill>
        </p:spPr>
        <p:txBody>
          <a:bodyPr tIns="1728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200400" y="2811053"/>
            <a:ext cx="8991600" cy="1261295"/>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200400" y="4061039"/>
            <a:ext cx="6580188" cy="580921"/>
          </a:xfrm>
          <a:solidFill>
            <a:schemeClr val="tx1">
              <a:alpha val="80000"/>
            </a:schemeClr>
          </a:solidFill>
        </p:spPr>
        <p:txBody>
          <a:bodyPr vert="horz" lIns="180000" tIns="180000" rIns="180000" bIns="180000" rtlCol="0">
            <a:noAutofit/>
          </a:bodyPr>
          <a:lstStyle>
            <a:lvl1pPr marL="0" indent="0" algn="r">
              <a:buNone/>
              <a:defRPr lang="en-ZA" dirty="0">
                <a:solidFill>
                  <a:schemeClr val="bg1"/>
                </a:solidFill>
              </a:defRPr>
            </a:lvl1pPr>
          </a:lstStyle>
          <a:p>
            <a:pPr marL="266700" lvl="0" indent="-266700" algn="ctr"/>
            <a:r>
              <a:rPr lang="en-US" noProof="0"/>
              <a:t>Click to edit Master subtitle style</a:t>
            </a:r>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334038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Divider Slide 1">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371351"/>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a:t>
            </a:r>
            <a:br>
              <a:rPr lang="en-US" noProof="0" dirty="0"/>
            </a:br>
            <a:r>
              <a:rPr lang="en-US" noProof="0" dirty="0"/>
              <a:t>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6235700" y="2204792"/>
            <a:ext cx="5956300" cy="1944000"/>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6235700" y="4148860"/>
            <a:ext cx="5956300" cy="1100565"/>
          </a:xfrm>
          <a:solidFill>
            <a:schemeClr val="tx1">
              <a:alpha val="80000"/>
            </a:schemeClr>
          </a:solidFill>
        </p:spPr>
        <p:txBody>
          <a:bodyPr lIns="180000" tIns="180000" rIns="252000" bIns="180000"/>
          <a:lstStyle>
            <a:lvl1pPr marL="0" indent="0" algn="r">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a:r>
              <a:rPr lang="en-US"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dirty="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524778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4371590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Divier Slide 2">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2411412" y="0"/>
            <a:ext cx="9780588" cy="6371351"/>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a:t>
            </a:r>
            <a:br>
              <a:rPr lang="en-US" noProof="0" dirty="0"/>
            </a:br>
            <a:r>
              <a:rPr lang="en-US" noProof="0" dirty="0"/>
              <a:t>your Photo Here</a:t>
            </a:r>
          </a:p>
        </p:txBody>
      </p:sp>
      <p:sp>
        <p:nvSpPr>
          <p:cNvPr id="3" name="Title 1">
            <a:extLst>
              <a:ext uri="{FF2B5EF4-FFF2-40B4-BE49-F238E27FC236}">
                <a16:creationId xmlns:a16="http://schemas.microsoft.com/office/drawing/2014/main" id="{E473AB13-DFF9-4538-9907-E261659E0E01}"/>
              </a:ext>
            </a:extLst>
          </p:cNvPr>
          <p:cNvSpPr>
            <a:spLocks noGrp="1"/>
          </p:cNvSpPr>
          <p:nvPr>
            <p:ph type="title" hasCustomPrompt="1"/>
          </p:nvPr>
        </p:nvSpPr>
        <p:spPr>
          <a:xfrm>
            <a:off x="-1700" y="2156226"/>
            <a:ext cx="5958000" cy="1958400"/>
          </a:xfrm>
          <a:solidFill>
            <a:schemeClr val="bg1"/>
          </a:solidFill>
        </p:spPr>
        <p:txBody>
          <a:bodyPr lIns="252000" tIns="180000" rIns="180000" bIns="180000"/>
          <a:lstStyle>
            <a:lvl1pPr>
              <a:defRPr sz="6000" b="1" spc="-300">
                <a:solidFill>
                  <a:schemeClr val="tx1">
                    <a:lumMod val="75000"/>
                    <a:lumOff val="25000"/>
                  </a:schemeClr>
                </a:solidFill>
                <a:latin typeface="+mj-lt"/>
              </a:defRPr>
            </a:lvl1pPr>
          </a:lstStyle>
          <a:p>
            <a:r>
              <a:rPr lang="en-US"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0" y="4110760"/>
            <a:ext cx="5956300" cy="1100565"/>
          </a:xfrm>
          <a:solidFill>
            <a:schemeClr val="tx1">
              <a:alpha val="80000"/>
            </a:schemeClr>
          </a:solidFill>
        </p:spPr>
        <p:txBody>
          <a:bodyPr lIns="252000" tIns="180000" rIns="180000" bIns="180000"/>
          <a:lstStyle>
            <a:lvl1pPr marL="0" indent="0" algn="l">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a:r>
              <a:rPr lang="en-US"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dirty="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282858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Text Image Layout 1">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6096000" y="-1"/>
            <a:ext cx="6096000" cy="6371351"/>
          </a:xfrm>
          <a:solidFill>
            <a:schemeClr val="bg1">
              <a:lumMod val="95000"/>
            </a:schemeClr>
          </a:solidFill>
        </p:spPr>
        <p:txBody>
          <a:bodyPr tIns="1584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7111800" y="3802899"/>
            <a:ext cx="4648200" cy="985000"/>
          </a:xfrm>
          <a:solidFill>
            <a:schemeClr val="bg1"/>
          </a:solidFill>
        </p:spPr>
        <p:txBody>
          <a:bodyPr lIns="180000" tIns="180000" rIns="180000" bIns="180000"/>
          <a:lstStyle>
            <a:lvl1pPr algn="r">
              <a:defRPr sz="6000" b="1" spc="-300">
                <a:solidFill>
                  <a:schemeClr val="tx1">
                    <a:lumMod val="75000"/>
                    <a:lumOff val="25000"/>
                  </a:schemeClr>
                </a:solidFill>
              </a:defRPr>
            </a:lvl1pPr>
          </a:lstStyle>
          <a:p>
            <a:r>
              <a:rPr lang="en-US" noProof="0"/>
              <a:t>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7111800" y="4787900"/>
            <a:ext cx="4648200" cy="1162800"/>
          </a:xfrm>
          <a:solidFill>
            <a:schemeClr val="tx1">
              <a:alpha val="80000"/>
            </a:schemeClr>
          </a:solidFill>
        </p:spPr>
        <p:txBody>
          <a:bodyPr lIns="180000" tIns="180000" rIns="180000" bIns="180000"/>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2668686"/>
            <a:ext cx="5472000" cy="2999426"/>
          </a:xfrm>
        </p:spPr>
        <p:txBody>
          <a:bodyPr anchor="b"/>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8" name="Rectangle 7">
            <a:extLst>
              <a:ext uri="{FF2B5EF4-FFF2-40B4-BE49-F238E27FC236}">
                <a16:creationId xmlns:a16="http://schemas.microsoft.com/office/drawing/2014/main" id="{1508F53F-6AA2-4060-904A-BC90211DC043}"/>
              </a:ext>
            </a:extLst>
          </p:cNvPr>
          <p:cNvSpPr/>
          <p:nvPr userDrawn="1"/>
        </p:nvSpPr>
        <p:spPr>
          <a:xfrm>
            <a:off x="9348588" y="3700775"/>
            <a:ext cx="2411412" cy="11482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1350103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Text Image Layout 2">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6096000" cy="6371351"/>
          </a:xfrm>
          <a:solidFill>
            <a:schemeClr val="bg1">
              <a:lumMod val="95000"/>
            </a:schemeClr>
          </a:solidFill>
        </p:spPr>
        <p:txBody>
          <a:bodyPr tIns="1584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5118100" y="1869795"/>
            <a:ext cx="6641900" cy="1124345"/>
          </a:xfrm>
          <a:solidFill>
            <a:schemeClr val="bg1">
              <a:lumMod val="95000"/>
            </a:schemeClr>
          </a:solidFill>
        </p:spPr>
        <p:txBody>
          <a:bodyPr lIns="180000" tIns="180000" rIns="180000" bIns="180000"/>
          <a:lstStyle>
            <a:lvl1pPr algn="l">
              <a:defRPr sz="6000" b="1" spc="-300">
                <a:solidFill>
                  <a:schemeClr val="tx1">
                    <a:lumMod val="75000"/>
                    <a:lumOff val="25000"/>
                  </a:schemeClr>
                </a:solidFill>
              </a:defRPr>
            </a:lvl1pPr>
          </a:lstStyle>
          <a:p>
            <a:r>
              <a:rPr lang="en-US" noProof="0"/>
              <a:t>Click to 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5118334" y="2994141"/>
            <a:ext cx="6641626" cy="590155"/>
          </a:xfrm>
          <a:solidFill>
            <a:schemeClr val="tx1">
              <a:alpha val="80000"/>
            </a:schemeClr>
          </a:solidFill>
        </p:spPr>
        <p:txBody>
          <a:bodyPr lIns="180000" tIns="180000" rIns="180000" bIns="180000"/>
          <a:lstStyle>
            <a:lvl1pPr marL="0" indent="0" algn="l">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6288000" y="3763648"/>
            <a:ext cx="5472000" cy="2428351"/>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8" name="Rectangle 7">
            <a:extLst>
              <a:ext uri="{FF2B5EF4-FFF2-40B4-BE49-F238E27FC236}">
                <a16:creationId xmlns:a16="http://schemas.microsoft.com/office/drawing/2014/main" id="{FA5285E0-8F27-49C4-AADF-92A3B72D41FD}"/>
              </a:ext>
            </a:extLst>
          </p:cNvPr>
          <p:cNvSpPr/>
          <p:nvPr userDrawn="1"/>
        </p:nvSpPr>
        <p:spPr>
          <a:xfrm>
            <a:off x="9775824" y="1762069"/>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3843892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Comparison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9" name="Subtitle 2">
            <a:extLst>
              <a:ext uri="{FF2B5EF4-FFF2-40B4-BE49-F238E27FC236}">
                <a16:creationId xmlns:a16="http://schemas.microsoft.com/office/drawing/2014/main" id="{E4633398-8EC3-417B-BEA6-101D8F224678}"/>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mparison Left Placeholder 1">
            <a:extLst>
              <a:ext uri="{FF2B5EF4-FFF2-40B4-BE49-F238E27FC236}">
                <a16:creationId xmlns:a16="http://schemas.microsoft.com/office/drawing/2014/main" id="{9322B50D-6A7D-41C6-BA57-613BC231DF36}"/>
              </a:ext>
            </a:extLst>
          </p:cNvPr>
          <p:cNvSpPr>
            <a:spLocks noGrp="1"/>
          </p:cNvSpPr>
          <p:nvPr>
            <p:ph type="body" idx="1"/>
          </p:nvPr>
        </p:nvSpPr>
        <p:spPr>
          <a:xfrm>
            <a:off x="432000" y="2307689"/>
            <a:ext cx="5472000" cy="360000"/>
          </a:xfrm>
        </p:spPr>
        <p:txBody>
          <a:bodyPr anchor="t"/>
          <a:lstStyle>
            <a:lvl1pPr marL="0" indent="0">
              <a:buNone/>
              <a:defRPr sz="2400" b="1">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4" name="Content Placeholder 2">
            <a:extLst>
              <a:ext uri="{FF2B5EF4-FFF2-40B4-BE49-F238E27FC236}">
                <a16:creationId xmlns:a16="http://schemas.microsoft.com/office/drawing/2014/main" id="{9FD584DA-F775-47B8-A1D7-6556AD5FCBD2}"/>
              </a:ext>
            </a:extLst>
          </p:cNvPr>
          <p:cNvSpPr>
            <a:spLocks noGrp="1"/>
          </p:cNvSpPr>
          <p:nvPr>
            <p:ph sz="half" idx="2"/>
          </p:nvPr>
        </p:nvSpPr>
        <p:spPr>
          <a:xfrm>
            <a:off x="432000" y="2815037"/>
            <a:ext cx="5472000" cy="3376963"/>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Comparison Left Placeholder 2">
            <a:extLst>
              <a:ext uri="{FF2B5EF4-FFF2-40B4-BE49-F238E27FC236}">
                <a16:creationId xmlns:a16="http://schemas.microsoft.com/office/drawing/2014/main" id="{78A963F8-6F6E-440E-B3B3-DDE13C083A36}"/>
              </a:ext>
            </a:extLst>
          </p:cNvPr>
          <p:cNvSpPr>
            <a:spLocks noGrp="1"/>
          </p:cNvSpPr>
          <p:nvPr>
            <p:ph type="body" sz="quarter" idx="13"/>
          </p:nvPr>
        </p:nvSpPr>
        <p:spPr>
          <a:xfrm>
            <a:off x="6300000" y="2308214"/>
            <a:ext cx="5472000" cy="358775"/>
          </a:xfrm>
        </p:spPr>
        <p:txBody>
          <a:bodyPr/>
          <a:lstStyle>
            <a:lvl1pPr marL="0" indent="0">
              <a:buNone/>
              <a:defRPr sz="2400" b="1"/>
            </a:lvl1pPr>
          </a:lstStyle>
          <a:p>
            <a:pPr lvl="0"/>
            <a:r>
              <a:rPr lang="en-US" noProof="0"/>
              <a:t>Edit Master text styles</a:t>
            </a:r>
          </a:p>
        </p:txBody>
      </p:sp>
      <p:sp>
        <p:nvSpPr>
          <p:cNvPr id="8" name="Text Placeholder 4">
            <a:extLst>
              <a:ext uri="{FF2B5EF4-FFF2-40B4-BE49-F238E27FC236}">
                <a16:creationId xmlns:a16="http://schemas.microsoft.com/office/drawing/2014/main" id="{DF0A5256-B267-47DA-858A-0F3867CB6139}"/>
              </a:ext>
            </a:extLst>
          </p:cNvPr>
          <p:cNvSpPr>
            <a:spLocks noGrp="1"/>
          </p:cNvSpPr>
          <p:nvPr>
            <p:ph type="body" sz="quarter" idx="12"/>
          </p:nvPr>
        </p:nvSpPr>
        <p:spPr>
          <a:xfrm>
            <a:off x="6299887" y="2812214"/>
            <a:ext cx="5472113" cy="3379036"/>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18733E7E-50D2-4F6C-9DF2-CF4C98C4B847}"/>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0" name="Rectangle 9" descr="Accent block left">
            <a:extLst>
              <a:ext uri="{FF2B5EF4-FFF2-40B4-BE49-F238E27FC236}">
                <a16:creationId xmlns:a16="http://schemas.microsoft.com/office/drawing/2014/main" id="{BBC0CAF5-0DE6-4BEA-824E-124A54A76AC6}"/>
              </a:ext>
              <a:ext uri="{C183D7F6-B498-43B3-948B-1728B52AA6E4}">
                <adec:decorative xmlns="" xmlns:adec="http://schemas.microsoft.com/office/drawing/2017/decorative" val="1"/>
              </a:ext>
            </a:extLst>
          </p:cNvPr>
          <p:cNvSpPr/>
          <p:nvPr userDrawn="1"/>
        </p:nvSpPr>
        <p:spPr>
          <a:xfrm>
            <a:off x="431800" y="2100317"/>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1" name="Rectangle 10" descr="Accent bar right&#10;">
            <a:extLst>
              <a:ext uri="{FF2B5EF4-FFF2-40B4-BE49-F238E27FC236}">
                <a16:creationId xmlns:a16="http://schemas.microsoft.com/office/drawing/2014/main" id="{ED008080-B2F5-441A-8B15-30AE86BBF943}"/>
              </a:ext>
              <a:ext uri="{C183D7F6-B498-43B3-948B-1728B52AA6E4}">
                <adec:decorative xmlns="" xmlns:adec="http://schemas.microsoft.com/office/drawing/2017/decorative" val="1"/>
              </a:ext>
            </a:extLst>
          </p:cNvPr>
          <p:cNvSpPr/>
          <p:nvPr userDrawn="1"/>
        </p:nvSpPr>
        <p:spPr>
          <a:xfrm>
            <a:off x="6299887" y="2100317"/>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2509955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Large Photo">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12192000" cy="6371350"/>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6096000" y="5359400"/>
            <a:ext cx="5664000" cy="565899"/>
          </a:xfrm>
          <a:solidFill>
            <a:schemeClr val="tx1"/>
          </a:solidFill>
        </p:spPr>
        <p:txBody>
          <a:bodyPr lIns="180000" tIns="180000" rIns="180000" bIns="180000" anchor="ctr"/>
          <a:lstStyle>
            <a:lvl1pPr marL="0" indent="0" algn="r">
              <a:buNone/>
              <a:defRPr>
                <a:solidFill>
                  <a:schemeClr val="bg1"/>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Enter your caption</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2" name="Slide Number Placeholder 1">
            <a:extLst>
              <a:ext uri="{FF2B5EF4-FFF2-40B4-BE49-F238E27FC236}">
                <a16:creationId xmlns:a16="http://schemas.microsoft.com/office/drawing/2014/main" id="{8B3D119C-DBF5-4B4F-BE38-7BD7B5C8A5D0}"/>
              </a:ext>
            </a:extLst>
          </p:cNvPr>
          <p:cNvSpPr>
            <a:spLocks noGrp="1"/>
          </p:cNvSpPr>
          <p:nvPr>
            <p:ph type="sldNum" sz="quarter" idx="15"/>
          </p:nvPr>
        </p:nvSpPr>
        <p:spPr/>
        <p:txBody>
          <a:bodyPr/>
          <a:lstStyle/>
          <a:p>
            <a:fld id="{19B51A1E-902D-48AF-9020-955120F399B6}" type="slidenum">
              <a:rPr lang="en-US" noProof="0" smtClean="0"/>
              <a:pPr/>
              <a:t>‹#›</a:t>
            </a:fld>
            <a:endParaRPr lang="en-US" noProof="0" dirty="0"/>
          </a:p>
        </p:txBody>
      </p:sp>
      <p:sp>
        <p:nvSpPr>
          <p:cNvPr id="5" name="Title 4">
            <a:extLst>
              <a:ext uri="{FF2B5EF4-FFF2-40B4-BE49-F238E27FC236}">
                <a16:creationId xmlns:a16="http://schemas.microsoft.com/office/drawing/2014/main" id="{7F8E7C83-06D7-4C5B-85B7-0E5713B4FAB3}"/>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1987784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hank You">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102" cy="6804025"/>
          </a:xfrm>
          <a:solidFill>
            <a:schemeClr val="bg1">
              <a:lumMod val="85000"/>
            </a:schemeClr>
          </a:solidFill>
        </p:spPr>
        <p:txBody>
          <a:bodyPr tIns="0"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8458200" y="2798354"/>
            <a:ext cx="3733800" cy="1013684"/>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Thank You</a:t>
            </a:r>
          </a:p>
        </p:txBody>
      </p:sp>
      <p:sp>
        <p:nvSpPr>
          <p:cNvPr id="9" name="Text Placeholder 5">
            <a:extLst>
              <a:ext uri="{FF2B5EF4-FFF2-40B4-BE49-F238E27FC236}">
                <a16:creationId xmlns:a16="http://schemas.microsoft.com/office/drawing/2014/main" id="{52FA7FC9-E40E-4144-84E4-34E3722E9A6D}"/>
              </a:ext>
            </a:extLst>
          </p:cNvPr>
          <p:cNvSpPr>
            <a:spLocks noGrp="1"/>
          </p:cNvSpPr>
          <p:nvPr>
            <p:ph type="body" sz="quarter" idx="15" hasCustomPrompt="1"/>
          </p:nvPr>
        </p:nvSpPr>
        <p:spPr>
          <a:xfrm>
            <a:off x="8458200" y="3957705"/>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Full Name</a:t>
            </a:r>
          </a:p>
        </p:txBody>
      </p:sp>
      <p:sp>
        <p:nvSpPr>
          <p:cNvPr id="10" name="Text Placeholder 6">
            <a:extLst>
              <a:ext uri="{FF2B5EF4-FFF2-40B4-BE49-F238E27FC236}">
                <a16:creationId xmlns:a16="http://schemas.microsoft.com/office/drawing/2014/main" id="{97289182-4FE6-4A18-9775-4588D5801CF6}"/>
              </a:ext>
            </a:extLst>
          </p:cNvPr>
          <p:cNvSpPr>
            <a:spLocks noGrp="1"/>
          </p:cNvSpPr>
          <p:nvPr>
            <p:ph type="body" sz="quarter" idx="16" hasCustomPrompt="1"/>
          </p:nvPr>
        </p:nvSpPr>
        <p:spPr>
          <a:xfrm>
            <a:off x="8458200" y="4306722"/>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Phone Number</a:t>
            </a:r>
          </a:p>
        </p:txBody>
      </p:sp>
      <p:sp>
        <p:nvSpPr>
          <p:cNvPr id="11" name="Text Placeholder 7">
            <a:extLst>
              <a:ext uri="{FF2B5EF4-FFF2-40B4-BE49-F238E27FC236}">
                <a16:creationId xmlns:a16="http://schemas.microsoft.com/office/drawing/2014/main" id="{BD4E94C7-6CAF-4FEE-9E02-D3D3A2AC5EAF}"/>
              </a:ext>
            </a:extLst>
          </p:cNvPr>
          <p:cNvSpPr>
            <a:spLocks noGrp="1"/>
          </p:cNvSpPr>
          <p:nvPr>
            <p:ph type="body" sz="quarter" idx="17" hasCustomPrompt="1"/>
          </p:nvPr>
        </p:nvSpPr>
        <p:spPr>
          <a:xfrm>
            <a:off x="8458200" y="4655739"/>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Email or Social Media Handle</a:t>
            </a:r>
          </a:p>
        </p:txBody>
      </p:sp>
      <p:sp>
        <p:nvSpPr>
          <p:cNvPr id="12" name="Text Placeholder 8">
            <a:extLst>
              <a:ext uri="{FF2B5EF4-FFF2-40B4-BE49-F238E27FC236}">
                <a16:creationId xmlns:a16="http://schemas.microsoft.com/office/drawing/2014/main" id="{0DE421A3-3C59-48FC-BC3B-007ADFBEB4FE}"/>
              </a:ext>
            </a:extLst>
          </p:cNvPr>
          <p:cNvSpPr>
            <a:spLocks noGrp="1"/>
          </p:cNvSpPr>
          <p:nvPr>
            <p:ph type="body" sz="quarter" idx="18" hasCustomPrompt="1"/>
          </p:nvPr>
        </p:nvSpPr>
        <p:spPr>
          <a:xfrm>
            <a:off x="8458200" y="5004756"/>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Company Website</a:t>
            </a:r>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51DD44D8-4A8F-4693-B90A-166855B29D25}"/>
              </a:ext>
            </a:extLst>
          </p:cNvPr>
          <p:cNvSpPr/>
          <p:nvPr userDrawn="1"/>
        </p:nvSpPr>
        <p:spPr>
          <a:xfrm>
            <a:off x="8458200" y="2685912"/>
            <a:ext cx="3733800"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222FB6A7-1E80-487C-93E6-DCAA8751EF21}"/>
              </a:ext>
            </a:extLst>
          </p:cNvPr>
          <p:cNvSpPr>
            <a:spLocks noGrp="1"/>
          </p:cNvSpPr>
          <p:nvPr>
            <p:ph type="sldNum" sz="quarter" idx="20"/>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0496631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tle, Sub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7" name="Subtitle 2">
            <a:extLst>
              <a:ext uri="{FF2B5EF4-FFF2-40B4-BE49-F238E27FC236}">
                <a16:creationId xmlns:a16="http://schemas.microsoft.com/office/drawing/2014/main" id="{E97A9A62-1AA6-47A9-A1A0-54196823744C}"/>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C8DE0AAD-6FBD-416B-A91A-21F2B737919E}"/>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17345016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wo Content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7" name="Subtitle 2">
            <a:extLst>
              <a:ext uri="{FF2B5EF4-FFF2-40B4-BE49-F238E27FC236}">
                <a16:creationId xmlns:a16="http://schemas.microsoft.com/office/drawing/2014/main" id="{7DEBF36F-ADC5-48FF-BFAF-3BED06924FD3}"/>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1512000"/>
            <a:ext cx="5472000" cy="4680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Text Placeholder 4">
            <a:extLst>
              <a:ext uri="{FF2B5EF4-FFF2-40B4-BE49-F238E27FC236}">
                <a16:creationId xmlns:a16="http://schemas.microsoft.com/office/drawing/2014/main" id="{7867C73D-EE16-41D1-B7CE-A35C765E3B8D}"/>
              </a:ext>
            </a:extLst>
          </p:cNvPr>
          <p:cNvSpPr>
            <a:spLocks noGrp="1"/>
          </p:cNvSpPr>
          <p:nvPr>
            <p:ph type="body" sz="quarter" idx="12"/>
          </p:nvPr>
        </p:nvSpPr>
        <p:spPr>
          <a:xfrm>
            <a:off x="6299887" y="1511250"/>
            <a:ext cx="5472113" cy="4680000"/>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8915521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9" name="Subtitle 2">
            <a:extLst>
              <a:ext uri="{FF2B5EF4-FFF2-40B4-BE49-F238E27FC236}">
                <a16:creationId xmlns:a16="http://schemas.microsoft.com/office/drawing/2014/main" id="{F94EB5D3-F8CB-4E76-8D7E-FF441818EECB}"/>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360000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a:extLst>
              <a:ext uri="{FF2B5EF4-FFF2-40B4-BE49-F238E27FC236}">
                <a16:creationId xmlns:a16="http://schemas.microsoft.com/office/drawing/2014/main" id="{16A38E24-EB1C-472F-B631-5DF32F9C4CF5}"/>
              </a:ext>
            </a:extLst>
          </p:cNvPr>
          <p:cNvSpPr>
            <a:spLocks noGrp="1"/>
          </p:cNvSpPr>
          <p:nvPr>
            <p:ph type="body" sz="quarter" idx="12"/>
          </p:nvPr>
        </p:nvSpPr>
        <p:spPr>
          <a:xfrm>
            <a:off x="4301550" y="1511476"/>
            <a:ext cx="3600450" cy="4679249"/>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Text Placeholder 5">
            <a:extLst>
              <a:ext uri="{FF2B5EF4-FFF2-40B4-BE49-F238E27FC236}">
                <a16:creationId xmlns:a16="http://schemas.microsoft.com/office/drawing/2014/main" id="{5B4A252E-78C9-4F76-98A4-A4B580AD072A}"/>
              </a:ext>
            </a:extLst>
          </p:cNvPr>
          <p:cNvSpPr>
            <a:spLocks noGrp="1"/>
          </p:cNvSpPr>
          <p:nvPr>
            <p:ph type="body" sz="quarter" idx="13"/>
          </p:nvPr>
        </p:nvSpPr>
        <p:spPr>
          <a:xfrm>
            <a:off x="8171550" y="1511475"/>
            <a:ext cx="3600450" cy="4679250"/>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6D4BCA97-F31B-451D-82F8-6E000DF2118A}"/>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0817AAC4-A657-4D75-A527-0307AFF2B17B}"/>
              </a:ext>
            </a:extLst>
          </p:cNvPr>
          <p:cNvSpPr>
            <a:spLocks noGrp="1"/>
          </p:cNvSpPr>
          <p:nvPr>
            <p:ph type="sldNum" sz="quarter" idx="15"/>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6543880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5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10" name="Subtitle 2">
            <a:extLst>
              <a:ext uri="{FF2B5EF4-FFF2-40B4-BE49-F238E27FC236}">
                <a16:creationId xmlns:a16="http://schemas.microsoft.com/office/drawing/2014/main" id="{9D7ACCB5-9A86-4F46-89E2-B79F48C9EC1D}"/>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216000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p:nvPr>
        </p:nvSpPr>
        <p:spPr>
          <a:xfrm>
            <a:off x="2726412" y="1512000"/>
            <a:ext cx="2160588" cy="4679250"/>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 name="Text Placeholder 5">
            <a:extLst>
              <a:ext uri="{FF2B5EF4-FFF2-40B4-BE49-F238E27FC236}">
                <a16:creationId xmlns:a16="http://schemas.microsoft.com/office/drawing/2014/main" id="{6A983D98-E0AB-429A-9EC2-B50D4216D691}"/>
              </a:ext>
            </a:extLst>
          </p:cNvPr>
          <p:cNvSpPr>
            <a:spLocks noGrp="1"/>
          </p:cNvSpPr>
          <p:nvPr>
            <p:ph type="body" sz="quarter" idx="13"/>
          </p:nvPr>
        </p:nvSpPr>
        <p:spPr>
          <a:xfrm>
            <a:off x="5021412" y="1512000"/>
            <a:ext cx="2160588" cy="4679250"/>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6">
            <a:extLst>
              <a:ext uri="{FF2B5EF4-FFF2-40B4-BE49-F238E27FC236}">
                <a16:creationId xmlns:a16="http://schemas.microsoft.com/office/drawing/2014/main" id="{755213BF-EF6D-45DC-A01B-DE6C2F23A6D2}"/>
              </a:ext>
            </a:extLst>
          </p:cNvPr>
          <p:cNvSpPr>
            <a:spLocks noGrp="1"/>
          </p:cNvSpPr>
          <p:nvPr>
            <p:ph type="body" sz="quarter" idx="14"/>
          </p:nvPr>
        </p:nvSpPr>
        <p:spPr>
          <a:xfrm>
            <a:off x="7316412" y="1507535"/>
            <a:ext cx="2160588" cy="4679250"/>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 name="Text Placeholder 7">
            <a:extLst>
              <a:ext uri="{FF2B5EF4-FFF2-40B4-BE49-F238E27FC236}">
                <a16:creationId xmlns:a16="http://schemas.microsoft.com/office/drawing/2014/main" id="{77D6BBBA-F4A3-45D4-91BC-A405FFDC7C3D}"/>
              </a:ext>
            </a:extLst>
          </p:cNvPr>
          <p:cNvSpPr>
            <a:spLocks noGrp="1"/>
          </p:cNvSpPr>
          <p:nvPr>
            <p:ph type="body" sz="quarter" idx="15"/>
          </p:nvPr>
        </p:nvSpPr>
        <p:spPr>
          <a:xfrm>
            <a:off x="9611412" y="1507535"/>
            <a:ext cx="2160588" cy="4683715"/>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2D09234E-176D-4BBF-9391-7B6F018C51AB}"/>
              </a:ext>
            </a:extLst>
          </p:cNvPr>
          <p:cNvSpPr>
            <a:spLocks noGrp="1"/>
          </p:cNvSpPr>
          <p:nvPr>
            <p:ph type="ftr" sz="quarter" idx="16"/>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009ABD5E-B8F1-4246-B167-09138760AD7D}"/>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9748372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200400" y="2811053"/>
            <a:ext cx="8991600" cy="1261295"/>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200400" y="4061039"/>
            <a:ext cx="6580188" cy="580921"/>
          </a:xfrm>
          <a:solidFill>
            <a:schemeClr val="tx1">
              <a:alpha val="80000"/>
            </a:schemeClr>
          </a:solidFill>
        </p:spPr>
        <p:txBody>
          <a:bodyPr vert="horz" lIns="180000" tIns="180000" rIns="180000" bIns="180000" rtlCol="0">
            <a:noAutofit/>
          </a:bodyPr>
          <a:lstStyle>
            <a:lvl1pPr marL="0" indent="0" algn="r">
              <a:buNone/>
              <a:defRPr lang="en-ZA" dirty="0">
                <a:solidFill>
                  <a:schemeClr val="bg1"/>
                </a:solidFill>
              </a:defRPr>
            </a:lvl1pPr>
          </a:lstStyle>
          <a:p>
            <a:pPr marL="266700" lvl="0" indent="-266700" algn="ctr"/>
            <a:r>
              <a:rPr lang="en-US" noProof="0"/>
              <a:t>Click to edit Master subtitle style</a:t>
            </a:r>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8577601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Section Header">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473AB13-DFF9-4538-9907-E261659E0E01}"/>
              </a:ext>
            </a:extLst>
          </p:cNvPr>
          <p:cNvSpPr>
            <a:spLocks noGrp="1"/>
          </p:cNvSpPr>
          <p:nvPr>
            <p:ph type="title" hasCustomPrompt="1"/>
          </p:nvPr>
        </p:nvSpPr>
        <p:spPr>
          <a:xfrm>
            <a:off x="-1700" y="2156226"/>
            <a:ext cx="5958000" cy="1958400"/>
          </a:xfrm>
          <a:solidFill>
            <a:schemeClr val="bg1"/>
          </a:solidFill>
        </p:spPr>
        <p:txBody>
          <a:bodyPr lIns="252000" tIns="180000" rIns="180000" bIns="180000"/>
          <a:lstStyle>
            <a:lvl1pPr>
              <a:defRPr sz="6000" b="1" spc="-300">
                <a:solidFill>
                  <a:schemeClr val="tx1">
                    <a:lumMod val="75000"/>
                    <a:lumOff val="25000"/>
                  </a:schemeClr>
                </a:solidFill>
                <a:latin typeface="+mj-lt"/>
              </a:defRPr>
            </a:lvl1pPr>
          </a:lstStyle>
          <a:p>
            <a:r>
              <a:rPr lang="en-US" noProof="0"/>
              <a:t>Click to edit section divider</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dirty="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
        <p:nvSpPr>
          <p:cNvPr id="11" name="Text Placeholder 2">
            <a:extLst>
              <a:ext uri="{FF2B5EF4-FFF2-40B4-BE49-F238E27FC236}">
                <a16:creationId xmlns:a16="http://schemas.microsoft.com/office/drawing/2014/main" id="{14B95064-E6BF-43CD-ACBD-6363E8D9BF6A}"/>
              </a:ext>
            </a:extLst>
          </p:cNvPr>
          <p:cNvSpPr>
            <a:spLocks noGrp="1"/>
          </p:cNvSpPr>
          <p:nvPr>
            <p:ph type="body" idx="1"/>
          </p:nvPr>
        </p:nvSpPr>
        <p:spPr>
          <a:xfrm>
            <a:off x="0" y="4114627"/>
            <a:ext cx="5956300" cy="1095056"/>
          </a:xfrm>
          <a:solidFill>
            <a:schemeClr val="tx1">
              <a:alpha val="80000"/>
            </a:schemeClr>
          </a:solidFill>
        </p:spPr>
        <p:txBody>
          <a:bodyPr vert="horz" lIns="252000" tIns="180000" rIns="180000" bIns="180000" rtlCol="0">
            <a:noAutofit/>
          </a:bodyPr>
          <a:lstStyle>
            <a:lvl1pPr marL="0" indent="0" algn="l">
              <a:buNone/>
              <a:defRPr lang="en-US">
                <a:solidFill>
                  <a:schemeClr val="bg1"/>
                </a:solidFill>
              </a:defRPr>
            </a:lvl1pPr>
          </a:lstStyle>
          <a:p>
            <a:pPr marL="266700" lvl="0" indent="-266700"/>
            <a:r>
              <a:rPr lang="en-US" noProof="0"/>
              <a:t>Edit Master text styles</a:t>
            </a:r>
          </a:p>
        </p:txBody>
      </p:sp>
    </p:spTree>
    <p:extLst>
      <p:ext uri="{BB962C8B-B14F-4D97-AF65-F5344CB8AC3E}">
        <p14:creationId xmlns:p14="http://schemas.microsoft.com/office/powerpoint/2010/main" val="39825637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008000"/>
            <a:ext cx="11328000" cy="5183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C8DE0AAD-6FBD-416B-A91A-21F2B737919E}"/>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9762075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9" name="Content Placeholder 3">
            <a:extLst>
              <a:ext uri="{FF2B5EF4-FFF2-40B4-BE49-F238E27FC236}">
                <a16:creationId xmlns:a16="http://schemas.microsoft.com/office/drawing/2014/main" id="{EE1E0B79-3CC8-4DCF-8AEC-AC43BC9A3048}"/>
              </a:ext>
            </a:extLst>
          </p:cNvPr>
          <p:cNvSpPr>
            <a:spLocks noGrp="1"/>
          </p:cNvSpPr>
          <p:nvPr>
            <p:ph sz="half" idx="2"/>
          </p:nvPr>
        </p:nvSpPr>
        <p:spPr>
          <a:xfrm>
            <a:off x="6311886" y="1007250"/>
            <a:ext cx="5460114" cy="516971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Content Placeholder 2">
            <a:extLst>
              <a:ext uri="{FF2B5EF4-FFF2-40B4-BE49-F238E27FC236}">
                <a16:creationId xmlns:a16="http://schemas.microsoft.com/office/drawing/2014/main" id="{15546508-E26C-46CD-8939-D20E71BF4ED7}"/>
              </a:ext>
            </a:extLst>
          </p:cNvPr>
          <p:cNvSpPr>
            <a:spLocks noGrp="1"/>
          </p:cNvSpPr>
          <p:nvPr>
            <p:ph sz="half" idx="1"/>
          </p:nvPr>
        </p:nvSpPr>
        <p:spPr>
          <a:xfrm>
            <a:off x="431999" y="1007250"/>
            <a:ext cx="5448115" cy="516971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155533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 xmlns:adec="http://schemas.microsoft.com/office/drawing/2017/decorative" val="1"/>
              </a:ext>
            </a:extLst>
          </p:cNvPr>
          <p:cNvSpPr/>
          <p:nvPr userDrawn="1"/>
        </p:nvSpPr>
        <p:spPr>
          <a:xfrm>
            <a:off x="431800" y="1016231"/>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2" name="Rectangle 11" descr="Accent bar right&#10;">
            <a:extLst>
              <a:ext uri="{FF2B5EF4-FFF2-40B4-BE49-F238E27FC236}">
                <a16:creationId xmlns:a16="http://schemas.microsoft.com/office/drawing/2014/main" id="{3E8A46E0-47C2-4441-B7DD-F621A80F1FC8}"/>
              </a:ext>
              <a:ext uri="{C183D7F6-B498-43B3-948B-1728B52AA6E4}">
                <adec:decorative xmlns="" xmlns:adec="http://schemas.microsoft.com/office/drawing/2017/decorative" val="1"/>
              </a:ext>
            </a:extLst>
          </p:cNvPr>
          <p:cNvSpPr/>
          <p:nvPr userDrawn="1"/>
        </p:nvSpPr>
        <p:spPr>
          <a:xfrm>
            <a:off x="6299887" y="1016231"/>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4" name="Text Placeholder 2">
            <a:extLst>
              <a:ext uri="{FF2B5EF4-FFF2-40B4-BE49-F238E27FC236}">
                <a16:creationId xmlns:a16="http://schemas.microsoft.com/office/drawing/2014/main" id="{D902C307-6561-4E11-9899-1F34830AE8AB}"/>
              </a:ext>
            </a:extLst>
          </p:cNvPr>
          <p:cNvSpPr>
            <a:spLocks noGrp="1"/>
          </p:cNvSpPr>
          <p:nvPr>
            <p:ph type="body" idx="1"/>
          </p:nvPr>
        </p:nvSpPr>
        <p:spPr>
          <a:xfrm>
            <a:off x="431800" y="1224128"/>
            <a:ext cx="5448115" cy="35877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16" name="Text Placeholder 4">
            <a:extLst>
              <a:ext uri="{FF2B5EF4-FFF2-40B4-BE49-F238E27FC236}">
                <a16:creationId xmlns:a16="http://schemas.microsoft.com/office/drawing/2014/main" id="{CD73439B-6B1B-47C5-B2B0-409015FB3398}"/>
              </a:ext>
            </a:extLst>
          </p:cNvPr>
          <p:cNvSpPr>
            <a:spLocks noGrp="1"/>
          </p:cNvSpPr>
          <p:nvPr>
            <p:ph type="body" sz="quarter" idx="3"/>
          </p:nvPr>
        </p:nvSpPr>
        <p:spPr>
          <a:xfrm>
            <a:off x="6312086" y="1224128"/>
            <a:ext cx="5447914" cy="35877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17" name="Content Placeholder 5">
            <a:extLst>
              <a:ext uri="{FF2B5EF4-FFF2-40B4-BE49-F238E27FC236}">
                <a16:creationId xmlns:a16="http://schemas.microsoft.com/office/drawing/2014/main" id="{12AC6878-44C6-4445-A225-70C0DC482EDF}"/>
              </a:ext>
            </a:extLst>
          </p:cNvPr>
          <p:cNvSpPr>
            <a:spLocks noGrp="1"/>
          </p:cNvSpPr>
          <p:nvPr>
            <p:ph sz="quarter" idx="4"/>
          </p:nvPr>
        </p:nvSpPr>
        <p:spPr>
          <a:xfrm>
            <a:off x="6299886" y="1955731"/>
            <a:ext cx="5447914" cy="4233932"/>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8" name="Content Placeholder 3">
            <a:extLst>
              <a:ext uri="{FF2B5EF4-FFF2-40B4-BE49-F238E27FC236}">
                <a16:creationId xmlns:a16="http://schemas.microsoft.com/office/drawing/2014/main" id="{6D675DA8-374F-4915-973A-53612A41FFC1}"/>
              </a:ext>
            </a:extLst>
          </p:cNvPr>
          <p:cNvSpPr>
            <a:spLocks noGrp="1"/>
          </p:cNvSpPr>
          <p:nvPr>
            <p:ph sz="half" idx="2"/>
          </p:nvPr>
        </p:nvSpPr>
        <p:spPr>
          <a:xfrm>
            <a:off x="431800" y="1943031"/>
            <a:ext cx="5447914" cy="4246632"/>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6253150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3932037" cy="1411276"/>
          </a:xfrm>
        </p:spPr>
        <p:txBody>
          <a:bodyPr anchor="b"/>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 xmlns:adec="http://schemas.microsoft.com/office/drawing/2017/decorative" val="1"/>
              </a:ext>
            </a:extLst>
          </p:cNvPr>
          <p:cNvSpPr/>
          <p:nvPr userDrawn="1"/>
        </p:nvSpPr>
        <p:spPr>
          <a:xfrm>
            <a:off x="431800" y="1892926"/>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4" name="Content Placeholder 2">
            <a:extLst>
              <a:ext uri="{FF2B5EF4-FFF2-40B4-BE49-F238E27FC236}">
                <a16:creationId xmlns:a16="http://schemas.microsoft.com/office/drawing/2014/main" id="{85B68CA9-AC4C-4D15-9BA1-A9F1AC5606DA}"/>
              </a:ext>
            </a:extLst>
          </p:cNvPr>
          <p:cNvSpPr>
            <a:spLocks noGrp="1"/>
          </p:cNvSpPr>
          <p:nvPr>
            <p:ph idx="1"/>
          </p:nvPr>
        </p:nvSpPr>
        <p:spPr>
          <a:xfrm>
            <a:off x="4788816" y="432001"/>
            <a:ext cx="6971184" cy="5429050"/>
          </a:xfrm>
        </p:spPr>
        <p:txBody>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3">
            <a:extLst>
              <a:ext uri="{FF2B5EF4-FFF2-40B4-BE49-F238E27FC236}">
                <a16:creationId xmlns:a16="http://schemas.microsoft.com/office/drawing/2014/main" id="{29B24D8A-D8A5-4F57-A260-A4CF75FCB3BD}"/>
              </a:ext>
            </a:extLst>
          </p:cNvPr>
          <p:cNvSpPr>
            <a:spLocks noGrp="1"/>
          </p:cNvSpPr>
          <p:nvPr>
            <p:ph type="body" sz="half" idx="2"/>
          </p:nvPr>
        </p:nvSpPr>
        <p:spPr>
          <a:xfrm>
            <a:off x="432000"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Tree>
    <p:extLst>
      <p:ext uri="{BB962C8B-B14F-4D97-AF65-F5344CB8AC3E}">
        <p14:creationId xmlns:p14="http://schemas.microsoft.com/office/powerpoint/2010/main" val="8014327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3932037" cy="1411276"/>
          </a:xfrm>
        </p:spPr>
        <p:txBody>
          <a:bodyPr anchor="b"/>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 xmlns:adec="http://schemas.microsoft.com/office/drawing/2017/decorative" val="1"/>
              </a:ext>
            </a:extLst>
          </p:cNvPr>
          <p:cNvSpPr/>
          <p:nvPr userDrawn="1"/>
        </p:nvSpPr>
        <p:spPr>
          <a:xfrm>
            <a:off x="431800" y="1892926"/>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9" name="Text Placeholder 3">
            <a:extLst>
              <a:ext uri="{FF2B5EF4-FFF2-40B4-BE49-F238E27FC236}">
                <a16:creationId xmlns:a16="http://schemas.microsoft.com/office/drawing/2014/main" id="{3E50A411-2E68-4F4D-B4BC-62E87C633658}"/>
              </a:ext>
            </a:extLst>
          </p:cNvPr>
          <p:cNvSpPr>
            <a:spLocks noGrp="1"/>
          </p:cNvSpPr>
          <p:nvPr>
            <p:ph type="body" sz="half" idx="2"/>
          </p:nvPr>
        </p:nvSpPr>
        <p:spPr>
          <a:xfrm>
            <a:off x="432000"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0" name="Picture Placeholder 2">
            <a:extLst>
              <a:ext uri="{FF2B5EF4-FFF2-40B4-BE49-F238E27FC236}">
                <a16:creationId xmlns:a16="http://schemas.microsoft.com/office/drawing/2014/main" id="{2FBF39A8-0BD5-48FD-9993-F595D4F727C1}"/>
              </a:ext>
            </a:extLst>
          </p:cNvPr>
          <p:cNvSpPr>
            <a:spLocks noGrp="1"/>
          </p:cNvSpPr>
          <p:nvPr>
            <p:ph type="pic" idx="1"/>
          </p:nvPr>
        </p:nvSpPr>
        <p:spPr>
          <a:xfrm>
            <a:off x="4788816" y="432001"/>
            <a:ext cx="6971184" cy="54290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Tree>
    <p:extLst>
      <p:ext uri="{BB962C8B-B14F-4D97-AF65-F5344CB8AC3E}">
        <p14:creationId xmlns:p14="http://schemas.microsoft.com/office/powerpoint/2010/main" val="204063337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Title and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5" name="Subtitle 2">
            <a:extLst>
              <a:ext uri="{FF2B5EF4-FFF2-40B4-BE49-F238E27FC236}">
                <a16:creationId xmlns:a16="http://schemas.microsoft.com/office/drawing/2014/main" id="{10727B06-56A8-44A2-B6C2-9ED183D107F3}"/>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a:lstStyle/>
          <a:p>
            <a:r>
              <a:rPr lang="en-US" noProof="0" dirty="0"/>
              <a:t>Add a footer</a:t>
            </a:r>
          </a:p>
        </p:txBody>
      </p:sp>
      <p:sp>
        <p:nvSpPr>
          <p:cNvPr id="4" name="Slide Number Placeholder 3">
            <a:extLst>
              <a:ext uri="{FF2B5EF4-FFF2-40B4-BE49-F238E27FC236}">
                <a16:creationId xmlns:a16="http://schemas.microsoft.com/office/drawing/2014/main" id="{853CF994-8B2C-443F-B695-7378DD360DAA}"/>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15058552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userDrawn="1">
  <p:cSld name="Title Only">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dirty="0"/>
          </a:p>
        </p:txBody>
      </p:sp>
      <p:sp>
        <p:nvSpPr>
          <p:cNvPr id="4" name="Title 3">
            <a:extLst>
              <a:ext uri="{FF2B5EF4-FFF2-40B4-BE49-F238E27FC236}">
                <a16:creationId xmlns:a16="http://schemas.microsoft.com/office/drawing/2014/main" id="{90694D9D-C633-4D52-965E-E5BBD9883037}"/>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11397670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userDrawn="1">
  <p:cSld name="1_Title Only">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dirty="0"/>
          </a:p>
        </p:txBody>
      </p:sp>
      <p:sp>
        <p:nvSpPr>
          <p:cNvPr id="4" name="Title 3">
            <a:extLst>
              <a:ext uri="{FF2B5EF4-FFF2-40B4-BE49-F238E27FC236}">
                <a16:creationId xmlns:a16="http://schemas.microsoft.com/office/drawing/2014/main" id="{90694D9D-C633-4D52-965E-E5BBD9883037}"/>
              </a:ext>
            </a:extLst>
          </p:cNvPr>
          <p:cNvSpPr>
            <a:spLocks noGrp="1"/>
          </p:cNvSpPr>
          <p:nvPr>
            <p:ph type="title"/>
          </p:nvPr>
        </p:nvSpPr>
        <p:spPr/>
        <p:txBody>
          <a:bodyPr/>
          <a:lstStyle/>
          <a:p>
            <a:r>
              <a:rPr lang="en-US" noProof="0"/>
              <a:t>Click to edit Master title style</a:t>
            </a:r>
          </a:p>
        </p:txBody>
      </p:sp>
      <p:sp>
        <p:nvSpPr>
          <p:cNvPr id="6" name="Text Placeholder 5">
            <a:extLst>
              <a:ext uri="{FF2B5EF4-FFF2-40B4-BE49-F238E27FC236}">
                <a16:creationId xmlns:a16="http://schemas.microsoft.com/office/drawing/2014/main" id="{0DB3A426-6D4A-4D91-ACD6-A2C25BAE44E3}"/>
              </a:ext>
            </a:extLst>
          </p:cNvPr>
          <p:cNvSpPr>
            <a:spLocks noGrp="1"/>
          </p:cNvSpPr>
          <p:nvPr>
            <p:ph type="body" sz="quarter" idx="14"/>
          </p:nvPr>
        </p:nvSpPr>
        <p:spPr>
          <a:xfrm>
            <a:off x="1664370" y="2033588"/>
            <a:ext cx="8863262" cy="2790825"/>
          </a:xfrm>
        </p:spPr>
        <p:txBody>
          <a:bodyPr anchor="ctr"/>
          <a:lstStyle>
            <a:lvl1pPr marL="0" indent="0" algn="ctr">
              <a:buNone/>
              <a:defRPr sz="6000"/>
            </a:lvl1pPr>
            <a:lvl2pPr marL="266700" indent="0">
              <a:buNone/>
              <a:defRPr/>
            </a:lvl2pPr>
          </a:lstStyle>
          <a:p>
            <a:pPr lvl="0"/>
            <a:r>
              <a:rPr lang="en-US" noProof="0"/>
              <a:t>Edit Master text styles</a:t>
            </a:r>
          </a:p>
        </p:txBody>
      </p:sp>
    </p:spTree>
    <p:extLst>
      <p:ext uri="{BB962C8B-B14F-4D97-AF65-F5344CB8AC3E}">
        <p14:creationId xmlns:p14="http://schemas.microsoft.com/office/powerpoint/2010/main" val="287724365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userDrawn="1">
  <p:cSld name="Blank">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3900433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EB0D177-9AA4-42F4-9CD7-CD206217CA6D}"/>
              </a:ext>
            </a:extLst>
          </p:cNvPr>
          <p:cNvSpPr/>
          <p:nvPr userDrawn="1"/>
        </p:nvSpPr>
        <p:spPr>
          <a:xfrm>
            <a:off x="9780101" y="6371351"/>
            <a:ext cx="1979897" cy="4319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8" name="Rectangle 27">
            <a:extLst>
              <a:ext uri="{FF2B5EF4-FFF2-40B4-BE49-F238E27FC236}">
                <a16:creationId xmlns:a16="http://schemas.microsoft.com/office/drawing/2014/main" id="{C825DB53-D610-4A40-AFDC-EBC47DB613CE}"/>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1" name="Freeform: Shape 30">
            <a:extLst>
              <a:ext uri="{FF2B5EF4-FFF2-40B4-BE49-F238E27FC236}">
                <a16:creationId xmlns:a16="http://schemas.microsoft.com/office/drawing/2014/main" id="{C2B9A6A4-83D0-40B1-8B15-964C84BF0705}"/>
              </a:ext>
            </a:extLst>
          </p:cNvPr>
          <p:cNvSpPr/>
          <p:nvPr userDrawn="1"/>
        </p:nvSpPr>
        <p:spPr>
          <a:xfrm>
            <a:off x="0" y="6371351"/>
            <a:ext cx="9780102" cy="432000"/>
          </a:xfrm>
          <a:custGeom>
            <a:avLst/>
            <a:gdLst>
              <a:gd name="connsiteX0" fmla="*/ 0 w 9780102"/>
              <a:gd name="connsiteY0" fmla="*/ 0 h 432000"/>
              <a:gd name="connsiteX1" fmla="*/ 9780102 w 9780102"/>
              <a:gd name="connsiteY1" fmla="*/ 0 h 432000"/>
              <a:gd name="connsiteX2" fmla="*/ 9780102 w 9780102"/>
              <a:gd name="connsiteY2" fmla="*/ 432000 h 432000"/>
              <a:gd name="connsiteX3" fmla="*/ 0 w 9780102"/>
              <a:gd name="connsiteY3" fmla="*/ 432000 h 432000"/>
            </a:gdLst>
            <a:ahLst/>
            <a:cxnLst>
              <a:cxn ang="0">
                <a:pos x="connsiteX0" y="connsiteY0"/>
              </a:cxn>
              <a:cxn ang="0">
                <a:pos x="connsiteX1" y="connsiteY1"/>
              </a:cxn>
              <a:cxn ang="0">
                <a:pos x="connsiteX2" y="connsiteY2"/>
              </a:cxn>
              <a:cxn ang="0">
                <a:pos x="connsiteX3" y="connsiteY3"/>
              </a:cxn>
            </a:cxnLst>
            <a:rect l="l" t="t" r="r" b="b"/>
            <a:pathLst>
              <a:path w="9780102" h="432000">
                <a:moveTo>
                  <a:pt x="0" y="0"/>
                </a:moveTo>
                <a:lnTo>
                  <a:pt x="9780102" y="0"/>
                </a:lnTo>
                <a:lnTo>
                  <a:pt x="9780102" y="432000"/>
                </a:lnTo>
                <a:lnTo>
                  <a:pt x="0" y="43200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432000" y="432000"/>
            <a:ext cx="11328000" cy="432000"/>
          </a:xfrm>
          <a:prstGeom prst="rect">
            <a:avLst/>
          </a:prstGeom>
        </p:spPr>
        <p:txBody>
          <a:bodyPr vert="horz" lIns="0" tIns="0" rIns="0" bIns="0" rtlCol="0" anchor="ctr">
            <a:noAutofit/>
          </a:bodyPr>
          <a:lstStyle/>
          <a:p>
            <a:r>
              <a:rPr lang="en-US" noProof="0"/>
              <a:t>Click to edit page title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512000"/>
            <a:ext cx="11328000" cy="4679250"/>
          </a:xfrm>
          <a:prstGeom prst="rect">
            <a:avLst/>
          </a:prstGeom>
        </p:spPr>
        <p:txBody>
          <a:bodyPr vert="horz" lIns="0" tIns="0" rIns="0" bIns="0" rtlCol="0">
            <a:no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32000" y="6439820"/>
            <a:ext cx="5664000" cy="295062"/>
          </a:xfrm>
          <a:prstGeom prst="rect">
            <a:avLst/>
          </a:prstGeom>
          <a:noFill/>
        </p:spPr>
        <p:txBody>
          <a:bodyPr vert="horz" lIns="0" tIns="0" rIns="0" bIns="0" rtlCol="0" anchor="ctr"/>
          <a:lstStyle>
            <a:lvl1pPr algn="l">
              <a:defRPr sz="1200">
                <a:solidFill>
                  <a:schemeClr val="tx1">
                    <a:lumMod val="75000"/>
                    <a:lumOff val="25000"/>
                  </a:schemeClr>
                </a:solidFill>
              </a:defRPr>
            </a:lvl1pPr>
          </a:lstStyle>
          <a:p>
            <a:r>
              <a:rPr lang="en-US" noProof="0" dirty="0"/>
              <a:t>Add a footer</a:t>
            </a:r>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760000" y="6371351"/>
            <a:ext cx="432000" cy="432000"/>
          </a:xfrm>
          <a:prstGeom prst="rect">
            <a:avLst/>
          </a:prstGeom>
          <a:solidFill>
            <a:schemeClr val="tx1">
              <a:lumMod val="75000"/>
              <a:lumOff val="25000"/>
            </a:schemeClr>
          </a:solidFill>
        </p:spPr>
        <p:txBody>
          <a:bodyPr vert="horz" lIns="0" tIns="0" rIns="0" bIns="0" rtlCol="0" anchor="ctr"/>
          <a:lstStyle>
            <a:lvl1pPr algn="ctr">
              <a:defRPr sz="1200">
                <a:solidFill>
                  <a:schemeClr val="bg1"/>
                </a:solidFill>
                <a:latin typeface="+mj-lt"/>
              </a:defRPr>
            </a:lvl1pPr>
          </a:lstStyle>
          <a:p>
            <a:fld id="{19B51A1E-902D-48AF-9020-955120F399B6}" type="slidenum">
              <a:rPr lang="en-US" noProof="0" smtClean="0"/>
              <a:pPr/>
              <a:t>‹#›</a:t>
            </a:fld>
            <a:endParaRPr lang="en-US" noProof="0" dirty="0"/>
          </a:p>
        </p:txBody>
      </p:sp>
      <p:sp>
        <p:nvSpPr>
          <p:cNvPr id="4" name="TextBox 3">
            <a:extLst>
              <a:ext uri="{FF2B5EF4-FFF2-40B4-BE49-F238E27FC236}">
                <a16:creationId xmlns:a16="http://schemas.microsoft.com/office/drawing/2014/main" id="{34FDC6F9-37F9-4E25-AECA-D307B8421C73}"/>
              </a:ext>
            </a:extLst>
          </p:cNvPr>
          <p:cNvSpPr txBox="1"/>
          <p:nvPr userDrawn="1"/>
        </p:nvSpPr>
        <p:spPr>
          <a:xfrm>
            <a:off x="10243100" y="6422491"/>
            <a:ext cx="1053900" cy="380860"/>
          </a:xfrm>
          <a:prstGeom prst="rect">
            <a:avLst/>
          </a:prstGeom>
          <a:noFill/>
        </p:spPr>
        <p:txBody>
          <a:bodyPr wrap="square" tIns="108000" bIns="0" rtlCol="0" anchor="ctr">
            <a:spAutoFit/>
          </a:bodyPr>
          <a:lstStyle/>
          <a:p>
            <a:pPr algn="r">
              <a:lnSpc>
                <a:spcPts val="1000"/>
              </a:lnSpc>
            </a:pPr>
            <a:r>
              <a:rPr lang="en-US" sz="2500" b="1" i="0" spc="-100" baseline="0" noProof="0" dirty="0">
                <a:solidFill>
                  <a:schemeClr val="accent1"/>
                </a:solidFill>
                <a:latin typeface="+mj-lt"/>
              </a:rPr>
              <a:t>TREY</a:t>
            </a:r>
            <a:r>
              <a:rPr lang="en-US" sz="1600" b="1" i="0" spc="-100" baseline="0" noProof="0" dirty="0">
                <a:solidFill>
                  <a:schemeClr val="accent1"/>
                </a:solidFill>
                <a:latin typeface="+mj-lt"/>
              </a:rPr>
              <a:t> </a:t>
            </a:r>
            <a:br>
              <a:rPr lang="en-US" sz="1600" b="1" i="0" spc="-100" baseline="0" noProof="0" dirty="0">
                <a:solidFill>
                  <a:schemeClr val="accent1"/>
                </a:solidFill>
                <a:latin typeface="+mj-lt"/>
              </a:rPr>
            </a:br>
            <a:r>
              <a:rPr lang="en-US" sz="1200" b="0" i="0" spc="140" baseline="0" noProof="0" dirty="0">
                <a:solidFill>
                  <a:schemeClr val="tx1">
                    <a:lumMod val="75000"/>
                    <a:lumOff val="25000"/>
                  </a:schemeClr>
                </a:solidFill>
                <a:latin typeface="+mj-lt"/>
              </a:rPr>
              <a:t>research</a:t>
            </a:r>
          </a:p>
        </p:txBody>
      </p:sp>
      <p:sp>
        <p:nvSpPr>
          <p:cNvPr id="9" name="Rectangle 8">
            <a:extLst>
              <a:ext uri="{FF2B5EF4-FFF2-40B4-BE49-F238E27FC236}">
                <a16:creationId xmlns:a16="http://schemas.microsoft.com/office/drawing/2014/main" id="{4BC39664-EB8B-4A32-915A-D4308F79277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9" name="Rectangle 28">
            <a:extLst>
              <a:ext uri="{FF2B5EF4-FFF2-40B4-BE49-F238E27FC236}">
                <a16:creationId xmlns:a16="http://schemas.microsoft.com/office/drawing/2014/main" id="{9B49670D-8F18-44A8-B217-67B412095C0D}"/>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030FA059-EC32-4FFF-9673-48849B2FA43A}"/>
              </a:ext>
            </a:extLst>
          </p:cNvPr>
          <p:cNvCxnSpPr>
            <a:cxnSpLocks/>
          </p:cNvCxnSpPr>
          <p:nvPr userDrawn="1"/>
        </p:nvCxnSpPr>
        <p:spPr>
          <a:xfrm flipH="1">
            <a:off x="1" y="6371351"/>
            <a:ext cx="12191999" cy="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49" r:id="rId1"/>
    <p:sldLayoutId id="2147483662" r:id="rId2"/>
    <p:sldLayoutId id="2147483663" r:id="rId3"/>
    <p:sldLayoutId id="2147483658" r:id="rId4"/>
    <p:sldLayoutId id="2147483666" r:id="rId5"/>
    <p:sldLayoutId id="2147483659" r:id="rId6"/>
    <p:sldLayoutId id="2147483660" r:id="rId7"/>
    <p:sldLayoutId id="2147483664" r:id="rId8"/>
    <p:sldLayoutId id="2147483650" r:id="rId9"/>
    <p:sldLayoutId id="2147483652" r:id="rId10"/>
    <p:sldLayoutId id="2147483656" r:id="rId11"/>
    <p:sldLayoutId id="2147483657" r:id="rId12"/>
    <p:sldLayoutId id="2147483667" r:id="rId13"/>
    <p:sldLayoutId id="2147483668" r:id="rId14"/>
    <p:sldLayoutId id="2147483669" r:id="rId15"/>
    <p:sldLayoutId id="2147483670" r:id="rId16"/>
    <p:sldLayoutId id="2147483671" r:id="rId17"/>
    <p:sldLayoutId id="2147483673" r:id="rId18"/>
    <p:sldLayoutId id="2147483674" r:id="rId19"/>
    <p:sldLayoutId id="2147483654" r:id="rId20"/>
    <p:sldLayoutId id="2147483655" r:id="rId21"/>
    <p:sldLayoutId id="2147483675" r:id="rId22"/>
    <p:sldLayoutId id="2147483672" r:id="rId23"/>
  </p:sldLayoutIdLst>
  <p:hf sldNum="0" hdr="0" ftr="0" dt="0"/>
  <p:txStyles>
    <p:titleStyle>
      <a:lvl1pPr algn="l" defTabSz="914400" rtl="0" eaLnBrk="1" latinLnBrk="0" hangingPunct="1">
        <a:lnSpc>
          <a:spcPct val="90000"/>
        </a:lnSpc>
        <a:spcBef>
          <a:spcPct val="0"/>
        </a:spcBef>
        <a:buNone/>
        <a:defRPr sz="3200" b="1" kern="1200" spc="-150">
          <a:solidFill>
            <a:schemeClr val="tx1">
              <a:lumMod val="75000"/>
              <a:lumOff val="25000"/>
            </a:schemeClr>
          </a:solidFill>
          <a:latin typeface="+mj-lt"/>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thoughtco.com/history-of-the-paper-clip-4072863" TargetMode="External"/><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experthometips.com/25-uses-for-paperclips-hacks" TargetMode="External"/><Relationship Id="rId2" Type="http://schemas.openxmlformats.org/officeDocument/2006/relationships/image" Target="../media/image3.jp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hyperlink" Target="https://www.investopedia.com/articles/investing/092514/entrepreneur-vs-small-business-owner-defined.asp" TargetMode="Externa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g"/><Relationship Id="rId1" Type="http://schemas.openxmlformats.org/officeDocument/2006/relationships/slideLayout" Target="../slideLayouts/slideLayout15.xml"/><Relationship Id="rId4" Type="http://schemas.openxmlformats.org/officeDocument/2006/relationships/image" Target="../media/image8.jpg"/></Relationships>
</file>

<file path=ppt/slides/_rels/slide1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23.xml"/><Relationship Id="rId4" Type="http://schemas.openxmlformats.org/officeDocument/2006/relationships/image" Target="../media/image11.jpg"/></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s://keydifferences.com/difference-between-entrepreneur-and-intrapreneur.html" TargetMode="Externa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jpeg"/><Relationship Id="rId1" Type="http://schemas.openxmlformats.org/officeDocument/2006/relationships/slideLayout" Target="../slideLayouts/slideLayout15.xml"/><Relationship Id="rId5" Type="http://schemas.openxmlformats.org/officeDocument/2006/relationships/image" Target="../media/image16.jpeg"/><Relationship Id="rId4" Type="http://schemas.openxmlformats.org/officeDocument/2006/relationships/image" Target="../media/image15.jpg"/></Relationships>
</file>

<file path=ppt/slides/_rels/slide17.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3.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19.jpeg"/><Relationship Id="rId1" Type="http://schemas.openxmlformats.org/officeDocument/2006/relationships/slideLayout" Target="../slideLayouts/slideLayout15.xml"/><Relationship Id="rId4" Type="http://schemas.openxmlformats.org/officeDocument/2006/relationships/image" Target="../media/image21.jpg"/></Relationships>
</file>

<file path=ppt/slides/_rels/slide20.xml.rels><?xml version="1.0" encoding="UTF-8" standalone="yes"?>
<Relationships xmlns="http://schemas.openxmlformats.org/package/2006/relationships"><Relationship Id="rId8" Type="http://schemas.openxmlformats.org/officeDocument/2006/relationships/image" Target="../media/image24.emf"/><Relationship Id="rId3" Type="http://schemas.openxmlformats.org/officeDocument/2006/relationships/oleObject" Target="../embeddings/oleObject1.bin"/><Relationship Id="rId7" Type="http://schemas.openxmlformats.org/officeDocument/2006/relationships/oleObject" Target="../embeddings/oleObject3.bin"/><Relationship Id="rId2" Type="http://schemas.openxmlformats.org/officeDocument/2006/relationships/slideLayout" Target="../slideLayouts/slideLayout15.xml"/><Relationship Id="rId1" Type="http://schemas.openxmlformats.org/officeDocument/2006/relationships/vmlDrawing" Target="../drawings/vmlDrawing1.vml"/><Relationship Id="rId6" Type="http://schemas.openxmlformats.org/officeDocument/2006/relationships/image" Target="../media/image23.emf"/><Relationship Id="rId5" Type="http://schemas.openxmlformats.org/officeDocument/2006/relationships/oleObject" Target="../embeddings/oleObject2.bin"/><Relationship Id="rId4" Type="http://schemas.openxmlformats.org/officeDocument/2006/relationships/image" Target="../media/image22.emf"/></Relationships>
</file>

<file path=ppt/slides/_rels/slide21.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3.xml"/></Relationships>
</file>

<file path=ppt/slides/_rels/slide28.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image" Target="../media/image32.jpg"/><Relationship Id="rId1" Type="http://schemas.openxmlformats.org/officeDocument/2006/relationships/slideLayout" Target="../slideLayouts/slideLayout15.xml"/><Relationship Id="rId4" Type="http://schemas.openxmlformats.org/officeDocument/2006/relationships/image" Target="../media/image34.jpg"/></Relationships>
</file>

<file path=ppt/slides/_rels/slide2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image" Target="../media/image36.jpg"/><Relationship Id="rId1" Type="http://schemas.openxmlformats.org/officeDocument/2006/relationships/slideLayout" Target="../slideLayouts/slideLayout15.xml"/><Relationship Id="rId4" Type="http://schemas.openxmlformats.org/officeDocument/2006/relationships/image" Target="../media/image38.jpg"/></Relationships>
</file>

<file path=ppt/slides/_rels/slide34.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2" Type="http://schemas.openxmlformats.org/officeDocument/2006/relationships/image" Target="../media/image40.jpg"/><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image" Target="../media/image43.jpg"/><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2" Type="http://schemas.openxmlformats.org/officeDocument/2006/relationships/image" Target="../media/image45.jpg"/><Relationship Id="rId1" Type="http://schemas.openxmlformats.org/officeDocument/2006/relationships/slideLayout" Target="../slideLayouts/slideLayout15.xml"/></Relationships>
</file>

<file path=ppt/slides/_rels/slide43.xml.rels><?xml version="1.0" encoding="UTF-8" standalone="yes"?>
<Relationships xmlns="http://schemas.openxmlformats.org/package/2006/relationships"><Relationship Id="rId2" Type="http://schemas.openxmlformats.org/officeDocument/2006/relationships/image" Target="../media/image46.jpg"/><Relationship Id="rId1" Type="http://schemas.openxmlformats.org/officeDocument/2006/relationships/slideLayout" Target="../slideLayouts/slideLayout15.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3.xml"/></Relationships>
</file>

<file path=ppt/slides/_rels/slide46.xml.rels><?xml version="1.0" encoding="UTF-8" standalone="yes"?>
<Relationships xmlns="http://schemas.openxmlformats.org/package/2006/relationships"><Relationship Id="rId2" Type="http://schemas.openxmlformats.org/officeDocument/2006/relationships/image" Target="../media/image48.jpg"/><Relationship Id="rId1" Type="http://schemas.openxmlformats.org/officeDocument/2006/relationships/slideLayout" Target="../slideLayouts/slideLayout15.xml"/></Relationships>
</file>

<file path=ppt/slides/_rels/slide47.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person holding a phone&#10;&#10;Description automatically generated">
            <a:extLst>
              <a:ext uri="{FF2B5EF4-FFF2-40B4-BE49-F238E27FC236}">
                <a16:creationId xmlns:a16="http://schemas.microsoft.com/office/drawing/2014/main" id="{289192EC-9A23-4A5F-AB27-1A4754CA20F9}"/>
              </a:ext>
            </a:extLst>
          </p:cNvPr>
          <p:cNvPicPr>
            <a:picLocks noGrp="1" noChangeAspect="1"/>
          </p:cNvPicPr>
          <p:nvPr>
            <p:ph type="pic" sz="quarter" idx="10"/>
          </p:nvPr>
        </p:nvPicPr>
        <p:blipFill>
          <a:blip r:embed="rId2"/>
          <a:srcRect t="3525" b="3525"/>
          <a:stretch>
            <a:fillRect/>
          </a:stretch>
        </p:blipFill>
        <p:spPr/>
      </p:pic>
      <p:sp>
        <p:nvSpPr>
          <p:cNvPr id="3" name="Title 2">
            <a:extLst>
              <a:ext uri="{FF2B5EF4-FFF2-40B4-BE49-F238E27FC236}">
                <a16:creationId xmlns:a16="http://schemas.microsoft.com/office/drawing/2014/main" id="{93A9158D-E4FC-42B6-AFD2-700942FC4177}"/>
              </a:ext>
            </a:extLst>
          </p:cNvPr>
          <p:cNvSpPr>
            <a:spLocks noGrp="1"/>
          </p:cNvSpPr>
          <p:nvPr>
            <p:ph type="ctrTitle"/>
          </p:nvPr>
        </p:nvSpPr>
        <p:spPr/>
        <p:txBody>
          <a:bodyPr/>
          <a:lstStyle/>
          <a:p>
            <a:r>
              <a:rPr lang="en-GB" dirty="0"/>
              <a:t>Entrepreneurship</a:t>
            </a:r>
          </a:p>
        </p:txBody>
      </p:sp>
      <p:sp>
        <p:nvSpPr>
          <p:cNvPr id="4" name="Subtitle 3">
            <a:extLst>
              <a:ext uri="{FF2B5EF4-FFF2-40B4-BE49-F238E27FC236}">
                <a16:creationId xmlns:a16="http://schemas.microsoft.com/office/drawing/2014/main" id="{1D0598A2-CD88-4681-AF0B-DF4AA068903F}"/>
              </a:ext>
            </a:extLst>
          </p:cNvPr>
          <p:cNvSpPr>
            <a:spLocks noGrp="1"/>
          </p:cNvSpPr>
          <p:nvPr>
            <p:ph type="subTitle" idx="1"/>
          </p:nvPr>
        </p:nvSpPr>
        <p:spPr>
          <a:xfrm>
            <a:off x="3200400" y="4061039"/>
            <a:ext cx="6580188" cy="1042806"/>
          </a:xfrm>
        </p:spPr>
        <p:txBody>
          <a:bodyPr/>
          <a:lstStyle/>
          <a:p>
            <a:r>
              <a:rPr lang="en-GB" sz="6000" dirty="0"/>
              <a:t>Lecture 2</a:t>
            </a:r>
          </a:p>
        </p:txBody>
      </p:sp>
    </p:spTree>
    <p:extLst>
      <p:ext uri="{BB962C8B-B14F-4D97-AF65-F5344CB8AC3E}">
        <p14:creationId xmlns:p14="http://schemas.microsoft.com/office/powerpoint/2010/main" val="8822250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l="3154" r="3154"/>
          <a:stretch>
            <a:fillRect/>
          </a:stretch>
        </p:blipFill>
        <p:spPr/>
      </p:pic>
      <p:sp>
        <p:nvSpPr>
          <p:cNvPr id="3" name="Title 2"/>
          <p:cNvSpPr>
            <a:spLocks noGrp="1"/>
          </p:cNvSpPr>
          <p:nvPr>
            <p:ph type="ctrTitle"/>
          </p:nvPr>
        </p:nvSpPr>
        <p:spPr/>
        <p:txBody>
          <a:bodyPr/>
          <a:lstStyle/>
          <a:p>
            <a:r>
              <a:rPr lang="en-GB" dirty="0" smtClean="0"/>
              <a:t>History of the Paperclip</a:t>
            </a:r>
            <a:endParaRPr lang="en-GB" dirty="0"/>
          </a:p>
        </p:txBody>
      </p:sp>
      <p:sp>
        <p:nvSpPr>
          <p:cNvPr id="4" name="Subtitle 3"/>
          <p:cNvSpPr>
            <a:spLocks noGrp="1"/>
          </p:cNvSpPr>
          <p:nvPr>
            <p:ph type="subTitle" idx="1"/>
          </p:nvPr>
        </p:nvSpPr>
        <p:spPr/>
        <p:txBody>
          <a:bodyPr/>
          <a:lstStyle/>
          <a:p>
            <a:r>
              <a:rPr lang="en-GB" dirty="0">
                <a:hlinkClick r:id="rId3"/>
              </a:rPr>
              <a:t>https://</a:t>
            </a:r>
            <a:r>
              <a:rPr lang="en-GB" dirty="0" smtClean="0">
                <a:hlinkClick r:id="rId3"/>
              </a:rPr>
              <a:t>www.thoughtco.com/history-of-the-paper-clip-4072863</a:t>
            </a:r>
            <a:endParaRPr lang="en-GB" dirty="0" smtClean="0"/>
          </a:p>
          <a:p>
            <a:endParaRPr lang="en-GB" dirty="0"/>
          </a:p>
        </p:txBody>
      </p:sp>
    </p:spTree>
    <p:extLst>
      <p:ext uri="{BB962C8B-B14F-4D97-AF65-F5344CB8AC3E}">
        <p14:creationId xmlns:p14="http://schemas.microsoft.com/office/powerpoint/2010/main" val="210515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l="10365" r="10365"/>
          <a:stretch>
            <a:fillRect/>
          </a:stretch>
        </p:blipFill>
        <p:spPr>
          <a:xfrm>
            <a:off x="2411412" y="0"/>
            <a:ext cx="9780588" cy="6858000"/>
          </a:xfrm>
        </p:spPr>
      </p:pic>
      <p:sp>
        <p:nvSpPr>
          <p:cNvPr id="3" name="Title 2"/>
          <p:cNvSpPr>
            <a:spLocks noGrp="1"/>
          </p:cNvSpPr>
          <p:nvPr>
            <p:ph type="title"/>
          </p:nvPr>
        </p:nvSpPr>
        <p:spPr/>
        <p:txBody>
          <a:bodyPr/>
          <a:lstStyle/>
          <a:p>
            <a:r>
              <a:rPr lang="en-GB" dirty="0" smtClean="0"/>
              <a:t>Paperclip Exercise  </a:t>
            </a:r>
            <a:endParaRPr lang="en-GB" dirty="0"/>
          </a:p>
        </p:txBody>
      </p:sp>
      <p:sp>
        <p:nvSpPr>
          <p:cNvPr id="4" name="Text Placeholder 3"/>
          <p:cNvSpPr>
            <a:spLocks noGrp="1"/>
          </p:cNvSpPr>
          <p:nvPr>
            <p:ph type="body" sz="quarter" idx="13"/>
          </p:nvPr>
        </p:nvSpPr>
        <p:spPr/>
        <p:txBody>
          <a:bodyPr/>
          <a:lstStyle/>
          <a:p>
            <a:r>
              <a:rPr lang="en-GB" dirty="0">
                <a:hlinkClick r:id="rId3"/>
              </a:rPr>
              <a:t>https://</a:t>
            </a:r>
            <a:r>
              <a:rPr lang="en-GB" dirty="0" smtClean="0">
                <a:hlinkClick r:id="rId3"/>
              </a:rPr>
              <a:t>experthometips.com/25-uses-for-paperclips-hacks</a:t>
            </a:r>
            <a:endParaRPr lang="en-GB" dirty="0" smtClean="0"/>
          </a:p>
          <a:p>
            <a:endParaRPr lang="en-GB" dirty="0"/>
          </a:p>
        </p:txBody>
      </p:sp>
    </p:spTree>
    <p:extLst>
      <p:ext uri="{BB962C8B-B14F-4D97-AF65-F5344CB8AC3E}">
        <p14:creationId xmlns:p14="http://schemas.microsoft.com/office/powerpoint/2010/main" val="110028101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BECBB-EBF6-408C-B996-8843322FE765}"/>
              </a:ext>
            </a:extLst>
          </p:cNvPr>
          <p:cNvSpPr>
            <a:spLocks noGrp="1"/>
          </p:cNvSpPr>
          <p:nvPr>
            <p:ph type="title"/>
          </p:nvPr>
        </p:nvSpPr>
        <p:spPr>
          <a:xfrm>
            <a:off x="432000" y="699796"/>
            <a:ext cx="11328000" cy="373224"/>
          </a:xfrm>
        </p:spPr>
        <p:txBody>
          <a:bodyPr/>
          <a:lstStyle/>
          <a:p>
            <a:r>
              <a:rPr lang="en-GB" dirty="0"/>
              <a:t>Entrepreneurship further defined…..</a:t>
            </a:r>
            <a:r>
              <a:rPr lang="en-GB" dirty="0">
                <a:hlinkClick r:id="rId2"/>
              </a:rPr>
              <a:t> </a:t>
            </a:r>
            <a:r>
              <a:rPr lang="en-GB" sz="1800" dirty="0">
                <a:hlinkClick r:id="rId2"/>
              </a:rPr>
              <a:t>https://www.investopedia.com/articles/investing/092514/entrepreneur-vs-small-business-owner-defined.asp</a:t>
            </a:r>
            <a:r>
              <a:rPr lang="en-GB" dirty="0"/>
              <a:t/>
            </a:r>
            <a:br>
              <a:rPr lang="en-GB" dirty="0"/>
            </a:br>
            <a:endParaRPr lang="en-GB" dirty="0"/>
          </a:p>
        </p:txBody>
      </p:sp>
      <p:sp>
        <p:nvSpPr>
          <p:cNvPr id="3" name="Content Placeholder 2">
            <a:extLst>
              <a:ext uri="{FF2B5EF4-FFF2-40B4-BE49-F238E27FC236}">
                <a16:creationId xmlns:a16="http://schemas.microsoft.com/office/drawing/2014/main" id="{20FFE5EA-3508-47E7-B7A7-03EA3662B21A}"/>
              </a:ext>
            </a:extLst>
          </p:cNvPr>
          <p:cNvSpPr>
            <a:spLocks noGrp="1"/>
          </p:cNvSpPr>
          <p:nvPr>
            <p:ph idx="1"/>
          </p:nvPr>
        </p:nvSpPr>
        <p:spPr>
          <a:xfrm>
            <a:off x="233264" y="1287624"/>
            <a:ext cx="11526735" cy="4058817"/>
          </a:xfrm>
        </p:spPr>
        <p:txBody>
          <a:bodyPr/>
          <a:lstStyle/>
          <a:p>
            <a:pPr algn="just"/>
            <a:r>
              <a:rPr lang="en-GB" sz="2400" dirty="0"/>
              <a:t>An entrepreneur is an individual who starts and runs a business with limited resources and planning, and is responsible for all the risks and rewards of his or her business venture. The business idea usually encompasses a new product or service rather than an existing business model.</a:t>
            </a:r>
          </a:p>
          <a:p>
            <a:pPr algn="just"/>
            <a:r>
              <a:rPr lang="en-GB" sz="2400" dirty="0"/>
              <a:t>Such entrepreneurial ventures target high returns with an equally high level of uncertainty. The</a:t>
            </a:r>
            <a:r>
              <a:rPr lang="en-GB" sz="2400" b="1" dirty="0"/>
              <a:t> </a:t>
            </a:r>
            <a:r>
              <a:rPr lang="en-GB" sz="2400" b="1" u="sng" dirty="0"/>
              <a:t>entrepreneur </a:t>
            </a:r>
            <a:r>
              <a:rPr lang="en-GB" sz="2400" dirty="0"/>
              <a:t>is willing to risk his or her financial security and career, spending time as well as capital on an uncertain venture, arranging for the necessary capital, raw materials, manufacturing locations and skilled employees. Marketing, sales and distribution are other important aspects which are controlled by the entrepreneur.</a:t>
            </a:r>
          </a:p>
          <a:p>
            <a:pPr algn="just"/>
            <a:r>
              <a:rPr lang="en-GB" sz="2400" dirty="0"/>
              <a:t>Even if some of these functions are outsourced, the risk is still carried by the entrepreneur. This makes entrepreneurship different from inheriting and/or running an existing business, working for a start-up or entrepreneur for a salary, being a commissioned agent, or selling already available goods or services as a </a:t>
            </a:r>
            <a:r>
              <a:rPr lang="en-GB" sz="2400" u="sng" dirty="0"/>
              <a:t>franchisee</a:t>
            </a:r>
            <a:r>
              <a:rPr lang="en-GB" sz="2400" dirty="0"/>
              <a:t> or dealership.</a:t>
            </a:r>
          </a:p>
        </p:txBody>
      </p:sp>
    </p:spTree>
    <p:extLst>
      <p:ext uri="{BB962C8B-B14F-4D97-AF65-F5344CB8AC3E}">
        <p14:creationId xmlns:p14="http://schemas.microsoft.com/office/powerpoint/2010/main" val="17506697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18DB7-62FF-4312-803A-8B45AE8A2113}"/>
              </a:ext>
            </a:extLst>
          </p:cNvPr>
          <p:cNvSpPr>
            <a:spLocks noGrp="1"/>
          </p:cNvSpPr>
          <p:nvPr>
            <p:ph type="title"/>
          </p:nvPr>
        </p:nvSpPr>
        <p:spPr/>
        <p:txBody>
          <a:bodyPr/>
          <a:lstStyle/>
          <a:p>
            <a:r>
              <a:rPr lang="en-GB" dirty="0"/>
              <a:t>Key Takeaways</a:t>
            </a:r>
          </a:p>
        </p:txBody>
      </p:sp>
      <p:sp>
        <p:nvSpPr>
          <p:cNvPr id="3" name="Content Placeholder 2">
            <a:extLst>
              <a:ext uri="{FF2B5EF4-FFF2-40B4-BE49-F238E27FC236}">
                <a16:creationId xmlns:a16="http://schemas.microsoft.com/office/drawing/2014/main" id="{E97EF197-5762-4FAE-B181-62015040584D}"/>
              </a:ext>
            </a:extLst>
          </p:cNvPr>
          <p:cNvSpPr>
            <a:spLocks noGrp="1"/>
          </p:cNvSpPr>
          <p:nvPr>
            <p:ph idx="1"/>
          </p:nvPr>
        </p:nvSpPr>
        <p:spPr/>
        <p:txBody>
          <a:bodyPr/>
          <a:lstStyle/>
          <a:p>
            <a:pPr marL="0" indent="0">
              <a:buNone/>
            </a:pPr>
            <a:endParaRPr lang="en-GB" sz="2800" b="1" cap="all" dirty="0"/>
          </a:p>
          <a:p>
            <a:pPr algn="just"/>
            <a:r>
              <a:rPr lang="en-GB" sz="2800" dirty="0"/>
              <a:t>Entrepreneurs are individuals who undertake the organization of a new business and the risks and rewards that come with it.</a:t>
            </a:r>
          </a:p>
          <a:p>
            <a:pPr algn="just"/>
            <a:r>
              <a:rPr lang="en-GB" sz="2800" dirty="0"/>
              <a:t>Entrepreneurs tend to be classified as those who take on high-growth, high-risk innovations while small business owners oversee an established business with an established product and customer base.</a:t>
            </a:r>
          </a:p>
          <a:p>
            <a:pPr algn="just"/>
            <a:r>
              <a:rPr lang="en-GB" sz="2800" dirty="0"/>
              <a:t>Successful entrepreneurs are seen as a driving force in the modern economy.</a:t>
            </a:r>
          </a:p>
          <a:p>
            <a:endParaRPr lang="en-GB" dirty="0"/>
          </a:p>
        </p:txBody>
      </p:sp>
      <p:pic>
        <p:nvPicPr>
          <p:cNvPr id="5" name="Picture 4" descr="A person using a computer&#10;&#10;Description automatically generated">
            <a:extLst>
              <a:ext uri="{FF2B5EF4-FFF2-40B4-BE49-F238E27FC236}">
                <a16:creationId xmlns:a16="http://schemas.microsoft.com/office/drawing/2014/main" id="{0C3DB8C5-BAFD-4DF4-9FE7-B7509DB556E5}"/>
              </a:ext>
            </a:extLst>
          </p:cNvPr>
          <p:cNvPicPr>
            <a:picLocks noChangeAspect="1"/>
          </p:cNvPicPr>
          <p:nvPr/>
        </p:nvPicPr>
        <p:blipFill>
          <a:blip r:embed="rId2"/>
          <a:stretch>
            <a:fillRect/>
          </a:stretch>
        </p:blipFill>
        <p:spPr>
          <a:xfrm>
            <a:off x="7035476" y="4254953"/>
            <a:ext cx="3028950" cy="2266950"/>
          </a:xfrm>
          <a:prstGeom prst="rect">
            <a:avLst/>
          </a:prstGeom>
        </p:spPr>
      </p:pic>
    </p:spTree>
    <p:extLst>
      <p:ext uri="{BB962C8B-B14F-4D97-AF65-F5344CB8AC3E}">
        <p14:creationId xmlns:p14="http://schemas.microsoft.com/office/powerpoint/2010/main" val="22024336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3C500-2C26-4CCE-917B-8E5050F8AC20}"/>
              </a:ext>
            </a:extLst>
          </p:cNvPr>
          <p:cNvSpPr>
            <a:spLocks noGrp="1"/>
          </p:cNvSpPr>
          <p:nvPr>
            <p:ph type="title"/>
          </p:nvPr>
        </p:nvSpPr>
        <p:spPr>
          <a:xfrm>
            <a:off x="432000" y="0"/>
            <a:ext cx="11328000" cy="864000"/>
          </a:xfrm>
        </p:spPr>
        <p:txBody>
          <a:bodyPr/>
          <a:lstStyle/>
          <a:p>
            <a:r>
              <a:rPr lang="en-GB" b="0" dirty="0"/>
              <a:t/>
            </a:r>
            <a:br>
              <a:rPr lang="en-GB" b="0" dirty="0"/>
            </a:br>
            <a:r>
              <a:rPr lang="en-GB" dirty="0"/>
              <a:t>Small Businesses vs. Entrepreneurial Ventures</a:t>
            </a:r>
            <a:r>
              <a:rPr lang="en-GB" b="0" dirty="0"/>
              <a:t/>
            </a:r>
            <a:br>
              <a:rPr lang="en-GB" b="0" dirty="0"/>
            </a:br>
            <a:endParaRPr lang="en-GB" dirty="0"/>
          </a:p>
        </p:txBody>
      </p:sp>
      <p:sp>
        <p:nvSpPr>
          <p:cNvPr id="3" name="Content Placeholder 2">
            <a:extLst>
              <a:ext uri="{FF2B5EF4-FFF2-40B4-BE49-F238E27FC236}">
                <a16:creationId xmlns:a16="http://schemas.microsoft.com/office/drawing/2014/main" id="{1F3DB8E8-2010-4733-B714-DB72B1E599FD}"/>
              </a:ext>
            </a:extLst>
          </p:cNvPr>
          <p:cNvSpPr>
            <a:spLocks noGrp="1"/>
          </p:cNvSpPr>
          <p:nvPr>
            <p:ph idx="1"/>
          </p:nvPr>
        </p:nvSpPr>
        <p:spPr>
          <a:xfrm>
            <a:off x="149290" y="1008000"/>
            <a:ext cx="11610710" cy="5579412"/>
          </a:xfrm>
        </p:spPr>
        <p:txBody>
          <a:bodyPr/>
          <a:lstStyle/>
          <a:p>
            <a:pPr algn="just"/>
            <a:r>
              <a:rPr lang="en-GB" sz="2400" dirty="0"/>
              <a:t>There is a fine line between being a small business (SB) owner and an entrepreneur—the roles actually have a lot in common—but there are distinct differences that set them apart. </a:t>
            </a:r>
          </a:p>
          <a:p>
            <a:pPr algn="just"/>
            <a:r>
              <a:rPr lang="en-GB" sz="2400" dirty="0"/>
              <a:t>Small businesses usually deal with known and established products and services, while entrepreneurial ventures focus on </a:t>
            </a:r>
            <a:r>
              <a:rPr lang="en-GB" sz="2400" b="1" dirty="0"/>
              <a:t>new, innovative offerings</a:t>
            </a:r>
            <a:r>
              <a:rPr lang="en-GB" sz="2400" dirty="0"/>
              <a:t>. Because of this, small business owners tend to deal with </a:t>
            </a:r>
            <a:r>
              <a:rPr lang="en-GB" sz="2400" b="1" dirty="0"/>
              <a:t>known risks </a:t>
            </a:r>
            <a:r>
              <a:rPr lang="en-GB" sz="2400" dirty="0"/>
              <a:t>and entrepreneurs face</a:t>
            </a:r>
            <a:r>
              <a:rPr lang="en-GB" sz="2400" b="1" dirty="0"/>
              <a:t> unknown risks</a:t>
            </a:r>
            <a:r>
              <a:rPr lang="en-GB" sz="2400" dirty="0"/>
              <a:t>.</a:t>
            </a:r>
          </a:p>
          <a:p>
            <a:pPr algn="just"/>
            <a:r>
              <a:rPr lang="en-GB" sz="2400" dirty="0"/>
              <a:t>Limited growth with continued profitability is what is hoped for in most small businesses, while entrepreneurial ventures </a:t>
            </a:r>
            <a:r>
              <a:rPr lang="en-GB" sz="2400" b="1" dirty="0"/>
              <a:t>target rapid growth </a:t>
            </a:r>
            <a:r>
              <a:rPr lang="en-GB" sz="2400" dirty="0"/>
              <a:t>and </a:t>
            </a:r>
            <a:r>
              <a:rPr lang="en-GB" sz="2400" b="1" dirty="0"/>
              <a:t>high returns</a:t>
            </a:r>
            <a:r>
              <a:rPr lang="en-GB" sz="2400" dirty="0"/>
              <a:t>. </a:t>
            </a:r>
          </a:p>
          <a:p>
            <a:pPr algn="just"/>
            <a:r>
              <a:rPr lang="en-GB" sz="2400" dirty="0"/>
              <a:t>As a result, entrepreneurial ventures generally impact economies and communities in a significant manner, which also results in a cascading effect on other sectors, like job creation. </a:t>
            </a:r>
          </a:p>
          <a:p>
            <a:pPr algn="just"/>
            <a:r>
              <a:rPr lang="en-GB" sz="2400" dirty="0"/>
              <a:t>Small businesses are more limited in this perspective and remain confined to their own domain and group.</a:t>
            </a:r>
          </a:p>
          <a:p>
            <a:endParaRPr lang="en-GB" dirty="0"/>
          </a:p>
        </p:txBody>
      </p:sp>
    </p:spTree>
    <p:extLst>
      <p:ext uri="{BB962C8B-B14F-4D97-AF65-F5344CB8AC3E}">
        <p14:creationId xmlns:p14="http://schemas.microsoft.com/office/powerpoint/2010/main" val="42808791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2683A-AF07-4714-A455-05AF506050E7}"/>
              </a:ext>
            </a:extLst>
          </p:cNvPr>
          <p:cNvSpPr>
            <a:spLocks noGrp="1"/>
          </p:cNvSpPr>
          <p:nvPr>
            <p:ph type="title"/>
          </p:nvPr>
        </p:nvSpPr>
        <p:spPr>
          <a:xfrm>
            <a:off x="432000" y="431999"/>
            <a:ext cx="11328000" cy="814909"/>
          </a:xfrm>
        </p:spPr>
        <p:txBody>
          <a:bodyPr/>
          <a:lstStyle/>
          <a:p>
            <a:r>
              <a:rPr lang="en-GB" sz="4000" dirty="0"/>
              <a:t>Myths About Entrepreneurs</a:t>
            </a:r>
            <a:r>
              <a:rPr lang="en-GB" b="0" dirty="0"/>
              <a:t/>
            </a:r>
            <a:br>
              <a:rPr lang="en-GB" b="0" dirty="0"/>
            </a:br>
            <a:endParaRPr lang="en-GB" dirty="0"/>
          </a:p>
        </p:txBody>
      </p:sp>
      <p:sp>
        <p:nvSpPr>
          <p:cNvPr id="3" name="Content Placeholder 2">
            <a:extLst>
              <a:ext uri="{FF2B5EF4-FFF2-40B4-BE49-F238E27FC236}">
                <a16:creationId xmlns:a16="http://schemas.microsoft.com/office/drawing/2014/main" id="{3F1CE23C-5019-46A5-96C4-9336A8FAE720}"/>
              </a:ext>
            </a:extLst>
          </p:cNvPr>
          <p:cNvSpPr>
            <a:spLocks noGrp="1"/>
          </p:cNvSpPr>
          <p:nvPr>
            <p:ph idx="1"/>
          </p:nvPr>
        </p:nvSpPr>
        <p:spPr>
          <a:xfrm>
            <a:off x="289249" y="1616364"/>
            <a:ext cx="11470751" cy="4574886"/>
          </a:xfrm>
        </p:spPr>
        <p:txBody>
          <a:bodyPr/>
          <a:lstStyle/>
          <a:p>
            <a:pPr algn="just"/>
            <a:r>
              <a:rPr lang="en-GB" sz="4000" b="1" dirty="0"/>
              <a:t>Entrepreneurs take uncalculated and unknown risks without any plans.</a:t>
            </a:r>
            <a:r>
              <a:rPr lang="en-GB" sz="4000" dirty="0"/>
              <a:t> This myth is partially true; entrepreneurs do take uncalculated and unknown risks, but they keep resources, and plan as much as they can for dealing with the unknown</a:t>
            </a:r>
            <a:r>
              <a:rPr lang="en-GB" sz="4000" dirty="0" smtClean="0"/>
              <a:t>.</a:t>
            </a:r>
            <a:endParaRPr lang="en-GB" sz="4000" dirty="0"/>
          </a:p>
        </p:txBody>
      </p:sp>
    </p:spTree>
    <p:extLst>
      <p:ext uri="{BB962C8B-B14F-4D97-AF65-F5344CB8AC3E}">
        <p14:creationId xmlns:p14="http://schemas.microsoft.com/office/powerpoint/2010/main" val="42343115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sz="4000" b="1" dirty="0"/>
              <a:t>Entrepreneurs start business with a revolutionary invention. </a:t>
            </a:r>
            <a:r>
              <a:rPr lang="en-GB" sz="4000" dirty="0"/>
              <a:t>This is also partially true; not all entrepreneurial ventures are true breakthroughs. Most are identifying and capitalizing on a mix-n-match approach. Google did not invent the internet, McDonald's did not invent the cheeseburger, Starbucks did not invent coffee. It’s the identification and </a:t>
            </a:r>
            <a:r>
              <a:rPr lang="en-GB" sz="4000" u="sng" dirty="0"/>
              <a:t>capitalization</a:t>
            </a:r>
            <a:r>
              <a:rPr lang="en-GB" sz="4000" dirty="0"/>
              <a:t> of the idea and rapid growth rate that makes the venture entrepreneurial.</a:t>
            </a:r>
          </a:p>
          <a:p>
            <a:endParaRPr lang="en-GB" dirty="0"/>
          </a:p>
        </p:txBody>
      </p:sp>
      <p:sp>
        <p:nvSpPr>
          <p:cNvPr id="4" name="Title 1">
            <a:extLst>
              <a:ext uri="{FF2B5EF4-FFF2-40B4-BE49-F238E27FC236}">
                <a16:creationId xmlns:a16="http://schemas.microsoft.com/office/drawing/2014/main" id="{2332683A-AF07-4714-A455-05AF506050E7}"/>
              </a:ext>
            </a:extLst>
          </p:cNvPr>
          <p:cNvSpPr>
            <a:spLocks noGrp="1"/>
          </p:cNvSpPr>
          <p:nvPr>
            <p:ph type="title"/>
          </p:nvPr>
        </p:nvSpPr>
        <p:spPr/>
        <p:txBody>
          <a:bodyPr/>
          <a:lstStyle/>
          <a:p>
            <a:r>
              <a:rPr lang="en-GB" sz="4000" dirty="0"/>
              <a:t>Myths About Entrepreneurs</a:t>
            </a:r>
            <a:r>
              <a:rPr lang="en-GB" b="0" dirty="0"/>
              <a:t/>
            </a:r>
            <a:br>
              <a:rPr lang="en-GB" b="0" dirty="0"/>
            </a:br>
            <a:endParaRPr lang="en-GB" dirty="0"/>
          </a:p>
        </p:txBody>
      </p:sp>
    </p:spTree>
    <p:extLst>
      <p:ext uri="{BB962C8B-B14F-4D97-AF65-F5344CB8AC3E}">
        <p14:creationId xmlns:p14="http://schemas.microsoft.com/office/powerpoint/2010/main" val="19998411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32000" y="1736436"/>
            <a:ext cx="11328000" cy="4454814"/>
          </a:xfrm>
        </p:spPr>
        <p:txBody>
          <a:bodyPr/>
          <a:lstStyle/>
          <a:p>
            <a:r>
              <a:rPr lang="en-GB" sz="4000" b="1" dirty="0"/>
              <a:t>Entrepreneurs venture out only after gaining significant experience in the industry.</a:t>
            </a:r>
            <a:r>
              <a:rPr lang="en-GB" sz="4000" dirty="0"/>
              <a:t> Most entrepreneurs are young, inexperienced individuals who follow their passion.</a:t>
            </a:r>
          </a:p>
          <a:p>
            <a:endParaRPr lang="en-GB" dirty="0"/>
          </a:p>
        </p:txBody>
      </p:sp>
      <p:sp>
        <p:nvSpPr>
          <p:cNvPr id="4" name="Title 1">
            <a:extLst>
              <a:ext uri="{FF2B5EF4-FFF2-40B4-BE49-F238E27FC236}">
                <a16:creationId xmlns:a16="http://schemas.microsoft.com/office/drawing/2014/main" id="{2332683A-AF07-4714-A455-05AF506050E7}"/>
              </a:ext>
            </a:extLst>
          </p:cNvPr>
          <p:cNvSpPr>
            <a:spLocks noGrp="1"/>
          </p:cNvSpPr>
          <p:nvPr>
            <p:ph type="title"/>
          </p:nvPr>
        </p:nvSpPr>
        <p:spPr>
          <a:xfrm>
            <a:off x="432000" y="432000"/>
            <a:ext cx="11328000" cy="1092000"/>
          </a:xfrm>
        </p:spPr>
        <p:txBody>
          <a:bodyPr/>
          <a:lstStyle/>
          <a:p>
            <a:r>
              <a:rPr lang="en-GB" sz="4000" dirty="0"/>
              <a:t>Myths About Entrepreneurs</a:t>
            </a:r>
            <a:r>
              <a:rPr lang="en-GB" b="0" dirty="0"/>
              <a:t/>
            </a:r>
            <a:br>
              <a:rPr lang="en-GB" b="0" dirty="0"/>
            </a:br>
            <a:endParaRPr lang="en-GB" dirty="0"/>
          </a:p>
        </p:txBody>
      </p:sp>
    </p:spTree>
    <p:extLst>
      <p:ext uri="{BB962C8B-B14F-4D97-AF65-F5344CB8AC3E}">
        <p14:creationId xmlns:p14="http://schemas.microsoft.com/office/powerpoint/2010/main" val="16247541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273" y="1357746"/>
            <a:ext cx="11436727" cy="4833504"/>
          </a:xfrm>
        </p:spPr>
        <p:txBody>
          <a:bodyPr/>
          <a:lstStyle/>
          <a:p>
            <a:r>
              <a:rPr lang="en-GB" sz="4000" b="1" dirty="0"/>
              <a:t>Entrepreneurs complete extensive research before taking the first step.</a:t>
            </a:r>
            <a:r>
              <a:rPr lang="en-GB" sz="4000" dirty="0"/>
              <a:t> Unless an existing business is setting up a new business line on a new concept, entrepreneurs start with very limited or no research. However, they do have good awareness about the potential of their offering, which gives them the confidence to assume the risk.</a:t>
            </a:r>
          </a:p>
          <a:p>
            <a:endParaRPr lang="en-GB" dirty="0"/>
          </a:p>
        </p:txBody>
      </p:sp>
      <p:sp>
        <p:nvSpPr>
          <p:cNvPr id="4" name="Title 1">
            <a:extLst>
              <a:ext uri="{FF2B5EF4-FFF2-40B4-BE49-F238E27FC236}">
                <a16:creationId xmlns:a16="http://schemas.microsoft.com/office/drawing/2014/main" id="{2332683A-AF07-4714-A455-05AF506050E7}"/>
              </a:ext>
            </a:extLst>
          </p:cNvPr>
          <p:cNvSpPr>
            <a:spLocks noGrp="1"/>
          </p:cNvSpPr>
          <p:nvPr>
            <p:ph type="title"/>
          </p:nvPr>
        </p:nvSpPr>
        <p:spPr>
          <a:xfrm>
            <a:off x="432000" y="184727"/>
            <a:ext cx="11328000" cy="1311564"/>
          </a:xfrm>
        </p:spPr>
        <p:txBody>
          <a:bodyPr/>
          <a:lstStyle/>
          <a:p>
            <a:r>
              <a:rPr lang="en-GB" sz="4000" dirty="0"/>
              <a:t>Myths About Entrepreneurs</a:t>
            </a:r>
            <a:r>
              <a:rPr lang="en-GB" b="0" dirty="0"/>
              <a:t/>
            </a:r>
            <a:br>
              <a:rPr lang="en-GB" b="0" dirty="0"/>
            </a:br>
            <a:endParaRPr lang="en-GB" dirty="0"/>
          </a:p>
        </p:txBody>
      </p:sp>
    </p:spTree>
    <p:extLst>
      <p:ext uri="{BB962C8B-B14F-4D97-AF65-F5344CB8AC3E}">
        <p14:creationId xmlns:p14="http://schemas.microsoft.com/office/powerpoint/2010/main" val="30946873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32000" y="1579418"/>
            <a:ext cx="11328000" cy="5089236"/>
          </a:xfrm>
        </p:spPr>
        <p:txBody>
          <a:bodyPr/>
          <a:lstStyle/>
          <a:p>
            <a:r>
              <a:rPr lang="en-GB" sz="4000" b="1" dirty="0"/>
              <a:t>Entrepreneurs start with sufficient capital.</a:t>
            </a:r>
            <a:r>
              <a:rPr lang="en-GB" sz="4000" dirty="0"/>
              <a:t> </a:t>
            </a:r>
            <a:r>
              <a:rPr lang="en-GB" sz="4000" u="sng" dirty="0"/>
              <a:t>Capital </a:t>
            </a:r>
            <a:r>
              <a:rPr lang="en-GB" sz="4000" dirty="0"/>
              <a:t>is the foremost requirement of any entrepreneurial venture. Most entrepreneurs fail to secure sufficient capital from outside sources unless they have somehow proven themselves or have a marketable prototype. Hence, most entrepreneurs start out with insufficient capital with an aim to secure more along the way.</a:t>
            </a:r>
          </a:p>
          <a:p>
            <a:endParaRPr lang="en-GB" dirty="0"/>
          </a:p>
        </p:txBody>
      </p:sp>
      <p:sp>
        <p:nvSpPr>
          <p:cNvPr id="4" name="Title 1">
            <a:extLst>
              <a:ext uri="{FF2B5EF4-FFF2-40B4-BE49-F238E27FC236}">
                <a16:creationId xmlns:a16="http://schemas.microsoft.com/office/drawing/2014/main" id="{2332683A-AF07-4714-A455-05AF506050E7}"/>
              </a:ext>
            </a:extLst>
          </p:cNvPr>
          <p:cNvSpPr>
            <a:spLocks noGrp="1"/>
          </p:cNvSpPr>
          <p:nvPr>
            <p:ph type="title"/>
          </p:nvPr>
        </p:nvSpPr>
        <p:spPr>
          <a:xfrm>
            <a:off x="432000" y="431999"/>
            <a:ext cx="11328000" cy="1018109"/>
          </a:xfrm>
        </p:spPr>
        <p:txBody>
          <a:bodyPr/>
          <a:lstStyle/>
          <a:p>
            <a:r>
              <a:rPr lang="en-GB" sz="4000" dirty="0"/>
              <a:t>Myths About Entrepreneurs</a:t>
            </a:r>
            <a:r>
              <a:rPr lang="en-GB" b="0" dirty="0"/>
              <a:t/>
            </a:r>
            <a:br>
              <a:rPr lang="en-GB" b="0" dirty="0"/>
            </a:br>
            <a:endParaRPr lang="en-GB" dirty="0"/>
          </a:p>
        </p:txBody>
      </p:sp>
    </p:spTree>
    <p:extLst>
      <p:ext uri="{BB962C8B-B14F-4D97-AF65-F5344CB8AC3E}">
        <p14:creationId xmlns:p14="http://schemas.microsoft.com/office/powerpoint/2010/main" val="39878462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35147-94DC-4A8D-B9FF-8698DCB7C5F6}"/>
              </a:ext>
            </a:extLst>
          </p:cNvPr>
          <p:cNvSpPr>
            <a:spLocks noGrp="1"/>
          </p:cNvSpPr>
          <p:nvPr>
            <p:ph type="title"/>
          </p:nvPr>
        </p:nvSpPr>
        <p:spPr/>
        <p:txBody>
          <a:bodyPr/>
          <a:lstStyle/>
          <a:p>
            <a:r>
              <a:rPr lang="en-GB" dirty="0"/>
              <a:t>Examples of Entrepreneurship</a:t>
            </a:r>
            <a:r>
              <a:rPr lang="en-GB" b="0" dirty="0"/>
              <a:t/>
            </a:r>
            <a:br>
              <a:rPr lang="en-GB" b="0" dirty="0"/>
            </a:br>
            <a:endParaRPr lang="en-GB" dirty="0"/>
          </a:p>
        </p:txBody>
      </p:sp>
      <p:sp>
        <p:nvSpPr>
          <p:cNvPr id="3" name="Content Placeholder 2">
            <a:extLst>
              <a:ext uri="{FF2B5EF4-FFF2-40B4-BE49-F238E27FC236}">
                <a16:creationId xmlns:a16="http://schemas.microsoft.com/office/drawing/2014/main" id="{B6B51AC6-40B4-4371-AB05-8A4690C5CD19}"/>
              </a:ext>
            </a:extLst>
          </p:cNvPr>
          <p:cNvSpPr>
            <a:spLocks noGrp="1"/>
          </p:cNvSpPr>
          <p:nvPr>
            <p:ph idx="1"/>
          </p:nvPr>
        </p:nvSpPr>
        <p:spPr>
          <a:xfrm>
            <a:off x="298579" y="970384"/>
            <a:ext cx="11541967" cy="5887616"/>
          </a:xfrm>
        </p:spPr>
        <p:txBody>
          <a:bodyPr/>
          <a:lstStyle/>
          <a:p>
            <a:pPr algn="just"/>
            <a:r>
              <a:rPr lang="en-GB" sz="2200" dirty="0"/>
              <a:t>Trading goods—Buying entire lots of branded shampoo at wholesale rates and selling them at retail rates at your retail shop or online—does not constitute entrepreneurship. </a:t>
            </a:r>
            <a:r>
              <a:rPr lang="en-GB" sz="2200" b="1" dirty="0"/>
              <a:t>However, manufacturing your own innovative, herbal shampoo, obtaining a patent on it and marketing it for business using the same sales channels qualifies as entrepreneurship. </a:t>
            </a:r>
          </a:p>
          <a:p>
            <a:pPr algn="just"/>
            <a:r>
              <a:rPr lang="en-GB" sz="2200" dirty="0" smtClean="0"/>
              <a:t>In </a:t>
            </a:r>
            <a:r>
              <a:rPr lang="en-GB" sz="2200" dirty="0"/>
              <a:t>the </a:t>
            </a:r>
            <a:r>
              <a:rPr lang="en-GB" sz="2200" dirty="0" smtClean="0"/>
              <a:t>first </a:t>
            </a:r>
            <a:r>
              <a:rPr lang="en-GB" sz="2200" dirty="0"/>
              <a:t>example, the entrepreneur is accountable for ensuring a reliable community of property owners willing to offer proper facilities, as well as the responsibility for handling conflicts arising between various parties. </a:t>
            </a:r>
            <a:endParaRPr lang="en-GB" sz="2200" dirty="0" smtClean="0"/>
          </a:p>
          <a:p>
            <a:pPr algn="just"/>
            <a:r>
              <a:rPr lang="en-GB" sz="2200" dirty="0" smtClean="0"/>
              <a:t>In </a:t>
            </a:r>
            <a:r>
              <a:rPr lang="en-GB" sz="2200" dirty="0"/>
              <a:t>the </a:t>
            </a:r>
            <a:r>
              <a:rPr lang="en-GB" sz="2200" dirty="0" smtClean="0"/>
              <a:t>second example</a:t>
            </a:r>
            <a:r>
              <a:rPr lang="en-GB" sz="2200" dirty="0"/>
              <a:t>, the entrepreneur takes a risk on the time, effort and financial investments needed to manufacture the herbal shampoo, getting necessary licenses and handling legal disputes arising from any consumer complaints and competitions.</a:t>
            </a:r>
          </a:p>
          <a:p>
            <a:pPr algn="just"/>
            <a:endParaRPr lang="en-GB" sz="2200" dirty="0"/>
          </a:p>
        </p:txBody>
      </p:sp>
      <p:pic>
        <p:nvPicPr>
          <p:cNvPr id="5" name="Picture 4" descr="A close up of a bottle&#10;&#10;Description automatically generated">
            <a:extLst>
              <a:ext uri="{FF2B5EF4-FFF2-40B4-BE49-F238E27FC236}">
                <a16:creationId xmlns:a16="http://schemas.microsoft.com/office/drawing/2014/main" id="{F106849C-35E8-4E7B-87C5-680C0F6D9CC5}"/>
              </a:ext>
            </a:extLst>
          </p:cNvPr>
          <p:cNvPicPr>
            <a:picLocks noChangeAspect="1"/>
          </p:cNvPicPr>
          <p:nvPr/>
        </p:nvPicPr>
        <p:blipFill>
          <a:blip r:embed="rId2"/>
          <a:stretch>
            <a:fillRect/>
          </a:stretch>
        </p:blipFill>
        <p:spPr>
          <a:xfrm>
            <a:off x="3925455" y="4385499"/>
            <a:ext cx="2576474" cy="2192111"/>
          </a:xfrm>
          <a:prstGeom prst="rect">
            <a:avLst/>
          </a:prstGeom>
        </p:spPr>
      </p:pic>
    </p:spTree>
    <p:extLst>
      <p:ext uri="{BB962C8B-B14F-4D97-AF65-F5344CB8AC3E}">
        <p14:creationId xmlns:p14="http://schemas.microsoft.com/office/powerpoint/2010/main" val="16504844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31424-E10B-4E49-A63E-D51BC2FDF555}"/>
              </a:ext>
            </a:extLst>
          </p:cNvPr>
          <p:cNvSpPr>
            <a:spLocks noGrp="1"/>
          </p:cNvSpPr>
          <p:nvPr>
            <p:ph type="title"/>
          </p:nvPr>
        </p:nvSpPr>
        <p:spPr/>
        <p:txBody>
          <a:bodyPr/>
          <a:lstStyle/>
          <a:p>
            <a:r>
              <a:rPr lang="en-GB" dirty="0"/>
              <a:t>Airbnb</a:t>
            </a:r>
          </a:p>
        </p:txBody>
      </p:sp>
      <p:sp>
        <p:nvSpPr>
          <p:cNvPr id="3" name="Content Placeholder 2">
            <a:extLst>
              <a:ext uri="{FF2B5EF4-FFF2-40B4-BE49-F238E27FC236}">
                <a16:creationId xmlns:a16="http://schemas.microsoft.com/office/drawing/2014/main" id="{2A8A3ACF-ABC0-4295-8236-85EE2467F5F3}"/>
              </a:ext>
            </a:extLst>
          </p:cNvPr>
          <p:cNvSpPr>
            <a:spLocks noGrp="1"/>
          </p:cNvSpPr>
          <p:nvPr>
            <p:ph idx="1"/>
          </p:nvPr>
        </p:nvSpPr>
        <p:spPr/>
        <p:txBody>
          <a:bodyPr/>
          <a:lstStyle/>
          <a:p>
            <a:pPr algn="just"/>
            <a:r>
              <a:rPr lang="en-GB" sz="2200" dirty="0"/>
              <a:t>Offering that extra room in your home for a monthly fee is simply a rental business. Building a service-based model around this idea is a fantastic entrepreneurial idea.</a:t>
            </a:r>
          </a:p>
          <a:p>
            <a:pPr algn="just"/>
            <a:r>
              <a:rPr lang="en-GB" sz="2200" b="1" u="sng" dirty="0"/>
              <a:t>Airbnb</a:t>
            </a:r>
            <a:r>
              <a:rPr lang="en-GB" sz="2200" dirty="0"/>
              <a:t> implemented the mix-n-match entrepreneurial approach to build a network of all such available rentals in a certain area and make it available to tourists. Without owning a single property, their innovative business model offers a win-win situation for all parties. </a:t>
            </a:r>
          </a:p>
          <a:p>
            <a:pPr algn="just"/>
            <a:r>
              <a:rPr lang="en-GB" sz="2200" dirty="0"/>
              <a:t>The owners get short-term high-paying customers (tourists) instead of long-term low-paying renters. </a:t>
            </a:r>
          </a:p>
          <a:p>
            <a:pPr algn="just"/>
            <a:r>
              <a:rPr lang="en-GB" sz="2200" dirty="0"/>
              <a:t>Tourists benefit from relatively low costs and a secure, home-like stay. </a:t>
            </a:r>
          </a:p>
          <a:p>
            <a:pPr algn="just"/>
            <a:r>
              <a:rPr lang="en-GB" sz="2200" dirty="0"/>
              <a:t>Airbnb benefits from service charges for offering this buyer-seller marketplace model, controlling the sales channel without owning a single property.</a:t>
            </a:r>
          </a:p>
          <a:p>
            <a:endParaRPr lang="en-GB" dirty="0"/>
          </a:p>
        </p:txBody>
      </p:sp>
      <p:pic>
        <p:nvPicPr>
          <p:cNvPr id="7" name="Picture 6" descr="A picture containing drawing&#10;&#10;Description automatically generated">
            <a:extLst>
              <a:ext uri="{FF2B5EF4-FFF2-40B4-BE49-F238E27FC236}">
                <a16:creationId xmlns:a16="http://schemas.microsoft.com/office/drawing/2014/main" id="{C3CB3068-B9A9-4F6E-83B5-6C3C1FBADB97}"/>
              </a:ext>
            </a:extLst>
          </p:cNvPr>
          <p:cNvPicPr>
            <a:picLocks noChangeAspect="1"/>
          </p:cNvPicPr>
          <p:nvPr/>
        </p:nvPicPr>
        <p:blipFill>
          <a:blip r:embed="rId2"/>
          <a:stretch>
            <a:fillRect/>
          </a:stretch>
        </p:blipFill>
        <p:spPr>
          <a:xfrm>
            <a:off x="3952875" y="4597200"/>
            <a:ext cx="3571875" cy="2000250"/>
          </a:xfrm>
          <a:prstGeom prst="rect">
            <a:avLst/>
          </a:prstGeom>
        </p:spPr>
      </p:pic>
      <p:pic>
        <p:nvPicPr>
          <p:cNvPr id="3074" name="Picture 2" descr="Image result for images of airbnb ">
            <a:extLst>
              <a:ext uri="{FF2B5EF4-FFF2-40B4-BE49-F238E27FC236}">
                <a16:creationId xmlns:a16="http://schemas.microsoft.com/office/drawing/2014/main" id="{D32E8602-7ADD-4ED2-987F-A036AD07DB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3941" y="4768650"/>
            <a:ext cx="2514600" cy="1657350"/>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A person sitting in a chair in a room&#10;&#10;Description automatically generated">
            <a:extLst>
              <a:ext uri="{FF2B5EF4-FFF2-40B4-BE49-F238E27FC236}">
                <a16:creationId xmlns:a16="http://schemas.microsoft.com/office/drawing/2014/main" id="{878C5933-E8D4-42AA-93F4-BF41975DD23E}"/>
              </a:ext>
            </a:extLst>
          </p:cNvPr>
          <p:cNvPicPr>
            <a:picLocks noChangeAspect="1"/>
          </p:cNvPicPr>
          <p:nvPr/>
        </p:nvPicPr>
        <p:blipFill>
          <a:blip r:embed="rId4"/>
          <a:stretch>
            <a:fillRect/>
          </a:stretch>
        </p:blipFill>
        <p:spPr>
          <a:xfrm>
            <a:off x="8188125" y="4669123"/>
            <a:ext cx="2857500" cy="1905000"/>
          </a:xfrm>
          <a:prstGeom prst="rect">
            <a:avLst/>
          </a:prstGeom>
        </p:spPr>
      </p:pic>
    </p:spTree>
    <p:extLst>
      <p:ext uri="{BB962C8B-B14F-4D97-AF65-F5344CB8AC3E}">
        <p14:creationId xmlns:p14="http://schemas.microsoft.com/office/powerpoint/2010/main" val="21067899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9CE7EEB1-4B3F-4FEF-9006-C39038400612}"/>
              </a:ext>
            </a:extLst>
          </p:cNvPr>
          <p:cNvPicPr>
            <a:picLocks noChangeAspect="1"/>
          </p:cNvPicPr>
          <p:nvPr/>
        </p:nvPicPr>
        <p:blipFill>
          <a:blip r:embed="rId2"/>
          <a:stretch>
            <a:fillRect/>
          </a:stretch>
        </p:blipFill>
        <p:spPr>
          <a:xfrm>
            <a:off x="139959" y="264173"/>
            <a:ext cx="8126964" cy="6453868"/>
          </a:xfrm>
          <a:prstGeom prst="rect">
            <a:avLst/>
          </a:prstGeom>
        </p:spPr>
      </p:pic>
      <p:pic>
        <p:nvPicPr>
          <p:cNvPr id="11" name="Picture 10" descr="A close up of a mans face&#10;&#10;Description automatically generated">
            <a:extLst>
              <a:ext uri="{FF2B5EF4-FFF2-40B4-BE49-F238E27FC236}">
                <a16:creationId xmlns:a16="http://schemas.microsoft.com/office/drawing/2014/main" id="{0D203399-8427-4275-B8FD-14F24CE05557}"/>
              </a:ext>
            </a:extLst>
          </p:cNvPr>
          <p:cNvPicPr>
            <a:picLocks noChangeAspect="1"/>
          </p:cNvPicPr>
          <p:nvPr/>
        </p:nvPicPr>
        <p:blipFill>
          <a:blip r:embed="rId3"/>
          <a:stretch>
            <a:fillRect/>
          </a:stretch>
        </p:blipFill>
        <p:spPr>
          <a:xfrm>
            <a:off x="7781731" y="3554866"/>
            <a:ext cx="4124129" cy="3038961"/>
          </a:xfrm>
          <a:prstGeom prst="rect">
            <a:avLst/>
          </a:prstGeom>
        </p:spPr>
      </p:pic>
      <p:pic>
        <p:nvPicPr>
          <p:cNvPr id="13" name="Picture 12" descr="A picture containing road, green, sitting, bus&#10;&#10;Description automatically generated">
            <a:extLst>
              <a:ext uri="{FF2B5EF4-FFF2-40B4-BE49-F238E27FC236}">
                <a16:creationId xmlns:a16="http://schemas.microsoft.com/office/drawing/2014/main" id="{B874A9D4-BD08-43D5-AE0E-677DE9D2E053}"/>
              </a:ext>
            </a:extLst>
          </p:cNvPr>
          <p:cNvPicPr>
            <a:picLocks noChangeAspect="1"/>
          </p:cNvPicPr>
          <p:nvPr/>
        </p:nvPicPr>
        <p:blipFill>
          <a:blip r:embed="rId4"/>
          <a:stretch>
            <a:fillRect/>
          </a:stretch>
        </p:blipFill>
        <p:spPr>
          <a:xfrm>
            <a:off x="8540183" y="600464"/>
            <a:ext cx="2819400" cy="2413324"/>
          </a:xfrm>
          <a:prstGeom prst="rect">
            <a:avLst/>
          </a:prstGeom>
        </p:spPr>
      </p:pic>
    </p:spTree>
    <p:extLst>
      <p:ext uri="{BB962C8B-B14F-4D97-AF65-F5344CB8AC3E}">
        <p14:creationId xmlns:p14="http://schemas.microsoft.com/office/powerpoint/2010/main" val="28499417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432000" y="450750"/>
            <a:ext cx="11328000" cy="432000"/>
          </a:xfrm>
        </p:spPr>
        <p:txBody>
          <a:bodyPr/>
          <a:lstStyle/>
          <a:p>
            <a:r>
              <a:rPr lang="en-US" altLang="en-US" dirty="0"/>
              <a:t>Entrepreneurs Vs. Intrapreneurs </a:t>
            </a:r>
            <a:br>
              <a:rPr lang="en-US" altLang="en-US" dirty="0"/>
            </a:br>
            <a:r>
              <a:rPr lang="en-GB" sz="1800" dirty="0">
                <a:hlinkClick r:id="rId2"/>
              </a:rPr>
              <a:t>https://keydifferences.com/difference-between-entrepreneur-and-intrapreneur.html</a:t>
            </a:r>
            <a:endParaRPr lang="en-US" altLang="en-US" sz="1800" dirty="0"/>
          </a:p>
        </p:txBody>
      </p:sp>
      <p:sp>
        <p:nvSpPr>
          <p:cNvPr id="7171" name="Rectangle 3"/>
          <p:cNvSpPr>
            <a:spLocks noGrp="1" noChangeArrowheads="1"/>
          </p:cNvSpPr>
          <p:nvPr>
            <p:ph idx="1"/>
          </p:nvPr>
        </p:nvSpPr>
        <p:spPr>
          <a:xfrm>
            <a:off x="432000" y="1810139"/>
            <a:ext cx="11328000" cy="4381110"/>
          </a:xfrm>
        </p:spPr>
        <p:txBody>
          <a:bodyPr/>
          <a:lstStyle/>
          <a:p>
            <a:pPr eaLnBrk="1" hangingPunct="1">
              <a:lnSpc>
                <a:spcPct val="90000"/>
              </a:lnSpc>
            </a:pPr>
            <a:r>
              <a:rPr lang="en-US" altLang="en-US" sz="2800" dirty="0"/>
              <a:t>Entrepreneurs are people that notice opportunities and take the initiative to mobilize resources to make new goods and services. </a:t>
            </a:r>
          </a:p>
          <a:p>
            <a:pPr eaLnBrk="1" hangingPunct="1">
              <a:lnSpc>
                <a:spcPct val="90000"/>
              </a:lnSpc>
            </a:pPr>
            <a:r>
              <a:rPr lang="en-US" altLang="en-US" sz="2800" dirty="0"/>
              <a:t>Intrapreneurs also notice opportunities and take initiative to mobilize resources, however they work in large companies and contribute to the innovation of the firm.</a:t>
            </a:r>
          </a:p>
          <a:p>
            <a:pPr eaLnBrk="1" hangingPunct="1">
              <a:lnSpc>
                <a:spcPct val="90000"/>
              </a:lnSpc>
            </a:pPr>
            <a:endParaRPr lang="en-US" altLang="en-US" sz="2800" dirty="0"/>
          </a:p>
          <a:p>
            <a:pPr eaLnBrk="1" hangingPunct="1">
              <a:lnSpc>
                <a:spcPct val="90000"/>
              </a:lnSpc>
            </a:pPr>
            <a:r>
              <a:rPr lang="en-US" altLang="en-US" sz="2800" b="1" dirty="0"/>
              <a:t>Intrapreneurs often become entrepreneurs.</a:t>
            </a:r>
          </a:p>
        </p:txBody>
      </p:sp>
      <p:pic>
        <p:nvPicPr>
          <p:cNvPr id="5122" name="Picture 2" descr="Image result for entrepreneurs images">
            <a:extLst>
              <a:ext uri="{FF2B5EF4-FFF2-40B4-BE49-F238E27FC236}">
                <a16:creationId xmlns:a16="http://schemas.microsoft.com/office/drawing/2014/main" id="{3615AF2C-7B99-4A3C-ABFE-06799128A67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4327" y="4328821"/>
            <a:ext cx="3735673" cy="22772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7148287"/>
      </p:ext>
    </p:extLst>
  </p:cSld>
  <p:clrMapOvr>
    <a:masterClrMapping/>
  </p:clrMapOvr>
  <p:transition spd="med">
    <p:wedg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A33B1B-6C48-442B-85E8-36290DECA386}"/>
              </a:ext>
            </a:extLst>
          </p:cNvPr>
          <p:cNvSpPr>
            <a:spLocks noGrp="1"/>
          </p:cNvSpPr>
          <p:nvPr>
            <p:ph type="title"/>
          </p:nvPr>
        </p:nvSpPr>
        <p:spPr/>
        <p:txBody>
          <a:bodyPr/>
          <a:lstStyle/>
          <a:p>
            <a:r>
              <a:rPr lang="en-GB" dirty="0"/>
              <a:t>Comparison </a:t>
            </a:r>
          </a:p>
        </p:txBody>
      </p:sp>
      <p:sp>
        <p:nvSpPr>
          <p:cNvPr id="5" name="Rectangle 1">
            <a:extLst>
              <a:ext uri="{FF2B5EF4-FFF2-40B4-BE49-F238E27FC236}">
                <a16:creationId xmlns:a16="http://schemas.microsoft.com/office/drawing/2014/main" id="{7818C222-029A-4644-AE47-F30A2B08E94C}"/>
              </a:ext>
            </a:extLst>
          </p:cNvPr>
          <p:cNvSpPr>
            <a:spLocks noChangeArrowheads="1"/>
          </p:cNvSpPr>
          <p:nvPr/>
        </p:nvSpPr>
        <p:spPr bwMode="auto">
          <a:xfrm>
            <a:off x="-10509416" y="-142133"/>
            <a:ext cx="23612764" cy="7414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261855" rIns="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rgbClr val="222222"/>
                </a:solidFill>
                <a:effectLst/>
                <a:latin typeface="Raleway"/>
              </a:rPr>
              <a:t>Comparison Chart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graphicFrame>
        <p:nvGraphicFramePr>
          <p:cNvPr id="8" name="Content Placeholder 7">
            <a:extLst>
              <a:ext uri="{FF2B5EF4-FFF2-40B4-BE49-F238E27FC236}">
                <a16:creationId xmlns:a16="http://schemas.microsoft.com/office/drawing/2014/main" id="{620AB12F-5C80-45D0-8C41-C54D1C3EE114}"/>
              </a:ext>
            </a:extLst>
          </p:cNvPr>
          <p:cNvGraphicFramePr>
            <a:graphicFrameLocks noGrp="1"/>
          </p:cNvGraphicFramePr>
          <p:nvPr>
            <p:ph idx="1"/>
            <p:extLst>
              <p:ext uri="{D42A27DB-BD31-4B8C-83A1-F6EECF244321}">
                <p14:modId xmlns:p14="http://schemas.microsoft.com/office/powerpoint/2010/main" val="87613736"/>
              </p:ext>
            </p:extLst>
          </p:nvPr>
        </p:nvGraphicFramePr>
        <p:xfrm>
          <a:off x="3949500" y="1008063"/>
          <a:ext cx="4222347" cy="5183186"/>
        </p:xfrm>
        <a:graphic>
          <a:graphicData uri="http://schemas.openxmlformats.org/drawingml/2006/table">
            <a:tbl>
              <a:tblPr/>
              <a:tblGrid>
                <a:gridCol w="1407449">
                  <a:extLst>
                    <a:ext uri="{9D8B030D-6E8A-4147-A177-3AD203B41FA5}">
                      <a16:colId xmlns:a16="http://schemas.microsoft.com/office/drawing/2014/main" val="3273589124"/>
                    </a:ext>
                  </a:extLst>
                </a:gridCol>
                <a:gridCol w="1407449">
                  <a:extLst>
                    <a:ext uri="{9D8B030D-6E8A-4147-A177-3AD203B41FA5}">
                      <a16:colId xmlns:a16="http://schemas.microsoft.com/office/drawing/2014/main" val="531212325"/>
                    </a:ext>
                  </a:extLst>
                </a:gridCol>
                <a:gridCol w="1407449">
                  <a:extLst>
                    <a:ext uri="{9D8B030D-6E8A-4147-A177-3AD203B41FA5}">
                      <a16:colId xmlns:a16="http://schemas.microsoft.com/office/drawing/2014/main" val="1621832836"/>
                    </a:ext>
                  </a:extLst>
                </a:gridCol>
              </a:tblGrid>
              <a:tr h="351945">
                <a:tc>
                  <a:txBody>
                    <a:bodyPr/>
                    <a:lstStyle/>
                    <a:p>
                      <a:pPr algn="ctr" fontAlgn="ctr"/>
                      <a:r>
                        <a:rPr lang="en-GB" sz="900" b="1" cap="all">
                          <a:effectLst/>
                        </a:rPr>
                        <a:t>BASIS FOR COMPARISON</a:t>
                      </a:r>
                    </a:p>
                  </a:txBody>
                  <a:tcPr marL="31995" marR="31995" marT="31995" marB="31995" anchor="ctr">
                    <a:lnL>
                      <a:noFill/>
                    </a:lnL>
                    <a:lnR>
                      <a:noFill/>
                    </a:lnR>
                    <a:lnT>
                      <a:noFill/>
                    </a:lnT>
                    <a:lnB w="7620" cap="flat" cmpd="sng" algn="ctr">
                      <a:solidFill>
                        <a:srgbClr val="DDDDDD"/>
                      </a:solidFill>
                      <a:prstDash val="solid"/>
                      <a:round/>
                      <a:headEnd type="none" w="med" len="med"/>
                      <a:tailEnd type="none" w="med" len="med"/>
                    </a:lnB>
                    <a:solidFill>
                      <a:srgbClr val="D9EDF7"/>
                    </a:solidFill>
                  </a:tcPr>
                </a:tc>
                <a:tc>
                  <a:txBody>
                    <a:bodyPr/>
                    <a:lstStyle/>
                    <a:p>
                      <a:pPr algn="ctr" fontAlgn="ctr"/>
                      <a:r>
                        <a:rPr lang="en-GB" sz="900" b="1" cap="all">
                          <a:effectLst/>
                        </a:rPr>
                        <a:t>ENTREPRENEUR</a:t>
                      </a:r>
                    </a:p>
                  </a:txBody>
                  <a:tcPr marL="31995" marR="31995" marT="31995" marB="31995" anchor="ctr">
                    <a:lnL>
                      <a:noFill/>
                    </a:lnL>
                    <a:lnR>
                      <a:noFill/>
                    </a:lnR>
                    <a:lnT>
                      <a:noFill/>
                    </a:lnT>
                    <a:lnB w="7620" cap="flat" cmpd="sng" algn="ctr">
                      <a:solidFill>
                        <a:srgbClr val="DDDDDD"/>
                      </a:solidFill>
                      <a:prstDash val="solid"/>
                      <a:round/>
                      <a:headEnd type="none" w="med" len="med"/>
                      <a:tailEnd type="none" w="med" len="med"/>
                    </a:lnB>
                    <a:solidFill>
                      <a:srgbClr val="D9EDF7"/>
                    </a:solidFill>
                  </a:tcPr>
                </a:tc>
                <a:tc>
                  <a:txBody>
                    <a:bodyPr/>
                    <a:lstStyle/>
                    <a:p>
                      <a:pPr algn="ctr" fontAlgn="ctr"/>
                      <a:r>
                        <a:rPr lang="en-GB" sz="900" b="1" cap="all">
                          <a:effectLst/>
                        </a:rPr>
                        <a:t>INTRAPRENEUR</a:t>
                      </a:r>
                    </a:p>
                  </a:txBody>
                  <a:tcPr marL="31995" marR="31995" marT="31995" marB="31995" anchor="ctr">
                    <a:lnL>
                      <a:noFill/>
                    </a:lnL>
                    <a:lnR>
                      <a:noFill/>
                    </a:lnR>
                    <a:lnT>
                      <a:noFill/>
                    </a:lnT>
                    <a:lnB w="7620" cap="flat" cmpd="sng" algn="ctr">
                      <a:solidFill>
                        <a:srgbClr val="DDDDDD"/>
                      </a:solidFill>
                      <a:prstDash val="solid"/>
                      <a:round/>
                      <a:headEnd type="none" w="med" len="med"/>
                      <a:tailEnd type="none" w="med" len="med"/>
                    </a:lnB>
                    <a:solidFill>
                      <a:srgbClr val="D9EDF7"/>
                    </a:solidFill>
                  </a:tcPr>
                </a:tc>
                <a:extLst>
                  <a:ext uri="{0D108BD9-81ED-4DB2-BD59-A6C34878D82A}">
                    <a16:rowId xmlns:a16="http://schemas.microsoft.com/office/drawing/2014/main" val="1027242735"/>
                  </a:ext>
                </a:extLst>
              </a:tr>
              <a:tr h="1791719">
                <a:tc>
                  <a:txBody>
                    <a:bodyPr/>
                    <a:lstStyle/>
                    <a:p>
                      <a:pPr algn="l" fontAlgn="t"/>
                      <a:r>
                        <a:rPr lang="en-GB" sz="900">
                          <a:effectLst/>
                        </a:rPr>
                        <a:t>Meaning</a:t>
                      </a:r>
                    </a:p>
                  </a:txBody>
                  <a:tcPr marL="31995" marR="31995" marT="31995" marB="31995">
                    <a:lnL>
                      <a:noFill/>
                    </a:lnL>
                    <a:lnR>
                      <a:noFill/>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solidFill>
                      <a:srgbClr val="FFFFFF"/>
                    </a:solidFill>
                  </a:tcPr>
                </a:tc>
                <a:tc>
                  <a:txBody>
                    <a:bodyPr/>
                    <a:lstStyle/>
                    <a:p>
                      <a:pPr algn="l" fontAlgn="t"/>
                      <a:r>
                        <a:rPr lang="en-GB" sz="900">
                          <a:effectLst/>
                        </a:rPr>
                        <a:t>Entrepreneur refers to a person who set up his own business with a new idea or concept.</a:t>
                      </a:r>
                    </a:p>
                  </a:txBody>
                  <a:tcPr marL="31995" marR="31995" marT="31995" marB="31995">
                    <a:lnL>
                      <a:noFill/>
                    </a:lnL>
                    <a:lnR>
                      <a:noFill/>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solidFill>
                      <a:srgbClr val="FFFFFF"/>
                    </a:solidFill>
                  </a:tcPr>
                </a:tc>
                <a:tc>
                  <a:txBody>
                    <a:bodyPr/>
                    <a:lstStyle/>
                    <a:p>
                      <a:pPr algn="l" fontAlgn="t"/>
                      <a:r>
                        <a:rPr lang="en-GB" sz="900">
                          <a:effectLst/>
                        </a:rPr>
                        <a:t>Intrapreneur refers to an employee of the organization who is in charge of undertaking innovations in product, service, process etc.</a:t>
                      </a:r>
                    </a:p>
                  </a:txBody>
                  <a:tcPr marL="31995" marR="31995" marT="31995" marB="31995">
                    <a:lnL>
                      <a:noFill/>
                    </a:lnL>
                    <a:lnR>
                      <a:noFill/>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3985229103"/>
                  </a:ext>
                </a:extLst>
              </a:tr>
              <a:tr h="207967">
                <a:tc>
                  <a:txBody>
                    <a:bodyPr/>
                    <a:lstStyle/>
                    <a:p>
                      <a:pPr algn="l" fontAlgn="t"/>
                      <a:r>
                        <a:rPr lang="en-GB" sz="900">
                          <a:effectLst/>
                        </a:rPr>
                        <a:t>Approach</a:t>
                      </a:r>
                    </a:p>
                  </a:txBody>
                  <a:tcPr marL="31995" marR="31995" marT="31995" marB="31995">
                    <a:lnL>
                      <a:noFill/>
                    </a:lnL>
                    <a:lnR>
                      <a:noFill/>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solidFill>
                      <a:srgbClr val="F9F9F9"/>
                    </a:solidFill>
                  </a:tcPr>
                </a:tc>
                <a:tc>
                  <a:txBody>
                    <a:bodyPr/>
                    <a:lstStyle/>
                    <a:p>
                      <a:pPr algn="l" fontAlgn="t"/>
                      <a:r>
                        <a:rPr lang="en-GB" sz="900">
                          <a:effectLst/>
                        </a:rPr>
                        <a:t>Intuitive</a:t>
                      </a:r>
                    </a:p>
                  </a:txBody>
                  <a:tcPr marL="31995" marR="31995" marT="31995" marB="31995">
                    <a:lnL>
                      <a:noFill/>
                    </a:lnL>
                    <a:lnR>
                      <a:noFill/>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solidFill>
                      <a:srgbClr val="F9F9F9"/>
                    </a:solidFill>
                  </a:tcPr>
                </a:tc>
                <a:tc>
                  <a:txBody>
                    <a:bodyPr/>
                    <a:lstStyle/>
                    <a:p>
                      <a:pPr algn="l" fontAlgn="t"/>
                      <a:r>
                        <a:rPr lang="en-GB" sz="900">
                          <a:effectLst/>
                        </a:rPr>
                        <a:t>Restorative</a:t>
                      </a:r>
                    </a:p>
                  </a:txBody>
                  <a:tcPr marL="31995" marR="31995" marT="31995" marB="31995">
                    <a:lnL>
                      <a:noFill/>
                    </a:lnL>
                    <a:lnR>
                      <a:noFill/>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solidFill>
                      <a:srgbClr val="F9F9F9"/>
                    </a:solidFill>
                  </a:tcPr>
                </a:tc>
                <a:extLst>
                  <a:ext uri="{0D108BD9-81ED-4DB2-BD59-A6C34878D82A}">
                    <a16:rowId xmlns:a16="http://schemas.microsoft.com/office/drawing/2014/main" val="3775734416"/>
                  </a:ext>
                </a:extLst>
              </a:tr>
              <a:tr h="495922">
                <a:tc>
                  <a:txBody>
                    <a:bodyPr/>
                    <a:lstStyle/>
                    <a:p>
                      <a:pPr algn="l" fontAlgn="t"/>
                      <a:r>
                        <a:rPr lang="en-GB" sz="900">
                          <a:effectLst/>
                        </a:rPr>
                        <a:t>Resources</a:t>
                      </a:r>
                    </a:p>
                  </a:txBody>
                  <a:tcPr marL="31995" marR="31995" marT="31995" marB="31995">
                    <a:lnL>
                      <a:noFill/>
                    </a:lnL>
                    <a:lnR>
                      <a:noFill/>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solidFill>
                      <a:srgbClr val="FFFFFF"/>
                    </a:solidFill>
                  </a:tcPr>
                </a:tc>
                <a:tc>
                  <a:txBody>
                    <a:bodyPr/>
                    <a:lstStyle/>
                    <a:p>
                      <a:pPr algn="l" fontAlgn="t"/>
                      <a:r>
                        <a:rPr lang="en-GB" sz="900">
                          <a:effectLst/>
                        </a:rPr>
                        <a:t>Uses own resources.</a:t>
                      </a:r>
                    </a:p>
                  </a:txBody>
                  <a:tcPr marL="31995" marR="31995" marT="31995" marB="31995">
                    <a:lnL>
                      <a:noFill/>
                    </a:lnL>
                    <a:lnR>
                      <a:noFill/>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solidFill>
                      <a:srgbClr val="FFFFFF"/>
                    </a:solidFill>
                  </a:tcPr>
                </a:tc>
                <a:tc>
                  <a:txBody>
                    <a:bodyPr/>
                    <a:lstStyle/>
                    <a:p>
                      <a:pPr algn="l" fontAlgn="t"/>
                      <a:r>
                        <a:rPr lang="en-GB" sz="900">
                          <a:effectLst/>
                        </a:rPr>
                        <a:t>Use resources provided by the company.</a:t>
                      </a:r>
                    </a:p>
                  </a:txBody>
                  <a:tcPr marL="31995" marR="31995" marT="31995" marB="31995">
                    <a:lnL>
                      <a:noFill/>
                    </a:lnL>
                    <a:lnR>
                      <a:noFill/>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3163791165"/>
                  </a:ext>
                </a:extLst>
              </a:tr>
              <a:tr h="351945">
                <a:tc>
                  <a:txBody>
                    <a:bodyPr/>
                    <a:lstStyle/>
                    <a:p>
                      <a:pPr algn="l" fontAlgn="t"/>
                      <a:r>
                        <a:rPr lang="en-GB" sz="900" dirty="0">
                          <a:effectLst/>
                        </a:rPr>
                        <a:t>Capital</a:t>
                      </a:r>
                    </a:p>
                  </a:txBody>
                  <a:tcPr marL="31995" marR="31995" marT="31995" marB="31995">
                    <a:lnL>
                      <a:noFill/>
                    </a:lnL>
                    <a:lnR>
                      <a:noFill/>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solidFill>
                      <a:srgbClr val="F9F9F9"/>
                    </a:solidFill>
                  </a:tcPr>
                </a:tc>
                <a:tc>
                  <a:txBody>
                    <a:bodyPr/>
                    <a:lstStyle/>
                    <a:p>
                      <a:pPr algn="l" fontAlgn="t"/>
                      <a:r>
                        <a:rPr lang="en-GB" sz="900">
                          <a:effectLst/>
                        </a:rPr>
                        <a:t>Raised by him.</a:t>
                      </a:r>
                    </a:p>
                  </a:txBody>
                  <a:tcPr marL="31995" marR="31995" marT="31995" marB="31995">
                    <a:lnL>
                      <a:noFill/>
                    </a:lnL>
                    <a:lnR>
                      <a:noFill/>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solidFill>
                      <a:srgbClr val="F9F9F9"/>
                    </a:solidFill>
                  </a:tcPr>
                </a:tc>
                <a:tc>
                  <a:txBody>
                    <a:bodyPr/>
                    <a:lstStyle/>
                    <a:p>
                      <a:pPr algn="l" fontAlgn="t"/>
                      <a:r>
                        <a:rPr lang="en-GB" sz="900">
                          <a:effectLst/>
                        </a:rPr>
                        <a:t>Financed by the company.</a:t>
                      </a:r>
                    </a:p>
                  </a:txBody>
                  <a:tcPr marL="31995" marR="31995" marT="31995" marB="31995">
                    <a:lnL>
                      <a:noFill/>
                    </a:lnL>
                    <a:lnR>
                      <a:noFill/>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solidFill>
                      <a:srgbClr val="F9F9F9"/>
                    </a:solidFill>
                  </a:tcPr>
                </a:tc>
                <a:extLst>
                  <a:ext uri="{0D108BD9-81ED-4DB2-BD59-A6C34878D82A}">
                    <a16:rowId xmlns:a16="http://schemas.microsoft.com/office/drawing/2014/main" val="654687356"/>
                  </a:ext>
                </a:extLst>
              </a:tr>
              <a:tr h="351945">
                <a:tc>
                  <a:txBody>
                    <a:bodyPr/>
                    <a:lstStyle/>
                    <a:p>
                      <a:pPr algn="l" fontAlgn="t"/>
                      <a:r>
                        <a:rPr lang="en-GB" sz="900">
                          <a:effectLst/>
                        </a:rPr>
                        <a:t>Enterprise</a:t>
                      </a:r>
                    </a:p>
                  </a:txBody>
                  <a:tcPr marL="31995" marR="31995" marT="31995" marB="31995">
                    <a:lnL>
                      <a:noFill/>
                    </a:lnL>
                    <a:lnR>
                      <a:noFill/>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solidFill>
                      <a:srgbClr val="FFFFFF"/>
                    </a:solidFill>
                  </a:tcPr>
                </a:tc>
                <a:tc>
                  <a:txBody>
                    <a:bodyPr/>
                    <a:lstStyle/>
                    <a:p>
                      <a:pPr algn="l" fontAlgn="t"/>
                      <a:r>
                        <a:rPr lang="en-GB" sz="900">
                          <a:effectLst/>
                        </a:rPr>
                        <a:t>Newly established</a:t>
                      </a:r>
                    </a:p>
                  </a:txBody>
                  <a:tcPr marL="31995" marR="31995" marT="31995" marB="31995">
                    <a:lnL>
                      <a:noFill/>
                    </a:lnL>
                    <a:lnR>
                      <a:noFill/>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solidFill>
                      <a:srgbClr val="FFFFFF"/>
                    </a:solidFill>
                  </a:tcPr>
                </a:tc>
                <a:tc>
                  <a:txBody>
                    <a:bodyPr/>
                    <a:lstStyle/>
                    <a:p>
                      <a:pPr algn="l" fontAlgn="t"/>
                      <a:r>
                        <a:rPr lang="en-GB" sz="900">
                          <a:effectLst/>
                        </a:rPr>
                        <a:t>An existing one</a:t>
                      </a:r>
                    </a:p>
                  </a:txBody>
                  <a:tcPr marL="31995" marR="31995" marT="31995" marB="31995">
                    <a:lnL>
                      <a:noFill/>
                    </a:lnL>
                    <a:lnR>
                      <a:noFill/>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4226800253"/>
                  </a:ext>
                </a:extLst>
              </a:tr>
              <a:tr h="207967">
                <a:tc>
                  <a:txBody>
                    <a:bodyPr/>
                    <a:lstStyle/>
                    <a:p>
                      <a:pPr algn="l" fontAlgn="t"/>
                      <a:r>
                        <a:rPr lang="en-GB" sz="900">
                          <a:effectLst/>
                        </a:rPr>
                        <a:t>Dependency</a:t>
                      </a:r>
                    </a:p>
                  </a:txBody>
                  <a:tcPr marL="31995" marR="31995" marT="31995" marB="31995">
                    <a:lnL>
                      <a:noFill/>
                    </a:lnL>
                    <a:lnR>
                      <a:noFill/>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solidFill>
                      <a:srgbClr val="F9F9F9"/>
                    </a:solidFill>
                  </a:tcPr>
                </a:tc>
                <a:tc>
                  <a:txBody>
                    <a:bodyPr/>
                    <a:lstStyle/>
                    <a:p>
                      <a:pPr algn="l" fontAlgn="t"/>
                      <a:r>
                        <a:rPr lang="en-GB" sz="900">
                          <a:effectLst/>
                        </a:rPr>
                        <a:t>Independent</a:t>
                      </a:r>
                    </a:p>
                  </a:txBody>
                  <a:tcPr marL="31995" marR="31995" marT="31995" marB="31995">
                    <a:lnL>
                      <a:noFill/>
                    </a:lnL>
                    <a:lnR>
                      <a:noFill/>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solidFill>
                      <a:srgbClr val="F9F9F9"/>
                    </a:solidFill>
                  </a:tcPr>
                </a:tc>
                <a:tc>
                  <a:txBody>
                    <a:bodyPr/>
                    <a:lstStyle/>
                    <a:p>
                      <a:pPr algn="l" fontAlgn="t"/>
                      <a:r>
                        <a:rPr lang="en-GB" sz="900">
                          <a:effectLst/>
                        </a:rPr>
                        <a:t>Dependent</a:t>
                      </a:r>
                    </a:p>
                  </a:txBody>
                  <a:tcPr marL="31995" marR="31995" marT="31995" marB="31995">
                    <a:lnL>
                      <a:noFill/>
                    </a:lnL>
                    <a:lnR>
                      <a:noFill/>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solidFill>
                      <a:srgbClr val="F9F9F9"/>
                    </a:solidFill>
                  </a:tcPr>
                </a:tc>
                <a:extLst>
                  <a:ext uri="{0D108BD9-81ED-4DB2-BD59-A6C34878D82A}">
                    <a16:rowId xmlns:a16="http://schemas.microsoft.com/office/drawing/2014/main" val="677485982"/>
                  </a:ext>
                </a:extLst>
              </a:tr>
              <a:tr h="495922">
                <a:tc>
                  <a:txBody>
                    <a:bodyPr/>
                    <a:lstStyle/>
                    <a:p>
                      <a:pPr algn="l" fontAlgn="t"/>
                      <a:r>
                        <a:rPr lang="en-GB" sz="900">
                          <a:effectLst/>
                        </a:rPr>
                        <a:t>Risk</a:t>
                      </a:r>
                    </a:p>
                  </a:txBody>
                  <a:tcPr marL="31995" marR="31995" marT="31995" marB="31995">
                    <a:lnL>
                      <a:noFill/>
                    </a:lnL>
                    <a:lnR>
                      <a:noFill/>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solidFill>
                      <a:srgbClr val="FFFFFF"/>
                    </a:solidFill>
                  </a:tcPr>
                </a:tc>
                <a:tc>
                  <a:txBody>
                    <a:bodyPr/>
                    <a:lstStyle/>
                    <a:p>
                      <a:pPr algn="l" fontAlgn="t"/>
                      <a:r>
                        <a:rPr lang="en-GB" sz="900">
                          <a:effectLst/>
                        </a:rPr>
                        <a:t>Borne by the entrepreneur himself.</a:t>
                      </a:r>
                    </a:p>
                  </a:txBody>
                  <a:tcPr marL="31995" marR="31995" marT="31995" marB="31995">
                    <a:lnL>
                      <a:noFill/>
                    </a:lnL>
                    <a:lnR>
                      <a:noFill/>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solidFill>
                      <a:srgbClr val="FFFFFF"/>
                    </a:solidFill>
                  </a:tcPr>
                </a:tc>
                <a:tc>
                  <a:txBody>
                    <a:bodyPr/>
                    <a:lstStyle/>
                    <a:p>
                      <a:pPr algn="l" fontAlgn="t"/>
                      <a:r>
                        <a:rPr lang="en-GB" sz="900">
                          <a:effectLst/>
                        </a:rPr>
                        <a:t>Taken by the company.</a:t>
                      </a:r>
                    </a:p>
                  </a:txBody>
                  <a:tcPr marL="31995" marR="31995" marT="31995" marB="31995">
                    <a:lnL>
                      <a:noFill/>
                    </a:lnL>
                    <a:lnR>
                      <a:noFill/>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3419090762"/>
                  </a:ext>
                </a:extLst>
              </a:tr>
              <a:tr h="927854">
                <a:tc>
                  <a:txBody>
                    <a:bodyPr/>
                    <a:lstStyle/>
                    <a:p>
                      <a:pPr algn="l" fontAlgn="t"/>
                      <a:r>
                        <a:rPr lang="en-GB" sz="900">
                          <a:effectLst/>
                        </a:rPr>
                        <a:t>Works for</a:t>
                      </a:r>
                    </a:p>
                  </a:txBody>
                  <a:tcPr marL="31995" marR="31995" marT="31995" marB="31995">
                    <a:lnL>
                      <a:noFill/>
                    </a:lnL>
                    <a:lnR>
                      <a:noFill/>
                    </a:lnR>
                    <a:lnT w="7620" cap="flat" cmpd="sng" algn="ctr">
                      <a:solidFill>
                        <a:srgbClr val="DDDDDD"/>
                      </a:solidFill>
                      <a:prstDash val="solid"/>
                      <a:round/>
                      <a:headEnd type="none" w="med" len="med"/>
                      <a:tailEnd type="none" w="med" len="med"/>
                    </a:lnT>
                    <a:lnB>
                      <a:noFill/>
                    </a:lnB>
                    <a:solidFill>
                      <a:srgbClr val="F3F3F3"/>
                    </a:solidFill>
                  </a:tcPr>
                </a:tc>
                <a:tc>
                  <a:txBody>
                    <a:bodyPr/>
                    <a:lstStyle/>
                    <a:p>
                      <a:pPr algn="l" fontAlgn="t"/>
                      <a:r>
                        <a:rPr lang="en-GB" sz="900">
                          <a:effectLst/>
                        </a:rPr>
                        <a:t>Creating a leading position in the market.</a:t>
                      </a:r>
                    </a:p>
                  </a:txBody>
                  <a:tcPr marL="31995" marR="31995" marT="31995" marB="31995">
                    <a:lnL>
                      <a:noFill/>
                    </a:lnL>
                    <a:lnR>
                      <a:noFill/>
                    </a:lnR>
                    <a:lnT w="7620" cap="flat" cmpd="sng" algn="ctr">
                      <a:solidFill>
                        <a:srgbClr val="DDDDDD"/>
                      </a:solidFill>
                      <a:prstDash val="solid"/>
                      <a:round/>
                      <a:headEnd type="none" w="med" len="med"/>
                      <a:tailEnd type="none" w="med" len="med"/>
                    </a:lnT>
                    <a:lnB>
                      <a:noFill/>
                    </a:lnB>
                    <a:solidFill>
                      <a:srgbClr val="F3F3F3"/>
                    </a:solidFill>
                  </a:tcPr>
                </a:tc>
                <a:tc>
                  <a:txBody>
                    <a:bodyPr/>
                    <a:lstStyle/>
                    <a:p>
                      <a:pPr algn="l" fontAlgn="t"/>
                      <a:r>
                        <a:rPr lang="en-GB" sz="900" dirty="0">
                          <a:effectLst/>
                        </a:rPr>
                        <a:t>Change and renew the existing organizational system and culture.</a:t>
                      </a:r>
                    </a:p>
                  </a:txBody>
                  <a:tcPr marL="31995" marR="31995" marT="31995" marB="31995">
                    <a:lnL>
                      <a:noFill/>
                    </a:lnL>
                    <a:lnR>
                      <a:noFill/>
                    </a:lnR>
                    <a:lnT w="7620" cap="flat" cmpd="sng" algn="ctr">
                      <a:solidFill>
                        <a:srgbClr val="DDDDDD"/>
                      </a:solidFill>
                      <a:prstDash val="solid"/>
                      <a:round/>
                      <a:headEnd type="none" w="med" len="med"/>
                      <a:tailEnd type="none" w="med" len="med"/>
                    </a:lnT>
                    <a:lnB>
                      <a:noFill/>
                    </a:lnB>
                    <a:solidFill>
                      <a:srgbClr val="F3F3F3"/>
                    </a:solidFill>
                  </a:tcPr>
                </a:tc>
                <a:extLst>
                  <a:ext uri="{0D108BD9-81ED-4DB2-BD59-A6C34878D82A}">
                    <a16:rowId xmlns:a16="http://schemas.microsoft.com/office/drawing/2014/main" val="1936487966"/>
                  </a:ext>
                </a:extLst>
              </a:tr>
            </a:tbl>
          </a:graphicData>
        </a:graphic>
      </p:graphicFrame>
      <p:pic>
        <p:nvPicPr>
          <p:cNvPr id="4099" name="Picture 3" descr="Image result for images of entrepreneur">
            <a:extLst>
              <a:ext uri="{FF2B5EF4-FFF2-40B4-BE49-F238E27FC236}">
                <a16:creationId xmlns:a16="http://schemas.microsoft.com/office/drawing/2014/main" id="{250F22BD-7700-4B1B-A712-407AFE80294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0075" y="864000"/>
            <a:ext cx="3181350" cy="3620933"/>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descr="A close up of a street sign on a pole&#10;&#10;Description automatically generated">
            <a:extLst>
              <a:ext uri="{FF2B5EF4-FFF2-40B4-BE49-F238E27FC236}">
                <a16:creationId xmlns:a16="http://schemas.microsoft.com/office/drawing/2014/main" id="{32883F30-20FB-45C0-9A59-57EA95959F08}"/>
              </a:ext>
            </a:extLst>
          </p:cNvPr>
          <p:cNvPicPr>
            <a:picLocks noChangeAspect="1"/>
          </p:cNvPicPr>
          <p:nvPr/>
        </p:nvPicPr>
        <p:blipFill>
          <a:blip r:embed="rId3"/>
          <a:stretch>
            <a:fillRect/>
          </a:stretch>
        </p:blipFill>
        <p:spPr>
          <a:xfrm>
            <a:off x="8982075" y="1423916"/>
            <a:ext cx="1504950" cy="1971675"/>
          </a:xfrm>
          <a:prstGeom prst="rect">
            <a:avLst/>
          </a:prstGeom>
        </p:spPr>
      </p:pic>
      <p:pic>
        <p:nvPicPr>
          <p:cNvPr id="14" name="Picture 13" descr="A group of people performing on a counter&#10;&#10;Description automatically generated">
            <a:extLst>
              <a:ext uri="{FF2B5EF4-FFF2-40B4-BE49-F238E27FC236}">
                <a16:creationId xmlns:a16="http://schemas.microsoft.com/office/drawing/2014/main" id="{1BDE34A2-B49D-4321-B7CA-75E0A8E5458E}"/>
              </a:ext>
            </a:extLst>
          </p:cNvPr>
          <p:cNvPicPr>
            <a:picLocks noChangeAspect="1"/>
          </p:cNvPicPr>
          <p:nvPr/>
        </p:nvPicPr>
        <p:blipFill>
          <a:blip r:embed="rId4"/>
          <a:stretch>
            <a:fillRect/>
          </a:stretch>
        </p:blipFill>
        <p:spPr>
          <a:xfrm>
            <a:off x="8286750" y="3529082"/>
            <a:ext cx="2981325" cy="2490717"/>
          </a:xfrm>
          <a:prstGeom prst="rect">
            <a:avLst/>
          </a:prstGeom>
        </p:spPr>
      </p:pic>
      <p:pic>
        <p:nvPicPr>
          <p:cNvPr id="4101" name="Picture 5" descr="Image result for entrepreneurs images">
            <a:extLst>
              <a:ext uri="{FF2B5EF4-FFF2-40B4-BE49-F238E27FC236}">
                <a16:creationId xmlns:a16="http://schemas.microsoft.com/office/drawing/2014/main" id="{0B887EEE-18BE-4EC4-A45F-4F645E4E3EA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5800" y="4749600"/>
            <a:ext cx="2590800" cy="1676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8070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unset in the background&#10;&#10;Description automatically generated">
            <a:extLst>
              <a:ext uri="{FF2B5EF4-FFF2-40B4-BE49-F238E27FC236}">
                <a16:creationId xmlns:a16="http://schemas.microsoft.com/office/drawing/2014/main" id="{03506FD8-2324-410F-8240-124266CE8BC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8547680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5"/>
          <p:cNvSpPr>
            <a:spLocks noGrp="1" noChangeArrowheads="1"/>
          </p:cNvSpPr>
          <p:nvPr>
            <p:ph type="title"/>
          </p:nvPr>
        </p:nvSpPr>
        <p:spPr/>
        <p:txBody>
          <a:bodyPr/>
          <a:lstStyle/>
          <a:p>
            <a:pPr eaLnBrk="1" hangingPunct="1"/>
            <a:r>
              <a:rPr lang="en-US" altLang="en-US"/>
              <a:t>Intrapreneurship</a:t>
            </a:r>
          </a:p>
        </p:txBody>
      </p:sp>
      <p:sp>
        <p:nvSpPr>
          <p:cNvPr id="8195" name="Rectangle 6"/>
          <p:cNvSpPr>
            <a:spLocks noGrp="1" noChangeArrowheads="1"/>
          </p:cNvSpPr>
          <p:nvPr>
            <p:ph idx="1"/>
          </p:nvPr>
        </p:nvSpPr>
        <p:spPr/>
        <p:txBody>
          <a:bodyPr/>
          <a:lstStyle/>
          <a:p>
            <a:pPr algn="just" eaLnBrk="1" hangingPunct="1">
              <a:buClr>
                <a:schemeClr val="tx1"/>
              </a:buClr>
            </a:pPr>
            <a:r>
              <a:rPr lang="en-US" altLang="en-US" sz="2400" dirty="0"/>
              <a:t>Learning organizations encourage intrapreneurship. </a:t>
            </a:r>
          </a:p>
          <a:p>
            <a:pPr algn="just" eaLnBrk="1" hangingPunct="1">
              <a:buClr>
                <a:schemeClr val="tx1"/>
              </a:buClr>
            </a:pPr>
            <a:r>
              <a:rPr lang="en-US" altLang="en-US" sz="2400" dirty="0"/>
              <a:t> Organizations want to form:</a:t>
            </a:r>
          </a:p>
          <a:p>
            <a:pPr lvl="1" algn="just" eaLnBrk="1" hangingPunct="1">
              <a:buClr>
                <a:schemeClr val="tx1"/>
              </a:buClr>
            </a:pPr>
            <a:r>
              <a:rPr lang="en-US" altLang="en-US" sz="2400" dirty="0"/>
              <a:t>Product Champions: people who take ownership of a product from concept to market.</a:t>
            </a:r>
          </a:p>
          <a:p>
            <a:pPr lvl="1" algn="just" eaLnBrk="1" hangingPunct="1">
              <a:buClr>
                <a:schemeClr val="tx1"/>
              </a:buClr>
            </a:pPr>
            <a:r>
              <a:rPr lang="en-US" altLang="en-US" sz="2400" dirty="0"/>
              <a:t>Skunkworks: a group of intrapreneurs kept separate from the rest of the organization.</a:t>
            </a:r>
          </a:p>
          <a:p>
            <a:pPr lvl="1" algn="just" eaLnBrk="1" hangingPunct="1">
              <a:buClr>
                <a:schemeClr val="tx1"/>
              </a:buClr>
            </a:pPr>
            <a:r>
              <a:rPr lang="en-US" altLang="en-US" sz="2400" dirty="0"/>
              <a:t>New Venture Division:  allows a division to act as its own smaller company.</a:t>
            </a:r>
          </a:p>
          <a:p>
            <a:pPr lvl="1" algn="just" eaLnBrk="1" hangingPunct="1">
              <a:buClr>
                <a:schemeClr val="tx1"/>
              </a:buClr>
            </a:pPr>
            <a:r>
              <a:rPr lang="en-US" altLang="en-US" sz="2400" dirty="0"/>
              <a:t>Rewards for Innovation:  link innovation by workers to valued rewards.</a:t>
            </a:r>
          </a:p>
        </p:txBody>
      </p:sp>
      <p:pic>
        <p:nvPicPr>
          <p:cNvPr id="4" name="Picture 5">
            <a:extLst>
              <a:ext uri="{FF2B5EF4-FFF2-40B4-BE49-F238E27FC236}">
                <a16:creationId xmlns:a16="http://schemas.microsoft.com/office/drawing/2014/main" id="{58B54ABB-0714-4915-A572-2C7C8D746E8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3109" y="4204899"/>
            <a:ext cx="3581400" cy="23731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67245666"/>
      </p:ext>
    </p:extLst>
  </p:cSld>
  <p:clrMapOvr>
    <a:masterClrMapping/>
  </p:clrMapOvr>
  <p:transition spd="med">
    <p:pull dir="ru"/>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US" altLang="en-US"/>
              <a:t>Small Business Owners</a:t>
            </a:r>
          </a:p>
        </p:txBody>
      </p:sp>
      <p:sp>
        <p:nvSpPr>
          <p:cNvPr id="9219" name="Rectangle 3"/>
          <p:cNvSpPr>
            <a:spLocks noGrp="1" noChangeArrowheads="1"/>
          </p:cNvSpPr>
          <p:nvPr>
            <p:ph idx="1"/>
          </p:nvPr>
        </p:nvSpPr>
        <p:spPr>
          <a:xfrm>
            <a:off x="432000" y="1008000"/>
            <a:ext cx="11328000" cy="2421000"/>
          </a:xfrm>
        </p:spPr>
        <p:txBody>
          <a:bodyPr/>
          <a:lstStyle/>
          <a:p>
            <a:pPr eaLnBrk="1" hangingPunct="1"/>
            <a:r>
              <a:rPr lang="en-US" altLang="en-US" sz="2800" dirty="0"/>
              <a:t>Small business owners are people who own a major equity stake in a company with fewer than 500 employees.</a:t>
            </a:r>
          </a:p>
          <a:p>
            <a:pPr eaLnBrk="1" hangingPunct="1"/>
            <a:r>
              <a:rPr lang="en-US" altLang="en-US" sz="2800" dirty="0"/>
              <a:t>In 2014 there were 5.2</a:t>
            </a:r>
            <a:r>
              <a:rPr lang="en-US" altLang="en-US" sz="2800" dirty="0">
                <a:solidFill>
                  <a:srgbClr val="FF0000"/>
                </a:solidFill>
              </a:rPr>
              <a:t> </a:t>
            </a:r>
            <a:r>
              <a:rPr lang="en-US" altLang="en-US" sz="2800" dirty="0"/>
              <a:t>million small and medium sized business in the United Kingdom comprising 99.3% of all private sector businesses.</a:t>
            </a:r>
          </a:p>
          <a:p>
            <a:pPr eaLnBrk="1" hangingPunct="1"/>
            <a:r>
              <a:rPr lang="en-US" altLang="en-US" sz="2800" dirty="0"/>
              <a:t>47.8% of people are employed by a small and medium sized business.</a:t>
            </a:r>
          </a:p>
        </p:txBody>
      </p:sp>
      <p:pic>
        <p:nvPicPr>
          <p:cNvPr id="6148" name="Picture 4" descr="Image result for images of small business owner">
            <a:extLst>
              <a:ext uri="{FF2B5EF4-FFF2-40B4-BE49-F238E27FC236}">
                <a16:creationId xmlns:a16="http://schemas.microsoft.com/office/drawing/2014/main" id="{7DE725D1-E942-4DB2-8538-8DA1143DA72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4482" y="3716986"/>
            <a:ext cx="2752725" cy="2814443"/>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person holding a sign&#10;&#10;Description automatically generated">
            <a:extLst>
              <a:ext uri="{FF2B5EF4-FFF2-40B4-BE49-F238E27FC236}">
                <a16:creationId xmlns:a16="http://schemas.microsoft.com/office/drawing/2014/main" id="{988B0BA1-F349-440A-90D1-F419CD9D0E38}"/>
              </a:ext>
            </a:extLst>
          </p:cNvPr>
          <p:cNvPicPr>
            <a:picLocks noChangeAspect="1"/>
          </p:cNvPicPr>
          <p:nvPr/>
        </p:nvPicPr>
        <p:blipFill>
          <a:blip r:embed="rId3"/>
          <a:stretch>
            <a:fillRect/>
          </a:stretch>
        </p:blipFill>
        <p:spPr>
          <a:xfrm>
            <a:off x="7841893" y="3716986"/>
            <a:ext cx="3095625" cy="2889087"/>
          </a:xfrm>
          <a:prstGeom prst="rect">
            <a:avLst/>
          </a:prstGeom>
        </p:spPr>
      </p:pic>
      <p:pic>
        <p:nvPicPr>
          <p:cNvPr id="5" name="Picture 4" descr="A person standing in front of a building&#10;&#10;Description automatically generated">
            <a:extLst>
              <a:ext uri="{FF2B5EF4-FFF2-40B4-BE49-F238E27FC236}">
                <a16:creationId xmlns:a16="http://schemas.microsoft.com/office/drawing/2014/main" id="{4CA5D241-A994-4CB1-AFB2-3FFAE3FADC6C}"/>
              </a:ext>
            </a:extLst>
          </p:cNvPr>
          <p:cNvPicPr>
            <a:picLocks noChangeAspect="1"/>
          </p:cNvPicPr>
          <p:nvPr/>
        </p:nvPicPr>
        <p:blipFill>
          <a:blip r:embed="rId4"/>
          <a:stretch>
            <a:fillRect/>
          </a:stretch>
        </p:blipFill>
        <p:spPr>
          <a:xfrm>
            <a:off x="4445745" y="3572999"/>
            <a:ext cx="3076575" cy="3033074"/>
          </a:xfrm>
          <a:prstGeom prst="rect">
            <a:avLst/>
          </a:prstGeom>
        </p:spPr>
      </p:pic>
    </p:spTree>
    <p:extLst>
      <p:ext uri="{BB962C8B-B14F-4D97-AF65-F5344CB8AC3E}">
        <p14:creationId xmlns:p14="http://schemas.microsoft.com/office/powerpoint/2010/main" val="2987288050"/>
      </p:ext>
    </p:extLst>
  </p:cSld>
  <p:clrMapOvr>
    <a:masterClrMapping/>
  </p:clrMapOvr>
  <p:transition spd="med">
    <p:cove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15"/>
          <p:cNvSpPr>
            <a:spLocks noGrp="1" noChangeArrowheads="1"/>
          </p:cNvSpPr>
          <p:nvPr>
            <p:ph type="title"/>
          </p:nvPr>
        </p:nvSpPr>
        <p:spPr/>
        <p:txBody>
          <a:bodyPr/>
          <a:lstStyle/>
          <a:p>
            <a:pPr eaLnBrk="1" hangingPunct="1"/>
            <a:r>
              <a:rPr lang="en-US" altLang="en-US"/>
              <a:t>UK Employee Satisfaction figures</a:t>
            </a:r>
          </a:p>
        </p:txBody>
      </p:sp>
      <p:sp>
        <p:nvSpPr>
          <p:cNvPr id="10243" name="Rectangle 17"/>
          <p:cNvSpPr>
            <a:spLocks noGrp="1" noChangeArrowheads="1"/>
          </p:cNvSpPr>
          <p:nvPr>
            <p:ph idx="1"/>
          </p:nvPr>
        </p:nvSpPr>
        <p:spPr/>
        <p:txBody>
          <a:bodyPr/>
          <a:lstStyle/>
          <a:p>
            <a:pPr eaLnBrk="1" hangingPunct="1"/>
            <a:r>
              <a:rPr lang="en-US" altLang="en-US" sz="2800"/>
              <a:t>In companies with less than 50 employees, 44% were satisfied.</a:t>
            </a:r>
          </a:p>
          <a:p>
            <a:pPr eaLnBrk="1" hangingPunct="1"/>
            <a:r>
              <a:rPr lang="en-US" altLang="en-US" sz="2800"/>
              <a:t>In companies with 50-999 employees, 31% are satisfied.</a:t>
            </a:r>
          </a:p>
          <a:p>
            <a:pPr eaLnBrk="1" hangingPunct="1"/>
            <a:r>
              <a:rPr lang="en-US" altLang="en-US" sz="2800"/>
              <a:t>Business with more than 1000, only 28% are satisfied.</a:t>
            </a:r>
          </a:p>
        </p:txBody>
      </p:sp>
      <p:graphicFrame>
        <p:nvGraphicFramePr>
          <p:cNvPr id="10244" name="Object 16"/>
          <p:cNvGraphicFramePr>
            <a:graphicFrameLocks noGrp="1" noChangeAspect="1"/>
          </p:cNvGraphicFramePr>
          <p:nvPr>
            <p:ph type="chart" sz="half" idx="4294967295"/>
          </p:nvPr>
        </p:nvGraphicFramePr>
        <p:xfrm>
          <a:off x="1524000" y="1981200"/>
          <a:ext cx="3810000" cy="4114800"/>
        </p:xfrm>
        <a:graphic>
          <a:graphicData uri="http://schemas.openxmlformats.org/presentationml/2006/ole">
            <mc:AlternateContent xmlns:mc="http://schemas.openxmlformats.org/markup-compatibility/2006">
              <mc:Choice xmlns:v="urn:schemas-microsoft-com:vml" Requires="v">
                <p:oleObj spid="_x0000_s1068" name="Chart" r:id="rId3" imgW="5714852" imgH="6172200" progId="MSGraph.Chart.8">
                  <p:embed followColorScheme="full"/>
                </p:oleObj>
              </mc:Choice>
              <mc:Fallback>
                <p:oleObj name="Chart" r:id="rId3" imgW="5714852" imgH="6172200" progId="MSGraph.Chart.8">
                  <p:embed followColorScheme="full"/>
                  <p:pic>
                    <p:nvPicPr>
                      <p:cNvPr id="10244" name="Object 16"/>
                      <p:cNvPicPr>
                        <a:picLocks noChangeAspect="1" noChangeArrowheads="1"/>
                      </p:cNvPicPr>
                      <p:nvPr/>
                    </p:nvPicPr>
                    <p:blipFill>
                      <a:blip r:embed="rId4"/>
                      <a:srcRect/>
                      <a:stretch>
                        <a:fillRect/>
                      </a:stretch>
                    </p:blipFill>
                    <p:spPr bwMode="auto">
                      <a:xfrm>
                        <a:off x="1524000" y="1981200"/>
                        <a:ext cx="3810000" cy="4114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graphicFrame>
        <p:nvGraphicFramePr>
          <p:cNvPr id="10245" name="Object 5"/>
          <p:cNvGraphicFramePr>
            <a:graphicFrameLocks noChangeAspect="1"/>
          </p:cNvGraphicFramePr>
          <p:nvPr/>
        </p:nvGraphicFramePr>
        <p:xfrm>
          <a:off x="3048000" y="1395414"/>
          <a:ext cx="6096000" cy="4067175"/>
        </p:xfrm>
        <a:graphic>
          <a:graphicData uri="http://schemas.openxmlformats.org/presentationml/2006/ole">
            <mc:AlternateContent xmlns:mc="http://schemas.openxmlformats.org/markup-compatibility/2006">
              <mc:Choice xmlns:v="urn:schemas-microsoft-com:vml" Requires="v">
                <p:oleObj spid="_x0000_s1069" name="Chart" r:id="rId5" imgW="9144000" imgH="6100664" progId="MSGraph.Chart.8">
                  <p:embed followColorScheme="full"/>
                </p:oleObj>
              </mc:Choice>
              <mc:Fallback>
                <p:oleObj name="Chart" r:id="rId5" imgW="9144000" imgH="6100664" progId="MSGraph.Chart.8">
                  <p:embed followColorScheme="full"/>
                  <p:pic>
                    <p:nvPicPr>
                      <p:cNvPr id="10245" name="Object 5"/>
                      <p:cNvPicPr>
                        <a:picLocks noChangeAspect="1" noChangeArrowheads="1"/>
                      </p:cNvPicPr>
                      <p:nvPr/>
                    </p:nvPicPr>
                    <p:blipFill>
                      <a:blip r:embed="rId6"/>
                      <a:srcRect/>
                      <a:stretch>
                        <a:fillRect/>
                      </a:stretch>
                    </p:blipFill>
                    <p:spPr bwMode="auto">
                      <a:xfrm>
                        <a:off x="3048000" y="1395414"/>
                        <a:ext cx="6096000" cy="40671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10246" name="Rectangle 14"/>
          <p:cNvSpPr>
            <a:spLocks noChangeArrowheads="1"/>
          </p:cNvSpPr>
          <p:nvPr/>
        </p:nvSpPr>
        <p:spPr bwMode="auto">
          <a:xfrm>
            <a:off x="3757613" y="2071689"/>
            <a:ext cx="914400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eaLnBrk="0" hangingPunct="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eaLnBrk="0" hangingPunct="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eaLnBrk="0" hangingPunct="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eaLnBrk="0" hangingPunct="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GB" altLang="en-US" sz="2400">
              <a:latin typeface="Tahoma" panose="020B0604030504040204" pitchFamily="34" charset="0"/>
            </a:endParaRPr>
          </a:p>
        </p:txBody>
      </p:sp>
      <p:graphicFrame>
        <p:nvGraphicFramePr>
          <p:cNvPr id="7" name="Object 4">
            <a:extLst>
              <a:ext uri="{FF2B5EF4-FFF2-40B4-BE49-F238E27FC236}">
                <a16:creationId xmlns:a16="http://schemas.microsoft.com/office/drawing/2014/main" id="{C405B8D8-E37D-4202-8D9C-BB80A2BBCD93}"/>
              </a:ext>
            </a:extLst>
          </p:cNvPr>
          <p:cNvGraphicFramePr>
            <a:graphicFrameLocks noChangeAspect="1"/>
          </p:cNvGraphicFramePr>
          <p:nvPr>
            <p:extLst>
              <p:ext uri="{D42A27DB-BD31-4B8C-83A1-F6EECF244321}">
                <p14:modId xmlns:p14="http://schemas.microsoft.com/office/powerpoint/2010/main" val="1062762330"/>
              </p:ext>
            </p:extLst>
          </p:nvPr>
        </p:nvGraphicFramePr>
        <p:xfrm>
          <a:off x="2434136" y="2814670"/>
          <a:ext cx="5799727" cy="3611330"/>
        </p:xfrm>
        <a:graphic>
          <a:graphicData uri="http://schemas.openxmlformats.org/presentationml/2006/ole">
            <mc:AlternateContent xmlns:mc="http://schemas.openxmlformats.org/markup-compatibility/2006">
              <mc:Choice xmlns:v="urn:schemas-microsoft-com:vml" Requires="v">
                <p:oleObj spid="_x0000_s1070" name="Chart" r:id="rId7" imgW="4677156" imgH="2714854" progId="Excel.Chart.8">
                  <p:embed/>
                </p:oleObj>
              </mc:Choice>
              <mc:Fallback>
                <p:oleObj name="Chart" r:id="rId7" imgW="4677156" imgH="2714854" progId="Excel.Chart.8">
                  <p:embed/>
                  <p:pic>
                    <p:nvPicPr>
                      <p:cNvPr id="11267" name="Object 4"/>
                      <p:cNvPicPr>
                        <a:picLocks noGrp="1"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434136" y="2814670"/>
                        <a:ext cx="5799727" cy="3611330"/>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2943332659"/>
      </p:ext>
    </p:extLst>
  </p:cSld>
  <p:clrMapOvr>
    <a:masterClrMapping/>
  </p:clrMapOvr>
  <p:transition spd="med">
    <p:diamond/>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US" altLang="en-US" dirty="0"/>
              <a:t>Key Personal Attributes </a:t>
            </a:r>
          </a:p>
        </p:txBody>
      </p:sp>
      <p:sp>
        <p:nvSpPr>
          <p:cNvPr id="18435" name="Rectangle 3"/>
          <p:cNvSpPr>
            <a:spLocks noGrp="1" noChangeArrowheads="1"/>
          </p:cNvSpPr>
          <p:nvPr>
            <p:ph idx="1"/>
          </p:nvPr>
        </p:nvSpPr>
        <p:spPr>
          <a:xfrm>
            <a:off x="432000" y="1008000"/>
            <a:ext cx="11328000" cy="3862580"/>
          </a:xfrm>
        </p:spPr>
        <p:txBody>
          <a:bodyPr/>
          <a:lstStyle/>
          <a:p>
            <a:pPr eaLnBrk="1" hangingPunct="1"/>
            <a:r>
              <a:rPr lang="en-US" altLang="en-US" sz="3200" dirty="0"/>
              <a:t>Entrepreneurial Careers</a:t>
            </a:r>
          </a:p>
          <a:p>
            <a:pPr lvl="1" eaLnBrk="1" hangingPunct="1"/>
            <a:r>
              <a:rPr lang="en-US" altLang="en-US" sz="3200" dirty="0"/>
              <a:t>The idea that entrepreneurial success leads to more entrepreneurial activity may explain why many entrepreneurs start multiple companies over the course of their career</a:t>
            </a:r>
          </a:p>
          <a:p>
            <a:pPr lvl="1" eaLnBrk="1" hangingPunct="1"/>
            <a:r>
              <a:rPr lang="en-US" altLang="en-US" sz="3200" i="1" u="sng" dirty="0"/>
              <a:t>Corridor Principle</a:t>
            </a:r>
            <a:r>
              <a:rPr lang="en-US" altLang="en-US" sz="3200" dirty="0"/>
              <a:t>- Using one business to start or acquire others and then repeating the process</a:t>
            </a:r>
          </a:p>
          <a:p>
            <a:pPr lvl="1" eaLnBrk="1" hangingPunct="1"/>
            <a:r>
              <a:rPr lang="en-US" altLang="en-US" sz="3200" i="1" u="sng" dirty="0"/>
              <a:t>Serial Entrepreneurs</a:t>
            </a:r>
            <a:r>
              <a:rPr lang="en-US" altLang="en-US" sz="3200" dirty="0"/>
              <a:t>- A person who founds and operates multiple companies during one career</a:t>
            </a:r>
            <a:endParaRPr lang="en-US" altLang="en-US" sz="3200" i="1" u="sng" dirty="0"/>
          </a:p>
        </p:txBody>
      </p:sp>
      <p:pic>
        <p:nvPicPr>
          <p:cNvPr id="3" name="Picture 2" descr="A person sitting at a table&#10;&#10;Description automatically generated">
            <a:extLst>
              <a:ext uri="{FF2B5EF4-FFF2-40B4-BE49-F238E27FC236}">
                <a16:creationId xmlns:a16="http://schemas.microsoft.com/office/drawing/2014/main" id="{BACBE1FD-BE89-4B6C-90F1-1CF116B0B3FB}"/>
              </a:ext>
            </a:extLst>
          </p:cNvPr>
          <p:cNvPicPr>
            <a:picLocks noChangeAspect="1"/>
          </p:cNvPicPr>
          <p:nvPr/>
        </p:nvPicPr>
        <p:blipFill>
          <a:blip r:embed="rId2"/>
          <a:stretch>
            <a:fillRect/>
          </a:stretch>
        </p:blipFill>
        <p:spPr>
          <a:xfrm>
            <a:off x="8183336" y="4520999"/>
            <a:ext cx="3423946" cy="2113065"/>
          </a:xfrm>
          <a:prstGeom prst="rect">
            <a:avLst/>
          </a:prstGeom>
        </p:spPr>
      </p:pic>
    </p:spTree>
    <p:extLst>
      <p:ext uri="{BB962C8B-B14F-4D97-AF65-F5344CB8AC3E}">
        <p14:creationId xmlns:p14="http://schemas.microsoft.com/office/powerpoint/2010/main" val="3570996939"/>
      </p:ext>
    </p:extLst>
  </p:cSld>
  <p:clrMapOvr>
    <a:masterClrMapping/>
  </p:clrMapOvr>
  <p:transition spd="med">
    <p:blinds dir="vert"/>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US" altLang="en-US" dirty="0"/>
              <a:t>Key Personal Attributes </a:t>
            </a:r>
          </a:p>
        </p:txBody>
      </p:sp>
      <p:sp>
        <p:nvSpPr>
          <p:cNvPr id="19459" name="Rectangle 3"/>
          <p:cNvSpPr>
            <a:spLocks noGrp="1" noChangeArrowheads="1"/>
          </p:cNvSpPr>
          <p:nvPr>
            <p:ph idx="1"/>
          </p:nvPr>
        </p:nvSpPr>
        <p:spPr/>
        <p:txBody>
          <a:bodyPr/>
          <a:lstStyle/>
          <a:p>
            <a:pPr eaLnBrk="1" hangingPunct="1"/>
            <a:r>
              <a:rPr lang="en-US" altLang="en-US" sz="2800" dirty="0"/>
              <a:t>Need for Achievement</a:t>
            </a:r>
          </a:p>
          <a:p>
            <a:pPr lvl="1" eaLnBrk="1" hangingPunct="1"/>
            <a:r>
              <a:rPr lang="en-US" altLang="en-US" sz="2800" dirty="0"/>
              <a:t>A person</a:t>
            </a:r>
            <a:r>
              <a:rPr lang="en-US" altLang="en-US" sz="2800" dirty="0">
                <a:latin typeface="Times New Roman" panose="02020603050405020304" pitchFamily="18" charset="0"/>
              </a:rPr>
              <a:t>’</a:t>
            </a:r>
            <a:r>
              <a:rPr lang="en-US" altLang="en-US" sz="2800" dirty="0"/>
              <a:t>s desire either for excellence or to succeed in competitive situations</a:t>
            </a:r>
          </a:p>
          <a:p>
            <a:pPr lvl="1" eaLnBrk="1" hangingPunct="1"/>
            <a:r>
              <a:rPr lang="en-US" altLang="en-US" sz="2800" dirty="0"/>
              <a:t>High achievers take responsibility for attaining their goals, set moderately difficult goals, and want immediate feedback on their performance</a:t>
            </a:r>
          </a:p>
          <a:p>
            <a:pPr lvl="1" eaLnBrk="1" hangingPunct="1"/>
            <a:r>
              <a:rPr lang="en-US" altLang="en-US" sz="2800" dirty="0"/>
              <a:t>Success is measured in terms of what those efforts have accomplished</a:t>
            </a:r>
          </a:p>
          <a:p>
            <a:pPr lvl="1" eaLnBrk="1" hangingPunct="1"/>
            <a:r>
              <a:rPr lang="en-US" altLang="en-US" sz="2800" dirty="0"/>
              <a:t>McClelland</a:t>
            </a:r>
            <a:r>
              <a:rPr lang="en-US" altLang="en-US" sz="2800" dirty="0">
                <a:latin typeface="Times New Roman" panose="02020603050405020304" pitchFamily="18" charset="0"/>
              </a:rPr>
              <a:t>’</a:t>
            </a:r>
            <a:r>
              <a:rPr lang="en-US" altLang="en-US" sz="2800" dirty="0"/>
              <a:t>s research</a:t>
            </a:r>
          </a:p>
        </p:txBody>
      </p:sp>
      <p:pic>
        <p:nvPicPr>
          <p:cNvPr id="3" name="Picture 2" descr="A close up of a building&#10;&#10;Description automatically generated">
            <a:extLst>
              <a:ext uri="{FF2B5EF4-FFF2-40B4-BE49-F238E27FC236}">
                <a16:creationId xmlns:a16="http://schemas.microsoft.com/office/drawing/2014/main" id="{E877DE7D-1435-4F08-83E1-ADE3B9B9B605}"/>
              </a:ext>
            </a:extLst>
          </p:cNvPr>
          <p:cNvPicPr>
            <a:picLocks noChangeAspect="1"/>
          </p:cNvPicPr>
          <p:nvPr/>
        </p:nvPicPr>
        <p:blipFill>
          <a:blip r:embed="rId2"/>
          <a:stretch>
            <a:fillRect/>
          </a:stretch>
        </p:blipFill>
        <p:spPr>
          <a:xfrm>
            <a:off x="6969286" y="4249664"/>
            <a:ext cx="4050167" cy="2085586"/>
          </a:xfrm>
          <a:prstGeom prst="rect">
            <a:avLst/>
          </a:prstGeom>
        </p:spPr>
      </p:pic>
    </p:spTree>
    <p:extLst>
      <p:ext uri="{BB962C8B-B14F-4D97-AF65-F5344CB8AC3E}">
        <p14:creationId xmlns:p14="http://schemas.microsoft.com/office/powerpoint/2010/main" val="3641292187"/>
      </p:ext>
    </p:extLst>
  </p:cSld>
  <p:clrMapOvr>
    <a:masterClrMapping/>
  </p:clrMapOvr>
  <p:transition spd="med">
    <p:zoom/>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US" altLang="en-US" dirty="0"/>
              <a:t>Key Personal Attributes </a:t>
            </a:r>
          </a:p>
        </p:txBody>
      </p:sp>
      <p:sp>
        <p:nvSpPr>
          <p:cNvPr id="20483" name="Rectangle 3"/>
          <p:cNvSpPr>
            <a:spLocks noGrp="1" noChangeArrowheads="1"/>
          </p:cNvSpPr>
          <p:nvPr>
            <p:ph idx="1"/>
          </p:nvPr>
        </p:nvSpPr>
        <p:spPr/>
        <p:txBody>
          <a:bodyPr/>
          <a:lstStyle/>
          <a:p>
            <a:pPr eaLnBrk="1" hangingPunct="1"/>
            <a:r>
              <a:rPr lang="en-US" altLang="en-US" sz="3200" dirty="0"/>
              <a:t>Desire for Independence</a:t>
            </a:r>
          </a:p>
          <a:p>
            <a:pPr lvl="1" eaLnBrk="1" hangingPunct="1"/>
            <a:r>
              <a:rPr lang="en-US" altLang="en-US" sz="3200" dirty="0"/>
              <a:t>Entrepreneurs often seek independence from others</a:t>
            </a:r>
          </a:p>
          <a:p>
            <a:pPr lvl="1" eaLnBrk="1" hangingPunct="1"/>
            <a:r>
              <a:rPr lang="en-US" altLang="en-US" sz="3200" dirty="0"/>
              <a:t>As a result, they generally aren</a:t>
            </a:r>
            <a:r>
              <a:rPr lang="en-US" altLang="en-US" sz="3200" dirty="0">
                <a:latin typeface="Times New Roman" panose="02020603050405020304" pitchFamily="18" charset="0"/>
              </a:rPr>
              <a:t>’</a:t>
            </a:r>
            <a:r>
              <a:rPr lang="en-US" altLang="en-US" sz="3200" dirty="0"/>
              <a:t>t motivated to perform well in large, bureaucratic organizations</a:t>
            </a:r>
          </a:p>
          <a:p>
            <a:pPr lvl="1" eaLnBrk="1" hangingPunct="1"/>
            <a:r>
              <a:rPr lang="en-US" altLang="en-US" sz="3200" dirty="0"/>
              <a:t>Entrepreneurs have internal drive, are confident in their own abilities, and possess a great deal of self-respect</a:t>
            </a:r>
          </a:p>
        </p:txBody>
      </p:sp>
      <p:pic>
        <p:nvPicPr>
          <p:cNvPr id="3" name="Picture 2" descr="A person in a suit and tie&#10;&#10;Description automatically generated">
            <a:extLst>
              <a:ext uri="{FF2B5EF4-FFF2-40B4-BE49-F238E27FC236}">
                <a16:creationId xmlns:a16="http://schemas.microsoft.com/office/drawing/2014/main" id="{747A8C75-E566-475F-8D9C-18A970940313}"/>
              </a:ext>
            </a:extLst>
          </p:cNvPr>
          <p:cNvPicPr>
            <a:picLocks noChangeAspect="1"/>
          </p:cNvPicPr>
          <p:nvPr/>
        </p:nvPicPr>
        <p:blipFill>
          <a:blip r:embed="rId2"/>
          <a:stretch>
            <a:fillRect/>
          </a:stretch>
        </p:blipFill>
        <p:spPr>
          <a:xfrm>
            <a:off x="8253606" y="4143375"/>
            <a:ext cx="3092418" cy="2509352"/>
          </a:xfrm>
          <a:prstGeom prst="rect">
            <a:avLst/>
          </a:prstGeom>
        </p:spPr>
      </p:pic>
    </p:spTree>
    <p:extLst>
      <p:ext uri="{BB962C8B-B14F-4D97-AF65-F5344CB8AC3E}">
        <p14:creationId xmlns:p14="http://schemas.microsoft.com/office/powerpoint/2010/main" val="3761308611"/>
      </p:ext>
    </p:extLst>
  </p:cSld>
  <p:clrMapOvr>
    <a:masterClrMapping/>
  </p:clrMapOvr>
  <p:transition spd="med">
    <p:comb dir="vert"/>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US" altLang="en-US" dirty="0"/>
              <a:t>Key Personal Attributes </a:t>
            </a:r>
          </a:p>
        </p:txBody>
      </p:sp>
      <p:sp>
        <p:nvSpPr>
          <p:cNvPr id="21507" name="Rectangle 3"/>
          <p:cNvSpPr>
            <a:spLocks noGrp="1" noChangeArrowheads="1"/>
          </p:cNvSpPr>
          <p:nvPr>
            <p:ph idx="1"/>
          </p:nvPr>
        </p:nvSpPr>
        <p:spPr>
          <a:xfrm>
            <a:off x="432000" y="1008000"/>
            <a:ext cx="11328000" cy="3050816"/>
          </a:xfrm>
        </p:spPr>
        <p:txBody>
          <a:bodyPr/>
          <a:lstStyle/>
          <a:p>
            <a:pPr eaLnBrk="1" hangingPunct="1"/>
            <a:r>
              <a:rPr lang="en-US" altLang="en-US" sz="2800" dirty="0"/>
              <a:t>Self-Confidence</a:t>
            </a:r>
          </a:p>
          <a:p>
            <a:pPr lvl="1" eaLnBrk="1" hangingPunct="1"/>
            <a:r>
              <a:rPr lang="en-US" altLang="en-US" sz="2800" dirty="0"/>
              <a:t>Because of the high risks involved in running an entrepreneurial organization, having an </a:t>
            </a:r>
            <a:r>
              <a:rPr lang="en-US" altLang="en-US" sz="2800" dirty="0">
                <a:latin typeface="Times New Roman" panose="02020603050405020304" pitchFamily="18" charset="0"/>
              </a:rPr>
              <a:t>“</a:t>
            </a:r>
            <a:r>
              <a:rPr lang="en-US" altLang="en-US" sz="2800" dirty="0"/>
              <a:t>upbeat</a:t>
            </a:r>
            <a:r>
              <a:rPr lang="en-US" altLang="en-US" sz="2800" dirty="0">
                <a:latin typeface="Times New Roman" panose="02020603050405020304" pitchFamily="18" charset="0"/>
              </a:rPr>
              <a:t>”</a:t>
            </a:r>
            <a:r>
              <a:rPr lang="en-US" altLang="en-US" sz="2800" dirty="0"/>
              <a:t> and self-confident attitude is essential</a:t>
            </a:r>
          </a:p>
          <a:p>
            <a:pPr lvl="1" eaLnBrk="1" hangingPunct="1"/>
            <a:r>
              <a:rPr lang="en-US" altLang="en-US" sz="2800" dirty="0"/>
              <a:t>A successful track record leads to improved self-confidence and self-esteem</a:t>
            </a:r>
          </a:p>
          <a:p>
            <a:pPr lvl="1" eaLnBrk="1" hangingPunct="1"/>
            <a:r>
              <a:rPr lang="en-US" altLang="en-US" sz="2800" dirty="0"/>
              <a:t>Self-confidence enables that person to be optimistic in representing the firm to employees and customers alike</a:t>
            </a:r>
          </a:p>
        </p:txBody>
      </p:sp>
      <p:pic>
        <p:nvPicPr>
          <p:cNvPr id="3" name="Picture 2" descr="A picture containing woman, young, refrigerator&#10;&#10;Description automatically generated">
            <a:extLst>
              <a:ext uri="{FF2B5EF4-FFF2-40B4-BE49-F238E27FC236}">
                <a16:creationId xmlns:a16="http://schemas.microsoft.com/office/drawing/2014/main" id="{7BFF3CD1-7CF2-43AF-B726-823F8979DE57}"/>
              </a:ext>
            </a:extLst>
          </p:cNvPr>
          <p:cNvPicPr>
            <a:picLocks noChangeAspect="1"/>
          </p:cNvPicPr>
          <p:nvPr/>
        </p:nvPicPr>
        <p:blipFill>
          <a:blip r:embed="rId2"/>
          <a:stretch>
            <a:fillRect/>
          </a:stretch>
        </p:blipFill>
        <p:spPr>
          <a:xfrm>
            <a:off x="7829064" y="3937518"/>
            <a:ext cx="3255703" cy="2556588"/>
          </a:xfrm>
          <a:prstGeom prst="rect">
            <a:avLst/>
          </a:prstGeom>
        </p:spPr>
      </p:pic>
    </p:spTree>
    <p:extLst>
      <p:ext uri="{BB962C8B-B14F-4D97-AF65-F5344CB8AC3E}">
        <p14:creationId xmlns:p14="http://schemas.microsoft.com/office/powerpoint/2010/main" val="2779284313"/>
      </p:ext>
    </p:extLst>
  </p:cSld>
  <p:clrMapOvr>
    <a:masterClrMapping/>
  </p:clrMapOvr>
  <p:transition spd="med">
    <p:cover dir="d"/>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US" altLang="en-US" dirty="0"/>
              <a:t>Key Personal Attributes</a:t>
            </a:r>
          </a:p>
        </p:txBody>
      </p:sp>
      <p:sp>
        <p:nvSpPr>
          <p:cNvPr id="22531" name="Rectangle 3"/>
          <p:cNvSpPr>
            <a:spLocks noGrp="1" noChangeArrowheads="1"/>
          </p:cNvSpPr>
          <p:nvPr>
            <p:ph idx="1"/>
          </p:nvPr>
        </p:nvSpPr>
        <p:spPr/>
        <p:txBody>
          <a:bodyPr/>
          <a:lstStyle/>
          <a:p>
            <a:pPr eaLnBrk="1" hangingPunct="1"/>
            <a:r>
              <a:rPr lang="en-US" altLang="en-US" sz="2800" dirty="0"/>
              <a:t>Self-Sacrifice</a:t>
            </a:r>
          </a:p>
          <a:p>
            <a:pPr lvl="1" eaLnBrk="1" hangingPunct="1"/>
            <a:r>
              <a:rPr lang="en-US" altLang="en-US" sz="2800" dirty="0"/>
              <a:t>Essential</a:t>
            </a:r>
          </a:p>
          <a:p>
            <a:pPr lvl="1" eaLnBrk="1" hangingPunct="1"/>
            <a:r>
              <a:rPr lang="en-US" altLang="en-US" sz="2800" dirty="0"/>
              <a:t>Nothing worth having is free</a:t>
            </a:r>
          </a:p>
          <a:p>
            <a:pPr lvl="1" eaLnBrk="1" hangingPunct="1"/>
            <a:r>
              <a:rPr lang="en-US" altLang="en-US" sz="2800" dirty="0"/>
              <a:t>Success has a high price, and entrepreneurs have to be willing to sacrifice certain things</a:t>
            </a:r>
          </a:p>
        </p:txBody>
      </p:sp>
      <p:pic>
        <p:nvPicPr>
          <p:cNvPr id="22532"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3658725"/>
            <a:ext cx="4778375" cy="26765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70763200"/>
      </p:ext>
    </p:extLst>
  </p:cSld>
  <p:clrMapOvr>
    <a:masterClrMapping/>
  </p:clrMapOvr>
  <p:transition spd="med">
    <p:cover dir="ld"/>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US" altLang="en-US"/>
              <a:t>Planning</a:t>
            </a:r>
          </a:p>
        </p:txBody>
      </p:sp>
      <p:sp>
        <p:nvSpPr>
          <p:cNvPr id="24579" name="Rectangle 3"/>
          <p:cNvSpPr>
            <a:spLocks noGrp="1" noChangeArrowheads="1"/>
          </p:cNvSpPr>
          <p:nvPr>
            <p:ph idx="1"/>
          </p:nvPr>
        </p:nvSpPr>
        <p:spPr/>
        <p:txBody>
          <a:bodyPr/>
          <a:lstStyle/>
          <a:p>
            <a:pPr eaLnBrk="1" hangingPunct="1"/>
            <a:r>
              <a:rPr lang="en-US" altLang="en-US" sz="2800" u="sng" dirty="0"/>
              <a:t>Business Plan</a:t>
            </a:r>
            <a:r>
              <a:rPr lang="en-US" altLang="en-US" sz="2800" dirty="0"/>
              <a:t> </a:t>
            </a:r>
            <a:r>
              <a:rPr lang="en-US" altLang="en-US" sz="2800" dirty="0">
                <a:latin typeface="Times New Roman" panose="02020603050405020304" pitchFamily="18" charset="0"/>
              </a:rPr>
              <a:t>–</a:t>
            </a:r>
            <a:r>
              <a:rPr lang="en-US" altLang="en-US" sz="2800" dirty="0"/>
              <a:t> A step-by-step outline of how an entrepreneur or the owner of an enterprise expects to turn ideas into reality.</a:t>
            </a:r>
          </a:p>
        </p:txBody>
      </p:sp>
      <p:pic>
        <p:nvPicPr>
          <p:cNvPr id="24580"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23861" y="2530768"/>
            <a:ext cx="4325938" cy="31702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39261662"/>
      </p:ext>
    </p:extLst>
  </p:cSld>
  <p:clrMapOvr>
    <a:masterClrMapping/>
  </p:clrMapOvr>
  <p:transition spd="med">
    <p:dissolv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erson and text&#10;&#10;Description automatically generated">
            <a:extLst>
              <a:ext uri="{FF2B5EF4-FFF2-40B4-BE49-F238E27FC236}">
                <a16:creationId xmlns:a16="http://schemas.microsoft.com/office/drawing/2014/main" id="{3D3C090D-F5D9-4FF7-BFD4-7A80407F4E0A}"/>
              </a:ext>
            </a:extLst>
          </p:cNvPr>
          <p:cNvPicPr>
            <a:picLocks noChangeAspect="1"/>
          </p:cNvPicPr>
          <p:nvPr/>
        </p:nvPicPr>
        <p:blipFill>
          <a:blip r:embed="rId2"/>
          <a:stretch>
            <a:fillRect/>
          </a:stretch>
        </p:blipFill>
        <p:spPr>
          <a:xfrm>
            <a:off x="298580" y="205273"/>
            <a:ext cx="11700587" cy="6456784"/>
          </a:xfrm>
          <a:prstGeom prst="rect">
            <a:avLst/>
          </a:prstGeom>
        </p:spPr>
      </p:pic>
    </p:spTree>
    <p:extLst>
      <p:ext uri="{BB962C8B-B14F-4D97-AF65-F5344CB8AC3E}">
        <p14:creationId xmlns:p14="http://schemas.microsoft.com/office/powerpoint/2010/main" val="39009312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US" altLang="en-US"/>
              <a:t>Questions To Keep In Mind</a:t>
            </a:r>
          </a:p>
        </p:txBody>
      </p:sp>
      <p:sp>
        <p:nvSpPr>
          <p:cNvPr id="26627" name="Rectangle 3"/>
          <p:cNvSpPr>
            <a:spLocks noGrp="1" noChangeArrowheads="1"/>
          </p:cNvSpPr>
          <p:nvPr>
            <p:ph idx="1"/>
          </p:nvPr>
        </p:nvSpPr>
        <p:spPr/>
        <p:txBody>
          <a:bodyPr/>
          <a:lstStyle/>
          <a:p>
            <a:pPr eaLnBrk="1" hangingPunct="1">
              <a:lnSpc>
                <a:spcPct val="90000"/>
              </a:lnSpc>
            </a:pPr>
            <a:endParaRPr lang="en-US" altLang="en-US" sz="2400" dirty="0"/>
          </a:p>
          <a:p>
            <a:pPr eaLnBrk="1" hangingPunct="1">
              <a:lnSpc>
                <a:spcPct val="90000"/>
              </a:lnSpc>
            </a:pPr>
            <a:r>
              <a:rPr lang="en-US" altLang="en-US" sz="2400" dirty="0"/>
              <a:t>What are my motivations for owning a business?</a:t>
            </a:r>
          </a:p>
          <a:p>
            <a:pPr eaLnBrk="1" hangingPunct="1">
              <a:lnSpc>
                <a:spcPct val="90000"/>
              </a:lnSpc>
            </a:pPr>
            <a:endParaRPr lang="en-US" altLang="en-US" sz="2400" dirty="0"/>
          </a:p>
          <a:p>
            <a:pPr eaLnBrk="1" hangingPunct="1">
              <a:lnSpc>
                <a:spcPct val="90000"/>
              </a:lnSpc>
            </a:pPr>
            <a:r>
              <a:rPr lang="en-US" altLang="en-US" sz="2400" dirty="0"/>
              <a:t>Should I start or buy a business?</a:t>
            </a:r>
          </a:p>
          <a:p>
            <a:pPr eaLnBrk="1" hangingPunct="1">
              <a:lnSpc>
                <a:spcPct val="90000"/>
              </a:lnSpc>
            </a:pPr>
            <a:endParaRPr lang="en-US" altLang="en-US" sz="2400" dirty="0"/>
          </a:p>
          <a:p>
            <a:pPr eaLnBrk="1" hangingPunct="1">
              <a:lnSpc>
                <a:spcPct val="90000"/>
              </a:lnSpc>
            </a:pPr>
            <a:r>
              <a:rPr lang="en-US" altLang="en-US" sz="2400" dirty="0"/>
              <a:t>What and where is the market for what I want to sell?</a:t>
            </a:r>
          </a:p>
          <a:p>
            <a:pPr eaLnBrk="1" hangingPunct="1">
              <a:lnSpc>
                <a:spcPct val="90000"/>
              </a:lnSpc>
            </a:pPr>
            <a:endParaRPr lang="en-US" altLang="en-US" sz="2400" dirty="0"/>
          </a:p>
          <a:p>
            <a:pPr eaLnBrk="1" hangingPunct="1">
              <a:lnSpc>
                <a:spcPct val="90000"/>
              </a:lnSpc>
            </a:pPr>
            <a:r>
              <a:rPr lang="en-US" altLang="en-US" sz="2400" dirty="0"/>
              <a:t>How much will all this cost me?</a:t>
            </a:r>
          </a:p>
          <a:p>
            <a:pPr eaLnBrk="1" hangingPunct="1">
              <a:lnSpc>
                <a:spcPct val="90000"/>
              </a:lnSpc>
            </a:pPr>
            <a:endParaRPr lang="en-US" altLang="en-US" sz="2400" dirty="0"/>
          </a:p>
          <a:p>
            <a:pPr eaLnBrk="1" hangingPunct="1">
              <a:lnSpc>
                <a:spcPct val="90000"/>
              </a:lnSpc>
            </a:pPr>
            <a:r>
              <a:rPr lang="en-US" altLang="en-US" sz="2400" dirty="0"/>
              <a:t>Should my company be domestic or global?</a:t>
            </a:r>
          </a:p>
        </p:txBody>
      </p:sp>
      <p:pic>
        <p:nvPicPr>
          <p:cNvPr id="3" name="Picture 2" descr="A picture containing table, indoor, food, sitting&#10;&#10;Description automatically generated">
            <a:extLst>
              <a:ext uri="{FF2B5EF4-FFF2-40B4-BE49-F238E27FC236}">
                <a16:creationId xmlns:a16="http://schemas.microsoft.com/office/drawing/2014/main" id="{F0C69E60-2ABE-4FD3-A1A8-F7A8140BCB7D}"/>
              </a:ext>
            </a:extLst>
          </p:cNvPr>
          <p:cNvPicPr>
            <a:picLocks noChangeAspect="1"/>
          </p:cNvPicPr>
          <p:nvPr/>
        </p:nvPicPr>
        <p:blipFill>
          <a:blip r:embed="rId2"/>
          <a:stretch>
            <a:fillRect/>
          </a:stretch>
        </p:blipFill>
        <p:spPr>
          <a:xfrm>
            <a:off x="8229891" y="2495550"/>
            <a:ext cx="2771775" cy="2114550"/>
          </a:xfrm>
          <a:prstGeom prst="rect">
            <a:avLst/>
          </a:prstGeom>
        </p:spPr>
      </p:pic>
      <p:pic>
        <p:nvPicPr>
          <p:cNvPr id="5" name="Picture 4" descr="A person wearing a suit and tie&#10;&#10;Description automatically generated">
            <a:extLst>
              <a:ext uri="{FF2B5EF4-FFF2-40B4-BE49-F238E27FC236}">
                <a16:creationId xmlns:a16="http://schemas.microsoft.com/office/drawing/2014/main" id="{05C26FE1-2997-4571-9F0B-42911188AB9B}"/>
              </a:ext>
            </a:extLst>
          </p:cNvPr>
          <p:cNvPicPr>
            <a:picLocks noChangeAspect="1"/>
          </p:cNvPicPr>
          <p:nvPr/>
        </p:nvPicPr>
        <p:blipFill>
          <a:blip r:embed="rId3"/>
          <a:stretch>
            <a:fillRect/>
          </a:stretch>
        </p:blipFill>
        <p:spPr>
          <a:xfrm>
            <a:off x="9344344" y="205350"/>
            <a:ext cx="2695575" cy="2114550"/>
          </a:xfrm>
          <a:prstGeom prst="rect">
            <a:avLst/>
          </a:prstGeom>
        </p:spPr>
      </p:pic>
      <p:pic>
        <p:nvPicPr>
          <p:cNvPr id="7" name="Picture 6" descr="A boy sitting at a table using a computer&#10;&#10;Description automatically generated">
            <a:extLst>
              <a:ext uri="{FF2B5EF4-FFF2-40B4-BE49-F238E27FC236}">
                <a16:creationId xmlns:a16="http://schemas.microsoft.com/office/drawing/2014/main" id="{790AFA0C-C94C-4269-86A9-62F95EE42D48}"/>
              </a:ext>
            </a:extLst>
          </p:cNvPr>
          <p:cNvPicPr>
            <a:picLocks noChangeAspect="1"/>
          </p:cNvPicPr>
          <p:nvPr/>
        </p:nvPicPr>
        <p:blipFill>
          <a:blip r:embed="rId4"/>
          <a:stretch>
            <a:fillRect/>
          </a:stretch>
        </p:blipFill>
        <p:spPr>
          <a:xfrm>
            <a:off x="9058594" y="4785750"/>
            <a:ext cx="2981325" cy="1866900"/>
          </a:xfrm>
          <a:prstGeom prst="rect">
            <a:avLst/>
          </a:prstGeom>
        </p:spPr>
      </p:pic>
    </p:spTree>
    <p:extLst>
      <p:ext uri="{BB962C8B-B14F-4D97-AF65-F5344CB8AC3E}">
        <p14:creationId xmlns:p14="http://schemas.microsoft.com/office/powerpoint/2010/main" val="4034688198"/>
      </p:ext>
    </p:extLst>
  </p:cSld>
  <p:clrMapOvr>
    <a:masterClrMapping/>
  </p:clrMapOvr>
  <p:transition spd="med">
    <p:wheel spokes="3"/>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US" altLang="en-US" dirty="0"/>
              <a:t>Remember.. What are the Motivations of an Entrepreneur?</a:t>
            </a:r>
          </a:p>
        </p:txBody>
      </p:sp>
      <p:sp>
        <p:nvSpPr>
          <p:cNvPr id="27651" name="Rectangle 3"/>
          <p:cNvSpPr>
            <a:spLocks noGrp="1" noChangeArrowheads="1"/>
          </p:cNvSpPr>
          <p:nvPr>
            <p:ph idx="1"/>
          </p:nvPr>
        </p:nvSpPr>
        <p:spPr>
          <a:xfrm>
            <a:off x="432000" y="1259633"/>
            <a:ext cx="9778800" cy="4979243"/>
          </a:xfrm>
        </p:spPr>
        <p:txBody>
          <a:bodyPr/>
          <a:lstStyle/>
          <a:p>
            <a:pPr marL="609600" indent="-609600">
              <a:buFontTx/>
              <a:buAutoNum type="arabicPeriod"/>
            </a:pPr>
            <a:r>
              <a:rPr lang="en-US" altLang="en-US" sz="2800" dirty="0"/>
              <a:t>Lifestyle Venture</a:t>
            </a:r>
          </a:p>
          <a:p>
            <a:pPr marL="609600" indent="-609600">
              <a:buFontTx/>
              <a:buAutoNum type="arabicPeriod"/>
            </a:pPr>
            <a:r>
              <a:rPr lang="en-US" altLang="en-US" sz="2800" dirty="0"/>
              <a:t>Smaller Profit Venture</a:t>
            </a:r>
          </a:p>
          <a:p>
            <a:pPr marL="609600" indent="-609600">
              <a:buFontTx/>
              <a:buAutoNum type="arabicPeriod"/>
            </a:pPr>
            <a:r>
              <a:rPr lang="en-US" altLang="en-US" sz="2800" dirty="0"/>
              <a:t>High Growth Venture</a:t>
            </a:r>
          </a:p>
        </p:txBody>
      </p:sp>
      <p:pic>
        <p:nvPicPr>
          <p:cNvPr id="27652"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73800" y="3429000"/>
            <a:ext cx="4792306" cy="31024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20375349"/>
      </p:ext>
    </p:extLst>
  </p:cSld>
  <p:clrMapOvr>
    <a:masterClrMapping/>
  </p:clrMapOvr>
  <p:transition spd="med">
    <p:strips/>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marL="838200" indent="-838200">
              <a:buFontTx/>
              <a:buAutoNum type="arabicPeriod"/>
            </a:pPr>
            <a:r>
              <a:rPr lang="en-US" altLang="en-US" dirty="0"/>
              <a:t>Lifestyle Venture</a:t>
            </a:r>
          </a:p>
        </p:txBody>
      </p:sp>
      <p:sp>
        <p:nvSpPr>
          <p:cNvPr id="28675" name="Rectangle 3"/>
          <p:cNvSpPr>
            <a:spLocks noGrp="1" noChangeArrowheads="1"/>
          </p:cNvSpPr>
          <p:nvPr>
            <p:ph idx="1"/>
          </p:nvPr>
        </p:nvSpPr>
        <p:spPr>
          <a:xfrm>
            <a:off x="432000" y="1726162"/>
            <a:ext cx="11328000" cy="4465087"/>
          </a:xfrm>
        </p:spPr>
        <p:txBody>
          <a:bodyPr/>
          <a:lstStyle/>
          <a:p>
            <a:pPr eaLnBrk="1" hangingPunct="1">
              <a:lnSpc>
                <a:spcPct val="90000"/>
              </a:lnSpc>
            </a:pPr>
            <a:r>
              <a:rPr lang="en-US" altLang="en-US" sz="2800" dirty="0"/>
              <a:t>Small company that provides its owner independence, autonomy, and control.</a:t>
            </a:r>
          </a:p>
          <a:p>
            <a:pPr eaLnBrk="1" hangingPunct="1">
              <a:lnSpc>
                <a:spcPct val="90000"/>
              </a:lnSpc>
            </a:pPr>
            <a:r>
              <a:rPr lang="en-US" altLang="en-US" sz="2800" dirty="0"/>
              <a:t>Is often run out of household</a:t>
            </a:r>
          </a:p>
          <a:p>
            <a:pPr eaLnBrk="1" hangingPunct="1">
              <a:lnSpc>
                <a:spcPct val="90000"/>
              </a:lnSpc>
            </a:pPr>
            <a:r>
              <a:rPr lang="en-US" altLang="en-US" sz="2800" dirty="0"/>
              <a:t>Provides flexibility (hours, meeting places, attire)</a:t>
            </a:r>
          </a:p>
          <a:p>
            <a:pPr eaLnBrk="1" hangingPunct="1">
              <a:lnSpc>
                <a:spcPct val="90000"/>
              </a:lnSpc>
            </a:pPr>
            <a:r>
              <a:rPr lang="en-US" altLang="en-US" sz="2800" dirty="0"/>
              <a:t>Aligns your personal interests and hobbies with your desire to make a profit.</a:t>
            </a:r>
          </a:p>
        </p:txBody>
      </p:sp>
    </p:spTree>
    <p:extLst>
      <p:ext uri="{BB962C8B-B14F-4D97-AF65-F5344CB8AC3E}">
        <p14:creationId xmlns:p14="http://schemas.microsoft.com/office/powerpoint/2010/main" val="3246838687"/>
      </p:ext>
    </p:extLst>
  </p:cSld>
  <p:clrMapOvr>
    <a:masterClrMapping/>
  </p:clrMapOvr>
  <p:transition spd="med">
    <p:wheel spokes="8"/>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US" altLang="en-US"/>
              <a:t>2. Smaller Profit Venture</a:t>
            </a:r>
          </a:p>
        </p:txBody>
      </p:sp>
      <p:sp>
        <p:nvSpPr>
          <p:cNvPr id="29699" name="Rectangle 3"/>
          <p:cNvSpPr>
            <a:spLocks noGrp="1" noChangeArrowheads="1"/>
          </p:cNvSpPr>
          <p:nvPr>
            <p:ph idx="1"/>
          </p:nvPr>
        </p:nvSpPr>
        <p:spPr>
          <a:xfrm>
            <a:off x="432000" y="1604864"/>
            <a:ext cx="11328000" cy="4586385"/>
          </a:xfrm>
        </p:spPr>
        <p:txBody>
          <a:bodyPr/>
          <a:lstStyle/>
          <a:p>
            <a:pPr eaLnBrk="1" hangingPunct="1"/>
            <a:r>
              <a:rPr lang="en-US" altLang="en-US" sz="2800" dirty="0"/>
              <a:t>Small company not concentrated on pushing the envelope and growing inordinately large.</a:t>
            </a:r>
          </a:p>
          <a:p>
            <a:pPr eaLnBrk="1" hangingPunct="1"/>
            <a:r>
              <a:rPr lang="en-US" altLang="en-US" sz="2800" dirty="0"/>
              <a:t>Making millions of pounds is not important.</a:t>
            </a:r>
          </a:p>
          <a:p>
            <a:pPr eaLnBrk="1" hangingPunct="1"/>
            <a:r>
              <a:rPr lang="en-US" altLang="en-US" sz="2800" dirty="0"/>
              <a:t>Content with making a decent living.</a:t>
            </a:r>
          </a:p>
          <a:p>
            <a:pPr eaLnBrk="1" hangingPunct="1"/>
            <a:r>
              <a:rPr lang="en-US" altLang="en-US" sz="2800" dirty="0"/>
              <a:t>Ex. Mom and Pop Stores</a:t>
            </a:r>
          </a:p>
        </p:txBody>
      </p:sp>
    </p:spTree>
    <p:extLst>
      <p:ext uri="{BB962C8B-B14F-4D97-AF65-F5344CB8AC3E}">
        <p14:creationId xmlns:p14="http://schemas.microsoft.com/office/powerpoint/2010/main" val="3427342719"/>
      </p:ext>
    </p:extLst>
  </p:cSld>
  <p:clrMapOvr>
    <a:masterClrMapping/>
  </p:clrMapOvr>
  <p:transition spd="med">
    <p:wheel spokes="2"/>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US" altLang="en-US"/>
              <a:t>3. High Growth Ventures</a:t>
            </a:r>
          </a:p>
        </p:txBody>
      </p:sp>
      <p:sp>
        <p:nvSpPr>
          <p:cNvPr id="30723" name="Rectangle 3"/>
          <p:cNvSpPr>
            <a:spLocks noGrp="1" noChangeArrowheads="1"/>
          </p:cNvSpPr>
          <p:nvPr>
            <p:ph idx="1"/>
          </p:nvPr>
        </p:nvSpPr>
        <p:spPr>
          <a:xfrm>
            <a:off x="431999" y="1492898"/>
            <a:ext cx="11328001" cy="4698352"/>
          </a:xfrm>
        </p:spPr>
        <p:txBody>
          <a:bodyPr/>
          <a:lstStyle/>
          <a:p>
            <a:pPr eaLnBrk="1" hangingPunct="1"/>
            <a:r>
              <a:rPr lang="en-US" altLang="en-US" sz="2800" dirty="0"/>
              <a:t>Goal is maximum profit and growth.</a:t>
            </a:r>
          </a:p>
          <a:p>
            <a:pPr eaLnBrk="1" hangingPunct="1"/>
            <a:r>
              <a:rPr lang="en-US" altLang="en-US" sz="2800" dirty="0"/>
              <a:t>Concentrated on pushing envelope and growing as large as possible.</a:t>
            </a:r>
          </a:p>
          <a:p>
            <a:pPr eaLnBrk="1" hangingPunct="1"/>
            <a:r>
              <a:rPr lang="en-US" altLang="en-US" sz="2800" dirty="0"/>
              <a:t>Focus on innovation</a:t>
            </a:r>
          </a:p>
        </p:txBody>
      </p:sp>
    </p:spTree>
    <p:extLst>
      <p:ext uri="{BB962C8B-B14F-4D97-AF65-F5344CB8AC3E}">
        <p14:creationId xmlns:p14="http://schemas.microsoft.com/office/powerpoint/2010/main" val="3914657162"/>
      </p:ext>
    </p:extLst>
  </p:cSld>
  <p:clrMapOvr>
    <a:masterClrMapping/>
  </p:clrMapOvr>
  <p:transition spd="med">
    <p:checke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US" altLang="en-US"/>
              <a:t>Start or Buy?</a:t>
            </a:r>
          </a:p>
        </p:txBody>
      </p:sp>
      <p:sp>
        <p:nvSpPr>
          <p:cNvPr id="31747" name="Rectangle 3"/>
          <p:cNvSpPr>
            <a:spLocks noGrp="1" noChangeArrowheads="1"/>
          </p:cNvSpPr>
          <p:nvPr>
            <p:ph idx="1"/>
          </p:nvPr>
        </p:nvSpPr>
        <p:spPr>
          <a:xfrm>
            <a:off x="432000" y="1008000"/>
            <a:ext cx="11328000" cy="3694629"/>
          </a:xfrm>
        </p:spPr>
        <p:txBody>
          <a:bodyPr/>
          <a:lstStyle/>
          <a:p>
            <a:pPr eaLnBrk="1" hangingPunct="1">
              <a:lnSpc>
                <a:spcPct val="90000"/>
              </a:lnSpc>
            </a:pPr>
            <a:r>
              <a:rPr lang="en-US" altLang="en-US" sz="2600" b="1" dirty="0"/>
              <a:t>Start :</a:t>
            </a:r>
            <a:r>
              <a:rPr lang="en-US" altLang="en-US" sz="2600" b="1" dirty="0">
                <a:latin typeface="Times New Roman" panose="02020603050405020304" pitchFamily="18" charset="0"/>
              </a:rPr>
              <a:t>–</a:t>
            </a:r>
            <a:r>
              <a:rPr lang="en-US" altLang="en-US" sz="2600" b="1" dirty="0"/>
              <a:t> </a:t>
            </a:r>
          </a:p>
          <a:p>
            <a:pPr eaLnBrk="1" hangingPunct="1">
              <a:lnSpc>
                <a:spcPct val="90000"/>
              </a:lnSpc>
            </a:pPr>
            <a:r>
              <a:rPr lang="en-US" altLang="en-US" sz="2600" dirty="0"/>
              <a:t>Cheapest, but very difficult</a:t>
            </a:r>
          </a:p>
          <a:p>
            <a:pPr eaLnBrk="1" hangingPunct="1">
              <a:lnSpc>
                <a:spcPct val="90000"/>
              </a:lnSpc>
              <a:buFont typeface="Wingdings" panose="05000000000000000000" pitchFamily="2" charset="2"/>
              <a:buNone/>
            </a:pPr>
            <a:r>
              <a:rPr lang="en-US" altLang="en-US" sz="2600" dirty="0"/>
              <a:t>	</a:t>
            </a:r>
            <a:r>
              <a:rPr lang="en-US" altLang="en-US" sz="2600" dirty="0">
                <a:solidFill>
                  <a:srgbClr val="FF0000"/>
                </a:solidFill>
              </a:rPr>
              <a:t>requires most planning/research</a:t>
            </a:r>
            <a:r>
              <a:rPr lang="en-US" altLang="en-US" sz="2600" dirty="0"/>
              <a:t>	</a:t>
            </a:r>
          </a:p>
          <a:p>
            <a:pPr eaLnBrk="1" hangingPunct="1">
              <a:lnSpc>
                <a:spcPct val="90000"/>
              </a:lnSpc>
            </a:pPr>
            <a:r>
              <a:rPr lang="en-US" altLang="en-US" sz="2600" b="1" dirty="0"/>
              <a:t>Buy :</a:t>
            </a:r>
            <a:r>
              <a:rPr lang="en-US" altLang="en-US" sz="2600" b="1" dirty="0">
                <a:latin typeface="Times New Roman" panose="02020603050405020304" pitchFamily="18" charset="0"/>
              </a:rPr>
              <a:t>–</a:t>
            </a:r>
            <a:r>
              <a:rPr lang="en-US" altLang="en-US" sz="2600" b="1" dirty="0"/>
              <a:t> </a:t>
            </a:r>
          </a:p>
          <a:p>
            <a:pPr eaLnBrk="1" hangingPunct="1">
              <a:lnSpc>
                <a:spcPct val="90000"/>
              </a:lnSpc>
            </a:pPr>
            <a:r>
              <a:rPr lang="en-US" altLang="en-US" sz="2600" dirty="0"/>
              <a:t>Expensive </a:t>
            </a:r>
            <a:r>
              <a:rPr lang="en-US" altLang="en-US" sz="2600" dirty="0">
                <a:latin typeface="Times New Roman" panose="02020603050405020304" pitchFamily="18" charset="0"/>
              </a:rPr>
              <a:t>–</a:t>
            </a:r>
            <a:r>
              <a:rPr lang="en-US" altLang="en-US" sz="2600" dirty="0"/>
              <a:t> may be out or reach</a:t>
            </a:r>
          </a:p>
          <a:p>
            <a:pPr eaLnBrk="1" hangingPunct="1">
              <a:lnSpc>
                <a:spcPct val="90000"/>
              </a:lnSpc>
              <a:buFont typeface="Wingdings" panose="05000000000000000000" pitchFamily="2" charset="2"/>
              <a:buNone/>
            </a:pPr>
            <a:r>
              <a:rPr lang="en-US" altLang="en-US" sz="2600" dirty="0"/>
              <a:t>    </a:t>
            </a:r>
            <a:r>
              <a:rPr lang="en-US" altLang="en-US" sz="2600" dirty="0">
                <a:solidFill>
                  <a:srgbClr val="FF0000"/>
                </a:solidFill>
              </a:rPr>
              <a:t>requires less planning and research</a:t>
            </a:r>
          </a:p>
          <a:p>
            <a:pPr eaLnBrk="1" hangingPunct="1">
              <a:lnSpc>
                <a:spcPct val="90000"/>
              </a:lnSpc>
            </a:pPr>
            <a:r>
              <a:rPr lang="en-US" altLang="en-US" sz="2600" b="1" dirty="0"/>
              <a:t>Franchise</a:t>
            </a:r>
            <a:r>
              <a:rPr lang="en-US" altLang="en-US" sz="2600" dirty="0"/>
              <a:t> (middle ground) </a:t>
            </a:r>
            <a:r>
              <a:rPr lang="en-US" altLang="en-US" sz="2600" dirty="0">
                <a:latin typeface="Times New Roman" panose="02020603050405020304" pitchFamily="18" charset="0"/>
              </a:rPr>
              <a:t>–</a:t>
            </a:r>
            <a:r>
              <a:rPr lang="en-US" altLang="en-US" sz="2600" dirty="0"/>
              <a:t> a business run by an individual (the franchisee) to whom a franchiser grants the right to market a certain good or service.	</a:t>
            </a:r>
          </a:p>
        </p:txBody>
      </p:sp>
      <p:pic>
        <p:nvPicPr>
          <p:cNvPr id="3" name="Picture 2" descr="A close up of a street sign&#10;&#10;Description automatically generated">
            <a:extLst>
              <a:ext uri="{FF2B5EF4-FFF2-40B4-BE49-F238E27FC236}">
                <a16:creationId xmlns:a16="http://schemas.microsoft.com/office/drawing/2014/main" id="{4A039BB3-6617-47EF-8560-9476E5FD6C65}"/>
              </a:ext>
            </a:extLst>
          </p:cNvPr>
          <p:cNvPicPr>
            <a:picLocks noChangeAspect="1"/>
          </p:cNvPicPr>
          <p:nvPr/>
        </p:nvPicPr>
        <p:blipFill>
          <a:blip r:embed="rId2"/>
          <a:stretch>
            <a:fillRect/>
          </a:stretch>
        </p:blipFill>
        <p:spPr>
          <a:xfrm>
            <a:off x="7596187" y="647999"/>
            <a:ext cx="3544564" cy="2692359"/>
          </a:xfrm>
          <a:prstGeom prst="rect">
            <a:avLst/>
          </a:prstGeom>
        </p:spPr>
      </p:pic>
      <p:pic>
        <p:nvPicPr>
          <p:cNvPr id="5" name="Picture 4" descr="A green sign with white text&#10;&#10;Description automatically generated">
            <a:extLst>
              <a:ext uri="{FF2B5EF4-FFF2-40B4-BE49-F238E27FC236}">
                <a16:creationId xmlns:a16="http://schemas.microsoft.com/office/drawing/2014/main" id="{A020222B-BB5C-4BD7-8E9F-37235055C779}"/>
              </a:ext>
            </a:extLst>
          </p:cNvPr>
          <p:cNvPicPr>
            <a:picLocks noChangeAspect="1"/>
          </p:cNvPicPr>
          <p:nvPr/>
        </p:nvPicPr>
        <p:blipFill>
          <a:blip r:embed="rId3"/>
          <a:stretch>
            <a:fillRect/>
          </a:stretch>
        </p:blipFill>
        <p:spPr>
          <a:xfrm>
            <a:off x="3498981" y="4846629"/>
            <a:ext cx="4553338" cy="1741950"/>
          </a:xfrm>
          <a:prstGeom prst="rect">
            <a:avLst/>
          </a:prstGeom>
        </p:spPr>
      </p:pic>
      <p:pic>
        <p:nvPicPr>
          <p:cNvPr id="7" name="Picture 6" descr="A picture containing drawing&#10;&#10;Description automatically generated">
            <a:extLst>
              <a:ext uri="{FF2B5EF4-FFF2-40B4-BE49-F238E27FC236}">
                <a16:creationId xmlns:a16="http://schemas.microsoft.com/office/drawing/2014/main" id="{AC145026-1365-4585-B1DA-8A2FAD637F70}"/>
              </a:ext>
            </a:extLst>
          </p:cNvPr>
          <p:cNvPicPr>
            <a:picLocks noChangeAspect="1"/>
          </p:cNvPicPr>
          <p:nvPr/>
        </p:nvPicPr>
        <p:blipFill>
          <a:blip r:embed="rId4"/>
          <a:stretch>
            <a:fillRect/>
          </a:stretch>
        </p:blipFill>
        <p:spPr>
          <a:xfrm>
            <a:off x="9495161" y="4846629"/>
            <a:ext cx="2009775" cy="1741950"/>
          </a:xfrm>
          <a:prstGeom prst="rect">
            <a:avLst/>
          </a:prstGeom>
        </p:spPr>
      </p:pic>
    </p:spTree>
    <p:extLst>
      <p:ext uri="{BB962C8B-B14F-4D97-AF65-F5344CB8AC3E}">
        <p14:creationId xmlns:p14="http://schemas.microsoft.com/office/powerpoint/2010/main" val="4051485983"/>
      </p:ext>
    </p:extLst>
  </p:cSld>
  <p:clrMapOvr>
    <a:masterClrMapping/>
  </p:clrMapOvr>
  <p:transition spd="med">
    <p:wheel spokes="3"/>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US" altLang="en-US"/>
              <a:t>The Market???</a:t>
            </a:r>
          </a:p>
        </p:txBody>
      </p:sp>
      <p:sp>
        <p:nvSpPr>
          <p:cNvPr id="32771" name="Rectangle 3"/>
          <p:cNvSpPr>
            <a:spLocks noGrp="1" noChangeArrowheads="1"/>
          </p:cNvSpPr>
          <p:nvPr>
            <p:ph idx="1"/>
          </p:nvPr>
        </p:nvSpPr>
        <p:spPr>
          <a:xfrm>
            <a:off x="432000" y="1184988"/>
            <a:ext cx="11328000" cy="5006261"/>
          </a:xfrm>
        </p:spPr>
        <p:txBody>
          <a:bodyPr/>
          <a:lstStyle/>
          <a:p>
            <a:pPr eaLnBrk="1" hangingPunct="1"/>
            <a:r>
              <a:rPr lang="en-US" altLang="en-US" sz="2800" dirty="0"/>
              <a:t>Planning &amp; Research essential…….How are you going to Market ? </a:t>
            </a:r>
          </a:p>
        </p:txBody>
      </p:sp>
      <p:pic>
        <p:nvPicPr>
          <p:cNvPr id="8194" name="Picture 2" descr="Image result for images of market research">
            <a:extLst>
              <a:ext uri="{FF2B5EF4-FFF2-40B4-BE49-F238E27FC236}">
                <a16:creationId xmlns:a16="http://schemas.microsoft.com/office/drawing/2014/main" id="{8897AC05-C8B0-4461-934C-3F7E6D3AD76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72815" y="2099388"/>
            <a:ext cx="7931021" cy="40918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2453965"/>
      </p:ext>
    </p:extLst>
  </p:cSld>
  <p:clrMapOvr>
    <a:masterClrMapping/>
  </p:clrMapOvr>
  <p:transition spd="med">
    <p:pull/>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432000" y="111967"/>
            <a:ext cx="11328000" cy="752033"/>
          </a:xfrm>
        </p:spPr>
        <p:txBody>
          <a:bodyPr/>
          <a:lstStyle/>
          <a:p>
            <a:pPr eaLnBrk="1" hangingPunct="1"/>
            <a:r>
              <a:rPr lang="en-US" altLang="en-US" dirty="0"/>
              <a:t>What about the cost?</a:t>
            </a:r>
          </a:p>
        </p:txBody>
      </p:sp>
      <p:sp>
        <p:nvSpPr>
          <p:cNvPr id="33795" name="Rectangle 3"/>
          <p:cNvSpPr>
            <a:spLocks noGrp="1" noChangeArrowheads="1"/>
          </p:cNvSpPr>
          <p:nvPr>
            <p:ph idx="1"/>
          </p:nvPr>
        </p:nvSpPr>
        <p:spPr>
          <a:xfrm>
            <a:off x="432000" y="1008000"/>
            <a:ext cx="11328000" cy="4375763"/>
          </a:xfrm>
        </p:spPr>
        <p:txBody>
          <a:bodyPr/>
          <a:lstStyle/>
          <a:p>
            <a:pPr eaLnBrk="1" hangingPunct="1"/>
            <a:r>
              <a:rPr lang="en-US" altLang="en-US" sz="2800" b="1" dirty="0"/>
              <a:t>Plan Realistically, not Optimistically</a:t>
            </a:r>
          </a:p>
          <a:p>
            <a:pPr lvl="2" eaLnBrk="1" hangingPunct="1"/>
            <a:r>
              <a:rPr lang="en-US" altLang="en-US" sz="2800" dirty="0"/>
              <a:t>Don</a:t>
            </a:r>
            <a:r>
              <a:rPr lang="en-US" altLang="en-US" sz="2800" dirty="0">
                <a:latin typeface="Times New Roman" panose="02020603050405020304" pitchFamily="18" charset="0"/>
              </a:rPr>
              <a:t>’</a:t>
            </a:r>
            <a:r>
              <a:rPr lang="en-US" altLang="en-US" sz="2800" dirty="0"/>
              <a:t>t overestimate your profits</a:t>
            </a:r>
          </a:p>
          <a:p>
            <a:pPr lvl="2" eaLnBrk="1" hangingPunct="1"/>
            <a:r>
              <a:rPr lang="en-US" altLang="en-US" sz="2800" dirty="0"/>
              <a:t>Don</a:t>
            </a:r>
            <a:r>
              <a:rPr lang="en-US" altLang="en-US" sz="2800" dirty="0">
                <a:latin typeface="Times New Roman" panose="02020603050405020304" pitchFamily="18" charset="0"/>
              </a:rPr>
              <a:t>’</a:t>
            </a:r>
            <a:r>
              <a:rPr lang="en-US" altLang="en-US" sz="2800" dirty="0"/>
              <a:t>t underestimate your costs</a:t>
            </a:r>
          </a:p>
          <a:p>
            <a:pPr lvl="2" eaLnBrk="1" hangingPunct="1"/>
            <a:endParaRPr lang="en-US" altLang="en-US" sz="2800" dirty="0"/>
          </a:p>
          <a:p>
            <a:pPr eaLnBrk="1" hangingPunct="1"/>
            <a:r>
              <a:rPr lang="en-US" altLang="en-US" sz="2800" b="1" dirty="0"/>
              <a:t>Sources of Funds</a:t>
            </a:r>
          </a:p>
          <a:p>
            <a:pPr lvl="2" eaLnBrk="1" hangingPunct="1"/>
            <a:r>
              <a:rPr lang="en-US" altLang="en-US" sz="2800" dirty="0"/>
              <a:t>Banks</a:t>
            </a:r>
          </a:p>
          <a:p>
            <a:pPr lvl="2" eaLnBrk="1" hangingPunct="1"/>
            <a:r>
              <a:rPr lang="en-US" altLang="en-US" sz="2800" dirty="0"/>
              <a:t>Venture Capitalists </a:t>
            </a:r>
            <a:r>
              <a:rPr lang="en-US" altLang="en-US" sz="2800" dirty="0">
                <a:latin typeface="Times New Roman" panose="02020603050405020304" pitchFamily="18" charset="0"/>
              </a:rPr>
              <a:t>–</a:t>
            </a:r>
            <a:r>
              <a:rPr lang="en-US" altLang="en-US" sz="2800" dirty="0"/>
              <a:t> filthy rich, high risk investors looking for a many-times-over yield</a:t>
            </a:r>
          </a:p>
          <a:p>
            <a:pPr lvl="2" eaLnBrk="1" hangingPunct="1"/>
            <a:r>
              <a:rPr lang="en-US" altLang="en-US" sz="2800" dirty="0"/>
              <a:t>Angels </a:t>
            </a:r>
            <a:r>
              <a:rPr lang="en-US" altLang="en-US" sz="2800" dirty="0">
                <a:latin typeface="Times New Roman" panose="02020603050405020304" pitchFamily="18" charset="0"/>
              </a:rPr>
              <a:t>–</a:t>
            </a:r>
            <a:r>
              <a:rPr lang="en-US" altLang="en-US" sz="2800" dirty="0"/>
              <a:t> seem to have altruistic motives and less stringent demands than venture capitalists</a:t>
            </a:r>
          </a:p>
          <a:p>
            <a:pPr eaLnBrk="1" hangingPunct="1">
              <a:buFont typeface="Wingdings" panose="05000000000000000000" pitchFamily="2" charset="2"/>
              <a:buNone/>
            </a:pPr>
            <a:r>
              <a:rPr lang="en-US" altLang="en-US" sz="2800" dirty="0"/>
              <a:t>		</a:t>
            </a:r>
          </a:p>
        </p:txBody>
      </p:sp>
      <p:pic>
        <p:nvPicPr>
          <p:cNvPr id="3" name="Picture 2" descr="A picture containing outdoor, building, street, sign&#10;&#10;Description automatically generated">
            <a:extLst>
              <a:ext uri="{FF2B5EF4-FFF2-40B4-BE49-F238E27FC236}">
                <a16:creationId xmlns:a16="http://schemas.microsoft.com/office/drawing/2014/main" id="{56BA6013-0F94-4C70-B1E9-92255E535B06}"/>
              </a:ext>
            </a:extLst>
          </p:cNvPr>
          <p:cNvPicPr>
            <a:picLocks noChangeAspect="1"/>
          </p:cNvPicPr>
          <p:nvPr/>
        </p:nvPicPr>
        <p:blipFill>
          <a:blip r:embed="rId2"/>
          <a:stretch>
            <a:fillRect/>
          </a:stretch>
        </p:blipFill>
        <p:spPr>
          <a:xfrm>
            <a:off x="7635065" y="487983"/>
            <a:ext cx="3248025" cy="2409825"/>
          </a:xfrm>
          <a:prstGeom prst="rect">
            <a:avLst/>
          </a:prstGeom>
        </p:spPr>
      </p:pic>
    </p:spTree>
    <p:extLst>
      <p:ext uri="{BB962C8B-B14F-4D97-AF65-F5344CB8AC3E}">
        <p14:creationId xmlns:p14="http://schemas.microsoft.com/office/powerpoint/2010/main" val="3179418038"/>
      </p:ext>
    </p:extLst>
  </p:cSld>
  <p:clrMapOvr>
    <a:masterClrMapping/>
  </p:clrMapOvr>
  <p:transition spd="med">
    <p:push/>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289249" y="139959"/>
            <a:ext cx="11470751" cy="724041"/>
          </a:xfrm>
        </p:spPr>
        <p:txBody>
          <a:bodyPr/>
          <a:lstStyle/>
          <a:p>
            <a:pPr eaLnBrk="1" hangingPunct="1"/>
            <a:r>
              <a:rPr lang="en-US" altLang="en-US" dirty="0"/>
              <a:t>Domestic or Global?</a:t>
            </a:r>
          </a:p>
        </p:txBody>
      </p:sp>
      <p:sp>
        <p:nvSpPr>
          <p:cNvPr id="34819" name="Rectangle 3"/>
          <p:cNvSpPr>
            <a:spLocks noGrp="1" noChangeArrowheads="1"/>
          </p:cNvSpPr>
          <p:nvPr>
            <p:ph idx="1"/>
          </p:nvPr>
        </p:nvSpPr>
        <p:spPr/>
        <p:txBody>
          <a:bodyPr/>
          <a:lstStyle/>
          <a:p>
            <a:pPr eaLnBrk="1" hangingPunct="1"/>
            <a:r>
              <a:rPr lang="en-US" altLang="en-US" sz="2800" dirty="0"/>
              <a:t>Drawbacks to Global </a:t>
            </a:r>
            <a:r>
              <a:rPr lang="en-US" altLang="en-US" sz="2800" dirty="0">
                <a:latin typeface="Times New Roman" panose="02020603050405020304" pitchFamily="18" charset="0"/>
              </a:rPr>
              <a:t>–</a:t>
            </a:r>
            <a:r>
              <a:rPr lang="en-US" altLang="en-US" sz="2800" dirty="0"/>
              <a:t> more research and less accessible connections in startup phase, more travel time required, more considerations.</a:t>
            </a:r>
          </a:p>
          <a:p>
            <a:pPr eaLnBrk="1" hangingPunct="1"/>
            <a:r>
              <a:rPr lang="en-US" altLang="en-US" sz="2800" dirty="0"/>
              <a:t>Advantages to Global </a:t>
            </a:r>
            <a:r>
              <a:rPr lang="en-US" altLang="en-US" sz="2800" dirty="0">
                <a:latin typeface="Times New Roman" panose="02020603050405020304" pitchFamily="18" charset="0"/>
              </a:rPr>
              <a:t>–</a:t>
            </a:r>
            <a:r>
              <a:rPr lang="en-US" altLang="en-US" sz="2800" dirty="0"/>
              <a:t> more human resources, more demand, more financing, easier to start global than go from domestic to global.</a:t>
            </a:r>
          </a:p>
        </p:txBody>
      </p:sp>
      <p:pic>
        <p:nvPicPr>
          <p:cNvPr id="3" name="Picture 2" descr="A hand holding a blue shirt&#10;&#10;Description automatically generated">
            <a:extLst>
              <a:ext uri="{FF2B5EF4-FFF2-40B4-BE49-F238E27FC236}">
                <a16:creationId xmlns:a16="http://schemas.microsoft.com/office/drawing/2014/main" id="{6106DE56-641E-40F9-905B-531BBD660649}"/>
              </a:ext>
            </a:extLst>
          </p:cNvPr>
          <p:cNvPicPr>
            <a:picLocks noChangeAspect="1"/>
          </p:cNvPicPr>
          <p:nvPr/>
        </p:nvPicPr>
        <p:blipFill>
          <a:blip r:embed="rId2"/>
          <a:stretch>
            <a:fillRect/>
          </a:stretch>
        </p:blipFill>
        <p:spPr>
          <a:xfrm>
            <a:off x="8001512" y="3796685"/>
            <a:ext cx="3758488" cy="2669430"/>
          </a:xfrm>
          <a:prstGeom prst="rect">
            <a:avLst/>
          </a:prstGeom>
        </p:spPr>
      </p:pic>
    </p:spTree>
    <p:extLst>
      <p:ext uri="{BB962C8B-B14F-4D97-AF65-F5344CB8AC3E}">
        <p14:creationId xmlns:p14="http://schemas.microsoft.com/office/powerpoint/2010/main" val="328940703"/>
      </p:ext>
    </p:extLst>
  </p:cSld>
  <p:clrMapOvr>
    <a:masterClrMapping/>
  </p:clrMapOvr>
  <p:transition spd="med">
    <p:diamond/>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261257" y="121298"/>
            <a:ext cx="11498743" cy="742702"/>
          </a:xfrm>
        </p:spPr>
        <p:txBody>
          <a:bodyPr/>
          <a:lstStyle/>
          <a:p>
            <a:pPr eaLnBrk="1" hangingPunct="1"/>
            <a:r>
              <a:rPr lang="en-US" altLang="en-US" sz="2800" dirty="0"/>
              <a:t>Entrepreneurship:  Growth Pressures</a:t>
            </a:r>
          </a:p>
        </p:txBody>
      </p:sp>
      <p:sp>
        <p:nvSpPr>
          <p:cNvPr id="35843" name="Rectangle 3"/>
          <p:cNvSpPr>
            <a:spLocks noGrp="1" noChangeArrowheads="1"/>
          </p:cNvSpPr>
          <p:nvPr>
            <p:ph idx="1"/>
          </p:nvPr>
        </p:nvSpPr>
        <p:spPr>
          <a:xfrm>
            <a:off x="432000" y="1008000"/>
            <a:ext cx="11328000" cy="4123837"/>
          </a:xfrm>
        </p:spPr>
        <p:txBody>
          <a:bodyPr/>
          <a:lstStyle/>
          <a:p>
            <a:pPr eaLnBrk="1" hangingPunct="1">
              <a:lnSpc>
                <a:spcPct val="90000"/>
              </a:lnSpc>
              <a:buFont typeface="Wingdings" panose="05000000000000000000" pitchFamily="2" charset="2"/>
              <a:buNone/>
            </a:pPr>
            <a:r>
              <a:rPr lang="en-US" altLang="en-US" dirty="0"/>
              <a:t>	</a:t>
            </a:r>
            <a:r>
              <a:rPr lang="en-US" altLang="en-US" sz="2800" dirty="0"/>
              <a:t>Entrepreneurs often find that as their business </a:t>
            </a:r>
            <a:r>
              <a:rPr lang="en-US" altLang="en-US" sz="2800" b="1" i="1" dirty="0"/>
              <a:t>grows</a:t>
            </a:r>
            <a:r>
              <a:rPr lang="en-US" altLang="en-US" sz="2800" dirty="0"/>
              <a:t>, they feel more pressure to use </a:t>
            </a:r>
            <a:r>
              <a:rPr lang="en-US" altLang="en-US" sz="2800" b="1" i="1" dirty="0"/>
              <a:t>formal</a:t>
            </a:r>
            <a:r>
              <a:rPr lang="en-US" altLang="en-US" sz="2800" dirty="0"/>
              <a:t> methods to lead their organizations.</a:t>
            </a:r>
          </a:p>
          <a:p>
            <a:pPr eaLnBrk="1" hangingPunct="1">
              <a:lnSpc>
                <a:spcPct val="90000"/>
              </a:lnSpc>
              <a:buFont typeface="Wingdings" panose="05000000000000000000" pitchFamily="2" charset="2"/>
              <a:buNone/>
            </a:pPr>
            <a:endParaRPr lang="en-US" altLang="en-US" sz="2800" dirty="0"/>
          </a:p>
          <a:p>
            <a:pPr eaLnBrk="1" hangingPunct="1">
              <a:lnSpc>
                <a:spcPct val="90000"/>
              </a:lnSpc>
              <a:buFont typeface="Wingdings" panose="05000000000000000000" pitchFamily="2" charset="2"/>
              <a:buNone/>
            </a:pPr>
            <a:r>
              <a:rPr lang="en-US" altLang="en-US" sz="2800" dirty="0"/>
              <a:t>	Although this </a:t>
            </a:r>
            <a:r>
              <a:rPr lang="en-US" altLang="en-US" sz="2800" b="1" i="1" dirty="0"/>
              <a:t>formalization</a:t>
            </a:r>
            <a:r>
              <a:rPr lang="en-US" altLang="en-US" sz="2800" dirty="0"/>
              <a:t> process may compromise some entrepreneurs spirit, it often leads to more </a:t>
            </a:r>
            <a:r>
              <a:rPr lang="en-US" altLang="en-US" sz="2800" b="1" i="1" dirty="0"/>
              <a:t>focus</a:t>
            </a:r>
            <a:r>
              <a:rPr lang="en-US" altLang="en-US" sz="2800" dirty="0"/>
              <a:t>, </a:t>
            </a:r>
            <a:r>
              <a:rPr lang="en-US" altLang="en-US" sz="2800" b="1" i="1" dirty="0"/>
              <a:t>organization</a:t>
            </a:r>
            <a:r>
              <a:rPr lang="en-US" altLang="en-US" sz="2800" dirty="0"/>
              <a:t>, and greater </a:t>
            </a:r>
            <a:r>
              <a:rPr lang="en-US" altLang="en-US" sz="2800" b="1" i="1" dirty="0"/>
              <a:t>financial returns</a:t>
            </a:r>
            <a:r>
              <a:rPr lang="en-US" altLang="en-US" sz="2800" dirty="0"/>
              <a:t>. </a:t>
            </a:r>
          </a:p>
          <a:p>
            <a:pPr eaLnBrk="1" hangingPunct="1">
              <a:lnSpc>
                <a:spcPct val="90000"/>
              </a:lnSpc>
              <a:buFont typeface="Wingdings" panose="05000000000000000000" pitchFamily="2" charset="2"/>
              <a:buNone/>
            </a:pPr>
            <a:endParaRPr lang="en-US" altLang="en-US" sz="2800" dirty="0"/>
          </a:p>
          <a:p>
            <a:pPr eaLnBrk="1" hangingPunct="1">
              <a:lnSpc>
                <a:spcPct val="90000"/>
              </a:lnSpc>
              <a:buFont typeface="Wingdings" panose="05000000000000000000" pitchFamily="2" charset="2"/>
              <a:buNone/>
            </a:pPr>
            <a:r>
              <a:rPr lang="en-US" altLang="en-US" sz="2800" dirty="0"/>
              <a:t>	Basically, it</a:t>
            </a:r>
            <a:r>
              <a:rPr lang="en-US" altLang="en-US" sz="2800" dirty="0">
                <a:latin typeface="Times New Roman" panose="02020603050405020304" pitchFamily="18" charset="0"/>
              </a:rPr>
              <a:t>’</a:t>
            </a:r>
            <a:r>
              <a:rPr lang="en-US" altLang="en-US" sz="2800" dirty="0"/>
              <a:t>s a movement from a </a:t>
            </a:r>
            <a:r>
              <a:rPr lang="en-US" altLang="en-US" sz="2800" dirty="0">
                <a:latin typeface="Times New Roman" panose="02020603050405020304" pitchFamily="18" charset="0"/>
              </a:rPr>
              <a:t>“</a:t>
            </a:r>
            <a:r>
              <a:rPr lang="en-US" altLang="en-US" sz="2800" dirty="0"/>
              <a:t>seat-of-the-pants</a:t>
            </a:r>
            <a:r>
              <a:rPr lang="en-US" altLang="en-US" sz="2800" dirty="0">
                <a:latin typeface="Times New Roman" panose="02020603050405020304" pitchFamily="18" charset="0"/>
              </a:rPr>
              <a:t>”</a:t>
            </a:r>
            <a:r>
              <a:rPr lang="en-US" altLang="en-US" sz="2800" dirty="0"/>
              <a:t> operation to a more structured, legitimate and recognizable business. </a:t>
            </a:r>
          </a:p>
          <a:p>
            <a:pPr eaLnBrk="1" hangingPunct="1">
              <a:lnSpc>
                <a:spcPct val="90000"/>
              </a:lnSpc>
              <a:buFont typeface="Wingdings" panose="05000000000000000000" pitchFamily="2" charset="2"/>
              <a:buNone/>
            </a:pPr>
            <a:endParaRPr lang="en-US" altLang="en-US" sz="2000" dirty="0"/>
          </a:p>
          <a:p>
            <a:pPr eaLnBrk="1" hangingPunct="1">
              <a:lnSpc>
                <a:spcPct val="90000"/>
              </a:lnSpc>
              <a:buFont typeface="Wingdings" panose="05000000000000000000" pitchFamily="2" charset="2"/>
              <a:buNone/>
            </a:pPr>
            <a:r>
              <a:rPr lang="en-US" altLang="en-US" sz="2000" dirty="0"/>
              <a:t>	</a:t>
            </a:r>
            <a:endParaRPr lang="en-US" altLang="en-US" sz="2800" dirty="0"/>
          </a:p>
        </p:txBody>
      </p:sp>
      <p:pic>
        <p:nvPicPr>
          <p:cNvPr id="9220" name="Picture 4" descr="Image result for images of tree growing">
            <a:extLst>
              <a:ext uri="{FF2B5EF4-FFF2-40B4-BE49-F238E27FC236}">
                <a16:creationId xmlns:a16="http://schemas.microsoft.com/office/drawing/2014/main" id="{80E0C0C8-BF5F-45AB-BD4D-EB9BE05618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49478" y="4822370"/>
            <a:ext cx="3228391" cy="19143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736983"/>
      </p:ext>
    </p:extLst>
  </p:cSld>
  <p:clrMapOvr>
    <a:masterClrMapping/>
  </p:clrMapOvr>
  <p:transition spd="med">
    <p:circl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eaLnBrk="1" hangingPunct="1"/>
            <a:r>
              <a:rPr lang="en-US" altLang="en-US" sz="2800"/>
              <a:t>Entrepreneurship:  Growth Pressures</a:t>
            </a:r>
          </a:p>
        </p:txBody>
      </p:sp>
      <p:sp>
        <p:nvSpPr>
          <p:cNvPr id="36867" name="Rectangle 3"/>
          <p:cNvSpPr>
            <a:spLocks noGrp="1" noChangeArrowheads="1"/>
          </p:cNvSpPr>
          <p:nvPr>
            <p:ph idx="1"/>
          </p:nvPr>
        </p:nvSpPr>
        <p:spPr>
          <a:xfrm>
            <a:off x="279918" y="1138335"/>
            <a:ext cx="9702282" cy="5262465"/>
          </a:xfrm>
        </p:spPr>
        <p:txBody>
          <a:bodyPr/>
          <a:lstStyle/>
          <a:p>
            <a:pPr eaLnBrk="1" hangingPunct="1">
              <a:buFont typeface="Wingdings" panose="05000000000000000000" pitchFamily="2" charset="2"/>
              <a:buNone/>
            </a:pPr>
            <a:r>
              <a:rPr lang="en-US" altLang="en-US" sz="2000" dirty="0"/>
              <a:t>	</a:t>
            </a:r>
            <a:r>
              <a:rPr lang="en-US" altLang="en-US" sz="2400" dirty="0"/>
              <a:t>Entrepreneurial and Formal Organizations differ in </a:t>
            </a:r>
          </a:p>
          <a:p>
            <a:pPr eaLnBrk="1" hangingPunct="1">
              <a:buFont typeface="Wingdings" panose="05000000000000000000" pitchFamily="2" charset="2"/>
              <a:buNone/>
            </a:pPr>
            <a:r>
              <a:rPr lang="en-US" altLang="en-US" sz="2400" dirty="0"/>
              <a:t>	six business dimensions: </a:t>
            </a:r>
          </a:p>
          <a:p>
            <a:pPr eaLnBrk="1" hangingPunct="1">
              <a:buFont typeface="Wingdings" panose="05000000000000000000" pitchFamily="2" charset="2"/>
              <a:buNone/>
            </a:pPr>
            <a:endParaRPr lang="en-US" altLang="en-US" sz="2400" dirty="0"/>
          </a:p>
          <a:p>
            <a:pPr lvl="4" eaLnBrk="1" hangingPunct="1">
              <a:buClr>
                <a:schemeClr val="tx1"/>
              </a:buClr>
              <a:buFont typeface="Wingdings" panose="05000000000000000000" pitchFamily="2" charset="2"/>
              <a:buChar char="§"/>
            </a:pPr>
            <a:r>
              <a:rPr lang="en-US" altLang="en-US" sz="2400" dirty="0"/>
              <a:t>Strategic orientation</a:t>
            </a:r>
          </a:p>
          <a:p>
            <a:pPr lvl="4" eaLnBrk="1" hangingPunct="1">
              <a:buClr>
                <a:schemeClr val="tx1"/>
              </a:buClr>
              <a:buFont typeface="Wingdings" panose="05000000000000000000" pitchFamily="2" charset="2"/>
              <a:buChar char="§"/>
            </a:pPr>
            <a:r>
              <a:rPr lang="en-US" altLang="en-US" sz="2400" dirty="0"/>
              <a:t>Commitment to opportunity</a:t>
            </a:r>
          </a:p>
          <a:p>
            <a:pPr lvl="4" eaLnBrk="1" hangingPunct="1">
              <a:buClr>
                <a:schemeClr val="tx1"/>
              </a:buClr>
              <a:buFont typeface="Wingdings" panose="05000000000000000000" pitchFamily="2" charset="2"/>
              <a:buChar char="§"/>
            </a:pPr>
            <a:r>
              <a:rPr lang="en-US" altLang="en-US" sz="2400" dirty="0"/>
              <a:t>Commitment to resources</a:t>
            </a:r>
          </a:p>
          <a:p>
            <a:pPr lvl="4" eaLnBrk="1" hangingPunct="1">
              <a:buClr>
                <a:schemeClr val="tx1"/>
              </a:buClr>
              <a:buFont typeface="Wingdings" panose="05000000000000000000" pitchFamily="2" charset="2"/>
              <a:buChar char="§"/>
            </a:pPr>
            <a:r>
              <a:rPr lang="en-US" altLang="en-US" sz="2400" dirty="0"/>
              <a:t>Control of resources</a:t>
            </a:r>
          </a:p>
          <a:p>
            <a:pPr lvl="4" eaLnBrk="1" hangingPunct="1">
              <a:buClr>
                <a:schemeClr val="tx1"/>
              </a:buClr>
              <a:buFont typeface="Wingdings" panose="05000000000000000000" pitchFamily="2" charset="2"/>
              <a:buChar char="§"/>
            </a:pPr>
            <a:r>
              <a:rPr lang="en-US" altLang="en-US" sz="2400" dirty="0"/>
              <a:t>Management structure</a:t>
            </a:r>
          </a:p>
          <a:p>
            <a:pPr lvl="4" eaLnBrk="1" hangingPunct="1">
              <a:buClr>
                <a:schemeClr val="tx1"/>
              </a:buClr>
              <a:buFont typeface="Wingdings" panose="05000000000000000000" pitchFamily="2" charset="2"/>
              <a:buChar char="§"/>
            </a:pPr>
            <a:r>
              <a:rPr lang="en-US" altLang="en-US" sz="2400" dirty="0"/>
              <a:t>Compensation policy</a:t>
            </a:r>
          </a:p>
          <a:p>
            <a:pPr eaLnBrk="1" hangingPunct="1">
              <a:buFont typeface="Wingdings" panose="05000000000000000000" pitchFamily="2" charset="2"/>
              <a:buNone/>
            </a:pPr>
            <a:endParaRPr lang="en-US" altLang="en-US" sz="2800" dirty="0"/>
          </a:p>
        </p:txBody>
      </p:sp>
    </p:spTree>
    <p:extLst>
      <p:ext uri="{BB962C8B-B14F-4D97-AF65-F5344CB8AC3E}">
        <p14:creationId xmlns:p14="http://schemas.microsoft.com/office/powerpoint/2010/main" val="3138693366"/>
      </p:ext>
    </p:extLst>
  </p:cSld>
  <p:clrMapOvr>
    <a:masterClrMapping/>
  </p:clrMapOvr>
  <p:transition spd="med">
    <p:pull dir="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pPr eaLnBrk="1" hangingPunct="1"/>
            <a:r>
              <a:rPr lang="en-US" altLang="en-US" sz="2800"/>
              <a:t>Entrepreneurship:  Growth Pressures</a:t>
            </a:r>
          </a:p>
        </p:txBody>
      </p:sp>
      <p:sp>
        <p:nvSpPr>
          <p:cNvPr id="38915" name="Rectangle 3"/>
          <p:cNvSpPr>
            <a:spLocks noGrp="1" noChangeArrowheads="1"/>
          </p:cNvSpPr>
          <p:nvPr>
            <p:ph idx="1"/>
          </p:nvPr>
        </p:nvSpPr>
        <p:spPr/>
        <p:txBody>
          <a:bodyPr/>
          <a:lstStyle/>
          <a:p>
            <a:pPr eaLnBrk="1" hangingPunct="1">
              <a:buFont typeface="Wingdings" panose="05000000000000000000" pitchFamily="2" charset="2"/>
              <a:buNone/>
            </a:pPr>
            <a:r>
              <a:rPr lang="en-US" altLang="en-US" sz="2800" dirty="0"/>
              <a:t>Going Global</a:t>
            </a:r>
            <a:r>
              <a:rPr lang="en-US" altLang="en-US" sz="2800" dirty="0">
                <a:latin typeface="Times New Roman" panose="02020603050405020304" pitchFamily="18" charset="0"/>
              </a:rPr>
              <a:t>…</a:t>
            </a:r>
            <a:r>
              <a:rPr lang="en-US" altLang="en-US" sz="2800" dirty="0"/>
              <a:t>.</a:t>
            </a:r>
          </a:p>
          <a:p>
            <a:pPr eaLnBrk="1" hangingPunct="1">
              <a:buFont typeface="Wingdings" panose="05000000000000000000" pitchFamily="2" charset="2"/>
              <a:buNone/>
            </a:pPr>
            <a:endParaRPr lang="en-US" altLang="en-US" sz="2800" dirty="0"/>
          </a:p>
          <a:p>
            <a:pPr eaLnBrk="1" hangingPunct="1">
              <a:buFont typeface="Wingdings" panose="05000000000000000000" pitchFamily="2" charset="2"/>
              <a:buNone/>
            </a:pPr>
            <a:r>
              <a:rPr lang="en-US" altLang="en-US" sz="2800" dirty="0"/>
              <a:t>	From domestic to worldwide expansion, globalization can be extremely rewarding for entrepreneurs.</a:t>
            </a:r>
          </a:p>
          <a:p>
            <a:pPr eaLnBrk="1" hangingPunct="1">
              <a:buFont typeface="Wingdings" panose="05000000000000000000" pitchFamily="2" charset="2"/>
              <a:buNone/>
            </a:pPr>
            <a:r>
              <a:rPr lang="en-US" altLang="en-US" sz="2800" dirty="0"/>
              <a:t>	</a:t>
            </a:r>
            <a:r>
              <a:rPr lang="en-US" altLang="en-US" sz="2800" b="1" dirty="0"/>
              <a:t>THINK:</a:t>
            </a:r>
            <a:r>
              <a:rPr lang="en-US" altLang="en-US" sz="2800" dirty="0"/>
              <a:t>  Money and Business Exposure</a:t>
            </a:r>
          </a:p>
          <a:p>
            <a:pPr eaLnBrk="1" hangingPunct="1">
              <a:buFont typeface="Wingdings" panose="05000000000000000000" pitchFamily="2" charset="2"/>
              <a:buNone/>
            </a:pPr>
            <a:endParaRPr lang="en-US" altLang="en-US" sz="2800" dirty="0"/>
          </a:p>
          <a:p>
            <a:pPr eaLnBrk="1" hangingPunct="1">
              <a:buFont typeface="Wingdings" panose="05000000000000000000" pitchFamily="2" charset="2"/>
              <a:buNone/>
            </a:pPr>
            <a:r>
              <a:rPr lang="en-US" altLang="en-US" sz="2800" dirty="0"/>
              <a:t>	However, it is a huge undertaking.  Adapting your business to operate in the global market can lead to a decrease in ownership, and a forced focus on raising money to keep your business alive.</a:t>
            </a:r>
          </a:p>
          <a:p>
            <a:pPr eaLnBrk="1" hangingPunct="1">
              <a:buFont typeface="Wingdings" panose="05000000000000000000" pitchFamily="2" charset="2"/>
              <a:buNone/>
            </a:pPr>
            <a:r>
              <a:rPr lang="en-US" altLang="en-US" sz="2800" dirty="0"/>
              <a:t>	</a:t>
            </a:r>
            <a:r>
              <a:rPr lang="en-US" altLang="en-US" sz="2800" b="1" dirty="0"/>
              <a:t>THINK:</a:t>
            </a:r>
            <a:r>
              <a:rPr lang="en-US" altLang="en-US" sz="2800" dirty="0"/>
              <a:t>  Selling out, Private to Public (Initial Public Offering, IPO)</a:t>
            </a:r>
          </a:p>
        </p:txBody>
      </p:sp>
    </p:spTree>
    <p:extLst>
      <p:ext uri="{BB962C8B-B14F-4D97-AF65-F5344CB8AC3E}">
        <p14:creationId xmlns:p14="http://schemas.microsoft.com/office/powerpoint/2010/main" val="3826871715"/>
      </p:ext>
    </p:extLst>
  </p:cSld>
  <p:clrMapOvr>
    <a:masterClrMapping/>
  </p:clrMapOvr>
  <p:transition spd="med">
    <p:pull dir="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r>
              <a:rPr lang="en-US" altLang="en-US" sz="2800" dirty="0"/>
              <a:t>Entrepreneurship: Managing a Family Business</a:t>
            </a:r>
          </a:p>
        </p:txBody>
      </p:sp>
      <p:sp>
        <p:nvSpPr>
          <p:cNvPr id="39939" name="Rectangle 3"/>
          <p:cNvSpPr>
            <a:spLocks noGrp="1" noChangeArrowheads="1"/>
          </p:cNvSpPr>
          <p:nvPr>
            <p:ph idx="1"/>
          </p:nvPr>
        </p:nvSpPr>
        <p:spPr/>
        <p:txBody>
          <a:bodyPr/>
          <a:lstStyle/>
          <a:p>
            <a:pPr eaLnBrk="1" hangingPunct="1">
              <a:buClr>
                <a:schemeClr val="tx1"/>
              </a:buClr>
              <a:buFont typeface="Wingdings" panose="05000000000000000000" pitchFamily="2" charset="2"/>
              <a:buChar char="§"/>
            </a:pPr>
            <a:r>
              <a:rPr lang="en-US" altLang="en-US" sz="2800" dirty="0"/>
              <a:t>Over </a:t>
            </a:r>
            <a:r>
              <a:rPr lang="en-US" altLang="en-US" sz="2800" dirty="0">
                <a:solidFill>
                  <a:srgbClr val="FF0000"/>
                </a:solidFill>
              </a:rPr>
              <a:t>50% of the U.S</a:t>
            </a:r>
            <a:r>
              <a:rPr lang="en-US" altLang="en-US" sz="2800" dirty="0"/>
              <a:t>. Gross Domestic Product (GDP) is generated from family business.</a:t>
            </a:r>
          </a:p>
          <a:p>
            <a:pPr eaLnBrk="1" hangingPunct="1">
              <a:buClr>
                <a:schemeClr val="tx1"/>
              </a:buClr>
              <a:buFont typeface="Wingdings" panose="05000000000000000000" pitchFamily="2" charset="2"/>
              <a:buNone/>
            </a:pPr>
            <a:endParaRPr lang="en-US" altLang="en-US" sz="2800" dirty="0"/>
          </a:p>
          <a:p>
            <a:pPr eaLnBrk="1" hangingPunct="1">
              <a:buClr>
                <a:schemeClr val="tx1"/>
              </a:buClr>
              <a:buFont typeface="Wingdings" panose="05000000000000000000" pitchFamily="2" charset="2"/>
              <a:buChar char="§"/>
            </a:pPr>
            <a:r>
              <a:rPr lang="en-US" altLang="en-US" sz="2800" dirty="0">
                <a:solidFill>
                  <a:srgbClr val="FF0000"/>
                </a:solidFill>
              </a:rPr>
              <a:t>12% of CEOs </a:t>
            </a:r>
            <a:r>
              <a:rPr lang="en-US" altLang="en-US" sz="2800" dirty="0"/>
              <a:t>on the </a:t>
            </a:r>
            <a:r>
              <a:rPr lang="en-US" altLang="en-US" sz="2800" i="1" dirty="0"/>
              <a:t>Inc. 500</a:t>
            </a:r>
            <a:r>
              <a:rPr lang="en-US" altLang="en-US" sz="2800" dirty="0"/>
              <a:t> </a:t>
            </a:r>
            <a:r>
              <a:rPr lang="en-US" altLang="en-US" sz="2800" i="1" dirty="0"/>
              <a:t>list</a:t>
            </a:r>
            <a:r>
              <a:rPr lang="en-US" altLang="en-US" sz="2800" dirty="0"/>
              <a:t> describe their company as a family business.</a:t>
            </a:r>
          </a:p>
          <a:p>
            <a:pPr eaLnBrk="1" hangingPunct="1">
              <a:buClr>
                <a:schemeClr val="tx1"/>
              </a:buClr>
              <a:buFont typeface="Wingdings" panose="05000000000000000000" pitchFamily="2" charset="2"/>
              <a:buNone/>
            </a:pPr>
            <a:endParaRPr lang="en-US" altLang="en-US" sz="2800" dirty="0"/>
          </a:p>
          <a:p>
            <a:pPr eaLnBrk="1" hangingPunct="1">
              <a:buClr>
                <a:schemeClr val="tx1"/>
              </a:buClr>
              <a:buFont typeface="Wingdings" panose="05000000000000000000" pitchFamily="2" charset="2"/>
              <a:buNone/>
            </a:pPr>
            <a:r>
              <a:rPr lang="en-US" altLang="en-US" sz="2800" dirty="0"/>
              <a:t>	</a:t>
            </a:r>
            <a:r>
              <a:rPr lang="en-US" altLang="en-US" sz="2800" b="1" dirty="0"/>
              <a:t>So, why not dream up a plan and go into business with your family or friends?</a:t>
            </a:r>
          </a:p>
          <a:p>
            <a:pPr eaLnBrk="1" hangingPunct="1">
              <a:buClr>
                <a:schemeClr val="tx1"/>
              </a:buClr>
              <a:buFont typeface="Wingdings" panose="05000000000000000000" pitchFamily="2" charset="2"/>
              <a:buNone/>
            </a:pPr>
            <a:endParaRPr lang="en-US" altLang="en-US" sz="3600" dirty="0"/>
          </a:p>
          <a:p>
            <a:pPr eaLnBrk="1" hangingPunct="1">
              <a:buClr>
                <a:schemeClr val="tx1"/>
              </a:buClr>
              <a:buFont typeface="Wingdings" panose="05000000000000000000" pitchFamily="2" charset="2"/>
              <a:buNone/>
            </a:pPr>
            <a:endParaRPr lang="en-US" altLang="en-US" sz="2000" dirty="0"/>
          </a:p>
        </p:txBody>
      </p:sp>
    </p:spTree>
    <p:extLst>
      <p:ext uri="{BB962C8B-B14F-4D97-AF65-F5344CB8AC3E}">
        <p14:creationId xmlns:p14="http://schemas.microsoft.com/office/powerpoint/2010/main" val="743344451"/>
      </p:ext>
    </p:extLst>
  </p:cSld>
  <p:clrMapOvr>
    <a:masterClrMapping/>
  </p:clrMapOvr>
  <p:transition spd="med">
    <p:checker dir="vert"/>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eaLnBrk="1" hangingPunct="1"/>
            <a:r>
              <a:rPr lang="en-US" altLang="en-US" sz="2800"/>
              <a:t>Entrepreneurship:  Managing a Family Business</a:t>
            </a:r>
          </a:p>
        </p:txBody>
      </p:sp>
      <p:sp>
        <p:nvSpPr>
          <p:cNvPr id="40963" name="Rectangle 3"/>
          <p:cNvSpPr>
            <a:spLocks noGrp="1" noChangeArrowheads="1"/>
          </p:cNvSpPr>
          <p:nvPr>
            <p:ph idx="1"/>
          </p:nvPr>
        </p:nvSpPr>
        <p:spPr>
          <a:xfrm>
            <a:off x="223935" y="942392"/>
            <a:ext cx="11536065" cy="3806890"/>
          </a:xfrm>
        </p:spPr>
        <p:txBody>
          <a:bodyPr/>
          <a:lstStyle/>
          <a:p>
            <a:pPr eaLnBrk="1" hangingPunct="1">
              <a:lnSpc>
                <a:spcPct val="90000"/>
              </a:lnSpc>
              <a:buFont typeface="Wingdings" panose="05000000000000000000" pitchFamily="2" charset="2"/>
              <a:buNone/>
            </a:pPr>
            <a:r>
              <a:rPr lang="en-US" altLang="en-US" sz="2800" dirty="0"/>
              <a:t>	Two reasons not to go into business with your family or friends.</a:t>
            </a:r>
            <a:r>
              <a:rPr lang="en-US" altLang="en-US" sz="2800" dirty="0">
                <a:latin typeface="Times New Roman" panose="02020603050405020304" pitchFamily="18" charset="0"/>
              </a:rPr>
              <a:t>…</a:t>
            </a:r>
            <a:endParaRPr lang="en-US" altLang="en-US" sz="2800" dirty="0"/>
          </a:p>
          <a:p>
            <a:pPr algn="ctr" eaLnBrk="1" hangingPunct="1">
              <a:lnSpc>
                <a:spcPct val="90000"/>
              </a:lnSpc>
              <a:buFont typeface="Wingdings" panose="05000000000000000000" pitchFamily="2" charset="2"/>
              <a:buNone/>
            </a:pPr>
            <a:endParaRPr lang="en-US" altLang="en-US" sz="2000" b="1" dirty="0"/>
          </a:p>
          <a:p>
            <a:pPr algn="ctr" eaLnBrk="1" hangingPunct="1">
              <a:lnSpc>
                <a:spcPct val="90000"/>
              </a:lnSpc>
              <a:buFont typeface="Wingdings" panose="05000000000000000000" pitchFamily="2" charset="2"/>
              <a:buNone/>
            </a:pPr>
            <a:r>
              <a:rPr lang="en-US" altLang="en-US" sz="2800" b="1" dirty="0"/>
              <a:t>Families fight</a:t>
            </a:r>
          </a:p>
          <a:p>
            <a:pPr algn="ctr" eaLnBrk="1" hangingPunct="1">
              <a:lnSpc>
                <a:spcPct val="90000"/>
              </a:lnSpc>
              <a:buFont typeface="Wingdings" panose="05000000000000000000" pitchFamily="2" charset="2"/>
              <a:buNone/>
            </a:pPr>
            <a:r>
              <a:rPr lang="en-US" altLang="en-US" sz="2800" b="1" dirty="0"/>
              <a:t>Friends fight</a:t>
            </a:r>
          </a:p>
          <a:p>
            <a:pPr eaLnBrk="1" hangingPunct="1">
              <a:lnSpc>
                <a:spcPct val="90000"/>
              </a:lnSpc>
              <a:buFont typeface="Wingdings" panose="05000000000000000000" pitchFamily="2" charset="2"/>
              <a:buNone/>
            </a:pPr>
            <a:r>
              <a:rPr lang="en-US" altLang="en-US" sz="2000" dirty="0"/>
              <a:t>	</a:t>
            </a:r>
          </a:p>
          <a:p>
            <a:pPr eaLnBrk="1" hangingPunct="1">
              <a:lnSpc>
                <a:spcPct val="90000"/>
              </a:lnSpc>
              <a:buFont typeface="Wingdings" panose="05000000000000000000" pitchFamily="2" charset="2"/>
              <a:buNone/>
            </a:pPr>
            <a:endParaRPr lang="en-US" altLang="en-US" sz="2000" dirty="0"/>
          </a:p>
          <a:p>
            <a:pPr eaLnBrk="1" hangingPunct="1">
              <a:lnSpc>
                <a:spcPct val="90000"/>
              </a:lnSpc>
              <a:buFont typeface="Wingdings" panose="05000000000000000000" pitchFamily="2" charset="2"/>
              <a:buNone/>
            </a:pPr>
            <a:endParaRPr lang="en-US" altLang="en-US" sz="2000" dirty="0"/>
          </a:p>
          <a:p>
            <a:pPr eaLnBrk="1" hangingPunct="1">
              <a:lnSpc>
                <a:spcPct val="90000"/>
              </a:lnSpc>
              <a:buFont typeface="Wingdings" panose="05000000000000000000" pitchFamily="2" charset="2"/>
              <a:buNone/>
            </a:pPr>
            <a:r>
              <a:rPr lang="en-US" altLang="en-US" sz="2000" dirty="0"/>
              <a:t>	</a:t>
            </a:r>
            <a:r>
              <a:rPr lang="en-US" altLang="en-US" sz="2800" dirty="0"/>
              <a:t>Often, it involves money.  So a business environment could potentially breed arguments, disagreements, and feuds.  </a:t>
            </a:r>
          </a:p>
          <a:p>
            <a:pPr eaLnBrk="1" hangingPunct="1">
              <a:lnSpc>
                <a:spcPct val="90000"/>
              </a:lnSpc>
              <a:buFont typeface="Wingdings" panose="05000000000000000000" pitchFamily="2" charset="2"/>
              <a:buNone/>
            </a:pPr>
            <a:r>
              <a:rPr lang="en-US" altLang="en-US" sz="2800" dirty="0"/>
              <a:t>	</a:t>
            </a:r>
          </a:p>
          <a:p>
            <a:pPr eaLnBrk="1" hangingPunct="1">
              <a:lnSpc>
                <a:spcPct val="90000"/>
              </a:lnSpc>
              <a:buFont typeface="Wingdings" panose="05000000000000000000" pitchFamily="2" charset="2"/>
              <a:buNone/>
            </a:pPr>
            <a:r>
              <a:rPr lang="en-US" altLang="en-US" sz="2800" dirty="0"/>
              <a:t>	Fighting can occur during early developmental stages when hours are long, and pay is low.  Or, after success has been achieved.</a:t>
            </a:r>
          </a:p>
        </p:txBody>
      </p:sp>
      <p:pic>
        <p:nvPicPr>
          <p:cNvPr id="3" name="Picture 2" descr="A group of people around each other&#10;&#10;Description automatically generated">
            <a:extLst>
              <a:ext uri="{FF2B5EF4-FFF2-40B4-BE49-F238E27FC236}">
                <a16:creationId xmlns:a16="http://schemas.microsoft.com/office/drawing/2014/main" id="{421467AA-516C-455D-89C0-0903A35BCDB6}"/>
              </a:ext>
            </a:extLst>
          </p:cNvPr>
          <p:cNvPicPr>
            <a:picLocks noChangeAspect="1"/>
          </p:cNvPicPr>
          <p:nvPr/>
        </p:nvPicPr>
        <p:blipFill>
          <a:blip r:embed="rId2"/>
          <a:stretch>
            <a:fillRect/>
          </a:stretch>
        </p:blipFill>
        <p:spPr>
          <a:xfrm>
            <a:off x="7483151" y="1371601"/>
            <a:ext cx="3809515" cy="2668555"/>
          </a:xfrm>
          <a:prstGeom prst="rect">
            <a:avLst/>
          </a:prstGeom>
        </p:spPr>
      </p:pic>
      <p:pic>
        <p:nvPicPr>
          <p:cNvPr id="7" name="Picture 6" descr="A group of people around a table&#10;&#10;Description automatically generated">
            <a:extLst>
              <a:ext uri="{FF2B5EF4-FFF2-40B4-BE49-F238E27FC236}">
                <a16:creationId xmlns:a16="http://schemas.microsoft.com/office/drawing/2014/main" id="{7AE064D9-EE79-4BEE-BFEC-FED860871D6C}"/>
              </a:ext>
            </a:extLst>
          </p:cNvPr>
          <p:cNvPicPr>
            <a:picLocks noChangeAspect="1"/>
          </p:cNvPicPr>
          <p:nvPr/>
        </p:nvPicPr>
        <p:blipFill>
          <a:blip r:embed="rId3"/>
          <a:stretch>
            <a:fillRect/>
          </a:stretch>
        </p:blipFill>
        <p:spPr>
          <a:xfrm>
            <a:off x="899334" y="1551215"/>
            <a:ext cx="3553991" cy="2395634"/>
          </a:xfrm>
          <a:prstGeom prst="rect">
            <a:avLst/>
          </a:prstGeom>
        </p:spPr>
      </p:pic>
    </p:spTree>
    <p:extLst>
      <p:ext uri="{BB962C8B-B14F-4D97-AF65-F5344CB8AC3E}">
        <p14:creationId xmlns:p14="http://schemas.microsoft.com/office/powerpoint/2010/main" val="3438409522"/>
      </p:ext>
    </p:extLst>
  </p:cSld>
  <p:clrMapOvr>
    <a:masterClrMapping/>
  </p:clrMapOvr>
  <p:transition>
    <p:cover dir="u"/>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eaLnBrk="1" hangingPunct="1"/>
            <a:r>
              <a:rPr lang="en-US" altLang="en-US" sz="2800"/>
              <a:t>Entrepreneurship:  Managing a Family Business</a:t>
            </a:r>
          </a:p>
        </p:txBody>
      </p:sp>
      <p:sp>
        <p:nvSpPr>
          <p:cNvPr id="41987" name="Rectangle 3"/>
          <p:cNvSpPr>
            <a:spLocks noGrp="1" noChangeArrowheads="1"/>
          </p:cNvSpPr>
          <p:nvPr>
            <p:ph idx="1"/>
          </p:nvPr>
        </p:nvSpPr>
        <p:spPr>
          <a:xfrm>
            <a:off x="432000" y="1166327"/>
            <a:ext cx="9970888" cy="4889986"/>
          </a:xfrm>
        </p:spPr>
        <p:txBody>
          <a:bodyPr/>
          <a:lstStyle/>
          <a:p>
            <a:pPr eaLnBrk="1" hangingPunct="1">
              <a:lnSpc>
                <a:spcPct val="90000"/>
              </a:lnSpc>
              <a:buFont typeface="Wingdings" panose="05000000000000000000" pitchFamily="2" charset="2"/>
              <a:buNone/>
            </a:pPr>
            <a:r>
              <a:rPr lang="en-US" altLang="en-US" sz="2000" dirty="0"/>
              <a:t>Six steps to help lead you to a successful Family Business:</a:t>
            </a:r>
          </a:p>
          <a:p>
            <a:pPr eaLnBrk="1" hangingPunct="1">
              <a:lnSpc>
                <a:spcPct val="90000"/>
              </a:lnSpc>
              <a:buFont typeface="Wingdings" panose="05000000000000000000" pitchFamily="2" charset="2"/>
              <a:buNone/>
            </a:pPr>
            <a:endParaRPr lang="en-US" altLang="en-US" sz="2000" dirty="0"/>
          </a:p>
          <a:p>
            <a:pPr eaLnBrk="1" hangingPunct="1">
              <a:lnSpc>
                <a:spcPct val="90000"/>
              </a:lnSpc>
              <a:buClr>
                <a:schemeClr val="tx1"/>
              </a:buClr>
              <a:buFont typeface="Wingdings" panose="05000000000000000000" pitchFamily="2" charset="2"/>
              <a:buChar char="§"/>
            </a:pPr>
            <a:r>
              <a:rPr lang="en-US" altLang="en-US" sz="2400" dirty="0"/>
              <a:t>Clear Job Responsibilities</a:t>
            </a:r>
          </a:p>
          <a:p>
            <a:pPr eaLnBrk="1" hangingPunct="1">
              <a:lnSpc>
                <a:spcPct val="90000"/>
              </a:lnSpc>
              <a:buClr>
                <a:schemeClr val="tx1"/>
              </a:buClr>
              <a:buFont typeface="Wingdings" panose="05000000000000000000" pitchFamily="2" charset="2"/>
              <a:buChar char="§"/>
            </a:pPr>
            <a:r>
              <a:rPr lang="en-US" altLang="en-US" sz="2400" dirty="0"/>
              <a:t>Clear Hiring Criteria</a:t>
            </a:r>
          </a:p>
          <a:p>
            <a:pPr eaLnBrk="1" hangingPunct="1">
              <a:lnSpc>
                <a:spcPct val="90000"/>
              </a:lnSpc>
              <a:buClr>
                <a:schemeClr val="tx1"/>
              </a:buClr>
              <a:buFont typeface="Wingdings" panose="05000000000000000000" pitchFamily="2" charset="2"/>
              <a:buChar char="§"/>
            </a:pPr>
            <a:r>
              <a:rPr lang="en-US" altLang="en-US" sz="2400" dirty="0"/>
              <a:t>Clear Plan for Management Transition</a:t>
            </a:r>
          </a:p>
          <a:p>
            <a:pPr eaLnBrk="1" hangingPunct="1">
              <a:lnSpc>
                <a:spcPct val="90000"/>
              </a:lnSpc>
              <a:buClr>
                <a:schemeClr val="tx1"/>
              </a:buClr>
              <a:buFont typeface="Wingdings" panose="05000000000000000000" pitchFamily="2" charset="2"/>
              <a:buChar char="§"/>
            </a:pPr>
            <a:r>
              <a:rPr lang="en-US" altLang="en-US" sz="2400" dirty="0"/>
              <a:t>Agreement on Whether and When to Sell the Business</a:t>
            </a:r>
          </a:p>
          <a:p>
            <a:pPr eaLnBrk="1" hangingPunct="1">
              <a:lnSpc>
                <a:spcPct val="90000"/>
              </a:lnSpc>
              <a:buClr>
                <a:schemeClr val="tx1"/>
              </a:buClr>
              <a:buFont typeface="Wingdings" panose="05000000000000000000" pitchFamily="2" charset="2"/>
              <a:buChar char="§"/>
            </a:pPr>
            <a:r>
              <a:rPr lang="en-US" altLang="en-US" sz="2400" dirty="0"/>
              <a:t>Commitment to Resolving Conflicts Quickly</a:t>
            </a:r>
          </a:p>
          <a:p>
            <a:pPr eaLnBrk="1" hangingPunct="1">
              <a:lnSpc>
                <a:spcPct val="90000"/>
              </a:lnSpc>
              <a:buClr>
                <a:schemeClr val="tx1"/>
              </a:buClr>
              <a:buFont typeface="Wingdings" panose="05000000000000000000" pitchFamily="2" charset="2"/>
              <a:buChar char="§"/>
            </a:pPr>
            <a:r>
              <a:rPr lang="en-US" altLang="en-US" sz="2400" dirty="0"/>
              <a:t>Outside Advisors are used to Mediate Conflicts. </a:t>
            </a:r>
          </a:p>
          <a:p>
            <a:pPr algn="ctr" eaLnBrk="1" hangingPunct="1">
              <a:lnSpc>
                <a:spcPct val="90000"/>
              </a:lnSpc>
              <a:buClr>
                <a:schemeClr val="tx1"/>
              </a:buClr>
              <a:buFont typeface="Wingdings" panose="05000000000000000000" pitchFamily="2" charset="2"/>
              <a:buNone/>
            </a:pPr>
            <a:endParaRPr lang="en-US" altLang="en-US" sz="2400" dirty="0"/>
          </a:p>
          <a:p>
            <a:pPr algn="ctr" eaLnBrk="1" hangingPunct="1">
              <a:lnSpc>
                <a:spcPct val="90000"/>
              </a:lnSpc>
              <a:buClr>
                <a:schemeClr val="tx1"/>
              </a:buClr>
              <a:buFont typeface="Wingdings" panose="05000000000000000000" pitchFamily="2" charset="2"/>
              <a:buNone/>
            </a:pPr>
            <a:r>
              <a:rPr lang="en-US" altLang="en-US" sz="2000" b="1" dirty="0"/>
              <a:t>Clarity is key</a:t>
            </a:r>
            <a:r>
              <a:rPr lang="en-US" altLang="en-US" sz="2000" b="1" dirty="0">
                <a:latin typeface="Times New Roman" panose="02020603050405020304" pitchFamily="18" charset="0"/>
              </a:rPr>
              <a:t>…</a:t>
            </a:r>
            <a:r>
              <a:rPr lang="en-US" altLang="en-US" sz="2000" b="1" dirty="0"/>
              <a:t>. but NO GUARANTEE.</a:t>
            </a:r>
          </a:p>
          <a:p>
            <a:pPr eaLnBrk="1" hangingPunct="1">
              <a:lnSpc>
                <a:spcPct val="90000"/>
              </a:lnSpc>
              <a:buFont typeface="Wingdings" panose="05000000000000000000" pitchFamily="2" charset="2"/>
              <a:buNone/>
            </a:pPr>
            <a:endParaRPr lang="en-US" altLang="en-US" sz="2400" dirty="0"/>
          </a:p>
        </p:txBody>
      </p:sp>
      <p:pic>
        <p:nvPicPr>
          <p:cNvPr id="3" name="Picture 2" descr="A picture containing white&#10;&#10;Description automatically generated">
            <a:extLst>
              <a:ext uri="{FF2B5EF4-FFF2-40B4-BE49-F238E27FC236}">
                <a16:creationId xmlns:a16="http://schemas.microsoft.com/office/drawing/2014/main" id="{F3ABCDCE-A591-48D0-9FC6-4BDB9BEEF3FB}"/>
              </a:ext>
            </a:extLst>
          </p:cNvPr>
          <p:cNvPicPr>
            <a:picLocks noChangeAspect="1"/>
          </p:cNvPicPr>
          <p:nvPr/>
        </p:nvPicPr>
        <p:blipFill>
          <a:blip r:embed="rId2"/>
          <a:stretch>
            <a:fillRect/>
          </a:stretch>
        </p:blipFill>
        <p:spPr>
          <a:xfrm>
            <a:off x="8407200" y="1112436"/>
            <a:ext cx="3352800" cy="4633127"/>
          </a:xfrm>
          <a:prstGeom prst="rect">
            <a:avLst/>
          </a:prstGeom>
        </p:spPr>
      </p:pic>
    </p:spTree>
    <p:extLst>
      <p:ext uri="{BB962C8B-B14F-4D97-AF65-F5344CB8AC3E}">
        <p14:creationId xmlns:p14="http://schemas.microsoft.com/office/powerpoint/2010/main" val="3835411669"/>
      </p:ext>
    </p:extLst>
  </p:cSld>
  <p:clrMapOvr>
    <a:masterClrMapping/>
  </p:clrMapOvr>
  <p:transition spd="med">
    <p:newsflash/>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177282" y="0"/>
            <a:ext cx="11582718" cy="864000"/>
          </a:xfrm>
        </p:spPr>
        <p:txBody>
          <a:bodyPr/>
          <a:lstStyle/>
          <a:p>
            <a:pPr eaLnBrk="1" hangingPunct="1"/>
            <a:r>
              <a:rPr lang="en-US" altLang="en-US" sz="2800" dirty="0"/>
              <a:t>Entrepreneurship:  Managing a Family Business</a:t>
            </a:r>
          </a:p>
        </p:txBody>
      </p:sp>
      <p:sp>
        <p:nvSpPr>
          <p:cNvPr id="43011" name="Rectangle 3"/>
          <p:cNvSpPr>
            <a:spLocks noGrp="1" noChangeArrowheads="1"/>
          </p:cNvSpPr>
          <p:nvPr>
            <p:ph idx="1"/>
          </p:nvPr>
        </p:nvSpPr>
        <p:spPr>
          <a:xfrm>
            <a:off x="177282" y="1008000"/>
            <a:ext cx="11582718" cy="5183250"/>
          </a:xfrm>
        </p:spPr>
        <p:txBody>
          <a:bodyPr/>
          <a:lstStyle/>
          <a:p>
            <a:pPr eaLnBrk="1" hangingPunct="1">
              <a:buFont typeface="Wingdings" panose="05000000000000000000" pitchFamily="2" charset="2"/>
              <a:buNone/>
            </a:pPr>
            <a:r>
              <a:rPr lang="en-US" altLang="en-US" sz="2800" dirty="0"/>
              <a:t>Operational vs. Survival Issues</a:t>
            </a:r>
            <a:r>
              <a:rPr lang="en-US" altLang="en-US" sz="2800" dirty="0">
                <a:latin typeface="Times New Roman" panose="02020603050405020304" pitchFamily="18" charset="0"/>
              </a:rPr>
              <a:t>…</a:t>
            </a:r>
            <a:r>
              <a:rPr lang="en-US" altLang="en-US" sz="2800" dirty="0"/>
              <a:t>.</a:t>
            </a:r>
          </a:p>
          <a:p>
            <a:pPr eaLnBrk="1" hangingPunct="1">
              <a:buFont typeface="Wingdings" panose="05000000000000000000" pitchFamily="2" charset="2"/>
              <a:buNone/>
            </a:pPr>
            <a:r>
              <a:rPr lang="en-US" altLang="en-US" sz="2800" i="1" dirty="0"/>
              <a:t>Operational</a:t>
            </a:r>
            <a:r>
              <a:rPr lang="en-US" altLang="en-US" sz="2800" dirty="0"/>
              <a:t> = </a:t>
            </a:r>
          </a:p>
          <a:p>
            <a:pPr eaLnBrk="1" hangingPunct="1">
              <a:buFont typeface="Wingdings" panose="05000000000000000000" pitchFamily="2" charset="2"/>
              <a:buNone/>
            </a:pPr>
            <a:r>
              <a:rPr lang="en-US" altLang="en-US" sz="2800" dirty="0"/>
              <a:t>   Decisions about the economics of the business and how to balance that with rational and family obligation criteria.</a:t>
            </a:r>
          </a:p>
          <a:p>
            <a:pPr eaLnBrk="1" hangingPunct="1">
              <a:buFont typeface="Wingdings" panose="05000000000000000000" pitchFamily="2" charset="2"/>
              <a:buNone/>
            </a:pPr>
            <a:r>
              <a:rPr lang="en-US" altLang="en-US" sz="2800" dirty="0"/>
              <a:t>	</a:t>
            </a:r>
            <a:r>
              <a:rPr lang="en-US" altLang="en-US" sz="2800" b="1" dirty="0"/>
              <a:t>THINK:</a:t>
            </a:r>
            <a:r>
              <a:rPr lang="en-US" altLang="en-US" sz="2800" dirty="0"/>
              <a:t>  Day-to-day grind.</a:t>
            </a:r>
          </a:p>
          <a:p>
            <a:pPr eaLnBrk="1" hangingPunct="1">
              <a:buFont typeface="Wingdings" panose="05000000000000000000" pitchFamily="2" charset="2"/>
              <a:buNone/>
            </a:pPr>
            <a:endParaRPr lang="en-US" altLang="en-US" sz="2800" dirty="0"/>
          </a:p>
          <a:p>
            <a:pPr eaLnBrk="1" hangingPunct="1">
              <a:buFont typeface="Wingdings" panose="05000000000000000000" pitchFamily="2" charset="2"/>
              <a:buNone/>
            </a:pPr>
            <a:r>
              <a:rPr lang="en-US" altLang="en-US" sz="2800" i="1" dirty="0"/>
              <a:t>Survival</a:t>
            </a:r>
            <a:r>
              <a:rPr lang="en-US" altLang="en-US" sz="2800" dirty="0"/>
              <a:t> = Develop out of a lack of attention on </a:t>
            </a:r>
          </a:p>
          <a:p>
            <a:pPr eaLnBrk="1" hangingPunct="1">
              <a:buFont typeface="Wingdings" panose="05000000000000000000" pitchFamily="2" charset="2"/>
              <a:buNone/>
            </a:pPr>
            <a:r>
              <a:rPr lang="en-US" altLang="en-US" sz="2800" dirty="0"/>
              <a:t>the operational issues within the business.</a:t>
            </a:r>
          </a:p>
          <a:p>
            <a:pPr eaLnBrk="1" hangingPunct="1">
              <a:buFont typeface="Wingdings" panose="05000000000000000000" pitchFamily="2" charset="2"/>
              <a:buNone/>
            </a:pPr>
            <a:r>
              <a:rPr lang="en-US" altLang="en-US" sz="2800" dirty="0"/>
              <a:t>	</a:t>
            </a:r>
            <a:r>
              <a:rPr lang="en-US" altLang="en-US" sz="2800" b="1" dirty="0"/>
              <a:t>THINK:</a:t>
            </a:r>
            <a:r>
              <a:rPr lang="en-US" altLang="en-US" sz="2800" dirty="0"/>
              <a:t>  Festering problems; </a:t>
            </a:r>
          </a:p>
          <a:p>
            <a:pPr eaLnBrk="1" hangingPunct="1">
              <a:buFont typeface="Wingdings" panose="05000000000000000000" pitchFamily="2" charset="2"/>
              <a:buNone/>
            </a:pPr>
            <a:r>
              <a:rPr lang="en-US" altLang="en-US" sz="2800" dirty="0"/>
              <a:t>ultimately compromise livelihood. </a:t>
            </a:r>
          </a:p>
          <a:p>
            <a:pPr eaLnBrk="1" hangingPunct="1">
              <a:buFont typeface="Wingdings" panose="05000000000000000000" pitchFamily="2" charset="2"/>
              <a:buNone/>
            </a:pPr>
            <a:endParaRPr lang="en-US" altLang="en-US" sz="2000" dirty="0"/>
          </a:p>
        </p:txBody>
      </p:sp>
      <p:pic>
        <p:nvPicPr>
          <p:cNvPr id="3" name="Picture 2" descr="A group of people sitting at a table&#10;&#10;Description automatically generated">
            <a:extLst>
              <a:ext uri="{FF2B5EF4-FFF2-40B4-BE49-F238E27FC236}">
                <a16:creationId xmlns:a16="http://schemas.microsoft.com/office/drawing/2014/main" id="{01B8327D-949D-4F49-951D-82388F186FCE}"/>
              </a:ext>
            </a:extLst>
          </p:cNvPr>
          <p:cNvPicPr>
            <a:picLocks noChangeAspect="1"/>
          </p:cNvPicPr>
          <p:nvPr/>
        </p:nvPicPr>
        <p:blipFill>
          <a:blip r:embed="rId2"/>
          <a:stretch>
            <a:fillRect/>
          </a:stretch>
        </p:blipFill>
        <p:spPr>
          <a:xfrm>
            <a:off x="7903030" y="3272226"/>
            <a:ext cx="3856970" cy="3063024"/>
          </a:xfrm>
          <a:prstGeom prst="rect">
            <a:avLst/>
          </a:prstGeom>
        </p:spPr>
      </p:pic>
    </p:spTree>
    <p:extLst>
      <p:ext uri="{BB962C8B-B14F-4D97-AF65-F5344CB8AC3E}">
        <p14:creationId xmlns:p14="http://schemas.microsoft.com/office/powerpoint/2010/main" val="3161206026"/>
      </p:ext>
    </p:extLst>
  </p:cSld>
  <p:clrMapOvr>
    <a:masterClrMapping/>
  </p:clrMapOvr>
  <p:transition spd="med">
    <p:cover dir="d"/>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eaLnBrk="1" hangingPunct="1"/>
            <a:r>
              <a:rPr lang="en-US" altLang="en-US" sz="2800" dirty="0"/>
              <a:t>Entrepreneurship:  Managing a Family Business</a:t>
            </a:r>
          </a:p>
        </p:txBody>
      </p:sp>
      <p:sp>
        <p:nvSpPr>
          <p:cNvPr id="40963" name="Rectangle 3"/>
          <p:cNvSpPr>
            <a:spLocks noGrp="1" noChangeArrowheads="1"/>
          </p:cNvSpPr>
          <p:nvPr>
            <p:ph idx="1"/>
          </p:nvPr>
        </p:nvSpPr>
        <p:spPr>
          <a:xfrm>
            <a:off x="2209800" y="1586204"/>
            <a:ext cx="7772400" cy="928396"/>
          </a:xfrm>
        </p:spPr>
        <p:txBody>
          <a:bodyPr>
            <a:normAutofit fontScale="62500" lnSpcReduction="20000"/>
          </a:bodyPr>
          <a:lstStyle/>
          <a:p>
            <a:pPr marL="274320" indent="-274320" algn="ctr">
              <a:buClr>
                <a:schemeClr val="accent3"/>
              </a:buClr>
              <a:buNone/>
              <a:defRPr/>
            </a:pPr>
            <a:r>
              <a:rPr lang="en-US" altLang="en-US" sz="5100" b="1" dirty="0"/>
              <a:t>FAMILY FEUD:</a:t>
            </a:r>
          </a:p>
          <a:p>
            <a:pPr marL="274320" indent="-274320">
              <a:buClr>
                <a:schemeClr val="accent3"/>
              </a:buClr>
              <a:buNone/>
              <a:defRPr/>
            </a:pPr>
            <a:endParaRPr lang="en-US" altLang="en-US" sz="2800" b="1" dirty="0"/>
          </a:p>
          <a:p>
            <a:pPr marL="274320" indent="-274320">
              <a:buClr>
                <a:schemeClr val="accent3"/>
              </a:buClr>
              <a:buNone/>
              <a:defRPr/>
            </a:pPr>
            <a:r>
              <a:rPr lang="en-US" altLang="en-US" sz="2000" dirty="0"/>
              <a:t>	</a:t>
            </a:r>
          </a:p>
          <a:p>
            <a:pPr marL="274320" indent="-274320">
              <a:buClr>
                <a:schemeClr val="accent3"/>
              </a:buClr>
              <a:buNone/>
              <a:defRPr/>
            </a:pPr>
            <a:endParaRPr lang="en-US" altLang="en-US" sz="2000" dirty="0"/>
          </a:p>
        </p:txBody>
      </p:sp>
      <p:graphicFrame>
        <p:nvGraphicFramePr>
          <p:cNvPr id="48132" name="Group 4"/>
          <p:cNvGraphicFramePr>
            <a:graphicFrameLocks noGrp="1"/>
          </p:cNvGraphicFramePr>
          <p:nvPr>
            <p:extLst>
              <p:ext uri="{D42A27DB-BD31-4B8C-83A1-F6EECF244321}">
                <p14:modId xmlns:p14="http://schemas.microsoft.com/office/powerpoint/2010/main" val="2833796595"/>
              </p:ext>
            </p:extLst>
          </p:nvPr>
        </p:nvGraphicFramePr>
        <p:xfrm>
          <a:off x="961052" y="2514600"/>
          <a:ext cx="10226352" cy="4035490"/>
        </p:xfrm>
        <a:graphic>
          <a:graphicData uri="http://schemas.openxmlformats.org/drawingml/2006/table">
            <a:tbl>
              <a:tblPr/>
              <a:tblGrid>
                <a:gridCol w="2556588">
                  <a:extLst>
                    <a:ext uri="{9D8B030D-6E8A-4147-A177-3AD203B41FA5}">
                      <a16:colId xmlns:a16="http://schemas.microsoft.com/office/drawing/2014/main" val="20000"/>
                    </a:ext>
                  </a:extLst>
                </a:gridCol>
                <a:gridCol w="2556588">
                  <a:extLst>
                    <a:ext uri="{9D8B030D-6E8A-4147-A177-3AD203B41FA5}">
                      <a16:colId xmlns:a16="http://schemas.microsoft.com/office/drawing/2014/main" val="20001"/>
                    </a:ext>
                  </a:extLst>
                </a:gridCol>
                <a:gridCol w="2556588">
                  <a:extLst>
                    <a:ext uri="{9D8B030D-6E8A-4147-A177-3AD203B41FA5}">
                      <a16:colId xmlns:a16="http://schemas.microsoft.com/office/drawing/2014/main" val="20002"/>
                    </a:ext>
                  </a:extLst>
                </a:gridCol>
                <a:gridCol w="2556588">
                  <a:extLst>
                    <a:ext uri="{9D8B030D-6E8A-4147-A177-3AD203B41FA5}">
                      <a16:colId xmlns:a16="http://schemas.microsoft.com/office/drawing/2014/main" val="20003"/>
                    </a:ext>
                  </a:extLst>
                </a:gridCol>
              </a:tblGrid>
              <a:tr h="4035490">
                <a:tc>
                  <a:txBody>
                    <a:bodyPr/>
                    <a:lstStyle>
                      <a:lvl1pPr>
                        <a:spcBef>
                          <a:spcPct val="20000"/>
                        </a:spcBef>
                        <a:buClr>
                          <a:schemeClr val="folHlink"/>
                        </a:buClr>
                        <a:buSzPct val="60000"/>
                        <a:buFont typeface="Wingdings" pitchFamily="2" charset="2"/>
                        <a:defRPr sz="2800">
                          <a:solidFill>
                            <a:schemeClr val="tx1"/>
                          </a:solidFill>
                          <a:latin typeface="Tahoma" charset="0"/>
                          <a:cs typeface="Times New Roman" charset="0"/>
                        </a:defRPr>
                      </a:lvl1pPr>
                      <a:lvl2pPr>
                        <a:spcBef>
                          <a:spcPct val="20000"/>
                        </a:spcBef>
                        <a:buClr>
                          <a:schemeClr val="hlink"/>
                        </a:buClr>
                        <a:buSzPct val="55000"/>
                        <a:buFont typeface="Wingdings" pitchFamily="2" charset="2"/>
                        <a:defRPr sz="2400">
                          <a:solidFill>
                            <a:schemeClr val="tx1"/>
                          </a:solidFill>
                          <a:latin typeface="Tahoma" charset="0"/>
                          <a:cs typeface="Times New Roman" charset="0"/>
                        </a:defRPr>
                      </a:lvl2pPr>
                      <a:lvl3pPr>
                        <a:spcBef>
                          <a:spcPct val="20000"/>
                        </a:spcBef>
                        <a:buClr>
                          <a:schemeClr val="folHlink"/>
                        </a:buClr>
                        <a:buSzPct val="50000"/>
                        <a:buFont typeface="Wingdings" pitchFamily="2" charset="2"/>
                        <a:defRPr sz="2000">
                          <a:solidFill>
                            <a:schemeClr val="tx1"/>
                          </a:solidFill>
                          <a:latin typeface="Tahoma" charset="0"/>
                          <a:cs typeface="Times New Roman" charset="0"/>
                        </a:defRPr>
                      </a:lvl3pPr>
                      <a:lvl4pPr>
                        <a:spcBef>
                          <a:spcPct val="20000"/>
                        </a:spcBef>
                        <a:buClr>
                          <a:schemeClr val="accent2"/>
                        </a:buClr>
                        <a:buSzPct val="55000"/>
                        <a:buFont typeface="Wingdings" pitchFamily="2" charset="2"/>
                        <a:defRPr>
                          <a:solidFill>
                            <a:schemeClr val="tx1"/>
                          </a:solidFill>
                          <a:latin typeface="Tahoma" charset="0"/>
                          <a:cs typeface="Times New Roman" charset="0"/>
                        </a:defRPr>
                      </a:lvl4pPr>
                      <a:lvl5pPr>
                        <a:spcBef>
                          <a:spcPct val="20000"/>
                        </a:spcBef>
                        <a:buClr>
                          <a:schemeClr val="accent1"/>
                        </a:buClr>
                        <a:buSzPct val="50000"/>
                        <a:buFont typeface="Wingdings" pitchFamily="2" charset="2"/>
                        <a:defRPr>
                          <a:solidFill>
                            <a:schemeClr val="tx1"/>
                          </a:solidFill>
                          <a:latin typeface="Tahoma" charset="0"/>
                          <a:cs typeface="Times New Roman" charset="0"/>
                        </a:defRPr>
                      </a:lvl5pPr>
                      <a:lvl6pPr fontAlgn="base">
                        <a:spcBef>
                          <a:spcPct val="20000"/>
                        </a:spcBef>
                        <a:spcAft>
                          <a:spcPct val="0"/>
                        </a:spcAft>
                        <a:buClr>
                          <a:schemeClr val="accent1"/>
                        </a:buClr>
                        <a:buSzPct val="50000"/>
                        <a:buFont typeface="Wingdings" pitchFamily="2" charset="2"/>
                        <a:defRPr>
                          <a:solidFill>
                            <a:schemeClr val="tx1"/>
                          </a:solidFill>
                          <a:latin typeface="Tahoma" charset="0"/>
                          <a:cs typeface="Times New Roman" charset="0"/>
                        </a:defRPr>
                      </a:lvl6pPr>
                      <a:lvl7pPr fontAlgn="base">
                        <a:spcBef>
                          <a:spcPct val="20000"/>
                        </a:spcBef>
                        <a:spcAft>
                          <a:spcPct val="0"/>
                        </a:spcAft>
                        <a:buClr>
                          <a:schemeClr val="accent1"/>
                        </a:buClr>
                        <a:buSzPct val="50000"/>
                        <a:buFont typeface="Wingdings" pitchFamily="2" charset="2"/>
                        <a:defRPr>
                          <a:solidFill>
                            <a:schemeClr val="tx1"/>
                          </a:solidFill>
                          <a:latin typeface="Tahoma" charset="0"/>
                          <a:cs typeface="Times New Roman" charset="0"/>
                        </a:defRPr>
                      </a:lvl7pPr>
                      <a:lvl8pPr fontAlgn="base">
                        <a:spcBef>
                          <a:spcPct val="20000"/>
                        </a:spcBef>
                        <a:spcAft>
                          <a:spcPct val="0"/>
                        </a:spcAft>
                        <a:buClr>
                          <a:schemeClr val="accent1"/>
                        </a:buClr>
                        <a:buSzPct val="50000"/>
                        <a:buFont typeface="Wingdings" pitchFamily="2" charset="2"/>
                        <a:defRPr>
                          <a:solidFill>
                            <a:schemeClr val="tx1"/>
                          </a:solidFill>
                          <a:latin typeface="Tahoma" charset="0"/>
                          <a:cs typeface="Times New Roman" charset="0"/>
                        </a:defRPr>
                      </a:lvl8pPr>
                      <a:lvl9pPr fontAlgn="base">
                        <a:spcBef>
                          <a:spcPct val="20000"/>
                        </a:spcBef>
                        <a:spcAft>
                          <a:spcPct val="0"/>
                        </a:spcAft>
                        <a:buClr>
                          <a:schemeClr val="accent1"/>
                        </a:buClr>
                        <a:buSzPct val="50000"/>
                        <a:buFont typeface="Wingdings" pitchFamily="2" charset="2"/>
                        <a:defRPr>
                          <a:solidFill>
                            <a:schemeClr val="tx1"/>
                          </a:solidFill>
                          <a:latin typeface="Tahoma" charset="0"/>
                          <a:cs typeface="Times New Roman" charset="0"/>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altLang="en-US" sz="2000" b="0" i="0" u="none" strike="noStrike" cap="none" normalizeH="0" baseline="0">
                        <a:ln>
                          <a:noFill/>
                        </a:ln>
                        <a:solidFill>
                          <a:schemeClr val="tx1"/>
                        </a:solidFill>
                        <a:effectLst/>
                        <a:latin typeface="Tahoma" charset="0"/>
                        <a:cs typeface="Times New Roman" charset="0"/>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altLang="en-US" sz="2000" b="0" i="0" u="none" strike="noStrike" cap="none" normalizeH="0" baseline="0">
                        <a:ln>
                          <a:noFill/>
                        </a:ln>
                        <a:solidFill>
                          <a:schemeClr val="tx1"/>
                        </a:solidFill>
                        <a:effectLst/>
                        <a:latin typeface="Tahoma" charset="0"/>
                        <a:cs typeface="Times New Roman" charset="0"/>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altLang="en-US" sz="2000" b="0" i="0" u="none" strike="noStrike" cap="none" normalizeH="0" baseline="0">
                        <a:ln>
                          <a:noFill/>
                        </a:ln>
                        <a:solidFill>
                          <a:schemeClr val="tx1"/>
                        </a:solidFill>
                        <a:effectLst/>
                        <a:latin typeface="Tahoma" charset="0"/>
                        <a:cs typeface="Times New Roman" charset="0"/>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altLang="en-US" sz="2000" b="0" i="0" u="none" strike="noStrike" cap="none" normalizeH="0" baseline="0">
                          <a:ln>
                            <a:noFill/>
                          </a:ln>
                          <a:solidFill>
                            <a:schemeClr val="tx1"/>
                          </a:solidFill>
                          <a:effectLst/>
                          <a:latin typeface="Tahoma" charset="0"/>
                          <a:cs typeface="Times New Roman" charset="0"/>
                        </a:rPr>
                        <a:t>Severed</a:t>
                      </a: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altLang="en-US" sz="2000" b="0" i="0" u="none" strike="noStrike" cap="none" normalizeH="0" baseline="0">
                          <a:ln>
                            <a:noFill/>
                          </a:ln>
                          <a:solidFill>
                            <a:schemeClr val="tx1"/>
                          </a:solidFill>
                          <a:effectLst/>
                          <a:latin typeface="Tahoma" charset="0"/>
                          <a:cs typeface="Times New Roman" charset="0"/>
                        </a:rPr>
                        <a:t>relationships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folHlink"/>
                        </a:buClr>
                        <a:buSzPct val="60000"/>
                        <a:buFont typeface="Wingdings" pitchFamily="2" charset="2"/>
                        <a:defRPr sz="2800">
                          <a:solidFill>
                            <a:schemeClr val="tx1"/>
                          </a:solidFill>
                          <a:latin typeface="Tahoma" charset="0"/>
                          <a:cs typeface="Times New Roman" charset="0"/>
                        </a:defRPr>
                      </a:lvl1pPr>
                      <a:lvl2pPr>
                        <a:spcBef>
                          <a:spcPct val="20000"/>
                        </a:spcBef>
                        <a:buClr>
                          <a:schemeClr val="hlink"/>
                        </a:buClr>
                        <a:buSzPct val="55000"/>
                        <a:buFont typeface="Wingdings" pitchFamily="2" charset="2"/>
                        <a:defRPr sz="2400">
                          <a:solidFill>
                            <a:schemeClr val="tx1"/>
                          </a:solidFill>
                          <a:latin typeface="Tahoma" charset="0"/>
                          <a:cs typeface="Times New Roman" charset="0"/>
                        </a:defRPr>
                      </a:lvl2pPr>
                      <a:lvl3pPr>
                        <a:spcBef>
                          <a:spcPct val="20000"/>
                        </a:spcBef>
                        <a:buClr>
                          <a:schemeClr val="folHlink"/>
                        </a:buClr>
                        <a:buSzPct val="50000"/>
                        <a:buFont typeface="Wingdings" pitchFamily="2" charset="2"/>
                        <a:defRPr sz="2000">
                          <a:solidFill>
                            <a:schemeClr val="tx1"/>
                          </a:solidFill>
                          <a:latin typeface="Tahoma" charset="0"/>
                          <a:cs typeface="Times New Roman" charset="0"/>
                        </a:defRPr>
                      </a:lvl3pPr>
                      <a:lvl4pPr>
                        <a:spcBef>
                          <a:spcPct val="20000"/>
                        </a:spcBef>
                        <a:buClr>
                          <a:schemeClr val="accent2"/>
                        </a:buClr>
                        <a:buSzPct val="55000"/>
                        <a:buFont typeface="Wingdings" pitchFamily="2" charset="2"/>
                        <a:defRPr>
                          <a:solidFill>
                            <a:schemeClr val="tx1"/>
                          </a:solidFill>
                          <a:latin typeface="Tahoma" charset="0"/>
                          <a:cs typeface="Times New Roman" charset="0"/>
                        </a:defRPr>
                      </a:lvl4pPr>
                      <a:lvl5pPr>
                        <a:spcBef>
                          <a:spcPct val="20000"/>
                        </a:spcBef>
                        <a:buClr>
                          <a:schemeClr val="accent1"/>
                        </a:buClr>
                        <a:buSzPct val="50000"/>
                        <a:buFont typeface="Wingdings" pitchFamily="2" charset="2"/>
                        <a:defRPr>
                          <a:solidFill>
                            <a:schemeClr val="tx1"/>
                          </a:solidFill>
                          <a:latin typeface="Tahoma" charset="0"/>
                          <a:cs typeface="Times New Roman" charset="0"/>
                        </a:defRPr>
                      </a:lvl5pPr>
                      <a:lvl6pPr fontAlgn="base">
                        <a:spcBef>
                          <a:spcPct val="20000"/>
                        </a:spcBef>
                        <a:spcAft>
                          <a:spcPct val="0"/>
                        </a:spcAft>
                        <a:buClr>
                          <a:schemeClr val="accent1"/>
                        </a:buClr>
                        <a:buSzPct val="50000"/>
                        <a:buFont typeface="Wingdings" pitchFamily="2" charset="2"/>
                        <a:defRPr>
                          <a:solidFill>
                            <a:schemeClr val="tx1"/>
                          </a:solidFill>
                          <a:latin typeface="Tahoma" charset="0"/>
                          <a:cs typeface="Times New Roman" charset="0"/>
                        </a:defRPr>
                      </a:lvl6pPr>
                      <a:lvl7pPr fontAlgn="base">
                        <a:spcBef>
                          <a:spcPct val="20000"/>
                        </a:spcBef>
                        <a:spcAft>
                          <a:spcPct val="0"/>
                        </a:spcAft>
                        <a:buClr>
                          <a:schemeClr val="accent1"/>
                        </a:buClr>
                        <a:buSzPct val="50000"/>
                        <a:buFont typeface="Wingdings" pitchFamily="2" charset="2"/>
                        <a:defRPr>
                          <a:solidFill>
                            <a:schemeClr val="tx1"/>
                          </a:solidFill>
                          <a:latin typeface="Tahoma" charset="0"/>
                          <a:cs typeface="Times New Roman" charset="0"/>
                        </a:defRPr>
                      </a:lvl7pPr>
                      <a:lvl8pPr fontAlgn="base">
                        <a:spcBef>
                          <a:spcPct val="20000"/>
                        </a:spcBef>
                        <a:spcAft>
                          <a:spcPct val="0"/>
                        </a:spcAft>
                        <a:buClr>
                          <a:schemeClr val="accent1"/>
                        </a:buClr>
                        <a:buSzPct val="50000"/>
                        <a:buFont typeface="Wingdings" pitchFamily="2" charset="2"/>
                        <a:defRPr>
                          <a:solidFill>
                            <a:schemeClr val="tx1"/>
                          </a:solidFill>
                          <a:latin typeface="Tahoma" charset="0"/>
                          <a:cs typeface="Times New Roman" charset="0"/>
                        </a:defRPr>
                      </a:lvl8pPr>
                      <a:lvl9pPr fontAlgn="base">
                        <a:spcBef>
                          <a:spcPct val="20000"/>
                        </a:spcBef>
                        <a:spcAft>
                          <a:spcPct val="0"/>
                        </a:spcAft>
                        <a:buClr>
                          <a:schemeClr val="accent1"/>
                        </a:buClr>
                        <a:buSzPct val="50000"/>
                        <a:buFont typeface="Wingdings" pitchFamily="2" charset="2"/>
                        <a:defRPr>
                          <a:solidFill>
                            <a:schemeClr val="tx1"/>
                          </a:solidFill>
                          <a:latin typeface="Tahoma" charset="0"/>
                          <a:cs typeface="Times New Roman" charset="0"/>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altLang="en-US" sz="2000" b="0" i="0" u="none" strike="noStrike" cap="none" normalizeH="0" baseline="0" dirty="0">
                        <a:ln>
                          <a:noFill/>
                        </a:ln>
                        <a:solidFill>
                          <a:schemeClr val="tx1"/>
                        </a:solidFill>
                        <a:effectLst/>
                        <a:latin typeface="Tahoma" charset="0"/>
                        <a:cs typeface="Times New Roman" charset="0"/>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altLang="en-US" sz="2000" b="0" i="0" u="none" strike="noStrike" cap="none" normalizeH="0" baseline="0" dirty="0">
                        <a:ln>
                          <a:noFill/>
                        </a:ln>
                        <a:solidFill>
                          <a:schemeClr val="tx1"/>
                        </a:solidFill>
                        <a:effectLst/>
                        <a:latin typeface="Tahoma" charset="0"/>
                        <a:cs typeface="Times New Roman" charset="0"/>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altLang="en-US" sz="2000" b="0" i="0" u="none" strike="noStrike" cap="none" normalizeH="0" baseline="0" dirty="0">
                        <a:ln>
                          <a:noFill/>
                        </a:ln>
                        <a:solidFill>
                          <a:schemeClr val="tx1"/>
                        </a:solidFill>
                        <a:effectLst/>
                        <a:latin typeface="Tahoma" charset="0"/>
                        <a:cs typeface="Times New Roman" charset="0"/>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altLang="en-US" sz="2000" b="0" i="0" u="none" strike="noStrike" cap="none" normalizeH="0" baseline="0" dirty="0">
                          <a:ln>
                            <a:noFill/>
                          </a:ln>
                          <a:solidFill>
                            <a:schemeClr val="tx1"/>
                          </a:solidFill>
                          <a:effectLst/>
                          <a:latin typeface="Tahoma" charset="0"/>
                          <a:cs typeface="Times New Roman" charset="0"/>
                        </a:rPr>
                        <a:t>Divorce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folHlink"/>
                        </a:buClr>
                        <a:buSzPct val="60000"/>
                        <a:buFont typeface="Wingdings" pitchFamily="2" charset="2"/>
                        <a:defRPr sz="2800">
                          <a:solidFill>
                            <a:schemeClr val="tx1"/>
                          </a:solidFill>
                          <a:latin typeface="Tahoma" charset="0"/>
                          <a:cs typeface="Times New Roman" charset="0"/>
                        </a:defRPr>
                      </a:lvl1pPr>
                      <a:lvl2pPr>
                        <a:spcBef>
                          <a:spcPct val="20000"/>
                        </a:spcBef>
                        <a:buClr>
                          <a:schemeClr val="hlink"/>
                        </a:buClr>
                        <a:buSzPct val="55000"/>
                        <a:buFont typeface="Wingdings" pitchFamily="2" charset="2"/>
                        <a:defRPr sz="2400">
                          <a:solidFill>
                            <a:schemeClr val="tx1"/>
                          </a:solidFill>
                          <a:latin typeface="Tahoma" charset="0"/>
                          <a:cs typeface="Times New Roman" charset="0"/>
                        </a:defRPr>
                      </a:lvl2pPr>
                      <a:lvl3pPr>
                        <a:spcBef>
                          <a:spcPct val="20000"/>
                        </a:spcBef>
                        <a:buClr>
                          <a:schemeClr val="folHlink"/>
                        </a:buClr>
                        <a:buSzPct val="50000"/>
                        <a:buFont typeface="Wingdings" pitchFamily="2" charset="2"/>
                        <a:defRPr sz="2000">
                          <a:solidFill>
                            <a:schemeClr val="tx1"/>
                          </a:solidFill>
                          <a:latin typeface="Tahoma" charset="0"/>
                          <a:cs typeface="Times New Roman" charset="0"/>
                        </a:defRPr>
                      </a:lvl3pPr>
                      <a:lvl4pPr>
                        <a:spcBef>
                          <a:spcPct val="20000"/>
                        </a:spcBef>
                        <a:buClr>
                          <a:schemeClr val="accent2"/>
                        </a:buClr>
                        <a:buSzPct val="55000"/>
                        <a:buFont typeface="Wingdings" pitchFamily="2" charset="2"/>
                        <a:defRPr>
                          <a:solidFill>
                            <a:schemeClr val="tx1"/>
                          </a:solidFill>
                          <a:latin typeface="Tahoma" charset="0"/>
                          <a:cs typeface="Times New Roman" charset="0"/>
                        </a:defRPr>
                      </a:lvl4pPr>
                      <a:lvl5pPr>
                        <a:spcBef>
                          <a:spcPct val="20000"/>
                        </a:spcBef>
                        <a:buClr>
                          <a:schemeClr val="accent1"/>
                        </a:buClr>
                        <a:buSzPct val="50000"/>
                        <a:buFont typeface="Wingdings" pitchFamily="2" charset="2"/>
                        <a:defRPr>
                          <a:solidFill>
                            <a:schemeClr val="tx1"/>
                          </a:solidFill>
                          <a:latin typeface="Tahoma" charset="0"/>
                          <a:cs typeface="Times New Roman" charset="0"/>
                        </a:defRPr>
                      </a:lvl5pPr>
                      <a:lvl6pPr fontAlgn="base">
                        <a:spcBef>
                          <a:spcPct val="20000"/>
                        </a:spcBef>
                        <a:spcAft>
                          <a:spcPct val="0"/>
                        </a:spcAft>
                        <a:buClr>
                          <a:schemeClr val="accent1"/>
                        </a:buClr>
                        <a:buSzPct val="50000"/>
                        <a:buFont typeface="Wingdings" pitchFamily="2" charset="2"/>
                        <a:defRPr>
                          <a:solidFill>
                            <a:schemeClr val="tx1"/>
                          </a:solidFill>
                          <a:latin typeface="Tahoma" charset="0"/>
                          <a:cs typeface="Times New Roman" charset="0"/>
                        </a:defRPr>
                      </a:lvl6pPr>
                      <a:lvl7pPr fontAlgn="base">
                        <a:spcBef>
                          <a:spcPct val="20000"/>
                        </a:spcBef>
                        <a:spcAft>
                          <a:spcPct val="0"/>
                        </a:spcAft>
                        <a:buClr>
                          <a:schemeClr val="accent1"/>
                        </a:buClr>
                        <a:buSzPct val="50000"/>
                        <a:buFont typeface="Wingdings" pitchFamily="2" charset="2"/>
                        <a:defRPr>
                          <a:solidFill>
                            <a:schemeClr val="tx1"/>
                          </a:solidFill>
                          <a:latin typeface="Tahoma" charset="0"/>
                          <a:cs typeface="Times New Roman" charset="0"/>
                        </a:defRPr>
                      </a:lvl7pPr>
                      <a:lvl8pPr fontAlgn="base">
                        <a:spcBef>
                          <a:spcPct val="20000"/>
                        </a:spcBef>
                        <a:spcAft>
                          <a:spcPct val="0"/>
                        </a:spcAft>
                        <a:buClr>
                          <a:schemeClr val="accent1"/>
                        </a:buClr>
                        <a:buSzPct val="50000"/>
                        <a:buFont typeface="Wingdings" pitchFamily="2" charset="2"/>
                        <a:defRPr>
                          <a:solidFill>
                            <a:schemeClr val="tx1"/>
                          </a:solidFill>
                          <a:latin typeface="Tahoma" charset="0"/>
                          <a:cs typeface="Times New Roman" charset="0"/>
                        </a:defRPr>
                      </a:lvl8pPr>
                      <a:lvl9pPr fontAlgn="base">
                        <a:spcBef>
                          <a:spcPct val="20000"/>
                        </a:spcBef>
                        <a:spcAft>
                          <a:spcPct val="0"/>
                        </a:spcAft>
                        <a:buClr>
                          <a:schemeClr val="accent1"/>
                        </a:buClr>
                        <a:buSzPct val="50000"/>
                        <a:buFont typeface="Wingdings" pitchFamily="2" charset="2"/>
                        <a:defRPr>
                          <a:solidFill>
                            <a:schemeClr val="tx1"/>
                          </a:solidFill>
                          <a:latin typeface="Tahoma" charset="0"/>
                          <a:cs typeface="Times New Roman" charset="0"/>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altLang="en-US" sz="2000" b="0" i="0" u="none" strike="noStrike" cap="none" normalizeH="0" baseline="0">
                        <a:ln>
                          <a:noFill/>
                        </a:ln>
                        <a:solidFill>
                          <a:schemeClr val="tx1"/>
                        </a:solidFill>
                        <a:effectLst/>
                        <a:latin typeface="Tahoma" charset="0"/>
                        <a:cs typeface="Times New Roman" charset="0"/>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altLang="en-US" sz="2000" b="0" i="0" u="none" strike="noStrike" cap="none" normalizeH="0" baseline="0">
                        <a:ln>
                          <a:noFill/>
                        </a:ln>
                        <a:solidFill>
                          <a:schemeClr val="tx1"/>
                        </a:solidFill>
                        <a:effectLst/>
                        <a:latin typeface="Tahoma" charset="0"/>
                        <a:cs typeface="Times New Roman" charset="0"/>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altLang="en-US" sz="2000" b="0" i="0" u="none" strike="noStrike" cap="none" normalizeH="0" baseline="0">
                        <a:ln>
                          <a:noFill/>
                        </a:ln>
                        <a:solidFill>
                          <a:schemeClr val="tx1"/>
                        </a:solidFill>
                        <a:effectLst/>
                        <a:latin typeface="Tahoma" charset="0"/>
                        <a:cs typeface="Times New Roman" charset="0"/>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altLang="en-US" sz="2000" b="0" i="0" u="none" strike="noStrike" cap="none" normalizeH="0" baseline="0">
                          <a:ln>
                            <a:noFill/>
                          </a:ln>
                          <a:solidFill>
                            <a:schemeClr val="tx1"/>
                          </a:solidFill>
                          <a:effectLst/>
                          <a:latin typeface="Tahoma" charset="0"/>
                          <a:cs typeface="Times New Roman" charset="0"/>
                        </a:rPr>
                        <a:t>Poor business performance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folHlink"/>
                        </a:buClr>
                        <a:buSzPct val="60000"/>
                        <a:buFont typeface="Wingdings" pitchFamily="2" charset="2"/>
                        <a:defRPr sz="2800">
                          <a:solidFill>
                            <a:schemeClr val="tx1"/>
                          </a:solidFill>
                          <a:latin typeface="Tahoma" charset="0"/>
                          <a:cs typeface="Times New Roman" charset="0"/>
                        </a:defRPr>
                      </a:lvl1pPr>
                      <a:lvl2pPr>
                        <a:spcBef>
                          <a:spcPct val="20000"/>
                        </a:spcBef>
                        <a:buClr>
                          <a:schemeClr val="hlink"/>
                        </a:buClr>
                        <a:buSzPct val="55000"/>
                        <a:buFont typeface="Wingdings" pitchFamily="2" charset="2"/>
                        <a:defRPr sz="2400">
                          <a:solidFill>
                            <a:schemeClr val="tx1"/>
                          </a:solidFill>
                          <a:latin typeface="Tahoma" charset="0"/>
                          <a:cs typeface="Times New Roman" charset="0"/>
                        </a:defRPr>
                      </a:lvl2pPr>
                      <a:lvl3pPr>
                        <a:spcBef>
                          <a:spcPct val="20000"/>
                        </a:spcBef>
                        <a:buClr>
                          <a:schemeClr val="folHlink"/>
                        </a:buClr>
                        <a:buSzPct val="50000"/>
                        <a:buFont typeface="Wingdings" pitchFamily="2" charset="2"/>
                        <a:defRPr sz="2000">
                          <a:solidFill>
                            <a:schemeClr val="tx1"/>
                          </a:solidFill>
                          <a:latin typeface="Tahoma" charset="0"/>
                          <a:cs typeface="Times New Roman" charset="0"/>
                        </a:defRPr>
                      </a:lvl3pPr>
                      <a:lvl4pPr>
                        <a:spcBef>
                          <a:spcPct val="20000"/>
                        </a:spcBef>
                        <a:buClr>
                          <a:schemeClr val="accent2"/>
                        </a:buClr>
                        <a:buSzPct val="55000"/>
                        <a:buFont typeface="Wingdings" pitchFamily="2" charset="2"/>
                        <a:defRPr>
                          <a:solidFill>
                            <a:schemeClr val="tx1"/>
                          </a:solidFill>
                          <a:latin typeface="Tahoma" charset="0"/>
                          <a:cs typeface="Times New Roman" charset="0"/>
                        </a:defRPr>
                      </a:lvl4pPr>
                      <a:lvl5pPr>
                        <a:spcBef>
                          <a:spcPct val="20000"/>
                        </a:spcBef>
                        <a:buClr>
                          <a:schemeClr val="accent1"/>
                        </a:buClr>
                        <a:buSzPct val="50000"/>
                        <a:buFont typeface="Wingdings" pitchFamily="2" charset="2"/>
                        <a:defRPr>
                          <a:solidFill>
                            <a:schemeClr val="tx1"/>
                          </a:solidFill>
                          <a:latin typeface="Tahoma" charset="0"/>
                          <a:cs typeface="Times New Roman" charset="0"/>
                        </a:defRPr>
                      </a:lvl5pPr>
                      <a:lvl6pPr fontAlgn="base">
                        <a:spcBef>
                          <a:spcPct val="20000"/>
                        </a:spcBef>
                        <a:spcAft>
                          <a:spcPct val="0"/>
                        </a:spcAft>
                        <a:buClr>
                          <a:schemeClr val="accent1"/>
                        </a:buClr>
                        <a:buSzPct val="50000"/>
                        <a:buFont typeface="Wingdings" pitchFamily="2" charset="2"/>
                        <a:defRPr>
                          <a:solidFill>
                            <a:schemeClr val="tx1"/>
                          </a:solidFill>
                          <a:latin typeface="Tahoma" charset="0"/>
                          <a:cs typeface="Times New Roman" charset="0"/>
                        </a:defRPr>
                      </a:lvl6pPr>
                      <a:lvl7pPr fontAlgn="base">
                        <a:spcBef>
                          <a:spcPct val="20000"/>
                        </a:spcBef>
                        <a:spcAft>
                          <a:spcPct val="0"/>
                        </a:spcAft>
                        <a:buClr>
                          <a:schemeClr val="accent1"/>
                        </a:buClr>
                        <a:buSzPct val="50000"/>
                        <a:buFont typeface="Wingdings" pitchFamily="2" charset="2"/>
                        <a:defRPr>
                          <a:solidFill>
                            <a:schemeClr val="tx1"/>
                          </a:solidFill>
                          <a:latin typeface="Tahoma" charset="0"/>
                          <a:cs typeface="Times New Roman" charset="0"/>
                        </a:defRPr>
                      </a:lvl7pPr>
                      <a:lvl8pPr fontAlgn="base">
                        <a:spcBef>
                          <a:spcPct val="20000"/>
                        </a:spcBef>
                        <a:spcAft>
                          <a:spcPct val="0"/>
                        </a:spcAft>
                        <a:buClr>
                          <a:schemeClr val="accent1"/>
                        </a:buClr>
                        <a:buSzPct val="50000"/>
                        <a:buFont typeface="Wingdings" pitchFamily="2" charset="2"/>
                        <a:defRPr>
                          <a:solidFill>
                            <a:schemeClr val="tx1"/>
                          </a:solidFill>
                          <a:latin typeface="Tahoma" charset="0"/>
                          <a:cs typeface="Times New Roman" charset="0"/>
                        </a:defRPr>
                      </a:lvl8pPr>
                      <a:lvl9pPr fontAlgn="base">
                        <a:spcBef>
                          <a:spcPct val="20000"/>
                        </a:spcBef>
                        <a:spcAft>
                          <a:spcPct val="0"/>
                        </a:spcAft>
                        <a:buClr>
                          <a:schemeClr val="accent1"/>
                        </a:buClr>
                        <a:buSzPct val="50000"/>
                        <a:buFont typeface="Wingdings" pitchFamily="2" charset="2"/>
                        <a:defRPr>
                          <a:solidFill>
                            <a:schemeClr val="tx1"/>
                          </a:solidFill>
                          <a:latin typeface="Tahoma" charset="0"/>
                          <a:cs typeface="Times New Roman" charset="0"/>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altLang="en-US" sz="2000" b="0" i="0" u="none" strike="noStrike" cap="none" normalizeH="0" baseline="0" dirty="0">
                        <a:ln>
                          <a:noFill/>
                        </a:ln>
                        <a:solidFill>
                          <a:schemeClr val="tx1"/>
                        </a:solidFill>
                        <a:effectLst/>
                        <a:latin typeface="Tahoma" charset="0"/>
                        <a:cs typeface="Times New Roman" charset="0"/>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altLang="en-US" sz="2000" b="0" i="0" u="none" strike="noStrike" cap="none" normalizeH="0" baseline="0" dirty="0">
                        <a:ln>
                          <a:noFill/>
                        </a:ln>
                        <a:solidFill>
                          <a:schemeClr val="tx1"/>
                        </a:solidFill>
                        <a:effectLst/>
                        <a:latin typeface="Tahoma" charset="0"/>
                        <a:cs typeface="Times New Roman" charset="0"/>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altLang="en-US" sz="2000" b="0" i="0" u="none" strike="noStrike" cap="none" normalizeH="0" baseline="0" dirty="0">
                        <a:ln>
                          <a:noFill/>
                        </a:ln>
                        <a:solidFill>
                          <a:schemeClr val="tx1"/>
                        </a:solidFill>
                        <a:effectLst/>
                        <a:latin typeface="Tahoma" charset="0"/>
                        <a:cs typeface="Times New Roman" charset="0"/>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altLang="en-US" sz="2000" b="0" i="0" u="none" strike="noStrike" cap="none" normalizeH="0" baseline="0" dirty="0">
                          <a:ln>
                            <a:noFill/>
                          </a:ln>
                          <a:solidFill>
                            <a:schemeClr val="tx1"/>
                          </a:solidFill>
                          <a:effectLst/>
                          <a:latin typeface="Tahoma" charset="0"/>
                          <a:cs typeface="Times New Roman" charset="0"/>
                        </a:rPr>
                        <a:t>Low morale, motivation</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206269613"/>
      </p:ext>
    </p:extLst>
  </p:cSld>
  <p:clrMapOvr>
    <a:masterClrMapping/>
  </p:clrMapOvr>
  <p:transition spd="med">
    <p:dissolve/>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861DBE77-EDA2-4655-929B-8A512B184BE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9796" y="522514"/>
            <a:ext cx="10618237" cy="56496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4110806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pPr eaLnBrk="1" hangingPunct="1"/>
            <a:r>
              <a:rPr lang="en-US" altLang="en-US" dirty="0"/>
              <a:t>What did we cover?</a:t>
            </a:r>
          </a:p>
        </p:txBody>
      </p:sp>
      <p:sp>
        <p:nvSpPr>
          <p:cNvPr id="49155" name="Rectangle 3"/>
          <p:cNvSpPr>
            <a:spLocks noGrp="1" noChangeArrowheads="1"/>
          </p:cNvSpPr>
          <p:nvPr>
            <p:ph idx="1"/>
          </p:nvPr>
        </p:nvSpPr>
        <p:spPr>
          <a:xfrm>
            <a:off x="432000" y="1008000"/>
            <a:ext cx="11328000" cy="2976171"/>
          </a:xfrm>
        </p:spPr>
        <p:txBody>
          <a:bodyPr/>
          <a:lstStyle/>
          <a:p>
            <a:pPr eaLnBrk="1" hangingPunct="1"/>
            <a:r>
              <a:rPr lang="en-US" altLang="en-US" sz="2800" dirty="0"/>
              <a:t>What is an Entrepreneur?</a:t>
            </a:r>
          </a:p>
          <a:p>
            <a:pPr eaLnBrk="1" hangingPunct="1"/>
            <a:r>
              <a:rPr lang="en-US" altLang="en-US" sz="2800" dirty="0"/>
              <a:t>Characteristics of an Entrepreneur</a:t>
            </a:r>
          </a:p>
          <a:p>
            <a:pPr eaLnBrk="1" hangingPunct="1"/>
            <a:r>
              <a:rPr lang="en-US" altLang="en-US" sz="2800" dirty="0"/>
              <a:t>Planning to be an Entrepreneur</a:t>
            </a:r>
          </a:p>
          <a:p>
            <a:pPr eaLnBrk="1" hangingPunct="1"/>
            <a:r>
              <a:rPr lang="en-US" altLang="en-US" sz="2800" dirty="0"/>
              <a:t>Growth Pressures, Managing a family business, and Corporate Intrapreneurship</a:t>
            </a:r>
          </a:p>
        </p:txBody>
      </p:sp>
      <p:pic>
        <p:nvPicPr>
          <p:cNvPr id="3" name="Picture 2" descr="A picture containing knife, cutting, table&#10;&#10;Description automatically generated">
            <a:extLst>
              <a:ext uri="{FF2B5EF4-FFF2-40B4-BE49-F238E27FC236}">
                <a16:creationId xmlns:a16="http://schemas.microsoft.com/office/drawing/2014/main" id="{E07A3EE0-5EF6-4656-8AB5-AB8C7AFC5FDC}"/>
              </a:ext>
            </a:extLst>
          </p:cNvPr>
          <p:cNvPicPr>
            <a:picLocks noChangeAspect="1"/>
          </p:cNvPicPr>
          <p:nvPr/>
        </p:nvPicPr>
        <p:blipFill>
          <a:blip r:embed="rId2"/>
          <a:stretch>
            <a:fillRect/>
          </a:stretch>
        </p:blipFill>
        <p:spPr>
          <a:xfrm>
            <a:off x="5953320" y="3736132"/>
            <a:ext cx="4067758" cy="2624554"/>
          </a:xfrm>
          <a:prstGeom prst="rect">
            <a:avLst/>
          </a:prstGeom>
        </p:spPr>
      </p:pic>
    </p:spTree>
    <p:extLst>
      <p:ext uri="{BB962C8B-B14F-4D97-AF65-F5344CB8AC3E}">
        <p14:creationId xmlns:p14="http://schemas.microsoft.com/office/powerpoint/2010/main" val="1603376536"/>
      </p:ext>
    </p:extLst>
  </p:cSld>
  <p:clrMapOvr>
    <a:masterClrMapping/>
  </p:clrMapOvr>
  <p:transition spd="med">
    <p:blinds/>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drawing&#10;&#10;Description automatically generated">
            <a:extLst>
              <a:ext uri="{FF2B5EF4-FFF2-40B4-BE49-F238E27FC236}">
                <a16:creationId xmlns:a16="http://schemas.microsoft.com/office/drawing/2014/main" id="{346C824F-31AD-4377-97A2-FEAE5A17BD1E}"/>
              </a:ext>
            </a:extLst>
          </p:cNvPr>
          <p:cNvPicPr>
            <a:picLocks noChangeAspect="1"/>
          </p:cNvPicPr>
          <p:nvPr/>
        </p:nvPicPr>
        <p:blipFill>
          <a:blip r:embed="rId2"/>
          <a:stretch>
            <a:fillRect/>
          </a:stretch>
        </p:blipFill>
        <p:spPr>
          <a:xfrm>
            <a:off x="3295650" y="2643187"/>
            <a:ext cx="5600700" cy="1571625"/>
          </a:xfrm>
          <a:prstGeom prst="rect">
            <a:avLst/>
          </a:prstGeom>
        </p:spPr>
      </p:pic>
    </p:spTree>
    <p:extLst>
      <p:ext uri="{BB962C8B-B14F-4D97-AF65-F5344CB8AC3E}">
        <p14:creationId xmlns:p14="http://schemas.microsoft.com/office/powerpoint/2010/main" val="1019479312"/>
      </p:ext>
    </p:extLst>
  </p:cSld>
  <p:clrMapOvr>
    <a:masterClrMapping/>
  </p:clrMapOvr>
</p:sld>
</file>

<file path=ppt/theme/theme1.xml><?xml version="1.0" encoding="utf-8"?>
<a:theme xmlns:a="http://schemas.openxmlformats.org/drawingml/2006/main" name="Office Theme">
  <a:themeElements>
    <a:clrScheme name="Custom 129">
      <a:dk1>
        <a:sysClr val="windowText" lastClr="000000"/>
      </a:dk1>
      <a:lt1>
        <a:srgbClr val="FFFFFF"/>
      </a:lt1>
      <a:dk2>
        <a:srgbClr val="3F3F3F"/>
      </a:dk2>
      <a:lt2>
        <a:srgbClr val="F2F2F2"/>
      </a:lt2>
      <a:accent1>
        <a:srgbClr val="25C6E3"/>
      </a:accent1>
      <a:accent2>
        <a:srgbClr val="E80554"/>
      </a:accent2>
      <a:accent3>
        <a:srgbClr val="A9E26F"/>
      </a:accent3>
      <a:accent4>
        <a:srgbClr val="EAD000"/>
      </a:accent4>
      <a:accent5>
        <a:srgbClr val="1A0F49"/>
      </a:accent5>
      <a:accent6>
        <a:srgbClr val="FF4A01"/>
      </a:accent6>
      <a:hlink>
        <a:srgbClr val="25C6E3"/>
      </a:hlink>
      <a:folHlink>
        <a:srgbClr val="25C6E3"/>
      </a:folHlink>
    </a:clrScheme>
    <a:fontScheme name="Custom 149">
      <a:majorFont>
        <a:latin typeface="Corbel"/>
        <a:ea typeface=""/>
        <a:cs typeface=""/>
      </a:majorFont>
      <a:minorFont>
        <a:latin typeface="Candar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16411250_Bright business presentation_AAS_v3" id="{57D58BC9-3F05-45D4-81CD-7BA898B4CAAD}" vid="{0F92AA19-00D6-4C71-B13F-219D7994A0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8E15EA0-2F38-456B-B156-038699A5D17F}">
  <ds:schemaRefs>
    <ds:schemaRef ds:uri="http://schemas.microsoft.com/sharepoint/v3/contenttype/forms"/>
  </ds:schemaRefs>
</ds:datastoreItem>
</file>

<file path=customXml/itemProps2.xml><?xml version="1.0" encoding="utf-8"?>
<ds:datastoreItem xmlns:ds="http://schemas.openxmlformats.org/officeDocument/2006/customXml" ds:itemID="{BF90D0D0-7C1D-47FF-A2F0-9937AA567A3D}">
  <ds:schemaRefs>
    <ds:schemaRef ds:uri="http://purl.org/dc/terms/"/>
    <ds:schemaRef ds:uri="http://schemas.openxmlformats.org/package/2006/metadata/core-properties"/>
    <ds:schemaRef ds:uri="16c05727-aa75-4e4a-9b5f-8a80a1165891"/>
    <ds:schemaRef ds:uri="http://purl.org/dc/dcmitype/"/>
    <ds:schemaRef ds:uri="http://schemas.microsoft.com/office/infopath/2007/PartnerControls"/>
    <ds:schemaRef ds:uri="http://schemas.microsoft.com/office/2006/documentManagement/types"/>
    <ds:schemaRef ds:uri="http://schemas.microsoft.com/office/2006/metadata/properties"/>
    <ds:schemaRef ds:uri="71af3243-3dd4-4a8d-8c0d-dd76da1f02a5"/>
    <ds:schemaRef ds:uri="http://www.w3.org/XML/1998/namespace"/>
    <ds:schemaRef ds:uri="http://purl.org/dc/elements/1.1/"/>
  </ds:schemaRefs>
</ds:datastoreItem>
</file>

<file path=customXml/itemProps3.xml><?xml version="1.0" encoding="utf-8"?>
<ds:datastoreItem xmlns:ds="http://schemas.openxmlformats.org/officeDocument/2006/customXml" ds:itemID="{2EDB5DD7-8DCC-4069-9EB3-5D098186652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Bright business presentation</Template>
  <TotalTime>0</TotalTime>
  <Words>1283</Words>
  <Application>Microsoft Office PowerPoint</Application>
  <PresentationFormat>Widescreen</PresentationFormat>
  <Paragraphs>260</Paragraphs>
  <Slides>47</Slides>
  <Notes>0</Notes>
  <HiddenSlides>0</HiddenSlides>
  <MMClips>0</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1</vt:i4>
      </vt:variant>
      <vt:variant>
        <vt:lpstr>Slide Titles</vt:lpstr>
      </vt:variant>
      <vt:variant>
        <vt:i4>47</vt:i4>
      </vt:variant>
    </vt:vector>
  </HeadingPairs>
  <TitlesOfParts>
    <vt:vector size="57" baseType="lpstr">
      <vt:lpstr>Arial</vt:lpstr>
      <vt:lpstr>Calibri</vt:lpstr>
      <vt:lpstr>Candara</vt:lpstr>
      <vt:lpstr>Corbel</vt:lpstr>
      <vt:lpstr>Raleway</vt:lpstr>
      <vt:lpstr>Tahoma</vt:lpstr>
      <vt:lpstr>Times New Roman</vt:lpstr>
      <vt:lpstr>Wingdings</vt:lpstr>
      <vt:lpstr>Office Theme</vt:lpstr>
      <vt:lpstr>Chart</vt:lpstr>
      <vt:lpstr>Entrepreneurship</vt:lpstr>
      <vt:lpstr>History of the Paperclip</vt:lpstr>
      <vt:lpstr>Paperclip Exercise  </vt:lpstr>
      <vt:lpstr>Entrepreneurship further defined….. https://www.investopedia.com/articles/investing/092514/entrepreneur-vs-small-business-owner-defined.asp </vt:lpstr>
      <vt:lpstr>Key Takeaways</vt:lpstr>
      <vt:lpstr> Small Businesses vs. Entrepreneurial Ventures </vt:lpstr>
      <vt:lpstr>Myths About Entrepreneurs </vt:lpstr>
      <vt:lpstr>Myths About Entrepreneurs </vt:lpstr>
      <vt:lpstr>Myths About Entrepreneurs </vt:lpstr>
      <vt:lpstr>Myths About Entrepreneurs </vt:lpstr>
      <vt:lpstr>Myths About Entrepreneurs </vt:lpstr>
      <vt:lpstr>Examples of Entrepreneurship </vt:lpstr>
      <vt:lpstr>Airbnb</vt:lpstr>
      <vt:lpstr>PowerPoint Presentation</vt:lpstr>
      <vt:lpstr>Entrepreneurs Vs. Intrapreneurs  https://keydifferences.com/difference-between-entrepreneur-and-intrapreneur.html</vt:lpstr>
      <vt:lpstr>Comparison </vt:lpstr>
      <vt:lpstr>PowerPoint Presentation</vt:lpstr>
      <vt:lpstr>Intrapreneurship</vt:lpstr>
      <vt:lpstr>Small Business Owners</vt:lpstr>
      <vt:lpstr>UK Employee Satisfaction figures</vt:lpstr>
      <vt:lpstr>Key Personal Attributes </vt:lpstr>
      <vt:lpstr>Key Personal Attributes </vt:lpstr>
      <vt:lpstr>Key Personal Attributes </vt:lpstr>
      <vt:lpstr>Key Personal Attributes </vt:lpstr>
      <vt:lpstr>Key Personal Attributes</vt:lpstr>
      <vt:lpstr>Planning</vt:lpstr>
      <vt:lpstr>PowerPoint Presentation</vt:lpstr>
      <vt:lpstr>Questions To Keep In Mind</vt:lpstr>
      <vt:lpstr>Remember.. What are the Motivations of an Entrepreneur?</vt:lpstr>
      <vt:lpstr>Lifestyle Venture</vt:lpstr>
      <vt:lpstr>2. Smaller Profit Venture</vt:lpstr>
      <vt:lpstr>3. High Growth Ventures</vt:lpstr>
      <vt:lpstr>Start or Buy?</vt:lpstr>
      <vt:lpstr>The Market???</vt:lpstr>
      <vt:lpstr>What about the cost?</vt:lpstr>
      <vt:lpstr>Domestic or Global?</vt:lpstr>
      <vt:lpstr>Entrepreneurship:  Growth Pressures</vt:lpstr>
      <vt:lpstr>Entrepreneurship:  Growth Pressures</vt:lpstr>
      <vt:lpstr>Entrepreneurship:  Growth Pressures</vt:lpstr>
      <vt:lpstr>Entrepreneurship: Managing a Family Business</vt:lpstr>
      <vt:lpstr>Entrepreneurship:  Managing a Family Business</vt:lpstr>
      <vt:lpstr>Entrepreneurship:  Managing a Family Business</vt:lpstr>
      <vt:lpstr>Entrepreneurship:  Managing a Family Business</vt:lpstr>
      <vt:lpstr>Entrepreneurship:  Managing a Family Business</vt:lpstr>
      <vt:lpstr>PowerPoint Presentation</vt:lpstr>
      <vt:lpstr>What did we cover?</vt:lpstr>
      <vt:lpstr>PowerPoint Presentation</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2020-01-11T10:31:28Z</dcterms:created>
  <dcterms:modified xsi:type="dcterms:W3CDTF">2020-02-05T09:21:18Z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