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5" r:id="rId1"/>
  </p:sldMasterIdLst>
  <p:sldIdLst>
    <p:sldId id="256" r:id="rId2"/>
    <p:sldId id="261" r:id="rId3"/>
    <p:sldId id="262" r:id="rId4"/>
    <p:sldId id="257" r:id="rId5"/>
    <p:sldId id="258" r:id="rId6"/>
    <p:sldId id="259" r:id="rId7"/>
    <p:sldId id="260"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0"/>
    <p:restoredTop sz="94670"/>
  </p:normalViewPr>
  <p:slideViewPr>
    <p:cSldViewPr snapToGrid="0" snapToObjects="1">
      <p:cViewPr varScale="1">
        <p:scale>
          <a:sx n="110" d="100"/>
          <a:sy n="110" d="100"/>
        </p:scale>
        <p:origin x="63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theme" Target="theme/theme1.xml"/><Relationship Id="rId12"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presProps" Target="presProps.xml"/><Relationship Id="rId1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smtClean="0"/>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F25E8E3F-355E-6749-8B0B-5F2C345EBA25}" type="datetimeFigureOut">
              <a:rPr lang="en-US" smtClean="0"/>
              <a:t>1/7/18</a:t>
            </a:fld>
            <a:endParaRPr lang="en-US"/>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B5E18352-745A-5049-A87A-682F7298DF3D}" type="slidenum">
              <a:rPr lang="en-US" smtClean="0"/>
              <a:t>‹#›</a:t>
            </a:fld>
            <a:endParaRPr lang="en-US"/>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25E8E3F-355E-6749-8B0B-5F2C345EBA25}" type="datetimeFigureOut">
              <a:rPr lang="en-US" smtClean="0"/>
              <a:t>1/7/18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E18352-745A-5049-A87A-682F7298DF3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F25E8E3F-355E-6749-8B0B-5F2C345EBA25}" type="datetimeFigureOut">
              <a:rPr lang="en-US" smtClean="0"/>
              <a:t>1/7/18</a:t>
            </a:fld>
            <a:endParaRPr lang="en-US"/>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B5E18352-745A-5049-A87A-682F7298DF3D}" type="slidenum">
              <a:rPr lang="en-US" smtClean="0"/>
              <a:t>‹#›</a:t>
            </a:fld>
            <a:endParaRPr lang="en-US"/>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25E8E3F-355E-6749-8B0B-5F2C345EBA25}" type="datetimeFigureOut">
              <a:rPr lang="en-US" smtClean="0"/>
              <a:t>1/7/18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E18352-745A-5049-A87A-682F7298DF3D}" type="slidenum">
              <a:rPr lang="en-US" smtClean="0"/>
              <a:t>‹#›</a:t>
            </a:fld>
            <a:endParaRPr lang="en-US"/>
          </a:p>
        </p:txBody>
      </p:sp>
    </p:spTree>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25E8E3F-355E-6749-8B0B-5F2C345EBA25}" type="datetimeFigureOut">
              <a:rPr lang="en-US" smtClean="0"/>
              <a:t>1/7/18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5E18352-745A-5049-A87A-682F7298DF3D}" type="slidenum">
              <a:rPr lang="en-US" smtClean="0"/>
              <a:t>‹#›</a:t>
            </a:fld>
            <a:endParaRPr lang="en-US"/>
          </a:p>
        </p:txBody>
      </p:sp>
    </p:spTree>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25E8E3F-355E-6749-8B0B-5F2C345EBA25}" type="datetimeFigureOut">
              <a:rPr lang="en-US" smtClean="0"/>
              <a:t>1/7/18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5E18352-745A-5049-A87A-682F7298DF3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5E8E3F-355E-6749-8B0B-5F2C345EBA25}" type="datetimeFigureOut">
              <a:rPr lang="en-US" smtClean="0"/>
              <a:t>1/7/18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5E18352-745A-5049-A87A-682F7298DF3D}"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smtClean="0"/>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F25E8E3F-355E-6749-8B0B-5F2C345EBA25}" type="datetimeFigureOut">
              <a:rPr lang="en-US" smtClean="0"/>
              <a:t>1/7/18</a:t>
            </a:fld>
            <a:endParaRPr lang="en-US"/>
          </a:p>
        </p:txBody>
      </p:sp>
      <p:sp>
        <p:nvSpPr>
          <p:cNvPr id="6" name="Footer Placeholder 5"/>
          <p:cNvSpPr>
            <a:spLocks noGrp="1"/>
          </p:cNvSpPr>
          <p:nvPr>
            <p:ph type="ftr" sz="quarter" idx="11"/>
          </p:nvPr>
        </p:nvSpPr>
        <p:spPr>
          <a:xfrm>
            <a:off x="2103620" y="6375679"/>
            <a:ext cx="3482179" cy="345796"/>
          </a:xfrm>
        </p:spPr>
        <p:txBody>
          <a:bodyPr/>
          <a:lstStyle/>
          <a:p>
            <a:endParaRPr lang="en-US"/>
          </a:p>
        </p:txBody>
      </p:sp>
      <p:sp>
        <p:nvSpPr>
          <p:cNvPr id="7" name="Slide Number Placeholder 6"/>
          <p:cNvSpPr>
            <a:spLocks noGrp="1"/>
          </p:cNvSpPr>
          <p:nvPr>
            <p:ph type="sldNum" sz="quarter" idx="12"/>
          </p:nvPr>
        </p:nvSpPr>
        <p:spPr>
          <a:xfrm>
            <a:off x="5691014" y="6375679"/>
            <a:ext cx="1232456" cy="345796"/>
          </a:xfrm>
        </p:spPr>
        <p:txBody>
          <a:bodyPr/>
          <a:lstStyle/>
          <a:p>
            <a:fld id="{B5E18352-745A-5049-A87A-682F7298DF3D}" type="slidenum">
              <a:rPr lang="en-US" smtClean="0"/>
              <a:t>‹#›</a:t>
            </a:fld>
            <a:endParaRPr lang="en-US"/>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F25E8E3F-355E-6749-8B0B-5F2C345EBA25}" type="datetimeFigureOut">
              <a:rPr lang="en-US" smtClean="0"/>
              <a:t>1/7/18</a:t>
            </a:fld>
            <a:endParaRPr lang="en-US"/>
          </a:p>
        </p:txBody>
      </p:sp>
      <p:sp>
        <p:nvSpPr>
          <p:cNvPr id="6" name="Footer Placeholder 5"/>
          <p:cNvSpPr>
            <a:spLocks noGrp="1"/>
          </p:cNvSpPr>
          <p:nvPr>
            <p:ph type="ftr" sz="quarter" idx="11"/>
          </p:nvPr>
        </p:nvSpPr>
        <p:spPr>
          <a:xfrm>
            <a:off x="2103621" y="6375679"/>
            <a:ext cx="3482178" cy="345796"/>
          </a:xfrm>
        </p:spPr>
        <p:txBody>
          <a:bodyPr/>
          <a:lstStyle/>
          <a:p>
            <a:endParaRPr lang="en-US"/>
          </a:p>
        </p:txBody>
      </p:sp>
      <p:sp>
        <p:nvSpPr>
          <p:cNvPr id="7" name="Slide Number Placeholder 6"/>
          <p:cNvSpPr>
            <a:spLocks noGrp="1"/>
          </p:cNvSpPr>
          <p:nvPr>
            <p:ph type="sldNum" sz="quarter" idx="12"/>
          </p:nvPr>
        </p:nvSpPr>
        <p:spPr>
          <a:xfrm>
            <a:off x="5687568" y="6375679"/>
            <a:ext cx="1234440" cy="345796"/>
          </a:xfrm>
        </p:spPr>
        <p:txBody>
          <a:bodyPr/>
          <a:lstStyle/>
          <a:p>
            <a:fld id="{B5E18352-745A-5049-A87A-682F7298DF3D}"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25E8E3F-355E-6749-8B0B-5F2C345EBA25}" type="datetimeFigureOut">
              <a:rPr lang="en-US" smtClean="0"/>
              <a:t>1/7/18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E18352-745A-5049-A87A-682F7298DF3D}"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25E8E3F-355E-6749-8B0B-5F2C345EBA25}" type="datetimeFigureOut">
              <a:rPr lang="en-US" smtClean="0"/>
              <a:t>1/7/18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E18352-745A-5049-A87A-682F7298DF3D}"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F25E8E3F-355E-6749-8B0B-5F2C345EBA25}" type="datetimeFigureOut">
              <a:rPr lang="en-US" smtClean="0"/>
              <a:t>1/7/18</a:t>
            </a:fld>
            <a:endParaRPr lang="en-US"/>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B5E18352-745A-5049-A87A-682F7298DF3D}" type="slidenum">
              <a:rPr lang="en-US" smtClean="0"/>
              <a:t>‹#›</a:t>
            </a:fld>
            <a:endParaRPr lang="en-US"/>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6094778"/>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62" r:id="rId7"/>
    <p:sldLayoutId id="2147483763" r:id="rId8"/>
    <p:sldLayoutId id="2147483764" r:id="rId9"/>
    <p:sldLayoutId id="2147483765" r:id="rId10"/>
    <p:sldLayoutId id="2147483766"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0574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20574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PAP1 </a:t>
            </a:r>
            <a:r>
              <a:rPr lang="en-US" dirty="0" err="1" smtClean="0"/>
              <a:t>Rhan</a:t>
            </a:r>
            <a:r>
              <a:rPr lang="en-US" dirty="0" smtClean="0"/>
              <a:t> 2</a:t>
            </a:r>
            <a:br>
              <a:rPr lang="en-US" dirty="0" smtClean="0"/>
            </a:br>
            <a:r>
              <a:rPr lang="en-US" dirty="0" smtClean="0"/>
              <a:t>PTE1 Part 2</a:t>
            </a:r>
            <a:endParaRPr lang="en-US" dirty="0"/>
          </a:p>
        </p:txBody>
      </p:sp>
      <p:sp>
        <p:nvSpPr>
          <p:cNvPr id="3" name="Subtitle 2"/>
          <p:cNvSpPr>
            <a:spLocks noGrp="1"/>
          </p:cNvSpPr>
          <p:nvPr>
            <p:ph type="subTitle" idx="1"/>
          </p:nvPr>
        </p:nvSpPr>
        <p:spPr/>
        <p:txBody>
          <a:bodyPr>
            <a:normAutofit fontScale="55000" lnSpcReduction="20000"/>
          </a:bodyPr>
          <a:lstStyle/>
          <a:p>
            <a:r>
              <a:rPr lang="en-US" dirty="0" err="1" smtClean="0"/>
              <a:t>Awdit</a:t>
            </a:r>
            <a:r>
              <a:rPr lang="en-US" dirty="0" smtClean="0"/>
              <a:t> PAP * PTE Audit</a:t>
            </a:r>
          </a:p>
          <a:p>
            <a:r>
              <a:rPr lang="en-US" dirty="0" smtClean="0"/>
              <a:t>&amp;</a:t>
            </a:r>
          </a:p>
          <a:p>
            <a:r>
              <a:rPr lang="en-US" dirty="0" err="1" smtClean="0"/>
              <a:t>Proffiliau</a:t>
            </a:r>
            <a:r>
              <a:rPr lang="en-US" dirty="0" smtClean="0"/>
              <a:t> </a:t>
            </a:r>
            <a:r>
              <a:rPr lang="en-US" dirty="0" err="1" smtClean="0"/>
              <a:t>Disgyblion</a:t>
            </a:r>
            <a:r>
              <a:rPr lang="en-US" dirty="0" smtClean="0"/>
              <a:t> * Pupil Profiles</a:t>
            </a:r>
            <a:endParaRPr lang="en-US" dirty="0"/>
          </a:p>
        </p:txBody>
      </p:sp>
    </p:spTree>
    <p:extLst>
      <p:ext uri="{BB962C8B-B14F-4D97-AF65-F5344CB8AC3E}">
        <p14:creationId xmlns:p14="http://schemas.microsoft.com/office/powerpoint/2010/main" val="13911994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a:solidFill>
                  <a:prstClr val="black"/>
                </a:solidFill>
              </a:rPr>
              <a:t/>
            </a:r>
            <a:br>
              <a:rPr lang="en-GB" sz="3200" dirty="0">
                <a:solidFill>
                  <a:prstClr val="black"/>
                </a:solidFill>
              </a:rPr>
            </a:br>
            <a:r>
              <a:rPr lang="en-GB" dirty="0" err="1"/>
              <a:t>Proffiliau’r</a:t>
            </a:r>
            <a:r>
              <a:rPr lang="en-GB" dirty="0"/>
              <a:t> </a:t>
            </a:r>
            <a:r>
              <a:rPr lang="en-GB" dirty="0" err="1" smtClean="0"/>
              <a:t>Disgyblion</a:t>
            </a:r>
            <a:r>
              <a:rPr lang="en-GB" dirty="0" smtClean="0"/>
              <a:t> * Pupil Profiles</a:t>
            </a:r>
            <a:endParaRPr lang="en-GB" dirty="0"/>
          </a:p>
        </p:txBody>
      </p:sp>
      <p:sp>
        <p:nvSpPr>
          <p:cNvPr id="3" name="Content Placeholder 2"/>
          <p:cNvSpPr>
            <a:spLocks noGrp="1"/>
          </p:cNvSpPr>
          <p:nvPr>
            <p:ph sz="half" idx="1"/>
          </p:nvPr>
        </p:nvSpPr>
        <p:spPr/>
        <p:txBody>
          <a:bodyPr>
            <a:normAutofit fontScale="85000" lnSpcReduction="20000"/>
          </a:bodyPr>
          <a:lstStyle/>
          <a:p>
            <a:r>
              <a:rPr lang="cy-GB" dirty="0" smtClean="0"/>
              <a:t>Tuag at ddiwedd PAP, astudio'r dystiolaeth yn y portffolios ac yn ystyried y cynnydd a bod y 3 o blant wedi gwneud drwy gydol y profiad. </a:t>
            </a:r>
          </a:p>
          <a:p>
            <a:r>
              <a:rPr lang="cy-GB" dirty="0" smtClean="0"/>
              <a:t>Ysgrifennwch sylwebaeth crynodol ar gyfer pob maes cwricwlwm eich bod wedi casglu tystiolaeth ar eu gyfer. Defnyddiwch y lefel disgrifiadau lefel cwricwlwm perthnasol </a:t>
            </a:r>
            <a:r>
              <a:rPr lang="cy-GB" dirty="0" smtClean="0"/>
              <a:t>neu d</a:t>
            </a:r>
            <a:r>
              <a:rPr lang="cy-GB" dirty="0" smtClean="0"/>
              <a:t>deilliannau CS </a:t>
            </a:r>
            <a:r>
              <a:rPr lang="cy-GB" dirty="0" smtClean="0"/>
              <a:t>i </a:t>
            </a:r>
            <a:r>
              <a:rPr lang="cy-GB" dirty="0" smtClean="0"/>
              <a:t>gefnogi eich sylwadau. </a:t>
            </a:r>
          </a:p>
          <a:p>
            <a:r>
              <a:rPr lang="cy-GB" dirty="0" smtClean="0"/>
              <a:t>Ystyriwch y 'camau nesaf' ar gyfer pob un o'r dysgwyr ym mhob maes cwricwlwm. Efallai y byddwch am nodi 'bylchau' o fewn deilliannau/disgrifiadau lefel neu fynd i anawsterau a nodwyd yn y dystiolaeth.</a:t>
            </a:r>
            <a:endParaRPr lang="en-GB" dirty="0"/>
          </a:p>
        </p:txBody>
      </p:sp>
      <p:sp>
        <p:nvSpPr>
          <p:cNvPr id="4" name="Content Placeholder 3"/>
          <p:cNvSpPr>
            <a:spLocks noGrp="1"/>
          </p:cNvSpPr>
          <p:nvPr>
            <p:ph sz="half" idx="2"/>
          </p:nvPr>
        </p:nvSpPr>
        <p:spPr/>
        <p:txBody>
          <a:bodyPr>
            <a:normAutofit fontScale="85000" lnSpcReduction="20000"/>
          </a:bodyPr>
          <a:lstStyle/>
          <a:p>
            <a:r>
              <a:rPr lang="en-GB" i="1" dirty="0" smtClean="0"/>
              <a:t>Towards the end of each block of the PTE</a:t>
            </a:r>
            <a:r>
              <a:rPr lang="en-GB" dirty="0" smtClean="0"/>
              <a:t>, study the evidence in the portfolios and consider the progress that the 3 children have made throughout the experience.</a:t>
            </a:r>
          </a:p>
          <a:p>
            <a:r>
              <a:rPr lang="en-GB" dirty="0" smtClean="0"/>
              <a:t>Write a summative commentary for each curriculum area that you have collected evidence for. </a:t>
            </a:r>
            <a:r>
              <a:rPr lang="en-GB" i="1" dirty="0" smtClean="0"/>
              <a:t>Use the relevant curriculum level descriptors or FP Outcomes to support your comments.</a:t>
            </a:r>
          </a:p>
          <a:p>
            <a:r>
              <a:rPr lang="en-GB" dirty="0" smtClean="0"/>
              <a:t>Consider the ‘next steps’ for each of the learners in each curriculum area. </a:t>
            </a:r>
            <a:r>
              <a:rPr lang="en-GB" i="1" dirty="0" smtClean="0"/>
              <a:t>You may want to identify ‘gaps’ within outcomes/level descriptors </a:t>
            </a:r>
            <a:r>
              <a:rPr lang="en-GB" b="1" i="1" dirty="0" smtClean="0"/>
              <a:t>or</a:t>
            </a:r>
            <a:r>
              <a:rPr lang="en-GB" i="1" dirty="0" smtClean="0"/>
              <a:t> attend to difficulties identified in the evidence.</a:t>
            </a:r>
            <a:endParaRPr lang="en-GB" dirty="0" smtClean="0"/>
          </a:p>
        </p:txBody>
      </p:sp>
    </p:spTree>
    <p:extLst>
      <p:ext uri="{BB962C8B-B14F-4D97-AF65-F5344CB8AC3E}">
        <p14:creationId xmlns:p14="http://schemas.microsoft.com/office/powerpoint/2010/main" val="131660996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Enghreifftiau</a:t>
            </a:r>
            <a:r>
              <a:rPr lang="en-US" dirty="0" smtClean="0"/>
              <a:t> * Examples</a:t>
            </a:r>
            <a:endParaRPr lang="en-US" dirty="0"/>
          </a:p>
        </p:txBody>
      </p:sp>
      <p:sp>
        <p:nvSpPr>
          <p:cNvPr id="3" name="Content Placeholder 2"/>
          <p:cNvSpPr>
            <a:spLocks noGrp="1"/>
          </p:cNvSpPr>
          <p:nvPr>
            <p:ph sz="half" idx="1"/>
          </p:nvPr>
        </p:nvSpPr>
        <p:spPr/>
        <p:txBody>
          <a:bodyPr>
            <a:normAutofit fontScale="55000" lnSpcReduction="20000"/>
          </a:bodyPr>
          <a:lstStyle/>
          <a:p>
            <a:pPr marL="0" indent="0">
              <a:buNone/>
            </a:pPr>
            <a:r>
              <a:rPr lang="en-GB" b="1" u="sng" dirty="0" smtClean="0"/>
              <a:t>DISGYBL A:</a:t>
            </a:r>
          </a:p>
          <a:p>
            <a:pPr marL="0" indent="0">
              <a:buNone/>
            </a:pPr>
            <a:r>
              <a:rPr lang="en-GB" b="1" u="sng" dirty="0" err="1" smtClean="0"/>
              <a:t>Cymraeg</a:t>
            </a:r>
            <a:r>
              <a:rPr lang="en-GB" b="1" u="sng" dirty="0" smtClean="0"/>
              <a:t> </a:t>
            </a:r>
            <a:r>
              <a:rPr lang="en-GB" b="1" u="sng" dirty="0"/>
              <a:t>– </a:t>
            </a:r>
            <a:r>
              <a:rPr lang="en-GB" b="1" u="sng" dirty="0" err="1"/>
              <a:t>Lefel</a:t>
            </a:r>
            <a:r>
              <a:rPr lang="en-GB" b="1" u="sng" dirty="0"/>
              <a:t> 3</a:t>
            </a:r>
            <a:endParaRPr lang="en-GB" dirty="0"/>
          </a:p>
          <a:p>
            <a:pPr marL="0" indent="0">
              <a:buNone/>
            </a:pPr>
            <a:r>
              <a:rPr lang="en-GB" b="1" dirty="0" err="1"/>
              <a:t>Llafaredd</a:t>
            </a:r>
            <a:r>
              <a:rPr lang="en-GB" b="1" dirty="0"/>
              <a:t> – </a:t>
            </a:r>
            <a:r>
              <a:rPr lang="en-GB" b="1" dirty="0" err="1"/>
              <a:t>Lefel</a:t>
            </a:r>
            <a:r>
              <a:rPr lang="en-GB" b="1" dirty="0"/>
              <a:t> 3</a:t>
            </a:r>
            <a:endParaRPr lang="en-GB" dirty="0"/>
          </a:p>
          <a:p>
            <a:pPr marL="0" indent="0">
              <a:buNone/>
            </a:pPr>
            <a:r>
              <a:rPr lang="en-GB" dirty="0"/>
              <a:t>Mae </a:t>
            </a:r>
            <a:r>
              <a:rPr lang="en-GB" dirty="0" err="1"/>
              <a:t>disgybl</a:t>
            </a:r>
            <a:r>
              <a:rPr lang="en-GB" dirty="0"/>
              <a:t> 1 </a:t>
            </a:r>
            <a:r>
              <a:rPr lang="en-GB" dirty="0" err="1"/>
              <a:t>wedi</a:t>
            </a:r>
            <a:r>
              <a:rPr lang="en-GB" dirty="0"/>
              <a:t> </a:t>
            </a:r>
            <a:r>
              <a:rPr lang="en-GB" dirty="0" err="1"/>
              <a:t>dangos</a:t>
            </a:r>
            <a:r>
              <a:rPr lang="en-GB" dirty="0"/>
              <a:t> </a:t>
            </a:r>
            <a:r>
              <a:rPr lang="en-GB" dirty="0" err="1"/>
              <a:t>sgiliau</a:t>
            </a:r>
            <a:r>
              <a:rPr lang="en-GB" dirty="0"/>
              <a:t> </a:t>
            </a:r>
            <a:r>
              <a:rPr lang="en-GB" dirty="0" err="1"/>
              <a:t>llafaredd</a:t>
            </a:r>
            <a:r>
              <a:rPr lang="en-GB" dirty="0"/>
              <a:t> </a:t>
            </a:r>
            <a:r>
              <a:rPr lang="en-GB" dirty="0" err="1"/>
              <a:t>uchel</a:t>
            </a:r>
            <a:r>
              <a:rPr lang="en-GB" dirty="0"/>
              <a:t> </a:t>
            </a:r>
            <a:r>
              <a:rPr lang="en-GB" dirty="0" err="1"/>
              <a:t>iawn</a:t>
            </a:r>
            <a:r>
              <a:rPr lang="en-GB" dirty="0"/>
              <a:t> </a:t>
            </a:r>
            <a:r>
              <a:rPr lang="en-GB" dirty="0" err="1"/>
              <a:t>mewn</a:t>
            </a:r>
            <a:r>
              <a:rPr lang="en-GB" dirty="0"/>
              <a:t> </a:t>
            </a:r>
            <a:r>
              <a:rPr lang="en-GB" dirty="0" err="1"/>
              <a:t>gwersi</a:t>
            </a:r>
            <a:r>
              <a:rPr lang="en-GB" dirty="0"/>
              <a:t> </a:t>
            </a:r>
            <a:r>
              <a:rPr lang="en-GB" dirty="0" err="1"/>
              <a:t>Cymraeg</a:t>
            </a:r>
            <a:r>
              <a:rPr lang="en-GB" dirty="0"/>
              <a:t> </a:t>
            </a:r>
            <a:r>
              <a:rPr lang="en-GB" dirty="0" err="1"/>
              <a:t>i</a:t>
            </a:r>
            <a:r>
              <a:rPr lang="en-GB" dirty="0"/>
              <a:t> </a:t>
            </a:r>
            <a:r>
              <a:rPr lang="en-GB" dirty="0" err="1"/>
              <a:t>gyd</a:t>
            </a:r>
            <a:r>
              <a:rPr lang="en-GB" dirty="0"/>
              <a:t> </a:t>
            </a:r>
            <a:r>
              <a:rPr lang="en-GB" dirty="0" err="1"/>
              <a:t>yr</a:t>
            </a:r>
            <a:r>
              <a:rPr lang="en-GB" dirty="0"/>
              <a:t> </a:t>
            </a:r>
            <a:r>
              <a:rPr lang="en-GB" dirty="0" err="1"/>
              <a:t>hanner</a:t>
            </a:r>
            <a:r>
              <a:rPr lang="en-GB" dirty="0"/>
              <a:t> </a:t>
            </a:r>
            <a:r>
              <a:rPr lang="en-GB" dirty="0" err="1"/>
              <a:t>tymor</a:t>
            </a:r>
            <a:r>
              <a:rPr lang="en-GB" dirty="0"/>
              <a:t> </a:t>
            </a:r>
            <a:r>
              <a:rPr lang="en-GB" dirty="0" err="1"/>
              <a:t>yma</a:t>
            </a:r>
            <a:r>
              <a:rPr lang="en-GB" dirty="0"/>
              <a:t>. Mae </a:t>
            </a:r>
            <a:r>
              <a:rPr lang="en-GB" dirty="0" err="1"/>
              <a:t>disgybl</a:t>
            </a:r>
            <a:r>
              <a:rPr lang="en-GB" dirty="0"/>
              <a:t> 1 </a:t>
            </a:r>
            <a:r>
              <a:rPr lang="en-GB" dirty="0" err="1"/>
              <a:t>yn</a:t>
            </a:r>
            <a:r>
              <a:rPr lang="en-GB" dirty="0"/>
              <a:t> </a:t>
            </a:r>
            <a:r>
              <a:rPr lang="en-GB" dirty="0" err="1"/>
              <a:t>hyderus</a:t>
            </a:r>
            <a:r>
              <a:rPr lang="en-GB" dirty="0"/>
              <a:t> </a:t>
            </a:r>
            <a:r>
              <a:rPr lang="en-GB" dirty="0" err="1"/>
              <a:t>iawn</a:t>
            </a:r>
            <a:r>
              <a:rPr lang="en-GB" dirty="0"/>
              <a:t> </a:t>
            </a:r>
            <a:r>
              <a:rPr lang="en-GB" dirty="0" err="1"/>
              <a:t>yn</a:t>
            </a:r>
            <a:r>
              <a:rPr lang="en-GB" dirty="0"/>
              <a:t> </a:t>
            </a:r>
            <a:r>
              <a:rPr lang="en-GB" dirty="0" err="1"/>
              <a:t>siarad</a:t>
            </a:r>
            <a:r>
              <a:rPr lang="en-GB" dirty="0"/>
              <a:t> </a:t>
            </a:r>
            <a:r>
              <a:rPr lang="en-GB" dirty="0" err="1"/>
              <a:t>trwy’r</a:t>
            </a:r>
            <a:r>
              <a:rPr lang="en-GB" dirty="0"/>
              <a:t> </a:t>
            </a:r>
            <a:r>
              <a:rPr lang="en-GB" dirty="0" err="1"/>
              <a:t>Gymraeg</a:t>
            </a:r>
            <a:r>
              <a:rPr lang="en-GB" dirty="0"/>
              <a:t> ac </a:t>
            </a:r>
            <a:r>
              <a:rPr lang="en-GB" dirty="0" err="1"/>
              <a:t>yn</a:t>
            </a:r>
            <a:r>
              <a:rPr lang="en-GB" dirty="0"/>
              <a:t> </a:t>
            </a:r>
            <a:r>
              <a:rPr lang="en-GB" dirty="0" err="1"/>
              <a:t>gallu</a:t>
            </a:r>
            <a:r>
              <a:rPr lang="en-GB" dirty="0"/>
              <a:t> </a:t>
            </a:r>
            <a:r>
              <a:rPr lang="en-GB" dirty="0" err="1"/>
              <a:t>cyfathrebu</a:t>
            </a:r>
            <a:r>
              <a:rPr lang="en-GB" dirty="0"/>
              <a:t> ac </a:t>
            </a:r>
            <a:r>
              <a:rPr lang="en-GB" dirty="0" err="1"/>
              <a:t>ehangu</a:t>
            </a:r>
            <a:r>
              <a:rPr lang="en-GB" dirty="0"/>
              <a:t> </a:t>
            </a:r>
            <a:r>
              <a:rPr lang="en-GB" dirty="0" err="1"/>
              <a:t>syniadau</a:t>
            </a:r>
            <a:r>
              <a:rPr lang="en-GB" dirty="0"/>
              <a:t> </a:t>
            </a:r>
            <a:r>
              <a:rPr lang="en-GB" dirty="0" err="1"/>
              <a:t>yn</a:t>
            </a:r>
            <a:r>
              <a:rPr lang="en-GB" dirty="0"/>
              <a:t> </a:t>
            </a:r>
            <a:r>
              <a:rPr lang="en-GB" dirty="0" err="1"/>
              <a:t>abl</a:t>
            </a:r>
            <a:r>
              <a:rPr lang="en-GB" dirty="0"/>
              <a:t> </a:t>
            </a:r>
            <a:r>
              <a:rPr lang="en-GB" dirty="0" err="1"/>
              <a:t>iawn</a:t>
            </a:r>
            <a:r>
              <a:rPr lang="en-GB" dirty="0"/>
              <a:t>. Mae </a:t>
            </a:r>
            <a:r>
              <a:rPr lang="en-GB" dirty="0" err="1"/>
              <a:t>disgybl</a:t>
            </a:r>
            <a:r>
              <a:rPr lang="en-GB" dirty="0"/>
              <a:t> 1 </a:t>
            </a:r>
            <a:r>
              <a:rPr lang="en-GB" dirty="0" err="1"/>
              <a:t>yn</a:t>
            </a:r>
            <a:r>
              <a:rPr lang="en-GB" dirty="0"/>
              <a:t> </a:t>
            </a:r>
            <a:r>
              <a:rPr lang="en-GB" dirty="0" err="1"/>
              <a:t>barod</a:t>
            </a:r>
            <a:r>
              <a:rPr lang="en-GB" dirty="0"/>
              <a:t> </a:t>
            </a:r>
            <a:r>
              <a:rPr lang="en-GB" dirty="0" err="1"/>
              <a:t>iawn</a:t>
            </a:r>
            <a:r>
              <a:rPr lang="en-GB" dirty="0"/>
              <a:t> </a:t>
            </a:r>
            <a:r>
              <a:rPr lang="en-GB" dirty="0" err="1"/>
              <a:t>i</a:t>
            </a:r>
            <a:r>
              <a:rPr lang="en-GB" dirty="0"/>
              <a:t> </a:t>
            </a:r>
            <a:r>
              <a:rPr lang="en-GB" dirty="0" err="1"/>
              <a:t>gynnig</a:t>
            </a:r>
            <a:r>
              <a:rPr lang="en-GB" dirty="0"/>
              <a:t> </a:t>
            </a:r>
            <a:r>
              <a:rPr lang="en-GB" dirty="0" err="1"/>
              <a:t>sylwadau</a:t>
            </a:r>
            <a:r>
              <a:rPr lang="en-GB" dirty="0"/>
              <a:t> ac </a:t>
            </a:r>
            <a:r>
              <a:rPr lang="en-GB" dirty="0" err="1"/>
              <a:t>yn</a:t>
            </a:r>
            <a:r>
              <a:rPr lang="en-GB" dirty="0"/>
              <a:t> </a:t>
            </a:r>
            <a:r>
              <a:rPr lang="en-GB" dirty="0" err="1"/>
              <a:t>ymateb</a:t>
            </a:r>
            <a:r>
              <a:rPr lang="en-GB" dirty="0"/>
              <a:t> </a:t>
            </a:r>
            <a:r>
              <a:rPr lang="en-GB" dirty="0" err="1"/>
              <a:t>yn</a:t>
            </a:r>
            <a:r>
              <a:rPr lang="en-GB" dirty="0"/>
              <a:t> </a:t>
            </a:r>
            <a:r>
              <a:rPr lang="en-GB" dirty="0" err="1"/>
              <a:t>briodol</a:t>
            </a:r>
            <a:r>
              <a:rPr lang="en-GB" dirty="0"/>
              <a:t> </a:t>
            </a:r>
            <a:r>
              <a:rPr lang="en-GB" dirty="0" err="1"/>
              <a:t>iawn</a:t>
            </a:r>
            <a:r>
              <a:rPr lang="en-GB" dirty="0"/>
              <a:t> </a:t>
            </a:r>
            <a:r>
              <a:rPr lang="en-GB" dirty="0" err="1"/>
              <a:t>ar</a:t>
            </a:r>
            <a:r>
              <a:rPr lang="en-GB" dirty="0"/>
              <a:t> </a:t>
            </a:r>
            <a:r>
              <a:rPr lang="en-GB" dirty="0" err="1"/>
              <a:t>gyfer</a:t>
            </a:r>
            <a:r>
              <a:rPr lang="en-GB" dirty="0"/>
              <a:t> </a:t>
            </a:r>
            <a:r>
              <a:rPr lang="en-GB" dirty="0" err="1"/>
              <a:t>yr</a:t>
            </a:r>
            <a:r>
              <a:rPr lang="en-GB" dirty="0"/>
              <a:t> </a:t>
            </a:r>
            <a:r>
              <a:rPr lang="en-GB" dirty="0" err="1"/>
              <a:t>angen</a:t>
            </a:r>
            <a:r>
              <a:rPr lang="en-GB" dirty="0"/>
              <a:t>.</a:t>
            </a:r>
          </a:p>
          <a:p>
            <a:pPr marL="0" indent="0">
              <a:buNone/>
            </a:pPr>
            <a:r>
              <a:rPr lang="en-GB" b="1" dirty="0" err="1"/>
              <a:t>Darllen</a:t>
            </a:r>
            <a:r>
              <a:rPr lang="en-GB" b="1" dirty="0"/>
              <a:t> – </a:t>
            </a:r>
            <a:r>
              <a:rPr lang="en-GB" b="1" dirty="0" err="1"/>
              <a:t>Lefel</a:t>
            </a:r>
            <a:r>
              <a:rPr lang="en-GB" b="1" dirty="0"/>
              <a:t> 3</a:t>
            </a:r>
            <a:endParaRPr lang="en-GB" dirty="0"/>
          </a:p>
          <a:p>
            <a:pPr marL="0" indent="0">
              <a:buNone/>
            </a:pPr>
            <a:r>
              <a:rPr lang="en-GB" dirty="0"/>
              <a:t>O </a:t>
            </a:r>
            <a:r>
              <a:rPr lang="en-GB" dirty="0" err="1"/>
              <a:t>fewn</a:t>
            </a:r>
            <a:r>
              <a:rPr lang="en-GB" dirty="0"/>
              <a:t> </a:t>
            </a:r>
            <a:r>
              <a:rPr lang="en-GB" dirty="0" err="1"/>
              <a:t>fy</a:t>
            </a:r>
            <a:r>
              <a:rPr lang="en-GB" dirty="0"/>
              <a:t> </a:t>
            </a:r>
            <a:r>
              <a:rPr lang="en-GB" dirty="0" err="1"/>
              <a:t>nghyfleoedd</a:t>
            </a:r>
            <a:r>
              <a:rPr lang="en-GB" dirty="0"/>
              <a:t> </a:t>
            </a:r>
            <a:r>
              <a:rPr lang="en-GB" dirty="0" err="1"/>
              <a:t>i</a:t>
            </a:r>
            <a:r>
              <a:rPr lang="en-GB" dirty="0"/>
              <a:t> o weld </a:t>
            </a:r>
            <a:r>
              <a:rPr lang="en-GB" dirty="0" err="1"/>
              <a:t>disgybl</a:t>
            </a:r>
            <a:r>
              <a:rPr lang="en-GB" dirty="0"/>
              <a:t> 1 </a:t>
            </a:r>
            <a:r>
              <a:rPr lang="en-GB" dirty="0" err="1"/>
              <a:t>yn</a:t>
            </a:r>
            <a:r>
              <a:rPr lang="en-GB" dirty="0"/>
              <a:t> </a:t>
            </a:r>
            <a:r>
              <a:rPr lang="en-GB" dirty="0" err="1"/>
              <a:t>darllen</a:t>
            </a:r>
            <a:r>
              <a:rPr lang="en-GB" dirty="0"/>
              <a:t> </a:t>
            </a:r>
            <a:r>
              <a:rPr lang="en-GB" dirty="0" err="1"/>
              <a:t>mae</a:t>
            </a:r>
            <a:r>
              <a:rPr lang="en-GB" dirty="0"/>
              <a:t> </a:t>
            </a:r>
            <a:r>
              <a:rPr lang="en-GB" dirty="0" err="1"/>
              <a:t>wedi</a:t>
            </a:r>
            <a:r>
              <a:rPr lang="en-GB" dirty="0"/>
              <a:t> </a:t>
            </a:r>
            <a:r>
              <a:rPr lang="en-GB" dirty="0" err="1"/>
              <a:t>profi</a:t>
            </a:r>
            <a:r>
              <a:rPr lang="en-GB" dirty="0"/>
              <a:t> </a:t>
            </a:r>
            <a:r>
              <a:rPr lang="en-GB" dirty="0" err="1"/>
              <a:t>i</a:t>
            </a:r>
            <a:r>
              <a:rPr lang="en-GB" dirty="0"/>
              <a:t> </a:t>
            </a:r>
            <a:r>
              <a:rPr lang="en-GB" dirty="0" err="1"/>
              <a:t>fod</a:t>
            </a:r>
            <a:r>
              <a:rPr lang="en-GB" dirty="0"/>
              <a:t> </a:t>
            </a:r>
            <a:r>
              <a:rPr lang="en-GB" dirty="0" err="1"/>
              <a:t>yn</a:t>
            </a:r>
            <a:r>
              <a:rPr lang="en-GB" dirty="0"/>
              <a:t> </a:t>
            </a:r>
            <a:r>
              <a:rPr lang="en-GB" dirty="0" err="1"/>
              <a:t>ddarllenwr</a:t>
            </a:r>
            <a:r>
              <a:rPr lang="en-GB" dirty="0"/>
              <a:t> </a:t>
            </a:r>
            <a:r>
              <a:rPr lang="en-GB" dirty="0" err="1"/>
              <a:t>abl</a:t>
            </a:r>
            <a:r>
              <a:rPr lang="en-GB" dirty="0"/>
              <a:t> ac </a:t>
            </a:r>
            <a:r>
              <a:rPr lang="en-GB" dirty="0" err="1"/>
              <a:t>yn</a:t>
            </a:r>
            <a:r>
              <a:rPr lang="en-GB" dirty="0"/>
              <a:t> </a:t>
            </a:r>
            <a:r>
              <a:rPr lang="en-GB" dirty="0" err="1"/>
              <a:t>hyderus</a:t>
            </a:r>
            <a:r>
              <a:rPr lang="en-GB" dirty="0"/>
              <a:t> </a:t>
            </a:r>
            <a:r>
              <a:rPr lang="en-GB" dirty="0" err="1"/>
              <a:t>iawn</a:t>
            </a:r>
            <a:r>
              <a:rPr lang="en-GB" dirty="0"/>
              <a:t> pan </a:t>
            </a:r>
            <a:r>
              <a:rPr lang="en-GB" dirty="0" err="1"/>
              <a:t>yn</a:t>
            </a:r>
            <a:r>
              <a:rPr lang="en-GB" dirty="0"/>
              <a:t> </a:t>
            </a:r>
            <a:r>
              <a:rPr lang="en-GB" dirty="0" err="1"/>
              <a:t>darllen</a:t>
            </a:r>
            <a:r>
              <a:rPr lang="en-GB" dirty="0"/>
              <a:t> o </a:t>
            </a:r>
            <a:r>
              <a:rPr lang="en-GB" dirty="0" err="1"/>
              <a:t>flaen</a:t>
            </a:r>
            <a:r>
              <a:rPr lang="en-GB" dirty="0"/>
              <a:t> y </a:t>
            </a:r>
            <a:r>
              <a:rPr lang="en-GB" dirty="0" err="1"/>
              <a:t>dosbarth</a:t>
            </a:r>
            <a:r>
              <a:rPr lang="en-GB" dirty="0"/>
              <a:t>. Mae </a:t>
            </a:r>
            <a:r>
              <a:rPr lang="en-GB" dirty="0" err="1"/>
              <a:t>disgybl</a:t>
            </a:r>
            <a:r>
              <a:rPr lang="en-GB" dirty="0"/>
              <a:t> 1 </a:t>
            </a:r>
            <a:r>
              <a:rPr lang="en-GB" dirty="0" err="1"/>
              <a:t>yn</a:t>
            </a:r>
            <a:r>
              <a:rPr lang="en-GB" dirty="0"/>
              <a:t> </a:t>
            </a:r>
            <a:r>
              <a:rPr lang="en-GB" dirty="0" err="1"/>
              <a:t>gydwybodol</a:t>
            </a:r>
            <a:r>
              <a:rPr lang="en-GB" dirty="0"/>
              <a:t> </a:t>
            </a:r>
            <a:r>
              <a:rPr lang="en-GB" dirty="0" err="1"/>
              <a:t>iawn</a:t>
            </a:r>
            <a:r>
              <a:rPr lang="en-GB" dirty="0"/>
              <a:t> </a:t>
            </a:r>
            <a:r>
              <a:rPr lang="en-GB" dirty="0" err="1"/>
              <a:t>o’i</a:t>
            </a:r>
            <a:r>
              <a:rPr lang="en-GB" dirty="0"/>
              <a:t> </a:t>
            </a:r>
            <a:r>
              <a:rPr lang="en-GB" dirty="0" err="1"/>
              <a:t>sgiliau</a:t>
            </a:r>
            <a:r>
              <a:rPr lang="en-GB" dirty="0"/>
              <a:t> </a:t>
            </a:r>
            <a:r>
              <a:rPr lang="en-GB" dirty="0" err="1"/>
              <a:t>darllen</a:t>
            </a:r>
            <a:r>
              <a:rPr lang="en-GB" dirty="0"/>
              <a:t> ac </a:t>
            </a:r>
            <a:r>
              <a:rPr lang="en-GB" dirty="0" err="1"/>
              <a:t>mae’n</a:t>
            </a:r>
            <a:r>
              <a:rPr lang="en-GB" dirty="0"/>
              <a:t> </a:t>
            </a:r>
            <a:r>
              <a:rPr lang="en-GB" dirty="0" err="1"/>
              <a:t>cymryd</a:t>
            </a:r>
            <a:r>
              <a:rPr lang="en-GB" dirty="0"/>
              <a:t> </a:t>
            </a:r>
            <a:r>
              <a:rPr lang="en-GB" dirty="0" err="1"/>
              <a:t>cyfrifoldeb</a:t>
            </a:r>
            <a:r>
              <a:rPr lang="en-GB" dirty="0"/>
              <a:t> </a:t>
            </a:r>
            <a:r>
              <a:rPr lang="en-GB" dirty="0" err="1"/>
              <a:t>dros</a:t>
            </a:r>
            <a:r>
              <a:rPr lang="en-GB" dirty="0"/>
              <a:t> </a:t>
            </a:r>
            <a:r>
              <a:rPr lang="en-GB" dirty="0" err="1"/>
              <a:t>ddatblygu</a:t>
            </a:r>
            <a:r>
              <a:rPr lang="en-GB" dirty="0"/>
              <a:t> </a:t>
            </a:r>
            <a:r>
              <a:rPr lang="en-GB" dirty="0" err="1"/>
              <a:t>ei</a:t>
            </a:r>
            <a:r>
              <a:rPr lang="en-GB" dirty="0"/>
              <a:t> </a:t>
            </a:r>
            <a:r>
              <a:rPr lang="en-GB" dirty="0" err="1"/>
              <a:t>hunan</a:t>
            </a:r>
            <a:r>
              <a:rPr lang="en-GB" dirty="0"/>
              <a:t> </a:t>
            </a:r>
            <a:r>
              <a:rPr lang="en-GB" dirty="0" err="1"/>
              <a:t>fel</a:t>
            </a:r>
            <a:r>
              <a:rPr lang="en-GB" dirty="0"/>
              <a:t> </a:t>
            </a:r>
            <a:r>
              <a:rPr lang="en-GB" dirty="0" err="1"/>
              <a:t>darllenwr</a:t>
            </a:r>
            <a:r>
              <a:rPr lang="en-GB" dirty="0"/>
              <a:t> </a:t>
            </a:r>
            <a:r>
              <a:rPr lang="en-GB" dirty="0" err="1"/>
              <a:t>gwell</a:t>
            </a:r>
            <a:r>
              <a:rPr lang="en-GB" dirty="0"/>
              <a:t>.</a:t>
            </a:r>
          </a:p>
          <a:p>
            <a:pPr marL="0" indent="0">
              <a:buNone/>
            </a:pPr>
            <a:r>
              <a:rPr lang="en-GB" b="1" dirty="0" err="1"/>
              <a:t>Ysgrifennu</a:t>
            </a:r>
            <a:r>
              <a:rPr lang="en-GB" b="1" dirty="0"/>
              <a:t> – </a:t>
            </a:r>
            <a:r>
              <a:rPr lang="en-GB" b="1" dirty="0" err="1"/>
              <a:t>Lefel</a:t>
            </a:r>
            <a:r>
              <a:rPr lang="en-GB" b="1" dirty="0"/>
              <a:t> 3</a:t>
            </a:r>
            <a:endParaRPr lang="en-GB" dirty="0"/>
          </a:p>
          <a:p>
            <a:pPr marL="0" indent="0">
              <a:buNone/>
            </a:pPr>
            <a:r>
              <a:rPr lang="en-GB" dirty="0"/>
              <a:t>Mae </a:t>
            </a:r>
            <a:r>
              <a:rPr lang="en-GB" dirty="0" err="1"/>
              <a:t>sgiliau</a:t>
            </a:r>
            <a:r>
              <a:rPr lang="en-GB" dirty="0"/>
              <a:t> </a:t>
            </a:r>
            <a:r>
              <a:rPr lang="en-GB" dirty="0" err="1"/>
              <a:t>ysgrifennu</a:t>
            </a:r>
            <a:r>
              <a:rPr lang="en-GB" dirty="0"/>
              <a:t> </a:t>
            </a:r>
            <a:r>
              <a:rPr lang="en-GB" dirty="0" err="1"/>
              <a:t>disgybl</a:t>
            </a:r>
            <a:r>
              <a:rPr lang="en-GB" dirty="0"/>
              <a:t> 1 </a:t>
            </a:r>
            <a:r>
              <a:rPr lang="en-GB" dirty="0" err="1"/>
              <a:t>hefyd</a:t>
            </a:r>
            <a:r>
              <a:rPr lang="en-GB" dirty="0"/>
              <a:t> </a:t>
            </a:r>
            <a:r>
              <a:rPr lang="en-GB" dirty="0" err="1"/>
              <a:t>yn</a:t>
            </a:r>
            <a:r>
              <a:rPr lang="en-GB" dirty="0"/>
              <a:t> </a:t>
            </a:r>
            <a:r>
              <a:rPr lang="en-GB" dirty="0" err="1"/>
              <a:t>uchel</a:t>
            </a:r>
            <a:r>
              <a:rPr lang="en-GB" dirty="0"/>
              <a:t> </a:t>
            </a:r>
            <a:r>
              <a:rPr lang="en-GB" dirty="0" err="1"/>
              <a:t>iawn</a:t>
            </a:r>
            <a:r>
              <a:rPr lang="en-GB" dirty="0"/>
              <a:t> am </a:t>
            </a:r>
            <a:r>
              <a:rPr lang="en-GB" dirty="0" err="1"/>
              <a:t>ei</a:t>
            </a:r>
            <a:r>
              <a:rPr lang="en-GB" dirty="0"/>
              <a:t> </a:t>
            </a:r>
            <a:r>
              <a:rPr lang="en-GB" dirty="0" err="1"/>
              <a:t>hoedran</a:t>
            </a:r>
            <a:r>
              <a:rPr lang="en-GB" dirty="0"/>
              <a:t>. </a:t>
            </a:r>
            <a:r>
              <a:rPr lang="en-GB" dirty="0" err="1"/>
              <a:t>Mae’n</a:t>
            </a:r>
            <a:r>
              <a:rPr lang="en-GB" dirty="0"/>
              <a:t> </a:t>
            </a:r>
            <a:r>
              <a:rPr lang="en-GB" dirty="0" err="1"/>
              <a:t>amlwg</a:t>
            </a:r>
            <a:r>
              <a:rPr lang="en-GB" dirty="0"/>
              <a:t> </a:t>
            </a:r>
            <a:r>
              <a:rPr lang="en-GB" dirty="0" err="1"/>
              <a:t>ei</a:t>
            </a:r>
            <a:r>
              <a:rPr lang="en-GB" dirty="0"/>
              <a:t> bod </a:t>
            </a:r>
            <a:r>
              <a:rPr lang="en-GB" dirty="0" err="1"/>
              <a:t>yn</a:t>
            </a:r>
            <a:r>
              <a:rPr lang="en-GB" dirty="0"/>
              <a:t> </a:t>
            </a:r>
            <a:r>
              <a:rPr lang="en-GB" dirty="0" err="1"/>
              <a:t>deall</a:t>
            </a:r>
            <a:r>
              <a:rPr lang="en-GB" dirty="0"/>
              <a:t> </a:t>
            </a:r>
            <a:r>
              <a:rPr lang="en-GB" dirty="0" err="1"/>
              <a:t>sut</a:t>
            </a:r>
            <a:r>
              <a:rPr lang="en-GB" dirty="0"/>
              <a:t> </a:t>
            </a:r>
            <a:r>
              <a:rPr lang="en-GB" dirty="0" err="1"/>
              <a:t>i</a:t>
            </a:r>
            <a:r>
              <a:rPr lang="en-GB" dirty="0"/>
              <a:t> </a:t>
            </a:r>
            <a:r>
              <a:rPr lang="en-GB" dirty="0" err="1"/>
              <a:t>ffurfio</a:t>
            </a:r>
            <a:r>
              <a:rPr lang="en-GB" dirty="0"/>
              <a:t> a </a:t>
            </a:r>
            <a:r>
              <a:rPr lang="en-GB" dirty="0" err="1"/>
              <a:t>chysylltu</a:t>
            </a:r>
            <a:r>
              <a:rPr lang="en-GB" dirty="0"/>
              <a:t> </a:t>
            </a:r>
            <a:r>
              <a:rPr lang="en-GB" dirty="0" err="1"/>
              <a:t>brawddegau</a:t>
            </a:r>
            <a:r>
              <a:rPr lang="en-GB" dirty="0"/>
              <a:t> a </a:t>
            </a:r>
            <a:r>
              <a:rPr lang="en-GB" dirty="0" err="1"/>
              <a:t>chymalau</a:t>
            </a:r>
            <a:r>
              <a:rPr lang="en-GB" dirty="0"/>
              <a:t> </a:t>
            </a:r>
            <a:r>
              <a:rPr lang="en-GB" dirty="0" err="1"/>
              <a:t>yn</a:t>
            </a:r>
            <a:r>
              <a:rPr lang="en-GB" dirty="0"/>
              <a:t> </a:t>
            </a:r>
            <a:r>
              <a:rPr lang="en-GB" dirty="0" err="1"/>
              <a:t>ddealladwy</a:t>
            </a:r>
            <a:r>
              <a:rPr lang="en-GB" dirty="0"/>
              <a:t> ac </a:t>
            </a:r>
            <a:r>
              <a:rPr lang="en-GB" dirty="0" err="1"/>
              <a:t>yn</a:t>
            </a:r>
            <a:r>
              <a:rPr lang="en-GB" dirty="0"/>
              <a:t> </a:t>
            </a:r>
            <a:r>
              <a:rPr lang="en-GB" dirty="0" err="1"/>
              <a:t>drefnus</a:t>
            </a:r>
            <a:r>
              <a:rPr lang="en-GB" dirty="0"/>
              <a:t>. Mae </a:t>
            </a:r>
            <a:r>
              <a:rPr lang="en-GB" dirty="0" err="1"/>
              <a:t>disgybl</a:t>
            </a:r>
            <a:r>
              <a:rPr lang="en-GB" dirty="0"/>
              <a:t> 1 </a:t>
            </a:r>
            <a:r>
              <a:rPr lang="en-GB" dirty="0" err="1"/>
              <a:t>yn</a:t>
            </a:r>
            <a:r>
              <a:rPr lang="en-GB" dirty="0"/>
              <a:t> </a:t>
            </a:r>
            <a:r>
              <a:rPr lang="en-GB" dirty="0" err="1"/>
              <a:t>medru</a:t>
            </a:r>
            <a:r>
              <a:rPr lang="en-GB" dirty="0"/>
              <a:t> </a:t>
            </a:r>
            <a:r>
              <a:rPr lang="en-GB" dirty="0" err="1"/>
              <a:t>defnyddio</a:t>
            </a:r>
            <a:r>
              <a:rPr lang="en-GB" dirty="0"/>
              <a:t> </a:t>
            </a:r>
            <a:r>
              <a:rPr lang="en-GB" dirty="0" err="1"/>
              <a:t>cystrawennau</a:t>
            </a:r>
            <a:r>
              <a:rPr lang="en-GB" dirty="0"/>
              <a:t> </a:t>
            </a:r>
            <a:r>
              <a:rPr lang="en-GB" dirty="0" err="1"/>
              <a:t>amrywiol</a:t>
            </a:r>
            <a:r>
              <a:rPr lang="en-GB" dirty="0"/>
              <a:t> </a:t>
            </a:r>
            <a:r>
              <a:rPr lang="en-GB" dirty="0" err="1"/>
              <a:t>Cymraeg</a:t>
            </a:r>
            <a:r>
              <a:rPr lang="en-GB" dirty="0"/>
              <a:t> ac </a:t>
            </a:r>
            <a:r>
              <a:rPr lang="en-GB" dirty="0" err="1"/>
              <a:t>yn</a:t>
            </a:r>
            <a:r>
              <a:rPr lang="en-GB" dirty="0"/>
              <a:t> </a:t>
            </a:r>
            <a:r>
              <a:rPr lang="en-GB" dirty="0" err="1"/>
              <a:t>defnyddio</a:t>
            </a:r>
            <a:r>
              <a:rPr lang="en-GB" dirty="0"/>
              <a:t> </a:t>
            </a:r>
            <a:r>
              <a:rPr lang="en-GB" dirty="0" err="1"/>
              <a:t>paragraffu’n</a:t>
            </a:r>
            <a:r>
              <a:rPr lang="en-GB" dirty="0"/>
              <a:t> </a:t>
            </a:r>
            <a:r>
              <a:rPr lang="en-GB" dirty="0" err="1"/>
              <a:t>effeithiol</a:t>
            </a:r>
            <a:r>
              <a:rPr lang="en-GB" dirty="0"/>
              <a:t> </a:t>
            </a:r>
            <a:r>
              <a:rPr lang="en-GB" dirty="0" err="1"/>
              <a:t>yn</a:t>
            </a:r>
            <a:r>
              <a:rPr lang="en-GB" dirty="0"/>
              <a:t> </a:t>
            </a:r>
            <a:r>
              <a:rPr lang="en-GB" dirty="0" err="1"/>
              <a:t>eu</a:t>
            </a:r>
            <a:r>
              <a:rPr lang="en-GB" dirty="0"/>
              <a:t> </a:t>
            </a:r>
            <a:r>
              <a:rPr lang="en-GB" dirty="0" err="1"/>
              <a:t>gwaith</a:t>
            </a:r>
            <a:r>
              <a:rPr lang="en-GB" dirty="0"/>
              <a:t>.</a:t>
            </a:r>
          </a:p>
          <a:p>
            <a:pPr marL="0" indent="0">
              <a:buNone/>
            </a:pPr>
            <a:endParaRPr lang="en-US" dirty="0"/>
          </a:p>
        </p:txBody>
      </p:sp>
      <p:sp>
        <p:nvSpPr>
          <p:cNvPr id="4" name="Content Placeholder 3"/>
          <p:cNvSpPr>
            <a:spLocks noGrp="1"/>
          </p:cNvSpPr>
          <p:nvPr>
            <p:ph sz="half" idx="2"/>
          </p:nvPr>
        </p:nvSpPr>
        <p:spPr/>
        <p:txBody>
          <a:bodyPr>
            <a:normAutofit fontScale="55000" lnSpcReduction="20000"/>
          </a:bodyPr>
          <a:lstStyle/>
          <a:p>
            <a:pPr marL="0" marR="0" lvl="0" indent="0" defTabSz="914400" eaLnBrk="1" fontAlgn="auto" latinLnBrk="0" hangingPunct="1">
              <a:lnSpc>
                <a:spcPct val="70000"/>
              </a:lnSpc>
              <a:spcBef>
                <a:spcPts val="0"/>
              </a:spcBef>
              <a:spcAft>
                <a:spcPts val="0"/>
              </a:spcAft>
              <a:buClrTx/>
              <a:buSzTx/>
              <a:buFontTx/>
              <a:buNone/>
              <a:tabLst/>
              <a:defRPr/>
            </a:pPr>
            <a:endParaRPr lang="en-US" b="1" u="sng" dirty="0" smtClean="0"/>
          </a:p>
          <a:p>
            <a:pPr marL="0" marR="0" lvl="0" indent="0" defTabSz="914400" eaLnBrk="1" fontAlgn="auto" latinLnBrk="0" hangingPunct="1">
              <a:lnSpc>
                <a:spcPct val="70000"/>
              </a:lnSpc>
              <a:spcBef>
                <a:spcPts val="0"/>
              </a:spcBef>
              <a:spcAft>
                <a:spcPts val="0"/>
              </a:spcAft>
              <a:buClrTx/>
              <a:buSzTx/>
              <a:buFontTx/>
              <a:buNone/>
              <a:tabLst/>
              <a:defRPr/>
            </a:pPr>
            <a:r>
              <a:rPr lang="en-US" b="1" u="sng" dirty="0" smtClean="0"/>
              <a:t>PUPIL A:</a:t>
            </a:r>
          </a:p>
          <a:p>
            <a:pPr marL="0" indent="0">
              <a:buNone/>
            </a:pPr>
            <a:r>
              <a:rPr lang="en-GB" b="1" dirty="0"/>
              <a:t>English </a:t>
            </a:r>
            <a:endParaRPr lang="en-GB" dirty="0"/>
          </a:p>
          <a:p>
            <a:pPr marL="0" indent="0">
              <a:buNone/>
            </a:pPr>
            <a:r>
              <a:rPr lang="en-GB" b="1" dirty="0" err="1" smtClean="0"/>
              <a:t>Oracy</a:t>
            </a:r>
            <a:r>
              <a:rPr lang="en-GB" b="1" dirty="0" smtClean="0"/>
              <a:t>:</a:t>
            </a:r>
          </a:p>
          <a:p>
            <a:pPr marL="0" indent="0">
              <a:buNone/>
            </a:pPr>
            <a:r>
              <a:rPr lang="en-GB" dirty="0" smtClean="0"/>
              <a:t>Rhian </a:t>
            </a:r>
            <a:r>
              <a:rPr lang="en-GB" dirty="0"/>
              <a:t>has explicitly shown confidence in her ability to communicate her ideas with others; ideas and opinions portrayed thoughtfully and purposefully-linked to persuasive arguments lessons (for/against school uniforms/leisure centre) (Level 4) Rhian is able to take the lead within group discussion where need be and sensitively respond to the ideas and opinions of her peers (Level 5) For example, taking the role of a ‘director’ and asking the presenters probing questions to justify why she should purchase their new chocolate bar inventions. </a:t>
            </a:r>
            <a:endParaRPr lang="en-GB" dirty="0" smtClean="0"/>
          </a:p>
          <a:p>
            <a:pPr marL="0" indent="0">
              <a:buNone/>
            </a:pPr>
            <a:r>
              <a:rPr lang="en-GB" b="1" dirty="0" smtClean="0"/>
              <a:t>Writing:</a:t>
            </a:r>
          </a:p>
          <a:p>
            <a:pPr marL="0" indent="0">
              <a:buNone/>
            </a:pPr>
            <a:r>
              <a:rPr lang="en-GB" dirty="0" smtClean="0"/>
              <a:t>Her </a:t>
            </a:r>
            <a:r>
              <a:rPr lang="en-GB" dirty="0"/>
              <a:t>vocabulary choices whilst writing are sophisticated and engage the reader i.e. use of powerful adjectives and rhetorical questions within persuasive letter writing/poster presentations.  Rhian’s work is </a:t>
            </a:r>
            <a:r>
              <a:rPr lang="en-GB" i="1" dirty="0"/>
              <a:t>consistently legible and well presented</a:t>
            </a:r>
            <a:r>
              <a:rPr lang="en-GB" dirty="0"/>
              <a:t> (feature of level 5).  </a:t>
            </a:r>
            <a:endParaRPr lang="en-GB" dirty="0" smtClean="0"/>
          </a:p>
          <a:p>
            <a:pPr marL="0" indent="0">
              <a:buNone/>
            </a:pPr>
            <a:r>
              <a:rPr lang="en-GB" dirty="0" smtClean="0"/>
              <a:t>Therefore</a:t>
            </a:r>
            <a:r>
              <a:rPr lang="en-GB" dirty="0"/>
              <a:t>, </a:t>
            </a:r>
            <a:r>
              <a:rPr lang="en-GB" dirty="0" smtClean="0"/>
              <a:t>overall Rhian </a:t>
            </a:r>
            <a:r>
              <a:rPr lang="en-GB" dirty="0"/>
              <a:t>is beginning to achieve level 5, working towards fulfilling all features.</a:t>
            </a:r>
          </a:p>
          <a:p>
            <a:pPr marL="0" indent="0">
              <a:buNone/>
            </a:pPr>
            <a:r>
              <a:rPr lang="en-GB" dirty="0" smtClean="0"/>
              <a:t>One </a:t>
            </a:r>
            <a:r>
              <a:rPr lang="en-GB" dirty="0"/>
              <a:t>area for future development will be to continually expand on her developing vocabulary bank; to use paragraphs appropriately within her written work.</a:t>
            </a:r>
          </a:p>
          <a:p>
            <a:pPr marL="0" marR="0" lvl="0" indent="0" defTabSz="914400" eaLnBrk="1" fontAlgn="auto" latinLnBrk="0" hangingPunct="1">
              <a:lnSpc>
                <a:spcPct val="70000"/>
              </a:lnSpc>
              <a:spcBef>
                <a:spcPts val="0"/>
              </a:spcBef>
              <a:spcAft>
                <a:spcPts val="0"/>
              </a:spcAft>
              <a:buClrTx/>
              <a:buSzTx/>
              <a:buFontTx/>
              <a:buNone/>
              <a:tabLst/>
              <a:defRPr/>
            </a:pPr>
            <a:endParaRPr lang="en-US" dirty="0"/>
          </a:p>
        </p:txBody>
      </p:sp>
    </p:spTree>
    <p:extLst>
      <p:ext uri="{BB962C8B-B14F-4D97-AF65-F5344CB8AC3E}">
        <p14:creationId xmlns:p14="http://schemas.microsoft.com/office/powerpoint/2010/main" val="21437028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Awdit</a:t>
            </a:r>
            <a:r>
              <a:rPr lang="en-US" dirty="0" smtClean="0"/>
              <a:t> PAP * PTE Audit</a:t>
            </a:r>
            <a:endParaRPr lang="en-US" dirty="0"/>
          </a:p>
        </p:txBody>
      </p:sp>
      <p:sp>
        <p:nvSpPr>
          <p:cNvPr id="3" name="Content Placeholder 2"/>
          <p:cNvSpPr>
            <a:spLocks noGrp="1"/>
          </p:cNvSpPr>
          <p:nvPr>
            <p:ph sz="half" idx="1"/>
          </p:nvPr>
        </p:nvSpPr>
        <p:spPr/>
        <p:txBody>
          <a:bodyPr>
            <a:normAutofit/>
          </a:bodyPr>
          <a:lstStyle/>
          <a:p>
            <a:r>
              <a:rPr lang="en-US" dirty="0"/>
              <a:t>•</a:t>
            </a:r>
            <a:r>
              <a:rPr lang="en-US" dirty="0" err="1"/>
              <a:t>Ffurflen</a:t>
            </a:r>
            <a:r>
              <a:rPr lang="en-US" dirty="0"/>
              <a:t> C19 (</a:t>
            </a:r>
            <a:r>
              <a:rPr lang="en-US" dirty="0" err="1"/>
              <a:t>Adran</a:t>
            </a:r>
            <a:r>
              <a:rPr lang="en-US" dirty="0"/>
              <a:t>: </a:t>
            </a:r>
            <a:r>
              <a:rPr lang="en-US" dirty="0" err="1"/>
              <a:t>Dogfennau</a:t>
            </a:r>
            <a:r>
              <a:rPr lang="en-US" dirty="0"/>
              <a:t> </a:t>
            </a:r>
            <a:r>
              <a:rPr lang="en-US" dirty="0" err="1"/>
              <a:t>i’w</a:t>
            </a:r>
            <a:r>
              <a:rPr lang="en-US" dirty="0"/>
              <a:t> </a:t>
            </a:r>
            <a:r>
              <a:rPr lang="en-US" dirty="0" err="1"/>
              <a:t>dychwelyd</a:t>
            </a:r>
            <a:r>
              <a:rPr lang="en-US" dirty="0"/>
              <a:t>)</a:t>
            </a:r>
          </a:p>
          <a:p>
            <a:r>
              <a:rPr lang="en-US" dirty="0"/>
              <a:t>•</a:t>
            </a:r>
            <a:r>
              <a:rPr lang="en-US" dirty="0" err="1"/>
              <a:t>Cwblhewch</a:t>
            </a:r>
            <a:r>
              <a:rPr lang="en-US" dirty="0"/>
              <a:t> </a:t>
            </a:r>
            <a:r>
              <a:rPr lang="en-US" dirty="0" err="1"/>
              <a:t>yr</a:t>
            </a:r>
            <a:r>
              <a:rPr lang="en-US" dirty="0"/>
              <a:t> </a:t>
            </a:r>
            <a:r>
              <a:rPr lang="en-US" dirty="0" err="1"/>
              <a:t>adran</a:t>
            </a:r>
            <a:r>
              <a:rPr lang="en-US" dirty="0"/>
              <a:t>/au </a:t>
            </a:r>
            <a:r>
              <a:rPr lang="en-US" dirty="0" err="1"/>
              <a:t>berthnasol</a:t>
            </a:r>
            <a:r>
              <a:rPr lang="en-US" dirty="0"/>
              <a:t> </a:t>
            </a:r>
            <a:r>
              <a:rPr lang="en-US" dirty="0" err="1"/>
              <a:t>ar</a:t>
            </a:r>
            <a:r>
              <a:rPr lang="en-US" dirty="0"/>
              <a:t> </a:t>
            </a:r>
            <a:r>
              <a:rPr lang="en-US" dirty="0" err="1"/>
              <a:t>ôl</a:t>
            </a:r>
            <a:r>
              <a:rPr lang="en-US" dirty="0"/>
              <a:t> </a:t>
            </a:r>
            <a:r>
              <a:rPr lang="en-US" dirty="0" err="1"/>
              <a:t>Rhan</a:t>
            </a:r>
            <a:r>
              <a:rPr lang="en-US" dirty="0"/>
              <a:t> </a:t>
            </a:r>
            <a:r>
              <a:rPr lang="en-US" dirty="0" smtClean="0"/>
              <a:t>1 a </a:t>
            </a:r>
            <a:r>
              <a:rPr lang="en-US" dirty="0" err="1" smtClean="0"/>
              <a:t>Rhan</a:t>
            </a:r>
            <a:r>
              <a:rPr lang="en-US" dirty="0" smtClean="0"/>
              <a:t> 2</a:t>
            </a:r>
            <a:endParaRPr lang="en-US" dirty="0"/>
          </a:p>
          <a:p>
            <a:r>
              <a:rPr lang="en-US" dirty="0"/>
              <a:t>•</a:t>
            </a:r>
            <a:r>
              <a:rPr lang="en-US" dirty="0" err="1"/>
              <a:t>Defnyddiwch</a:t>
            </a:r>
            <a:r>
              <a:rPr lang="en-US" dirty="0"/>
              <a:t> </a:t>
            </a:r>
            <a:r>
              <a:rPr lang="en-US" dirty="0" err="1"/>
              <a:t>yr</a:t>
            </a:r>
            <a:r>
              <a:rPr lang="en-US" dirty="0"/>
              <a:t> </a:t>
            </a:r>
            <a:r>
              <a:rPr lang="en-US" dirty="0" err="1"/>
              <a:t>awdit</a:t>
            </a:r>
            <a:r>
              <a:rPr lang="en-US" dirty="0"/>
              <a:t> </a:t>
            </a:r>
            <a:r>
              <a:rPr lang="en-US" dirty="0" err="1"/>
              <a:t>i</a:t>
            </a:r>
            <a:r>
              <a:rPr lang="en-US" dirty="0"/>
              <a:t> </a:t>
            </a:r>
            <a:r>
              <a:rPr lang="en-US" dirty="0" err="1"/>
              <a:t>ddangos</a:t>
            </a:r>
            <a:r>
              <a:rPr lang="en-US" dirty="0"/>
              <a:t> y ‘</a:t>
            </a:r>
            <a:r>
              <a:rPr lang="en-US" dirty="0" err="1"/>
              <a:t>bylchau</a:t>
            </a:r>
            <a:r>
              <a:rPr lang="en-US" dirty="0"/>
              <a:t>’ </a:t>
            </a:r>
            <a:r>
              <a:rPr lang="en-US" dirty="0" err="1"/>
              <a:t>cyn</a:t>
            </a:r>
            <a:r>
              <a:rPr lang="en-US" dirty="0"/>
              <a:t> PAP2</a:t>
            </a:r>
          </a:p>
          <a:p>
            <a:endParaRPr lang="en-US" dirty="0"/>
          </a:p>
        </p:txBody>
      </p:sp>
      <p:sp>
        <p:nvSpPr>
          <p:cNvPr id="4" name="Content Placeholder 3"/>
          <p:cNvSpPr>
            <a:spLocks noGrp="1"/>
          </p:cNvSpPr>
          <p:nvPr>
            <p:ph sz="half" idx="2"/>
          </p:nvPr>
        </p:nvSpPr>
        <p:spPr/>
        <p:txBody>
          <a:bodyPr>
            <a:normAutofit/>
          </a:bodyPr>
          <a:lstStyle/>
          <a:p>
            <a:pPr>
              <a:spcBef>
                <a:spcPts val="0"/>
              </a:spcBef>
            </a:pPr>
            <a:r>
              <a:rPr lang="en-US" dirty="0" smtClean="0"/>
              <a:t>Form C19 (Documents to return</a:t>
            </a:r>
            <a:r>
              <a:rPr lang="en-US" dirty="0" smtClean="0"/>
              <a:t>)</a:t>
            </a:r>
          </a:p>
          <a:p>
            <a:pPr>
              <a:spcBef>
                <a:spcPts val="0"/>
              </a:spcBef>
            </a:pPr>
            <a:endParaRPr lang="en-US" dirty="0" smtClean="0"/>
          </a:p>
          <a:p>
            <a:pPr>
              <a:spcBef>
                <a:spcPts val="0"/>
              </a:spcBef>
            </a:pPr>
            <a:r>
              <a:rPr lang="en-US" dirty="0" smtClean="0"/>
              <a:t>Complete the appropriate section/s after Part </a:t>
            </a:r>
            <a:r>
              <a:rPr lang="en-US" dirty="0" smtClean="0"/>
              <a:t>1 &amp; Part 2</a:t>
            </a:r>
          </a:p>
          <a:p>
            <a:pPr>
              <a:spcBef>
                <a:spcPts val="0"/>
              </a:spcBef>
            </a:pPr>
            <a:endParaRPr lang="en-US" dirty="0" smtClean="0"/>
          </a:p>
          <a:p>
            <a:pPr>
              <a:spcBef>
                <a:spcPts val="0"/>
              </a:spcBef>
            </a:pPr>
            <a:r>
              <a:rPr lang="en-US" dirty="0" smtClean="0"/>
              <a:t>Use to highlight ‘gaps’ ahead of PTE2</a:t>
            </a:r>
            <a:endParaRPr lang="en-US" dirty="0"/>
          </a:p>
        </p:txBody>
      </p:sp>
    </p:spTree>
    <p:extLst>
      <p:ext uri="{BB962C8B-B14F-4D97-AF65-F5344CB8AC3E}">
        <p14:creationId xmlns:p14="http://schemas.microsoft.com/office/powerpoint/2010/main" val="8703954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1270689363"/>
              </p:ext>
            </p:extLst>
          </p:nvPr>
        </p:nvGraphicFramePr>
        <p:xfrm>
          <a:off x="2423592" y="1024231"/>
          <a:ext cx="7773703" cy="5201440"/>
        </p:xfrm>
        <a:graphic>
          <a:graphicData uri="http://schemas.openxmlformats.org/drawingml/2006/table">
            <a:tbl>
              <a:tblPr>
                <a:tableStyleId>{5C22544A-7EE6-4342-B048-85BDC9FD1C3A}</a:tableStyleId>
              </a:tblPr>
              <a:tblGrid>
                <a:gridCol w="3944961"/>
                <a:gridCol w="3828742"/>
              </a:tblGrid>
              <a:tr h="31964">
                <a:tc gridSpan="2">
                  <a:txBody>
                    <a:bodyPr/>
                    <a:lstStyle/>
                    <a:p>
                      <a:pPr marL="0" marR="0" algn="ctr">
                        <a:lnSpc>
                          <a:spcPct val="115000"/>
                        </a:lnSpc>
                        <a:spcBef>
                          <a:spcPts val="1000"/>
                        </a:spcBef>
                        <a:spcAft>
                          <a:spcPts val="0"/>
                        </a:spcAft>
                      </a:pPr>
                      <a:r>
                        <a:rPr lang="en-GB" sz="200">
                          <a:effectLst/>
                        </a:rPr>
                        <a:t>Foundation Phase</a:t>
                      </a:r>
                      <a:endParaRPr lang="en-GB" sz="200" b="1">
                        <a:solidFill>
                          <a:srgbClr val="4F81BD"/>
                        </a:solidFill>
                        <a:effectLst/>
                        <a:latin typeface="Calibri" charset="0"/>
                        <a:ea typeface="MS Gothic" charset="-128"/>
                      </a:endParaRPr>
                    </a:p>
                  </a:txBody>
                  <a:tcPr marL="16480" marR="16480" marT="0" marB="0"/>
                </a:tc>
                <a:tc hMerge="1">
                  <a:txBody>
                    <a:bodyPr/>
                    <a:lstStyle/>
                    <a:p>
                      <a:endParaRPr lang="en-US"/>
                    </a:p>
                  </a:txBody>
                  <a:tcPr/>
                </a:tc>
              </a:tr>
              <a:tr h="86753">
                <a:tc>
                  <a:txBody>
                    <a:bodyPr/>
                    <a:lstStyle/>
                    <a:p>
                      <a:pPr marL="0" marR="0">
                        <a:spcBef>
                          <a:spcPts val="1200"/>
                        </a:spcBef>
                        <a:spcAft>
                          <a:spcPts val="300"/>
                        </a:spcAft>
                        <a:tabLst>
                          <a:tab pos="3093720" algn="ctr"/>
                        </a:tabLst>
                      </a:pPr>
                      <a:r>
                        <a:rPr lang="x-none" sz="300">
                          <a:effectLst/>
                        </a:rPr>
                        <a:t>Areas of Learning</a:t>
                      </a:r>
                      <a:r>
                        <a:rPr lang="en-GB" sz="300">
                          <a:effectLst/>
                        </a:rPr>
                        <a:t> and prompts</a:t>
                      </a:r>
                      <a:endParaRPr lang="en-GB" sz="200" b="1">
                        <a:effectLst/>
                        <a:latin typeface="Calibri" charset="0"/>
                        <a:ea typeface="Times New Roman" charset="0"/>
                      </a:endParaRPr>
                    </a:p>
                  </a:txBody>
                  <a:tcPr marL="16480" marR="16480" marT="0" marB="0"/>
                </a:tc>
                <a:tc>
                  <a:txBody>
                    <a:bodyPr/>
                    <a:lstStyle/>
                    <a:p>
                      <a:pPr marL="0" marR="0" algn="just">
                        <a:spcBef>
                          <a:spcPts val="0"/>
                        </a:spcBef>
                        <a:spcAft>
                          <a:spcPts val="0"/>
                        </a:spcAft>
                        <a:tabLst>
                          <a:tab pos="3093720" algn="ctr"/>
                        </a:tabLst>
                      </a:pPr>
                      <a:r>
                        <a:rPr lang="en-GB" sz="300">
                          <a:effectLst/>
                        </a:rPr>
                        <a:t> </a:t>
                      </a:r>
                    </a:p>
                    <a:p>
                      <a:pPr marL="0" marR="0" algn="just">
                        <a:spcBef>
                          <a:spcPts val="0"/>
                        </a:spcBef>
                        <a:spcAft>
                          <a:spcPts val="0"/>
                        </a:spcAft>
                        <a:tabLst>
                          <a:tab pos="3093720" algn="ctr"/>
                        </a:tabLst>
                      </a:pPr>
                      <a:r>
                        <a:rPr lang="en-GB" sz="300">
                          <a:effectLst/>
                        </a:rPr>
                        <a:t>Trainee Comments</a:t>
                      </a:r>
                      <a:endParaRPr lang="en-GB" sz="300">
                        <a:effectLst/>
                        <a:latin typeface="Times New Roman" charset="0"/>
                        <a:ea typeface="Times New Roman" charset="0"/>
                      </a:endParaRPr>
                    </a:p>
                  </a:txBody>
                  <a:tcPr marL="16480" marR="16480" marT="0" marB="0"/>
                </a:tc>
              </a:tr>
              <a:tr h="1564881">
                <a:tc>
                  <a:txBody>
                    <a:bodyPr/>
                    <a:lstStyle/>
                    <a:p>
                      <a:pPr marL="0" marR="0">
                        <a:lnSpc>
                          <a:spcPct val="115000"/>
                        </a:lnSpc>
                        <a:spcBef>
                          <a:spcPts val="1000"/>
                        </a:spcBef>
                        <a:spcAft>
                          <a:spcPts val="0"/>
                        </a:spcAft>
                      </a:pPr>
                      <a:r>
                        <a:rPr lang="en-GB" sz="1400" dirty="0">
                          <a:effectLst/>
                        </a:rPr>
                        <a:t>Language, Literacy and Communication Skills</a:t>
                      </a:r>
                      <a:endParaRPr lang="en-GB" sz="1200" dirty="0">
                        <a:effectLst/>
                      </a:endParaRPr>
                    </a:p>
                    <a:p>
                      <a:pPr marL="342900" lvl="0" indent="-342900" algn="just">
                        <a:buFont typeface="Symbol" charset="2"/>
                        <a:buChar char=""/>
                        <a:tabLst>
                          <a:tab pos="-914400" algn="l"/>
                        </a:tabLst>
                      </a:pPr>
                      <a:r>
                        <a:rPr lang="en-GB" sz="1400" dirty="0">
                          <a:effectLst/>
                        </a:rPr>
                        <a:t>How many language activities/lessons have you planned and taught?</a:t>
                      </a:r>
                      <a:endParaRPr lang="en-GB" sz="1200" dirty="0">
                        <a:effectLst/>
                      </a:endParaRPr>
                    </a:p>
                    <a:p>
                      <a:pPr marL="342900" lvl="0" indent="-342900" algn="just">
                        <a:buFont typeface="Symbol" charset="2"/>
                        <a:buChar char=""/>
                        <a:tabLst>
                          <a:tab pos="-914400" algn="l"/>
                        </a:tabLst>
                      </a:pPr>
                      <a:r>
                        <a:rPr lang="en-GB" sz="1400" dirty="0">
                          <a:effectLst/>
                        </a:rPr>
                        <a:t>What have you learned from the directed tasks?</a:t>
                      </a:r>
                      <a:endParaRPr lang="en-GB" sz="1200" dirty="0">
                        <a:effectLst/>
                      </a:endParaRPr>
                    </a:p>
                    <a:p>
                      <a:pPr marL="342900" lvl="0" indent="-342900" algn="just">
                        <a:buFont typeface="Symbol" charset="2"/>
                        <a:buChar char=""/>
                        <a:tabLst>
                          <a:tab pos="-914400" algn="l"/>
                        </a:tabLst>
                      </a:pPr>
                      <a:r>
                        <a:rPr lang="en-GB" sz="1400" dirty="0">
                          <a:effectLst/>
                        </a:rPr>
                        <a:t>What progress have you made in the teaching of Reading?</a:t>
                      </a:r>
                      <a:endParaRPr lang="en-GB" sz="1200" dirty="0">
                        <a:effectLst/>
                      </a:endParaRPr>
                    </a:p>
                    <a:p>
                      <a:pPr marL="342900" lvl="0" indent="-342900" algn="just">
                        <a:buFont typeface="Symbol" charset="2"/>
                        <a:buChar char=""/>
                        <a:tabLst>
                          <a:tab pos="-914400" algn="l"/>
                        </a:tabLst>
                      </a:pPr>
                      <a:r>
                        <a:rPr lang="en-GB" sz="1400" dirty="0">
                          <a:effectLst/>
                        </a:rPr>
                        <a:t>What are the implications for you and the pupils in future teaching and learning experiences?</a:t>
                      </a:r>
                      <a:endParaRPr lang="en-GB" sz="1200" dirty="0">
                        <a:effectLst/>
                      </a:endParaRPr>
                    </a:p>
                    <a:p>
                      <a:pPr marL="342900" lvl="0" indent="-342900" algn="just">
                        <a:buFont typeface="Symbol" charset="2"/>
                        <a:buChar char=""/>
                        <a:tabLst>
                          <a:tab pos="-914400" algn="l"/>
                        </a:tabLst>
                      </a:pPr>
                      <a:r>
                        <a:rPr lang="en-GB" sz="1400" dirty="0">
                          <a:effectLst/>
                        </a:rPr>
                        <a:t>What have you learnt about language teaching and learning from these experiences?</a:t>
                      </a:r>
                      <a:endParaRPr lang="en-GB" sz="1200" dirty="0">
                        <a:effectLst/>
                        <a:latin typeface="Calibri" charset="0"/>
                      </a:endParaRPr>
                    </a:p>
                  </a:txBody>
                  <a:tcPr marL="16480" marR="16480" marT="0" marB="0"/>
                </a:tc>
                <a:tc>
                  <a:txBody>
                    <a:bodyPr/>
                    <a:lstStyle/>
                    <a:p>
                      <a:pPr marL="0" marR="0" algn="just">
                        <a:spcBef>
                          <a:spcPts val="0"/>
                        </a:spcBef>
                        <a:spcAft>
                          <a:spcPts val="0"/>
                        </a:spcAft>
                        <a:tabLst>
                          <a:tab pos="3093720" algn="ctr"/>
                        </a:tabLst>
                      </a:pPr>
                      <a:r>
                        <a:rPr lang="en-GB" sz="300">
                          <a:effectLst/>
                        </a:rPr>
                        <a:t> </a:t>
                      </a:r>
                      <a:endParaRPr lang="en-GB" sz="300">
                        <a:effectLst/>
                        <a:latin typeface="Times New Roman" charset="0"/>
                        <a:ea typeface="Times New Roman" charset="0"/>
                      </a:endParaRPr>
                    </a:p>
                  </a:txBody>
                  <a:tcPr marL="16480" marR="16480" marT="0" marB="0"/>
                </a:tc>
              </a:tr>
              <a:tr h="249183">
                <a:tc>
                  <a:txBody>
                    <a:bodyPr/>
                    <a:lstStyle/>
                    <a:p>
                      <a:pPr marL="0" marR="0">
                        <a:lnSpc>
                          <a:spcPct val="115000"/>
                        </a:lnSpc>
                        <a:spcBef>
                          <a:spcPts val="1000"/>
                        </a:spcBef>
                        <a:spcAft>
                          <a:spcPts val="0"/>
                        </a:spcAft>
                      </a:pPr>
                      <a:r>
                        <a:rPr lang="en-GB" sz="300" dirty="0">
                          <a:effectLst/>
                        </a:rPr>
                        <a:t>Mathematical development</a:t>
                      </a:r>
                      <a:endParaRPr lang="en-GB" sz="200" dirty="0">
                        <a:effectLst/>
                      </a:endParaRPr>
                    </a:p>
                    <a:p>
                      <a:pPr marL="342900" lvl="0" indent="-342900" algn="just">
                        <a:buFont typeface="Symbol" charset="2"/>
                        <a:buChar char=""/>
                        <a:tabLst>
                          <a:tab pos="-914400" algn="l"/>
                        </a:tabLst>
                      </a:pPr>
                      <a:r>
                        <a:rPr lang="en-GB" sz="300" dirty="0">
                          <a:effectLst/>
                        </a:rPr>
                        <a:t>How many mathematics activities/lessons have you planned and taught?</a:t>
                      </a:r>
                      <a:endParaRPr lang="en-GB" sz="200" dirty="0">
                        <a:effectLst/>
                      </a:endParaRPr>
                    </a:p>
                    <a:p>
                      <a:pPr marL="342900" lvl="0" indent="-342900" algn="just">
                        <a:buFont typeface="Symbol" charset="2"/>
                        <a:buChar char=""/>
                        <a:tabLst>
                          <a:tab pos="-914400" algn="l"/>
                        </a:tabLst>
                      </a:pPr>
                      <a:r>
                        <a:rPr lang="en-GB" sz="300" dirty="0">
                          <a:effectLst/>
                        </a:rPr>
                        <a:t>What was the outcome of the directed tasks in mathematics?</a:t>
                      </a:r>
                      <a:endParaRPr lang="en-GB" sz="200" dirty="0">
                        <a:effectLst/>
                      </a:endParaRPr>
                    </a:p>
                    <a:p>
                      <a:pPr marL="342900" lvl="0" indent="-342900" algn="just">
                        <a:buFont typeface="Symbol" charset="2"/>
                        <a:buChar char=""/>
                        <a:tabLst>
                          <a:tab pos="-914400" algn="l"/>
                        </a:tabLst>
                      </a:pPr>
                      <a:r>
                        <a:rPr lang="en-GB" sz="300" dirty="0">
                          <a:effectLst/>
                        </a:rPr>
                        <a:t>What are the implications for you and the pupils in future teaching and learning experiences?</a:t>
                      </a:r>
                      <a:endParaRPr lang="en-GB" sz="200" dirty="0">
                        <a:effectLst/>
                        <a:latin typeface="Calibri" charset="0"/>
                      </a:endParaRPr>
                    </a:p>
                  </a:txBody>
                  <a:tcPr marL="16480" marR="16480" marT="0" marB="0"/>
                </a:tc>
                <a:tc>
                  <a:txBody>
                    <a:bodyPr/>
                    <a:lstStyle/>
                    <a:p>
                      <a:pPr marL="0" marR="0" algn="just">
                        <a:spcBef>
                          <a:spcPts val="0"/>
                        </a:spcBef>
                        <a:spcAft>
                          <a:spcPts val="0"/>
                        </a:spcAft>
                        <a:tabLst>
                          <a:tab pos="3093720" algn="ctr"/>
                        </a:tabLst>
                      </a:pPr>
                      <a:r>
                        <a:rPr lang="en-GB" sz="300">
                          <a:effectLst/>
                        </a:rPr>
                        <a:t> </a:t>
                      </a:r>
                      <a:endParaRPr lang="en-GB" sz="300">
                        <a:effectLst/>
                        <a:latin typeface="Times New Roman" charset="0"/>
                        <a:ea typeface="Times New Roman" charset="0"/>
                      </a:endParaRPr>
                    </a:p>
                  </a:txBody>
                  <a:tcPr marL="16480" marR="16480" marT="0" marB="0"/>
                </a:tc>
              </a:tr>
              <a:tr h="188034">
                <a:tc>
                  <a:txBody>
                    <a:bodyPr/>
                    <a:lstStyle/>
                    <a:p>
                      <a:pPr marL="0" marR="0">
                        <a:lnSpc>
                          <a:spcPct val="115000"/>
                        </a:lnSpc>
                        <a:spcBef>
                          <a:spcPts val="1000"/>
                        </a:spcBef>
                        <a:spcAft>
                          <a:spcPts val="0"/>
                        </a:spcAft>
                      </a:pPr>
                      <a:r>
                        <a:rPr lang="en-GB" sz="300" dirty="0">
                          <a:effectLst/>
                        </a:rPr>
                        <a:t>Knowledge and Understanding of the World </a:t>
                      </a:r>
                      <a:endParaRPr lang="en-GB" sz="200" dirty="0">
                        <a:effectLst/>
                      </a:endParaRPr>
                    </a:p>
                    <a:p>
                      <a:pPr marL="342900" lvl="0" indent="-342900" algn="just">
                        <a:buFont typeface="Symbol" charset="2"/>
                        <a:buChar char=""/>
                        <a:tabLst>
                          <a:tab pos="-914400" algn="l"/>
                        </a:tabLst>
                      </a:pPr>
                      <a:r>
                        <a:rPr lang="en-GB" sz="300" dirty="0">
                          <a:effectLst/>
                        </a:rPr>
                        <a:t>How many activities/lessons have you planned and taught?</a:t>
                      </a:r>
                      <a:endParaRPr lang="en-GB" sz="200" dirty="0">
                        <a:effectLst/>
                      </a:endParaRPr>
                    </a:p>
                    <a:p>
                      <a:pPr marL="342900" lvl="0" indent="-342900" algn="just">
                        <a:buFont typeface="Symbol" charset="2"/>
                        <a:buChar char=""/>
                        <a:tabLst>
                          <a:tab pos="-914400" algn="l"/>
                        </a:tabLst>
                      </a:pPr>
                      <a:r>
                        <a:rPr lang="en-GB" sz="300" dirty="0">
                          <a:effectLst/>
                        </a:rPr>
                        <a:t>What are the implications for you and the pupils in future teaching and learning experiences?</a:t>
                      </a:r>
                      <a:endParaRPr lang="en-GB" sz="200" dirty="0">
                        <a:effectLst/>
                        <a:latin typeface="Calibri" charset="0"/>
                      </a:endParaRPr>
                    </a:p>
                  </a:txBody>
                  <a:tcPr marL="16480" marR="16480" marT="0" marB="0"/>
                </a:tc>
                <a:tc>
                  <a:txBody>
                    <a:bodyPr/>
                    <a:lstStyle/>
                    <a:p>
                      <a:pPr marL="0" marR="0" algn="just">
                        <a:spcBef>
                          <a:spcPts val="0"/>
                        </a:spcBef>
                        <a:spcAft>
                          <a:spcPts val="0"/>
                        </a:spcAft>
                        <a:tabLst>
                          <a:tab pos="3093720" algn="ctr"/>
                        </a:tabLst>
                      </a:pPr>
                      <a:r>
                        <a:rPr lang="en-GB" sz="300">
                          <a:effectLst/>
                        </a:rPr>
                        <a:t> </a:t>
                      </a:r>
                      <a:endParaRPr lang="en-GB" sz="300">
                        <a:effectLst/>
                        <a:latin typeface="Times New Roman" charset="0"/>
                        <a:ea typeface="Times New Roman" charset="0"/>
                      </a:endParaRPr>
                    </a:p>
                  </a:txBody>
                  <a:tcPr marL="16480" marR="16480" marT="0" marB="0"/>
                </a:tc>
              </a:tr>
              <a:tr h="188034">
                <a:tc>
                  <a:txBody>
                    <a:bodyPr/>
                    <a:lstStyle/>
                    <a:p>
                      <a:pPr marL="0" marR="0">
                        <a:lnSpc>
                          <a:spcPct val="115000"/>
                        </a:lnSpc>
                        <a:spcBef>
                          <a:spcPts val="1000"/>
                        </a:spcBef>
                        <a:spcAft>
                          <a:spcPts val="0"/>
                        </a:spcAft>
                      </a:pPr>
                      <a:r>
                        <a:rPr lang="en-GB" sz="300" dirty="0">
                          <a:effectLst/>
                        </a:rPr>
                        <a:t>Personal and Social Development</a:t>
                      </a:r>
                      <a:endParaRPr lang="en-GB" sz="200" dirty="0">
                        <a:effectLst/>
                      </a:endParaRPr>
                    </a:p>
                    <a:p>
                      <a:pPr marL="342900" lvl="0" indent="-342900" algn="just">
                        <a:buFont typeface="Symbol" charset="2"/>
                        <a:buChar char=""/>
                        <a:tabLst>
                          <a:tab pos="-914400" algn="l"/>
                        </a:tabLst>
                      </a:pPr>
                      <a:r>
                        <a:rPr lang="en-GB" sz="300" dirty="0">
                          <a:effectLst/>
                        </a:rPr>
                        <a:t>How many activities/lessons have you planned and taught?</a:t>
                      </a:r>
                      <a:endParaRPr lang="en-GB" sz="200" dirty="0">
                        <a:effectLst/>
                      </a:endParaRPr>
                    </a:p>
                    <a:p>
                      <a:pPr marL="342900" lvl="0" indent="-342900" algn="just">
                        <a:buFont typeface="Symbol" charset="2"/>
                        <a:buChar char=""/>
                        <a:tabLst>
                          <a:tab pos="-914400" algn="l"/>
                        </a:tabLst>
                      </a:pPr>
                      <a:r>
                        <a:rPr lang="en-GB" sz="300" dirty="0">
                          <a:effectLst/>
                        </a:rPr>
                        <a:t>What are the implications for you and the pupils in future teaching and learning experiences?</a:t>
                      </a:r>
                      <a:endParaRPr lang="en-GB" sz="200" dirty="0">
                        <a:effectLst/>
                        <a:latin typeface="Calibri" charset="0"/>
                      </a:endParaRPr>
                    </a:p>
                  </a:txBody>
                  <a:tcPr marL="16480" marR="16480" marT="0" marB="0"/>
                </a:tc>
                <a:tc>
                  <a:txBody>
                    <a:bodyPr/>
                    <a:lstStyle/>
                    <a:p>
                      <a:pPr marL="0" marR="0" algn="just">
                        <a:spcBef>
                          <a:spcPts val="0"/>
                        </a:spcBef>
                        <a:spcAft>
                          <a:spcPts val="0"/>
                        </a:spcAft>
                        <a:tabLst>
                          <a:tab pos="3093720" algn="ctr"/>
                        </a:tabLst>
                      </a:pPr>
                      <a:r>
                        <a:rPr lang="en-GB" sz="300">
                          <a:effectLst/>
                        </a:rPr>
                        <a:t> </a:t>
                      </a:r>
                      <a:endParaRPr lang="en-GB" sz="300">
                        <a:effectLst/>
                        <a:latin typeface="Times New Roman" charset="0"/>
                        <a:ea typeface="Times New Roman" charset="0"/>
                      </a:endParaRPr>
                    </a:p>
                  </a:txBody>
                  <a:tcPr marL="16480" marR="16480" marT="0" marB="0"/>
                </a:tc>
              </a:tr>
              <a:tr h="188034">
                <a:tc>
                  <a:txBody>
                    <a:bodyPr/>
                    <a:lstStyle/>
                    <a:p>
                      <a:pPr marL="0" marR="0">
                        <a:lnSpc>
                          <a:spcPct val="115000"/>
                        </a:lnSpc>
                        <a:spcBef>
                          <a:spcPts val="1000"/>
                        </a:spcBef>
                        <a:spcAft>
                          <a:spcPts val="0"/>
                        </a:spcAft>
                      </a:pPr>
                      <a:r>
                        <a:rPr lang="en-GB" sz="300" dirty="0">
                          <a:effectLst/>
                        </a:rPr>
                        <a:t>Physical Development</a:t>
                      </a:r>
                      <a:endParaRPr lang="en-GB" sz="200" dirty="0">
                        <a:effectLst/>
                      </a:endParaRPr>
                    </a:p>
                    <a:p>
                      <a:pPr marL="342900" lvl="0" indent="-342900" algn="just">
                        <a:buFont typeface="Symbol" charset="2"/>
                        <a:buChar char=""/>
                        <a:tabLst>
                          <a:tab pos="-914400" algn="l"/>
                        </a:tabLst>
                      </a:pPr>
                      <a:r>
                        <a:rPr lang="en-GB" sz="300" dirty="0">
                          <a:effectLst/>
                        </a:rPr>
                        <a:t>How many activities/lessons have you planned and taught?</a:t>
                      </a:r>
                      <a:endParaRPr lang="en-GB" sz="200" dirty="0">
                        <a:effectLst/>
                      </a:endParaRPr>
                    </a:p>
                    <a:p>
                      <a:pPr marL="342900" lvl="0" indent="-342900" algn="just">
                        <a:buFont typeface="Symbol" charset="2"/>
                        <a:buChar char=""/>
                        <a:tabLst>
                          <a:tab pos="-914400" algn="l"/>
                        </a:tabLst>
                      </a:pPr>
                      <a:r>
                        <a:rPr lang="en-GB" sz="300" dirty="0">
                          <a:effectLst/>
                        </a:rPr>
                        <a:t>What are the implications for you and the pupils in future teaching and learning experiences?</a:t>
                      </a:r>
                      <a:endParaRPr lang="en-GB" sz="200" dirty="0">
                        <a:effectLst/>
                        <a:latin typeface="Calibri" charset="0"/>
                      </a:endParaRPr>
                    </a:p>
                  </a:txBody>
                  <a:tcPr marL="16480" marR="16480" marT="0" marB="0"/>
                </a:tc>
                <a:tc>
                  <a:txBody>
                    <a:bodyPr/>
                    <a:lstStyle/>
                    <a:p>
                      <a:pPr marL="0" marR="0" algn="just">
                        <a:spcBef>
                          <a:spcPts val="0"/>
                        </a:spcBef>
                        <a:spcAft>
                          <a:spcPts val="0"/>
                        </a:spcAft>
                        <a:tabLst>
                          <a:tab pos="3093720" algn="ctr"/>
                        </a:tabLst>
                      </a:pPr>
                      <a:r>
                        <a:rPr lang="en-GB" sz="300">
                          <a:effectLst/>
                        </a:rPr>
                        <a:t> </a:t>
                      </a:r>
                      <a:endParaRPr lang="en-GB" sz="300">
                        <a:effectLst/>
                        <a:latin typeface="Times New Roman" charset="0"/>
                        <a:ea typeface="Times New Roman" charset="0"/>
                      </a:endParaRPr>
                    </a:p>
                  </a:txBody>
                  <a:tcPr marL="16480" marR="16480" marT="0" marB="0"/>
                </a:tc>
              </a:tr>
              <a:tr h="188034">
                <a:tc>
                  <a:txBody>
                    <a:bodyPr/>
                    <a:lstStyle/>
                    <a:p>
                      <a:pPr marL="0" marR="0">
                        <a:lnSpc>
                          <a:spcPct val="115000"/>
                        </a:lnSpc>
                        <a:spcBef>
                          <a:spcPts val="1000"/>
                        </a:spcBef>
                        <a:spcAft>
                          <a:spcPts val="0"/>
                        </a:spcAft>
                      </a:pPr>
                      <a:r>
                        <a:rPr lang="en-GB" sz="300">
                          <a:effectLst/>
                        </a:rPr>
                        <a:t>Creative Development</a:t>
                      </a:r>
                      <a:endParaRPr lang="en-GB" sz="200">
                        <a:effectLst/>
                      </a:endParaRPr>
                    </a:p>
                    <a:p>
                      <a:pPr marL="342900" lvl="0" indent="-342900" algn="just">
                        <a:buFont typeface="Symbol" charset="2"/>
                        <a:buChar char=""/>
                        <a:tabLst>
                          <a:tab pos="-914400" algn="l"/>
                        </a:tabLst>
                      </a:pPr>
                      <a:r>
                        <a:rPr lang="en-GB" sz="300">
                          <a:effectLst/>
                        </a:rPr>
                        <a:t>How many activities/lessons have you planned and taught?</a:t>
                      </a:r>
                      <a:endParaRPr lang="en-GB" sz="200">
                        <a:effectLst/>
                      </a:endParaRPr>
                    </a:p>
                    <a:p>
                      <a:pPr marL="342900" lvl="0" indent="-342900" algn="just">
                        <a:buFont typeface="Symbol" charset="2"/>
                        <a:buChar char=""/>
                        <a:tabLst>
                          <a:tab pos="-914400" algn="l"/>
                        </a:tabLst>
                      </a:pPr>
                      <a:r>
                        <a:rPr lang="en-GB" sz="300">
                          <a:effectLst/>
                        </a:rPr>
                        <a:t>What are the implications for you and the pupils in future teaching and learning experiences?</a:t>
                      </a:r>
                      <a:endParaRPr lang="en-GB" sz="200">
                        <a:effectLst/>
                        <a:latin typeface="Calibri" charset="0"/>
                      </a:endParaRPr>
                    </a:p>
                  </a:txBody>
                  <a:tcPr marL="16480" marR="16480" marT="0" marB="0"/>
                </a:tc>
                <a:tc>
                  <a:txBody>
                    <a:bodyPr/>
                    <a:lstStyle/>
                    <a:p>
                      <a:pPr marL="0" marR="0" algn="just">
                        <a:spcBef>
                          <a:spcPts val="0"/>
                        </a:spcBef>
                        <a:spcAft>
                          <a:spcPts val="0"/>
                        </a:spcAft>
                        <a:tabLst>
                          <a:tab pos="3093720" algn="ctr"/>
                        </a:tabLst>
                      </a:pPr>
                      <a:r>
                        <a:rPr lang="en-GB" sz="300">
                          <a:effectLst/>
                        </a:rPr>
                        <a:t> </a:t>
                      </a:r>
                      <a:endParaRPr lang="en-GB" sz="300">
                        <a:effectLst/>
                        <a:latin typeface="Times New Roman" charset="0"/>
                        <a:ea typeface="Times New Roman" charset="0"/>
                      </a:endParaRPr>
                    </a:p>
                  </a:txBody>
                  <a:tcPr marL="16480" marR="16480" marT="0" marB="0"/>
                </a:tc>
              </a:tr>
              <a:tr h="218607">
                <a:tc>
                  <a:txBody>
                    <a:bodyPr/>
                    <a:lstStyle/>
                    <a:p>
                      <a:pPr marL="0" marR="0">
                        <a:lnSpc>
                          <a:spcPct val="115000"/>
                        </a:lnSpc>
                        <a:spcBef>
                          <a:spcPts val="1000"/>
                        </a:spcBef>
                        <a:spcAft>
                          <a:spcPts val="0"/>
                        </a:spcAft>
                      </a:pPr>
                      <a:r>
                        <a:rPr lang="en-GB" sz="300" dirty="0">
                          <a:effectLst/>
                        </a:rPr>
                        <a:t>Welsh Language Development</a:t>
                      </a:r>
                      <a:endParaRPr lang="en-GB" sz="200" dirty="0">
                        <a:effectLst/>
                      </a:endParaRPr>
                    </a:p>
                    <a:p>
                      <a:pPr marL="342900" lvl="0" indent="-342900" algn="just">
                        <a:buFont typeface="Symbol" charset="2"/>
                        <a:buChar char=""/>
                        <a:tabLst>
                          <a:tab pos="-914400" algn="l"/>
                        </a:tabLst>
                      </a:pPr>
                      <a:r>
                        <a:rPr lang="en-GB" sz="300" dirty="0">
                          <a:effectLst/>
                        </a:rPr>
                        <a:t>How many activities/lessons have you planned and taught?</a:t>
                      </a:r>
                      <a:endParaRPr lang="en-GB" sz="200" dirty="0">
                        <a:effectLst/>
                      </a:endParaRPr>
                    </a:p>
                    <a:p>
                      <a:pPr marL="0" marR="0" algn="just">
                        <a:spcBef>
                          <a:spcPts val="0"/>
                        </a:spcBef>
                        <a:spcAft>
                          <a:spcPts val="0"/>
                        </a:spcAft>
                        <a:tabLst>
                          <a:tab pos="-914400" algn="l"/>
                        </a:tabLst>
                      </a:pPr>
                      <a:r>
                        <a:rPr lang="en-GB" sz="300" dirty="0">
                          <a:effectLst/>
                        </a:rPr>
                        <a:t> </a:t>
                      </a:r>
                    </a:p>
                    <a:p>
                      <a:pPr marL="342900" lvl="0" indent="-342900" algn="just">
                        <a:buFont typeface="Symbol" charset="2"/>
                        <a:buChar char=""/>
                        <a:tabLst>
                          <a:tab pos="-914400" algn="l"/>
                        </a:tabLst>
                      </a:pPr>
                      <a:r>
                        <a:rPr lang="en-GB" sz="300" dirty="0">
                          <a:effectLst/>
                        </a:rPr>
                        <a:t>What are the implications for you and the pupils in future teaching and learning experiences?</a:t>
                      </a:r>
                      <a:endParaRPr lang="en-GB" sz="200" dirty="0">
                        <a:effectLst/>
                        <a:latin typeface="Calibri" charset="0"/>
                      </a:endParaRPr>
                    </a:p>
                  </a:txBody>
                  <a:tcPr marL="16480" marR="16480" marT="0" marB="0"/>
                </a:tc>
                <a:tc>
                  <a:txBody>
                    <a:bodyPr/>
                    <a:lstStyle/>
                    <a:p>
                      <a:pPr marL="0" marR="0" algn="just">
                        <a:spcBef>
                          <a:spcPts val="0"/>
                        </a:spcBef>
                        <a:spcAft>
                          <a:spcPts val="0"/>
                        </a:spcAft>
                        <a:tabLst>
                          <a:tab pos="3093720" algn="ctr"/>
                        </a:tabLst>
                      </a:pPr>
                      <a:r>
                        <a:rPr lang="en-GB" sz="300">
                          <a:effectLst/>
                        </a:rPr>
                        <a:t> </a:t>
                      </a:r>
                      <a:endParaRPr lang="en-GB" sz="300">
                        <a:effectLst/>
                        <a:latin typeface="Times New Roman" charset="0"/>
                        <a:ea typeface="Times New Roman" charset="0"/>
                      </a:endParaRPr>
                    </a:p>
                  </a:txBody>
                  <a:tcPr marL="16480" marR="16480" marT="0" marB="0"/>
                </a:tc>
              </a:tr>
              <a:tr h="86753">
                <a:tc>
                  <a:txBody>
                    <a:bodyPr/>
                    <a:lstStyle/>
                    <a:p>
                      <a:pPr marL="0" marR="0">
                        <a:spcBef>
                          <a:spcPts val="1200"/>
                        </a:spcBef>
                        <a:spcAft>
                          <a:spcPts val="300"/>
                        </a:spcAft>
                        <a:tabLst>
                          <a:tab pos="3093720" algn="ctr"/>
                        </a:tabLst>
                      </a:pPr>
                      <a:r>
                        <a:rPr lang="en-GB" sz="300" dirty="0">
                          <a:effectLst/>
                        </a:rPr>
                        <a:t>Organisational strategies</a:t>
                      </a:r>
                      <a:endParaRPr lang="en-GB" sz="200" b="1" dirty="0">
                        <a:effectLst/>
                        <a:latin typeface="Calibri" charset="0"/>
                        <a:ea typeface="Times New Roman" charset="0"/>
                      </a:endParaRPr>
                    </a:p>
                  </a:txBody>
                  <a:tcPr marL="16480" marR="16480" marT="0" marB="0"/>
                </a:tc>
                <a:tc>
                  <a:txBody>
                    <a:bodyPr/>
                    <a:lstStyle/>
                    <a:p>
                      <a:pPr marL="0" marR="0">
                        <a:spcBef>
                          <a:spcPts val="0"/>
                        </a:spcBef>
                        <a:spcAft>
                          <a:spcPts val="0"/>
                        </a:spcAft>
                        <a:tabLst>
                          <a:tab pos="3093720" algn="ctr"/>
                        </a:tabLst>
                      </a:pPr>
                      <a:r>
                        <a:rPr lang="en-GB" sz="300">
                          <a:effectLst/>
                        </a:rPr>
                        <a:t> </a:t>
                      </a:r>
                    </a:p>
                    <a:p>
                      <a:pPr marL="0" marR="0">
                        <a:spcBef>
                          <a:spcPts val="0"/>
                        </a:spcBef>
                        <a:spcAft>
                          <a:spcPts val="0"/>
                        </a:spcAft>
                        <a:tabLst>
                          <a:tab pos="3093720" algn="ctr"/>
                        </a:tabLst>
                      </a:pPr>
                      <a:r>
                        <a:rPr lang="en-GB" sz="300">
                          <a:effectLst/>
                        </a:rPr>
                        <a:t>Comments</a:t>
                      </a:r>
                      <a:endParaRPr lang="en-GB" sz="300">
                        <a:effectLst/>
                        <a:latin typeface="Times New Roman" charset="0"/>
                        <a:ea typeface="Times New Roman" charset="0"/>
                      </a:endParaRPr>
                    </a:p>
                  </a:txBody>
                  <a:tcPr marL="16480" marR="16480" marT="0" marB="0"/>
                </a:tc>
              </a:tr>
              <a:tr h="303638">
                <a:tc>
                  <a:txBody>
                    <a:bodyPr/>
                    <a:lstStyle/>
                    <a:p>
                      <a:pPr marL="0" marR="0" algn="just">
                        <a:spcBef>
                          <a:spcPts val="0"/>
                        </a:spcBef>
                        <a:spcAft>
                          <a:spcPts val="0"/>
                        </a:spcAft>
                        <a:tabLst>
                          <a:tab pos="3093720" algn="ctr"/>
                        </a:tabLst>
                      </a:pPr>
                      <a:r>
                        <a:rPr lang="en-GB" sz="300">
                          <a:effectLst/>
                        </a:rPr>
                        <a:t> </a:t>
                      </a:r>
                    </a:p>
                    <a:p>
                      <a:pPr marL="0" marR="0" algn="just">
                        <a:spcBef>
                          <a:spcPts val="0"/>
                        </a:spcBef>
                        <a:spcAft>
                          <a:spcPts val="0"/>
                        </a:spcAft>
                        <a:tabLst>
                          <a:tab pos="3093720" algn="ctr"/>
                        </a:tabLst>
                      </a:pPr>
                      <a:r>
                        <a:rPr lang="en-GB" sz="300">
                          <a:effectLst/>
                        </a:rPr>
                        <a:t>I have had experience of these organisational strategies: </a:t>
                      </a:r>
                    </a:p>
                    <a:p>
                      <a:pPr marL="21590" marR="0" algn="just">
                        <a:spcBef>
                          <a:spcPts val="0"/>
                        </a:spcBef>
                        <a:spcAft>
                          <a:spcPts val="0"/>
                        </a:spcAft>
                        <a:tabLst>
                          <a:tab pos="3093720" algn="ctr"/>
                        </a:tabLst>
                      </a:pPr>
                      <a:r>
                        <a:rPr lang="en-GB" sz="300">
                          <a:effectLst/>
                        </a:rPr>
                        <a:t>Whole class</a:t>
                      </a:r>
                    </a:p>
                    <a:p>
                      <a:pPr marL="21590" marR="0" algn="just">
                        <a:spcBef>
                          <a:spcPts val="0"/>
                        </a:spcBef>
                        <a:spcAft>
                          <a:spcPts val="0"/>
                        </a:spcAft>
                        <a:tabLst>
                          <a:tab pos="3093720" algn="ctr"/>
                        </a:tabLst>
                      </a:pPr>
                      <a:r>
                        <a:rPr lang="en-GB" sz="300">
                          <a:effectLst/>
                        </a:rPr>
                        <a:t>Group</a:t>
                      </a:r>
                    </a:p>
                    <a:p>
                      <a:pPr marL="21590" marR="0" algn="just">
                        <a:spcBef>
                          <a:spcPts val="0"/>
                        </a:spcBef>
                        <a:spcAft>
                          <a:spcPts val="0"/>
                        </a:spcAft>
                        <a:tabLst>
                          <a:tab pos="3093720" algn="ctr"/>
                        </a:tabLst>
                      </a:pPr>
                      <a:r>
                        <a:rPr lang="en-GB" sz="300">
                          <a:effectLst/>
                        </a:rPr>
                        <a:t>Pairs</a:t>
                      </a:r>
                    </a:p>
                    <a:p>
                      <a:pPr marL="21590" marR="0" algn="just">
                        <a:spcBef>
                          <a:spcPts val="0"/>
                        </a:spcBef>
                        <a:spcAft>
                          <a:spcPts val="0"/>
                        </a:spcAft>
                        <a:tabLst>
                          <a:tab pos="3093720" algn="ctr"/>
                        </a:tabLst>
                      </a:pPr>
                      <a:r>
                        <a:rPr lang="en-GB" sz="300">
                          <a:effectLst/>
                        </a:rPr>
                        <a:t>Individual</a:t>
                      </a:r>
                    </a:p>
                    <a:p>
                      <a:pPr marL="0" marR="0" algn="just">
                        <a:spcBef>
                          <a:spcPts val="0"/>
                        </a:spcBef>
                        <a:spcAft>
                          <a:spcPts val="0"/>
                        </a:spcAft>
                        <a:tabLst>
                          <a:tab pos="3093720" algn="ctr"/>
                        </a:tabLst>
                      </a:pPr>
                      <a:r>
                        <a:rPr lang="en-GB" sz="300">
                          <a:effectLst/>
                        </a:rPr>
                        <a:t> </a:t>
                      </a:r>
                      <a:endParaRPr lang="en-GB" sz="300">
                        <a:effectLst/>
                        <a:latin typeface="Times New Roman" charset="0"/>
                        <a:ea typeface="Times New Roman" charset="0"/>
                      </a:endParaRPr>
                    </a:p>
                  </a:txBody>
                  <a:tcPr marL="16480" marR="16480" marT="0" marB="0"/>
                </a:tc>
                <a:tc>
                  <a:txBody>
                    <a:bodyPr/>
                    <a:lstStyle/>
                    <a:p>
                      <a:pPr marL="0" marR="0" algn="just">
                        <a:spcBef>
                          <a:spcPts val="0"/>
                        </a:spcBef>
                        <a:spcAft>
                          <a:spcPts val="0"/>
                        </a:spcAft>
                        <a:tabLst>
                          <a:tab pos="3093720" algn="ctr"/>
                        </a:tabLst>
                      </a:pPr>
                      <a:r>
                        <a:rPr lang="en-GB" sz="300" dirty="0">
                          <a:effectLst/>
                        </a:rPr>
                        <a:t> </a:t>
                      </a:r>
                      <a:endParaRPr lang="en-GB" sz="300" dirty="0">
                        <a:effectLst/>
                        <a:latin typeface="Times New Roman" charset="0"/>
                        <a:ea typeface="Times New Roman" charset="0"/>
                      </a:endParaRPr>
                    </a:p>
                  </a:txBody>
                  <a:tcPr marL="16480" marR="16480" marT="0" marB="0"/>
                </a:tc>
              </a:tr>
              <a:tr h="260261">
                <a:tc>
                  <a:txBody>
                    <a:bodyPr/>
                    <a:lstStyle/>
                    <a:p>
                      <a:pPr marL="0" marR="0" algn="just">
                        <a:spcBef>
                          <a:spcPts val="0"/>
                        </a:spcBef>
                        <a:spcAft>
                          <a:spcPts val="0"/>
                        </a:spcAft>
                        <a:tabLst>
                          <a:tab pos="3093720" algn="ctr"/>
                        </a:tabLst>
                      </a:pPr>
                      <a:r>
                        <a:rPr lang="en-GB" sz="300">
                          <a:effectLst/>
                        </a:rPr>
                        <a:t> </a:t>
                      </a:r>
                    </a:p>
                    <a:p>
                      <a:pPr marL="0" marR="0" algn="just">
                        <a:spcBef>
                          <a:spcPts val="0"/>
                        </a:spcBef>
                        <a:spcAft>
                          <a:spcPts val="0"/>
                        </a:spcAft>
                        <a:tabLst>
                          <a:tab pos="3093720" algn="ctr"/>
                        </a:tabLst>
                      </a:pPr>
                      <a:r>
                        <a:rPr lang="en-GB" sz="300">
                          <a:effectLst/>
                        </a:rPr>
                        <a:t>I have had experience of:</a:t>
                      </a:r>
                    </a:p>
                    <a:p>
                      <a:pPr marL="21590" marR="0" algn="just">
                        <a:spcBef>
                          <a:spcPts val="0"/>
                        </a:spcBef>
                        <a:spcAft>
                          <a:spcPts val="0"/>
                        </a:spcAft>
                        <a:tabLst>
                          <a:tab pos="3093720" algn="ctr"/>
                        </a:tabLst>
                      </a:pPr>
                      <a:r>
                        <a:rPr lang="en-GB" sz="300">
                          <a:effectLst/>
                        </a:rPr>
                        <a:t>Homework</a:t>
                      </a:r>
                    </a:p>
                    <a:p>
                      <a:pPr marL="21590" marR="0" algn="just">
                        <a:spcBef>
                          <a:spcPts val="0"/>
                        </a:spcBef>
                        <a:spcAft>
                          <a:spcPts val="0"/>
                        </a:spcAft>
                        <a:tabLst>
                          <a:tab pos="3093720" algn="ctr"/>
                        </a:tabLst>
                      </a:pPr>
                      <a:r>
                        <a:rPr lang="en-GB" sz="300">
                          <a:effectLst/>
                        </a:rPr>
                        <a:t>Setting (KS2) – please give details of how organised.</a:t>
                      </a:r>
                    </a:p>
                    <a:p>
                      <a:pPr marL="21590" marR="0" algn="just">
                        <a:spcBef>
                          <a:spcPts val="0"/>
                        </a:spcBef>
                        <a:spcAft>
                          <a:spcPts val="0"/>
                        </a:spcAft>
                        <a:tabLst>
                          <a:tab pos="3093720" algn="ctr"/>
                        </a:tabLst>
                      </a:pPr>
                      <a:r>
                        <a:rPr lang="en-GB" sz="300">
                          <a:effectLst/>
                        </a:rPr>
                        <a:t>Working with parents/LSAs/Support staff in the classroom (details)</a:t>
                      </a:r>
                    </a:p>
                    <a:p>
                      <a:pPr marL="0" marR="0" algn="just">
                        <a:spcBef>
                          <a:spcPts val="0"/>
                        </a:spcBef>
                        <a:spcAft>
                          <a:spcPts val="0"/>
                        </a:spcAft>
                        <a:tabLst>
                          <a:tab pos="3093720" algn="ctr"/>
                        </a:tabLst>
                      </a:pPr>
                      <a:r>
                        <a:rPr lang="en-GB" sz="300">
                          <a:effectLst/>
                        </a:rPr>
                        <a:t> </a:t>
                      </a:r>
                      <a:endParaRPr lang="en-GB" sz="300">
                        <a:effectLst/>
                        <a:latin typeface="Times New Roman" charset="0"/>
                        <a:ea typeface="Times New Roman" charset="0"/>
                      </a:endParaRPr>
                    </a:p>
                  </a:txBody>
                  <a:tcPr marL="16480" marR="16480" marT="0" marB="0"/>
                </a:tc>
                <a:tc>
                  <a:txBody>
                    <a:bodyPr/>
                    <a:lstStyle/>
                    <a:p>
                      <a:pPr marL="0" marR="0" algn="just">
                        <a:spcBef>
                          <a:spcPts val="0"/>
                        </a:spcBef>
                        <a:spcAft>
                          <a:spcPts val="0"/>
                        </a:spcAft>
                        <a:tabLst>
                          <a:tab pos="3093720" algn="ctr"/>
                        </a:tabLst>
                      </a:pPr>
                      <a:r>
                        <a:rPr lang="en-GB" sz="300" dirty="0">
                          <a:effectLst/>
                        </a:rPr>
                        <a:t> </a:t>
                      </a:r>
                      <a:endParaRPr lang="en-GB" sz="300" dirty="0">
                        <a:effectLst/>
                        <a:latin typeface="Times New Roman" charset="0"/>
                        <a:ea typeface="Times New Roman" charset="0"/>
                      </a:endParaRPr>
                    </a:p>
                  </a:txBody>
                  <a:tcPr marL="16480" marR="16480" marT="0" marB="0"/>
                </a:tc>
              </a:tr>
              <a:tr h="390392">
                <a:tc>
                  <a:txBody>
                    <a:bodyPr/>
                    <a:lstStyle/>
                    <a:p>
                      <a:pPr marL="0" marR="0" algn="just">
                        <a:spcBef>
                          <a:spcPts val="0"/>
                        </a:spcBef>
                        <a:spcAft>
                          <a:spcPts val="0"/>
                        </a:spcAft>
                        <a:tabLst>
                          <a:tab pos="3093720" algn="ctr"/>
                        </a:tabLst>
                      </a:pPr>
                      <a:r>
                        <a:rPr lang="en-GB" sz="300">
                          <a:effectLst/>
                        </a:rPr>
                        <a:t> </a:t>
                      </a:r>
                    </a:p>
                    <a:p>
                      <a:pPr marL="0" marR="0" algn="just">
                        <a:spcBef>
                          <a:spcPts val="0"/>
                        </a:spcBef>
                        <a:spcAft>
                          <a:spcPts val="0"/>
                        </a:spcAft>
                        <a:tabLst>
                          <a:tab pos="3093720" algn="ctr"/>
                        </a:tabLst>
                      </a:pPr>
                      <a:r>
                        <a:rPr lang="en-GB" sz="300">
                          <a:effectLst/>
                        </a:rPr>
                        <a:t>I have contributed to the overall life of the school in the following ways:</a:t>
                      </a:r>
                    </a:p>
                    <a:p>
                      <a:pPr marL="21590" marR="0" algn="just">
                        <a:spcBef>
                          <a:spcPts val="0"/>
                        </a:spcBef>
                        <a:spcAft>
                          <a:spcPts val="0"/>
                        </a:spcAft>
                        <a:tabLst>
                          <a:tab pos="3093720" algn="ctr"/>
                        </a:tabLst>
                      </a:pPr>
                      <a:r>
                        <a:rPr lang="en-GB" sz="300">
                          <a:effectLst/>
                        </a:rPr>
                        <a:t>Assemblies</a:t>
                      </a:r>
                    </a:p>
                    <a:p>
                      <a:pPr marL="21590" marR="0" algn="just">
                        <a:spcBef>
                          <a:spcPts val="0"/>
                        </a:spcBef>
                        <a:spcAft>
                          <a:spcPts val="0"/>
                        </a:spcAft>
                        <a:tabLst>
                          <a:tab pos="3093720" algn="ctr"/>
                        </a:tabLst>
                      </a:pPr>
                      <a:r>
                        <a:rPr lang="en-GB" sz="300">
                          <a:effectLst/>
                        </a:rPr>
                        <a:t>Playground duty</a:t>
                      </a:r>
                    </a:p>
                    <a:p>
                      <a:pPr marL="21590" marR="0" algn="just">
                        <a:spcBef>
                          <a:spcPts val="0"/>
                        </a:spcBef>
                        <a:spcAft>
                          <a:spcPts val="0"/>
                        </a:spcAft>
                        <a:tabLst>
                          <a:tab pos="3093720" algn="ctr"/>
                        </a:tabLst>
                      </a:pPr>
                      <a:r>
                        <a:rPr lang="en-GB" sz="300">
                          <a:effectLst/>
                        </a:rPr>
                        <a:t>Extra-curricular activities</a:t>
                      </a:r>
                    </a:p>
                    <a:p>
                      <a:pPr marL="21590" marR="0" algn="just">
                        <a:spcBef>
                          <a:spcPts val="0"/>
                        </a:spcBef>
                        <a:spcAft>
                          <a:spcPts val="0"/>
                        </a:spcAft>
                        <a:tabLst>
                          <a:tab pos="3093720" algn="ctr"/>
                        </a:tabLst>
                      </a:pPr>
                      <a:r>
                        <a:rPr lang="en-GB" sz="300">
                          <a:effectLst/>
                        </a:rPr>
                        <a:t>Parent’s meetings</a:t>
                      </a:r>
                    </a:p>
                    <a:p>
                      <a:pPr marL="21590" marR="0" algn="just">
                        <a:spcBef>
                          <a:spcPts val="0"/>
                        </a:spcBef>
                        <a:spcAft>
                          <a:spcPts val="0"/>
                        </a:spcAft>
                        <a:tabLst>
                          <a:tab pos="3093720" algn="ctr"/>
                        </a:tabLst>
                      </a:pPr>
                      <a:r>
                        <a:rPr lang="en-GB" sz="300">
                          <a:effectLst/>
                        </a:rPr>
                        <a:t>INSET</a:t>
                      </a:r>
                    </a:p>
                    <a:p>
                      <a:pPr marL="21590" marR="0" algn="just">
                        <a:spcBef>
                          <a:spcPts val="0"/>
                        </a:spcBef>
                        <a:spcAft>
                          <a:spcPts val="0"/>
                        </a:spcAft>
                        <a:tabLst>
                          <a:tab pos="3093720" algn="ctr"/>
                        </a:tabLst>
                      </a:pPr>
                      <a:r>
                        <a:rPr lang="en-GB" sz="300">
                          <a:effectLst/>
                        </a:rPr>
                        <a:t>Staff meetings </a:t>
                      </a:r>
                    </a:p>
                    <a:p>
                      <a:pPr marL="0" marR="0" algn="just">
                        <a:spcBef>
                          <a:spcPts val="0"/>
                        </a:spcBef>
                        <a:spcAft>
                          <a:spcPts val="0"/>
                        </a:spcAft>
                        <a:tabLst>
                          <a:tab pos="3093720" algn="ctr"/>
                        </a:tabLst>
                      </a:pPr>
                      <a:r>
                        <a:rPr lang="en-GB" sz="300">
                          <a:effectLst/>
                        </a:rPr>
                        <a:t> </a:t>
                      </a:r>
                      <a:endParaRPr lang="en-GB" sz="300">
                        <a:effectLst/>
                        <a:latin typeface="Times New Roman" charset="0"/>
                        <a:ea typeface="Times New Roman" charset="0"/>
                      </a:endParaRPr>
                    </a:p>
                  </a:txBody>
                  <a:tcPr marL="16480" marR="16480" marT="0" marB="0"/>
                </a:tc>
                <a:tc>
                  <a:txBody>
                    <a:bodyPr/>
                    <a:lstStyle/>
                    <a:p>
                      <a:pPr marL="0" marR="0" algn="just">
                        <a:spcBef>
                          <a:spcPts val="0"/>
                        </a:spcBef>
                        <a:spcAft>
                          <a:spcPts val="0"/>
                        </a:spcAft>
                        <a:tabLst>
                          <a:tab pos="3093720" algn="ctr"/>
                        </a:tabLst>
                      </a:pPr>
                      <a:r>
                        <a:rPr lang="en-GB" sz="300" dirty="0">
                          <a:effectLst/>
                        </a:rPr>
                        <a:t> </a:t>
                      </a:r>
                      <a:endParaRPr lang="en-GB" sz="300" dirty="0">
                        <a:effectLst/>
                        <a:latin typeface="Times New Roman" charset="0"/>
                        <a:ea typeface="Times New Roman" charset="0"/>
                      </a:endParaRPr>
                    </a:p>
                  </a:txBody>
                  <a:tcPr marL="16480" marR="16480" marT="0" marB="0"/>
                </a:tc>
              </a:tr>
              <a:tr h="260261">
                <a:tc>
                  <a:txBody>
                    <a:bodyPr/>
                    <a:lstStyle/>
                    <a:p>
                      <a:pPr marL="0" marR="0" algn="just">
                        <a:spcBef>
                          <a:spcPts val="0"/>
                        </a:spcBef>
                        <a:spcAft>
                          <a:spcPts val="0"/>
                        </a:spcAft>
                        <a:tabLst>
                          <a:tab pos="3093720" algn="ctr"/>
                        </a:tabLst>
                      </a:pPr>
                      <a:r>
                        <a:rPr lang="en-GB" sz="300">
                          <a:effectLst/>
                        </a:rPr>
                        <a:t> </a:t>
                      </a:r>
                    </a:p>
                    <a:p>
                      <a:pPr marL="21590" marR="0" algn="just">
                        <a:spcBef>
                          <a:spcPts val="0"/>
                        </a:spcBef>
                        <a:spcAft>
                          <a:spcPts val="0"/>
                        </a:spcAft>
                        <a:tabLst>
                          <a:tab pos="3093720" algn="ctr"/>
                        </a:tabLst>
                      </a:pPr>
                      <a:r>
                        <a:rPr lang="en-GB" sz="300">
                          <a:effectLst/>
                        </a:rPr>
                        <a:t>Continuous provision</a:t>
                      </a:r>
                    </a:p>
                    <a:p>
                      <a:pPr marL="21590" marR="0" algn="just">
                        <a:spcBef>
                          <a:spcPts val="0"/>
                        </a:spcBef>
                        <a:spcAft>
                          <a:spcPts val="0"/>
                        </a:spcAft>
                        <a:tabLst>
                          <a:tab pos="3093720" algn="ctr"/>
                        </a:tabLst>
                      </a:pPr>
                      <a:r>
                        <a:rPr lang="en-GB" sz="300">
                          <a:effectLst/>
                        </a:rPr>
                        <a:t>Enhanced provision</a:t>
                      </a:r>
                    </a:p>
                    <a:p>
                      <a:pPr marL="21590" marR="0" algn="just">
                        <a:spcBef>
                          <a:spcPts val="0"/>
                        </a:spcBef>
                        <a:spcAft>
                          <a:spcPts val="0"/>
                        </a:spcAft>
                        <a:tabLst>
                          <a:tab pos="3093720" algn="ctr"/>
                        </a:tabLst>
                      </a:pPr>
                      <a:r>
                        <a:rPr lang="en-GB" sz="300">
                          <a:effectLst/>
                        </a:rPr>
                        <a:t>Focus activities</a:t>
                      </a:r>
                    </a:p>
                    <a:p>
                      <a:pPr marL="21590" marR="0" algn="just">
                        <a:spcBef>
                          <a:spcPts val="0"/>
                        </a:spcBef>
                        <a:spcAft>
                          <a:spcPts val="0"/>
                        </a:spcAft>
                        <a:tabLst>
                          <a:tab pos="3093720" algn="ctr"/>
                        </a:tabLst>
                      </a:pPr>
                      <a:r>
                        <a:rPr lang="en-GB" sz="300">
                          <a:effectLst/>
                        </a:rPr>
                        <a:t>Managing support staff </a:t>
                      </a:r>
                    </a:p>
                    <a:p>
                      <a:pPr marL="0" marR="0" algn="just">
                        <a:spcBef>
                          <a:spcPts val="0"/>
                        </a:spcBef>
                        <a:spcAft>
                          <a:spcPts val="0"/>
                        </a:spcAft>
                        <a:tabLst>
                          <a:tab pos="3093720" algn="ctr"/>
                        </a:tabLst>
                      </a:pPr>
                      <a:r>
                        <a:rPr lang="en-GB" sz="300">
                          <a:effectLst/>
                        </a:rPr>
                        <a:t> </a:t>
                      </a:r>
                      <a:endParaRPr lang="en-GB" sz="300">
                        <a:effectLst/>
                        <a:latin typeface="Times New Roman" charset="0"/>
                        <a:ea typeface="Times New Roman" charset="0"/>
                      </a:endParaRPr>
                    </a:p>
                  </a:txBody>
                  <a:tcPr marL="16480" marR="16480" marT="0" marB="0"/>
                </a:tc>
                <a:tc>
                  <a:txBody>
                    <a:bodyPr/>
                    <a:lstStyle/>
                    <a:p>
                      <a:pPr marL="0" marR="0" algn="just">
                        <a:spcBef>
                          <a:spcPts val="0"/>
                        </a:spcBef>
                        <a:spcAft>
                          <a:spcPts val="0"/>
                        </a:spcAft>
                        <a:tabLst>
                          <a:tab pos="3093720" algn="ctr"/>
                        </a:tabLst>
                      </a:pPr>
                      <a:r>
                        <a:rPr lang="en-GB" sz="300" dirty="0">
                          <a:effectLst/>
                        </a:rPr>
                        <a:t> </a:t>
                      </a:r>
                      <a:endParaRPr lang="en-GB" sz="300" dirty="0">
                        <a:effectLst/>
                        <a:latin typeface="Times New Roman" charset="0"/>
                        <a:ea typeface="Times New Roman" charset="0"/>
                      </a:endParaRPr>
                    </a:p>
                  </a:txBody>
                  <a:tcPr marL="16480" marR="16480" marT="0" marB="0"/>
                </a:tc>
              </a:tr>
              <a:tr h="303638">
                <a:tc>
                  <a:txBody>
                    <a:bodyPr/>
                    <a:lstStyle/>
                    <a:p>
                      <a:pPr marL="0" marR="0" algn="just">
                        <a:spcBef>
                          <a:spcPts val="0"/>
                        </a:spcBef>
                        <a:spcAft>
                          <a:spcPts val="0"/>
                        </a:spcAft>
                        <a:tabLst>
                          <a:tab pos="3093720" algn="ctr"/>
                        </a:tabLst>
                      </a:pPr>
                      <a:r>
                        <a:rPr lang="en-GB" sz="300" dirty="0">
                          <a:effectLst/>
                        </a:rPr>
                        <a:t>have gained assessment experienced of: </a:t>
                      </a:r>
                    </a:p>
                    <a:p>
                      <a:pPr marL="0" marR="0" algn="just">
                        <a:spcBef>
                          <a:spcPts val="0"/>
                        </a:spcBef>
                        <a:spcAft>
                          <a:spcPts val="0"/>
                        </a:spcAft>
                        <a:tabLst>
                          <a:tab pos="3093720" algn="ctr"/>
                        </a:tabLst>
                      </a:pPr>
                      <a:r>
                        <a:rPr lang="en-GB" sz="300" dirty="0">
                          <a:effectLst/>
                        </a:rPr>
                        <a:t> </a:t>
                      </a:r>
                    </a:p>
                    <a:p>
                      <a:pPr marL="21590" marR="0" algn="just">
                        <a:spcBef>
                          <a:spcPts val="0"/>
                        </a:spcBef>
                        <a:spcAft>
                          <a:spcPts val="0"/>
                        </a:spcAft>
                        <a:tabLst>
                          <a:tab pos="3093720" algn="ctr"/>
                        </a:tabLst>
                      </a:pPr>
                      <a:r>
                        <a:rPr lang="en-GB" sz="300" dirty="0">
                          <a:effectLst/>
                        </a:rPr>
                        <a:t>Whole-school data </a:t>
                      </a:r>
                    </a:p>
                    <a:p>
                      <a:pPr marL="21590" marR="0" algn="just">
                        <a:spcBef>
                          <a:spcPts val="0"/>
                        </a:spcBef>
                        <a:spcAft>
                          <a:spcPts val="0"/>
                        </a:spcAft>
                        <a:tabLst>
                          <a:tab pos="3093720" algn="ctr"/>
                        </a:tabLst>
                      </a:pPr>
                      <a:r>
                        <a:rPr lang="en-GB" sz="300" dirty="0">
                          <a:effectLst/>
                        </a:rPr>
                        <a:t>Tracking</a:t>
                      </a:r>
                    </a:p>
                    <a:p>
                      <a:pPr marL="21590" marR="0" algn="just">
                        <a:spcBef>
                          <a:spcPts val="0"/>
                        </a:spcBef>
                        <a:spcAft>
                          <a:spcPts val="0"/>
                        </a:spcAft>
                        <a:tabLst>
                          <a:tab pos="3093720" algn="ctr"/>
                        </a:tabLst>
                      </a:pPr>
                      <a:r>
                        <a:rPr lang="en-GB" sz="300" dirty="0">
                          <a:effectLst/>
                        </a:rPr>
                        <a:t>On entry assessments</a:t>
                      </a:r>
                    </a:p>
                    <a:p>
                      <a:pPr marL="21590" marR="0" algn="just">
                        <a:spcBef>
                          <a:spcPts val="0"/>
                        </a:spcBef>
                        <a:spcAft>
                          <a:spcPts val="0"/>
                        </a:spcAft>
                        <a:tabLst>
                          <a:tab pos="3093720" algn="ctr"/>
                        </a:tabLst>
                      </a:pPr>
                      <a:r>
                        <a:rPr lang="en-GB" sz="300" dirty="0">
                          <a:effectLst/>
                        </a:rPr>
                        <a:t>Marking</a:t>
                      </a:r>
                    </a:p>
                    <a:p>
                      <a:pPr marL="0" marR="0" algn="just">
                        <a:spcBef>
                          <a:spcPts val="0"/>
                        </a:spcBef>
                        <a:spcAft>
                          <a:spcPts val="0"/>
                        </a:spcAft>
                        <a:tabLst>
                          <a:tab pos="3093720" algn="ctr"/>
                        </a:tabLst>
                      </a:pPr>
                      <a:r>
                        <a:rPr lang="en-GB" sz="300" dirty="0">
                          <a:effectLst/>
                        </a:rPr>
                        <a:t> </a:t>
                      </a:r>
                      <a:endParaRPr lang="en-GB" sz="300" dirty="0">
                        <a:effectLst/>
                        <a:latin typeface="Times New Roman" charset="0"/>
                        <a:ea typeface="Times New Roman" charset="0"/>
                      </a:endParaRPr>
                    </a:p>
                  </a:txBody>
                  <a:tcPr marL="16480" marR="16480" marT="0" marB="0"/>
                </a:tc>
                <a:tc>
                  <a:txBody>
                    <a:bodyPr/>
                    <a:lstStyle/>
                    <a:p>
                      <a:pPr marL="0" marR="0" algn="just">
                        <a:spcBef>
                          <a:spcPts val="0"/>
                        </a:spcBef>
                        <a:spcAft>
                          <a:spcPts val="0"/>
                        </a:spcAft>
                        <a:tabLst>
                          <a:tab pos="3093720" algn="ctr"/>
                        </a:tabLst>
                      </a:pPr>
                      <a:r>
                        <a:rPr lang="en-GB" sz="300" dirty="0">
                          <a:effectLst/>
                        </a:rPr>
                        <a:t> </a:t>
                      </a:r>
                      <a:endParaRPr lang="en-GB" sz="300" dirty="0">
                        <a:effectLst/>
                        <a:latin typeface="Times New Roman" charset="0"/>
                        <a:ea typeface="Times New Roman" charset="0"/>
                      </a:endParaRPr>
                    </a:p>
                  </a:txBody>
                  <a:tcPr marL="16480" marR="16480" marT="0" marB="0"/>
                </a:tc>
              </a:tr>
            </a:tbl>
          </a:graphicData>
        </a:graphic>
      </p:graphicFrame>
      <p:sp>
        <p:nvSpPr>
          <p:cNvPr id="3" name="Rectangle 1"/>
          <p:cNvSpPr>
            <a:spLocks noChangeArrowheads="1"/>
          </p:cNvSpPr>
          <p:nvPr/>
        </p:nvSpPr>
        <p:spPr bwMode="auto">
          <a:xfrm>
            <a:off x="2423594" y="529781"/>
            <a:ext cx="367240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anchor="ctr" anchorCtr="0" compatLnSpc="1">
            <a:prstTxWarp prst="textNoShape">
              <a:avLst/>
            </a:prstTxWarp>
            <a:spAutoFit/>
          </a:bodyPr>
          <a:lstStyle/>
          <a:p>
            <a:r>
              <a:rPr lang="en-US" dirty="0" err="1"/>
              <a:t>Cyfnod</a:t>
            </a:r>
            <a:r>
              <a:rPr lang="en-US" dirty="0"/>
              <a:t> Sylfaen * Foundation Phase</a:t>
            </a:r>
            <a:endParaRPr lang="en-US" dirty="0"/>
          </a:p>
        </p:txBody>
      </p:sp>
    </p:spTree>
    <p:extLst>
      <p:ext uri="{BB962C8B-B14F-4D97-AF65-F5344CB8AC3E}">
        <p14:creationId xmlns:p14="http://schemas.microsoft.com/office/powerpoint/2010/main" val="43725240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1147913923"/>
              </p:ext>
            </p:extLst>
          </p:nvPr>
        </p:nvGraphicFramePr>
        <p:xfrm>
          <a:off x="2783632" y="1196752"/>
          <a:ext cx="6984776" cy="5003872"/>
        </p:xfrm>
        <a:graphic>
          <a:graphicData uri="http://schemas.openxmlformats.org/drawingml/2006/table">
            <a:tbl>
              <a:tblPr>
                <a:tableStyleId>{5C22544A-7EE6-4342-B048-85BDC9FD1C3A}</a:tableStyleId>
              </a:tblPr>
              <a:tblGrid>
                <a:gridCol w="3698191"/>
                <a:gridCol w="3286585"/>
              </a:tblGrid>
              <a:tr h="82579">
                <a:tc>
                  <a:txBody>
                    <a:bodyPr/>
                    <a:lstStyle/>
                    <a:p>
                      <a:pPr marL="0" marR="0" algn="l">
                        <a:spcBef>
                          <a:spcPts val="0"/>
                        </a:spcBef>
                        <a:spcAft>
                          <a:spcPts val="0"/>
                        </a:spcAft>
                        <a:tabLst>
                          <a:tab pos="-914400" algn="l"/>
                        </a:tabLst>
                      </a:pPr>
                      <a:r>
                        <a:rPr lang="en-GB" sz="500">
                          <a:effectLst/>
                        </a:rPr>
                        <a:t>Core subjects</a:t>
                      </a:r>
                      <a:endParaRPr lang="en-GB" sz="500">
                        <a:effectLst/>
                        <a:latin typeface="Times New Roman" charset="0"/>
                        <a:ea typeface="Times New Roman" charset="0"/>
                      </a:endParaRPr>
                    </a:p>
                  </a:txBody>
                  <a:tcPr marL="29570" marR="29570" marT="0" marB="0"/>
                </a:tc>
                <a:tc>
                  <a:txBody>
                    <a:bodyPr/>
                    <a:lstStyle/>
                    <a:p>
                      <a:pPr marL="0" marR="0" algn="l">
                        <a:spcBef>
                          <a:spcPts val="0"/>
                        </a:spcBef>
                        <a:spcAft>
                          <a:spcPts val="0"/>
                        </a:spcAft>
                        <a:tabLst>
                          <a:tab pos="-914400" algn="l"/>
                        </a:tabLst>
                      </a:pPr>
                      <a:r>
                        <a:rPr lang="en-GB" sz="500">
                          <a:effectLst/>
                        </a:rPr>
                        <a:t>Trainee comments </a:t>
                      </a:r>
                      <a:endParaRPr lang="en-GB" sz="500">
                        <a:effectLst/>
                        <a:latin typeface="Times New Roman" charset="0"/>
                        <a:ea typeface="Times New Roman" charset="0"/>
                      </a:endParaRPr>
                    </a:p>
                  </a:txBody>
                  <a:tcPr marL="29570" marR="29570" marT="0" marB="0"/>
                </a:tc>
              </a:tr>
              <a:tr h="1178556">
                <a:tc>
                  <a:txBody>
                    <a:bodyPr/>
                    <a:lstStyle/>
                    <a:p>
                      <a:pPr marL="0" marR="0" algn="l">
                        <a:lnSpc>
                          <a:spcPct val="115000"/>
                        </a:lnSpc>
                        <a:spcBef>
                          <a:spcPts val="1000"/>
                        </a:spcBef>
                        <a:spcAft>
                          <a:spcPts val="0"/>
                        </a:spcAft>
                      </a:pPr>
                      <a:r>
                        <a:rPr lang="en-GB" sz="600" dirty="0" smtClean="0">
                          <a:effectLst/>
                        </a:rPr>
                        <a:t>ENGLISH</a:t>
                      </a:r>
                      <a:endParaRPr lang="en-GB" sz="900" dirty="0">
                        <a:effectLst/>
                      </a:endParaRPr>
                    </a:p>
                    <a:p>
                      <a:pPr marL="342900" lvl="0" indent="-342900" algn="just">
                        <a:buFont typeface="Symbol" charset="2"/>
                        <a:buChar char=""/>
                        <a:tabLst>
                          <a:tab pos="-914400" algn="l"/>
                        </a:tabLst>
                      </a:pPr>
                      <a:r>
                        <a:rPr lang="en-GB" sz="1200" dirty="0">
                          <a:effectLst/>
                        </a:rPr>
                        <a:t>How many language activities/lessons have you planned and taught?</a:t>
                      </a:r>
                      <a:endParaRPr lang="en-GB" sz="1100" dirty="0">
                        <a:effectLst/>
                      </a:endParaRPr>
                    </a:p>
                    <a:p>
                      <a:pPr marL="342900" lvl="0" indent="-342900" algn="just">
                        <a:buFont typeface="Symbol" charset="2"/>
                        <a:buChar char=""/>
                        <a:tabLst>
                          <a:tab pos="-914400" algn="l"/>
                        </a:tabLst>
                      </a:pPr>
                      <a:r>
                        <a:rPr lang="en-GB" sz="1200" dirty="0">
                          <a:effectLst/>
                        </a:rPr>
                        <a:t>What areas of NC language have you addressed?</a:t>
                      </a:r>
                      <a:endParaRPr lang="en-GB" sz="1100" dirty="0">
                        <a:effectLst/>
                      </a:endParaRPr>
                    </a:p>
                    <a:p>
                      <a:pPr marL="342900" lvl="0" indent="-342900" algn="just">
                        <a:buFont typeface="Symbol" charset="2"/>
                        <a:buChar char=""/>
                        <a:tabLst>
                          <a:tab pos="-914400" algn="l"/>
                        </a:tabLst>
                      </a:pPr>
                      <a:r>
                        <a:rPr lang="en-GB" sz="1200" dirty="0">
                          <a:effectLst/>
                        </a:rPr>
                        <a:t>What have you learned from the directed tasks?</a:t>
                      </a:r>
                      <a:endParaRPr lang="en-GB" sz="1100" dirty="0">
                        <a:effectLst/>
                      </a:endParaRPr>
                    </a:p>
                    <a:p>
                      <a:pPr marL="342900" lvl="0" indent="-342900" algn="just">
                        <a:buFont typeface="Symbol" charset="2"/>
                        <a:buChar char=""/>
                        <a:tabLst>
                          <a:tab pos="-914400" algn="l"/>
                        </a:tabLst>
                      </a:pPr>
                      <a:r>
                        <a:rPr lang="en-GB" sz="1200" dirty="0">
                          <a:effectLst/>
                        </a:rPr>
                        <a:t>What progress have you made in the teaching of reading?</a:t>
                      </a:r>
                      <a:endParaRPr lang="en-GB" sz="1100" dirty="0">
                        <a:effectLst/>
                      </a:endParaRPr>
                    </a:p>
                    <a:p>
                      <a:pPr marL="342900" lvl="0" indent="-342900" algn="just">
                        <a:buFont typeface="Symbol" charset="2"/>
                        <a:buChar char=""/>
                        <a:tabLst>
                          <a:tab pos="-914400" algn="l"/>
                        </a:tabLst>
                      </a:pPr>
                      <a:r>
                        <a:rPr lang="en-GB" sz="1200" dirty="0">
                          <a:effectLst/>
                        </a:rPr>
                        <a:t>What are the implications for you and the pupils in future teaching and learning experiences?</a:t>
                      </a:r>
                      <a:endParaRPr lang="en-GB" sz="1100" dirty="0">
                        <a:effectLst/>
                      </a:endParaRPr>
                    </a:p>
                    <a:p>
                      <a:pPr marL="342900" lvl="0" indent="-342900" algn="just">
                        <a:buFont typeface="Symbol" charset="2"/>
                        <a:buChar char=""/>
                        <a:tabLst>
                          <a:tab pos="-914400" algn="l"/>
                        </a:tabLst>
                      </a:pPr>
                      <a:r>
                        <a:rPr lang="en-GB" sz="1200" dirty="0">
                          <a:effectLst/>
                        </a:rPr>
                        <a:t>What have you learnt about language teaching and learning from these experiences?</a:t>
                      </a:r>
                      <a:endParaRPr lang="en-GB" sz="1100" dirty="0">
                        <a:effectLst/>
                        <a:latin typeface="Calibri" charset="0"/>
                      </a:endParaRPr>
                    </a:p>
                  </a:txBody>
                  <a:tcPr marL="29570" marR="29570" marT="0" marB="0"/>
                </a:tc>
                <a:tc>
                  <a:txBody>
                    <a:bodyPr/>
                    <a:lstStyle/>
                    <a:p>
                      <a:pPr marL="0" marR="0" algn="just">
                        <a:spcBef>
                          <a:spcPts val="0"/>
                        </a:spcBef>
                        <a:spcAft>
                          <a:spcPts val="0"/>
                        </a:spcAft>
                        <a:tabLst>
                          <a:tab pos="-914400" algn="l"/>
                        </a:tabLst>
                      </a:pPr>
                      <a:r>
                        <a:rPr lang="en-GB" sz="500">
                          <a:effectLst/>
                        </a:rPr>
                        <a:t> </a:t>
                      </a:r>
                      <a:endParaRPr lang="en-GB" sz="500">
                        <a:effectLst/>
                        <a:latin typeface="Times New Roman" charset="0"/>
                        <a:ea typeface="Times New Roman" charset="0"/>
                      </a:endParaRPr>
                    </a:p>
                  </a:txBody>
                  <a:tcPr marL="29570" marR="29570" marT="0" marB="0"/>
                </a:tc>
              </a:tr>
              <a:tr h="1178556">
                <a:tc>
                  <a:txBody>
                    <a:bodyPr/>
                    <a:lstStyle/>
                    <a:p>
                      <a:pPr marL="0" marR="0" algn="l">
                        <a:lnSpc>
                          <a:spcPct val="115000"/>
                        </a:lnSpc>
                        <a:spcBef>
                          <a:spcPts val="1000"/>
                        </a:spcBef>
                        <a:spcAft>
                          <a:spcPts val="0"/>
                        </a:spcAft>
                      </a:pPr>
                      <a:r>
                        <a:rPr lang="en-GB" sz="400" dirty="0">
                          <a:effectLst/>
                        </a:rPr>
                        <a:t>Welsh</a:t>
                      </a:r>
                    </a:p>
                    <a:p>
                      <a:pPr marL="342900" lvl="0" indent="-342900" algn="just">
                        <a:buFont typeface="Symbol" charset="2"/>
                        <a:buChar char=""/>
                        <a:tabLst>
                          <a:tab pos="-914400" algn="l"/>
                        </a:tabLst>
                      </a:pPr>
                      <a:r>
                        <a:rPr lang="en-GB" sz="500" dirty="0">
                          <a:effectLst/>
                        </a:rPr>
                        <a:t>How many language activities/lessons have you planned and taught?</a:t>
                      </a:r>
                      <a:endParaRPr lang="en-GB" sz="400" dirty="0">
                        <a:effectLst/>
                      </a:endParaRPr>
                    </a:p>
                    <a:p>
                      <a:pPr marL="342900" lvl="0" indent="-342900" algn="just">
                        <a:buFont typeface="Symbol" charset="2"/>
                        <a:buChar char=""/>
                        <a:tabLst>
                          <a:tab pos="-914400" algn="l"/>
                        </a:tabLst>
                      </a:pPr>
                      <a:r>
                        <a:rPr lang="en-GB" sz="500" dirty="0">
                          <a:effectLst/>
                        </a:rPr>
                        <a:t>What areas of NC language have you addressed?</a:t>
                      </a:r>
                      <a:endParaRPr lang="en-GB" sz="400" dirty="0">
                        <a:effectLst/>
                      </a:endParaRPr>
                    </a:p>
                    <a:p>
                      <a:pPr marL="342900" lvl="0" indent="-342900" algn="just">
                        <a:buFont typeface="Symbol" charset="2"/>
                        <a:buChar char=""/>
                        <a:tabLst>
                          <a:tab pos="-914400" algn="l"/>
                        </a:tabLst>
                      </a:pPr>
                      <a:r>
                        <a:rPr lang="en-GB" sz="500" dirty="0">
                          <a:effectLst/>
                        </a:rPr>
                        <a:t>What have you learned from the directed tasks?</a:t>
                      </a:r>
                      <a:endParaRPr lang="en-GB" sz="400" dirty="0">
                        <a:effectLst/>
                      </a:endParaRPr>
                    </a:p>
                    <a:p>
                      <a:pPr marL="342900" lvl="0" indent="-342900" algn="just">
                        <a:buFont typeface="Symbol" charset="2"/>
                        <a:buChar char=""/>
                        <a:tabLst>
                          <a:tab pos="-914400" algn="l"/>
                        </a:tabLst>
                      </a:pPr>
                      <a:r>
                        <a:rPr lang="en-GB" sz="500" dirty="0">
                          <a:effectLst/>
                        </a:rPr>
                        <a:t>What progress have you made in the teaching of reading?</a:t>
                      </a:r>
                      <a:endParaRPr lang="en-GB" sz="400" dirty="0">
                        <a:effectLst/>
                      </a:endParaRPr>
                    </a:p>
                    <a:p>
                      <a:pPr marL="342900" lvl="0" indent="-342900" algn="just">
                        <a:buFont typeface="Symbol" charset="2"/>
                        <a:buChar char=""/>
                        <a:tabLst>
                          <a:tab pos="-914400" algn="l"/>
                        </a:tabLst>
                      </a:pPr>
                      <a:r>
                        <a:rPr lang="en-GB" sz="500" dirty="0">
                          <a:effectLst/>
                        </a:rPr>
                        <a:t>What are the implications for you and the pupils in future teaching and learning experiences?</a:t>
                      </a:r>
                      <a:endParaRPr lang="en-GB" sz="400" dirty="0">
                        <a:effectLst/>
                      </a:endParaRPr>
                    </a:p>
                    <a:p>
                      <a:pPr marL="342900" lvl="0" indent="-342900" algn="just">
                        <a:buFont typeface="Symbol" charset="2"/>
                        <a:buChar char=""/>
                        <a:tabLst>
                          <a:tab pos="-914400" algn="l"/>
                        </a:tabLst>
                      </a:pPr>
                      <a:r>
                        <a:rPr lang="en-GB" sz="500" dirty="0">
                          <a:effectLst/>
                        </a:rPr>
                        <a:t>What have you learnt about language teaching and learning from these experiences?</a:t>
                      </a:r>
                      <a:endParaRPr lang="en-GB" sz="400" dirty="0">
                        <a:effectLst/>
                        <a:latin typeface="Calibri" charset="0"/>
                      </a:endParaRPr>
                    </a:p>
                  </a:txBody>
                  <a:tcPr marL="29570" marR="29570" marT="0" marB="0"/>
                </a:tc>
                <a:tc>
                  <a:txBody>
                    <a:bodyPr/>
                    <a:lstStyle/>
                    <a:p>
                      <a:pPr marL="0" marR="0" algn="just">
                        <a:spcBef>
                          <a:spcPts val="0"/>
                        </a:spcBef>
                        <a:spcAft>
                          <a:spcPts val="0"/>
                        </a:spcAft>
                        <a:tabLst>
                          <a:tab pos="-914400" algn="l"/>
                        </a:tabLst>
                      </a:pPr>
                      <a:r>
                        <a:rPr lang="en-GB" sz="500">
                          <a:effectLst/>
                        </a:rPr>
                        <a:t> </a:t>
                      </a:r>
                      <a:endParaRPr lang="en-GB" sz="500">
                        <a:effectLst/>
                        <a:latin typeface="Times New Roman" charset="0"/>
                        <a:ea typeface="Times New Roman" charset="0"/>
                      </a:endParaRPr>
                    </a:p>
                  </a:txBody>
                  <a:tcPr marL="29570" marR="29570" marT="0" marB="0"/>
                </a:tc>
              </a:tr>
              <a:tr h="786891">
                <a:tc>
                  <a:txBody>
                    <a:bodyPr/>
                    <a:lstStyle/>
                    <a:p>
                      <a:pPr marL="0" marR="0" algn="l">
                        <a:lnSpc>
                          <a:spcPct val="115000"/>
                        </a:lnSpc>
                        <a:spcBef>
                          <a:spcPts val="1000"/>
                        </a:spcBef>
                        <a:spcAft>
                          <a:spcPts val="0"/>
                        </a:spcAft>
                      </a:pPr>
                      <a:r>
                        <a:rPr lang="en-GB" sz="400">
                          <a:effectLst/>
                        </a:rPr>
                        <a:t>Maths </a:t>
                      </a:r>
                    </a:p>
                    <a:p>
                      <a:pPr marL="342900" lvl="0" indent="-342900" algn="just">
                        <a:buFont typeface="Symbol" charset="2"/>
                        <a:buChar char=""/>
                        <a:tabLst>
                          <a:tab pos="-914400" algn="l"/>
                        </a:tabLst>
                      </a:pPr>
                      <a:r>
                        <a:rPr lang="en-GB" sz="500">
                          <a:effectLst/>
                        </a:rPr>
                        <a:t>How many mathematics activities/lessons have you planned and taught?</a:t>
                      </a:r>
                      <a:endParaRPr lang="en-GB" sz="400">
                        <a:effectLst/>
                      </a:endParaRPr>
                    </a:p>
                    <a:p>
                      <a:pPr marL="342900" lvl="0" indent="-342900" algn="just">
                        <a:buFont typeface="Symbol" charset="2"/>
                        <a:buChar char=""/>
                        <a:tabLst>
                          <a:tab pos="-914400" algn="l"/>
                        </a:tabLst>
                      </a:pPr>
                      <a:r>
                        <a:rPr lang="en-GB" sz="500">
                          <a:effectLst/>
                        </a:rPr>
                        <a:t>What areas of National Curriculum mathematics have you addressed?</a:t>
                      </a:r>
                      <a:endParaRPr lang="en-GB" sz="400">
                        <a:effectLst/>
                      </a:endParaRPr>
                    </a:p>
                    <a:p>
                      <a:pPr marL="342900" lvl="0" indent="-342900" algn="just">
                        <a:buFont typeface="Symbol" charset="2"/>
                        <a:buChar char=""/>
                        <a:tabLst>
                          <a:tab pos="-914400" algn="l"/>
                        </a:tabLst>
                      </a:pPr>
                      <a:r>
                        <a:rPr lang="en-GB" sz="500">
                          <a:effectLst/>
                        </a:rPr>
                        <a:t>What was the outcome of the directed tasks in mathematics?</a:t>
                      </a:r>
                      <a:endParaRPr lang="en-GB" sz="400">
                        <a:effectLst/>
                      </a:endParaRPr>
                    </a:p>
                    <a:p>
                      <a:pPr marL="342900" lvl="0" indent="-342900" algn="just">
                        <a:buFont typeface="Symbol" charset="2"/>
                        <a:buChar char=""/>
                        <a:tabLst>
                          <a:tab pos="-914400" algn="l"/>
                        </a:tabLst>
                      </a:pPr>
                      <a:r>
                        <a:rPr lang="en-GB" sz="500">
                          <a:effectLst/>
                        </a:rPr>
                        <a:t>What are the implications for you and the pupils in future teaching and learning experiences?</a:t>
                      </a:r>
                      <a:endParaRPr lang="en-GB" sz="400">
                        <a:effectLst/>
                        <a:latin typeface="Calibri" charset="0"/>
                      </a:endParaRPr>
                    </a:p>
                  </a:txBody>
                  <a:tcPr marL="29570" marR="29570" marT="0" marB="0"/>
                </a:tc>
                <a:tc>
                  <a:txBody>
                    <a:bodyPr/>
                    <a:lstStyle/>
                    <a:p>
                      <a:pPr marL="0" marR="0" algn="just">
                        <a:spcBef>
                          <a:spcPts val="0"/>
                        </a:spcBef>
                        <a:spcAft>
                          <a:spcPts val="0"/>
                        </a:spcAft>
                        <a:tabLst>
                          <a:tab pos="-914400" algn="l"/>
                        </a:tabLst>
                      </a:pPr>
                      <a:r>
                        <a:rPr lang="en-GB" sz="500">
                          <a:effectLst/>
                        </a:rPr>
                        <a:t> </a:t>
                      </a:r>
                      <a:endParaRPr lang="en-GB" sz="500">
                        <a:effectLst/>
                        <a:latin typeface="Times New Roman" charset="0"/>
                        <a:ea typeface="Times New Roman" charset="0"/>
                      </a:endParaRPr>
                    </a:p>
                  </a:txBody>
                  <a:tcPr marL="29570" marR="29570" marT="0" marB="0"/>
                </a:tc>
              </a:tr>
              <a:tr h="1021890">
                <a:tc>
                  <a:txBody>
                    <a:bodyPr/>
                    <a:lstStyle/>
                    <a:p>
                      <a:pPr marL="0" marR="0" algn="l">
                        <a:lnSpc>
                          <a:spcPct val="115000"/>
                        </a:lnSpc>
                        <a:spcBef>
                          <a:spcPts val="1000"/>
                        </a:spcBef>
                        <a:spcAft>
                          <a:spcPts val="0"/>
                        </a:spcAft>
                      </a:pPr>
                      <a:r>
                        <a:rPr lang="en-GB" sz="400">
                          <a:effectLst/>
                        </a:rPr>
                        <a:t>Science </a:t>
                      </a:r>
                    </a:p>
                    <a:p>
                      <a:pPr marL="342900" lvl="0" indent="-342900" algn="just">
                        <a:buFont typeface="Symbol" charset="2"/>
                        <a:buChar char=""/>
                        <a:tabLst>
                          <a:tab pos="-914400" algn="l"/>
                        </a:tabLst>
                      </a:pPr>
                      <a:r>
                        <a:rPr lang="en-GB" sz="500">
                          <a:effectLst/>
                        </a:rPr>
                        <a:t>How many science learning experiences have you planned and taught?</a:t>
                      </a:r>
                      <a:endParaRPr lang="en-GB" sz="400">
                        <a:effectLst/>
                      </a:endParaRPr>
                    </a:p>
                    <a:p>
                      <a:pPr marL="342900" lvl="0" indent="-342900" algn="just">
                        <a:buFont typeface="Symbol" charset="2"/>
                        <a:buChar char=""/>
                        <a:tabLst>
                          <a:tab pos="-914400" algn="l"/>
                        </a:tabLst>
                      </a:pPr>
                      <a:r>
                        <a:rPr lang="en-GB" sz="500">
                          <a:effectLst/>
                        </a:rPr>
                        <a:t>What areas of NC Science have you addressed? </a:t>
                      </a:r>
                      <a:endParaRPr lang="en-GB" sz="400">
                        <a:effectLst/>
                      </a:endParaRPr>
                    </a:p>
                    <a:p>
                      <a:pPr marL="342900" lvl="0" indent="-342900" algn="just">
                        <a:buFont typeface="Symbol" charset="2"/>
                        <a:buChar char=""/>
                        <a:tabLst>
                          <a:tab pos="-914400" algn="l"/>
                        </a:tabLst>
                      </a:pPr>
                      <a:r>
                        <a:rPr lang="en-GB" sz="500">
                          <a:effectLst/>
                        </a:rPr>
                        <a:t>What was the outcome of the directed tasks in Science?</a:t>
                      </a:r>
                      <a:endParaRPr lang="en-GB" sz="400">
                        <a:effectLst/>
                      </a:endParaRPr>
                    </a:p>
                    <a:p>
                      <a:pPr marL="342900" lvl="0" indent="-342900" algn="just">
                        <a:buFont typeface="Symbol" charset="2"/>
                        <a:buChar char=""/>
                        <a:tabLst>
                          <a:tab pos="-914400" algn="l"/>
                        </a:tabLst>
                      </a:pPr>
                      <a:r>
                        <a:rPr lang="en-GB" sz="500">
                          <a:effectLst/>
                        </a:rPr>
                        <a:t>What have you learned about the teaching and learning of Science?</a:t>
                      </a:r>
                      <a:endParaRPr lang="en-GB" sz="400">
                        <a:effectLst/>
                      </a:endParaRPr>
                    </a:p>
                    <a:p>
                      <a:pPr marL="342900" lvl="0" indent="-342900" algn="just">
                        <a:buFont typeface="Symbol" charset="2"/>
                        <a:buChar char=""/>
                        <a:tabLst>
                          <a:tab pos="-914400" algn="l"/>
                        </a:tabLst>
                      </a:pPr>
                      <a:r>
                        <a:rPr lang="en-GB" sz="500">
                          <a:effectLst/>
                        </a:rPr>
                        <a:t>Have you conducted a whole investigation?</a:t>
                      </a:r>
                      <a:endParaRPr lang="en-GB" sz="400">
                        <a:effectLst/>
                      </a:endParaRPr>
                    </a:p>
                    <a:p>
                      <a:pPr marL="342900" lvl="0" indent="-342900" algn="just">
                        <a:buFont typeface="Symbol" charset="2"/>
                        <a:buChar char=""/>
                        <a:tabLst>
                          <a:tab pos="-914400" algn="l"/>
                        </a:tabLst>
                      </a:pPr>
                      <a:r>
                        <a:rPr lang="en-GB" sz="500">
                          <a:effectLst/>
                        </a:rPr>
                        <a:t>What are the implications for you and the pupils in future teaching and learning experiences?</a:t>
                      </a:r>
                      <a:endParaRPr lang="en-GB" sz="400">
                        <a:effectLst/>
                        <a:latin typeface="Calibri" charset="0"/>
                      </a:endParaRPr>
                    </a:p>
                  </a:txBody>
                  <a:tcPr marL="29570" marR="29570" marT="0" marB="0"/>
                </a:tc>
                <a:tc>
                  <a:txBody>
                    <a:bodyPr/>
                    <a:lstStyle/>
                    <a:p>
                      <a:pPr marL="0" marR="0" algn="just">
                        <a:spcBef>
                          <a:spcPts val="0"/>
                        </a:spcBef>
                        <a:spcAft>
                          <a:spcPts val="0"/>
                        </a:spcAft>
                        <a:tabLst>
                          <a:tab pos="-914400" algn="l"/>
                        </a:tabLst>
                      </a:pPr>
                      <a:r>
                        <a:rPr lang="en-GB" sz="500" dirty="0">
                          <a:effectLst/>
                        </a:rPr>
                        <a:t> </a:t>
                      </a:r>
                      <a:endParaRPr lang="en-GB" sz="500" dirty="0">
                        <a:effectLst/>
                        <a:latin typeface="Times New Roman" charset="0"/>
                        <a:ea typeface="Times New Roman" charset="0"/>
                      </a:endParaRPr>
                    </a:p>
                  </a:txBody>
                  <a:tcPr marL="29570" marR="29570" marT="0" marB="0"/>
                </a:tc>
              </a:tr>
            </a:tbl>
          </a:graphicData>
        </a:graphic>
      </p:graphicFrame>
      <p:sp>
        <p:nvSpPr>
          <p:cNvPr id="3" name="TextBox 2"/>
          <p:cNvSpPr txBox="1"/>
          <p:nvPr/>
        </p:nvSpPr>
        <p:spPr>
          <a:xfrm>
            <a:off x="2965938" y="316524"/>
            <a:ext cx="6658454" cy="646331"/>
          </a:xfrm>
          <a:prstGeom prst="rect">
            <a:avLst/>
          </a:prstGeom>
          <a:noFill/>
        </p:spPr>
        <p:txBody>
          <a:bodyPr wrap="square" rtlCol="0">
            <a:spAutoFit/>
          </a:bodyPr>
          <a:lstStyle/>
          <a:p>
            <a:r>
              <a:rPr lang="en-US" dirty="0" err="1"/>
              <a:t>Cyfnod</a:t>
            </a:r>
            <a:r>
              <a:rPr lang="en-US" dirty="0"/>
              <a:t> </a:t>
            </a:r>
            <a:r>
              <a:rPr lang="en-US" dirty="0" err="1"/>
              <a:t>Allweddol</a:t>
            </a:r>
            <a:r>
              <a:rPr lang="en-US" dirty="0"/>
              <a:t> 2</a:t>
            </a:r>
          </a:p>
          <a:p>
            <a:r>
              <a:rPr lang="en-US" dirty="0"/>
              <a:t>Key Stage 2</a:t>
            </a:r>
            <a:endParaRPr lang="en-US" dirty="0"/>
          </a:p>
        </p:txBody>
      </p:sp>
    </p:spTree>
    <p:extLst>
      <p:ext uri="{BB962C8B-B14F-4D97-AF65-F5344CB8AC3E}">
        <p14:creationId xmlns:p14="http://schemas.microsoft.com/office/powerpoint/2010/main" val="21206357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000" dirty="0" err="1"/>
              <a:t>Proffil</a:t>
            </a:r>
            <a:r>
              <a:rPr lang="en-US" sz="4000" dirty="0"/>
              <a:t> </a:t>
            </a:r>
            <a:r>
              <a:rPr lang="en-US" sz="4000" dirty="0" err="1"/>
              <a:t>Datblygiad</a:t>
            </a:r>
            <a:r>
              <a:rPr lang="en-US" sz="4000" dirty="0"/>
              <a:t> </a:t>
            </a:r>
            <a:r>
              <a:rPr lang="en-US" sz="4000" dirty="0" err="1"/>
              <a:t>Proffesiynol</a:t>
            </a:r>
            <a:r>
              <a:rPr lang="en-US" sz="4000" dirty="0"/>
              <a:t/>
            </a:r>
            <a:br>
              <a:rPr lang="en-US" sz="4000" dirty="0"/>
            </a:br>
            <a:r>
              <a:rPr lang="en-US" sz="4000" dirty="0"/>
              <a:t>Professional Development Profile</a:t>
            </a:r>
            <a:endParaRPr lang="en-US" sz="4000" dirty="0"/>
          </a:p>
        </p:txBody>
      </p:sp>
      <p:sp>
        <p:nvSpPr>
          <p:cNvPr id="3" name="Content Placeholder 2"/>
          <p:cNvSpPr>
            <a:spLocks noGrp="1"/>
          </p:cNvSpPr>
          <p:nvPr>
            <p:ph idx="1"/>
          </p:nvPr>
        </p:nvSpPr>
        <p:spPr/>
        <p:txBody>
          <a:bodyPr>
            <a:normAutofit/>
          </a:bodyPr>
          <a:lstStyle/>
          <a:p>
            <a:pPr marL="0" indent="0">
              <a:buNone/>
            </a:pPr>
            <a:endParaRPr lang="en-US" sz="2400" dirty="0"/>
          </a:p>
          <a:p>
            <a:r>
              <a:rPr lang="en-US" dirty="0" err="1"/>
              <a:t>Safonau</a:t>
            </a:r>
            <a:r>
              <a:rPr lang="en-US" dirty="0"/>
              <a:t> SAC/</a:t>
            </a:r>
            <a:r>
              <a:rPr lang="en-US" i="1" dirty="0"/>
              <a:t>QTS standards</a:t>
            </a:r>
            <a:endParaRPr lang="en-US" dirty="0"/>
          </a:p>
          <a:p>
            <a:r>
              <a:rPr lang="en-US" dirty="0" err="1"/>
              <a:t>Tystiolaeth</a:t>
            </a:r>
            <a:r>
              <a:rPr lang="en-US" dirty="0"/>
              <a:t>/</a:t>
            </a:r>
            <a:r>
              <a:rPr lang="en-US" i="1" dirty="0"/>
              <a:t>Evidence</a:t>
            </a:r>
            <a:endParaRPr lang="en-US" dirty="0"/>
          </a:p>
          <a:p>
            <a:r>
              <a:rPr lang="en-US" dirty="0" err="1"/>
              <a:t>Gwaith</a:t>
            </a:r>
            <a:r>
              <a:rPr lang="en-US" dirty="0"/>
              <a:t> </a:t>
            </a:r>
            <a:r>
              <a:rPr lang="en-US" dirty="0" err="1"/>
              <a:t>ysgol</a:t>
            </a:r>
            <a:r>
              <a:rPr lang="en-US" dirty="0"/>
              <a:t> a </a:t>
            </a:r>
            <a:r>
              <a:rPr lang="en-US" dirty="0" err="1"/>
              <a:t>phrifysgol-seiliedig/</a:t>
            </a:r>
            <a:r>
              <a:rPr lang="en-US" i="1" dirty="0" err="1"/>
              <a:t>School</a:t>
            </a:r>
            <a:r>
              <a:rPr lang="en-US" i="1" dirty="0"/>
              <a:t>- and university-based activities</a:t>
            </a:r>
            <a:endParaRPr lang="en-US" i="1" dirty="0"/>
          </a:p>
        </p:txBody>
      </p:sp>
    </p:spTree>
    <p:extLst>
      <p:ext uri="{BB962C8B-B14F-4D97-AF65-F5344CB8AC3E}">
        <p14:creationId xmlns:p14="http://schemas.microsoft.com/office/powerpoint/2010/main" val="147710103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theme/theme1.xml><?xml version="1.0" encoding="utf-8"?>
<a:theme xmlns:a="http://schemas.openxmlformats.org/drawingml/2006/main" name="Badge">
  <a:themeElements>
    <a:clrScheme name="Badge">
      <a:dk1>
        <a:sysClr val="windowText" lastClr="000000"/>
      </a:dk1>
      <a:lt1>
        <a:sysClr val="window" lastClr="FFFFFF"/>
      </a:lt1>
      <a:dk2>
        <a:srgbClr val="171312"/>
      </a:dk2>
      <a:lt2>
        <a:srgbClr val="F7F0DF"/>
      </a:lt2>
      <a:accent1>
        <a:srgbClr val="53AE6E"/>
      </a:accent1>
      <a:accent2>
        <a:srgbClr val="326267"/>
      </a:accent2>
      <a:accent3>
        <a:srgbClr val="C5C34A"/>
      </a:accent3>
      <a:accent4>
        <a:srgbClr val="BF6546"/>
      </a:accent4>
      <a:accent5>
        <a:srgbClr val="81B5A8"/>
      </a:accent5>
      <a:accent6>
        <a:srgbClr val="636455"/>
      </a:accent6>
      <a:hlink>
        <a:srgbClr val="81B5A8"/>
      </a:hlink>
      <a:folHlink>
        <a:srgbClr val="936888"/>
      </a:folHlink>
    </a:clrScheme>
    <a:fontScheme name="Badge">
      <a:majorFont>
        <a:latin typeface="Impact" panose="020B0806030902050204"/>
        <a:ea typeface=""/>
        <a:cs typeface=""/>
      </a:majorFont>
      <a:minorFont>
        <a:latin typeface="Gill Sans MT" panose="020B0502020104020203"/>
        <a:ea typeface=""/>
        <a:cs typeface=""/>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A1A3E1F0-B5EF-49C5-810A-B1B32AEDDC80}"/>
    </a:ext>
  </a:extLst>
</a:theme>
</file>

<file path=docProps/app.xml><?xml version="1.0" encoding="utf-8"?>
<Properties xmlns="http://schemas.openxmlformats.org/officeDocument/2006/extended-properties" xmlns:vt="http://schemas.openxmlformats.org/officeDocument/2006/docPropsVTypes">
  <Template>Badge</Template>
  <TotalTime>18</TotalTime>
  <Words>1140</Words>
  <Application>Microsoft Macintosh PowerPoint</Application>
  <PresentationFormat>Widescreen</PresentationFormat>
  <Paragraphs>158</Paragraphs>
  <Slides>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vt:i4>
      </vt:variant>
    </vt:vector>
  </HeadingPairs>
  <TitlesOfParts>
    <vt:vector size="15" baseType="lpstr">
      <vt:lpstr>Calibri</vt:lpstr>
      <vt:lpstr>Gill Sans MT</vt:lpstr>
      <vt:lpstr>Impact</vt:lpstr>
      <vt:lpstr>MS Gothic</vt:lpstr>
      <vt:lpstr>Symbol</vt:lpstr>
      <vt:lpstr>Times New Roman</vt:lpstr>
      <vt:lpstr>Arial</vt:lpstr>
      <vt:lpstr>Badge</vt:lpstr>
      <vt:lpstr>PAP1 Rhan 2 PTE1 Part 2</vt:lpstr>
      <vt:lpstr> Proffiliau’r Disgyblion * Pupil Profiles</vt:lpstr>
      <vt:lpstr>Enghreifftiau * Examples</vt:lpstr>
      <vt:lpstr>Awdit PAP * PTE Audit</vt:lpstr>
      <vt:lpstr>PowerPoint Presentation</vt:lpstr>
      <vt:lpstr>PowerPoint Presentation</vt:lpstr>
      <vt:lpstr>Proffil Datblygiad Proffesiynol Professional Development Profile</vt:lpstr>
    </vt:vector>
  </TitlesOfParts>
  <Company/>
  <LinksUpToDate>false</LinksUpToDate>
  <SharedDoc>false</SharedDoc>
  <HyperlinksChanged>false</HyperlinksChanged>
  <AppVersion>15.0038</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Catharine Bleasdale</dc:creator>
  <cp:lastModifiedBy>Catharine Bleasdale</cp:lastModifiedBy>
  <cp:revision>3</cp:revision>
  <dcterms:created xsi:type="dcterms:W3CDTF">2018-01-07T16:07:06Z</dcterms:created>
  <dcterms:modified xsi:type="dcterms:W3CDTF">2018-01-07T16:26:01Z</dcterms:modified>
</cp:coreProperties>
</file>