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0"/>
  </p:notesMasterIdLst>
  <p:sldIdLst>
    <p:sldId id="256" r:id="rId2"/>
    <p:sldId id="632" r:id="rId3"/>
    <p:sldId id="257" r:id="rId4"/>
    <p:sldId id="258" r:id="rId5"/>
    <p:sldId id="637" r:id="rId6"/>
    <p:sldId id="629" r:id="rId7"/>
    <p:sldId id="282" r:id="rId8"/>
    <p:sldId id="259" r:id="rId9"/>
    <p:sldId id="277" r:id="rId10"/>
    <p:sldId id="260" r:id="rId11"/>
    <p:sldId id="263" r:id="rId12"/>
    <p:sldId id="266" r:id="rId13"/>
    <p:sldId id="633" r:id="rId14"/>
    <p:sldId id="298" r:id="rId15"/>
    <p:sldId id="297" r:id="rId16"/>
    <p:sldId id="296" r:id="rId17"/>
    <p:sldId id="295" r:id="rId18"/>
    <p:sldId id="294" r:id="rId19"/>
    <p:sldId id="655" r:id="rId20"/>
    <p:sldId id="280" r:id="rId21"/>
    <p:sldId id="641" r:id="rId22"/>
    <p:sldId id="642" r:id="rId23"/>
    <p:sldId id="643" r:id="rId24"/>
    <p:sldId id="644" r:id="rId25"/>
    <p:sldId id="645" r:id="rId26"/>
    <p:sldId id="646" r:id="rId27"/>
    <p:sldId id="647" r:id="rId28"/>
    <p:sldId id="648" r:id="rId29"/>
    <p:sldId id="649" r:id="rId30"/>
    <p:sldId id="650" r:id="rId31"/>
    <p:sldId id="651" r:id="rId32"/>
    <p:sldId id="652" r:id="rId33"/>
    <p:sldId id="653" r:id="rId34"/>
    <p:sldId id="656" r:id="rId35"/>
    <p:sldId id="654" r:id="rId36"/>
    <p:sldId id="630" r:id="rId37"/>
    <p:sldId id="631" r:id="rId38"/>
    <p:sldId id="343" r:id="rId3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09C508-3867-1A6D-9A35-C542F94A6A16}" v="3" dt="2026-10-27T12:39:05.1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9815EB-A341-4CE1-9535-88D8398B1D16}" type="doc">
      <dgm:prSet loTypeId="urn:microsoft.com/office/officeart/2005/8/layout/bProcess2" loCatId="process" qsTypeId="urn:microsoft.com/office/officeart/2005/8/quickstyle/simple1" qsCatId="simple" csTypeId="urn:microsoft.com/office/officeart/2005/8/colors/colorful5" csCatId="colorful"/>
      <dgm:spPr/>
      <dgm:t>
        <a:bodyPr/>
        <a:lstStyle/>
        <a:p>
          <a:endParaRPr lang="en-US"/>
        </a:p>
      </dgm:t>
    </dgm:pt>
    <dgm:pt modelId="{EAE259AE-1EF8-4C59-B462-A457786F7687}">
      <dgm:prSet/>
      <dgm:spPr/>
      <dgm:t>
        <a:bodyPr/>
        <a:lstStyle/>
        <a:p>
          <a:r>
            <a:rPr lang="en-GB"/>
            <a:t>Doing the right things</a:t>
          </a:r>
          <a:endParaRPr lang="en-US"/>
        </a:p>
      </dgm:t>
    </dgm:pt>
    <dgm:pt modelId="{26B00B5B-A3B9-4F3E-81A4-137BCB48B33E}" type="parTrans" cxnId="{D165C116-7CE5-4D0B-AE43-9ED2877995F1}">
      <dgm:prSet/>
      <dgm:spPr/>
      <dgm:t>
        <a:bodyPr/>
        <a:lstStyle/>
        <a:p>
          <a:endParaRPr lang="en-US"/>
        </a:p>
      </dgm:t>
    </dgm:pt>
    <dgm:pt modelId="{7D786B16-DAAA-411C-8BF8-BE8C6A5FD78D}" type="sibTrans" cxnId="{D165C116-7CE5-4D0B-AE43-9ED2877995F1}">
      <dgm:prSet/>
      <dgm:spPr/>
      <dgm:t>
        <a:bodyPr/>
        <a:lstStyle/>
        <a:p>
          <a:endParaRPr lang="en-US"/>
        </a:p>
      </dgm:t>
    </dgm:pt>
    <dgm:pt modelId="{F1515E5B-359C-4CE3-9897-472A2A4B4F11}">
      <dgm:prSet/>
      <dgm:spPr/>
      <dgm:t>
        <a:bodyPr/>
        <a:lstStyle/>
        <a:p>
          <a:r>
            <a:rPr lang="en-GB"/>
            <a:t>In the right way</a:t>
          </a:r>
          <a:endParaRPr lang="en-US"/>
        </a:p>
      </dgm:t>
    </dgm:pt>
    <dgm:pt modelId="{3ABD5069-9DF9-4BE1-8A34-4D355A317FAF}" type="parTrans" cxnId="{29290179-DEC9-4C58-BB72-A628CAEB0548}">
      <dgm:prSet/>
      <dgm:spPr/>
      <dgm:t>
        <a:bodyPr/>
        <a:lstStyle/>
        <a:p>
          <a:endParaRPr lang="en-US"/>
        </a:p>
      </dgm:t>
    </dgm:pt>
    <dgm:pt modelId="{AEBEB7A2-B915-4571-B84B-A9C3C8E86EE6}" type="sibTrans" cxnId="{29290179-DEC9-4C58-BB72-A628CAEB0548}">
      <dgm:prSet/>
      <dgm:spPr/>
      <dgm:t>
        <a:bodyPr/>
        <a:lstStyle/>
        <a:p>
          <a:endParaRPr lang="en-US"/>
        </a:p>
      </dgm:t>
    </dgm:pt>
    <dgm:pt modelId="{5546EE93-6C14-423A-A5B0-785C0548FCBB}">
      <dgm:prSet/>
      <dgm:spPr/>
      <dgm:t>
        <a:bodyPr/>
        <a:lstStyle/>
        <a:p>
          <a:r>
            <a:rPr lang="en-GB"/>
            <a:t>For the right reasons</a:t>
          </a:r>
          <a:endParaRPr lang="en-US"/>
        </a:p>
      </dgm:t>
    </dgm:pt>
    <dgm:pt modelId="{0838A435-72F9-46ED-AC28-228DE4284550}" type="parTrans" cxnId="{6954ED49-8C7A-4AAA-89A4-7F9479F5456F}">
      <dgm:prSet/>
      <dgm:spPr/>
      <dgm:t>
        <a:bodyPr/>
        <a:lstStyle/>
        <a:p>
          <a:endParaRPr lang="en-US"/>
        </a:p>
      </dgm:t>
    </dgm:pt>
    <dgm:pt modelId="{C15F5E0E-BDEA-4362-8B50-1421D7923CFC}" type="sibTrans" cxnId="{6954ED49-8C7A-4AAA-89A4-7F9479F5456F}">
      <dgm:prSet/>
      <dgm:spPr/>
      <dgm:t>
        <a:bodyPr/>
        <a:lstStyle/>
        <a:p>
          <a:endParaRPr lang="en-US"/>
        </a:p>
      </dgm:t>
    </dgm:pt>
    <dgm:pt modelId="{CD096231-679A-4AA0-BC0B-3A77A880B72E}" type="pres">
      <dgm:prSet presAssocID="{3F9815EB-A341-4CE1-9535-88D8398B1D16}" presName="diagram" presStyleCnt="0">
        <dgm:presLayoutVars>
          <dgm:dir/>
          <dgm:resizeHandles/>
        </dgm:presLayoutVars>
      </dgm:prSet>
      <dgm:spPr/>
    </dgm:pt>
    <dgm:pt modelId="{6EFF73F6-4FB4-437E-A7C0-79B3F843645A}" type="pres">
      <dgm:prSet presAssocID="{EAE259AE-1EF8-4C59-B462-A457786F7687}" presName="firstNode" presStyleLbl="node1" presStyleIdx="0" presStyleCnt="3">
        <dgm:presLayoutVars>
          <dgm:bulletEnabled val="1"/>
        </dgm:presLayoutVars>
      </dgm:prSet>
      <dgm:spPr/>
    </dgm:pt>
    <dgm:pt modelId="{D9971213-33D2-4ABB-9CD1-10390BCD1175}" type="pres">
      <dgm:prSet presAssocID="{7D786B16-DAAA-411C-8BF8-BE8C6A5FD78D}" presName="sibTrans" presStyleLbl="sibTrans2D1" presStyleIdx="0" presStyleCnt="2"/>
      <dgm:spPr/>
    </dgm:pt>
    <dgm:pt modelId="{6F52972F-6442-49E7-A39A-EFE59833A069}" type="pres">
      <dgm:prSet presAssocID="{F1515E5B-359C-4CE3-9897-472A2A4B4F11}" presName="middleNode" presStyleCnt="0"/>
      <dgm:spPr/>
    </dgm:pt>
    <dgm:pt modelId="{2EEB82A4-D020-4E49-B701-C7D78B0C111B}" type="pres">
      <dgm:prSet presAssocID="{F1515E5B-359C-4CE3-9897-472A2A4B4F11}" presName="padding" presStyleLbl="node1" presStyleIdx="0" presStyleCnt="3"/>
      <dgm:spPr/>
    </dgm:pt>
    <dgm:pt modelId="{84BE8F9A-6B97-41F1-BBFF-61DD633F8D66}" type="pres">
      <dgm:prSet presAssocID="{F1515E5B-359C-4CE3-9897-472A2A4B4F11}" presName="shape" presStyleLbl="node1" presStyleIdx="1" presStyleCnt="3">
        <dgm:presLayoutVars>
          <dgm:bulletEnabled val="1"/>
        </dgm:presLayoutVars>
      </dgm:prSet>
      <dgm:spPr/>
    </dgm:pt>
    <dgm:pt modelId="{E3BB50F4-F0BE-477F-8FF9-8C0914101613}" type="pres">
      <dgm:prSet presAssocID="{AEBEB7A2-B915-4571-B84B-A9C3C8E86EE6}" presName="sibTrans" presStyleLbl="sibTrans2D1" presStyleIdx="1" presStyleCnt="2"/>
      <dgm:spPr/>
    </dgm:pt>
    <dgm:pt modelId="{F3C7AC63-3C2F-4F80-BF05-470AE2E292F5}" type="pres">
      <dgm:prSet presAssocID="{5546EE93-6C14-423A-A5B0-785C0548FCBB}" presName="lastNode" presStyleLbl="node1" presStyleIdx="2" presStyleCnt="3">
        <dgm:presLayoutVars>
          <dgm:bulletEnabled val="1"/>
        </dgm:presLayoutVars>
      </dgm:prSet>
      <dgm:spPr/>
    </dgm:pt>
  </dgm:ptLst>
  <dgm:cxnLst>
    <dgm:cxn modelId="{9FEFEF06-7861-4720-BA29-4FC02127F20C}" type="presOf" srcId="{AEBEB7A2-B915-4571-B84B-A9C3C8E86EE6}" destId="{E3BB50F4-F0BE-477F-8FF9-8C0914101613}" srcOrd="0" destOrd="0" presId="urn:microsoft.com/office/officeart/2005/8/layout/bProcess2"/>
    <dgm:cxn modelId="{CF066B07-C1BF-456D-B146-FCBC0F24A62E}" type="presOf" srcId="{7D786B16-DAAA-411C-8BF8-BE8C6A5FD78D}" destId="{D9971213-33D2-4ABB-9CD1-10390BCD1175}" srcOrd="0" destOrd="0" presId="urn:microsoft.com/office/officeart/2005/8/layout/bProcess2"/>
    <dgm:cxn modelId="{D165C116-7CE5-4D0B-AE43-9ED2877995F1}" srcId="{3F9815EB-A341-4CE1-9535-88D8398B1D16}" destId="{EAE259AE-1EF8-4C59-B462-A457786F7687}" srcOrd="0" destOrd="0" parTransId="{26B00B5B-A3B9-4F3E-81A4-137BCB48B33E}" sibTransId="{7D786B16-DAAA-411C-8BF8-BE8C6A5FD78D}"/>
    <dgm:cxn modelId="{DABD9C39-BC05-41CE-BC2D-283E3E878A40}" type="presOf" srcId="{F1515E5B-359C-4CE3-9897-472A2A4B4F11}" destId="{84BE8F9A-6B97-41F1-BBFF-61DD633F8D66}" srcOrd="0" destOrd="0" presId="urn:microsoft.com/office/officeart/2005/8/layout/bProcess2"/>
    <dgm:cxn modelId="{6954ED49-8C7A-4AAA-89A4-7F9479F5456F}" srcId="{3F9815EB-A341-4CE1-9535-88D8398B1D16}" destId="{5546EE93-6C14-423A-A5B0-785C0548FCBB}" srcOrd="2" destOrd="0" parTransId="{0838A435-72F9-46ED-AC28-228DE4284550}" sibTransId="{C15F5E0E-BDEA-4362-8B50-1421D7923CFC}"/>
    <dgm:cxn modelId="{29290179-DEC9-4C58-BB72-A628CAEB0548}" srcId="{3F9815EB-A341-4CE1-9535-88D8398B1D16}" destId="{F1515E5B-359C-4CE3-9897-472A2A4B4F11}" srcOrd="1" destOrd="0" parTransId="{3ABD5069-9DF9-4BE1-8A34-4D355A317FAF}" sibTransId="{AEBEB7A2-B915-4571-B84B-A9C3C8E86EE6}"/>
    <dgm:cxn modelId="{1E4143A9-8D7A-41B8-8542-E09E16354D3C}" type="presOf" srcId="{EAE259AE-1EF8-4C59-B462-A457786F7687}" destId="{6EFF73F6-4FB4-437E-A7C0-79B3F843645A}" srcOrd="0" destOrd="0" presId="urn:microsoft.com/office/officeart/2005/8/layout/bProcess2"/>
    <dgm:cxn modelId="{221035B1-4C81-49D7-9D6A-04584A6E2A11}" type="presOf" srcId="{3F9815EB-A341-4CE1-9535-88D8398B1D16}" destId="{CD096231-679A-4AA0-BC0B-3A77A880B72E}" srcOrd="0" destOrd="0" presId="urn:microsoft.com/office/officeart/2005/8/layout/bProcess2"/>
    <dgm:cxn modelId="{31A5B8F2-ECF6-450D-948C-D0D8DEF420EF}" type="presOf" srcId="{5546EE93-6C14-423A-A5B0-785C0548FCBB}" destId="{F3C7AC63-3C2F-4F80-BF05-470AE2E292F5}" srcOrd="0" destOrd="0" presId="urn:microsoft.com/office/officeart/2005/8/layout/bProcess2"/>
    <dgm:cxn modelId="{D5FC41AE-F2EB-474C-A29D-C7F7AD6C4DA2}" type="presParOf" srcId="{CD096231-679A-4AA0-BC0B-3A77A880B72E}" destId="{6EFF73F6-4FB4-437E-A7C0-79B3F843645A}" srcOrd="0" destOrd="0" presId="urn:microsoft.com/office/officeart/2005/8/layout/bProcess2"/>
    <dgm:cxn modelId="{1CA983E9-8568-4585-9E47-E05860E468E0}" type="presParOf" srcId="{CD096231-679A-4AA0-BC0B-3A77A880B72E}" destId="{D9971213-33D2-4ABB-9CD1-10390BCD1175}" srcOrd="1" destOrd="0" presId="urn:microsoft.com/office/officeart/2005/8/layout/bProcess2"/>
    <dgm:cxn modelId="{1CEAAB0A-7D1D-4182-93EE-EFAB74B5F994}" type="presParOf" srcId="{CD096231-679A-4AA0-BC0B-3A77A880B72E}" destId="{6F52972F-6442-49E7-A39A-EFE59833A069}" srcOrd="2" destOrd="0" presId="urn:microsoft.com/office/officeart/2005/8/layout/bProcess2"/>
    <dgm:cxn modelId="{F7B35D47-E055-4693-ABA3-F94E90715EDA}" type="presParOf" srcId="{6F52972F-6442-49E7-A39A-EFE59833A069}" destId="{2EEB82A4-D020-4E49-B701-C7D78B0C111B}" srcOrd="0" destOrd="0" presId="urn:microsoft.com/office/officeart/2005/8/layout/bProcess2"/>
    <dgm:cxn modelId="{24449A8C-CCD9-4090-A3EE-DB564D0A146A}" type="presParOf" srcId="{6F52972F-6442-49E7-A39A-EFE59833A069}" destId="{84BE8F9A-6B97-41F1-BBFF-61DD633F8D66}" srcOrd="1" destOrd="0" presId="urn:microsoft.com/office/officeart/2005/8/layout/bProcess2"/>
    <dgm:cxn modelId="{BB1DE401-3E4E-4846-9915-92A9EFB4E192}" type="presParOf" srcId="{CD096231-679A-4AA0-BC0B-3A77A880B72E}" destId="{E3BB50F4-F0BE-477F-8FF9-8C0914101613}" srcOrd="3" destOrd="0" presId="urn:microsoft.com/office/officeart/2005/8/layout/bProcess2"/>
    <dgm:cxn modelId="{6FA81005-04B6-4E4C-9FA0-3008E8F496BC}" type="presParOf" srcId="{CD096231-679A-4AA0-BC0B-3A77A880B72E}" destId="{F3C7AC63-3C2F-4F80-BF05-470AE2E292F5}" srcOrd="4"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FF73F6-4FB4-437E-A7C0-79B3F843645A}">
      <dsp:nvSpPr>
        <dsp:cNvPr id="0" name=""/>
        <dsp:cNvSpPr/>
      </dsp:nvSpPr>
      <dsp:spPr>
        <a:xfrm>
          <a:off x="0" y="730423"/>
          <a:ext cx="2731957" cy="2731957"/>
        </a:xfrm>
        <a:prstGeom prst="ellipse">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GB" sz="4000" kern="1200"/>
            <a:t>Doing the right things</a:t>
          </a:r>
          <a:endParaRPr lang="en-US" sz="4000" kern="1200"/>
        </a:p>
      </dsp:txBody>
      <dsp:txXfrm>
        <a:off x="400086" y="1130509"/>
        <a:ext cx="1931785" cy="1931785"/>
      </dsp:txXfrm>
    </dsp:sp>
    <dsp:sp modelId="{D9971213-33D2-4ABB-9CD1-10390BCD1175}">
      <dsp:nvSpPr>
        <dsp:cNvPr id="0" name=""/>
        <dsp:cNvSpPr/>
      </dsp:nvSpPr>
      <dsp:spPr>
        <a:xfrm rot="5400000">
          <a:off x="3191602" y="1613877"/>
          <a:ext cx="956185" cy="965050"/>
        </a:xfrm>
        <a:prstGeom prst="triangl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BE8F9A-6B97-41F1-BBFF-61DD633F8D66}">
      <dsp:nvSpPr>
        <dsp:cNvPr id="0" name=""/>
        <dsp:cNvSpPr/>
      </dsp:nvSpPr>
      <dsp:spPr>
        <a:xfrm>
          <a:off x="4552806" y="1185294"/>
          <a:ext cx="1822215" cy="1822215"/>
        </a:xfrm>
        <a:prstGeom prst="ellipse">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a:t>In the right way</a:t>
          </a:r>
          <a:endParaRPr lang="en-US" sz="2800" kern="1200"/>
        </a:p>
      </dsp:txBody>
      <dsp:txXfrm>
        <a:off x="4819663" y="1452151"/>
        <a:ext cx="1288501" cy="1288501"/>
      </dsp:txXfrm>
    </dsp:sp>
    <dsp:sp modelId="{E3BB50F4-F0BE-477F-8FF9-8C0914101613}">
      <dsp:nvSpPr>
        <dsp:cNvPr id="0" name=""/>
        <dsp:cNvSpPr/>
      </dsp:nvSpPr>
      <dsp:spPr>
        <a:xfrm rot="5400000">
          <a:off x="6834667" y="1613877"/>
          <a:ext cx="956185" cy="965050"/>
        </a:xfrm>
        <a:prstGeom prst="triangle">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3C7AC63-3C2F-4F80-BF05-470AE2E292F5}">
      <dsp:nvSpPr>
        <dsp:cNvPr id="0" name=""/>
        <dsp:cNvSpPr/>
      </dsp:nvSpPr>
      <dsp:spPr>
        <a:xfrm>
          <a:off x="8195871" y="730423"/>
          <a:ext cx="2731957" cy="2731957"/>
        </a:xfrm>
        <a:prstGeom prst="ellipse">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GB" sz="4000" kern="1200"/>
            <a:t>For the right reasons</a:t>
          </a:r>
          <a:endParaRPr lang="en-US" sz="4000" kern="1200"/>
        </a:p>
      </dsp:txBody>
      <dsp:txXfrm>
        <a:off x="8595957" y="1130509"/>
        <a:ext cx="1931785" cy="1931785"/>
      </dsp:txXfrm>
    </dsp:sp>
  </dsp:spTree>
</dsp:drawing>
</file>

<file path=ppt/diagrams/layout1.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B00CF0-E76A-4B8B-84F8-696F90B4764C}" type="datetimeFigureOut">
              <a:t>10/27/2026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C5BE38-EAED-457A-81A6-81FAFE4B1082}" type="slidenum">
              <a:t>‹#›</a:t>
            </a:fld>
            <a:endParaRPr lang="en-GB"/>
          </a:p>
        </p:txBody>
      </p:sp>
    </p:spTree>
    <p:extLst>
      <p:ext uri="{BB962C8B-B14F-4D97-AF65-F5344CB8AC3E}">
        <p14:creationId xmlns:p14="http://schemas.microsoft.com/office/powerpoint/2010/main" val="3439633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college.police.uk/ethics/code-of-ethics/principle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Ethical policing principles | College of Policing</a:t>
            </a:r>
          </a:p>
          <a:p>
            <a:endParaRPr lang="en-US" dirty="0">
              <a:ea typeface="Calibri"/>
              <a:cs typeface="Calibri"/>
            </a:endParaRPr>
          </a:p>
          <a:p>
            <a:r>
              <a:rPr lang="en-GB"/>
              <a:t>Ethical Policing Principles</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t>8</a:t>
            </a:fld>
            <a:endParaRPr lang="en-GB"/>
          </a:p>
        </p:txBody>
      </p:sp>
    </p:spTree>
    <p:extLst>
      <p:ext uri="{BB962C8B-B14F-4D97-AF65-F5344CB8AC3E}">
        <p14:creationId xmlns:p14="http://schemas.microsoft.com/office/powerpoint/2010/main" val="12722718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Courage is often associated with physical bravery, but in policing, courage also includes ethical and moral courage. It means doing the right thing, even when it is difficult, unpopular, or personally challenging.</a:t>
            </a:r>
          </a:p>
          <a:p>
            <a:r>
              <a:rPr lang="en-US"/>
              <a:t>Firstly, police officers demonstrate courage by </a:t>
            </a:r>
            <a:r>
              <a:rPr lang="en-US" b="1"/>
              <a:t>taking responsibility</a:t>
            </a:r>
            <a:r>
              <a:rPr lang="en-US"/>
              <a:t> for their actions and decisions. This includes accepting accountability when mistakes are made and learning from those experiences to improve future practice.</a:t>
            </a:r>
            <a:endParaRPr lang="en-GB"/>
          </a:p>
          <a:p>
            <a:r>
              <a:rPr lang="en-US" dirty="0"/>
              <a:t>Police also show courage by </a:t>
            </a:r>
            <a:r>
              <a:rPr lang="en-US" b="1" dirty="0"/>
              <a:t>setting a positive example</a:t>
            </a:r>
            <a:r>
              <a:rPr lang="en-US" dirty="0"/>
              <a:t> for colleagues and the public. Professional </a:t>
            </a:r>
            <a:r>
              <a:rPr lang="en-US" dirty="0" err="1"/>
              <a:t>behaviour</a:t>
            </a:r>
            <a:r>
              <a:rPr lang="en-US" dirty="0"/>
              <a:t>, high standards, and integrity encourage others to act in the same way and help create an ethical workplace culture.</a:t>
            </a:r>
            <a:endParaRPr lang="en-GB" dirty="0"/>
          </a:p>
          <a:p>
            <a:r>
              <a:rPr lang="en-US" dirty="0"/>
              <a:t>Another important aspect of courage is </a:t>
            </a:r>
            <a:r>
              <a:rPr lang="en-US" b="1" dirty="0"/>
              <a:t>challenging unprofessional </a:t>
            </a:r>
            <a:r>
              <a:rPr lang="en-US" b="1" dirty="0" err="1"/>
              <a:t>behaviour</a:t>
            </a:r>
            <a:r>
              <a:rPr lang="en-US" b="1" dirty="0"/>
              <a:t> and practice</a:t>
            </a:r>
            <a:r>
              <a:rPr lang="en-US" dirty="0"/>
              <a:t>. Officers have a responsibility to speak up when they witness misconduct, discrimination, unethical actions, or </a:t>
            </a:r>
            <a:r>
              <a:rPr lang="en-US" dirty="0" err="1"/>
              <a:t>behaviour</a:t>
            </a:r>
            <a:r>
              <a:rPr lang="en-US" dirty="0"/>
              <a:t> that falls below expected standards. This can be difficult, particularly when it involves colleagues, but it is essential for maintaining public trust.</a:t>
            </a:r>
            <a:endParaRPr lang="en-GB" dirty="0"/>
          </a:p>
          <a:p>
            <a:r>
              <a:rPr lang="en-US"/>
              <a:t>Courage is also demonstrated through </a:t>
            </a:r>
            <a:r>
              <a:rPr lang="en-US" b="1"/>
              <a:t>being honest, open, and accountable</a:t>
            </a:r>
            <a:r>
              <a:rPr lang="en-US"/>
              <a:t>. This means providing accurate information, explaining decisions, and being transparent about actions taken. Openness helps build confidence in policing and reinforces legitimacy.</a:t>
            </a:r>
            <a:endParaRPr lang="en-GB"/>
          </a:p>
          <a:p>
            <a:r>
              <a:rPr lang="en-US" dirty="0"/>
              <a:t>Finally, courageous officers </a:t>
            </a:r>
            <a:r>
              <a:rPr lang="en-US" b="1" dirty="0"/>
              <a:t>encourage feedback and scrutiny</a:t>
            </a:r>
            <a:r>
              <a:rPr lang="en-US" dirty="0"/>
              <a:t>. Rather than viewing criticism as a threat, professional policing </a:t>
            </a:r>
            <a:r>
              <a:rPr lang="en-US" dirty="0" err="1"/>
              <a:t>recognises</a:t>
            </a:r>
            <a:r>
              <a:rPr lang="en-US" dirty="0"/>
              <a:t> that feedback from supervisors, colleagues, partner agencies, and the public can improve performance and strengthen accountability.</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GB"/>
              <a:t>10</a:t>
            </a:fld>
            <a:endParaRPr lang="en-GB"/>
          </a:p>
        </p:txBody>
      </p:sp>
    </p:spTree>
    <p:extLst>
      <p:ext uri="{BB962C8B-B14F-4D97-AF65-F5344CB8AC3E}">
        <p14:creationId xmlns:p14="http://schemas.microsoft.com/office/powerpoint/2010/main" val="21547992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Providing a high-quality public service is at the heart of policing. Every action taken by police officers and staff should contribute to protecting the public, maintaining safety, preventing crime, and building confidence within communities.</a:t>
            </a:r>
          </a:p>
          <a:p>
            <a:r>
              <a:rPr lang="en-US"/>
              <a:t>Firstly, police officers should strive to </a:t>
            </a:r>
            <a:r>
              <a:rPr lang="en-US" b="1"/>
              <a:t>deliver a service they can be proud of</a:t>
            </a:r>
            <a:r>
              <a:rPr lang="en-US"/>
              <a:t>. This means maintaining professional standards, acting with integrity, and providing the best possible service to the public, even in challenging circumstances. Professional pride encourages accountability and a commitment to excellence.</a:t>
            </a:r>
            <a:endParaRPr lang="en-GB"/>
          </a:p>
          <a:p>
            <a:r>
              <a:rPr lang="en-US"/>
              <a:t>A key aspect of public service is </a:t>
            </a:r>
            <a:r>
              <a:rPr lang="en-US" b="1"/>
              <a:t>acting lawfully</a:t>
            </a:r>
            <a:r>
              <a:rPr lang="en-US"/>
              <a:t>. Police powers must always be exercised within the law, ensuring that actions are justified, proportionate, and necessary. Acting lawfully helps protect individual rights and maintains the legitimacy of policing.</a:t>
            </a:r>
            <a:endParaRPr lang="en-GB"/>
          </a:p>
          <a:p>
            <a:r>
              <a:rPr lang="en-US"/>
              <a:t>Police must also focus on </a:t>
            </a:r>
            <a:r>
              <a:rPr lang="en-US" b="1"/>
              <a:t>understanding and responding to the public's needs</a:t>
            </a:r>
            <a:r>
              <a:rPr lang="en-US"/>
              <a:t>. Communities are diverse, and their concerns, expectations, and experiences may differ. Listening to the public and adapting responses accordingly helps build trust and ensures policing remains relevant and effective.</a:t>
            </a:r>
            <a:endParaRPr lang="en-GB"/>
          </a:p>
          <a:p>
            <a:r>
              <a:rPr lang="en-US"/>
              <a:t>Another important principle is </a:t>
            </a:r>
            <a:r>
              <a:rPr lang="en-US" b="1"/>
              <a:t>reflecting on and applying knowledge and experience</a:t>
            </a:r>
            <a:r>
              <a:rPr lang="en-US"/>
              <a:t>. </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GB"/>
              <a:t>12</a:t>
            </a:fld>
            <a:endParaRPr lang="en-GB"/>
          </a:p>
        </p:txBody>
      </p:sp>
    </p:spTree>
    <p:extLst>
      <p:ext uri="{BB962C8B-B14F-4D97-AF65-F5344CB8AC3E}">
        <p14:creationId xmlns:p14="http://schemas.microsoft.com/office/powerpoint/2010/main" val="40184206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27/10/2026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27/10/2026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27/10/2026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3C9C517-617C-3269-263E-4E1E05C3F651}"/>
              </a:ext>
            </a:extLst>
          </p:cNvPr>
          <p:cNvPicPr>
            <a:picLocks noChangeAspect="1"/>
          </p:cNvPicPr>
          <p:nvPr/>
        </p:nvPicPr>
        <p:blipFill>
          <a:blip r:embed="rId2"/>
          <a:srcRect l="14124" t="9091" r="21239"/>
          <a:stretch>
            <a:fillRect/>
          </a:stretch>
        </p:blipFill>
        <p:spPr>
          <a:xfrm>
            <a:off x="3523488" y="10"/>
            <a:ext cx="8668512" cy="6857990"/>
          </a:xfrm>
          <a:prstGeom prst="rect">
            <a:avLst/>
          </a:prstGeom>
        </p:spPr>
      </p:pic>
      <p:sp>
        <p:nvSpPr>
          <p:cNvPr id="18" name="Rectangle 17">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4800">
                <a:solidFill>
                  <a:schemeClr val="bg1"/>
                </a:solidFill>
              </a:rPr>
              <a:t>Understanding The Role of Constable </a:t>
            </a:r>
          </a:p>
        </p:txBody>
      </p:sp>
      <p:sp>
        <p:nvSpPr>
          <p:cNvPr id="3" name="Subtitle 2"/>
          <p:cNvSpPr>
            <a:spLocks noGrp="1"/>
          </p:cNvSpPr>
          <p:nvPr>
            <p:ph type="subTitle" idx="1"/>
          </p:nvPr>
        </p:nvSpPr>
        <p:spPr>
          <a:xfrm>
            <a:off x="477980" y="4872922"/>
            <a:ext cx="4023359" cy="1208141"/>
          </a:xfrm>
        </p:spPr>
        <p:txBody>
          <a:bodyPr vert="horz" lIns="91440" tIns="45720" rIns="91440" bIns="45720" rtlCol="0" anchor="t">
            <a:normAutofit/>
          </a:bodyPr>
          <a:lstStyle/>
          <a:p>
            <a:pPr algn="l"/>
            <a:r>
              <a:rPr lang="en-GB" sz="2000">
                <a:solidFill>
                  <a:schemeClr val="bg1"/>
                </a:solidFill>
              </a:rPr>
              <a:t>Week 5 2026</a:t>
            </a:r>
            <a:endParaRPr lang="en-US" sz="2000">
              <a:solidFill>
                <a:schemeClr val="bg1"/>
              </a:solidFill>
            </a:endParaRPr>
          </a:p>
          <a:p>
            <a:pPr algn="l"/>
            <a:endParaRPr lang="en-GB" sz="2000">
              <a:solidFill>
                <a:schemeClr val="bg1"/>
              </a:solidFill>
            </a:endParaRPr>
          </a:p>
        </p:txBody>
      </p:sp>
      <p:sp>
        <p:nvSpPr>
          <p:cNvPr id="19" name="Rectangle 1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4CF7F0C-B55B-133E-B534-1B41C93C5D19}"/>
              </a:ext>
            </a:extLst>
          </p:cNvPr>
          <p:cNvPicPr>
            <a:picLocks noChangeAspect="1"/>
          </p:cNvPicPr>
          <p:nvPr/>
        </p:nvPicPr>
        <p:blipFill>
          <a:blip r:embed="rId2"/>
          <a:srcRect l="15252" r="43146" b="6250"/>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2421A6-EA96-8870-9F30-EF6469A41014}"/>
              </a:ext>
            </a:extLst>
          </p:cNvPr>
          <p:cNvSpPr>
            <a:spLocks noGrp="1"/>
          </p:cNvSpPr>
          <p:nvPr>
            <p:ph type="title"/>
          </p:nvPr>
        </p:nvSpPr>
        <p:spPr>
          <a:xfrm>
            <a:off x="6115317" y="405685"/>
            <a:ext cx="5464968" cy="1559301"/>
          </a:xfrm>
        </p:spPr>
        <p:txBody>
          <a:bodyPr>
            <a:normAutofit/>
          </a:bodyPr>
          <a:lstStyle/>
          <a:p>
            <a:r>
              <a:rPr lang="en-GB" sz="4000"/>
              <a:t>Week 5</a:t>
            </a:r>
          </a:p>
        </p:txBody>
      </p:sp>
      <p:sp>
        <p:nvSpPr>
          <p:cNvPr id="3" name="Content Placeholder 2">
            <a:extLst>
              <a:ext uri="{FF2B5EF4-FFF2-40B4-BE49-F238E27FC236}">
                <a16:creationId xmlns:a16="http://schemas.microsoft.com/office/drawing/2014/main" id="{74692B40-5DC0-8BA2-3EAE-384B59C4DC1C}"/>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GB" sz="2000"/>
              <a:t>Revisit Code of ethics </a:t>
            </a:r>
            <a:endParaRPr lang="en-US" sz="2000"/>
          </a:p>
          <a:p>
            <a:r>
              <a:rPr lang="en-GB" sz="2000"/>
              <a:t>Introduce the National Decision Model </a:t>
            </a:r>
          </a:p>
          <a:p>
            <a:r>
              <a:rPr lang="en-GB" sz="2000"/>
              <a:t>Task using Code of Ethics &amp; NDM</a:t>
            </a:r>
          </a:p>
          <a:p>
            <a:endParaRPr lang="en-GB" sz="2000"/>
          </a:p>
        </p:txBody>
      </p:sp>
    </p:spTree>
    <p:extLst>
      <p:ext uri="{BB962C8B-B14F-4D97-AF65-F5344CB8AC3E}">
        <p14:creationId xmlns:p14="http://schemas.microsoft.com/office/powerpoint/2010/main" val="4136205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F29C3A-E10A-C1EE-587A-40E292343ED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Code of Ethics</a:t>
            </a:r>
          </a:p>
        </p:txBody>
      </p:sp>
      <p:graphicFrame>
        <p:nvGraphicFramePr>
          <p:cNvPr id="5" name="Content Placeholder 2">
            <a:extLst>
              <a:ext uri="{FF2B5EF4-FFF2-40B4-BE49-F238E27FC236}">
                <a16:creationId xmlns:a16="http://schemas.microsoft.com/office/drawing/2014/main" id="{468E22AA-B23C-B6D9-73A6-A9B1505F665B}"/>
              </a:ext>
            </a:extLst>
          </p:cNvPr>
          <p:cNvGraphicFramePr>
            <a:graphicFrameLocks noGrp="1"/>
          </p:cNvGraphicFramePr>
          <p:nvPr>
            <p:ph idx="1"/>
            <p:extLst>
              <p:ext uri="{D42A27DB-BD31-4B8C-83A1-F6EECF244321}">
                <p14:modId xmlns:p14="http://schemas.microsoft.com/office/powerpoint/2010/main" val="269134603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2100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B124A-FABD-C563-0A99-9F6632735571}"/>
              </a:ext>
            </a:extLst>
          </p:cNvPr>
          <p:cNvSpPr>
            <a:spLocks noGrp="1"/>
          </p:cNvSpPr>
          <p:nvPr>
            <p:ph type="title"/>
          </p:nvPr>
        </p:nvSpPr>
        <p:spPr/>
        <p:txBody>
          <a:bodyPr/>
          <a:lstStyle/>
          <a:p>
            <a:r>
              <a:rPr lang="en-GB"/>
              <a:t>Task</a:t>
            </a:r>
          </a:p>
        </p:txBody>
      </p:sp>
      <p:sp>
        <p:nvSpPr>
          <p:cNvPr id="3" name="Content Placeholder 2">
            <a:extLst>
              <a:ext uri="{FF2B5EF4-FFF2-40B4-BE49-F238E27FC236}">
                <a16:creationId xmlns:a16="http://schemas.microsoft.com/office/drawing/2014/main" id="{DB7A8FD3-E630-56F6-76BD-1CDCAD7CA43D}"/>
              </a:ext>
            </a:extLst>
          </p:cNvPr>
          <p:cNvSpPr>
            <a:spLocks noGrp="1"/>
          </p:cNvSpPr>
          <p:nvPr>
            <p:ph idx="1"/>
          </p:nvPr>
        </p:nvSpPr>
        <p:spPr/>
        <p:txBody>
          <a:bodyPr vert="horz" lIns="91440" tIns="45720" rIns="91440" bIns="45720" rtlCol="0" anchor="t">
            <a:normAutofit/>
          </a:bodyPr>
          <a:lstStyle/>
          <a:p>
            <a:r>
              <a:rPr lang="en-GB" sz="2400" b="1">
                <a:latin typeface="Calibri"/>
                <a:ea typeface="Calibri"/>
                <a:cs typeface="Calibri"/>
              </a:rPr>
              <a:t>Scenario:</a:t>
            </a:r>
            <a:br>
              <a:rPr lang="en-GB" sz="2400" b="1" dirty="0">
                <a:latin typeface="Calibri"/>
                <a:ea typeface="Calibri"/>
                <a:cs typeface="Calibri"/>
              </a:rPr>
            </a:br>
            <a:r>
              <a:rPr lang="en-GB" sz="2400" b="1">
                <a:latin typeface="Calibri"/>
                <a:ea typeface="Calibri"/>
                <a:cs typeface="Calibri"/>
              </a:rPr>
              <a:t> An officer stops a vehicle driven by a close friend. The officer discovers the friend has no insurance and could seize the vehicle. The friend asks for "a favour" and promises to sort it out tomorrow.</a:t>
            </a:r>
            <a:endParaRPr lang="en-GB" sz="2400" dirty="0">
              <a:latin typeface="Calibri"/>
              <a:ea typeface="Calibri"/>
              <a:cs typeface="Calibri"/>
            </a:endParaRPr>
          </a:p>
          <a:p>
            <a:r>
              <a:rPr lang="en-GB" sz="2400">
                <a:latin typeface="Calibri"/>
                <a:ea typeface="Calibri"/>
                <a:cs typeface="Calibri"/>
              </a:rPr>
              <a:t>What ethical principles are involved?</a:t>
            </a:r>
            <a:endParaRPr lang="en-GB" sz="2400" dirty="0">
              <a:latin typeface="Calibri"/>
              <a:ea typeface="Calibri"/>
              <a:cs typeface="Calibri"/>
            </a:endParaRPr>
          </a:p>
          <a:p>
            <a:r>
              <a:rPr lang="en-GB" sz="2400">
                <a:latin typeface="Calibri"/>
                <a:ea typeface="Calibri"/>
                <a:cs typeface="Calibri"/>
              </a:rPr>
              <a:t>Which parts of the Code of Ethics apply?</a:t>
            </a:r>
            <a:endParaRPr lang="en-GB" sz="2400" dirty="0">
              <a:latin typeface="Calibri"/>
              <a:ea typeface="Calibri"/>
              <a:cs typeface="Calibri"/>
            </a:endParaRPr>
          </a:p>
          <a:p>
            <a:r>
              <a:rPr lang="en-GB" sz="2400">
                <a:latin typeface="Calibri"/>
                <a:ea typeface="Calibri"/>
                <a:cs typeface="Calibri"/>
              </a:rPr>
              <a:t>What are the consequences for the officer?</a:t>
            </a:r>
            <a:endParaRPr lang="en-GB" sz="2400" dirty="0">
              <a:latin typeface="Calibri"/>
              <a:ea typeface="Calibri"/>
              <a:cs typeface="Calibri"/>
            </a:endParaRPr>
          </a:p>
          <a:p>
            <a:r>
              <a:rPr lang="en-GB" sz="2400">
                <a:latin typeface="Calibri"/>
                <a:ea typeface="Calibri"/>
                <a:cs typeface="Calibri"/>
              </a:rPr>
              <a:t>How might the public view the officer's decision?</a:t>
            </a:r>
            <a:endParaRPr lang="en-GB" sz="2400" dirty="0">
              <a:latin typeface="Calibri"/>
              <a:ea typeface="Calibri"/>
              <a:cs typeface="Calibri"/>
            </a:endParaRPr>
          </a:p>
          <a:p>
            <a:pPr marL="0" indent="0">
              <a:buNone/>
            </a:pPr>
            <a:endParaRPr lang="en-GB" sz="2400" dirty="0">
              <a:latin typeface="Calibri"/>
              <a:ea typeface="Calibri"/>
              <a:cs typeface="Calibri"/>
            </a:endParaRPr>
          </a:p>
        </p:txBody>
      </p:sp>
    </p:spTree>
    <p:extLst>
      <p:ext uri="{BB962C8B-B14F-4D97-AF65-F5344CB8AC3E}">
        <p14:creationId xmlns:p14="http://schemas.microsoft.com/office/powerpoint/2010/main" val="39231667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F3B93FA-D60F-5916-F0FB-C8B9FA9BE370}"/>
              </a:ext>
            </a:extLst>
          </p:cNvPr>
          <p:cNvSpPr>
            <a:spLocks noGrp="1"/>
          </p:cNvSpPr>
          <p:nvPr>
            <p:ph type="title"/>
          </p:nvPr>
        </p:nvSpPr>
        <p:spPr>
          <a:xfrm>
            <a:off x="826396" y="586855"/>
            <a:ext cx="4230100" cy="3387497"/>
          </a:xfrm>
        </p:spPr>
        <p:txBody>
          <a:bodyPr anchor="b">
            <a:normAutofit/>
          </a:bodyPr>
          <a:lstStyle/>
          <a:p>
            <a:pPr algn="r"/>
            <a:r>
              <a:rPr lang="en-US" sz="3400">
                <a:solidFill>
                  <a:srgbClr val="FFFFFF"/>
                </a:solidFill>
                <a:latin typeface="Calibri"/>
                <a:ea typeface="Calibri"/>
                <a:cs typeface="Calibri"/>
              </a:rPr>
              <a:t>T</a:t>
            </a:r>
            <a:r>
              <a:rPr lang="en-GB" sz="3400">
                <a:solidFill>
                  <a:srgbClr val="FFFFFF"/>
                </a:solidFill>
                <a:latin typeface="Calibri"/>
                <a:ea typeface="Calibri"/>
                <a:cs typeface="Calibri"/>
              </a:rPr>
              <a:t>en standards of Professional Behaviour and Policing principles</a:t>
            </a:r>
            <a:endParaRPr lang="en-US" sz="3400">
              <a:solidFill>
                <a:srgbClr val="FFFFFF"/>
              </a:solidFill>
              <a:latin typeface="Calibri"/>
              <a:ea typeface="Calibri"/>
              <a:cs typeface="Calibri"/>
            </a:endParaRPr>
          </a:p>
        </p:txBody>
      </p:sp>
      <p:sp>
        <p:nvSpPr>
          <p:cNvPr id="3" name="Content Placeholder 2">
            <a:extLst>
              <a:ext uri="{FF2B5EF4-FFF2-40B4-BE49-F238E27FC236}">
                <a16:creationId xmlns:a16="http://schemas.microsoft.com/office/drawing/2014/main" id="{7F779277-A20C-069A-59D3-006FF523EC40}"/>
              </a:ext>
            </a:extLst>
          </p:cNvPr>
          <p:cNvSpPr>
            <a:spLocks noGrp="1"/>
          </p:cNvSpPr>
          <p:nvPr>
            <p:ph idx="1"/>
          </p:nvPr>
        </p:nvSpPr>
        <p:spPr>
          <a:xfrm>
            <a:off x="6503158" y="176515"/>
            <a:ext cx="4862447" cy="6019012"/>
          </a:xfrm>
        </p:spPr>
        <p:txBody>
          <a:bodyPr vert="horz" lIns="91440" tIns="45720" rIns="91440" bIns="45720" rtlCol="0" anchor="ctr">
            <a:normAutofit/>
          </a:bodyPr>
          <a:lstStyle/>
          <a:p>
            <a:endParaRPr lang="en-US" sz="2400" b="1" dirty="0">
              <a:latin typeface="Calibri"/>
              <a:ea typeface="Calibri"/>
              <a:cs typeface="Calibri"/>
            </a:endParaRPr>
          </a:p>
          <a:p>
            <a:r>
              <a:rPr lang="en-US" sz="2400" b="1">
                <a:latin typeface="Calibri"/>
                <a:ea typeface="Calibri"/>
                <a:cs typeface="Calibri"/>
              </a:rPr>
              <a:t>Honesty and Integrity</a:t>
            </a:r>
            <a:endParaRPr lang="en-US" sz="2400">
              <a:latin typeface="Calibri"/>
              <a:ea typeface="Calibri"/>
              <a:cs typeface="Calibri"/>
            </a:endParaRPr>
          </a:p>
          <a:p>
            <a:r>
              <a:rPr lang="en-US" sz="2400" b="1">
                <a:latin typeface="Calibri"/>
                <a:ea typeface="Calibri"/>
                <a:cs typeface="Calibri"/>
              </a:rPr>
              <a:t>Authority, Respect and Courtesy</a:t>
            </a:r>
            <a:endParaRPr lang="en-US" sz="2400">
              <a:latin typeface="Calibri"/>
              <a:ea typeface="Calibri"/>
              <a:cs typeface="Calibri"/>
            </a:endParaRPr>
          </a:p>
          <a:p>
            <a:r>
              <a:rPr lang="en-US" sz="2400" b="1">
                <a:latin typeface="Calibri"/>
                <a:ea typeface="Calibri"/>
                <a:cs typeface="Calibri"/>
              </a:rPr>
              <a:t>Equality and Diversity</a:t>
            </a:r>
            <a:endParaRPr lang="en-US" sz="2400">
              <a:latin typeface="Calibri"/>
              <a:ea typeface="Calibri"/>
              <a:cs typeface="Calibri"/>
            </a:endParaRPr>
          </a:p>
          <a:p>
            <a:r>
              <a:rPr lang="en-US" sz="2400" b="1">
                <a:latin typeface="Calibri"/>
                <a:ea typeface="Calibri"/>
                <a:cs typeface="Calibri"/>
              </a:rPr>
              <a:t>Use of Force</a:t>
            </a:r>
            <a:endParaRPr lang="en-US" sz="2400" b="1" dirty="0">
              <a:latin typeface="Calibri"/>
              <a:ea typeface="Calibri"/>
              <a:cs typeface="Calibri"/>
            </a:endParaRPr>
          </a:p>
          <a:p>
            <a:r>
              <a:rPr lang="en-US" sz="2400" b="1">
                <a:latin typeface="Calibri"/>
                <a:ea typeface="Calibri"/>
                <a:cs typeface="Calibri"/>
              </a:rPr>
              <a:t>Orders and instructions</a:t>
            </a:r>
            <a:endParaRPr lang="en-US" sz="2400" b="1" dirty="0">
              <a:latin typeface="Calibri"/>
              <a:ea typeface="Calibri"/>
              <a:cs typeface="Calibri"/>
            </a:endParaRPr>
          </a:p>
          <a:p>
            <a:r>
              <a:rPr lang="en-US" sz="2400" b="1">
                <a:latin typeface="Calibri"/>
                <a:ea typeface="Calibri"/>
                <a:cs typeface="Calibri"/>
              </a:rPr>
              <a:t>Duties and Responsibilities</a:t>
            </a:r>
            <a:endParaRPr lang="en-US" sz="2400">
              <a:latin typeface="Calibri"/>
              <a:ea typeface="Calibri"/>
              <a:cs typeface="Calibri"/>
            </a:endParaRPr>
          </a:p>
          <a:p>
            <a:r>
              <a:rPr lang="en-US" sz="2400" b="1">
                <a:latin typeface="Calibri"/>
                <a:ea typeface="Calibri"/>
                <a:cs typeface="Calibri"/>
              </a:rPr>
              <a:t>Confidentiality</a:t>
            </a:r>
            <a:endParaRPr lang="en-US" sz="2400">
              <a:latin typeface="Calibri"/>
              <a:ea typeface="Calibri"/>
              <a:cs typeface="Calibri"/>
            </a:endParaRPr>
          </a:p>
          <a:p>
            <a:r>
              <a:rPr lang="en-US" sz="2400" b="1">
                <a:latin typeface="Calibri"/>
                <a:ea typeface="Calibri"/>
                <a:cs typeface="Calibri"/>
              </a:rPr>
              <a:t>Fitness for Duty</a:t>
            </a:r>
            <a:endParaRPr lang="en-US" sz="2400" b="1" dirty="0">
              <a:latin typeface="Calibri"/>
              <a:ea typeface="Calibri"/>
              <a:cs typeface="Calibri"/>
            </a:endParaRPr>
          </a:p>
          <a:p>
            <a:r>
              <a:rPr lang="en-US" sz="2400" b="1">
                <a:latin typeface="Calibri"/>
                <a:ea typeface="Calibri"/>
                <a:cs typeface="Calibri"/>
              </a:rPr>
              <a:t>Discreditable Conduct</a:t>
            </a:r>
            <a:endParaRPr lang="en-US" sz="2400">
              <a:latin typeface="Calibri"/>
              <a:ea typeface="Calibri"/>
              <a:cs typeface="Calibri"/>
            </a:endParaRPr>
          </a:p>
          <a:p>
            <a:r>
              <a:rPr lang="en-GB" sz="2400" b="1">
                <a:latin typeface="Calibri"/>
                <a:ea typeface="Calibri"/>
                <a:cs typeface="Calibri"/>
              </a:rPr>
              <a:t>Challenging and Reporting Improper Conduct</a:t>
            </a:r>
            <a:endParaRPr lang="en-GB" sz="2400" dirty="0">
              <a:latin typeface="Calibri"/>
              <a:ea typeface="Calibri"/>
              <a:cs typeface="Calibri"/>
            </a:endParaRPr>
          </a:p>
          <a:p>
            <a:endParaRPr lang="en-GB" sz="2400" dirty="0">
              <a:latin typeface="Calibri"/>
              <a:ea typeface="Calibri"/>
              <a:cs typeface="Calibri"/>
            </a:endParaRPr>
          </a:p>
          <a:p>
            <a:endParaRPr lang="en-US" sz="2400" b="1" dirty="0">
              <a:latin typeface="Calibri"/>
              <a:ea typeface="Calibri"/>
              <a:cs typeface="Calibri"/>
            </a:endParaRPr>
          </a:p>
          <a:p>
            <a:endParaRPr lang="en-US" sz="2400" b="1" dirty="0">
              <a:latin typeface="Calibri"/>
              <a:ea typeface="Calibri"/>
              <a:cs typeface="Calibri"/>
            </a:endParaRPr>
          </a:p>
        </p:txBody>
      </p:sp>
    </p:spTree>
    <p:extLst>
      <p:ext uri="{BB962C8B-B14F-4D97-AF65-F5344CB8AC3E}">
        <p14:creationId xmlns:p14="http://schemas.microsoft.com/office/powerpoint/2010/main" val="238658729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10E53-0DE4-86A2-B93A-DFE9B9EA6E03}"/>
              </a:ext>
            </a:extLst>
          </p:cNvPr>
          <p:cNvSpPr>
            <a:spLocks noGrp="1"/>
          </p:cNvSpPr>
          <p:nvPr>
            <p:ph type="title"/>
          </p:nvPr>
        </p:nvSpPr>
        <p:spPr>
          <a:xfrm>
            <a:off x="831351" y="1206124"/>
            <a:ext cx="3200400" cy="4461163"/>
          </a:xfrm>
        </p:spPr>
        <p:txBody>
          <a:bodyPr>
            <a:normAutofit/>
          </a:bodyPr>
          <a:lstStyle/>
          <a:p>
            <a:r>
              <a:rPr lang="en-US" sz="3700"/>
              <a:t>Code of Practice for Ethical Policing</a:t>
            </a:r>
            <a:br>
              <a:rPr lang="en-US" sz="3700" dirty="0"/>
            </a:br>
            <a:br>
              <a:rPr lang="en-US" sz="3700" dirty="0"/>
            </a:br>
            <a:r>
              <a:rPr lang="en-US" sz="3700"/>
              <a:t> (statutory code)</a:t>
            </a:r>
          </a:p>
        </p:txBody>
      </p:sp>
      <p:sp>
        <p:nvSpPr>
          <p:cNvPr id="3" name="Content Placeholder 2">
            <a:extLst>
              <a:ext uri="{FF2B5EF4-FFF2-40B4-BE49-F238E27FC236}">
                <a16:creationId xmlns:a16="http://schemas.microsoft.com/office/drawing/2014/main" id="{F4C36A0F-89B0-BF80-0417-56568F1783A3}"/>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1800" b="1" u="sng"/>
              <a:t>Ensures:-</a:t>
            </a:r>
            <a:endParaRPr lang="en-US"/>
          </a:p>
          <a:p>
            <a:pPr marL="0" indent="0">
              <a:buNone/>
            </a:pPr>
            <a:r>
              <a:rPr lang="en-GB" sz="1800"/>
              <a:t>Ethical and professional behaviours</a:t>
            </a:r>
          </a:p>
          <a:p>
            <a:pPr marL="0" indent="0">
              <a:buNone/>
            </a:pPr>
            <a:r>
              <a:rPr lang="en-GB" sz="1800"/>
              <a:t>Challenges unethical behaviours</a:t>
            </a:r>
          </a:p>
          <a:p>
            <a:pPr marL="0" indent="0">
              <a:buNone/>
            </a:pPr>
            <a:r>
              <a:rPr lang="en-GB" sz="1800"/>
              <a:t>Looks out for staff welfare</a:t>
            </a:r>
          </a:p>
          <a:p>
            <a:pPr marL="0" indent="0">
              <a:buNone/>
            </a:pPr>
            <a:r>
              <a:rPr lang="en-GB" sz="1800"/>
              <a:t>Openness and Candour</a:t>
            </a:r>
          </a:p>
          <a:p>
            <a:pPr marL="0" indent="0">
              <a:buNone/>
            </a:pPr>
            <a:r>
              <a:rPr lang="en-GB" sz="1800"/>
              <a:t>Recognising and responding to misconduct</a:t>
            </a:r>
          </a:p>
          <a:p>
            <a:pPr marL="0" indent="0">
              <a:buNone/>
            </a:pPr>
            <a:r>
              <a:rPr lang="en-GB" sz="1800" b="1" u="sng"/>
              <a:t>Police service should be delivered in a fair, ethical and unbiased manner</a:t>
            </a:r>
          </a:p>
        </p:txBody>
      </p:sp>
    </p:spTree>
    <p:extLst>
      <p:ext uri="{BB962C8B-B14F-4D97-AF65-F5344CB8AC3E}">
        <p14:creationId xmlns:p14="http://schemas.microsoft.com/office/powerpoint/2010/main" val="4230634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967D1-051B-638F-F401-7489D31D3D67}"/>
              </a:ext>
            </a:extLst>
          </p:cNvPr>
          <p:cNvSpPr>
            <a:spLocks noGrp="1"/>
          </p:cNvSpPr>
          <p:nvPr>
            <p:ph type="title"/>
          </p:nvPr>
        </p:nvSpPr>
        <p:spPr/>
        <p:txBody>
          <a:bodyPr/>
          <a:lstStyle/>
          <a:p>
            <a:r>
              <a:rPr lang="en-GB"/>
              <a:t>10 Standards of Professional Behaviour</a:t>
            </a:r>
          </a:p>
        </p:txBody>
      </p:sp>
      <p:sp>
        <p:nvSpPr>
          <p:cNvPr id="3" name="Content Placeholder 2">
            <a:extLst>
              <a:ext uri="{FF2B5EF4-FFF2-40B4-BE49-F238E27FC236}">
                <a16:creationId xmlns:a16="http://schemas.microsoft.com/office/drawing/2014/main" id="{1CF4B070-480A-B2CD-2891-A5ADCE197EDC}"/>
              </a:ext>
            </a:extLst>
          </p:cNvPr>
          <p:cNvSpPr>
            <a:spLocks noGrp="1"/>
          </p:cNvSpPr>
          <p:nvPr>
            <p:ph idx="1"/>
          </p:nvPr>
        </p:nvSpPr>
        <p:spPr/>
        <p:txBody>
          <a:bodyPr vert="horz" lIns="91440" tIns="45720" rIns="91440" bIns="45720" rtlCol="0" anchor="t">
            <a:normAutofit fontScale="92500" lnSpcReduction="20000"/>
          </a:bodyPr>
          <a:lstStyle/>
          <a:p>
            <a:r>
              <a:rPr lang="en-GB">
                <a:ea typeface="+mn-lt"/>
                <a:cs typeface="+mn-lt"/>
              </a:rPr>
              <a:t>For some considerable time, police conduct focused on a discipline code and a code of conduct which identified what police officers were not allowed to do. </a:t>
            </a:r>
          </a:p>
          <a:p>
            <a:r>
              <a:rPr lang="en-GB">
                <a:ea typeface="+mn-lt"/>
                <a:cs typeface="+mn-lt"/>
              </a:rPr>
              <a:t>In 2006, the Home Office announced the development of a new code of professional standards which was:</a:t>
            </a:r>
          </a:p>
          <a:p>
            <a:r>
              <a:rPr lang="en-GB">
                <a:ea typeface="+mn-lt"/>
                <a:cs typeface="+mn-lt"/>
              </a:rPr>
              <a:t>Focused on a statement of expectations of how every officer should behave</a:t>
            </a:r>
          </a:p>
          <a:p>
            <a:r>
              <a:rPr lang="en-GB">
                <a:ea typeface="+mn-lt"/>
                <a:cs typeface="+mn-lt"/>
              </a:rPr>
              <a:t>Every officer understanding the high standards of behaviour expected of them </a:t>
            </a:r>
          </a:p>
          <a:p>
            <a:r>
              <a:rPr lang="en-GB">
                <a:ea typeface="+mn-lt"/>
                <a:cs typeface="+mn-lt"/>
              </a:rPr>
              <a:t>This led to the introduction of the ten standards of professional behaviour which are set out in Schedule 2 of The Police (Conduct) Regulations 2020</a:t>
            </a:r>
            <a:endParaRPr lang="en-GB"/>
          </a:p>
        </p:txBody>
      </p:sp>
    </p:spTree>
    <p:extLst>
      <p:ext uri="{BB962C8B-B14F-4D97-AF65-F5344CB8AC3E}">
        <p14:creationId xmlns:p14="http://schemas.microsoft.com/office/powerpoint/2010/main" val="42151026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18907-896A-D98A-BC4F-C549399F6B02}"/>
              </a:ext>
            </a:extLst>
          </p:cNvPr>
          <p:cNvSpPr>
            <a:spLocks noGrp="1"/>
          </p:cNvSpPr>
          <p:nvPr>
            <p:ph type="title"/>
          </p:nvPr>
        </p:nvSpPr>
        <p:spPr>
          <a:xfrm>
            <a:off x="824219" y="365125"/>
            <a:ext cx="10529581" cy="1157784"/>
          </a:xfrm>
        </p:spPr>
        <p:txBody>
          <a:bodyPr/>
          <a:lstStyle/>
          <a:p>
            <a:r>
              <a:rPr lang="en-GB" sz="3200" dirty="0">
                <a:latin typeface="Calibri"/>
                <a:ea typeface="Calibri"/>
                <a:cs typeface="Calibri"/>
              </a:rPr>
              <a:t>Ethical Policing </a:t>
            </a:r>
            <a:r>
              <a:rPr lang="en-GB" sz="3200">
                <a:latin typeface="Calibri"/>
                <a:ea typeface="Calibri"/>
                <a:cs typeface="Calibri"/>
              </a:rPr>
              <a:t>Principles</a:t>
            </a:r>
          </a:p>
        </p:txBody>
      </p:sp>
      <p:pic>
        <p:nvPicPr>
          <p:cNvPr id="4" name="Content Placeholder 3">
            <a:extLst>
              <a:ext uri="{FF2B5EF4-FFF2-40B4-BE49-F238E27FC236}">
                <a16:creationId xmlns:a16="http://schemas.microsoft.com/office/drawing/2014/main" id="{C485FEF5-EA0D-2EF8-8566-4608E2CF50A0}"/>
              </a:ext>
            </a:extLst>
          </p:cNvPr>
          <p:cNvPicPr>
            <a:picLocks noGrp="1" noChangeAspect="1"/>
          </p:cNvPicPr>
          <p:nvPr>
            <p:ph idx="1"/>
          </p:nvPr>
        </p:nvPicPr>
        <p:blipFill>
          <a:blip r:embed="rId3"/>
          <a:stretch>
            <a:fillRect/>
          </a:stretch>
        </p:blipFill>
        <p:spPr>
          <a:xfrm>
            <a:off x="816484" y="1751273"/>
            <a:ext cx="10334622" cy="4425690"/>
          </a:xfrm>
          <a:prstGeom prst="rect">
            <a:avLst/>
          </a:prstGeom>
        </p:spPr>
      </p:pic>
    </p:spTree>
    <p:extLst>
      <p:ext uri="{BB962C8B-B14F-4D97-AF65-F5344CB8AC3E}">
        <p14:creationId xmlns:p14="http://schemas.microsoft.com/office/powerpoint/2010/main" val="1251173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CA79D-AB08-1425-25CE-D79DED944FA6}"/>
              </a:ext>
            </a:extLst>
          </p:cNvPr>
          <p:cNvSpPr>
            <a:spLocks noGrp="1"/>
          </p:cNvSpPr>
          <p:nvPr>
            <p:ph type="title"/>
          </p:nvPr>
        </p:nvSpPr>
        <p:spPr/>
        <p:txBody>
          <a:bodyPr/>
          <a:lstStyle/>
          <a:p>
            <a:r>
              <a:rPr lang="en-GB"/>
              <a:t>Legislation </a:t>
            </a:r>
          </a:p>
        </p:txBody>
      </p:sp>
      <p:sp>
        <p:nvSpPr>
          <p:cNvPr id="3" name="Content Placeholder 2">
            <a:extLst>
              <a:ext uri="{FF2B5EF4-FFF2-40B4-BE49-F238E27FC236}">
                <a16:creationId xmlns:a16="http://schemas.microsoft.com/office/drawing/2014/main" id="{1140742A-B4A5-7128-FCFE-E1BB23DD550C}"/>
              </a:ext>
            </a:extLst>
          </p:cNvPr>
          <p:cNvSpPr>
            <a:spLocks noGrp="1"/>
          </p:cNvSpPr>
          <p:nvPr>
            <p:ph idx="1"/>
          </p:nvPr>
        </p:nvSpPr>
        <p:spPr>
          <a:xfrm>
            <a:off x="838200" y="1696229"/>
            <a:ext cx="10515600" cy="4480734"/>
          </a:xfrm>
        </p:spPr>
        <p:txBody>
          <a:bodyPr vert="horz" lIns="91440" tIns="45720" rIns="91440" bIns="45720" rtlCol="0" anchor="t">
            <a:normAutofit fontScale="92500" lnSpcReduction="10000"/>
          </a:bodyPr>
          <a:lstStyle/>
          <a:p>
            <a:r>
              <a:rPr lang="en-GB" dirty="0">
                <a:ea typeface="+mn-lt"/>
                <a:cs typeface="+mn-lt"/>
              </a:rPr>
              <a:t>The following is the legal framework in place covering professional standards </a:t>
            </a:r>
            <a:r>
              <a:rPr lang="en-GB">
                <a:ea typeface="+mn-lt"/>
                <a:cs typeface="+mn-lt"/>
              </a:rPr>
              <a:t>in policing</a:t>
            </a:r>
            <a:r>
              <a:rPr lang="en-GB" dirty="0">
                <a:ea typeface="+mn-lt"/>
                <a:cs typeface="+mn-lt"/>
              </a:rPr>
              <a:t>.</a:t>
            </a:r>
          </a:p>
          <a:p>
            <a:r>
              <a:rPr lang="en-GB">
                <a:ea typeface="+mn-lt"/>
                <a:cs typeface="+mn-lt"/>
              </a:rPr>
              <a:t>Police Reform Act 2002 – this act introduced the Independent Police Complaints Commission (IPCC), now the IOPC.</a:t>
            </a:r>
            <a:endParaRPr lang="en-GB"/>
          </a:p>
          <a:p>
            <a:r>
              <a:rPr lang="en-GB">
                <a:ea typeface="+mn-lt"/>
                <a:cs typeface="+mn-lt"/>
              </a:rPr>
              <a:t>The Police (</a:t>
            </a:r>
            <a:r>
              <a:rPr lang="en-GB" b="1">
                <a:ea typeface="+mn-lt"/>
                <a:cs typeface="+mn-lt"/>
              </a:rPr>
              <a:t>Conduct)</a:t>
            </a:r>
            <a:r>
              <a:rPr lang="en-GB">
                <a:ea typeface="+mn-lt"/>
                <a:cs typeface="+mn-lt"/>
              </a:rPr>
              <a:t> Regulations 2020 – these regulations detail disciplinary proceedings which apply only to police officers (including former officers).</a:t>
            </a:r>
            <a:endParaRPr lang="en-GB"/>
          </a:p>
          <a:p>
            <a:r>
              <a:rPr lang="en-GB">
                <a:ea typeface="+mn-lt"/>
                <a:cs typeface="+mn-lt"/>
              </a:rPr>
              <a:t>The Police (</a:t>
            </a:r>
            <a:r>
              <a:rPr lang="en-GB" b="1">
                <a:ea typeface="+mn-lt"/>
                <a:cs typeface="+mn-lt"/>
              </a:rPr>
              <a:t>Complaints and Misconduct</a:t>
            </a:r>
            <a:r>
              <a:rPr lang="en-GB">
                <a:ea typeface="+mn-lt"/>
                <a:cs typeface="+mn-lt"/>
              </a:rPr>
              <a:t>) Regulations 2020 – applies to all persons serving with the police including police officers (and former officers), civilian police staff and designated police volunteers.</a:t>
            </a:r>
            <a:endParaRPr lang="en-GB"/>
          </a:p>
          <a:p>
            <a:r>
              <a:rPr lang="en-GB">
                <a:ea typeface="+mn-lt"/>
                <a:cs typeface="+mn-lt"/>
              </a:rPr>
              <a:t>The Police (</a:t>
            </a:r>
            <a:r>
              <a:rPr lang="en-GB" b="1">
                <a:ea typeface="+mn-lt"/>
                <a:cs typeface="+mn-lt"/>
              </a:rPr>
              <a:t>Performance</a:t>
            </a:r>
            <a:r>
              <a:rPr lang="en-GB">
                <a:ea typeface="+mn-lt"/>
                <a:cs typeface="+mn-lt"/>
              </a:rPr>
              <a:t>) Regulations 2020 – police officers up to the rank of chief superintendent but excludes police officers on probation</a:t>
            </a:r>
            <a:endParaRPr lang="en-GB"/>
          </a:p>
        </p:txBody>
      </p:sp>
    </p:spTree>
    <p:extLst>
      <p:ext uri="{BB962C8B-B14F-4D97-AF65-F5344CB8AC3E}">
        <p14:creationId xmlns:p14="http://schemas.microsoft.com/office/powerpoint/2010/main" val="1841640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F8889-B44E-9747-BCDE-86C01E765E79}"/>
              </a:ext>
            </a:extLst>
          </p:cNvPr>
          <p:cNvSpPr>
            <a:spLocks noGrp="1"/>
          </p:cNvSpPr>
          <p:nvPr>
            <p:ph type="title"/>
          </p:nvPr>
        </p:nvSpPr>
        <p:spPr>
          <a:xfrm>
            <a:off x="640080" y="325369"/>
            <a:ext cx="4368602" cy="1956841"/>
          </a:xfrm>
        </p:spPr>
        <p:txBody>
          <a:bodyPr anchor="b">
            <a:normAutofit/>
          </a:bodyPr>
          <a:lstStyle/>
          <a:p>
            <a:r>
              <a:rPr lang="en-GB" sz="5400"/>
              <a:t>Courage</a:t>
            </a:r>
          </a:p>
        </p:txBody>
      </p:sp>
      <p:sp>
        <p:nvSpPr>
          <p:cNvPr id="3" name="Content Placeholder 2">
            <a:extLst>
              <a:ext uri="{FF2B5EF4-FFF2-40B4-BE49-F238E27FC236}">
                <a16:creationId xmlns:a16="http://schemas.microsoft.com/office/drawing/2014/main" id="{318066C1-1308-783C-1546-BE32119822AF}"/>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2000">
                <a:latin typeface="Calibri"/>
                <a:ea typeface="Calibri"/>
                <a:cs typeface="Calibri"/>
              </a:rPr>
              <a:t>Police show courage by:</a:t>
            </a:r>
          </a:p>
          <a:p>
            <a:r>
              <a:rPr lang="en-GB" sz="2000">
                <a:latin typeface="Calibri"/>
                <a:ea typeface="Calibri"/>
                <a:cs typeface="Calibri"/>
              </a:rPr>
              <a:t>taking responsibility</a:t>
            </a:r>
          </a:p>
          <a:p>
            <a:r>
              <a:rPr lang="en-GB" sz="2000">
                <a:latin typeface="Calibri"/>
                <a:ea typeface="Calibri"/>
                <a:cs typeface="Calibri"/>
              </a:rPr>
              <a:t>setting an example</a:t>
            </a:r>
          </a:p>
          <a:p>
            <a:r>
              <a:rPr lang="en-GB" sz="2000">
                <a:latin typeface="Calibri"/>
                <a:ea typeface="Calibri"/>
                <a:cs typeface="Calibri"/>
              </a:rPr>
              <a:t>challenging unprofessional behaviour and practice</a:t>
            </a:r>
          </a:p>
          <a:p>
            <a:r>
              <a:rPr lang="en-GB" sz="2000">
                <a:latin typeface="Calibri"/>
                <a:ea typeface="Calibri"/>
                <a:cs typeface="Calibri"/>
              </a:rPr>
              <a:t>being honest, open and accountable</a:t>
            </a:r>
          </a:p>
          <a:p>
            <a:r>
              <a:rPr lang="en-GB" sz="2000">
                <a:latin typeface="Calibri"/>
                <a:ea typeface="Calibri"/>
                <a:cs typeface="Calibri"/>
              </a:rPr>
              <a:t>encouraging feedback and scrutiny</a:t>
            </a:r>
          </a:p>
        </p:txBody>
      </p:sp>
      <p:pic>
        <p:nvPicPr>
          <p:cNvPr id="4" name="Picture 3" descr="A blue and white background with a heart shaped shield&#10;&#10;AI-generated content may be incorrect.">
            <a:extLst>
              <a:ext uri="{FF2B5EF4-FFF2-40B4-BE49-F238E27FC236}">
                <a16:creationId xmlns:a16="http://schemas.microsoft.com/office/drawing/2014/main" id="{B22BBDA5-4523-3278-767B-4B0530F24340}"/>
              </a:ext>
            </a:extLst>
          </p:cNvPr>
          <p:cNvPicPr>
            <a:picLocks noChangeAspect="1"/>
          </p:cNvPicPr>
          <p:nvPr/>
        </p:nvPicPr>
        <p:blipFill>
          <a:blip r:embed="rId3"/>
          <a:srcRect r="2" b="6680"/>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989040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CF2BE-6769-4871-9E4E-283E04736BD5}"/>
              </a:ext>
            </a:extLst>
          </p:cNvPr>
          <p:cNvSpPr>
            <a:spLocks noGrp="1"/>
          </p:cNvSpPr>
          <p:nvPr>
            <p:ph type="title"/>
          </p:nvPr>
        </p:nvSpPr>
        <p:spPr>
          <a:xfrm>
            <a:off x="572493" y="238539"/>
            <a:ext cx="11018520" cy="1434415"/>
          </a:xfrm>
        </p:spPr>
        <p:txBody>
          <a:bodyPr anchor="b">
            <a:normAutofit/>
          </a:bodyPr>
          <a:lstStyle/>
          <a:p>
            <a:pPr marL="228600" indent="-228600">
              <a:spcBef>
                <a:spcPts val="1000"/>
              </a:spcBef>
            </a:pPr>
            <a:r>
              <a:rPr lang="en-GB" sz="5400" b="1">
                <a:latin typeface="Aptos"/>
              </a:rPr>
              <a:t>Respect and Empathy</a:t>
            </a:r>
            <a:endParaRPr lang="en-GB" sz="5400">
              <a:latin typeface="Aptos"/>
            </a:endParaRPr>
          </a:p>
          <a:p>
            <a:endParaRPr lang="en-GB" sz="5400"/>
          </a:p>
        </p:txBody>
      </p:sp>
      <p:sp>
        <p:nvSpPr>
          <p:cNvPr id="3" name="Content Placeholder 2">
            <a:extLst>
              <a:ext uri="{FF2B5EF4-FFF2-40B4-BE49-F238E27FC236}">
                <a16:creationId xmlns:a16="http://schemas.microsoft.com/office/drawing/2014/main" id="{E0D0EAD7-0101-C6E7-B782-BE52B5078493}"/>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GB" sz="2200">
                <a:latin typeface="Calibri"/>
                <a:ea typeface="Calibri"/>
                <a:cs typeface="Calibri"/>
              </a:rPr>
              <a:t>Police show respect and empathy by:</a:t>
            </a:r>
          </a:p>
          <a:p>
            <a:r>
              <a:rPr lang="en-GB" sz="2200">
                <a:latin typeface="Calibri"/>
                <a:ea typeface="Calibri"/>
                <a:cs typeface="Calibri"/>
              </a:rPr>
              <a:t>acting with respect</a:t>
            </a:r>
          </a:p>
          <a:p>
            <a:r>
              <a:rPr lang="en-GB" sz="2200">
                <a:latin typeface="Calibri"/>
                <a:ea typeface="Calibri"/>
                <a:cs typeface="Calibri"/>
              </a:rPr>
              <a:t>listening to and understanding different perspectives</a:t>
            </a:r>
          </a:p>
          <a:p>
            <a:r>
              <a:rPr lang="en-GB" sz="2200">
                <a:latin typeface="Calibri"/>
                <a:ea typeface="Calibri"/>
                <a:cs typeface="Calibri"/>
              </a:rPr>
              <a:t>understanding the impact of emotions and welfare</a:t>
            </a:r>
          </a:p>
          <a:p>
            <a:r>
              <a:rPr lang="en-GB" sz="2200">
                <a:latin typeface="Calibri"/>
                <a:ea typeface="Calibri"/>
                <a:cs typeface="Calibri"/>
              </a:rPr>
              <a:t>responding to individual needs</a:t>
            </a:r>
          </a:p>
          <a:p>
            <a:r>
              <a:rPr lang="en-GB" sz="2200">
                <a:latin typeface="Calibri"/>
                <a:ea typeface="Calibri"/>
                <a:cs typeface="Calibri"/>
              </a:rPr>
              <a:t>being fair and impartial</a:t>
            </a:r>
          </a:p>
          <a:p>
            <a:pPr marL="0" indent="0">
              <a:buNone/>
            </a:pPr>
            <a:endParaRPr lang="en-GB" sz="2200">
              <a:latin typeface="Calibri"/>
              <a:ea typeface="Calibri"/>
              <a:cs typeface="Calibri"/>
            </a:endParaRPr>
          </a:p>
        </p:txBody>
      </p:sp>
      <p:pic>
        <p:nvPicPr>
          <p:cNvPr id="4" name="Picture 3" descr="A logo of a person&amp;#39;s head with a heart in it&#10;&#10;AI-generated content may be incorrect.">
            <a:extLst>
              <a:ext uri="{FF2B5EF4-FFF2-40B4-BE49-F238E27FC236}">
                <a16:creationId xmlns:a16="http://schemas.microsoft.com/office/drawing/2014/main" id="{D596079F-50E0-87B9-D843-B632100A8EA8}"/>
              </a:ext>
            </a:extLst>
          </p:cNvPr>
          <p:cNvPicPr>
            <a:picLocks noChangeAspect="1"/>
          </p:cNvPicPr>
          <p:nvPr/>
        </p:nvPicPr>
        <p:blipFill>
          <a:blip r:embed="rId2"/>
          <a:srcRect l="7326" r="9295"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8813218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B35C6-DED6-D3D1-57FF-0E379C92BFBD}"/>
              </a:ext>
            </a:extLst>
          </p:cNvPr>
          <p:cNvSpPr>
            <a:spLocks noGrp="1"/>
          </p:cNvSpPr>
          <p:nvPr>
            <p:ph type="title"/>
          </p:nvPr>
        </p:nvSpPr>
        <p:spPr>
          <a:xfrm>
            <a:off x="5894962" y="479493"/>
            <a:ext cx="5458838" cy="1325563"/>
          </a:xfrm>
        </p:spPr>
        <p:txBody>
          <a:bodyPr>
            <a:normAutofit/>
          </a:bodyPr>
          <a:lstStyle/>
          <a:p>
            <a:pPr marL="228600" indent="-228600">
              <a:spcBef>
                <a:spcPts val="1000"/>
              </a:spcBef>
            </a:pPr>
            <a:r>
              <a:rPr lang="en-GB" b="1">
                <a:latin typeface="Calibri"/>
                <a:ea typeface="Calibri"/>
                <a:cs typeface="Calibri"/>
              </a:rPr>
              <a:t>Public service</a:t>
            </a:r>
            <a:endParaRPr lang="en-GB">
              <a:latin typeface="Calibri"/>
              <a:ea typeface="Calibri"/>
              <a:cs typeface="Calibri"/>
            </a:endParaRPr>
          </a:p>
          <a:p>
            <a:endParaRPr lang="en-GB">
              <a:latin typeface="Calibri"/>
              <a:ea typeface="Calibri"/>
              <a:cs typeface="Calibri"/>
            </a:endParaRPr>
          </a:p>
        </p:txBody>
      </p:sp>
      <p:pic>
        <p:nvPicPr>
          <p:cNvPr id="4" name="Picture 3" descr="A hand holding a group of people&#10;&#10;AI-generated content may be incorrect.">
            <a:extLst>
              <a:ext uri="{FF2B5EF4-FFF2-40B4-BE49-F238E27FC236}">
                <a16:creationId xmlns:a16="http://schemas.microsoft.com/office/drawing/2014/main" id="{4CAB2897-38E4-0379-4143-B755EE60F32D}"/>
              </a:ext>
            </a:extLst>
          </p:cNvPr>
          <p:cNvPicPr>
            <a:picLocks noChangeAspect="1"/>
          </p:cNvPicPr>
          <p:nvPr/>
        </p:nvPicPr>
        <p:blipFill>
          <a:blip r:embed="rId3"/>
          <a:stretch>
            <a:fillRect/>
          </a:stretch>
        </p:blipFill>
        <p:spPr>
          <a:xfrm>
            <a:off x="1066157" y="511293"/>
            <a:ext cx="4051430"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1B3B2B0-47C0-2226-67E6-4BE5B630BD28}"/>
              </a:ext>
            </a:extLst>
          </p:cNvPr>
          <p:cNvSpPr>
            <a:spLocks noGrp="1"/>
          </p:cNvSpPr>
          <p:nvPr>
            <p:ph idx="1"/>
          </p:nvPr>
        </p:nvSpPr>
        <p:spPr>
          <a:xfrm>
            <a:off x="5894962" y="1984443"/>
            <a:ext cx="5458838" cy="4192520"/>
          </a:xfrm>
        </p:spPr>
        <p:txBody>
          <a:bodyPr vert="horz" lIns="91440" tIns="45720" rIns="91440" bIns="45720" rtlCol="0" anchor="t">
            <a:normAutofit/>
          </a:bodyPr>
          <a:lstStyle/>
          <a:p>
            <a:pPr marL="0" indent="0">
              <a:buNone/>
            </a:pPr>
            <a:r>
              <a:rPr lang="en-GB">
                <a:latin typeface="Calibri"/>
                <a:ea typeface="Calibri"/>
                <a:cs typeface="Calibri"/>
              </a:rPr>
              <a:t>Police provide public service by:</a:t>
            </a:r>
            <a:endParaRPr lang="en-US"/>
          </a:p>
          <a:p>
            <a:r>
              <a:rPr lang="en-GB">
                <a:latin typeface="Calibri"/>
                <a:ea typeface="Calibri"/>
                <a:cs typeface="Calibri"/>
              </a:rPr>
              <a:t>Deliver a service to be proud of</a:t>
            </a:r>
          </a:p>
          <a:p>
            <a:r>
              <a:rPr lang="en-GB">
                <a:latin typeface="Calibri"/>
                <a:ea typeface="Calibri"/>
                <a:cs typeface="Calibri"/>
              </a:rPr>
              <a:t>Acting lawfully</a:t>
            </a:r>
          </a:p>
          <a:p>
            <a:r>
              <a:rPr lang="en-GB">
                <a:latin typeface="Calibri"/>
                <a:ea typeface="Calibri"/>
                <a:cs typeface="Calibri"/>
              </a:rPr>
              <a:t>Understand and responding to the public's needs</a:t>
            </a:r>
          </a:p>
          <a:p>
            <a:r>
              <a:rPr lang="en-GB">
                <a:latin typeface="Calibri"/>
                <a:ea typeface="Calibri"/>
                <a:cs typeface="Calibri"/>
              </a:rPr>
              <a:t>Reflecting on and applying knowledge and experience</a:t>
            </a:r>
          </a:p>
          <a:p>
            <a:r>
              <a:rPr lang="en-GB" dirty="0">
                <a:latin typeface="Calibri"/>
                <a:ea typeface="Calibri"/>
                <a:cs typeface="Calibri"/>
              </a:rPr>
              <a:t>Improving </a:t>
            </a:r>
            <a:r>
              <a:rPr lang="en-GB">
                <a:latin typeface="Calibri"/>
                <a:ea typeface="Calibri"/>
                <a:cs typeface="Calibri"/>
              </a:rPr>
              <a:t>ourselves, peers and profession</a:t>
            </a:r>
          </a:p>
          <a:p>
            <a:endParaRPr lang="en-GB" dirty="0"/>
          </a:p>
        </p:txBody>
      </p:sp>
    </p:spTree>
    <p:extLst>
      <p:ext uri="{BB962C8B-B14F-4D97-AF65-F5344CB8AC3E}">
        <p14:creationId xmlns:p14="http://schemas.microsoft.com/office/powerpoint/2010/main" val="3554173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EA5EC2-1A48-58AC-F07B-5BE6DDCE062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National Decision Model NDM</a:t>
            </a:r>
          </a:p>
        </p:txBody>
      </p:sp>
      <p:pic>
        <p:nvPicPr>
          <p:cNvPr id="5" name="Content Placeholder 3" descr="A diagram of a diagram of ethics">
            <a:extLst>
              <a:ext uri="{FF2B5EF4-FFF2-40B4-BE49-F238E27FC236}">
                <a16:creationId xmlns:a16="http://schemas.microsoft.com/office/drawing/2014/main" id="{3AC9CA09-E73F-809E-B0C7-1CCFB75F19F7}"/>
              </a:ext>
            </a:extLst>
          </p:cNvPr>
          <p:cNvPicPr>
            <a:picLocks noGrp="1" noChangeAspect="1"/>
          </p:cNvPicPr>
          <p:nvPr>
            <p:ph idx="1"/>
          </p:nvPr>
        </p:nvPicPr>
        <p:blipFill>
          <a:blip r:embed="rId2"/>
          <a:stretch>
            <a:fillRect/>
          </a:stretch>
        </p:blipFill>
        <p:spPr>
          <a:xfrm>
            <a:off x="2190045" y="1675227"/>
            <a:ext cx="7811909" cy="4394199"/>
          </a:xfrm>
          <a:prstGeom prst="rect">
            <a:avLst/>
          </a:prstGeom>
        </p:spPr>
      </p:pic>
    </p:spTree>
    <p:extLst>
      <p:ext uri="{BB962C8B-B14F-4D97-AF65-F5344CB8AC3E}">
        <p14:creationId xmlns:p14="http://schemas.microsoft.com/office/powerpoint/2010/main" val="19440523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54D95-1A2B-A774-DD89-909D6574B958}"/>
              </a:ext>
            </a:extLst>
          </p:cNvPr>
          <p:cNvSpPr>
            <a:spLocks noGrp="1"/>
          </p:cNvSpPr>
          <p:nvPr>
            <p:ph type="title"/>
          </p:nvPr>
        </p:nvSpPr>
        <p:spPr>
          <a:xfrm>
            <a:off x="645064" y="525982"/>
            <a:ext cx="4282983" cy="1200361"/>
          </a:xfrm>
        </p:spPr>
        <p:txBody>
          <a:bodyPr anchor="b">
            <a:normAutofit/>
          </a:bodyPr>
          <a:lstStyle/>
          <a:p>
            <a:r>
              <a:rPr lang="en-US" sz="3600"/>
              <a:t>1st stage</a:t>
            </a:r>
          </a:p>
        </p:txBody>
      </p:sp>
      <p:sp>
        <p:nvSpPr>
          <p:cNvPr id="8" name="Content Placeholder 7">
            <a:extLst>
              <a:ext uri="{FF2B5EF4-FFF2-40B4-BE49-F238E27FC236}">
                <a16:creationId xmlns:a16="http://schemas.microsoft.com/office/drawing/2014/main" id="{B531B2CF-C697-3917-7F2E-5B3FEBA5001C}"/>
              </a:ext>
            </a:extLst>
          </p:cNvPr>
          <p:cNvSpPr>
            <a:spLocks noGrp="1"/>
          </p:cNvSpPr>
          <p:nvPr>
            <p:ph idx="1"/>
          </p:nvPr>
        </p:nvSpPr>
        <p:spPr>
          <a:xfrm>
            <a:off x="645066" y="2031101"/>
            <a:ext cx="4282984" cy="3511943"/>
          </a:xfrm>
        </p:spPr>
        <p:txBody>
          <a:bodyPr anchor="ctr">
            <a:normAutofit/>
          </a:bodyPr>
          <a:lstStyle/>
          <a:p>
            <a:pPr>
              <a:buFont typeface="Arial"/>
              <a:buChar char="•"/>
            </a:pPr>
            <a:r>
              <a:rPr lang="en-US" sz="2000">
                <a:ea typeface="+mn-lt"/>
                <a:cs typeface="+mn-lt"/>
              </a:rPr>
              <a:t>What is happening?</a:t>
            </a:r>
            <a:endParaRPr lang="en-US" sz="2000"/>
          </a:p>
          <a:p>
            <a:pPr>
              <a:buFont typeface="Arial"/>
              <a:buChar char="•"/>
            </a:pPr>
            <a:r>
              <a:rPr lang="en-US" sz="2000">
                <a:ea typeface="+mn-lt"/>
                <a:cs typeface="+mn-lt"/>
              </a:rPr>
              <a:t>What do I know so far?</a:t>
            </a:r>
            <a:endParaRPr lang="en-US" sz="2000"/>
          </a:p>
          <a:p>
            <a:pPr>
              <a:buFont typeface="Arial"/>
              <a:buChar char="•"/>
            </a:pPr>
            <a:r>
              <a:rPr lang="en-US" sz="2000">
                <a:ea typeface="+mn-lt"/>
                <a:cs typeface="+mn-lt"/>
              </a:rPr>
              <a:t>What do I not know?</a:t>
            </a:r>
            <a:endParaRPr lang="en-US" sz="2000"/>
          </a:p>
          <a:p>
            <a:pPr>
              <a:buFont typeface="Arial"/>
              <a:buChar char="•"/>
            </a:pPr>
            <a:r>
              <a:rPr lang="en-US" sz="2000">
                <a:ea typeface="+mn-lt"/>
                <a:cs typeface="+mn-lt"/>
              </a:rPr>
              <a:t>What further information (or intelligence) do I want/need at this moment?</a:t>
            </a:r>
            <a:endParaRPr lang="en-US" sz="2000"/>
          </a:p>
          <a:p>
            <a:pPr marL="0" indent="0">
              <a:buNone/>
            </a:pPr>
            <a:endParaRPr lang="en-US" sz="1800"/>
          </a:p>
          <a:p>
            <a:endParaRPr lang="en-US" sz="1800"/>
          </a:p>
        </p:txBody>
      </p:sp>
      <p:pic>
        <p:nvPicPr>
          <p:cNvPr id="4" name="Content Placeholder 3" descr="A blue circle with white text&#10;&#10;Description automatically generated">
            <a:extLst>
              <a:ext uri="{FF2B5EF4-FFF2-40B4-BE49-F238E27FC236}">
                <a16:creationId xmlns:a16="http://schemas.microsoft.com/office/drawing/2014/main" id="{C0503D12-F568-AFE8-B0F4-16BF8C7673F6}"/>
              </a:ext>
            </a:extLst>
          </p:cNvPr>
          <p:cNvPicPr>
            <a:picLocks noChangeAspect="1"/>
          </p:cNvPicPr>
          <p:nvPr/>
        </p:nvPicPr>
        <p:blipFill>
          <a:blip r:embed="rId2"/>
          <a:stretch>
            <a:fillRect/>
          </a:stretch>
        </p:blipFill>
        <p:spPr>
          <a:xfrm>
            <a:off x="5987738" y="665366"/>
            <a:ext cx="5628018" cy="5294398"/>
          </a:xfrm>
          <a:prstGeom prst="rect">
            <a:avLst/>
          </a:prstGeom>
        </p:spPr>
      </p:pic>
    </p:spTree>
    <p:extLst>
      <p:ext uri="{BB962C8B-B14F-4D97-AF65-F5344CB8AC3E}">
        <p14:creationId xmlns:p14="http://schemas.microsoft.com/office/powerpoint/2010/main" val="3738113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7B7B5-ABAC-23F0-DECC-B29F46458E0C}"/>
              </a:ext>
            </a:extLst>
          </p:cNvPr>
          <p:cNvSpPr>
            <a:spLocks noGrp="1"/>
          </p:cNvSpPr>
          <p:nvPr>
            <p:ph type="title"/>
          </p:nvPr>
        </p:nvSpPr>
        <p:spPr>
          <a:xfrm>
            <a:off x="793662" y="386930"/>
            <a:ext cx="10066122" cy="1298448"/>
          </a:xfrm>
        </p:spPr>
        <p:txBody>
          <a:bodyPr anchor="b">
            <a:normAutofit/>
          </a:bodyPr>
          <a:lstStyle/>
          <a:p>
            <a:r>
              <a:rPr lang="en-US" sz="4800"/>
              <a:t>2nd Stage</a:t>
            </a:r>
          </a:p>
        </p:txBody>
      </p:sp>
      <p:sp>
        <p:nvSpPr>
          <p:cNvPr id="8" name="Content Placeholder 7">
            <a:extLst>
              <a:ext uri="{FF2B5EF4-FFF2-40B4-BE49-F238E27FC236}">
                <a16:creationId xmlns:a16="http://schemas.microsoft.com/office/drawing/2014/main" id="{7A0651EE-39BC-63AE-F6FF-EC026CA804E5}"/>
              </a:ext>
            </a:extLst>
          </p:cNvPr>
          <p:cNvSpPr>
            <a:spLocks noGrp="1"/>
          </p:cNvSpPr>
          <p:nvPr>
            <p:ph idx="1"/>
          </p:nvPr>
        </p:nvSpPr>
        <p:spPr>
          <a:xfrm>
            <a:off x="339194" y="2783466"/>
            <a:ext cx="8092245" cy="4064565"/>
          </a:xfrm>
        </p:spPr>
        <p:txBody>
          <a:bodyPr vert="horz" lIns="91440" tIns="45720" rIns="91440" bIns="45720" rtlCol="0" anchor="ctr">
            <a:noAutofit/>
          </a:bodyPr>
          <a:lstStyle/>
          <a:p>
            <a:pPr>
              <a:buNone/>
            </a:pPr>
            <a:r>
              <a:rPr lang="en-US" sz="1600">
                <a:ea typeface="+mn-lt"/>
                <a:cs typeface="+mn-lt"/>
              </a:rPr>
              <a:t>Develop a working strategy to guide subsequent stages by asking yourself the following questions.</a:t>
            </a:r>
            <a:endParaRPr lang="en-US" sz="1600"/>
          </a:p>
          <a:p>
            <a:pPr>
              <a:buFont typeface="Arial"/>
              <a:buChar char="•"/>
            </a:pPr>
            <a:r>
              <a:rPr lang="en-US" sz="1600">
                <a:ea typeface="+mn-lt"/>
                <a:cs typeface="+mn-lt"/>
              </a:rPr>
              <a:t>Do I need to take action immediately?</a:t>
            </a:r>
            <a:endParaRPr lang="en-US" sz="1600"/>
          </a:p>
          <a:p>
            <a:pPr>
              <a:buFont typeface="Arial"/>
              <a:buChar char="•"/>
            </a:pPr>
            <a:r>
              <a:rPr lang="en-US" sz="1600">
                <a:ea typeface="+mn-lt"/>
                <a:cs typeface="+mn-lt"/>
              </a:rPr>
              <a:t>Do I need to seek more information?</a:t>
            </a:r>
            <a:endParaRPr lang="en-US" sz="1600"/>
          </a:p>
          <a:p>
            <a:pPr>
              <a:buFont typeface="Arial"/>
              <a:buChar char="•"/>
            </a:pPr>
            <a:r>
              <a:rPr lang="en-US" sz="1600">
                <a:ea typeface="+mn-lt"/>
                <a:cs typeface="+mn-lt"/>
              </a:rPr>
              <a:t>What could go wrong (and what could go well)?</a:t>
            </a:r>
            <a:endParaRPr lang="en-US" sz="1600"/>
          </a:p>
          <a:p>
            <a:pPr>
              <a:buFont typeface="Arial"/>
              <a:buChar char="•"/>
            </a:pPr>
            <a:r>
              <a:rPr lang="en-US" sz="1600">
                <a:ea typeface="+mn-lt"/>
                <a:cs typeface="+mn-lt"/>
              </a:rPr>
              <a:t>What is causing the situation?</a:t>
            </a:r>
            <a:endParaRPr lang="en-US" sz="1600"/>
          </a:p>
          <a:p>
            <a:pPr>
              <a:buFont typeface="Arial"/>
              <a:buChar char="•"/>
            </a:pPr>
            <a:r>
              <a:rPr lang="en-US" sz="1600">
                <a:ea typeface="+mn-lt"/>
                <a:cs typeface="+mn-lt"/>
              </a:rPr>
              <a:t>How probable is the risk of harm?</a:t>
            </a:r>
            <a:endParaRPr lang="en-US" sz="1600"/>
          </a:p>
          <a:p>
            <a:pPr>
              <a:buFont typeface="Arial"/>
              <a:buChar char="•"/>
            </a:pPr>
            <a:r>
              <a:rPr lang="en-US" sz="1600">
                <a:ea typeface="+mn-lt"/>
                <a:cs typeface="+mn-lt"/>
              </a:rPr>
              <a:t>How serious would it be?</a:t>
            </a:r>
            <a:endParaRPr lang="en-US" sz="1600"/>
          </a:p>
          <a:p>
            <a:pPr>
              <a:buFont typeface="Arial"/>
              <a:buChar char="•"/>
            </a:pPr>
            <a:r>
              <a:rPr lang="en-US" sz="1600">
                <a:ea typeface="+mn-lt"/>
                <a:cs typeface="+mn-lt"/>
              </a:rPr>
              <a:t>Is that level of risk acceptable?</a:t>
            </a:r>
            <a:endParaRPr lang="en-US" sz="1600"/>
          </a:p>
          <a:p>
            <a:pPr>
              <a:buFont typeface="Arial"/>
              <a:buChar char="•"/>
            </a:pPr>
            <a:r>
              <a:rPr lang="en-US" sz="1600">
                <a:ea typeface="+mn-lt"/>
                <a:cs typeface="+mn-lt"/>
              </a:rPr>
              <a:t>Is this a situation for the police alone to deal with?</a:t>
            </a:r>
            <a:endParaRPr lang="en-US" sz="1600"/>
          </a:p>
          <a:p>
            <a:pPr>
              <a:buFont typeface="Arial"/>
              <a:buChar char="•"/>
            </a:pPr>
            <a:r>
              <a:rPr lang="en-US" sz="1600">
                <a:ea typeface="+mn-lt"/>
                <a:cs typeface="+mn-lt"/>
              </a:rPr>
              <a:t>Am I the appropriate person to deal with this?</a:t>
            </a:r>
            <a:endParaRPr lang="en-US" sz="1600"/>
          </a:p>
          <a:p>
            <a:pPr>
              <a:buFont typeface="Arial"/>
              <a:buChar char="•"/>
            </a:pPr>
            <a:r>
              <a:rPr lang="en-US" sz="1600">
                <a:ea typeface="+mn-lt"/>
                <a:cs typeface="+mn-lt"/>
              </a:rPr>
              <a:t>What am I trying to achieve?</a:t>
            </a:r>
            <a:endParaRPr lang="en-US" sz="1600"/>
          </a:p>
          <a:p>
            <a:pPr>
              <a:buFont typeface="Arial"/>
              <a:buChar char="•"/>
            </a:pPr>
            <a:r>
              <a:rPr lang="en-US" sz="1600">
                <a:ea typeface="+mn-lt"/>
                <a:cs typeface="+mn-lt"/>
              </a:rPr>
              <a:t>Will my action resolve the situation?</a:t>
            </a:r>
            <a:endParaRPr lang="en-US" sz="1600"/>
          </a:p>
          <a:p>
            <a:pPr marL="0" indent="0">
              <a:buNone/>
            </a:pPr>
            <a:endParaRPr lang="en-US" sz="2000" b="1"/>
          </a:p>
          <a:p>
            <a:endParaRPr lang="en-US" sz="2000"/>
          </a:p>
        </p:txBody>
      </p:sp>
      <p:pic>
        <p:nvPicPr>
          <p:cNvPr id="4" name="Content Placeholder 3" descr="A blue circle with arrows pointing to a blue circle&#10;&#10;Description automatically generated">
            <a:extLst>
              <a:ext uri="{FF2B5EF4-FFF2-40B4-BE49-F238E27FC236}">
                <a16:creationId xmlns:a16="http://schemas.microsoft.com/office/drawing/2014/main" id="{BB15A5F5-A6D8-B17E-2BF5-C60EC1513FC4}"/>
              </a:ext>
            </a:extLst>
          </p:cNvPr>
          <p:cNvPicPr>
            <a:picLocks noChangeAspect="1"/>
          </p:cNvPicPr>
          <p:nvPr/>
        </p:nvPicPr>
        <p:blipFill>
          <a:blip r:embed="rId2"/>
          <a:stretch>
            <a:fillRect/>
          </a:stretch>
        </p:blipFill>
        <p:spPr>
          <a:xfrm>
            <a:off x="8432051" y="2388002"/>
            <a:ext cx="2708058" cy="2519108"/>
          </a:xfrm>
          <a:prstGeom prst="rect">
            <a:avLst/>
          </a:prstGeom>
        </p:spPr>
      </p:pic>
    </p:spTree>
    <p:extLst>
      <p:ext uri="{BB962C8B-B14F-4D97-AF65-F5344CB8AC3E}">
        <p14:creationId xmlns:p14="http://schemas.microsoft.com/office/powerpoint/2010/main" val="2996786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8">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8">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F716F-5E90-4C7E-CEE2-331DCC1B5E64}"/>
              </a:ext>
            </a:extLst>
          </p:cNvPr>
          <p:cNvSpPr>
            <a:spLocks noGrp="1"/>
          </p:cNvSpPr>
          <p:nvPr>
            <p:ph type="title"/>
          </p:nvPr>
        </p:nvSpPr>
        <p:spPr>
          <a:xfrm>
            <a:off x="793662" y="386930"/>
            <a:ext cx="10066122" cy="1298448"/>
          </a:xfrm>
        </p:spPr>
        <p:txBody>
          <a:bodyPr anchor="b">
            <a:normAutofit/>
          </a:bodyPr>
          <a:lstStyle/>
          <a:p>
            <a:r>
              <a:rPr lang="en-US" sz="4800"/>
              <a:t>3rd Stage</a:t>
            </a:r>
          </a:p>
        </p:txBody>
      </p:sp>
      <p:sp>
        <p:nvSpPr>
          <p:cNvPr id="8" name="Content Placeholder 7">
            <a:extLst>
              <a:ext uri="{FF2B5EF4-FFF2-40B4-BE49-F238E27FC236}">
                <a16:creationId xmlns:a16="http://schemas.microsoft.com/office/drawing/2014/main" id="{28CF3F9E-EDE3-3C5D-C97C-9E1F706684B5}"/>
              </a:ext>
            </a:extLst>
          </p:cNvPr>
          <p:cNvSpPr>
            <a:spLocks noGrp="1"/>
          </p:cNvSpPr>
          <p:nvPr>
            <p:ph idx="1"/>
          </p:nvPr>
        </p:nvSpPr>
        <p:spPr>
          <a:xfrm>
            <a:off x="793661" y="2599509"/>
            <a:ext cx="4530898" cy="3639450"/>
          </a:xfrm>
        </p:spPr>
        <p:txBody>
          <a:bodyPr vert="horz" lIns="91440" tIns="45720" rIns="91440" bIns="45720" rtlCol="0" anchor="ctr">
            <a:noAutofit/>
          </a:bodyPr>
          <a:lstStyle/>
          <a:p>
            <a:pPr marL="0" indent="0">
              <a:buNone/>
            </a:pPr>
            <a:endParaRPr lang="en-US"/>
          </a:p>
          <a:p>
            <a:pPr>
              <a:buFont typeface="Arial"/>
              <a:buChar char="•"/>
            </a:pPr>
            <a:r>
              <a:rPr lang="en-US" sz="2400">
                <a:ea typeface="+mn-lt"/>
                <a:cs typeface="+mn-lt"/>
              </a:rPr>
              <a:t>What police powers might be required?</a:t>
            </a:r>
            <a:endParaRPr lang="en-US" sz="2400"/>
          </a:p>
          <a:p>
            <a:pPr>
              <a:buFont typeface="Arial"/>
              <a:buChar char="•"/>
            </a:pPr>
            <a:r>
              <a:rPr lang="en-US" sz="2400">
                <a:ea typeface="+mn-lt"/>
                <a:cs typeface="+mn-lt"/>
              </a:rPr>
              <a:t>Is there any national guidance covering this type of situation?</a:t>
            </a:r>
            <a:endParaRPr lang="en-US" sz="2400"/>
          </a:p>
          <a:p>
            <a:pPr>
              <a:buFont typeface="Arial"/>
              <a:buChar char="•"/>
            </a:pPr>
            <a:r>
              <a:rPr lang="en-US" sz="2400">
                <a:ea typeface="+mn-lt"/>
                <a:cs typeface="+mn-lt"/>
              </a:rPr>
              <a:t>Do any local </a:t>
            </a:r>
            <a:r>
              <a:rPr lang="en-US" sz="2400" err="1">
                <a:ea typeface="+mn-lt"/>
                <a:cs typeface="+mn-lt"/>
              </a:rPr>
              <a:t>organisational</a:t>
            </a:r>
            <a:r>
              <a:rPr lang="en-US" sz="2400">
                <a:ea typeface="+mn-lt"/>
                <a:cs typeface="+mn-lt"/>
              </a:rPr>
              <a:t> policies or guidelines apply?</a:t>
            </a:r>
            <a:endParaRPr lang="en-US" sz="2400"/>
          </a:p>
          <a:p>
            <a:pPr>
              <a:buFont typeface="Arial"/>
              <a:buChar char="•"/>
            </a:pPr>
            <a:r>
              <a:rPr lang="en-US" sz="2400">
                <a:ea typeface="+mn-lt"/>
                <a:cs typeface="+mn-lt"/>
              </a:rPr>
              <a:t>What legislation might apply?</a:t>
            </a:r>
            <a:endParaRPr lang="en-US" sz="2400"/>
          </a:p>
          <a:p>
            <a:pPr>
              <a:buFont typeface="Arial"/>
              <a:buChar char="•"/>
            </a:pPr>
            <a:r>
              <a:rPr lang="en-US" sz="2400">
                <a:ea typeface="+mn-lt"/>
                <a:cs typeface="+mn-lt"/>
              </a:rPr>
              <a:t>Is there any research evidence?</a:t>
            </a:r>
            <a:endParaRPr lang="en-US" sz="2400"/>
          </a:p>
          <a:p>
            <a:pPr marL="0" indent="0">
              <a:buNone/>
            </a:pPr>
            <a:endParaRPr lang="en-US" sz="2000"/>
          </a:p>
          <a:p>
            <a:endParaRPr lang="en-US" sz="2000"/>
          </a:p>
        </p:txBody>
      </p:sp>
      <p:pic>
        <p:nvPicPr>
          <p:cNvPr id="4" name="Content Placeholder 3" descr="A blue circle with arrows pointing to the center&#10;&#10;Description automatically generated">
            <a:extLst>
              <a:ext uri="{FF2B5EF4-FFF2-40B4-BE49-F238E27FC236}">
                <a16:creationId xmlns:a16="http://schemas.microsoft.com/office/drawing/2014/main" id="{062A48DB-8C61-F75A-556E-D8FEA3E003F2}"/>
              </a:ext>
            </a:extLst>
          </p:cNvPr>
          <p:cNvPicPr>
            <a:picLocks noChangeAspect="1"/>
          </p:cNvPicPr>
          <p:nvPr/>
        </p:nvPicPr>
        <p:blipFill>
          <a:blip r:embed="rId2"/>
          <a:stretch>
            <a:fillRect/>
          </a:stretch>
        </p:blipFill>
        <p:spPr>
          <a:xfrm>
            <a:off x="6299779" y="2484255"/>
            <a:ext cx="4373782" cy="3714244"/>
          </a:xfrm>
          <a:prstGeom prst="rect">
            <a:avLst/>
          </a:prstGeom>
        </p:spPr>
      </p:pic>
    </p:spTree>
    <p:extLst>
      <p:ext uri="{BB962C8B-B14F-4D97-AF65-F5344CB8AC3E}">
        <p14:creationId xmlns:p14="http://schemas.microsoft.com/office/powerpoint/2010/main" val="20457510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87FB1-9485-A5A0-7A11-475F17E5DD06}"/>
              </a:ext>
            </a:extLst>
          </p:cNvPr>
          <p:cNvSpPr>
            <a:spLocks noGrp="1"/>
          </p:cNvSpPr>
          <p:nvPr>
            <p:ph type="title"/>
          </p:nvPr>
        </p:nvSpPr>
        <p:spPr>
          <a:xfrm>
            <a:off x="793662" y="386930"/>
            <a:ext cx="10066122" cy="1298448"/>
          </a:xfrm>
        </p:spPr>
        <p:txBody>
          <a:bodyPr anchor="b">
            <a:normAutofit/>
          </a:bodyPr>
          <a:lstStyle/>
          <a:p>
            <a:r>
              <a:rPr lang="en-US" sz="4800"/>
              <a:t>4th Stage</a:t>
            </a:r>
          </a:p>
        </p:txBody>
      </p:sp>
      <p:sp>
        <p:nvSpPr>
          <p:cNvPr id="8" name="Content Placeholder 7">
            <a:extLst>
              <a:ext uri="{FF2B5EF4-FFF2-40B4-BE49-F238E27FC236}">
                <a16:creationId xmlns:a16="http://schemas.microsoft.com/office/drawing/2014/main" id="{1F3890E4-D2E2-5193-8D68-8EE148C9E98F}"/>
              </a:ext>
            </a:extLst>
          </p:cNvPr>
          <p:cNvSpPr>
            <a:spLocks noGrp="1"/>
          </p:cNvSpPr>
          <p:nvPr>
            <p:ph idx="1"/>
          </p:nvPr>
        </p:nvSpPr>
        <p:spPr>
          <a:xfrm>
            <a:off x="793661" y="2599509"/>
            <a:ext cx="4530898" cy="3639450"/>
          </a:xfrm>
        </p:spPr>
        <p:txBody>
          <a:bodyPr vert="horz" lIns="91440" tIns="45720" rIns="91440" bIns="45720" rtlCol="0" anchor="ctr">
            <a:noAutofit/>
          </a:bodyPr>
          <a:lstStyle/>
          <a:p>
            <a:r>
              <a:rPr lang="en-US" sz="1500">
                <a:ea typeface="+mn-lt"/>
                <a:cs typeface="+mn-lt"/>
              </a:rPr>
              <a:t>what options are available </a:t>
            </a:r>
            <a:endParaRPr lang="en-US" sz="1500" b="1"/>
          </a:p>
          <a:p>
            <a:r>
              <a:rPr lang="en-US" sz="1500">
                <a:ea typeface="+mn-lt"/>
                <a:cs typeface="+mn-lt"/>
              </a:rPr>
              <a:t>immediacy of any threat</a:t>
            </a:r>
            <a:endParaRPr lang="en-US" sz="1500"/>
          </a:p>
          <a:p>
            <a:r>
              <a:rPr lang="en-US" sz="1500">
                <a:ea typeface="+mn-lt"/>
                <a:cs typeface="+mn-lt"/>
              </a:rPr>
              <a:t>amount of time available</a:t>
            </a:r>
            <a:endParaRPr lang="en-US" sz="1500"/>
          </a:p>
          <a:p>
            <a:r>
              <a:rPr lang="en-US" sz="1500">
                <a:ea typeface="+mn-lt"/>
                <a:cs typeface="+mn-lt"/>
              </a:rPr>
              <a:t>available resources and support</a:t>
            </a:r>
            <a:endParaRPr lang="en-US" sz="1500"/>
          </a:p>
          <a:p>
            <a:r>
              <a:rPr lang="en-US" sz="1500">
                <a:ea typeface="+mn-lt"/>
                <a:cs typeface="+mn-lt"/>
              </a:rPr>
              <a:t>your own knowledge, experience and skills</a:t>
            </a:r>
            <a:endParaRPr lang="en-US" sz="1500"/>
          </a:p>
          <a:p>
            <a:r>
              <a:rPr lang="en-US" sz="1500">
                <a:ea typeface="+mn-lt"/>
                <a:cs typeface="+mn-lt"/>
              </a:rPr>
              <a:t>impact of potential action on the situation and the public</a:t>
            </a:r>
            <a:endParaRPr lang="en-US" sz="1500"/>
          </a:p>
          <a:p>
            <a:r>
              <a:rPr lang="en-US" sz="1500">
                <a:ea typeface="+mn-lt"/>
                <a:cs typeface="+mn-lt"/>
              </a:rPr>
              <a:t>what action to take if things do not happen as anticipated</a:t>
            </a:r>
            <a:endParaRPr lang="en-US" sz="1500"/>
          </a:p>
          <a:p>
            <a:pPr>
              <a:buNone/>
            </a:pPr>
            <a:r>
              <a:rPr lang="en-US" sz="1500" b="1">
                <a:ea typeface="+mn-lt"/>
                <a:cs typeface="+mn-lt"/>
              </a:rPr>
              <a:t>If you have to account for your decision, will you be able to say it was: </a:t>
            </a:r>
            <a:endParaRPr lang="en-US" sz="1500" b="1"/>
          </a:p>
          <a:p>
            <a:pPr>
              <a:buFont typeface="Arial"/>
              <a:buChar char="•"/>
            </a:pPr>
            <a:r>
              <a:rPr lang="en-US" sz="1500">
                <a:ea typeface="+mn-lt"/>
                <a:cs typeface="+mn-lt"/>
              </a:rPr>
              <a:t>proportionate, legitimate, necessary and ethical?</a:t>
            </a:r>
            <a:endParaRPr lang="en-US" sz="1500"/>
          </a:p>
          <a:p>
            <a:pPr>
              <a:buFont typeface="Arial"/>
              <a:buChar char="•"/>
            </a:pPr>
            <a:r>
              <a:rPr lang="en-US" sz="1500">
                <a:ea typeface="+mn-lt"/>
                <a:cs typeface="+mn-lt"/>
              </a:rPr>
              <a:t>reasonable in the circumstances facing them at the time?</a:t>
            </a:r>
            <a:endParaRPr lang="en-US" sz="1500"/>
          </a:p>
          <a:p>
            <a:pPr marL="0" indent="0">
              <a:buNone/>
            </a:pPr>
            <a:endParaRPr lang="en-US" sz="2000" b="1"/>
          </a:p>
          <a:p>
            <a:endParaRPr lang="en-US" sz="2000"/>
          </a:p>
        </p:txBody>
      </p:sp>
      <p:pic>
        <p:nvPicPr>
          <p:cNvPr id="4" name="Content Placeholder 3" descr="A blue circle with white text&#10;&#10;Description automatically generated">
            <a:extLst>
              <a:ext uri="{FF2B5EF4-FFF2-40B4-BE49-F238E27FC236}">
                <a16:creationId xmlns:a16="http://schemas.microsoft.com/office/drawing/2014/main" id="{9624E326-774E-D503-4F67-937EA561C3D1}"/>
              </a:ext>
            </a:extLst>
          </p:cNvPr>
          <p:cNvPicPr>
            <a:picLocks noChangeAspect="1"/>
          </p:cNvPicPr>
          <p:nvPr/>
        </p:nvPicPr>
        <p:blipFill>
          <a:blip r:embed="rId2"/>
          <a:stretch>
            <a:fillRect/>
          </a:stretch>
        </p:blipFill>
        <p:spPr>
          <a:xfrm>
            <a:off x="7657206" y="1039083"/>
            <a:ext cx="3971204" cy="3714244"/>
          </a:xfrm>
          <a:prstGeom prst="rect">
            <a:avLst/>
          </a:prstGeom>
        </p:spPr>
      </p:pic>
    </p:spTree>
    <p:extLst>
      <p:ext uri="{BB962C8B-B14F-4D97-AF65-F5344CB8AC3E}">
        <p14:creationId xmlns:p14="http://schemas.microsoft.com/office/powerpoint/2010/main" val="882369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43373-0343-9F85-8663-D01C0F509D20}"/>
              </a:ext>
            </a:extLst>
          </p:cNvPr>
          <p:cNvSpPr>
            <a:spLocks noGrp="1"/>
          </p:cNvSpPr>
          <p:nvPr>
            <p:ph type="title"/>
          </p:nvPr>
        </p:nvSpPr>
        <p:spPr>
          <a:xfrm>
            <a:off x="793662" y="386930"/>
            <a:ext cx="10066122" cy="1298448"/>
          </a:xfrm>
        </p:spPr>
        <p:txBody>
          <a:bodyPr anchor="b">
            <a:normAutofit/>
          </a:bodyPr>
          <a:lstStyle/>
          <a:p>
            <a:r>
              <a:rPr lang="en-US" sz="4800"/>
              <a:t>5th Stage</a:t>
            </a:r>
          </a:p>
        </p:txBody>
      </p:sp>
      <p:sp>
        <p:nvSpPr>
          <p:cNvPr id="8" name="Content Placeholder 7">
            <a:extLst>
              <a:ext uri="{FF2B5EF4-FFF2-40B4-BE49-F238E27FC236}">
                <a16:creationId xmlns:a16="http://schemas.microsoft.com/office/drawing/2014/main" id="{AC65EBB7-E26E-F116-71AC-9A28D12C9F55}"/>
              </a:ext>
            </a:extLst>
          </p:cNvPr>
          <p:cNvSpPr>
            <a:spLocks noGrp="1"/>
          </p:cNvSpPr>
          <p:nvPr>
            <p:ph idx="1"/>
          </p:nvPr>
        </p:nvSpPr>
        <p:spPr>
          <a:xfrm>
            <a:off x="793661" y="2599509"/>
            <a:ext cx="4530898" cy="3639450"/>
          </a:xfrm>
        </p:spPr>
        <p:txBody>
          <a:bodyPr anchor="ctr">
            <a:normAutofit/>
          </a:bodyPr>
          <a:lstStyle/>
          <a:p>
            <a:endParaRPr lang="en-US" sz="2000" b="1"/>
          </a:p>
          <a:p>
            <a:endParaRPr lang="en-US" sz="2000"/>
          </a:p>
        </p:txBody>
      </p:sp>
      <p:pic>
        <p:nvPicPr>
          <p:cNvPr id="4" name="Content Placeholder 3" descr="A blue circle with white text&#10;&#10;Description automatically generated">
            <a:extLst>
              <a:ext uri="{FF2B5EF4-FFF2-40B4-BE49-F238E27FC236}">
                <a16:creationId xmlns:a16="http://schemas.microsoft.com/office/drawing/2014/main" id="{AB1F3B35-9177-8957-2213-1CA5CF5E1A16}"/>
              </a:ext>
            </a:extLst>
          </p:cNvPr>
          <p:cNvPicPr>
            <a:picLocks noChangeAspect="1"/>
          </p:cNvPicPr>
          <p:nvPr/>
        </p:nvPicPr>
        <p:blipFill>
          <a:blip r:embed="rId2"/>
          <a:stretch>
            <a:fillRect/>
          </a:stretch>
        </p:blipFill>
        <p:spPr>
          <a:xfrm>
            <a:off x="7862514" y="1033997"/>
            <a:ext cx="3620344" cy="3714244"/>
          </a:xfrm>
          <a:prstGeom prst="rect">
            <a:avLst/>
          </a:prstGeom>
        </p:spPr>
      </p:pic>
      <p:sp>
        <p:nvSpPr>
          <p:cNvPr id="3" name="TextBox 2">
            <a:extLst>
              <a:ext uri="{FF2B5EF4-FFF2-40B4-BE49-F238E27FC236}">
                <a16:creationId xmlns:a16="http://schemas.microsoft.com/office/drawing/2014/main" id="{75790DCF-DF01-7E8A-F7D4-F05A6559871A}"/>
              </a:ext>
            </a:extLst>
          </p:cNvPr>
          <p:cNvSpPr txBox="1"/>
          <p:nvPr/>
        </p:nvSpPr>
        <p:spPr>
          <a:xfrm>
            <a:off x="296651" y="1849370"/>
            <a:ext cx="7566826" cy="38472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ptos"/>
              </a:rPr>
              <a:t>Action</a:t>
            </a:r>
          </a:p>
          <a:p>
            <a:r>
              <a:rPr lang="en-US" b="1">
                <a:latin typeface="Aptos"/>
              </a:rPr>
              <a:t>Respond</a:t>
            </a:r>
          </a:p>
          <a:p>
            <a:pPr>
              <a:buFont typeface=""/>
              <a:buChar char="•"/>
            </a:pPr>
            <a:r>
              <a:rPr lang="en-US">
                <a:latin typeface="Aptos"/>
              </a:rPr>
              <a:t>Implement the option you have selected.</a:t>
            </a:r>
          </a:p>
          <a:p>
            <a:pPr>
              <a:buFont typeface=""/>
              <a:buChar char="•"/>
            </a:pPr>
            <a:r>
              <a:rPr lang="en-US">
                <a:latin typeface="Aptos"/>
              </a:rPr>
              <a:t>Does anyone else need to know what you have decided?</a:t>
            </a:r>
          </a:p>
          <a:p>
            <a:r>
              <a:rPr lang="en-US" b="1">
                <a:latin typeface="Aptos"/>
              </a:rPr>
              <a:t>Record</a:t>
            </a:r>
          </a:p>
          <a:p>
            <a:pPr>
              <a:buFont typeface=""/>
              <a:buChar char="•"/>
            </a:pPr>
            <a:r>
              <a:rPr lang="en-US">
                <a:latin typeface="Aptos"/>
              </a:rPr>
              <a:t>If you think it is appropriate, record what you did and why.</a:t>
            </a:r>
          </a:p>
          <a:p>
            <a:r>
              <a:rPr lang="en-US" b="1">
                <a:latin typeface="Aptos"/>
              </a:rPr>
              <a:t>Monitor</a:t>
            </a:r>
          </a:p>
          <a:p>
            <a:pPr>
              <a:buFont typeface=""/>
              <a:buChar char="•"/>
            </a:pPr>
            <a:r>
              <a:rPr lang="en-US">
                <a:latin typeface="Aptos"/>
              </a:rPr>
              <a:t>What happened as a result of your decision?</a:t>
            </a:r>
          </a:p>
          <a:p>
            <a:pPr>
              <a:buFont typeface=""/>
              <a:buChar char="•"/>
            </a:pPr>
            <a:r>
              <a:rPr lang="en-US">
                <a:latin typeface="Aptos"/>
              </a:rPr>
              <a:t>Was it what you wanted or expected to happen?</a:t>
            </a:r>
          </a:p>
          <a:p>
            <a:r>
              <a:rPr lang="en-US">
                <a:latin typeface="Aptos"/>
              </a:rPr>
              <a:t>If the incident is continuing, go through the NDM again as necessary.</a:t>
            </a:r>
          </a:p>
          <a:p>
            <a:r>
              <a:rPr lang="en-US" b="1"/>
              <a:t>Review</a:t>
            </a:r>
            <a:endParaRPr lang="en-US"/>
          </a:p>
          <a:p>
            <a:r>
              <a:rPr lang="en-US" sz="1400">
                <a:ea typeface="+mn-lt"/>
                <a:cs typeface="+mn-lt"/>
              </a:rPr>
              <a:t>If the incident is over, review your decisions, using the NDM. What lessons can you take from the event for future practice?</a:t>
            </a:r>
            <a:endParaRPr lang="en-US"/>
          </a:p>
          <a:p>
            <a:endParaRPr lang="en-US">
              <a:latin typeface="Aptos"/>
            </a:endParaRPr>
          </a:p>
        </p:txBody>
      </p:sp>
    </p:spTree>
    <p:extLst>
      <p:ext uri="{BB962C8B-B14F-4D97-AF65-F5344CB8AC3E}">
        <p14:creationId xmlns:p14="http://schemas.microsoft.com/office/powerpoint/2010/main" val="3230399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White arrows painted on the asphalt">
            <a:extLst>
              <a:ext uri="{FF2B5EF4-FFF2-40B4-BE49-F238E27FC236}">
                <a16:creationId xmlns:a16="http://schemas.microsoft.com/office/drawing/2014/main" id="{2EAE9C20-3228-2550-50E3-24090984E15C}"/>
              </a:ext>
            </a:extLst>
          </p:cNvPr>
          <p:cNvPicPr>
            <a:picLocks noChangeAspect="1"/>
          </p:cNvPicPr>
          <p:nvPr/>
        </p:nvPicPr>
        <p:blipFill>
          <a:blip r:embed="rId2">
            <a:alphaModFix/>
          </a:blip>
          <a:srcRect r="-2" b="15230"/>
          <a:stretch>
            <a:fillRect/>
          </a:stretch>
        </p:blipFill>
        <p:spPr>
          <a:xfrm>
            <a:off x="20" y="10"/>
            <a:ext cx="12191979" cy="6857990"/>
          </a:xfrm>
          <a:prstGeom prst="rect">
            <a:avLst/>
          </a:prstGeom>
        </p:spPr>
      </p:pic>
      <p:sp>
        <p:nvSpPr>
          <p:cNvPr id="8" name="Rectangle 7">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87887F-7FE2-AE4A-CC08-22BD1C039D25}"/>
              </a:ext>
            </a:extLst>
          </p:cNvPr>
          <p:cNvSpPr>
            <a:spLocks noGrp="1"/>
          </p:cNvSpPr>
          <p:nvPr>
            <p:ph type="title"/>
          </p:nvPr>
        </p:nvSpPr>
        <p:spPr>
          <a:xfrm>
            <a:off x="762000" y="1137434"/>
            <a:ext cx="7800660" cy="1520987"/>
          </a:xfrm>
        </p:spPr>
        <p:txBody>
          <a:bodyPr vert="horz" lIns="91440" tIns="45720" rIns="91440" bIns="45720" rtlCol="0" anchor="t">
            <a:normAutofit/>
          </a:bodyPr>
          <a:lstStyle/>
          <a:p>
            <a:r>
              <a:rPr lang="en-US" sz="4000">
                <a:solidFill>
                  <a:srgbClr val="FFFFFF"/>
                </a:solidFill>
              </a:rPr>
              <a:t>Now you decide....</a:t>
            </a:r>
          </a:p>
        </p:txBody>
      </p:sp>
      <p:sp>
        <p:nvSpPr>
          <p:cNvPr id="10" name="Rectangle 9">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14026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B4D71-3526-A4A3-ABDC-8DC1F5FC54AC}"/>
              </a:ext>
            </a:extLst>
          </p:cNvPr>
          <p:cNvSpPr>
            <a:spLocks noGrp="1"/>
          </p:cNvSpPr>
          <p:nvPr>
            <p:ph type="title"/>
          </p:nvPr>
        </p:nvSpPr>
        <p:spPr>
          <a:xfrm>
            <a:off x="589560" y="856180"/>
            <a:ext cx="5279408" cy="1128068"/>
          </a:xfrm>
        </p:spPr>
        <p:txBody>
          <a:bodyPr anchor="ctr">
            <a:normAutofit/>
          </a:bodyPr>
          <a:lstStyle/>
          <a:p>
            <a:r>
              <a:rPr lang="en-US" sz="4000"/>
              <a:t>Scenario 1</a:t>
            </a:r>
          </a:p>
        </p:txBody>
      </p:sp>
      <p:sp>
        <p:nvSpPr>
          <p:cNvPr id="3" name="Content Placeholder 2">
            <a:extLst>
              <a:ext uri="{FF2B5EF4-FFF2-40B4-BE49-F238E27FC236}">
                <a16:creationId xmlns:a16="http://schemas.microsoft.com/office/drawing/2014/main" id="{3DBF2610-4F9C-9A43-D63A-A4E3E8F32EAB}"/>
              </a:ext>
            </a:extLst>
          </p:cNvPr>
          <p:cNvSpPr>
            <a:spLocks noGrp="1"/>
          </p:cNvSpPr>
          <p:nvPr>
            <p:ph idx="1"/>
          </p:nvPr>
        </p:nvSpPr>
        <p:spPr>
          <a:xfrm>
            <a:off x="590719" y="2330505"/>
            <a:ext cx="5278066" cy="3979585"/>
          </a:xfrm>
        </p:spPr>
        <p:txBody>
          <a:bodyPr vert="horz" lIns="91440" tIns="45720" rIns="91440" bIns="45720" rtlCol="0" anchor="ctr">
            <a:normAutofit/>
          </a:bodyPr>
          <a:lstStyle/>
          <a:p>
            <a:r>
              <a:rPr lang="en-US" sz="2000" b="1">
                <a:ea typeface="+mn-lt"/>
                <a:cs typeface="+mn-lt"/>
              </a:rPr>
              <a:t>Domestic Violence Call</a:t>
            </a:r>
            <a:endParaRPr lang="en-US" sz="2000"/>
          </a:p>
          <a:p>
            <a:pPr marL="0" indent="0">
              <a:buNone/>
            </a:pPr>
            <a:r>
              <a:rPr lang="en-US" sz="2000">
                <a:ea typeface="+mn-lt"/>
                <a:cs typeface="+mn-lt"/>
              </a:rPr>
              <a:t>You receive a call about a domestic disturbance. On arrival, you find a woman with visible injuries and a man who is intoxicated and aggressive.</a:t>
            </a:r>
            <a:endParaRPr lang="en-US" sz="2000"/>
          </a:p>
          <a:p>
            <a:endParaRPr lang="en-US" sz="2000"/>
          </a:p>
        </p:txBody>
      </p:sp>
      <p:pic>
        <p:nvPicPr>
          <p:cNvPr id="5" name="Picture 4" descr="7 Ways On How To Deal With An Angry Drunk">
            <a:extLst>
              <a:ext uri="{FF2B5EF4-FFF2-40B4-BE49-F238E27FC236}">
                <a16:creationId xmlns:a16="http://schemas.microsoft.com/office/drawing/2014/main" id="{4F40AD89-224F-DC42-0D0D-601794504985}"/>
              </a:ext>
            </a:extLst>
          </p:cNvPr>
          <p:cNvPicPr>
            <a:picLocks noChangeAspect="1"/>
          </p:cNvPicPr>
          <p:nvPr/>
        </p:nvPicPr>
        <p:blipFill rotWithShape="1">
          <a:blip r:embed="rId2"/>
          <a:srcRect l="7775" r="12294" b="1"/>
          <a:stretch/>
        </p:blipFill>
        <p:spPr>
          <a:xfrm>
            <a:off x="7083423" y="581892"/>
            <a:ext cx="4397433" cy="2518756"/>
          </a:xfrm>
          <a:prstGeom prst="rect">
            <a:avLst/>
          </a:prstGeom>
        </p:spPr>
      </p:pic>
      <p:pic>
        <p:nvPicPr>
          <p:cNvPr id="4" name="Picture 3" descr="Woman With A Black Eye Stock Photo - Download Image Now - Women, One Woman  Only, Black Eye - iStock">
            <a:extLst>
              <a:ext uri="{FF2B5EF4-FFF2-40B4-BE49-F238E27FC236}">
                <a16:creationId xmlns:a16="http://schemas.microsoft.com/office/drawing/2014/main" id="{586B7D99-6E92-9189-8CF5-1143B922879D}"/>
              </a:ext>
            </a:extLst>
          </p:cNvPr>
          <p:cNvPicPr>
            <a:picLocks noChangeAspect="1"/>
          </p:cNvPicPr>
          <p:nvPr/>
        </p:nvPicPr>
        <p:blipFill rotWithShape="1">
          <a:blip r:embed="rId3"/>
          <a:srcRect t="27250" r="1" b="34501"/>
          <a:stretch/>
        </p:blipFill>
        <p:spPr>
          <a:xfrm>
            <a:off x="7083423" y="3707894"/>
            <a:ext cx="4395569" cy="2518756"/>
          </a:xfrm>
          <a:prstGeom prst="rect">
            <a:avLst/>
          </a:prstGeom>
        </p:spPr>
      </p:pic>
    </p:spTree>
    <p:extLst>
      <p:ext uri="{BB962C8B-B14F-4D97-AF65-F5344CB8AC3E}">
        <p14:creationId xmlns:p14="http://schemas.microsoft.com/office/powerpoint/2010/main" val="25080896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54D95-1A2B-A774-DD89-909D6574B958}"/>
              </a:ext>
            </a:extLst>
          </p:cNvPr>
          <p:cNvSpPr>
            <a:spLocks noGrp="1"/>
          </p:cNvSpPr>
          <p:nvPr>
            <p:ph type="title"/>
          </p:nvPr>
        </p:nvSpPr>
        <p:spPr>
          <a:xfrm>
            <a:off x="645064" y="525982"/>
            <a:ext cx="4282983" cy="1200361"/>
          </a:xfrm>
        </p:spPr>
        <p:txBody>
          <a:bodyPr anchor="b">
            <a:normAutofit/>
          </a:bodyPr>
          <a:lstStyle/>
          <a:p>
            <a:r>
              <a:rPr lang="en-US" sz="3600"/>
              <a:t>1st stage</a:t>
            </a:r>
          </a:p>
        </p:txBody>
      </p:sp>
      <p:sp>
        <p:nvSpPr>
          <p:cNvPr id="8" name="Content Placeholder 7">
            <a:extLst>
              <a:ext uri="{FF2B5EF4-FFF2-40B4-BE49-F238E27FC236}">
                <a16:creationId xmlns:a16="http://schemas.microsoft.com/office/drawing/2014/main" id="{B531B2CF-C697-3917-7F2E-5B3FEBA5001C}"/>
              </a:ext>
            </a:extLst>
          </p:cNvPr>
          <p:cNvSpPr>
            <a:spLocks noGrp="1"/>
          </p:cNvSpPr>
          <p:nvPr>
            <p:ph idx="1"/>
          </p:nvPr>
        </p:nvSpPr>
        <p:spPr>
          <a:xfrm>
            <a:off x="645066" y="2031101"/>
            <a:ext cx="4282984" cy="3511943"/>
          </a:xfrm>
        </p:spPr>
        <p:txBody>
          <a:bodyPr anchor="ctr">
            <a:normAutofit/>
          </a:bodyPr>
          <a:lstStyle/>
          <a:p>
            <a:pPr marL="0" indent="0">
              <a:buNone/>
            </a:pPr>
            <a:r>
              <a:rPr lang="en-US" sz="1800" b="1">
                <a:ea typeface="+mn-lt"/>
                <a:cs typeface="+mn-lt"/>
              </a:rPr>
              <a:t>What we know:</a:t>
            </a:r>
            <a:r>
              <a:rPr lang="en-US" sz="1800">
                <a:ea typeface="+mn-lt"/>
                <a:cs typeface="+mn-lt"/>
              </a:rPr>
              <a:t> </a:t>
            </a:r>
          </a:p>
          <a:p>
            <a:pPr marL="0" indent="0">
              <a:buNone/>
            </a:pPr>
            <a:r>
              <a:rPr lang="en-US" sz="1800">
                <a:ea typeface="+mn-lt"/>
                <a:cs typeface="+mn-lt"/>
              </a:rPr>
              <a:t>A woman with visible injuries, a man who is intoxicated and aggressive.</a:t>
            </a:r>
            <a:endParaRPr lang="en-US" sz="1800"/>
          </a:p>
          <a:p>
            <a:pPr marL="0" indent="0">
              <a:buNone/>
            </a:pPr>
            <a:r>
              <a:rPr lang="en-US" sz="1800" b="1">
                <a:ea typeface="+mn-lt"/>
                <a:cs typeface="+mn-lt"/>
              </a:rPr>
              <a:t>What do we need to know?</a:t>
            </a:r>
            <a:endParaRPr lang="en-US" b="1"/>
          </a:p>
          <a:p>
            <a:pPr marL="0" indent="0">
              <a:buNone/>
            </a:pPr>
            <a:r>
              <a:rPr lang="en-US" sz="1800">
                <a:ea typeface="+mn-lt"/>
                <a:cs typeface="+mn-lt"/>
              </a:rPr>
              <a:t>The nature and severity of the injuries, any history of domestic violence, presence of weapons, and the safety of other potential occupants.</a:t>
            </a:r>
            <a:endParaRPr lang="en-US"/>
          </a:p>
          <a:p>
            <a:endParaRPr lang="en-US" sz="1800"/>
          </a:p>
        </p:txBody>
      </p:sp>
      <p:pic>
        <p:nvPicPr>
          <p:cNvPr id="4" name="Content Placeholder 3" descr="A blue circle with white text&#10;&#10;Description automatically generated">
            <a:extLst>
              <a:ext uri="{FF2B5EF4-FFF2-40B4-BE49-F238E27FC236}">
                <a16:creationId xmlns:a16="http://schemas.microsoft.com/office/drawing/2014/main" id="{C0503D12-F568-AFE8-B0F4-16BF8C7673F6}"/>
              </a:ext>
            </a:extLst>
          </p:cNvPr>
          <p:cNvPicPr>
            <a:picLocks noChangeAspect="1"/>
          </p:cNvPicPr>
          <p:nvPr/>
        </p:nvPicPr>
        <p:blipFill>
          <a:blip r:embed="rId2"/>
          <a:stretch>
            <a:fillRect/>
          </a:stretch>
        </p:blipFill>
        <p:spPr>
          <a:xfrm>
            <a:off x="5987738" y="665366"/>
            <a:ext cx="5628018" cy="5294398"/>
          </a:xfrm>
          <a:prstGeom prst="rect">
            <a:avLst/>
          </a:prstGeom>
        </p:spPr>
      </p:pic>
    </p:spTree>
    <p:extLst>
      <p:ext uri="{BB962C8B-B14F-4D97-AF65-F5344CB8AC3E}">
        <p14:creationId xmlns:p14="http://schemas.microsoft.com/office/powerpoint/2010/main" val="2237855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7B7B5-ABAC-23F0-DECC-B29F46458E0C}"/>
              </a:ext>
            </a:extLst>
          </p:cNvPr>
          <p:cNvSpPr>
            <a:spLocks noGrp="1"/>
          </p:cNvSpPr>
          <p:nvPr>
            <p:ph type="title"/>
          </p:nvPr>
        </p:nvSpPr>
        <p:spPr>
          <a:xfrm>
            <a:off x="793662" y="386930"/>
            <a:ext cx="10066122" cy="1298448"/>
          </a:xfrm>
        </p:spPr>
        <p:txBody>
          <a:bodyPr anchor="b">
            <a:normAutofit/>
          </a:bodyPr>
          <a:lstStyle/>
          <a:p>
            <a:r>
              <a:rPr lang="en-US" sz="4800"/>
              <a:t>2nd Stage</a:t>
            </a:r>
          </a:p>
        </p:txBody>
      </p:sp>
      <p:sp>
        <p:nvSpPr>
          <p:cNvPr id="8" name="Content Placeholder 7">
            <a:extLst>
              <a:ext uri="{FF2B5EF4-FFF2-40B4-BE49-F238E27FC236}">
                <a16:creationId xmlns:a16="http://schemas.microsoft.com/office/drawing/2014/main" id="{7A0651EE-39BC-63AE-F6FF-EC026CA804E5}"/>
              </a:ext>
            </a:extLst>
          </p:cNvPr>
          <p:cNvSpPr>
            <a:spLocks noGrp="1"/>
          </p:cNvSpPr>
          <p:nvPr>
            <p:ph idx="1"/>
          </p:nvPr>
        </p:nvSpPr>
        <p:spPr>
          <a:xfrm>
            <a:off x="464798" y="2423047"/>
            <a:ext cx="4579024" cy="4048523"/>
          </a:xfrm>
        </p:spPr>
        <p:txBody>
          <a:bodyPr anchor="ctr">
            <a:normAutofit lnSpcReduction="10000"/>
          </a:bodyPr>
          <a:lstStyle/>
          <a:p>
            <a:pPr marL="0" indent="0">
              <a:buNone/>
            </a:pPr>
            <a:r>
              <a:rPr lang="en-US" sz="2000" b="1">
                <a:ea typeface="+mn-lt"/>
                <a:cs typeface="+mn-lt"/>
              </a:rPr>
              <a:t>Risks:</a:t>
            </a:r>
            <a:endParaRPr lang="en-US" sz="2000">
              <a:ea typeface="+mn-lt"/>
              <a:cs typeface="+mn-lt"/>
            </a:endParaRPr>
          </a:p>
          <a:p>
            <a:r>
              <a:rPr lang="en-US" sz="2000">
                <a:ea typeface="+mn-lt"/>
                <a:cs typeface="+mn-lt"/>
              </a:rPr>
              <a:t> Immediate physical harm to the woman, potential escalation by the man, and possible involvement of others.</a:t>
            </a:r>
            <a:endParaRPr lang="en-US" sz="2000"/>
          </a:p>
          <a:p>
            <a:pPr marL="0" indent="0">
              <a:buNone/>
            </a:pPr>
            <a:r>
              <a:rPr lang="en-US" sz="2000" b="1">
                <a:ea typeface="+mn-lt"/>
                <a:cs typeface="+mn-lt"/>
              </a:rPr>
              <a:t>Threats:</a:t>
            </a:r>
            <a:endParaRPr lang="en-US">
              <a:ea typeface="+mn-lt"/>
              <a:cs typeface="+mn-lt"/>
            </a:endParaRPr>
          </a:p>
          <a:p>
            <a:r>
              <a:rPr lang="en-US" sz="2000">
                <a:ea typeface="+mn-lt"/>
                <a:cs typeface="+mn-lt"/>
              </a:rPr>
              <a:t> Aggressive behavior from the man, intoxication increasing unpredictability.</a:t>
            </a:r>
            <a:endParaRPr lang="en-US"/>
          </a:p>
          <a:p>
            <a:pPr marL="0" indent="0">
              <a:buNone/>
            </a:pPr>
            <a:r>
              <a:rPr lang="en-US" sz="2000" b="1">
                <a:ea typeface="+mn-lt"/>
                <a:cs typeface="+mn-lt"/>
              </a:rPr>
              <a:t>Opportunities:</a:t>
            </a:r>
            <a:endParaRPr lang="en-US">
              <a:ea typeface="+mn-lt"/>
              <a:cs typeface="+mn-lt"/>
            </a:endParaRPr>
          </a:p>
          <a:p>
            <a:r>
              <a:rPr lang="en-US" sz="2000">
                <a:ea typeface="+mn-lt"/>
                <a:cs typeface="+mn-lt"/>
              </a:rPr>
              <a:t> Remove the woman to safety, de-escalate the situation, gather evidence.</a:t>
            </a:r>
            <a:endParaRPr lang="en-US"/>
          </a:p>
          <a:p>
            <a:endParaRPr lang="en-US" sz="2000"/>
          </a:p>
        </p:txBody>
      </p:sp>
      <p:pic>
        <p:nvPicPr>
          <p:cNvPr id="4" name="Content Placeholder 3" descr="A blue circle with arrows pointing to a blue circle&#10;&#10;Description automatically generated">
            <a:extLst>
              <a:ext uri="{FF2B5EF4-FFF2-40B4-BE49-F238E27FC236}">
                <a16:creationId xmlns:a16="http://schemas.microsoft.com/office/drawing/2014/main" id="{BB15A5F5-A6D8-B17E-2BF5-C60EC1513FC4}"/>
              </a:ext>
            </a:extLst>
          </p:cNvPr>
          <p:cNvPicPr>
            <a:picLocks noChangeAspect="1"/>
          </p:cNvPicPr>
          <p:nvPr/>
        </p:nvPicPr>
        <p:blipFill>
          <a:blip r:embed="rId2"/>
          <a:stretch>
            <a:fillRect/>
          </a:stretch>
        </p:blipFill>
        <p:spPr>
          <a:xfrm>
            <a:off x="6490957" y="2484255"/>
            <a:ext cx="3991426" cy="3714244"/>
          </a:xfrm>
          <a:prstGeom prst="rect">
            <a:avLst/>
          </a:prstGeom>
        </p:spPr>
      </p:pic>
    </p:spTree>
    <p:extLst>
      <p:ext uri="{BB962C8B-B14F-4D97-AF65-F5344CB8AC3E}">
        <p14:creationId xmlns:p14="http://schemas.microsoft.com/office/powerpoint/2010/main" val="2832845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F716F-5E90-4C7E-CEE2-331DCC1B5E64}"/>
              </a:ext>
            </a:extLst>
          </p:cNvPr>
          <p:cNvSpPr>
            <a:spLocks noGrp="1"/>
          </p:cNvSpPr>
          <p:nvPr>
            <p:ph type="title"/>
          </p:nvPr>
        </p:nvSpPr>
        <p:spPr>
          <a:xfrm>
            <a:off x="793662" y="386930"/>
            <a:ext cx="10066122" cy="1298448"/>
          </a:xfrm>
        </p:spPr>
        <p:txBody>
          <a:bodyPr anchor="b">
            <a:normAutofit/>
          </a:bodyPr>
          <a:lstStyle/>
          <a:p>
            <a:r>
              <a:rPr lang="en-US" sz="4800"/>
              <a:t>3rd Stage</a:t>
            </a:r>
          </a:p>
        </p:txBody>
      </p:sp>
      <p:sp>
        <p:nvSpPr>
          <p:cNvPr id="8" name="Content Placeholder 7">
            <a:extLst>
              <a:ext uri="{FF2B5EF4-FFF2-40B4-BE49-F238E27FC236}">
                <a16:creationId xmlns:a16="http://schemas.microsoft.com/office/drawing/2014/main" id="{28CF3F9E-EDE3-3C5D-C97C-9E1F706684B5}"/>
              </a:ext>
            </a:extLst>
          </p:cNvPr>
          <p:cNvSpPr>
            <a:spLocks noGrp="1"/>
          </p:cNvSpPr>
          <p:nvPr>
            <p:ph idx="1"/>
          </p:nvPr>
        </p:nvSpPr>
        <p:spPr>
          <a:xfrm>
            <a:off x="793661" y="2599509"/>
            <a:ext cx="4530898" cy="3639450"/>
          </a:xfrm>
        </p:spPr>
        <p:txBody>
          <a:bodyPr anchor="ctr">
            <a:normAutofit lnSpcReduction="10000"/>
          </a:bodyPr>
          <a:lstStyle/>
          <a:p>
            <a:pPr marL="0" indent="0">
              <a:buNone/>
            </a:pPr>
            <a:endParaRPr lang="en-US"/>
          </a:p>
          <a:p>
            <a:pPr marL="0" indent="0">
              <a:buNone/>
            </a:pPr>
            <a:r>
              <a:rPr lang="en-US" sz="2000" b="1">
                <a:ea typeface="+mn-lt"/>
                <a:cs typeface="+mn-lt"/>
              </a:rPr>
              <a:t>Legal powers:</a:t>
            </a:r>
            <a:r>
              <a:rPr lang="en-US" sz="2000">
                <a:ea typeface="+mn-lt"/>
                <a:cs typeface="+mn-lt"/>
              </a:rPr>
              <a:t> </a:t>
            </a:r>
            <a:endParaRPr lang="en-US">
              <a:ea typeface="+mn-lt"/>
              <a:cs typeface="+mn-lt"/>
            </a:endParaRPr>
          </a:p>
          <a:p>
            <a:r>
              <a:rPr lang="en-US" sz="2000">
                <a:ea typeface="+mn-lt"/>
                <a:cs typeface="+mn-lt"/>
              </a:rPr>
              <a:t>Arrest the man for assault/domestic violence, use reasonable force if necessary, enter the premises to prevent harm.</a:t>
            </a:r>
            <a:endParaRPr lang="en-US"/>
          </a:p>
          <a:p>
            <a:pPr marL="0" indent="0">
              <a:buNone/>
            </a:pPr>
            <a:r>
              <a:rPr lang="en-US" sz="2000" b="1">
                <a:ea typeface="+mn-lt"/>
                <a:cs typeface="+mn-lt"/>
              </a:rPr>
              <a:t>Policies:</a:t>
            </a:r>
            <a:r>
              <a:rPr lang="en-US" sz="2000">
                <a:ea typeface="+mn-lt"/>
                <a:cs typeface="+mn-lt"/>
              </a:rPr>
              <a:t> </a:t>
            </a:r>
            <a:endParaRPr lang="en-US">
              <a:ea typeface="+mn-lt"/>
              <a:cs typeface="+mn-lt"/>
            </a:endParaRPr>
          </a:p>
          <a:p>
            <a:r>
              <a:rPr lang="en-US" sz="2000">
                <a:ea typeface="+mn-lt"/>
                <a:cs typeface="+mn-lt"/>
              </a:rPr>
              <a:t>Follow domestic violence protocol, </a:t>
            </a:r>
            <a:r>
              <a:rPr lang="en-US" sz="2000" err="1">
                <a:ea typeface="+mn-lt"/>
                <a:cs typeface="+mn-lt"/>
              </a:rPr>
              <a:t>prioritise</a:t>
            </a:r>
            <a:r>
              <a:rPr lang="en-US" sz="2000">
                <a:ea typeface="+mn-lt"/>
                <a:cs typeface="+mn-lt"/>
              </a:rPr>
              <a:t> victim safety, ensure all actions comply with human rights legislation.</a:t>
            </a:r>
            <a:endParaRPr lang="en-US"/>
          </a:p>
          <a:p>
            <a:endParaRPr lang="en-US" sz="2000"/>
          </a:p>
        </p:txBody>
      </p:sp>
      <p:pic>
        <p:nvPicPr>
          <p:cNvPr id="4" name="Content Placeholder 3" descr="A blue circle with arrows pointing to the center&#10;&#10;Description automatically generated">
            <a:extLst>
              <a:ext uri="{FF2B5EF4-FFF2-40B4-BE49-F238E27FC236}">
                <a16:creationId xmlns:a16="http://schemas.microsoft.com/office/drawing/2014/main" id="{062A48DB-8C61-F75A-556E-D8FEA3E003F2}"/>
              </a:ext>
            </a:extLst>
          </p:cNvPr>
          <p:cNvPicPr>
            <a:picLocks noChangeAspect="1"/>
          </p:cNvPicPr>
          <p:nvPr/>
        </p:nvPicPr>
        <p:blipFill>
          <a:blip r:embed="rId2"/>
          <a:stretch>
            <a:fillRect/>
          </a:stretch>
        </p:blipFill>
        <p:spPr>
          <a:xfrm>
            <a:off x="6299779" y="2484255"/>
            <a:ext cx="4373782" cy="3714244"/>
          </a:xfrm>
          <a:prstGeom prst="rect">
            <a:avLst/>
          </a:prstGeom>
        </p:spPr>
      </p:pic>
    </p:spTree>
    <p:extLst>
      <p:ext uri="{BB962C8B-B14F-4D97-AF65-F5344CB8AC3E}">
        <p14:creationId xmlns:p14="http://schemas.microsoft.com/office/powerpoint/2010/main" val="1935818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87FB1-9485-A5A0-7A11-475F17E5DD06}"/>
              </a:ext>
            </a:extLst>
          </p:cNvPr>
          <p:cNvSpPr>
            <a:spLocks noGrp="1"/>
          </p:cNvSpPr>
          <p:nvPr>
            <p:ph type="title"/>
          </p:nvPr>
        </p:nvSpPr>
        <p:spPr>
          <a:xfrm>
            <a:off x="793662" y="386930"/>
            <a:ext cx="10066122" cy="1298448"/>
          </a:xfrm>
        </p:spPr>
        <p:txBody>
          <a:bodyPr anchor="b">
            <a:normAutofit/>
          </a:bodyPr>
          <a:lstStyle/>
          <a:p>
            <a:r>
              <a:rPr lang="en-US" sz="4800"/>
              <a:t>4th Stage</a:t>
            </a:r>
          </a:p>
        </p:txBody>
      </p:sp>
      <p:sp>
        <p:nvSpPr>
          <p:cNvPr id="8" name="Content Placeholder 7">
            <a:extLst>
              <a:ext uri="{FF2B5EF4-FFF2-40B4-BE49-F238E27FC236}">
                <a16:creationId xmlns:a16="http://schemas.microsoft.com/office/drawing/2014/main" id="{1F3890E4-D2E2-5193-8D68-8EE148C9E98F}"/>
              </a:ext>
            </a:extLst>
          </p:cNvPr>
          <p:cNvSpPr>
            <a:spLocks noGrp="1"/>
          </p:cNvSpPr>
          <p:nvPr>
            <p:ph idx="1"/>
          </p:nvPr>
        </p:nvSpPr>
        <p:spPr>
          <a:xfrm>
            <a:off x="793661" y="2599509"/>
            <a:ext cx="4530898" cy="3639450"/>
          </a:xfrm>
        </p:spPr>
        <p:txBody>
          <a:bodyPr anchor="ctr">
            <a:normAutofit/>
          </a:bodyPr>
          <a:lstStyle/>
          <a:p>
            <a:r>
              <a:rPr lang="en-US" sz="2000" b="1">
                <a:ea typeface="+mn-lt"/>
                <a:cs typeface="+mn-lt"/>
              </a:rPr>
              <a:t>Options:</a:t>
            </a:r>
            <a:endParaRPr lang="en-US" sz="2000">
              <a:ea typeface="+mn-lt"/>
              <a:cs typeface="+mn-lt"/>
            </a:endParaRPr>
          </a:p>
          <a:p>
            <a:pPr marL="0" indent="0">
              <a:buNone/>
            </a:pPr>
            <a:r>
              <a:rPr lang="en-US" sz="2000">
                <a:ea typeface="+mn-lt"/>
                <a:cs typeface="+mn-lt"/>
              </a:rPr>
              <a:t> Separate the parties, call for backup, arrest the man, provide medical attention to the woman.</a:t>
            </a:r>
            <a:endParaRPr lang="en-US" sz="2000"/>
          </a:p>
          <a:p>
            <a:r>
              <a:rPr lang="en-US" sz="2000" b="1">
                <a:ea typeface="+mn-lt"/>
                <a:cs typeface="+mn-lt"/>
              </a:rPr>
              <a:t>Contingencies:</a:t>
            </a:r>
            <a:r>
              <a:rPr lang="en-US" sz="2000">
                <a:ea typeface="+mn-lt"/>
                <a:cs typeface="+mn-lt"/>
              </a:rPr>
              <a:t> </a:t>
            </a:r>
            <a:endParaRPr lang="en-US">
              <a:ea typeface="+mn-lt"/>
              <a:cs typeface="+mn-lt"/>
            </a:endParaRPr>
          </a:p>
          <a:p>
            <a:pPr marL="0" indent="0">
              <a:buNone/>
            </a:pPr>
            <a:r>
              <a:rPr lang="en-US" sz="2000">
                <a:ea typeface="+mn-lt"/>
                <a:cs typeface="+mn-lt"/>
              </a:rPr>
              <a:t>If the man resists arrest, use appropriate force; if the situation escalates, evacuate the premises and call for more units.</a:t>
            </a:r>
            <a:endParaRPr lang="en-US"/>
          </a:p>
          <a:p>
            <a:endParaRPr lang="en-US" sz="2000"/>
          </a:p>
        </p:txBody>
      </p:sp>
      <p:pic>
        <p:nvPicPr>
          <p:cNvPr id="4" name="Content Placeholder 3" descr="A blue circle with white text&#10;&#10;Description automatically generated">
            <a:extLst>
              <a:ext uri="{FF2B5EF4-FFF2-40B4-BE49-F238E27FC236}">
                <a16:creationId xmlns:a16="http://schemas.microsoft.com/office/drawing/2014/main" id="{9624E326-774E-D503-4F67-937EA561C3D1}"/>
              </a:ext>
            </a:extLst>
          </p:cNvPr>
          <p:cNvPicPr>
            <a:picLocks noChangeAspect="1"/>
          </p:cNvPicPr>
          <p:nvPr/>
        </p:nvPicPr>
        <p:blipFill>
          <a:blip r:embed="rId2"/>
          <a:stretch>
            <a:fillRect/>
          </a:stretch>
        </p:blipFill>
        <p:spPr>
          <a:xfrm>
            <a:off x="6501068" y="2484255"/>
            <a:ext cx="3971204" cy="3714244"/>
          </a:xfrm>
          <a:prstGeom prst="rect">
            <a:avLst/>
          </a:prstGeom>
        </p:spPr>
      </p:pic>
    </p:spTree>
    <p:extLst>
      <p:ext uri="{BB962C8B-B14F-4D97-AF65-F5344CB8AC3E}">
        <p14:creationId xmlns:p14="http://schemas.microsoft.com/office/powerpoint/2010/main" val="3093319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43373-0343-9F85-8663-D01C0F509D20}"/>
              </a:ext>
            </a:extLst>
          </p:cNvPr>
          <p:cNvSpPr>
            <a:spLocks noGrp="1"/>
          </p:cNvSpPr>
          <p:nvPr>
            <p:ph type="title"/>
          </p:nvPr>
        </p:nvSpPr>
        <p:spPr>
          <a:xfrm>
            <a:off x="793662" y="386930"/>
            <a:ext cx="10066122" cy="1298448"/>
          </a:xfrm>
        </p:spPr>
        <p:txBody>
          <a:bodyPr anchor="b">
            <a:normAutofit/>
          </a:bodyPr>
          <a:lstStyle/>
          <a:p>
            <a:r>
              <a:rPr lang="en-US" sz="4800"/>
              <a:t>5th Stage</a:t>
            </a:r>
          </a:p>
        </p:txBody>
      </p:sp>
      <p:sp>
        <p:nvSpPr>
          <p:cNvPr id="8" name="Content Placeholder 7">
            <a:extLst>
              <a:ext uri="{FF2B5EF4-FFF2-40B4-BE49-F238E27FC236}">
                <a16:creationId xmlns:a16="http://schemas.microsoft.com/office/drawing/2014/main" id="{AC65EBB7-E26E-F116-71AC-9A28D12C9F55}"/>
              </a:ext>
            </a:extLst>
          </p:cNvPr>
          <p:cNvSpPr>
            <a:spLocks noGrp="1"/>
          </p:cNvSpPr>
          <p:nvPr>
            <p:ph idx="1"/>
          </p:nvPr>
        </p:nvSpPr>
        <p:spPr>
          <a:xfrm>
            <a:off x="793661" y="2599509"/>
            <a:ext cx="4530898" cy="3639450"/>
          </a:xfrm>
        </p:spPr>
        <p:txBody>
          <a:bodyPr anchor="ctr">
            <a:normAutofit/>
          </a:bodyPr>
          <a:lstStyle/>
          <a:p>
            <a:r>
              <a:rPr lang="en-US" sz="2000" b="1">
                <a:ea typeface="+mn-lt"/>
                <a:cs typeface="+mn-lt"/>
              </a:rPr>
              <a:t>Actions taken:</a:t>
            </a:r>
            <a:endParaRPr lang="en-US" sz="2000">
              <a:ea typeface="+mn-lt"/>
              <a:cs typeface="+mn-lt"/>
            </a:endParaRPr>
          </a:p>
          <a:p>
            <a:pPr marL="0" indent="0">
              <a:buNone/>
            </a:pPr>
            <a:r>
              <a:rPr lang="en-US" sz="2000">
                <a:ea typeface="+mn-lt"/>
                <a:cs typeface="+mn-lt"/>
              </a:rPr>
              <a:t> Separate the parties, arrest the man, provide medical aid to the woman, gather statements and evidence, offer support services.</a:t>
            </a:r>
            <a:endParaRPr lang="en-US" sz="2000"/>
          </a:p>
          <a:p>
            <a:r>
              <a:rPr lang="en-US" sz="2000" b="1">
                <a:ea typeface="+mn-lt"/>
                <a:cs typeface="+mn-lt"/>
              </a:rPr>
              <a:t>Review:</a:t>
            </a:r>
            <a:r>
              <a:rPr lang="en-US" sz="2000">
                <a:ea typeface="+mn-lt"/>
                <a:cs typeface="+mn-lt"/>
              </a:rPr>
              <a:t> </a:t>
            </a:r>
            <a:endParaRPr lang="en-US">
              <a:ea typeface="+mn-lt"/>
              <a:cs typeface="+mn-lt"/>
            </a:endParaRPr>
          </a:p>
          <a:p>
            <a:pPr marL="0" indent="0">
              <a:buNone/>
            </a:pPr>
            <a:r>
              <a:rPr lang="en-US" sz="2000">
                <a:ea typeface="+mn-lt"/>
                <a:cs typeface="+mn-lt"/>
              </a:rPr>
              <a:t>Ensure the woman's safety post-incident, review the use of force, debrief the team.</a:t>
            </a:r>
            <a:endParaRPr lang="en-US"/>
          </a:p>
          <a:p>
            <a:endParaRPr lang="en-US" sz="2000"/>
          </a:p>
        </p:txBody>
      </p:sp>
      <p:pic>
        <p:nvPicPr>
          <p:cNvPr id="4" name="Content Placeholder 3" descr="A blue circle with white text&#10;&#10;Description automatically generated">
            <a:extLst>
              <a:ext uri="{FF2B5EF4-FFF2-40B4-BE49-F238E27FC236}">
                <a16:creationId xmlns:a16="http://schemas.microsoft.com/office/drawing/2014/main" id="{AB1F3B35-9177-8957-2213-1CA5CF5E1A16}"/>
              </a:ext>
            </a:extLst>
          </p:cNvPr>
          <p:cNvPicPr>
            <a:picLocks noChangeAspect="1"/>
          </p:cNvPicPr>
          <p:nvPr/>
        </p:nvPicPr>
        <p:blipFill>
          <a:blip r:embed="rId2"/>
          <a:stretch>
            <a:fillRect/>
          </a:stretch>
        </p:blipFill>
        <p:spPr>
          <a:xfrm>
            <a:off x="6676498" y="2484255"/>
            <a:ext cx="3620344" cy="3714244"/>
          </a:xfrm>
          <a:prstGeom prst="rect">
            <a:avLst/>
          </a:prstGeom>
        </p:spPr>
      </p:pic>
    </p:spTree>
    <p:extLst>
      <p:ext uri="{BB962C8B-B14F-4D97-AF65-F5344CB8AC3E}">
        <p14:creationId xmlns:p14="http://schemas.microsoft.com/office/powerpoint/2010/main" val="2080917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BDB8E-1167-7469-66B9-343BA6700162}"/>
              </a:ext>
            </a:extLst>
          </p:cNvPr>
          <p:cNvSpPr>
            <a:spLocks noGrp="1"/>
          </p:cNvSpPr>
          <p:nvPr>
            <p:ph type="title"/>
          </p:nvPr>
        </p:nvSpPr>
        <p:spPr>
          <a:xfrm>
            <a:off x="808638" y="386930"/>
            <a:ext cx="9236700" cy="1188950"/>
          </a:xfrm>
        </p:spPr>
        <p:txBody>
          <a:bodyPr anchor="b">
            <a:normAutofit/>
          </a:bodyPr>
          <a:lstStyle/>
          <a:p>
            <a:r>
              <a:rPr lang="en-US" sz="5400"/>
              <a:t>Any ethical considerations?</a:t>
            </a:r>
          </a:p>
        </p:txBody>
      </p:sp>
      <p:sp>
        <p:nvSpPr>
          <p:cNvPr id="3" name="Content Placeholder 2">
            <a:extLst>
              <a:ext uri="{FF2B5EF4-FFF2-40B4-BE49-F238E27FC236}">
                <a16:creationId xmlns:a16="http://schemas.microsoft.com/office/drawing/2014/main" id="{DDF54F07-D570-4F34-0211-168112CBBBA8}"/>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US" sz="2400">
                <a:ea typeface="+mn-lt"/>
                <a:cs typeface="+mn-lt"/>
              </a:rPr>
              <a:t>Prioritise the victim's safety and well-being.</a:t>
            </a:r>
            <a:endParaRPr lang="en-US" sz="2400"/>
          </a:p>
          <a:p>
            <a:r>
              <a:rPr lang="en-US" sz="2400">
                <a:ea typeface="+mn-lt"/>
                <a:cs typeface="+mn-lt"/>
              </a:rPr>
              <a:t>Ensure fairness and respect in dealing with the suspect.</a:t>
            </a:r>
            <a:endParaRPr lang="en-US" sz="2400"/>
          </a:p>
          <a:p>
            <a:r>
              <a:rPr lang="en-US" sz="2400">
                <a:ea typeface="+mn-lt"/>
                <a:cs typeface="+mn-lt"/>
              </a:rPr>
              <a:t>Maintain confidentiality and sensitivity.</a:t>
            </a:r>
            <a:endParaRPr lang="en-US" sz="2400"/>
          </a:p>
          <a:p>
            <a:endParaRPr lang="en-US" sz="2400"/>
          </a:p>
        </p:txBody>
      </p:sp>
    </p:spTree>
    <p:extLst>
      <p:ext uri="{BB962C8B-B14F-4D97-AF65-F5344CB8AC3E}">
        <p14:creationId xmlns:p14="http://schemas.microsoft.com/office/powerpoint/2010/main" val="23499848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5892A-DC92-8EAA-3015-FF645F7853EB}"/>
              </a:ext>
            </a:extLst>
          </p:cNvPr>
          <p:cNvSpPr>
            <a:spLocks noGrp="1"/>
          </p:cNvSpPr>
          <p:nvPr>
            <p:ph type="title"/>
          </p:nvPr>
        </p:nvSpPr>
        <p:spPr>
          <a:xfrm>
            <a:off x="838200" y="468113"/>
            <a:ext cx="4631033" cy="1383109"/>
          </a:xfrm>
        </p:spPr>
        <p:txBody>
          <a:bodyPr anchor="b">
            <a:normAutofit/>
          </a:bodyPr>
          <a:lstStyle/>
          <a:p>
            <a:r>
              <a:rPr lang="en-US" sz="3800">
                <a:solidFill>
                  <a:schemeClr val="bg1"/>
                </a:solidFill>
              </a:rPr>
              <a:t>Scenario 2</a:t>
            </a:r>
          </a:p>
        </p:txBody>
      </p:sp>
      <p:sp>
        <p:nvSpPr>
          <p:cNvPr id="3" name="Content Placeholder 2">
            <a:extLst>
              <a:ext uri="{FF2B5EF4-FFF2-40B4-BE49-F238E27FC236}">
                <a16:creationId xmlns:a16="http://schemas.microsoft.com/office/drawing/2014/main" id="{8567DFDA-07C5-2772-9BCC-7ACC6B7240C3}"/>
              </a:ext>
            </a:extLst>
          </p:cNvPr>
          <p:cNvSpPr>
            <a:spLocks noGrp="1"/>
          </p:cNvSpPr>
          <p:nvPr>
            <p:ph idx="1"/>
          </p:nvPr>
        </p:nvSpPr>
        <p:spPr>
          <a:xfrm>
            <a:off x="838200" y="2120204"/>
            <a:ext cx="4631033" cy="2577009"/>
          </a:xfrm>
        </p:spPr>
        <p:txBody>
          <a:bodyPr vert="horz" lIns="91440" tIns="45720" rIns="91440" bIns="45720" rtlCol="0" anchor="t">
            <a:normAutofit/>
          </a:bodyPr>
          <a:lstStyle/>
          <a:p>
            <a:endParaRPr lang="en-US" sz="2000" dirty="0"/>
          </a:p>
          <a:p>
            <a:pPr marL="0" indent="0">
              <a:buNone/>
            </a:pPr>
            <a:r>
              <a:rPr lang="en-US" sz="2000" dirty="0">
                <a:ea typeface="+mn-lt"/>
                <a:cs typeface="+mn-lt"/>
              </a:rPr>
              <a:t>A suspicious package is reported in a crowded shopping </a:t>
            </a:r>
            <a:r>
              <a:rPr lang="en-US" sz="2000" dirty="0" err="1">
                <a:ea typeface="+mn-lt"/>
                <a:cs typeface="+mn-lt"/>
              </a:rPr>
              <a:t>centre</a:t>
            </a:r>
            <a:r>
              <a:rPr lang="en-US" sz="2000" dirty="0">
                <a:ea typeface="+mn-lt"/>
                <a:cs typeface="+mn-lt"/>
              </a:rPr>
              <a:t>.  You are the first to arrive on the scene.</a:t>
            </a:r>
            <a:endParaRPr lang="en-US" sz="2000" dirty="0"/>
          </a:p>
          <a:p>
            <a:pPr marL="0" indent="0">
              <a:buNone/>
            </a:pPr>
            <a:endParaRPr lang="en-US" sz="2000" dirty="0"/>
          </a:p>
          <a:p>
            <a:pPr marL="0" indent="0">
              <a:buNone/>
            </a:pPr>
            <a:endParaRPr lang="en-US" sz="2000" dirty="0"/>
          </a:p>
          <a:p>
            <a:endParaRPr lang="en-US" sz="2000" dirty="0"/>
          </a:p>
        </p:txBody>
      </p:sp>
      <p:pic>
        <p:nvPicPr>
          <p:cNvPr id="4" name="Picture 3" descr="Suspicious bag hi-res stock photography ...">
            <a:extLst>
              <a:ext uri="{FF2B5EF4-FFF2-40B4-BE49-F238E27FC236}">
                <a16:creationId xmlns:a16="http://schemas.microsoft.com/office/drawing/2014/main" id="{C8EF2512-22EF-D108-9096-90E414EE8B8C}"/>
              </a:ext>
            </a:extLst>
          </p:cNvPr>
          <p:cNvPicPr>
            <a:picLocks noChangeAspect="1"/>
          </p:cNvPicPr>
          <p:nvPr/>
        </p:nvPicPr>
        <p:blipFill>
          <a:blip r:embed="rId2"/>
          <a:srcRect l="11155" r="15846" b="1"/>
          <a:stretch>
            <a:fillRect/>
          </a:stretch>
        </p:blipFill>
        <p:spPr>
          <a:xfrm>
            <a:off x="6515727" y="1159668"/>
            <a:ext cx="5676273" cy="5698332"/>
          </a:xfrm>
          <a:prstGeom prst="rect">
            <a:avLst/>
          </a:prstGeom>
        </p:spPr>
      </p:pic>
    </p:spTree>
    <p:extLst>
      <p:ext uri="{BB962C8B-B14F-4D97-AF65-F5344CB8AC3E}">
        <p14:creationId xmlns:p14="http://schemas.microsoft.com/office/powerpoint/2010/main" val="7556859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54D95-1A2B-A774-DD89-909D6574B958}"/>
              </a:ext>
            </a:extLst>
          </p:cNvPr>
          <p:cNvSpPr>
            <a:spLocks noGrp="1"/>
          </p:cNvSpPr>
          <p:nvPr>
            <p:ph type="title"/>
          </p:nvPr>
        </p:nvSpPr>
        <p:spPr>
          <a:xfrm>
            <a:off x="645064" y="525982"/>
            <a:ext cx="4282983" cy="1200361"/>
          </a:xfrm>
        </p:spPr>
        <p:txBody>
          <a:bodyPr anchor="b">
            <a:normAutofit/>
          </a:bodyPr>
          <a:lstStyle/>
          <a:p>
            <a:r>
              <a:rPr lang="en-US" sz="3600"/>
              <a:t>1st stage</a:t>
            </a:r>
          </a:p>
        </p:txBody>
      </p:sp>
      <p:sp>
        <p:nvSpPr>
          <p:cNvPr id="8" name="Content Placeholder 7">
            <a:extLst>
              <a:ext uri="{FF2B5EF4-FFF2-40B4-BE49-F238E27FC236}">
                <a16:creationId xmlns:a16="http://schemas.microsoft.com/office/drawing/2014/main" id="{B531B2CF-C697-3917-7F2E-5B3FEBA5001C}"/>
              </a:ext>
            </a:extLst>
          </p:cNvPr>
          <p:cNvSpPr>
            <a:spLocks noGrp="1"/>
          </p:cNvSpPr>
          <p:nvPr>
            <p:ph idx="1"/>
          </p:nvPr>
        </p:nvSpPr>
        <p:spPr>
          <a:xfrm>
            <a:off x="645066" y="2031101"/>
            <a:ext cx="4282984" cy="3511943"/>
          </a:xfrm>
        </p:spPr>
        <p:txBody>
          <a:bodyPr anchor="ctr">
            <a:normAutofit/>
          </a:bodyPr>
          <a:lstStyle/>
          <a:p>
            <a:pPr>
              <a:buNone/>
            </a:pPr>
            <a:r>
              <a:rPr lang="en-US"/>
              <a:t>Information and Intelligence</a:t>
            </a:r>
          </a:p>
          <a:p>
            <a:pPr>
              <a:buFont typeface="Arial"/>
              <a:buChar char="•"/>
            </a:pPr>
            <a:r>
              <a:rPr lang="en-US" sz="1800" b="1">
                <a:ea typeface="+mn-lt"/>
                <a:cs typeface="+mn-lt"/>
              </a:rPr>
              <a:t>What we know:</a:t>
            </a:r>
            <a:r>
              <a:rPr lang="en-US" sz="1800">
                <a:ea typeface="+mn-lt"/>
                <a:cs typeface="+mn-lt"/>
              </a:rPr>
              <a:t> </a:t>
            </a:r>
            <a:endParaRPr lang="en-US">
              <a:ea typeface="+mn-lt"/>
              <a:cs typeface="+mn-lt"/>
            </a:endParaRPr>
          </a:p>
          <a:p>
            <a:pPr marL="0" indent="0">
              <a:buNone/>
            </a:pPr>
            <a:r>
              <a:rPr lang="en-US" sz="1800">
                <a:ea typeface="+mn-lt"/>
                <a:cs typeface="+mn-lt"/>
              </a:rPr>
              <a:t>Location of the package, crowded shopping </a:t>
            </a:r>
            <a:r>
              <a:rPr lang="en-US" sz="1800" err="1">
                <a:ea typeface="+mn-lt"/>
                <a:cs typeface="+mn-lt"/>
              </a:rPr>
              <a:t>centre</a:t>
            </a:r>
            <a:r>
              <a:rPr lang="en-US" sz="1800">
                <a:ea typeface="+mn-lt"/>
                <a:cs typeface="+mn-lt"/>
              </a:rPr>
              <a:t>.</a:t>
            </a:r>
            <a:endParaRPr lang="en-US" sz="1800"/>
          </a:p>
          <a:p>
            <a:pPr>
              <a:buFont typeface="Arial"/>
              <a:buChar char="•"/>
            </a:pPr>
            <a:r>
              <a:rPr lang="en-US" sz="1800" b="1">
                <a:ea typeface="+mn-lt"/>
                <a:cs typeface="+mn-lt"/>
              </a:rPr>
              <a:t>What we need to know:</a:t>
            </a:r>
            <a:r>
              <a:rPr lang="en-US" sz="1800">
                <a:ea typeface="+mn-lt"/>
                <a:cs typeface="+mn-lt"/>
              </a:rPr>
              <a:t> </a:t>
            </a:r>
            <a:endParaRPr lang="en-US">
              <a:ea typeface="+mn-lt"/>
              <a:cs typeface="+mn-lt"/>
            </a:endParaRPr>
          </a:p>
          <a:p>
            <a:pPr marL="0" indent="0">
              <a:buNone/>
            </a:pPr>
            <a:r>
              <a:rPr lang="en-US" sz="1800">
                <a:ea typeface="+mn-lt"/>
                <a:cs typeface="+mn-lt"/>
              </a:rPr>
              <a:t>Possible contents of the package, origin, and any associated threats</a:t>
            </a:r>
            <a:endParaRPr lang="en-US"/>
          </a:p>
          <a:p>
            <a:pPr marL="0" indent="0">
              <a:buNone/>
            </a:pPr>
            <a:endParaRPr lang="en-US" sz="1800"/>
          </a:p>
          <a:p>
            <a:endParaRPr lang="en-US" sz="1800"/>
          </a:p>
        </p:txBody>
      </p:sp>
      <p:pic>
        <p:nvPicPr>
          <p:cNvPr id="4" name="Content Placeholder 3" descr="A blue circle with white text&#10;&#10;Description automatically generated">
            <a:extLst>
              <a:ext uri="{FF2B5EF4-FFF2-40B4-BE49-F238E27FC236}">
                <a16:creationId xmlns:a16="http://schemas.microsoft.com/office/drawing/2014/main" id="{C0503D12-F568-AFE8-B0F4-16BF8C7673F6}"/>
              </a:ext>
            </a:extLst>
          </p:cNvPr>
          <p:cNvPicPr>
            <a:picLocks noChangeAspect="1"/>
          </p:cNvPicPr>
          <p:nvPr/>
        </p:nvPicPr>
        <p:blipFill>
          <a:blip r:embed="rId2"/>
          <a:stretch>
            <a:fillRect/>
          </a:stretch>
        </p:blipFill>
        <p:spPr>
          <a:xfrm>
            <a:off x="5987738" y="665366"/>
            <a:ext cx="5628018" cy="5294398"/>
          </a:xfrm>
          <a:prstGeom prst="rect">
            <a:avLst/>
          </a:prstGeom>
        </p:spPr>
      </p:pic>
    </p:spTree>
    <p:extLst>
      <p:ext uri="{BB962C8B-B14F-4D97-AF65-F5344CB8AC3E}">
        <p14:creationId xmlns:p14="http://schemas.microsoft.com/office/powerpoint/2010/main" val="4225488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7B7B5-ABAC-23F0-DECC-B29F46458E0C}"/>
              </a:ext>
            </a:extLst>
          </p:cNvPr>
          <p:cNvSpPr>
            <a:spLocks noGrp="1"/>
          </p:cNvSpPr>
          <p:nvPr>
            <p:ph type="title"/>
          </p:nvPr>
        </p:nvSpPr>
        <p:spPr>
          <a:xfrm>
            <a:off x="793662" y="386930"/>
            <a:ext cx="10066122" cy="1298448"/>
          </a:xfrm>
        </p:spPr>
        <p:txBody>
          <a:bodyPr anchor="b">
            <a:normAutofit/>
          </a:bodyPr>
          <a:lstStyle/>
          <a:p>
            <a:r>
              <a:rPr lang="en-US" sz="4800"/>
              <a:t>2nd Stage</a:t>
            </a:r>
          </a:p>
        </p:txBody>
      </p:sp>
      <p:sp>
        <p:nvSpPr>
          <p:cNvPr id="8" name="Content Placeholder 7">
            <a:extLst>
              <a:ext uri="{FF2B5EF4-FFF2-40B4-BE49-F238E27FC236}">
                <a16:creationId xmlns:a16="http://schemas.microsoft.com/office/drawing/2014/main" id="{7A0651EE-39BC-63AE-F6FF-EC026CA804E5}"/>
              </a:ext>
            </a:extLst>
          </p:cNvPr>
          <p:cNvSpPr>
            <a:spLocks noGrp="1"/>
          </p:cNvSpPr>
          <p:nvPr>
            <p:ph idx="1"/>
          </p:nvPr>
        </p:nvSpPr>
        <p:spPr>
          <a:xfrm>
            <a:off x="464798" y="2423047"/>
            <a:ext cx="4579024" cy="4048523"/>
          </a:xfrm>
        </p:spPr>
        <p:txBody>
          <a:bodyPr anchor="ctr">
            <a:normAutofit/>
          </a:bodyPr>
          <a:lstStyle/>
          <a:p>
            <a:pPr>
              <a:buNone/>
            </a:pPr>
            <a:r>
              <a:rPr lang="en-US"/>
              <a:t>Assessment</a:t>
            </a:r>
          </a:p>
          <a:p>
            <a:pPr>
              <a:buFont typeface="Arial"/>
              <a:buChar char="•"/>
            </a:pPr>
            <a:r>
              <a:rPr lang="en-US" sz="2000" b="1">
                <a:ea typeface="+mn-lt"/>
                <a:cs typeface="+mn-lt"/>
              </a:rPr>
              <a:t>Risks:</a:t>
            </a:r>
            <a:r>
              <a:rPr lang="en-US" sz="2000">
                <a:ea typeface="+mn-lt"/>
                <a:cs typeface="+mn-lt"/>
              </a:rPr>
              <a:t> </a:t>
            </a:r>
            <a:endParaRPr lang="en-US">
              <a:ea typeface="+mn-lt"/>
              <a:cs typeface="+mn-lt"/>
            </a:endParaRPr>
          </a:p>
          <a:p>
            <a:pPr marL="0" indent="0">
              <a:buNone/>
            </a:pPr>
            <a:r>
              <a:rPr lang="en-US" sz="2000">
                <a:ea typeface="+mn-lt"/>
                <a:cs typeface="+mn-lt"/>
              </a:rPr>
              <a:t>Potential bomb threat, mass casualties, panic among the public.</a:t>
            </a:r>
            <a:endParaRPr lang="en-US"/>
          </a:p>
          <a:p>
            <a:pPr>
              <a:buFont typeface="Arial"/>
              <a:buChar char="•"/>
            </a:pPr>
            <a:r>
              <a:rPr lang="en-US" sz="2000" b="1">
                <a:ea typeface="+mn-lt"/>
                <a:cs typeface="+mn-lt"/>
              </a:rPr>
              <a:t>Threats:</a:t>
            </a:r>
            <a:r>
              <a:rPr lang="en-US" sz="2000">
                <a:ea typeface="+mn-lt"/>
                <a:cs typeface="+mn-lt"/>
              </a:rPr>
              <a:t> </a:t>
            </a:r>
            <a:endParaRPr lang="en-US">
              <a:ea typeface="+mn-lt"/>
              <a:cs typeface="+mn-lt"/>
            </a:endParaRPr>
          </a:p>
          <a:p>
            <a:pPr marL="0" indent="0">
              <a:buNone/>
            </a:pPr>
            <a:r>
              <a:rPr lang="en-US" sz="2000">
                <a:ea typeface="+mn-lt"/>
                <a:cs typeface="+mn-lt"/>
              </a:rPr>
              <a:t>Explosion, panic causing injuries.</a:t>
            </a:r>
            <a:endParaRPr lang="en-US"/>
          </a:p>
          <a:p>
            <a:pPr>
              <a:buFont typeface="Arial"/>
              <a:buChar char="•"/>
            </a:pPr>
            <a:r>
              <a:rPr lang="en-US" sz="2000" b="1">
                <a:ea typeface="+mn-lt"/>
                <a:cs typeface="+mn-lt"/>
              </a:rPr>
              <a:t>Opportunities:</a:t>
            </a:r>
            <a:r>
              <a:rPr lang="en-US" sz="2000">
                <a:ea typeface="+mn-lt"/>
                <a:cs typeface="+mn-lt"/>
              </a:rPr>
              <a:t> </a:t>
            </a:r>
            <a:endParaRPr lang="en-US">
              <a:ea typeface="+mn-lt"/>
              <a:cs typeface="+mn-lt"/>
            </a:endParaRPr>
          </a:p>
          <a:p>
            <a:pPr marL="0" indent="0">
              <a:buNone/>
            </a:pPr>
            <a:r>
              <a:rPr lang="en-US" sz="2000">
                <a:ea typeface="+mn-lt"/>
                <a:cs typeface="+mn-lt"/>
              </a:rPr>
              <a:t>Evacuate the area, call the bomb squad, maintain public order.</a:t>
            </a:r>
            <a:endParaRPr lang="en-US"/>
          </a:p>
          <a:p>
            <a:pPr marL="0" indent="0">
              <a:buNone/>
            </a:pPr>
            <a:endParaRPr lang="en-US" sz="2000" b="1"/>
          </a:p>
          <a:p>
            <a:endParaRPr lang="en-US" sz="2000"/>
          </a:p>
        </p:txBody>
      </p:sp>
      <p:pic>
        <p:nvPicPr>
          <p:cNvPr id="4" name="Content Placeholder 3" descr="A blue circle with arrows pointing to a blue circle&#10;&#10;Description automatically generated">
            <a:extLst>
              <a:ext uri="{FF2B5EF4-FFF2-40B4-BE49-F238E27FC236}">
                <a16:creationId xmlns:a16="http://schemas.microsoft.com/office/drawing/2014/main" id="{BB15A5F5-A6D8-B17E-2BF5-C60EC1513FC4}"/>
              </a:ext>
            </a:extLst>
          </p:cNvPr>
          <p:cNvPicPr>
            <a:picLocks noChangeAspect="1"/>
          </p:cNvPicPr>
          <p:nvPr/>
        </p:nvPicPr>
        <p:blipFill>
          <a:blip r:embed="rId2"/>
          <a:stretch>
            <a:fillRect/>
          </a:stretch>
        </p:blipFill>
        <p:spPr>
          <a:xfrm>
            <a:off x="6490957" y="2484255"/>
            <a:ext cx="3991426" cy="3714244"/>
          </a:xfrm>
          <a:prstGeom prst="rect">
            <a:avLst/>
          </a:prstGeom>
        </p:spPr>
      </p:pic>
    </p:spTree>
    <p:extLst>
      <p:ext uri="{BB962C8B-B14F-4D97-AF65-F5344CB8AC3E}">
        <p14:creationId xmlns:p14="http://schemas.microsoft.com/office/powerpoint/2010/main" val="1069527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F716F-5E90-4C7E-CEE2-331DCC1B5E64}"/>
              </a:ext>
            </a:extLst>
          </p:cNvPr>
          <p:cNvSpPr>
            <a:spLocks noGrp="1"/>
          </p:cNvSpPr>
          <p:nvPr>
            <p:ph type="title"/>
          </p:nvPr>
        </p:nvSpPr>
        <p:spPr>
          <a:xfrm>
            <a:off x="793662" y="386930"/>
            <a:ext cx="10066122" cy="1298448"/>
          </a:xfrm>
        </p:spPr>
        <p:txBody>
          <a:bodyPr anchor="b">
            <a:normAutofit/>
          </a:bodyPr>
          <a:lstStyle/>
          <a:p>
            <a:r>
              <a:rPr lang="en-US" sz="4800"/>
              <a:t>3rd Stage</a:t>
            </a:r>
          </a:p>
        </p:txBody>
      </p:sp>
      <p:sp>
        <p:nvSpPr>
          <p:cNvPr id="8" name="Content Placeholder 7">
            <a:extLst>
              <a:ext uri="{FF2B5EF4-FFF2-40B4-BE49-F238E27FC236}">
                <a16:creationId xmlns:a16="http://schemas.microsoft.com/office/drawing/2014/main" id="{28CF3F9E-EDE3-3C5D-C97C-9E1F706684B5}"/>
              </a:ext>
            </a:extLst>
          </p:cNvPr>
          <p:cNvSpPr>
            <a:spLocks noGrp="1"/>
          </p:cNvSpPr>
          <p:nvPr>
            <p:ph idx="1"/>
          </p:nvPr>
        </p:nvSpPr>
        <p:spPr>
          <a:xfrm>
            <a:off x="793661" y="2599509"/>
            <a:ext cx="4530898" cy="3639450"/>
          </a:xfrm>
        </p:spPr>
        <p:txBody>
          <a:bodyPr anchor="ctr">
            <a:normAutofit/>
          </a:bodyPr>
          <a:lstStyle/>
          <a:p>
            <a:pPr marL="0" indent="0">
              <a:buNone/>
            </a:pPr>
            <a:endParaRPr lang="en-US"/>
          </a:p>
          <a:p>
            <a:pPr>
              <a:buNone/>
            </a:pPr>
            <a:r>
              <a:rPr lang="en-US"/>
              <a:t>Powers and Policy</a:t>
            </a:r>
          </a:p>
          <a:p>
            <a:pPr>
              <a:buFont typeface="Arial"/>
              <a:buChar char="•"/>
            </a:pPr>
            <a:r>
              <a:rPr lang="en-US" sz="2000" b="1">
                <a:ea typeface="+mn-lt"/>
                <a:cs typeface="+mn-lt"/>
              </a:rPr>
              <a:t>Legal powers:</a:t>
            </a:r>
            <a:r>
              <a:rPr lang="en-US" sz="2000">
                <a:ea typeface="+mn-lt"/>
                <a:cs typeface="+mn-lt"/>
              </a:rPr>
              <a:t> </a:t>
            </a:r>
            <a:endParaRPr lang="en-US">
              <a:ea typeface="+mn-lt"/>
              <a:cs typeface="+mn-lt"/>
            </a:endParaRPr>
          </a:p>
          <a:p>
            <a:pPr marL="0" indent="0">
              <a:buNone/>
            </a:pPr>
            <a:r>
              <a:rPr lang="en-US" sz="2000">
                <a:ea typeface="+mn-lt"/>
                <a:cs typeface="+mn-lt"/>
              </a:rPr>
              <a:t>Evacuate the area, cordon off the scene, request specialized units.</a:t>
            </a:r>
            <a:endParaRPr lang="en-US"/>
          </a:p>
          <a:p>
            <a:pPr>
              <a:buFont typeface="Arial"/>
              <a:buChar char="•"/>
            </a:pPr>
            <a:r>
              <a:rPr lang="en-US" sz="2000" b="1">
                <a:ea typeface="+mn-lt"/>
                <a:cs typeface="+mn-lt"/>
              </a:rPr>
              <a:t>Policies:</a:t>
            </a:r>
            <a:r>
              <a:rPr lang="en-US" sz="2000">
                <a:ea typeface="+mn-lt"/>
                <a:cs typeface="+mn-lt"/>
              </a:rPr>
              <a:t> </a:t>
            </a:r>
            <a:endParaRPr lang="en-US">
              <a:ea typeface="+mn-lt"/>
              <a:cs typeface="+mn-lt"/>
            </a:endParaRPr>
          </a:p>
          <a:p>
            <a:pPr marL="0" indent="0">
              <a:buNone/>
            </a:pPr>
            <a:r>
              <a:rPr lang="en-US" sz="2000">
                <a:ea typeface="+mn-lt"/>
                <a:cs typeface="+mn-lt"/>
              </a:rPr>
              <a:t>Follow bomb threat procedures, </a:t>
            </a:r>
            <a:r>
              <a:rPr lang="en-US" sz="2000" err="1">
                <a:ea typeface="+mn-lt"/>
                <a:cs typeface="+mn-lt"/>
              </a:rPr>
              <a:t>prioritise</a:t>
            </a:r>
            <a:r>
              <a:rPr lang="en-US" sz="2000">
                <a:ea typeface="+mn-lt"/>
                <a:cs typeface="+mn-lt"/>
              </a:rPr>
              <a:t> public safety, manage crowd control.</a:t>
            </a:r>
            <a:endParaRPr lang="en-US"/>
          </a:p>
          <a:p>
            <a:pPr marL="0" indent="0">
              <a:buNone/>
            </a:pPr>
            <a:endParaRPr lang="en-US" sz="2000"/>
          </a:p>
          <a:p>
            <a:endParaRPr lang="en-US" sz="2000"/>
          </a:p>
        </p:txBody>
      </p:sp>
      <p:pic>
        <p:nvPicPr>
          <p:cNvPr id="4" name="Content Placeholder 3" descr="A blue circle with arrows pointing to the center&#10;&#10;Description automatically generated">
            <a:extLst>
              <a:ext uri="{FF2B5EF4-FFF2-40B4-BE49-F238E27FC236}">
                <a16:creationId xmlns:a16="http://schemas.microsoft.com/office/drawing/2014/main" id="{062A48DB-8C61-F75A-556E-D8FEA3E003F2}"/>
              </a:ext>
            </a:extLst>
          </p:cNvPr>
          <p:cNvPicPr>
            <a:picLocks noChangeAspect="1"/>
          </p:cNvPicPr>
          <p:nvPr/>
        </p:nvPicPr>
        <p:blipFill>
          <a:blip r:embed="rId2"/>
          <a:stretch>
            <a:fillRect/>
          </a:stretch>
        </p:blipFill>
        <p:spPr>
          <a:xfrm>
            <a:off x="6299779" y="2484255"/>
            <a:ext cx="4373782" cy="3714244"/>
          </a:xfrm>
          <a:prstGeom prst="rect">
            <a:avLst/>
          </a:prstGeom>
        </p:spPr>
      </p:pic>
    </p:spTree>
    <p:extLst>
      <p:ext uri="{BB962C8B-B14F-4D97-AF65-F5344CB8AC3E}">
        <p14:creationId xmlns:p14="http://schemas.microsoft.com/office/powerpoint/2010/main" val="18819808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87FB1-9485-A5A0-7A11-475F17E5DD06}"/>
              </a:ext>
            </a:extLst>
          </p:cNvPr>
          <p:cNvSpPr>
            <a:spLocks noGrp="1"/>
          </p:cNvSpPr>
          <p:nvPr>
            <p:ph type="title"/>
          </p:nvPr>
        </p:nvSpPr>
        <p:spPr>
          <a:xfrm>
            <a:off x="793662" y="386930"/>
            <a:ext cx="10066122" cy="1298448"/>
          </a:xfrm>
        </p:spPr>
        <p:txBody>
          <a:bodyPr anchor="b">
            <a:normAutofit/>
          </a:bodyPr>
          <a:lstStyle/>
          <a:p>
            <a:r>
              <a:rPr lang="en-US" sz="4800"/>
              <a:t>4th Stage</a:t>
            </a:r>
          </a:p>
        </p:txBody>
      </p:sp>
      <p:sp>
        <p:nvSpPr>
          <p:cNvPr id="8" name="Content Placeholder 7">
            <a:extLst>
              <a:ext uri="{FF2B5EF4-FFF2-40B4-BE49-F238E27FC236}">
                <a16:creationId xmlns:a16="http://schemas.microsoft.com/office/drawing/2014/main" id="{1F3890E4-D2E2-5193-8D68-8EE148C9E98F}"/>
              </a:ext>
            </a:extLst>
          </p:cNvPr>
          <p:cNvSpPr>
            <a:spLocks noGrp="1"/>
          </p:cNvSpPr>
          <p:nvPr>
            <p:ph idx="1"/>
          </p:nvPr>
        </p:nvSpPr>
        <p:spPr>
          <a:xfrm>
            <a:off x="793661" y="2599509"/>
            <a:ext cx="4530898" cy="3639450"/>
          </a:xfrm>
        </p:spPr>
        <p:txBody>
          <a:bodyPr anchor="ctr">
            <a:normAutofit fontScale="92500"/>
          </a:bodyPr>
          <a:lstStyle/>
          <a:p>
            <a:r>
              <a:rPr lang="en-US"/>
              <a:t>Options and Contingencies</a:t>
            </a:r>
            <a:endParaRPr lang="en-US" sz="2000" b="1"/>
          </a:p>
          <a:p>
            <a:r>
              <a:rPr lang="en-US" sz="2000" b="1">
                <a:ea typeface="+mn-lt"/>
                <a:cs typeface="+mn-lt"/>
              </a:rPr>
              <a:t>Options:</a:t>
            </a:r>
            <a:r>
              <a:rPr lang="en-US" sz="2000">
                <a:ea typeface="+mn-lt"/>
                <a:cs typeface="+mn-lt"/>
              </a:rPr>
              <a:t> </a:t>
            </a:r>
            <a:endParaRPr lang="en-US">
              <a:ea typeface="+mn-lt"/>
              <a:cs typeface="+mn-lt"/>
            </a:endParaRPr>
          </a:p>
          <a:p>
            <a:r>
              <a:rPr lang="en-US" sz="2000">
                <a:ea typeface="+mn-lt"/>
                <a:cs typeface="+mn-lt"/>
              </a:rPr>
              <a:t>Evacuate the </a:t>
            </a:r>
            <a:r>
              <a:rPr lang="en-US" sz="2000" err="1">
                <a:ea typeface="+mn-lt"/>
                <a:cs typeface="+mn-lt"/>
              </a:rPr>
              <a:t>centre</a:t>
            </a:r>
            <a:r>
              <a:rPr lang="en-US" sz="2000">
                <a:ea typeface="+mn-lt"/>
                <a:cs typeface="+mn-lt"/>
              </a:rPr>
              <a:t>, use bomb disposal experts, use detection equipment.</a:t>
            </a:r>
            <a:endParaRPr lang="en-US"/>
          </a:p>
          <a:p>
            <a:r>
              <a:rPr lang="en-US" sz="2000" b="1">
                <a:ea typeface="+mn-lt"/>
                <a:cs typeface="+mn-lt"/>
              </a:rPr>
              <a:t>Contingencies:</a:t>
            </a:r>
            <a:r>
              <a:rPr lang="en-US" sz="2000">
                <a:ea typeface="+mn-lt"/>
                <a:cs typeface="+mn-lt"/>
              </a:rPr>
              <a:t> </a:t>
            </a:r>
            <a:endParaRPr lang="en-US">
              <a:ea typeface="+mn-lt"/>
              <a:cs typeface="+mn-lt"/>
            </a:endParaRPr>
          </a:p>
          <a:p>
            <a:r>
              <a:rPr lang="en-US" sz="2000">
                <a:ea typeface="+mn-lt"/>
                <a:cs typeface="+mn-lt"/>
              </a:rPr>
              <a:t>If the package detonates, manage casualties and coordinate with emergency services; if it’s a false alarm, reassure the public and conduct a thorough investigation.</a:t>
            </a:r>
            <a:endParaRPr lang="en-US"/>
          </a:p>
          <a:p>
            <a:endParaRPr lang="en-US" sz="2000" b="1"/>
          </a:p>
          <a:p>
            <a:endParaRPr lang="en-US" sz="2000"/>
          </a:p>
        </p:txBody>
      </p:sp>
      <p:pic>
        <p:nvPicPr>
          <p:cNvPr id="4" name="Content Placeholder 3" descr="A blue circle with white text&#10;&#10;Description automatically generated">
            <a:extLst>
              <a:ext uri="{FF2B5EF4-FFF2-40B4-BE49-F238E27FC236}">
                <a16:creationId xmlns:a16="http://schemas.microsoft.com/office/drawing/2014/main" id="{9624E326-774E-D503-4F67-937EA561C3D1}"/>
              </a:ext>
            </a:extLst>
          </p:cNvPr>
          <p:cNvPicPr>
            <a:picLocks noChangeAspect="1"/>
          </p:cNvPicPr>
          <p:nvPr/>
        </p:nvPicPr>
        <p:blipFill>
          <a:blip r:embed="rId2"/>
          <a:stretch>
            <a:fillRect/>
          </a:stretch>
        </p:blipFill>
        <p:spPr>
          <a:xfrm>
            <a:off x="6501068" y="2484255"/>
            <a:ext cx="3971204" cy="3714244"/>
          </a:xfrm>
          <a:prstGeom prst="rect">
            <a:avLst/>
          </a:prstGeom>
        </p:spPr>
      </p:pic>
    </p:spTree>
    <p:extLst>
      <p:ext uri="{BB962C8B-B14F-4D97-AF65-F5344CB8AC3E}">
        <p14:creationId xmlns:p14="http://schemas.microsoft.com/office/powerpoint/2010/main" val="1097153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43373-0343-9F85-8663-D01C0F509D20}"/>
              </a:ext>
            </a:extLst>
          </p:cNvPr>
          <p:cNvSpPr>
            <a:spLocks noGrp="1"/>
          </p:cNvSpPr>
          <p:nvPr>
            <p:ph type="title"/>
          </p:nvPr>
        </p:nvSpPr>
        <p:spPr>
          <a:xfrm>
            <a:off x="793662" y="386930"/>
            <a:ext cx="10066122" cy="1298448"/>
          </a:xfrm>
        </p:spPr>
        <p:txBody>
          <a:bodyPr anchor="b">
            <a:normAutofit/>
          </a:bodyPr>
          <a:lstStyle/>
          <a:p>
            <a:r>
              <a:rPr lang="en-US" sz="4800"/>
              <a:t>5th Stage</a:t>
            </a:r>
          </a:p>
        </p:txBody>
      </p:sp>
      <p:sp>
        <p:nvSpPr>
          <p:cNvPr id="8" name="Content Placeholder 7">
            <a:extLst>
              <a:ext uri="{FF2B5EF4-FFF2-40B4-BE49-F238E27FC236}">
                <a16:creationId xmlns:a16="http://schemas.microsoft.com/office/drawing/2014/main" id="{AC65EBB7-E26E-F116-71AC-9A28D12C9F55}"/>
              </a:ext>
            </a:extLst>
          </p:cNvPr>
          <p:cNvSpPr>
            <a:spLocks noGrp="1"/>
          </p:cNvSpPr>
          <p:nvPr>
            <p:ph idx="1"/>
          </p:nvPr>
        </p:nvSpPr>
        <p:spPr>
          <a:xfrm>
            <a:off x="793661" y="2599509"/>
            <a:ext cx="4530898" cy="3639450"/>
          </a:xfrm>
        </p:spPr>
        <p:txBody>
          <a:bodyPr anchor="ctr">
            <a:normAutofit/>
          </a:bodyPr>
          <a:lstStyle/>
          <a:p>
            <a:r>
              <a:rPr lang="en-US"/>
              <a:t>Action and Review</a:t>
            </a:r>
            <a:endParaRPr lang="en-US" sz="2000" b="1"/>
          </a:p>
          <a:p>
            <a:r>
              <a:rPr lang="en-US" sz="2000" b="1">
                <a:ea typeface="+mn-lt"/>
                <a:cs typeface="+mn-lt"/>
              </a:rPr>
              <a:t>Actions taken:</a:t>
            </a:r>
            <a:r>
              <a:rPr lang="en-US" sz="2000">
                <a:ea typeface="+mn-lt"/>
                <a:cs typeface="+mn-lt"/>
              </a:rPr>
              <a:t> </a:t>
            </a:r>
            <a:endParaRPr lang="en-US">
              <a:ea typeface="+mn-lt"/>
              <a:cs typeface="+mn-lt"/>
            </a:endParaRPr>
          </a:p>
          <a:p>
            <a:pPr marL="0" indent="0">
              <a:buNone/>
            </a:pPr>
            <a:r>
              <a:rPr lang="en-US" sz="2000">
                <a:ea typeface="+mn-lt"/>
                <a:cs typeface="+mn-lt"/>
              </a:rPr>
              <a:t>Evacuate the area, establish a perimeter, call bomb disposal, communicate with the public.</a:t>
            </a:r>
            <a:endParaRPr lang="en-US"/>
          </a:p>
          <a:p>
            <a:r>
              <a:rPr lang="en-US" sz="2000" b="1">
                <a:ea typeface="+mn-lt"/>
                <a:cs typeface="+mn-lt"/>
              </a:rPr>
              <a:t>Review:</a:t>
            </a:r>
            <a:endParaRPr lang="en-US">
              <a:ea typeface="+mn-lt"/>
              <a:cs typeface="+mn-lt"/>
            </a:endParaRPr>
          </a:p>
          <a:p>
            <a:pPr marL="0" indent="0">
              <a:buNone/>
            </a:pPr>
            <a:r>
              <a:rPr lang="en-US" sz="2000">
                <a:ea typeface="+mn-lt"/>
                <a:cs typeface="+mn-lt"/>
              </a:rPr>
              <a:t>Evaluate the response effectiveness, improve evacuation procedures, review communication strategies.</a:t>
            </a:r>
            <a:endParaRPr lang="en-US"/>
          </a:p>
          <a:p>
            <a:endParaRPr lang="en-US" sz="2000" b="1"/>
          </a:p>
          <a:p>
            <a:endParaRPr lang="en-US" sz="2000"/>
          </a:p>
        </p:txBody>
      </p:sp>
      <p:pic>
        <p:nvPicPr>
          <p:cNvPr id="4" name="Content Placeholder 3" descr="A blue circle with white text&#10;&#10;Description automatically generated">
            <a:extLst>
              <a:ext uri="{FF2B5EF4-FFF2-40B4-BE49-F238E27FC236}">
                <a16:creationId xmlns:a16="http://schemas.microsoft.com/office/drawing/2014/main" id="{AB1F3B35-9177-8957-2213-1CA5CF5E1A16}"/>
              </a:ext>
            </a:extLst>
          </p:cNvPr>
          <p:cNvPicPr>
            <a:picLocks noChangeAspect="1"/>
          </p:cNvPicPr>
          <p:nvPr/>
        </p:nvPicPr>
        <p:blipFill>
          <a:blip r:embed="rId2"/>
          <a:stretch>
            <a:fillRect/>
          </a:stretch>
        </p:blipFill>
        <p:spPr>
          <a:xfrm>
            <a:off x="6676498" y="2484255"/>
            <a:ext cx="3620344" cy="3714244"/>
          </a:xfrm>
          <a:prstGeom prst="rect">
            <a:avLst/>
          </a:prstGeom>
        </p:spPr>
      </p:pic>
    </p:spTree>
    <p:extLst>
      <p:ext uri="{BB962C8B-B14F-4D97-AF65-F5344CB8AC3E}">
        <p14:creationId xmlns:p14="http://schemas.microsoft.com/office/powerpoint/2010/main" val="259120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BDB8E-1167-7469-66B9-343BA6700162}"/>
              </a:ext>
            </a:extLst>
          </p:cNvPr>
          <p:cNvSpPr>
            <a:spLocks noGrp="1"/>
          </p:cNvSpPr>
          <p:nvPr>
            <p:ph type="title"/>
          </p:nvPr>
        </p:nvSpPr>
        <p:spPr>
          <a:xfrm>
            <a:off x="808638" y="386930"/>
            <a:ext cx="9236700" cy="1188950"/>
          </a:xfrm>
        </p:spPr>
        <p:txBody>
          <a:bodyPr anchor="b">
            <a:normAutofit/>
          </a:bodyPr>
          <a:lstStyle/>
          <a:p>
            <a:r>
              <a:rPr lang="en-US" sz="5400"/>
              <a:t>Any ethical considerations?</a:t>
            </a:r>
          </a:p>
        </p:txBody>
      </p:sp>
      <p:sp>
        <p:nvSpPr>
          <p:cNvPr id="3" name="Content Placeholder 2">
            <a:extLst>
              <a:ext uri="{FF2B5EF4-FFF2-40B4-BE49-F238E27FC236}">
                <a16:creationId xmlns:a16="http://schemas.microsoft.com/office/drawing/2014/main" id="{DDF54F07-D570-4F34-0211-168112CBBBA8}"/>
              </a:ext>
            </a:extLst>
          </p:cNvPr>
          <p:cNvSpPr>
            <a:spLocks noGrp="1"/>
          </p:cNvSpPr>
          <p:nvPr>
            <p:ph idx="1"/>
          </p:nvPr>
        </p:nvSpPr>
        <p:spPr>
          <a:xfrm>
            <a:off x="793660" y="2599509"/>
            <a:ext cx="10143668" cy="3435531"/>
          </a:xfrm>
        </p:spPr>
        <p:txBody>
          <a:bodyPr vert="horz" lIns="91440" tIns="45720" rIns="91440" bIns="45720" rtlCol="0" anchor="ctr">
            <a:normAutofit/>
          </a:bodyPr>
          <a:lstStyle/>
          <a:p>
            <a:endParaRPr lang="en-US"/>
          </a:p>
          <a:p>
            <a:r>
              <a:rPr lang="en-US" sz="2400">
                <a:ea typeface="+mn-lt"/>
                <a:cs typeface="+mn-lt"/>
              </a:rPr>
              <a:t>Ensure minimal disruption while </a:t>
            </a:r>
            <a:r>
              <a:rPr lang="en-US" sz="2400" err="1">
                <a:ea typeface="+mn-lt"/>
                <a:cs typeface="+mn-lt"/>
              </a:rPr>
              <a:t>maximising</a:t>
            </a:r>
            <a:r>
              <a:rPr lang="en-US" sz="2400">
                <a:ea typeface="+mn-lt"/>
                <a:cs typeface="+mn-lt"/>
              </a:rPr>
              <a:t> safety.</a:t>
            </a:r>
            <a:endParaRPr lang="en-US"/>
          </a:p>
          <a:p>
            <a:r>
              <a:rPr lang="en-US" sz="2400">
                <a:ea typeface="+mn-lt"/>
                <a:cs typeface="+mn-lt"/>
              </a:rPr>
              <a:t>Transparent communication to prevent unnecessary panic.</a:t>
            </a:r>
            <a:endParaRPr lang="en-US"/>
          </a:p>
          <a:p>
            <a:r>
              <a:rPr lang="en-US" sz="2400">
                <a:ea typeface="+mn-lt"/>
                <a:cs typeface="+mn-lt"/>
              </a:rPr>
              <a:t>Respect individuals' rights during evacuation.</a:t>
            </a:r>
            <a:endParaRPr lang="en-US"/>
          </a:p>
          <a:p>
            <a:endParaRPr lang="en-US" sz="2400"/>
          </a:p>
          <a:p>
            <a:endParaRPr lang="en-US" sz="2400"/>
          </a:p>
        </p:txBody>
      </p:sp>
    </p:spTree>
    <p:extLst>
      <p:ext uri="{BB962C8B-B14F-4D97-AF65-F5344CB8AC3E}">
        <p14:creationId xmlns:p14="http://schemas.microsoft.com/office/powerpoint/2010/main" val="37089335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036F21-BFF7-DE0F-3DD9-31AC6707C389}"/>
              </a:ext>
            </a:extLst>
          </p:cNvPr>
          <p:cNvSpPr>
            <a:spLocks noGrp="1"/>
          </p:cNvSpPr>
          <p:nvPr>
            <p:ph type="title"/>
          </p:nvPr>
        </p:nvSpPr>
        <p:spPr>
          <a:xfrm>
            <a:off x="1136397" y="502020"/>
            <a:ext cx="5323715" cy="1642970"/>
          </a:xfrm>
        </p:spPr>
        <p:txBody>
          <a:bodyPr anchor="b">
            <a:normAutofit/>
          </a:bodyPr>
          <a:lstStyle/>
          <a:p>
            <a:pPr marL="228600" indent="-228600">
              <a:spcBef>
                <a:spcPts val="1000"/>
              </a:spcBef>
            </a:pPr>
            <a:br>
              <a:rPr lang="en-GB" sz="3700" b="1">
                <a:latin typeface="Aptos"/>
              </a:rPr>
            </a:br>
            <a:r>
              <a:rPr lang="en-GB" sz="3700" b="1">
                <a:latin typeface="Calibri"/>
                <a:ea typeface="Calibri"/>
                <a:cs typeface="Calibri"/>
              </a:rPr>
              <a:t>Six key elements (CIAPOAR) </a:t>
            </a:r>
            <a:endParaRPr lang="en-GB" sz="3700">
              <a:latin typeface="Calibri"/>
              <a:ea typeface="Calibri"/>
              <a:cs typeface="Calibri"/>
            </a:endParaRPr>
          </a:p>
          <a:p>
            <a:endParaRPr lang="en-GB" sz="3700"/>
          </a:p>
        </p:txBody>
      </p:sp>
      <p:sp>
        <p:nvSpPr>
          <p:cNvPr id="6" name="Content Placeholder 5">
            <a:extLst>
              <a:ext uri="{FF2B5EF4-FFF2-40B4-BE49-F238E27FC236}">
                <a16:creationId xmlns:a16="http://schemas.microsoft.com/office/drawing/2014/main" id="{EA8F768C-F1D9-3206-1EF5-5DA2FE54BA0E}"/>
              </a:ext>
            </a:extLst>
          </p:cNvPr>
          <p:cNvSpPr>
            <a:spLocks noGrp="1"/>
          </p:cNvSpPr>
          <p:nvPr>
            <p:ph idx="1"/>
          </p:nvPr>
        </p:nvSpPr>
        <p:spPr>
          <a:xfrm>
            <a:off x="461365" y="2405894"/>
            <a:ext cx="5998747" cy="3893671"/>
          </a:xfrm>
        </p:spPr>
        <p:txBody>
          <a:bodyPr vert="horz" lIns="91440" tIns="45720" rIns="91440" bIns="45720" rtlCol="0" anchor="t">
            <a:noAutofit/>
          </a:bodyPr>
          <a:lstStyle/>
          <a:p>
            <a:r>
              <a:rPr lang="en-GB" sz="1800">
                <a:latin typeface="Calibri"/>
                <a:ea typeface="Calibri"/>
                <a:cs typeface="Calibri"/>
              </a:rPr>
              <a:t>The mnemonic CIAPOAR can help decision makers to remember the six key elements of the NDM. </a:t>
            </a:r>
          </a:p>
          <a:p>
            <a:r>
              <a:rPr lang="en-GB" sz="1800">
                <a:latin typeface="Calibri"/>
                <a:ea typeface="Calibri"/>
                <a:cs typeface="Calibri"/>
              </a:rPr>
              <a:t>It also acts as an aide-memoire in aspects of decision making and recording the rationale.</a:t>
            </a:r>
          </a:p>
          <a:p>
            <a:r>
              <a:rPr lang="en-GB" sz="1800">
                <a:latin typeface="Calibri"/>
                <a:ea typeface="Calibri"/>
                <a:cs typeface="Calibri"/>
              </a:rPr>
              <a:t>Code of Ethics </a:t>
            </a:r>
          </a:p>
          <a:p>
            <a:r>
              <a:rPr lang="en-GB" sz="1800">
                <a:latin typeface="Calibri"/>
                <a:ea typeface="Calibri"/>
                <a:cs typeface="Calibri"/>
              </a:rPr>
              <a:t>Information – gather information and intelligence.</a:t>
            </a:r>
          </a:p>
          <a:p>
            <a:r>
              <a:rPr lang="en-GB" sz="1800">
                <a:latin typeface="Calibri"/>
                <a:ea typeface="Calibri"/>
                <a:cs typeface="Calibri"/>
              </a:rPr>
              <a:t>Assessment – assess threat and risk and develop a working strategy.</a:t>
            </a:r>
          </a:p>
          <a:p>
            <a:r>
              <a:rPr lang="en-GB" sz="1800">
                <a:latin typeface="Calibri"/>
                <a:ea typeface="Calibri"/>
                <a:cs typeface="Calibri"/>
              </a:rPr>
              <a:t>Powers and policy – consider powers and policy.</a:t>
            </a:r>
          </a:p>
          <a:p>
            <a:r>
              <a:rPr lang="en-GB" sz="1800">
                <a:latin typeface="Calibri"/>
                <a:ea typeface="Calibri"/>
                <a:cs typeface="Calibri"/>
              </a:rPr>
              <a:t>Options – identify options and contingencies.</a:t>
            </a:r>
          </a:p>
          <a:p>
            <a:r>
              <a:rPr lang="en-GB" sz="1800">
                <a:latin typeface="Calibri"/>
                <a:ea typeface="Calibri"/>
                <a:cs typeface="Calibri"/>
              </a:rPr>
              <a:t>Action and review – take action and review what happened. </a:t>
            </a:r>
          </a:p>
          <a:p>
            <a:endParaRPr lang="en-GB" sz="1400">
              <a:latin typeface="Calibri"/>
              <a:ea typeface="Calibri"/>
              <a:cs typeface="Calibri"/>
            </a:endParaRPr>
          </a:p>
          <a:p>
            <a:endParaRPr lang="en-GB" sz="1400"/>
          </a:p>
        </p:txBody>
      </p:sp>
      <p:sp>
        <p:nvSpPr>
          <p:cNvPr id="15" name="Rectangle 1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Content Placeholder 3" descr="A diagram of a diagram of ethics">
            <a:extLst>
              <a:ext uri="{FF2B5EF4-FFF2-40B4-BE49-F238E27FC236}">
                <a16:creationId xmlns:a16="http://schemas.microsoft.com/office/drawing/2014/main" id="{CC0999D5-D7DB-E985-6C10-D3A756470615}"/>
              </a:ext>
            </a:extLst>
          </p:cNvPr>
          <p:cNvPicPr>
            <a:picLocks noChangeAspect="1"/>
          </p:cNvPicPr>
          <p:nvPr/>
        </p:nvPicPr>
        <p:blipFill>
          <a:blip r:embed="rId2"/>
          <a:stretch>
            <a:fillRect/>
          </a:stretch>
        </p:blipFill>
        <p:spPr>
          <a:xfrm>
            <a:off x="7075967" y="1498780"/>
            <a:ext cx="4798059" cy="3589775"/>
          </a:xfrm>
          <a:prstGeom prst="rect">
            <a:avLst/>
          </a:prstGeom>
        </p:spPr>
      </p:pic>
    </p:spTree>
    <p:extLst>
      <p:ext uri="{BB962C8B-B14F-4D97-AF65-F5344CB8AC3E}">
        <p14:creationId xmlns:p14="http://schemas.microsoft.com/office/powerpoint/2010/main" val="9745368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descr="3D black question marks with one yellow question mark">
            <a:extLst>
              <a:ext uri="{FF2B5EF4-FFF2-40B4-BE49-F238E27FC236}">
                <a16:creationId xmlns:a16="http://schemas.microsoft.com/office/drawing/2014/main" id="{AFF55E33-FF9C-B3F9-4399-EFE0FF1ECD26}"/>
              </a:ext>
            </a:extLst>
          </p:cNvPr>
          <p:cNvPicPr>
            <a:picLocks noChangeAspect="1"/>
          </p:cNvPicPr>
          <p:nvPr/>
        </p:nvPicPr>
        <p:blipFill>
          <a:blip r:embed="rId2"/>
          <a:srcRect l="31471" r="22393" b="1"/>
          <a:stretch>
            <a:fillRect/>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3E4954FB-0E3E-225B-B468-F72A20394AF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Any questions?</a:t>
            </a:r>
          </a:p>
        </p:txBody>
      </p:sp>
    </p:spTree>
    <p:extLst>
      <p:ext uri="{BB962C8B-B14F-4D97-AF65-F5344CB8AC3E}">
        <p14:creationId xmlns:p14="http://schemas.microsoft.com/office/powerpoint/2010/main" val="2264065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3F8BA-1A73-EA11-07EA-88D18454AF9F}"/>
              </a:ext>
            </a:extLst>
          </p:cNvPr>
          <p:cNvSpPr>
            <a:spLocks noGrp="1"/>
          </p:cNvSpPr>
          <p:nvPr>
            <p:ph type="title"/>
          </p:nvPr>
        </p:nvSpPr>
        <p:spPr>
          <a:xfrm>
            <a:off x="686834" y="1153572"/>
            <a:ext cx="3200400" cy="4461163"/>
          </a:xfrm>
        </p:spPr>
        <p:txBody>
          <a:bodyPr>
            <a:normAutofit/>
          </a:bodyPr>
          <a:lstStyle/>
          <a:p>
            <a:r>
              <a:rPr lang="en-US" sz="2100" dirty="0">
                <a:latin typeface="Aptos"/>
              </a:rPr>
              <a:t>T</a:t>
            </a:r>
            <a:r>
              <a:rPr lang="en-GB" sz="2100" dirty="0" err="1">
                <a:latin typeface="Aptos"/>
              </a:rPr>
              <a:t>en</a:t>
            </a:r>
            <a:r>
              <a:rPr lang="en-GB" sz="2100" dirty="0">
                <a:latin typeface="Aptos"/>
              </a:rPr>
              <a:t> standards of Professional Behaviour and Policing principles (Police Federation, 2023)</a:t>
            </a:r>
          </a:p>
        </p:txBody>
      </p:sp>
      <p:sp>
        <p:nvSpPr>
          <p:cNvPr id="3" name="Content Placeholder 2">
            <a:extLst>
              <a:ext uri="{FF2B5EF4-FFF2-40B4-BE49-F238E27FC236}">
                <a16:creationId xmlns:a16="http://schemas.microsoft.com/office/drawing/2014/main" id="{D179CF31-9597-D06E-8DFB-E955712B0995}"/>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2000" b="1"/>
              <a:t>Honesty and Integrity</a:t>
            </a:r>
            <a:endParaRPr lang="en-US"/>
          </a:p>
          <a:p>
            <a:pPr marL="0" indent="0">
              <a:buNone/>
            </a:pPr>
            <a:r>
              <a:rPr lang="en-US" sz="2000">
                <a:ea typeface="+mn-lt"/>
                <a:cs typeface="+mn-lt"/>
              </a:rPr>
              <a:t>Police officers are honest, act with integrity and do not compromise or abuse their position.</a:t>
            </a:r>
            <a:endParaRPr lang="en-US" sz="2000"/>
          </a:p>
          <a:p>
            <a:pPr marL="0" indent="0">
              <a:buNone/>
            </a:pPr>
            <a:r>
              <a:rPr lang="en-US" sz="2000" b="1"/>
              <a:t>Authority, Respect and Courtesy</a:t>
            </a:r>
          </a:p>
          <a:p>
            <a:pPr marL="0" indent="0">
              <a:buNone/>
            </a:pPr>
            <a:r>
              <a:rPr lang="en-US" sz="2000" dirty="0">
                <a:ea typeface="+mn-lt"/>
                <a:cs typeface="+mn-lt"/>
              </a:rPr>
              <a:t>Police officers act with self-control and tolerance, treating </a:t>
            </a:r>
            <a:r>
              <a:rPr lang="en-US" sz="2000">
                <a:ea typeface="+mn-lt"/>
                <a:cs typeface="+mn-lt"/>
              </a:rPr>
              <a:t>members of the public and colleagues with respect and do not abuse their powers </a:t>
            </a:r>
            <a:endParaRPr lang="en-US" sz="2000" dirty="0"/>
          </a:p>
          <a:p>
            <a:pPr marL="0" indent="0">
              <a:buNone/>
            </a:pPr>
            <a:r>
              <a:rPr lang="en-US" sz="2000" b="1"/>
              <a:t>Equality and Diversity</a:t>
            </a:r>
            <a:endParaRPr lang="en-US" sz="2000"/>
          </a:p>
          <a:p>
            <a:pPr marL="0" indent="0">
              <a:buNone/>
            </a:pPr>
            <a:r>
              <a:rPr lang="en-US" sz="2000">
                <a:ea typeface="+mn-lt"/>
                <a:cs typeface="+mn-lt"/>
              </a:rPr>
              <a:t>Police officers act with fairness and impartiality. </a:t>
            </a:r>
            <a:endParaRPr lang="en-US" sz="2000"/>
          </a:p>
          <a:p>
            <a:pPr marL="0" indent="0">
              <a:buNone/>
            </a:pPr>
            <a:r>
              <a:rPr lang="en-US" sz="2000" b="1"/>
              <a:t>Use of Force</a:t>
            </a:r>
            <a:endParaRPr lang="en-US" sz="2000"/>
          </a:p>
          <a:p>
            <a:pPr marL="0" indent="0">
              <a:buNone/>
            </a:pPr>
            <a:r>
              <a:rPr lang="en-US" sz="2000">
                <a:ea typeface="+mn-lt"/>
                <a:cs typeface="+mn-lt"/>
              </a:rPr>
              <a:t>Police officers only use force to the extent that it is necessary, proportionate and reasonable in all the circumstances.</a:t>
            </a:r>
            <a:endParaRPr lang="en-US" sz="2000"/>
          </a:p>
          <a:p>
            <a:endParaRPr lang="en-US" sz="2000" dirty="0"/>
          </a:p>
        </p:txBody>
      </p:sp>
    </p:spTree>
    <p:extLst>
      <p:ext uri="{BB962C8B-B14F-4D97-AF65-F5344CB8AC3E}">
        <p14:creationId xmlns:p14="http://schemas.microsoft.com/office/powerpoint/2010/main" val="264825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2875F-3753-A380-C4CC-A4321548FC8E}"/>
              </a:ext>
            </a:extLst>
          </p:cNvPr>
          <p:cNvSpPr>
            <a:spLocks noGrp="1"/>
          </p:cNvSpPr>
          <p:nvPr>
            <p:ph type="title"/>
          </p:nvPr>
        </p:nvSpPr>
        <p:spPr>
          <a:xfrm>
            <a:off x="686834" y="1153572"/>
            <a:ext cx="3200400" cy="4461163"/>
          </a:xfrm>
        </p:spPr>
        <p:txBody>
          <a:bodyPr>
            <a:normAutofit/>
          </a:bodyPr>
          <a:lstStyle/>
          <a:p>
            <a:r>
              <a:rPr lang="en-US" sz="2100" dirty="0">
                <a:ea typeface="+mj-lt"/>
                <a:cs typeface="+mj-lt"/>
              </a:rPr>
              <a:t>Te</a:t>
            </a:r>
            <a:r>
              <a:rPr lang="en-GB" sz="2100" dirty="0">
                <a:ea typeface="+mj-lt"/>
                <a:cs typeface="+mj-lt"/>
              </a:rPr>
              <a:t>n standards of Professional </a:t>
            </a:r>
            <a:r>
              <a:rPr lang="en-GB" sz="2100" dirty="0" err="1">
                <a:ea typeface="+mj-lt"/>
                <a:cs typeface="+mj-lt"/>
              </a:rPr>
              <a:t>Behaviour</a:t>
            </a:r>
            <a:r>
              <a:rPr lang="en-GB" sz="2100" dirty="0">
                <a:ea typeface="+mj-lt"/>
                <a:cs typeface="+mj-lt"/>
              </a:rPr>
              <a:t> and Policing principles (Police Federation, 2023)</a:t>
            </a:r>
            <a:endParaRPr lang="en-GB" sz="2100" dirty="0"/>
          </a:p>
        </p:txBody>
      </p:sp>
      <p:sp>
        <p:nvSpPr>
          <p:cNvPr id="3" name="Content Placeholder 2">
            <a:extLst>
              <a:ext uri="{FF2B5EF4-FFF2-40B4-BE49-F238E27FC236}">
                <a16:creationId xmlns:a16="http://schemas.microsoft.com/office/drawing/2014/main" id="{91E4D3FB-622F-4A48-C3EF-8997987ED5D8}"/>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2200">
                <a:latin typeface="Aptos"/>
                <a:cs typeface="Arial"/>
              </a:rPr>
              <a:t>Police officers only give and carry out lawful orders and instructions. Police officers abide by police regulations, force policies and lawful orders.</a:t>
            </a:r>
            <a:endParaRPr lang="en-US"/>
          </a:p>
          <a:p>
            <a:r>
              <a:rPr lang="en-US" sz="2200" b="1">
                <a:ea typeface="+mn-lt"/>
                <a:cs typeface="+mn-lt"/>
              </a:rPr>
              <a:t>Duties and Responsibilities</a:t>
            </a:r>
          </a:p>
          <a:p>
            <a:pPr>
              <a:buNone/>
            </a:pPr>
            <a:r>
              <a:rPr lang="en-US" sz="2200">
                <a:ea typeface="+mn-lt"/>
                <a:cs typeface="+mn-lt"/>
              </a:rPr>
              <a:t>Police officers are diligent in the exercise of their duties and responsibilities.</a:t>
            </a:r>
            <a:endParaRPr lang="en-US" sz="2200"/>
          </a:p>
          <a:p>
            <a:r>
              <a:rPr lang="en-US" sz="2200" b="1"/>
              <a:t>Confidentiality</a:t>
            </a:r>
          </a:p>
          <a:p>
            <a:pPr>
              <a:buNone/>
            </a:pPr>
            <a:r>
              <a:rPr lang="en-US" sz="2200">
                <a:ea typeface="+mn-lt"/>
                <a:cs typeface="+mn-lt"/>
              </a:rPr>
              <a:t>Police officers treat information with respect and access or disclose it only in the proper course of police duties.</a:t>
            </a:r>
            <a:endParaRPr lang="en-US" sz="2200"/>
          </a:p>
          <a:p>
            <a:r>
              <a:rPr lang="en-US" sz="2200" b="1"/>
              <a:t>Fitness for Duty</a:t>
            </a:r>
          </a:p>
          <a:p>
            <a:pPr>
              <a:buNone/>
            </a:pPr>
            <a:r>
              <a:rPr lang="en-US" sz="2200">
                <a:ea typeface="+mn-lt"/>
                <a:cs typeface="+mn-lt"/>
              </a:rPr>
              <a:t>Police officers when on duty or presenting themselves for duty are fit to carry out their responsibilities.</a:t>
            </a:r>
            <a:endParaRPr lang="en-US" sz="2200"/>
          </a:p>
          <a:p>
            <a:pPr marL="0" indent="0">
              <a:buNone/>
            </a:pPr>
            <a:endParaRPr lang="en-US" sz="2200">
              <a:latin typeface="Arial"/>
              <a:cs typeface="Arial"/>
            </a:endParaRPr>
          </a:p>
          <a:p>
            <a:endParaRPr lang="en-US" sz="2200"/>
          </a:p>
        </p:txBody>
      </p:sp>
    </p:spTree>
    <p:extLst>
      <p:ext uri="{BB962C8B-B14F-4D97-AF65-F5344CB8AC3E}">
        <p14:creationId xmlns:p14="http://schemas.microsoft.com/office/powerpoint/2010/main" val="323726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896E6-09A9-D30E-DAA2-EE7963575CAB}"/>
              </a:ext>
            </a:extLst>
          </p:cNvPr>
          <p:cNvSpPr>
            <a:spLocks noGrp="1"/>
          </p:cNvSpPr>
          <p:nvPr>
            <p:ph type="title"/>
          </p:nvPr>
        </p:nvSpPr>
        <p:spPr>
          <a:xfrm>
            <a:off x="686834" y="1153572"/>
            <a:ext cx="3200400" cy="4461163"/>
          </a:xfrm>
        </p:spPr>
        <p:txBody>
          <a:bodyPr>
            <a:normAutofit/>
          </a:bodyPr>
          <a:lstStyle/>
          <a:p>
            <a:r>
              <a:rPr lang="en-US" sz="2100" dirty="0" err="1"/>
              <a:t>Te</a:t>
            </a:r>
            <a:r>
              <a:rPr lang="en-GB" sz="2100" dirty="0"/>
              <a:t>n standards of Professional Behaviour and Policing principles (Police Federation, 2023)</a:t>
            </a:r>
          </a:p>
        </p:txBody>
      </p:sp>
      <p:sp>
        <p:nvSpPr>
          <p:cNvPr id="3" name="Content Placeholder 2">
            <a:extLst>
              <a:ext uri="{FF2B5EF4-FFF2-40B4-BE49-F238E27FC236}">
                <a16:creationId xmlns:a16="http://schemas.microsoft.com/office/drawing/2014/main" id="{E5DA76FA-5EB2-E3E4-EDBE-81F341CA54D9}"/>
              </a:ext>
            </a:extLst>
          </p:cNvPr>
          <p:cNvSpPr>
            <a:spLocks noGrp="1"/>
          </p:cNvSpPr>
          <p:nvPr>
            <p:ph idx="1"/>
          </p:nvPr>
        </p:nvSpPr>
        <p:spPr>
          <a:xfrm>
            <a:off x="3724722" y="893516"/>
            <a:ext cx="6906491" cy="5585619"/>
          </a:xfrm>
        </p:spPr>
        <p:txBody>
          <a:bodyPr vert="horz" lIns="91440" tIns="45720" rIns="91440" bIns="45720" rtlCol="0" anchor="ctr">
            <a:normAutofit/>
          </a:bodyPr>
          <a:lstStyle/>
          <a:p>
            <a:r>
              <a:rPr lang="en-US" sz="2600" b="1"/>
              <a:t>Discreditable Conduct</a:t>
            </a:r>
            <a:endParaRPr lang="en-US" sz="2600"/>
          </a:p>
          <a:p>
            <a:r>
              <a:rPr lang="en-US" sz="2600" dirty="0"/>
              <a:t>P</a:t>
            </a:r>
            <a:r>
              <a:rPr lang="en-GB" sz="2600" dirty="0" err="1"/>
              <a:t>olice</a:t>
            </a:r>
            <a:r>
              <a:rPr lang="en-GB" sz="2600" dirty="0"/>
              <a:t> officers behave in a manner which does not discredit the police service or undermine public confidence in it, whether on or off duty. Police officers report any action taken against them for a criminal offence, any conditions imposed on them by a court or the receipt of any penalty notice.</a:t>
            </a:r>
          </a:p>
          <a:p>
            <a:r>
              <a:rPr lang="en-GB" sz="2600" b="1"/>
              <a:t>Challenging and Reporting Improper Conduct</a:t>
            </a:r>
            <a:endParaRPr lang="en-GB" sz="2600" dirty="0"/>
          </a:p>
          <a:p>
            <a:r>
              <a:rPr lang="en-GB" sz="2600" dirty="0"/>
              <a:t>Police officers report, challenge or take action against the conduct of colleagues which has fallen below the Standards of Professional </a:t>
            </a:r>
            <a:r>
              <a:rPr lang="en-GB" sz="2600" dirty="0" err="1"/>
              <a:t>Behaviour</a:t>
            </a:r>
            <a:r>
              <a:rPr lang="en-GB" sz="2600" dirty="0"/>
              <a:t>.</a:t>
            </a:r>
          </a:p>
          <a:p>
            <a:endParaRPr lang="en-GB" sz="2600" dirty="0"/>
          </a:p>
        </p:txBody>
      </p:sp>
    </p:spTree>
    <p:extLst>
      <p:ext uri="{BB962C8B-B14F-4D97-AF65-F5344CB8AC3E}">
        <p14:creationId xmlns:p14="http://schemas.microsoft.com/office/powerpoint/2010/main" val="3522093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38</Slides>
  <Notes>3</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Office Theme</vt:lpstr>
      <vt:lpstr>Understanding The Role of Constable </vt:lpstr>
      <vt:lpstr>Week 5</vt:lpstr>
      <vt:lpstr>Code of Ethics</vt:lpstr>
      <vt:lpstr>Task</vt:lpstr>
      <vt:lpstr>Ten standards of Professional Behaviour and Policing principles</vt:lpstr>
      <vt:lpstr>Code of Practice for Ethical Policing   (statutory code)</vt:lpstr>
      <vt:lpstr>10 Standards of Professional Behaviour</vt:lpstr>
      <vt:lpstr>Ethical Policing Principles</vt:lpstr>
      <vt:lpstr>Legislation </vt:lpstr>
      <vt:lpstr>Courage</vt:lpstr>
      <vt:lpstr>Respect and Empathy </vt:lpstr>
      <vt:lpstr>Public service </vt:lpstr>
      <vt:lpstr>National Decision Model NDM</vt:lpstr>
      <vt:lpstr>1st stage</vt:lpstr>
      <vt:lpstr>2nd Stage</vt:lpstr>
      <vt:lpstr>3rd Stage</vt:lpstr>
      <vt:lpstr>4th Stage</vt:lpstr>
      <vt:lpstr>5th Stage</vt:lpstr>
      <vt:lpstr>Now you decide....</vt:lpstr>
      <vt:lpstr>Scenario 1</vt:lpstr>
      <vt:lpstr>1st stage</vt:lpstr>
      <vt:lpstr>2nd Stage</vt:lpstr>
      <vt:lpstr>3rd Stage</vt:lpstr>
      <vt:lpstr>4th Stage</vt:lpstr>
      <vt:lpstr>5th Stage</vt:lpstr>
      <vt:lpstr>Any ethical considerations?</vt:lpstr>
      <vt:lpstr>Scenario 2</vt:lpstr>
      <vt:lpstr>1st stage</vt:lpstr>
      <vt:lpstr>2nd Stage</vt:lpstr>
      <vt:lpstr>3rd Stage</vt:lpstr>
      <vt:lpstr>4th Stage</vt:lpstr>
      <vt:lpstr>5th Stage</vt:lpstr>
      <vt:lpstr>Any ethical considerations?</vt:lpstr>
      <vt:lpstr> Six key elements (CIAPOAR)  </vt:lpstr>
      <vt:lpstr>Any questions?</vt:lpstr>
      <vt:lpstr>Ten standards of Professional Behaviour and Policing principles (Police Federation, 2023)</vt:lpstr>
      <vt:lpstr>Ten standards of Professional Behaviour and Policing principles (Police Federation, 2023)</vt:lpstr>
      <vt:lpstr>Ten standards of Professional Behaviour and Policing principles (Police Federation, 2023)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150</cp:revision>
  <dcterms:created xsi:type="dcterms:W3CDTF">2026-10-20T14:35:54Z</dcterms:created>
  <dcterms:modified xsi:type="dcterms:W3CDTF">2026-10-27T12:39:17Z</dcterms:modified>
</cp:coreProperties>
</file>