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57" r:id="rId3"/>
    <p:sldId id="330" r:id="rId4"/>
    <p:sldId id="331" r:id="rId5"/>
    <p:sldId id="339" r:id="rId6"/>
    <p:sldId id="351" r:id="rId7"/>
    <p:sldId id="353" r:id="rId8"/>
    <p:sldId id="354" r:id="rId9"/>
    <p:sldId id="360" r:id="rId10"/>
    <p:sldId id="361" r:id="rId11"/>
    <p:sldId id="352" r:id="rId12"/>
    <p:sldId id="362" r:id="rId13"/>
    <p:sldId id="363" r:id="rId14"/>
    <p:sldId id="364" r:id="rId15"/>
    <p:sldId id="365" r:id="rId16"/>
    <p:sldId id="366" r:id="rId17"/>
    <p:sldId id="367" r:id="rId18"/>
    <p:sldId id="368" r:id="rId19"/>
    <p:sldId id="369" r:id="rId20"/>
    <p:sldId id="308" r:id="rId21"/>
    <p:sldId id="287" r:id="rId22"/>
    <p:sldId id="26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AE3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7597D4-694A-42FE-A96A-39441573C325}" v="5" dt="2026-01-25T21:17:47.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2" y="1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1-25T21:17:48.417" v="70" actId="20577"/>
      <pc:docMkLst>
        <pc:docMk/>
      </pc:docMkLst>
      <pc:sldChg chg="modSp">
        <pc:chgData name="Alisdair Cunningham" userId="67e8d9ba-4582-42f1-b26c-e866daa7f65b" providerId="ADAL" clId="{D55405F9-96CE-42DD-9571-C3D40844E8B0}" dt="2026-01-25T21:16:09.838" v="64"/>
        <pc:sldMkLst>
          <pc:docMk/>
          <pc:sldMk cId="3701768522" sldId="256"/>
        </pc:sldMkLst>
        <pc:spChg chg="mod">
          <ac:chgData name="Alisdair Cunningham" userId="67e8d9ba-4582-42f1-b26c-e866daa7f65b" providerId="ADAL" clId="{D55405F9-96CE-42DD-9571-C3D40844E8B0}" dt="2026-01-15T12:26:26.201" v="1"/>
          <ac:spMkLst>
            <pc:docMk/>
            <pc:sldMk cId="3701768522" sldId="256"/>
            <ac:spMk id="29" creationId="{57CC4A95-AF50-3264-EFBB-B7B2A4AC5E30}"/>
          </ac:spMkLst>
        </pc:spChg>
        <pc:spChg chg="mod">
          <ac:chgData name="Alisdair Cunningham" userId="67e8d9ba-4582-42f1-b26c-e866daa7f65b" providerId="ADAL" clId="{D55405F9-96CE-42DD-9571-C3D40844E8B0}" dt="2026-01-25T21:16:09.838" v="64"/>
          <ac:spMkLst>
            <pc:docMk/>
            <pc:sldMk cId="3701768522" sldId="256"/>
            <ac:spMk id="38" creationId="{065D01E9-11A0-DBC0-6713-29D01B31E987}"/>
          </ac:spMkLst>
        </pc:spChg>
        <pc:spChg chg="mod">
          <ac:chgData name="Alisdair Cunningham" userId="67e8d9ba-4582-42f1-b26c-e866daa7f65b" providerId="ADAL" clId="{D55405F9-96CE-42DD-9571-C3D40844E8B0}" dt="2026-01-25T21:16:09.838" v="64"/>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1-25T21:16:09.838" v="64"/>
        <pc:sldMkLst>
          <pc:docMk/>
          <pc:sldMk cId="3520049810" sldId="257"/>
        </pc:sldMkLst>
        <pc:spChg chg="mod">
          <ac:chgData name="Alisdair Cunningham" userId="67e8d9ba-4582-42f1-b26c-e866daa7f65b" providerId="ADAL" clId="{D55405F9-96CE-42DD-9571-C3D40844E8B0}" dt="2026-01-15T12:26:36.815" v="2"/>
          <ac:spMkLst>
            <pc:docMk/>
            <pc:sldMk cId="3520049810" sldId="257"/>
            <ac:spMk id="8" creationId="{C39BE701-A67E-5BFD-B044-ECF13A621788}"/>
          </ac:spMkLst>
        </pc:spChg>
        <pc:spChg chg="mod">
          <ac:chgData name="Alisdair Cunningham" userId="67e8d9ba-4582-42f1-b26c-e866daa7f65b" providerId="ADAL" clId="{D55405F9-96CE-42DD-9571-C3D40844E8B0}" dt="2026-01-25T21:16:09.838" v="64"/>
          <ac:spMkLst>
            <pc:docMk/>
            <pc:sldMk cId="3520049810" sldId="257"/>
            <ac:spMk id="14" creationId="{3D5216FF-A848-7B03-7F19-B0E69A3C8466}"/>
          </ac:spMkLst>
        </pc:spChg>
        <pc:spChg chg="mod">
          <ac:chgData name="Alisdair Cunningham" userId="67e8d9ba-4582-42f1-b26c-e866daa7f65b" providerId="ADAL" clId="{D55405F9-96CE-42DD-9571-C3D40844E8B0}" dt="2026-01-15T12:26:26.201" v="1"/>
          <ac:spMkLst>
            <pc:docMk/>
            <pc:sldMk cId="3520049810" sldId="257"/>
            <ac:spMk id="15" creationId="{222EFF28-C559-3C98-A5C2-1E28C24E8A7A}"/>
          </ac:spMkLst>
        </pc:spChg>
      </pc:sldChg>
      <pc:sldChg chg="modSp mod">
        <pc:chgData name="Alisdair Cunningham" userId="67e8d9ba-4582-42f1-b26c-e866daa7f65b" providerId="ADAL" clId="{D55405F9-96CE-42DD-9571-C3D40844E8B0}" dt="2026-01-25T21:17:48.417" v="70" actId="20577"/>
        <pc:sldMkLst>
          <pc:docMk/>
          <pc:sldMk cId="2545193714" sldId="263"/>
        </pc:sldMkLst>
        <pc:spChg chg="mod">
          <ac:chgData name="Alisdair Cunningham" userId="67e8d9ba-4582-42f1-b26c-e866daa7f65b" providerId="ADAL" clId="{D55405F9-96CE-42DD-9571-C3D40844E8B0}" dt="2026-01-25T21:16:09.838" v="64"/>
          <ac:spMkLst>
            <pc:docMk/>
            <pc:sldMk cId="2545193714" sldId="263"/>
            <ac:spMk id="2" creationId="{F51C16DF-F564-481C-CCA4-180408A5301A}"/>
          </ac:spMkLst>
        </pc:spChg>
        <pc:spChg chg="mod">
          <ac:chgData name="Alisdair Cunningham" userId="67e8d9ba-4582-42f1-b26c-e866daa7f65b" providerId="ADAL" clId="{D55405F9-96CE-42DD-9571-C3D40844E8B0}" dt="2026-01-15T12:26:26.201" v="1"/>
          <ac:spMkLst>
            <pc:docMk/>
            <pc:sldMk cId="2545193714" sldId="263"/>
            <ac:spMk id="3" creationId="{06459D70-2204-8801-4716-B9C4DA29B5AA}"/>
          </ac:spMkLst>
        </pc:spChg>
        <pc:spChg chg="mod">
          <ac:chgData name="Alisdair Cunningham" userId="67e8d9ba-4582-42f1-b26c-e866daa7f65b" providerId="ADAL" clId="{D55405F9-96CE-42DD-9571-C3D40844E8B0}" dt="2026-01-15T12:26:36.815" v="2"/>
          <ac:spMkLst>
            <pc:docMk/>
            <pc:sldMk cId="2545193714" sldId="263"/>
            <ac:spMk id="8" creationId="{C39BE701-A67E-5BFD-B044-ECF13A621788}"/>
          </ac:spMkLst>
        </pc:spChg>
        <pc:spChg chg="mod">
          <ac:chgData name="Alisdair Cunningham" userId="67e8d9ba-4582-42f1-b26c-e866daa7f65b" providerId="ADAL" clId="{D55405F9-96CE-42DD-9571-C3D40844E8B0}" dt="2026-01-25T21:17:48.417" v="70" actId="20577"/>
          <ac:spMkLst>
            <pc:docMk/>
            <pc:sldMk cId="2545193714" sldId="263"/>
            <ac:spMk id="12" creationId="{38C4A143-C346-A5D7-3DFF-2CAF7FBCDBED}"/>
          </ac:spMkLst>
        </pc:spChg>
      </pc:sldChg>
      <pc:sldChg chg="modSp mod">
        <pc:chgData name="Alisdair Cunningham" userId="67e8d9ba-4582-42f1-b26c-e866daa7f65b" providerId="ADAL" clId="{D55405F9-96CE-42DD-9571-C3D40844E8B0}" dt="2026-01-25T21:16:33.093" v="68" actId="20577"/>
        <pc:sldMkLst>
          <pc:docMk/>
          <pc:sldMk cId="3566095879" sldId="287"/>
        </pc:sldMkLst>
        <pc:spChg chg="mod">
          <ac:chgData name="Alisdair Cunningham" userId="67e8d9ba-4582-42f1-b26c-e866daa7f65b" providerId="ADAL" clId="{D55405F9-96CE-42DD-9571-C3D40844E8B0}" dt="2026-01-25T21:16:09.838" v="64"/>
          <ac:spMkLst>
            <pc:docMk/>
            <pc:sldMk cId="3566095879" sldId="287"/>
            <ac:spMk id="2" creationId="{F51C16DF-F564-481C-CCA4-180408A5301A}"/>
          </ac:spMkLst>
        </pc:spChg>
        <pc:spChg chg="mod">
          <ac:chgData name="Alisdair Cunningham" userId="67e8d9ba-4582-42f1-b26c-e866daa7f65b" providerId="ADAL" clId="{D55405F9-96CE-42DD-9571-C3D40844E8B0}" dt="2026-01-15T12:26:26.201" v="1"/>
          <ac:spMkLst>
            <pc:docMk/>
            <pc:sldMk cId="3566095879" sldId="287"/>
            <ac:spMk id="3" creationId="{06459D70-2204-8801-4716-B9C4DA29B5AA}"/>
          </ac:spMkLst>
        </pc:spChg>
        <pc:spChg chg="mod">
          <ac:chgData name="Alisdair Cunningham" userId="67e8d9ba-4582-42f1-b26c-e866daa7f65b" providerId="ADAL" clId="{D55405F9-96CE-42DD-9571-C3D40844E8B0}" dt="2026-01-15T12:26:36.815" v="2"/>
          <ac:spMkLst>
            <pc:docMk/>
            <pc:sldMk cId="3566095879" sldId="287"/>
            <ac:spMk id="8" creationId="{C39BE701-A67E-5BFD-B044-ECF13A621788}"/>
          </ac:spMkLst>
        </pc:spChg>
        <pc:spChg chg="mod">
          <ac:chgData name="Alisdair Cunningham" userId="67e8d9ba-4582-42f1-b26c-e866daa7f65b" providerId="ADAL" clId="{D55405F9-96CE-42DD-9571-C3D40844E8B0}" dt="2026-01-25T21:16:33.093" v="68" actId="20577"/>
          <ac:spMkLst>
            <pc:docMk/>
            <pc:sldMk cId="3566095879" sldId="287"/>
            <ac:spMk id="12" creationId="{38C4A143-C346-A5D7-3DFF-2CAF7FBCDBED}"/>
          </ac:spMkLst>
        </pc:spChg>
      </pc:sldChg>
      <pc:sldChg chg="modSp">
        <pc:chgData name="Alisdair Cunningham" userId="67e8d9ba-4582-42f1-b26c-e866daa7f65b" providerId="ADAL" clId="{D55405F9-96CE-42DD-9571-C3D40844E8B0}" dt="2026-01-25T21:16:09.838" v="64"/>
        <pc:sldMkLst>
          <pc:docMk/>
          <pc:sldMk cId="2365518547" sldId="308"/>
        </pc:sldMkLst>
        <pc:spChg chg="mod">
          <ac:chgData name="Alisdair Cunningham" userId="67e8d9ba-4582-42f1-b26c-e866daa7f65b" providerId="ADAL" clId="{D55405F9-96CE-42DD-9571-C3D40844E8B0}" dt="2026-01-25T21:16:09.838" v="64"/>
          <ac:spMkLst>
            <pc:docMk/>
            <pc:sldMk cId="2365518547" sldId="308"/>
            <ac:spMk id="2" creationId="{F51C16DF-F564-481C-CCA4-180408A5301A}"/>
          </ac:spMkLst>
        </pc:spChg>
        <pc:spChg chg="mod">
          <ac:chgData name="Alisdair Cunningham" userId="67e8d9ba-4582-42f1-b26c-e866daa7f65b" providerId="ADAL" clId="{D55405F9-96CE-42DD-9571-C3D40844E8B0}" dt="2026-01-15T12:26:26.201" v="1"/>
          <ac:spMkLst>
            <pc:docMk/>
            <pc:sldMk cId="2365518547" sldId="308"/>
            <ac:spMk id="3" creationId="{06459D70-2204-8801-4716-B9C4DA29B5AA}"/>
          </ac:spMkLst>
        </pc:spChg>
        <pc:spChg chg="mod">
          <ac:chgData name="Alisdair Cunningham" userId="67e8d9ba-4582-42f1-b26c-e866daa7f65b" providerId="ADAL" clId="{D55405F9-96CE-42DD-9571-C3D40844E8B0}" dt="2026-01-15T12:26:36.815" v="2"/>
          <ac:spMkLst>
            <pc:docMk/>
            <pc:sldMk cId="2365518547" sldId="308"/>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1481568746" sldId="330"/>
        </pc:sldMkLst>
        <pc:spChg chg="mod">
          <ac:chgData name="Alisdair Cunningham" userId="67e8d9ba-4582-42f1-b26c-e866daa7f65b" providerId="ADAL" clId="{D55405F9-96CE-42DD-9571-C3D40844E8B0}" dt="2026-01-25T21:16:09.838" v="64"/>
          <ac:spMkLst>
            <pc:docMk/>
            <pc:sldMk cId="1481568746" sldId="330"/>
            <ac:spMk id="2" creationId="{F51C16DF-F564-481C-CCA4-180408A5301A}"/>
          </ac:spMkLst>
        </pc:spChg>
        <pc:spChg chg="mod">
          <ac:chgData name="Alisdair Cunningham" userId="67e8d9ba-4582-42f1-b26c-e866daa7f65b" providerId="ADAL" clId="{D55405F9-96CE-42DD-9571-C3D40844E8B0}" dt="2026-01-15T12:26:26.201" v="1"/>
          <ac:spMkLst>
            <pc:docMk/>
            <pc:sldMk cId="1481568746" sldId="330"/>
            <ac:spMk id="3" creationId="{06459D70-2204-8801-4716-B9C4DA29B5AA}"/>
          </ac:spMkLst>
        </pc:spChg>
        <pc:spChg chg="mod">
          <ac:chgData name="Alisdair Cunningham" userId="67e8d9ba-4582-42f1-b26c-e866daa7f65b" providerId="ADAL" clId="{D55405F9-96CE-42DD-9571-C3D40844E8B0}" dt="2026-01-15T12:26:36.815" v="2"/>
          <ac:spMkLst>
            <pc:docMk/>
            <pc:sldMk cId="1481568746" sldId="330"/>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565288753" sldId="331"/>
        </pc:sldMkLst>
        <pc:spChg chg="mod">
          <ac:chgData name="Alisdair Cunningham" userId="67e8d9ba-4582-42f1-b26c-e866daa7f65b" providerId="ADAL" clId="{D55405F9-96CE-42DD-9571-C3D40844E8B0}" dt="2026-01-25T21:16:09.838" v="64"/>
          <ac:spMkLst>
            <pc:docMk/>
            <pc:sldMk cId="565288753" sldId="331"/>
            <ac:spMk id="2" creationId="{F51C16DF-F564-481C-CCA4-180408A5301A}"/>
          </ac:spMkLst>
        </pc:spChg>
        <pc:spChg chg="mod">
          <ac:chgData name="Alisdair Cunningham" userId="67e8d9ba-4582-42f1-b26c-e866daa7f65b" providerId="ADAL" clId="{D55405F9-96CE-42DD-9571-C3D40844E8B0}" dt="2026-01-15T12:26:26.201" v="1"/>
          <ac:spMkLst>
            <pc:docMk/>
            <pc:sldMk cId="565288753" sldId="331"/>
            <ac:spMk id="3" creationId="{06459D70-2204-8801-4716-B9C4DA29B5AA}"/>
          </ac:spMkLst>
        </pc:spChg>
        <pc:spChg chg="mod">
          <ac:chgData name="Alisdair Cunningham" userId="67e8d9ba-4582-42f1-b26c-e866daa7f65b" providerId="ADAL" clId="{D55405F9-96CE-42DD-9571-C3D40844E8B0}" dt="2026-01-15T12:26:36.815" v="2"/>
          <ac:spMkLst>
            <pc:docMk/>
            <pc:sldMk cId="565288753" sldId="331"/>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1246785144" sldId="339"/>
        </pc:sldMkLst>
        <pc:spChg chg="mod">
          <ac:chgData name="Alisdair Cunningham" userId="67e8d9ba-4582-42f1-b26c-e866daa7f65b" providerId="ADAL" clId="{D55405F9-96CE-42DD-9571-C3D40844E8B0}" dt="2026-01-25T21:16:09.838" v="64"/>
          <ac:spMkLst>
            <pc:docMk/>
            <pc:sldMk cId="1246785144" sldId="339"/>
            <ac:spMk id="2" creationId="{F51C16DF-F564-481C-CCA4-180408A5301A}"/>
          </ac:spMkLst>
        </pc:spChg>
        <pc:spChg chg="mod">
          <ac:chgData name="Alisdair Cunningham" userId="67e8d9ba-4582-42f1-b26c-e866daa7f65b" providerId="ADAL" clId="{D55405F9-96CE-42DD-9571-C3D40844E8B0}" dt="2026-01-15T12:26:26.201" v="1"/>
          <ac:spMkLst>
            <pc:docMk/>
            <pc:sldMk cId="1246785144" sldId="339"/>
            <ac:spMk id="3" creationId="{06459D70-2204-8801-4716-B9C4DA29B5AA}"/>
          </ac:spMkLst>
        </pc:spChg>
        <pc:spChg chg="mod">
          <ac:chgData name="Alisdair Cunningham" userId="67e8d9ba-4582-42f1-b26c-e866daa7f65b" providerId="ADAL" clId="{D55405F9-96CE-42DD-9571-C3D40844E8B0}" dt="2026-01-15T12:26:36.815" v="2"/>
          <ac:spMkLst>
            <pc:docMk/>
            <pc:sldMk cId="1246785144" sldId="339"/>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815836514" sldId="351"/>
        </pc:sldMkLst>
        <pc:spChg chg="mod">
          <ac:chgData name="Alisdair Cunningham" userId="67e8d9ba-4582-42f1-b26c-e866daa7f65b" providerId="ADAL" clId="{D55405F9-96CE-42DD-9571-C3D40844E8B0}" dt="2026-01-25T21:16:09.838" v="64"/>
          <ac:spMkLst>
            <pc:docMk/>
            <pc:sldMk cId="815836514" sldId="351"/>
            <ac:spMk id="2" creationId="{F51C16DF-F564-481C-CCA4-180408A5301A}"/>
          </ac:spMkLst>
        </pc:spChg>
        <pc:spChg chg="mod">
          <ac:chgData name="Alisdair Cunningham" userId="67e8d9ba-4582-42f1-b26c-e866daa7f65b" providerId="ADAL" clId="{D55405F9-96CE-42DD-9571-C3D40844E8B0}" dt="2026-01-15T12:26:26.201" v="1"/>
          <ac:spMkLst>
            <pc:docMk/>
            <pc:sldMk cId="815836514" sldId="351"/>
            <ac:spMk id="3" creationId="{06459D70-2204-8801-4716-B9C4DA29B5AA}"/>
          </ac:spMkLst>
        </pc:spChg>
        <pc:spChg chg="mod">
          <ac:chgData name="Alisdair Cunningham" userId="67e8d9ba-4582-42f1-b26c-e866daa7f65b" providerId="ADAL" clId="{D55405F9-96CE-42DD-9571-C3D40844E8B0}" dt="2026-01-15T12:26:36.815" v="2"/>
          <ac:spMkLst>
            <pc:docMk/>
            <pc:sldMk cId="815836514" sldId="351"/>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2622418996" sldId="352"/>
        </pc:sldMkLst>
        <pc:spChg chg="mod">
          <ac:chgData name="Alisdair Cunningham" userId="67e8d9ba-4582-42f1-b26c-e866daa7f65b" providerId="ADAL" clId="{D55405F9-96CE-42DD-9571-C3D40844E8B0}" dt="2026-01-25T21:16:09.838" v="64"/>
          <ac:spMkLst>
            <pc:docMk/>
            <pc:sldMk cId="2622418996" sldId="352"/>
            <ac:spMk id="2" creationId="{F51C16DF-F564-481C-CCA4-180408A5301A}"/>
          </ac:spMkLst>
        </pc:spChg>
        <pc:spChg chg="mod">
          <ac:chgData name="Alisdair Cunningham" userId="67e8d9ba-4582-42f1-b26c-e866daa7f65b" providerId="ADAL" clId="{D55405F9-96CE-42DD-9571-C3D40844E8B0}" dt="2026-01-15T12:26:26.201" v="1"/>
          <ac:spMkLst>
            <pc:docMk/>
            <pc:sldMk cId="2622418996" sldId="352"/>
            <ac:spMk id="3" creationId="{06459D70-2204-8801-4716-B9C4DA29B5AA}"/>
          </ac:spMkLst>
        </pc:spChg>
        <pc:spChg chg="mod">
          <ac:chgData name="Alisdair Cunningham" userId="67e8d9ba-4582-42f1-b26c-e866daa7f65b" providerId="ADAL" clId="{D55405F9-96CE-42DD-9571-C3D40844E8B0}" dt="2026-01-15T12:26:36.815" v="2"/>
          <ac:spMkLst>
            <pc:docMk/>
            <pc:sldMk cId="2622418996" sldId="352"/>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2890264890" sldId="353"/>
        </pc:sldMkLst>
        <pc:spChg chg="mod">
          <ac:chgData name="Alisdair Cunningham" userId="67e8d9ba-4582-42f1-b26c-e866daa7f65b" providerId="ADAL" clId="{D55405F9-96CE-42DD-9571-C3D40844E8B0}" dt="2026-01-25T21:16:09.838" v="64"/>
          <ac:spMkLst>
            <pc:docMk/>
            <pc:sldMk cId="2890264890" sldId="353"/>
            <ac:spMk id="2" creationId="{F51C16DF-F564-481C-CCA4-180408A5301A}"/>
          </ac:spMkLst>
        </pc:spChg>
        <pc:spChg chg="mod">
          <ac:chgData name="Alisdair Cunningham" userId="67e8d9ba-4582-42f1-b26c-e866daa7f65b" providerId="ADAL" clId="{D55405F9-96CE-42DD-9571-C3D40844E8B0}" dt="2026-01-15T12:26:26.201" v="1"/>
          <ac:spMkLst>
            <pc:docMk/>
            <pc:sldMk cId="2890264890" sldId="353"/>
            <ac:spMk id="3" creationId="{06459D70-2204-8801-4716-B9C4DA29B5AA}"/>
          </ac:spMkLst>
        </pc:spChg>
        <pc:spChg chg="mod">
          <ac:chgData name="Alisdair Cunningham" userId="67e8d9ba-4582-42f1-b26c-e866daa7f65b" providerId="ADAL" clId="{D55405F9-96CE-42DD-9571-C3D40844E8B0}" dt="2026-01-15T12:26:36.815" v="2"/>
          <ac:spMkLst>
            <pc:docMk/>
            <pc:sldMk cId="2890264890" sldId="353"/>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1146525403" sldId="354"/>
        </pc:sldMkLst>
        <pc:spChg chg="mod">
          <ac:chgData name="Alisdair Cunningham" userId="67e8d9ba-4582-42f1-b26c-e866daa7f65b" providerId="ADAL" clId="{D55405F9-96CE-42DD-9571-C3D40844E8B0}" dt="2026-01-25T21:16:09.838" v="64"/>
          <ac:spMkLst>
            <pc:docMk/>
            <pc:sldMk cId="1146525403" sldId="354"/>
            <ac:spMk id="2" creationId="{F51C16DF-F564-481C-CCA4-180408A5301A}"/>
          </ac:spMkLst>
        </pc:spChg>
        <pc:spChg chg="mod">
          <ac:chgData name="Alisdair Cunningham" userId="67e8d9ba-4582-42f1-b26c-e866daa7f65b" providerId="ADAL" clId="{D55405F9-96CE-42DD-9571-C3D40844E8B0}" dt="2026-01-15T12:26:26.201" v="1"/>
          <ac:spMkLst>
            <pc:docMk/>
            <pc:sldMk cId="1146525403" sldId="354"/>
            <ac:spMk id="3" creationId="{06459D70-2204-8801-4716-B9C4DA29B5AA}"/>
          </ac:spMkLst>
        </pc:spChg>
        <pc:spChg chg="mod">
          <ac:chgData name="Alisdair Cunningham" userId="67e8d9ba-4582-42f1-b26c-e866daa7f65b" providerId="ADAL" clId="{D55405F9-96CE-42DD-9571-C3D40844E8B0}" dt="2026-01-15T12:26:36.815" v="2"/>
          <ac:spMkLst>
            <pc:docMk/>
            <pc:sldMk cId="1146525403" sldId="354"/>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1883053197" sldId="360"/>
        </pc:sldMkLst>
        <pc:spChg chg="mod">
          <ac:chgData name="Alisdair Cunningham" userId="67e8d9ba-4582-42f1-b26c-e866daa7f65b" providerId="ADAL" clId="{D55405F9-96CE-42DD-9571-C3D40844E8B0}" dt="2026-01-25T21:16:09.838" v="64"/>
          <ac:spMkLst>
            <pc:docMk/>
            <pc:sldMk cId="1883053197" sldId="360"/>
            <ac:spMk id="2" creationId="{F51C16DF-F564-481C-CCA4-180408A5301A}"/>
          </ac:spMkLst>
        </pc:spChg>
        <pc:spChg chg="mod">
          <ac:chgData name="Alisdair Cunningham" userId="67e8d9ba-4582-42f1-b26c-e866daa7f65b" providerId="ADAL" clId="{D55405F9-96CE-42DD-9571-C3D40844E8B0}" dt="2026-01-15T12:26:26.201" v="1"/>
          <ac:spMkLst>
            <pc:docMk/>
            <pc:sldMk cId="1883053197" sldId="360"/>
            <ac:spMk id="3" creationId="{06459D70-2204-8801-4716-B9C4DA29B5AA}"/>
          </ac:spMkLst>
        </pc:spChg>
        <pc:spChg chg="mod">
          <ac:chgData name="Alisdair Cunningham" userId="67e8d9ba-4582-42f1-b26c-e866daa7f65b" providerId="ADAL" clId="{D55405F9-96CE-42DD-9571-C3D40844E8B0}" dt="2026-01-15T12:26:36.815" v="2"/>
          <ac:spMkLst>
            <pc:docMk/>
            <pc:sldMk cId="1883053197" sldId="360"/>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1993798181" sldId="361"/>
        </pc:sldMkLst>
        <pc:spChg chg="mod">
          <ac:chgData name="Alisdair Cunningham" userId="67e8d9ba-4582-42f1-b26c-e866daa7f65b" providerId="ADAL" clId="{D55405F9-96CE-42DD-9571-C3D40844E8B0}" dt="2026-01-25T21:16:09.838" v="64"/>
          <ac:spMkLst>
            <pc:docMk/>
            <pc:sldMk cId="1993798181" sldId="361"/>
            <ac:spMk id="2" creationId="{F51C16DF-F564-481C-CCA4-180408A5301A}"/>
          </ac:spMkLst>
        </pc:spChg>
        <pc:spChg chg="mod">
          <ac:chgData name="Alisdair Cunningham" userId="67e8d9ba-4582-42f1-b26c-e866daa7f65b" providerId="ADAL" clId="{D55405F9-96CE-42DD-9571-C3D40844E8B0}" dt="2026-01-15T12:26:26.201" v="1"/>
          <ac:spMkLst>
            <pc:docMk/>
            <pc:sldMk cId="1993798181" sldId="361"/>
            <ac:spMk id="3" creationId="{06459D70-2204-8801-4716-B9C4DA29B5AA}"/>
          </ac:spMkLst>
        </pc:spChg>
        <pc:spChg chg="mod">
          <ac:chgData name="Alisdair Cunningham" userId="67e8d9ba-4582-42f1-b26c-e866daa7f65b" providerId="ADAL" clId="{D55405F9-96CE-42DD-9571-C3D40844E8B0}" dt="2026-01-15T12:26:36.815" v="2"/>
          <ac:spMkLst>
            <pc:docMk/>
            <pc:sldMk cId="1993798181" sldId="361"/>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3715833437" sldId="362"/>
        </pc:sldMkLst>
        <pc:spChg chg="mod">
          <ac:chgData name="Alisdair Cunningham" userId="67e8d9ba-4582-42f1-b26c-e866daa7f65b" providerId="ADAL" clId="{D55405F9-96CE-42DD-9571-C3D40844E8B0}" dt="2026-01-25T21:16:09.838" v="64"/>
          <ac:spMkLst>
            <pc:docMk/>
            <pc:sldMk cId="3715833437" sldId="362"/>
            <ac:spMk id="2" creationId="{F51C16DF-F564-481C-CCA4-180408A5301A}"/>
          </ac:spMkLst>
        </pc:spChg>
        <pc:spChg chg="mod">
          <ac:chgData name="Alisdair Cunningham" userId="67e8d9ba-4582-42f1-b26c-e866daa7f65b" providerId="ADAL" clId="{D55405F9-96CE-42DD-9571-C3D40844E8B0}" dt="2026-01-15T12:26:26.201" v="1"/>
          <ac:spMkLst>
            <pc:docMk/>
            <pc:sldMk cId="3715833437" sldId="362"/>
            <ac:spMk id="3" creationId="{06459D70-2204-8801-4716-B9C4DA29B5AA}"/>
          </ac:spMkLst>
        </pc:spChg>
        <pc:spChg chg="mod">
          <ac:chgData name="Alisdair Cunningham" userId="67e8d9ba-4582-42f1-b26c-e866daa7f65b" providerId="ADAL" clId="{D55405F9-96CE-42DD-9571-C3D40844E8B0}" dt="2026-01-15T12:26:36.815" v="2"/>
          <ac:spMkLst>
            <pc:docMk/>
            <pc:sldMk cId="3715833437" sldId="362"/>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2422890055" sldId="363"/>
        </pc:sldMkLst>
        <pc:spChg chg="mod">
          <ac:chgData name="Alisdair Cunningham" userId="67e8d9ba-4582-42f1-b26c-e866daa7f65b" providerId="ADAL" clId="{D55405F9-96CE-42DD-9571-C3D40844E8B0}" dt="2026-01-25T21:16:09.838" v="64"/>
          <ac:spMkLst>
            <pc:docMk/>
            <pc:sldMk cId="2422890055" sldId="363"/>
            <ac:spMk id="2" creationId="{F51C16DF-F564-481C-CCA4-180408A5301A}"/>
          </ac:spMkLst>
        </pc:spChg>
        <pc:spChg chg="mod">
          <ac:chgData name="Alisdair Cunningham" userId="67e8d9ba-4582-42f1-b26c-e866daa7f65b" providerId="ADAL" clId="{D55405F9-96CE-42DD-9571-C3D40844E8B0}" dt="2026-01-15T12:26:26.201" v="1"/>
          <ac:spMkLst>
            <pc:docMk/>
            <pc:sldMk cId="2422890055" sldId="363"/>
            <ac:spMk id="3" creationId="{06459D70-2204-8801-4716-B9C4DA29B5AA}"/>
          </ac:spMkLst>
        </pc:spChg>
        <pc:spChg chg="mod">
          <ac:chgData name="Alisdair Cunningham" userId="67e8d9ba-4582-42f1-b26c-e866daa7f65b" providerId="ADAL" clId="{D55405F9-96CE-42DD-9571-C3D40844E8B0}" dt="2026-01-15T12:26:36.815" v="2"/>
          <ac:spMkLst>
            <pc:docMk/>
            <pc:sldMk cId="2422890055" sldId="363"/>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9725669" sldId="364"/>
        </pc:sldMkLst>
        <pc:spChg chg="mod">
          <ac:chgData name="Alisdair Cunningham" userId="67e8d9ba-4582-42f1-b26c-e866daa7f65b" providerId="ADAL" clId="{D55405F9-96CE-42DD-9571-C3D40844E8B0}" dt="2026-01-25T21:16:09.838" v="64"/>
          <ac:spMkLst>
            <pc:docMk/>
            <pc:sldMk cId="9725669" sldId="364"/>
            <ac:spMk id="2" creationId="{F51C16DF-F564-481C-CCA4-180408A5301A}"/>
          </ac:spMkLst>
        </pc:spChg>
        <pc:spChg chg="mod">
          <ac:chgData name="Alisdair Cunningham" userId="67e8d9ba-4582-42f1-b26c-e866daa7f65b" providerId="ADAL" clId="{D55405F9-96CE-42DD-9571-C3D40844E8B0}" dt="2026-01-15T12:26:26.201" v="1"/>
          <ac:spMkLst>
            <pc:docMk/>
            <pc:sldMk cId="9725669" sldId="364"/>
            <ac:spMk id="3" creationId="{06459D70-2204-8801-4716-B9C4DA29B5AA}"/>
          </ac:spMkLst>
        </pc:spChg>
        <pc:spChg chg="mod">
          <ac:chgData name="Alisdair Cunningham" userId="67e8d9ba-4582-42f1-b26c-e866daa7f65b" providerId="ADAL" clId="{D55405F9-96CE-42DD-9571-C3D40844E8B0}" dt="2026-01-15T12:26:36.815" v="2"/>
          <ac:spMkLst>
            <pc:docMk/>
            <pc:sldMk cId="9725669" sldId="364"/>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3196442315" sldId="365"/>
        </pc:sldMkLst>
        <pc:spChg chg="mod">
          <ac:chgData name="Alisdair Cunningham" userId="67e8d9ba-4582-42f1-b26c-e866daa7f65b" providerId="ADAL" clId="{D55405F9-96CE-42DD-9571-C3D40844E8B0}" dt="2026-01-25T21:16:09.838" v="64"/>
          <ac:spMkLst>
            <pc:docMk/>
            <pc:sldMk cId="3196442315" sldId="365"/>
            <ac:spMk id="2" creationId="{F51C16DF-F564-481C-CCA4-180408A5301A}"/>
          </ac:spMkLst>
        </pc:spChg>
        <pc:spChg chg="mod">
          <ac:chgData name="Alisdair Cunningham" userId="67e8d9ba-4582-42f1-b26c-e866daa7f65b" providerId="ADAL" clId="{D55405F9-96CE-42DD-9571-C3D40844E8B0}" dt="2026-01-15T12:26:26.201" v="1"/>
          <ac:spMkLst>
            <pc:docMk/>
            <pc:sldMk cId="3196442315" sldId="365"/>
            <ac:spMk id="3" creationId="{06459D70-2204-8801-4716-B9C4DA29B5AA}"/>
          </ac:spMkLst>
        </pc:spChg>
        <pc:spChg chg="mod">
          <ac:chgData name="Alisdair Cunningham" userId="67e8d9ba-4582-42f1-b26c-e866daa7f65b" providerId="ADAL" clId="{D55405F9-96CE-42DD-9571-C3D40844E8B0}" dt="2026-01-15T12:26:36.815" v="2"/>
          <ac:spMkLst>
            <pc:docMk/>
            <pc:sldMk cId="3196442315" sldId="365"/>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2088352797" sldId="366"/>
        </pc:sldMkLst>
        <pc:spChg chg="mod">
          <ac:chgData name="Alisdair Cunningham" userId="67e8d9ba-4582-42f1-b26c-e866daa7f65b" providerId="ADAL" clId="{D55405F9-96CE-42DD-9571-C3D40844E8B0}" dt="2026-01-25T21:16:09.838" v="64"/>
          <ac:spMkLst>
            <pc:docMk/>
            <pc:sldMk cId="2088352797" sldId="366"/>
            <ac:spMk id="2" creationId="{F51C16DF-F564-481C-CCA4-180408A5301A}"/>
          </ac:spMkLst>
        </pc:spChg>
        <pc:spChg chg="mod">
          <ac:chgData name="Alisdair Cunningham" userId="67e8d9ba-4582-42f1-b26c-e866daa7f65b" providerId="ADAL" clId="{D55405F9-96CE-42DD-9571-C3D40844E8B0}" dt="2026-01-15T12:26:26.201" v="1"/>
          <ac:spMkLst>
            <pc:docMk/>
            <pc:sldMk cId="2088352797" sldId="366"/>
            <ac:spMk id="3" creationId="{06459D70-2204-8801-4716-B9C4DA29B5AA}"/>
          </ac:spMkLst>
        </pc:spChg>
        <pc:spChg chg="mod">
          <ac:chgData name="Alisdair Cunningham" userId="67e8d9ba-4582-42f1-b26c-e866daa7f65b" providerId="ADAL" clId="{D55405F9-96CE-42DD-9571-C3D40844E8B0}" dt="2026-01-15T12:26:36.815" v="2"/>
          <ac:spMkLst>
            <pc:docMk/>
            <pc:sldMk cId="2088352797" sldId="366"/>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4230300827" sldId="367"/>
        </pc:sldMkLst>
        <pc:spChg chg="mod">
          <ac:chgData name="Alisdair Cunningham" userId="67e8d9ba-4582-42f1-b26c-e866daa7f65b" providerId="ADAL" clId="{D55405F9-96CE-42DD-9571-C3D40844E8B0}" dt="2026-01-25T21:16:09.838" v="64"/>
          <ac:spMkLst>
            <pc:docMk/>
            <pc:sldMk cId="4230300827" sldId="367"/>
            <ac:spMk id="2" creationId="{F51C16DF-F564-481C-CCA4-180408A5301A}"/>
          </ac:spMkLst>
        </pc:spChg>
        <pc:spChg chg="mod">
          <ac:chgData name="Alisdair Cunningham" userId="67e8d9ba-4582-42f1-b26c-e866daa7f65b" providerId="ADAL" clId="{D55405F9-96CE-42DD-9571-C3D40844E8B0}" dt="2026-01-15T12:26:26.201" v="1"/>
          <ac:spMkLst>
            <pc:docMk/>
            <pc:sldMk cId="4230300827" sldId="367"/>
            <ac:spMk id="3" creationId="{06459D70-2204-8801-4716-B9C4DA29B5AA}"/>
          </ac:spMkLst>
        </pc:spChg>
        <pc:spChg chg="mod">
          <ac:chgData name="Alisdair Cunningham" userId="67e8d9ba-4582-42f1-b26c-e866daa7f65b" providerId="ADAL" clId="{D55405F9-96CE-42DD-9571-C3D40844E8B0}" dt="2026-01-15T12:26:36.815" v="2"/>
          <ac:spMkLst>
            <pc:docMk/>
            <pc:sldMk cId="4230300827" sldId="367"/>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2433910014" sldId="368"/>
        </pc:sldMkLst>
        <pc:spChg chg="mod">
          <ac:chgData name="Alisdair Cunningham" userId="67e8d9ba-4582-42f1-b26c-e866daa7f65b" providerId="ADAL" clId="{D55405F9-96CE-42DD-9571-C3D40844E8B0}" dt="2026-01-25T21:16:09.838" v="64"/>
          <ac:spMkLst>
            <pc:docMk/>
            <pc:sldMk cId="2433910014" sldId="368"/>
            <ac:spMk id="2" creationId="{F51C16DF-F564-481C-CCA4-180408A5301A}"/>
          </ac:spMkLst>
        </pc:spChg>
        <pc:spChg chg="mod">
          <ac:chgData name="Alisdair Cunningham" userId="67e8d9ba-4582-42f1-b26c-e866daa7f65b" providerId="ADAL" clId="{D55405F9-96CE-42DD-9571-C3D40844E8B0}" dt="2026-01-15T12:26:26.201" v="1"/>
          <ac:spMkLst>
            <pc:docMk/>
            <pc:sldMk cId="2433910014" sldId="368"/>
            <ac:spMk id="3" creationId="{06459D70-2204-8801-4716-B9C4DA29B5AA}"/>
          </ac:spMkLst>
        </pc:spChg>
        <pc:spChg chg="mod">
          <ac:chgData name="Alisdair Cunningham" userId="67e8d9ba-4582-42f1-b26c-e866daa7f65b" providerId="ADAL" clId="{D55405F9-96CE-42DD-9571-C3D40844E8B0}" dt="2026-01-15T12:26:36.815" v="2"/>
          <ac:spMkLst>
            <pc:docMk/>
            <pc:sldMk cId="2433910014" sldId="368"/>
            <ac:spMk id="8" creationId="{C39BE701-A67E-5BFD-B044-ECF13A621788}"/>
          </ac:spMkLst>
        </pc:spChg>
      </pc:sldChg>
      <pc:sldChg chg="modSp">
        <pc:chgData name="Alisdair Cunningham" userId="67e8d9ba-4582-42f1-b26c-e866daa7f65b" providerId="ADAL" clId="{D55405F9-96CE-42DD-9571-C3D40844E8B0}" dt="2026-01-25T21:16:09.838" v="64"/>
        <pc:sldMkLst>
          <pc:docMk/>
          <pc:sldMk cId="1916601701" sldId="369"/>
        </pc:sldMkLst>
        <pc:spChg chg="mod">
          <ac:chgData name="Alisdair Cunningham" userId="67e8d9ba-4582-42f1-b26c-e866daa7f65b" providerId="ADAL" clId="{D55405F9-96CE-42DD-9571-C3D40844E8B0}" dt="2026-01-25T21:16:09.838" v="64"/>
          <ac:spMkLst>
            <pc:docMk/>
            <pc:sldMk cId="1916601701" sldId="369"/>
            <ac:spMk id="2" creationId="{F51C16DF-F564-481C-CCA4-180408A5301A}"/>
          </ac:spMkLst>
        </pc:spChg>
        <pc:spChg chg="mod">
          <ac:chgData name="Alisdair Cunningham" userId="67e8d9ba-4582-42f1-b26c-e866daa7f65b" providerId="ADAL" clId="{D55405F9-96CE-42DD-9571-C3D40844E8B0}" dt="2026-01-15T12:26:26.201" v="1"/>
          <ac:spMkLst>
            <pc:docMk/>
            <pc:sldMk cId="1916601701" sldId="369"/>
            <ac:spMk id="3" creationId="{06459D70-2204-8801-4716-B9C4DA29B5AA}"/>
          </ac:spMkLst>
        </pc:spChg>
        <pc:spChg chg="mod">
          <ac:chgData name="Alisdair Cunningham" userId="67e8d9ba-4582-42f1-b26c-e866daa7f65b" providerId="ADAL" clId="{D55405F9-96CE-42DD-9571-C3D40844E8B0}" dt="2026-01-15T12:26:36.815" v="2"/>
          <ac:spMkLst>
            <pc:docMk/>
            <pc:sldMk cId="1916601701" sldId="369"/>
            <ac:spMk id="8" creationId="{C39BE701-A67E-5BFD-B044-ECF13A62178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F4D44C-B8F8-49D9-955D-76AE7B957F93}" type="datetimeFigureOut">
              <a:rPr lang="en-GB" smtClean="0"/>
              <a:t>25/01/2026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F9B635-24F6-40B0-BF56-B34D3512C82D}" type="slidenum">
              <a:rPr lang="en-GB" smtClean="0"/>
              <a:t>‹#›</a:t>
            </a:fld>
            <a:endParaRPr lang="en-GB"/>
          </a:p>
        </p:txBody>
      </p:sp>
    </p:spTree>
    <p:extLst>
      <p:ext uri="{BB962C8B-B14F-4D97-AF65-F5344CB8AC3E}">
        <p14:creationId xmlns:p14="http://schemas.microsoft.com/office/powerpoint/2010/main" val="164267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2</a:t>
            </a:fld>
            <a:endParaRPr lang="en-GB"/>
          </a:p>
        </p:txBody>
      </p:sp>
    </p:spTree>
    <p:extLst>
      <p:ext uri="{BB962C8B-B14F-4D97-AF65-F5344CB8AC3E}">
        <p14:creationId xmlns:p14="http://schemas.microsoft.com/office/powerpoint/2010/main" val="2733516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Blended products: https://consult.environment-agency.gov.uk/psc/dn20-0sp-blended-products-limited/supporting_documents/Application%20%20Bespoke%20%20Environmental%20Management%20System.pdf</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Council of Isles of Scilly: </a:t>
            </a:r>
            <a:r>
              <a:rPr lang="en-GB" sz="1200"/>
              <a:t>https://www.scilly.gov.uk/sites/default/files/Appendix%20D%20CIoS%20DRAFT%20Off%20Island%20Environmental%20%20Management%20System%202021-22.pdf</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Neath Port Talbot Group of Colleges: </a:t>
            </a:r>
            <a:r>
              <a:rPr lang="en-GB" sz="1200"/>
              <a:t>https://www.nptcgroup.ac.uk/wp-content/uploads/2017/04/ENV00-Roles-and-Responsibilities-2014-Updated.pdf</a:t>
            </a:r>
          </a:p>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9</a:t>
            </a:fld>
            <a:endParaRPr lang="en-GB"/>
          </a:p>
        </p:txBody>
      </p:sp>
    </p:spTree>
    <p:extLst>
      <p:ext uri="{BB962C8B-B14F-4D97-AF65-F5344CB8AC3E}">
        <p14:creationId xmlns:p14="http://schemas.microsoft.com/office/powerpoint/2010/main" val="1140650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Canterbury Christ Church University: </a:t>
            </a:r>
            <a:r>
              <a:rPr lang="en-GB" sz="1200"/>
              <a:t>https://www.canterbury.ac.uk/asset-library/about-us/sustainability/EMS-Manual-V2020-3.pdf</a:t>
            </a:r>
          </a:p>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10</a:t>
            </a:fld>
            <a:endParaRPr lang="en-GB"/>
          </a:p>
        </p:txBody>
      </p:sp>
    </p:spTree>
    <p:extLst>
      <p:ext uri="{BB962C8B-B14F-4D97-AF65-F5344CB8AC3E}">
        <p14:creationId xmlns:p14="http://schemas.microsoft.com/office/powerpoint/2010/main" val="8793493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F9B635-24F6-40B0-BF56-B34D3512C82D}" type="slidenum">
              <a:rPr lang="en-GB" smtClean="0"/>
              <a:t>21</a:t>
            </a:fld>
            <a:endParaRPr lang="en-GB"/>
          </a:p>
        </p:txBody>
      </p:sp>
    </p:spTree>
    <p:extLst>
      <p:ext uri="{BB962C8B-B14F-4D97-AF65-F5344CB8AC3E}">
        <p14:creationId xmlns:p14="http://schemas.microsoft.com/office/powerpoint/2010/main" val="2833707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6F9B635-24F6-40B0-BF56-B34D3512C82D}" type="slidenum">
              <a:rPr lang="en-GB" smtClean="0"/>
              <a:t>22</a:t>
            </a:fld>
            <a:endParaRPr lang="en-GB"/>
          </a:p>
        </p:txBody>
      </p:sp>
    </p:spTree>
    <p:extLst>
      <p:ext uri="{BB962C8B-B14F-4D97-AF65-F5344CB8AC3E}">
        <p14:creationId xmlns:p14="http://schemas.microsoft.com/office/powerpoint/2010/main" val="7000723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25/01/2026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25/01/2026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609579" y="618786"/>
            <a:ext cx="661988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ACNA6002: </a:t>
            </a:r>
          </a:p>
          <a:p>
            <a:pPr algn="ctr">
              <a:lnSpc>
                <a:spcPct val="90000"/>
              </a:lnSpc>
              <a:spcBef>
                <a:spcPct val="0"/>
              </a:spcBef>
              <a:spcAft>
                <a:spcPts val="600"/>
              </a:spcAft>
            </a:pPr>
            <a:r>
              <a:rPr lang="en-US" sz="5000" dirty="0">
                <a:latin typeface="+mj-lt"/>
                <a:ea typeface="+mj-ea"/>
                <a:cs typeface="+mj-cs"/>
              </a:rPr>
              <a:t>Lecture 11:</a:t>
            </a:r>
          </a:p>
          <a:p>
            <a:pPr algn="ctr">
              <a:lnSpc>
                <a:spcPct val="90000"/>
              </a:lnSpc>
              <a:spcBef>
                <a:spcPct val="0"/>
              </a:spcBef>
              <a:spcAft>
                <a:spcPts val="600"/>
              </a:spcAft>
            </a:pPr>
            <a:r>
              <a:rPr lang="en-US" sz="5000" dirty="0">
                <a:latin typeface="+mj-lt"/>
                <a:ea typeface="+mj-ea"/>
                <a:cs typeface="+mj-cs"/>
              </a:rPr>
              <a:t>Implementation and Operation</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22</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532777" y="4644310"/>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26/01/2026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06196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en-GB" dirty="0"/>
              <a:t>A. Cunningham			Lecture 11: EMS Implementation and Operation</a:t>
            </a:r>
          </a:p>
        </p:txBody>
      </p:sp>
      <p:sp>
        <p:nvSpPr>
          <p:cNvPr id="2" name="TextBox 1">
            <a:extLst>
              <a:ext uri="{FF2B5EF4-FFF2-40B4-BE49-F238E27FC236}">
                <a16:creationId xmlns:a16="http://schemas.microsoft.com/office/drawing/2014/main" id="{FA433B41-F3A5-1813-1934-F6CCF4E3501C}"/>
              </a:ext>
            </a:extLst>
          </p:cNvPr>
          <p:cNvSpPr txBox="1"/>
          <p:nvPr/>
        </p:nvSpPr>
        <p:spPr>
          <a:xfrm>
            <a:off x="3805464" y="289819"/>
            <a:ext cx="6644082" cy="830997"/>
          </a:xfrm>
          <a:prstGeom prst="rect">
            <a:avLst/>
          </a:prstGeom>
          <a:noFill/>
        </p:spPr>
        <p:txBody>
          <a:bodyPr wrap="square" rtlCol="0">
            <a:spAutoFit/>
          </a:bodyPr>
          <a:lstStyle/>
          <a:p>
            <a:r>
              <a:rPr lang="en-GB" sz="2400"/>
              <a:t>This lecture will contain the following:</a:t>
            </a:r>
          </a:p>
          <a:p>
            <a:endParaRPr lang="en-GB" sz="2400"/>
          </a:p>
        </p:txBody>
      </p:sp>
      <p:graphicFrame>
        <p:nvGraphicFramePr>
          <p:cNvPr id="3" name="Table 2">
            <a:extLst>
              <a:ext uri="{FF2B5EF4-FFF2-40B4-BE49-F238E27FC236}">
                <a16:creationId xmlns:a16="http://schemas.microsoft.com/office/drawing/2014/main" id="{8879F5E2-2218-C90B-35F0-24C47C89FFFF}"/>
              </a:ext>
            </a:extLst>
          </p:cNvPr>
          <p:cNvGraphicFramePr>
            <a:graphicFrameLocks noGrp="1"/>
          </p:cNvGraphicFramePr>
          <p:nvPr>
            <p:extLst>
              <p:ext uri="{D42A27DB-BD31-4B8C-83A1-F6EECF244321}">
                <p14:modId xmlns:p14="http://schemas.microsoft.com/office/powerpoint/2010/main" val="1532308808"/>
              </p:ext>
            </p:extLst>
          </p:nvPr>
        </p:nvGraphicFramePr>
        <p:xfrm>
          <a:off x="3812341" y="705317"/>
          <a:ext cx="6992679" cy="569976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72571">
                <a:tc>
                  <a:txBody>
                    <a:bodyPr/>
                    <a:lstStyle/>
                    <a:p>
                      <a:pPr algn="ctr"/>
                      <a:r>
                        <a:rPr lang="en-GB" sz="1600"/>
                        <a:t>Slide(s)</a:t>
                      </a:r>
                    </a:p>
                  </a:txBody>
                  <a:tcPr/>
                </a:tc>
                <a:tc>
                  <a:txBody>
                    <a:bodyPr/>
                    <a:lstStyle/>
                    <a:p>
                      <a:r>
                        <a:rPr lang="en-GB" sz="1600"/>
                        <a:t>Topic</a:t>
                      </a:r>
                    </a:p>
                  </a:txBody>
                  <a:tcPr/>
                </a:tc>
                <a:extLst>
                  <a:ext uri="{0D108BD9-81ED-4DB2-BD59-A6C34878D82A}">
                    <a16:rowId xmlns:a16="http://schemas.microsoft.com/office/drawing/2014/main" val="2577364065"/>
                  </a:ext>
                </a:extLst>
              </a:tr>
              <a:tr h="272571">
                <a:tc>
                  <a:txBody>
                    <a:bodyPr/>
                    <a:lstStyle/>
                    <a:p>
                      <a:pPr algn="ctr"/>
                      <a:r>
                        <a:rPr lang="en-GB" sz="1600"/>
                        <a:t>3</a:t>
                      </a:r>
                    </a:p>
                  </a:txBody>
                  <a:tcPr/>
                </a:tc>
                <a:tc>
                  <a:txBody>
                    <a:bodyPr/>
                    <a:lstStyle/>
                    <a:p>
                      <a:r>
                        <a:rPr lang="en-GB" sz="1600"/>
                        <a:t>Recap</a:t>
                      </a:r>
                    </a:p>
                  </a:txBody>
                  <a:tcPr/>
                </a:tc>
                <a:extLst>
                  <a:ext uri="{0D108BD9-81ED-4DB2-BD59-A6C34878D82A}">
                    <a16:rowId xmlns:a16="http://schemas.microsoft.com/office/drawing/2014/main" val="586689555"/>
                  </a:ext>
                </a:extLst>
              </a:tr>
              <a:tr h="272571">
                <a:tc>
                  <a:txBody>
                    <a:bodyPr/>
                    <a:lstStyle/>
                    <a:p>
                      <a:pPr algn="ctr"/>
                      <a:r>
                        <a:rPr lang="en-GB" sz="1600"/>
                        <a:t>4</a:t>
                      </a:r>
                    </a:p>
                  </a:txBody>
                  <a:tcPr/>
                </a:tc>
                <a:tc>
                  <a:txBody>
                    <a:bodyPr/>
                    <a:lstStyle/>
                    <a:p>
                      <a:r>
                        <a:rPr lang="en-GB" sz="1600"/>
                        <a:t>The PDCA cycle: Key elements</a:t>
                      </a:r>
                    </a:p>
                  </a:txBody>
                  <a:tcPr/>
                </a:tc>
                <a:extLst>
                  <a:ext uri="{0D108BD9-81ED-4DB2-BD59-A6C34878D82A}">
                    <a16:rowId xmlns:a16="http://schemas.microsoft.com/office/drawing/2014/main" val="3837722624"/>
                  </a:ext>
                </a:extLst>
              </a:tr>
              <a:tr h="272571">
                <a:tc>
                  <a:txBody>
                    <a:bodyPr/>
                    <a:lstStyle/>
                    <a:p>
                      <a:pPr algn="ctr"/>
                      <a:r>
                        <a:rPr lang="en-GB" sz="160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Doing stage</a:t>
                      </a:r>
                    </a:p>
                  </a:txBody>
                  <a:tcPr/>
                </a:tc>
                <a:extLst>
                  <a:ext uri="{0D108BD9-81ED-4DB2-BD59-A6C34878D82A}">
                    <a16:rowId xmlns:a16="http://schemas.microsoft.com/office/drawing/2014/main" val="3852937406"/>
                  </a:ext>
                </a:extLst>
              </a:tr>
              <a:tr h="272571">
                <a:tc>
                  <a:txBody>
                    <a:bodyPr/>
                    <a:lstStyle/>
                    <a:p>
                      <a:pPr algn="ctr"/>
                      <a:r>
                        <a:rPr lang="en-GB" sz="1600"/>
                        <a:t>6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Structure and Responsibility</a:t>
                      </a:r>
                    </a:p>
                  </a:txBody>
                  <a:tcPr/>
                </a:tc>
                <a:extLst>
                  <a:ext uri="{0D108BD9-81ED-4DB2-BD59-A6C34878D82A}">
                    <a16:rowId xmlns:a16="http://schemas.microsoft.com/office/drawing/2014/main" val="2937946906"/>
                  </a:ext>
                </a:extLst>
              </a:tr>
              <a:tr h="272571">
                <a:tc>
                  <a:txBody>
                    <a:bodyPr/>
                    <a:lstStyle/>
                    <a:p>
                      <a:pPr algn="ctr"/>
                      <a:r>
                        <a:rPr lang="en-GB" sz="160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Structure and Responsibility: Examples</a:t>
                      </a:r>
                    </a:p>
                  </a:txBody>
                  <a:tcPr/>
                </a:tc>
                <a:extLst>
                  <a:ext uri="{0D108BD9-81ED-4DB2-BD59-A6C34878D82A}">
                    <a16:rowId xmlns:a16="http://schemas.microsoft.com/office/drawing/2014/main" val="3512172326"/>
                  </a:ext>
                </a:extLst>
              </a:tr>
              <a:tr h="272571">
                <a:tc>
                  <a:txBody>
                    <a:bodyPr/>
                    <a:lstStyle/>
                    <a:p>
                      <a:pPr algn="ctr"/>
                      <a:r>
                        <a:rPr lang="en-GB" sz="160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Organisational Chart</a:t>
                      </a:r>
                    </a:p>
                  </a:txBody>
                  <a:tcPr/>
                </a:tc>
                <a:extLst>
                  <a:ext uri="{0D108BD9-81ED-4DB2-BD59-A6C34878D82A}">
                    <a16:rowId xmlns:a16="http://schemas.microsoft.com/office/drawing/2014/main" val="2867839914"/>
                  </a:ext>
                </a:extLst>
              </a:tr>
              <a:tr h="272571">
                <a:tc>
                  <a:txBody>
                    <a:bodyPr/>
                    <a:lstStyle/>
                    <a:p>
                      <a:pPr algn="ctr"/>
                      <a:r>
                        <a:rPr lang="en-GB" sz="160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Resources</a:t>
                      </a:r>
                    </a:p>
                  </a:txBody>
                  <a:tcPr/>
                </a:tc>
                <a:extLst>
                  <a:ext uri="{0D108BD9-81ED-4DB2-BD59-A6C34878D82A}">
                    <a16:rowId xmlns:a16="http://schemas.microsoft.com/office/drawing/2014/main" val="3895587409"/>
                  </a:ext>
                </a:extLst>
              </a:tr>
              <a:tr h="272571">
                <a:tc>
                  <a:txBody>
                    <a:bodyPr/>
                    <a:lstStyle/>
                    <a:p>
                      <a:pPr algn="ctr"/>
                      <a:r>
                        <a:rPr lang="en-GB" sz="16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Competence, training and awareness</a:t>
                      </a:r>
                    </a:p>
                  </a:txBody>
                  <a:tcPr/>
                </a:tc>
                <a:extLst>
                  <a:ext uri="{0D108BD9-81ED-4DB2-BD59-A6C34878D82A}">
                    <a16:rowId xmlns:a16="http://schemas.microsoft.com/office/drawing/2014/main" val="2691238003"/>
                  </a:ext>
                </a:extLst>
              </a:tr>
              <a:tr h="272571">
                <a:tc>
                  <a:txBody>
                    <a:bodyPr/>
                    <a:lstStyle/>
                    <a:p>
                      <a:pPr algn="ctr"/>
                      <a:r>
                        <a:rPr lang="en-GB" sz="160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Communication</a:t>
                      </a:r>
                    </a:p>
                  </a:txBody>
                  <a:tcPr/>
                </a:tc>
                <a:extLst>
                  <a:ext uri="{0D108BD9-81ED-4DB2-BD59-A6C34878D82A}">
                    <a16:rowId xmlns:a16="http://schemas.microsoft.com/office/drawing/2014/main" val="3145460327"/>
                  </a:ext>
                </a:extLst>
              </a:tr>
              <a:tr h="272571">
                <a:tc>
                  <a:txBody>
                    <a:bodyPr/>
                    <a:lstStyle/>
                    <a:p>
                      <a:pPr algn="ctr"/>
                      <a:r>
                        <a:rPr lang="en-GB" sz="1600"/>
                        <a:t>14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Operational Controls</a:t>
                      </a:r>
                    </a:p>
                  </a:txBody>
                  <a:tcPr/>
                </a:tc>
                <a:extLst>
                  <a:ext uri="{0D108BD9-81ED-4DB2-BD59-A6C34878D82A}">
                    <a16:rowId xmlns:a16="http://schemas.microsoft.com/office/drawing/2014/main" val="836365299"/>
                  </a:ext>
                </a:extLst>
              </a:tr>
              <a:tr h="272571">
                <a:tc>
                  <a:txBody>
                    <a:bodyPr/>
                    <a:lstStyle/>
                    <a:p>
                      <a:pPr algn="ctr"/>
                      <a:r>
                        <a:rPr lang="en-GB" sz="1600"/>
                        <a:t>17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Documentation</a:t>
                      </a:r>
                    </a:p>
                  </a:txBody>
                  <a:tcPr/>
                </a:tc>
                <a:extLst>
                  <a:ext uri="{0D108BD9-81ED-4DB2-BD59-A6C34878D82A}">
                    <a16:rowId xmlns:a16="http://schemas.microsoft.com/office/drawing/2014/main" val="225256146"/>
                  </a:ext>
                </a:extLst>
              </a:tr>
              <a:tr h="272571">
                <a:tc>
                  <a:txBody>
                    <a:bodyPr/>
                    <a:lstStyle/>
                    <a:p>
                      <a:pPr algn="ctr"/>
                      <a:r>
                        <a:rPr lang="en-GB" sz="160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Documentation Control</a:t>
                      </a:r>
                    </a:p>
                  </a:txBody>
                  <a:tcPr/>
                </a:tc>
                <a:extLst>
                  <a:ext uri="{0D108BD9-81ED-4DB2-BD59-A6C34878D82A}">
                    <a16:rowId xmlns:a16="http://schemas.microsoft.com/office/drawing/2014/main" val="1868407689"/>
                  </a:ext>
                </a:extLst>
              </a:tr>
              <a:tr h="272571">
                <a:tc>
                  <a:txBody>
                    <a:bodyPr/>
                    <a:lstStyle/>
                    <a:p>
                      <a:pPr algn="ctr"/>
                      <a:r>
                        <a:rPr lang="en-GB" sz="160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Summary</a:t>
                      </a:r>
                    </a:p>
                  </a:txBody>
                  <a:tcPr/>
                </a:tc>
                <a:extLst>
                  <a:ext uri="{0D108BD9-81ED-4DB2-BD59-A6C34878D82A}">
                    <a16:rowId xmlns:a16="http://schemas.microsoft.com/office/drawing/2014/main" val="3774179779"/>
                  </a:ext>
                </a:extLst>
              </a:tr>
              <a:tr h="272571">
                <a:tc>
                  <a:txBody>
                    <a:bodyPr/>
                    <a:lstStyle/>
                    <a:p>
                      <a:pPr algn="ctr"/>
                      <a:r>
                        <a:rPr lang="en-GB" sz="16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Next Session</a:t>
                      </a:r>
                    </a:p>
                  </a:txBody>
                  <a:tcPr/>
                </a:tc>
                <a:extLst>
                  <a:ext uri="{0D108BD9-81ED-4DB2-BD59-A6C34878D82A}">
                    <a16:rowId xmlns:a16="http://schemas.microsoft.com/office/drawing/2014/main" val="4195685479"/>
                  </a:ext>
                </a:extLst>
              </a:tr>
              <a:tr h="272571">
                <a:tc>
                  <a:txBody>
                    <a:bodyPr/>
                    <a:lstStyle/>
                    <a:p>
                      <a:pPr algn="ctr"/>
                      <a:r>
                        <a:rPr lang="en-GB" sz="16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Questions</a:t>
                      </a:r>
                    </a:p>
                  </a:txBody>
                  <a:tcPr/>
                </a:tc>
                <a:extLst>
                  <a:ext uri="{0D108BD9-81ED-4DB2-BD59-A6C34878D82A}">
                    <a16:rowId xmlns:a16="http://schemas.microsoft.com/office/drawing/2014/main" val="1350697648"/>
                  </a:ext>
                </a:extLst>
              </a:tr>
              <a:tr h="272571">
                <a:tc>
                  <a:txBody>
                    <a:bodyPr/>
                    <a:lstStyle/>
                    <a:p>
                      <a:pPr algn="ctr"/>
                      <a:r>
                        <a:rPr lang="en-GB" sz="1600"/>
                        <a:t>23 -27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Christ-EMS Quiz</a:t>
                      </a:r>
                    </a:p>
                  </a:txBody>
                  <a:tcPr/>
                </a:tc>
                <a:extLst>
                  <a:ext uri="{0D108BD9-81ED-4DB2-BD59-A6C34878D82A}">
                    <a16:rowId xmlns:a16="http://schemas.microsoft.com/office/drawing/2014/main" val="3669678781"/>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Recap</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3313652" y="363915"/>
            <a:ext cx="8609369" cy="5878532"/>
          </a:xfrm>
          <a:prstGeom prst="rect">
            <a:avLst/>
          </a:prstGeom>
          <a:noFill/>
        </p:spPr>
        <p:txBody>
          <a:bodyPr wrap="square" rtlCol="0">
            <a:spAutoFit/>
          </a:bodyPr>
          <a:lstStyle/>
          <a:p>
            <a:r>
              <a:rPr lang="en-GB" sz="2800"/>
              <a:t>In the previous lecture we covered:</a:t>
            </a:r>
          </a:p>
          <a:p>
            <a:endParaRPr lang="en-GB" sz="2800"/>
          </a:p>
          <a:p>
            <a:pPr marL="457200" indent="-457200">
              <a:buFont typeface="Arial" panose="020B0604020202020204" pitchFamily="34" charset="0"/>
              <a:buChar char="•"/>
            </a:pPr>
            <a:r>
              <a:rPr lang="en-GB" sz="2800"/>
              <a:t>The Planning element of the continuous improvement cycle:</a:t>
            </a:r>
          </a:p>
          <a:p>
            <a:pPr marL="914400" lvl="1" indent="-457200">
              <a:buFont typeface="Arial" panose="020B0604020202020204" pitchFamily="34" charset="0"/>
              <a:buChar char="•"/>
            </a:pPr>
            <a:r>
              <a:rPr lang="en-GB" sz="2400"/>
              <a:t>The Environmental Policy, which states the organisations aims</a:t>
            </a:r>
          </a:p>
          <a:p>
            <a:pPr marL="914400" lvl="1" indent="-457200">
              <a:buFont typeface="Arial" panose="020B0604020202020204" pitchFamily="34" charset="0"/>
              <a:buChar char="•"/>
            </a:pPr>
            <a:r>
              <a:rPr lang="en-GB" sz="2400"/>
              <a:t>The Initial Environmental Review, which captures the scope</a:t>
            </a:r>
          </a:p>
          <a:p>
            <a:pPr marL="914400" lvl="1" indent="-457200">
              <a:buFont typeface="Arial" panose="020B0604020202020204" pitchFamily="34" charset="0"/>
              <a:buChar char="•"/>
            </a:pPr>
            <a:r>
              <a:rPr lang="en-GB" sz="2400"/>
              <a:t>Identification of Aspects and Impacts, both direct and indirect</a:t>
            </a:r>
          </a:p>
          <a:p>
            <a:pPr marL="914400" lvl="1" indent="-457200">
              <a:buFont typeface="Arial" panose="020B0604020202020204" pitchFamily="34" charset="0"/>
              <a:buChar char="•"/>
            </a:pPr>
            <a:r>
              <a:rPr lang="en-GB" sz="2400"/>
              <a:t>The calculation of significance, which must be documented</a:t>
            </a:r>
          </a:p>
          <a:p>
            <a:pPr marL="914400" lvl="1" indent="-457200">
              <a:buFont typeface="Arial" panose="020B0604020202020204" pitchFamily="34" charset="0"/>
              <a:buChar char="•"/>
            </a:pPr>
            <a:r>
              <a:rPr lang="en-GB" sz="2400"/>
              <a:t>The register of Aspects and Impacts</a:t>
            </a:r>
          </a:p>
          <a:p>
            <a:pPr marL="914400" lvl="1" indent="-457200">
              <a:buFont typeface="Arial" panose="020B0604020202020204" pitchFamily="34" charset="0"/>
              <a:buChar char="•"/>
            </a:pPr>
            <a:r>
              <a:rPr lang="en-GB" sz="2400"/>
              <a:t>The Compliance Register, for legal requirements (and others)</a:t>
            </a:r>
          </a:p>
          <a:p>
            <a:pPr marL="914400" lvl="1" indent="-457200">
              <a:buFont typeface="Arial" panose="020B0604020202020204" pitchFamily="34" charset="0"/>
              <a:buChar char="•"/>
            </a:pPr>
            <a:r>
              <a:rPr lang="en-GB" sz="2400"/>
              <a:t>Setting of Environmental Objectives, directly related to the prioritised significant aspects and impacts</a:t>
            </a:r>
          </a:p>
          <a:p>
            <a:pPr marL="914400" lvl="1" indent="-457200">
              <a:buFont typeface="Arial" panose="020B0604020202020204" pitchFamily="34" charset="0"/>
              <a:buChar char="•"/>
            </a:pPr>
            <a:r>
              <a:rPr lang="en-GB" sz="2400"/>
              <a:t>Define a Management Plan associated with each objective</a:t>
            </a:r>
          </a:p>
        </p:txBody>
      </p:sp>
    </p:spTree>
    <p:extLst>
      <p:ext uri="{BB962C8B-B14F-4D97-AF65-F5344CB8AC3E}">
        <p14:creationId xmlns:p14="http://schemas.microsoft.com/office/powerpoint/2010/main" val="1481568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The PDCA cycle: Key elements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1195056" y="366957"/>
            <a:ext cx="9078933" cy="1384995"/>
          </a:xfrm>
          <a:prstGeom prst="rect">
            <a:avLst/>
          </a:prstGeom>
          <a:noFill/>
        </p:spPr>
        <p:txBody>
          <a:bodyPr wrap="square" rtlCol="0">
            <a:spAutoFit/>
          </a:bodyPr>
          <a:lstStyle/>
          <a:p>
            <a:r>
              <a:rPr lang="en-GB" sz="2800"/>
              <a:t>An EMS typically contains the following key elements:</a:t>
            </a:r>
            <a:endParaRPr lang="en-GB" sz="2800" b="1"/>
          </a:p>
          <a:p>
            <a:endParaRPr lang="en-GB" sz="2800"/>
          </a:p>
          <a:p>
            <a:endParaRPr lang="en-GB" sz="2800"/>
          </a:p>
        </p:txBody>
      </p:sp>
      <p:sp>
        <p:nvSpPr>
          <p:cNvPr id="9" name="Rectangle 3">
            <a:extLst>
              <a:ext uri="{FF2B5EF4-FFF2-40B4-BE49-F238E27FC236}">
                <a16:creationId xmlns:a16="http://schemas.microsoft.com/office/drawing/2014/main" id="{DF4E96F2-12C3-DB51-C657-A581543FAB39}"/>
              </a:ext>
            </a:extLst>
          </p:cNvPr>
          <p:cNvSpPr txBox="1">
            <a:spLocks noChangeArrowheads="1"/>
          </p:cNvSpPr>
          <p:nvPr/>
        </p:nvSpPr>
        <p:spPr>
          <a:xfrm>
            <a:off x="685800" y="1981200"/>
            <a:ext cx="7772400" cy="41148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Tx/>
              <a:buNone/>
            </a:pPr>
            <a:r>
              <a:rPr lang="en-US" altLang="en-US">
                <a:latin typeface="Arial" panose="020B0604020202020204" pitchFamily="34" charset="0"/>
              </a:rPr>
              <a:t> </a:t>
            </a:r>
          </a:p>
        </p:txBody>
      </p:sp>
      <p:sp>
        <p:nvSpPr>
          <p:cNvPr id="11" name="AutoShape 5">
            <a:extLst>
              <a:ext uri="{FF2B5EF4-FFF2-40B4-BE49-F238E27FC236}">
                <a16:creationId xmlns:a16="http://schemas.microsoft.com/office/drawing/2014/main" id="{CAF89B0B-DFDF-5AB2-1C2A-3CB1589E9321}"/>
              </a:ext>
            </a:extLst>
          </p:cNvPr>
          <p:cNvSpPr>
            <a:spLocks noChangeArrowheads="1"/>
          </p:cNvSpPr>
          <p:nvPr/>
        </p:nvSpPr>
        <p:spPr bwMode="auto">
          <a:xfrm>
            <a:off x="2894086" y="1940037"/>
            <a:ext cx="5715000" cy="4114800"/>
          </a:xfrm>
          <a:custGeom>
            <a:avLst/>
            <a:gdLst>
              <a:gd name="G0" fmla="+- 11430742 0 0"/>
              <a:gd name="G1" fmla="+- -9600726 0 0"/>
              <a:gd name="G2" fmla="+- 11430742 0 -9600726"/>
              <a:gd name="G3" fmla="+- 10800 0 0"/>
              <a:gd name="G4" fmla="+- 0 0 11430742"/>
              <a:gd name="T0" fmla="*/ 360 256 1"/>
              <a:gd name="T1" fmla="*/ 0 256 1"/>
              <a:gd name="G5" fmla="+- G2 T0 T1"/>
              <a:gd name="G6" fmla="?: G2 G2 G5"/>
              <a:gd name="G7" fmla="+- 0 0 G6"/>
              <a:gd name="G8" fmla="+- 7023 0 0"/>
              <a:gd name="G9" fmla="+- 0 0 -9600726"/>
              <a:gd name="G10" fmla="+- 7023 0 2700"/>
              <a:gd name="G11" fmla="cos G10 11430742"/>
              <a:gd name="G12" fmla="sin G10 11430742"/>
              <a:gd name="G13" fmla="cos 13500 11430742"/>
              <a:gd name="G14" fmla="sin 13500 11430742"/>
              <a:gd name="G15" fmla="+- G11 10800 0"/>
              <a:gd name="G16" fmla="+- G12 10800 0"/>
              <a:gd name="G17" fmla="+- G13 10800 0"/>
              <a:gd name="G18" fmla="+- G14 10800 0"/>
              <a:gd name="G19" fmla="*/ 7023 1 2"/>
              <a:gd name="G20" fmla="+- G19 5400 0"/>
              <a:gd name="G21" fmla="cos G20 11430742"/>
              <a:gd name="G22" fmla="sin G20 11430742"/>
              <a:gd name="G23" fmla="+- G21 10800 0"/>
              <a:gd name="G24" fmla="+- G12 G23 G22"/>
              <a:gd name="G25" fmla="+- G22 G23 G11"/>
              <a:gd name="G26" fmla="cos 10800 11430742"/>
              <a:gd name="G27" fmla="sin 10800 11430742"/>
              <a:gd name="G28" fmla="cos 7023 11430742"/>
              <a:gd name="G29" fmla="sin 7023 11430742"/>
              <a:gd name="G30" fmla="+- G26 10800 0"/>
              <a:gd name="G31" fmla="+- G27 10800 0"/>
              <a:gd name="G32" fmla="+- G28 10800 0"/>
              <a:gd name="G33" fmla="+- G29 10800 0"/>
              <a:gd name="G34" fmla="+- G19 5400 0"/>
              <a:gd name="G35" fmla="cos G34 -9600726"/>
              <a:gd name="G36" fmla="sin G34 -9600726"/>
              <a:gd name="G37" fmla="+/ -9600726 11430742 2"/>
              <a:gd name="T2" fmla="*/ 180 256 1"/>
              <a:gd name="T3" fmla="*/ 0 256 1"/>
              <a:gd name="G38" fmla="+- G37 T2 T3"/>
              <a:gd name="G39" fmla="?: G2 G37 G38"/>
              <a:gd name="G40" fmla="cos 10800 G39"/>
              <a:gd name="G41" fmla="sin 10800 G39"/>
              <a:gd name="G42" fmla="cos 7023 G39"/>
              <a:gd name="G43" fmla="sin 7023 G39"/>
              <a:gd name="G44" fmla="+- G40 10800 0"/>
              <a:gd name="G45" fmla="+- G41 10800 0"/>
              <a:gd name="G46" fmla="+- G42 10800 0"/>
              <a:gd name="G47" fmla="+- G43 10800 0"/>
              <a:gd name="G48" fmla="+- G35 10800 0"/>
              <a:gd name="G49" fmla="+- G36 10800 0"/>
              <a:gd name="T4" fmla="*/ 21280 w 21600"/>
              <a:gd name="T5" fmla="*/ 13405 h 21600"/>
              <a:gd name="T6" fmla="*/ 3368 w 21600"/>
              <a:gd name="T7" fmla="*/ 5880 h 21600"/>
              <a:gd name="T8" fmla="*/ 17615 w 21600"/>
              <a:gd name="T9" fmla="*/ 12494 h 21600"/>
              <a:gd name="T10" fmla="*/ -2637 w 21600"/>
              <a:gd name="T11" fmla="*/ 12112 h 21600"/>
              <a:gd name="T12" fmla="*/ 1484 w 21600"/>
              <a:gd name="T13" fmla="*/ 7099 h 21600"/>
              <a:gd name="T14" fmla="*/ 6497 w 21600"/>
              <a:gd name="T15" fmla="*/ 11220 h 21600"/>
              <a:gd name="T16" fmla="*/ 3163 w 21600"/>
              <a:gd name="T17" fmla="*/ 3163 h 21600"/>
              <a:gd name="T18" fmla="*/ 18437 w 21600"/>
              <a:gd name="T19" fmla="*/ 18437 h 21600"/>
            </a:gdLst>
            <a:ahLst/>
            <a:cxnLst>
              <a:cxn ang="0">
                <a:pos x="T4" y="T5"/>
              </a:cxn>
              <a:cxn ang="0">
                <a:pos x="T6" y="T7"/>
              </a:cxn>
              <a:cxn ang="0">
                <a:pos x="T8" y="T9"/>
              </a:cxn>
              <a:cxn ang="0">
                <a:pos x="T10" y="T11"/>
              </a:cxn>
              <a:cxn ang="0">
                <a:pos x="T12" y="T13"/>
              </a:cxn>
              <a:cxn ang="0">
                <a:pos x="T14" y="T15"/>
              </a:cxn>
            </a:cxnLst>
            <a:rect l="T16" t="T17" r="T18" b="T19"/>
            <a:pathLst>
              <a:path w="21600" h="21600">
                <a:moveTo>
                  <a:pt x="3810" y="11482"/>
                </a:moveTo>
                <a:cubicBezTo>
                  <a:pt x="4161" y="15080"/>
                  <a:pt x="7185" y="17822"/>
                  <a:pt x="10800" y="17822"/>
                </a:cubicBezTo>
                <a:cubicBezTo>
                  <a:pt x="14678" y="17823"/>
                  <a:pt x="17823" y="14678"/>
                  <a:pt x="17823" y="10800"/>
                </a:cubicBezTo>
                <a:cubicBezTo>
                  <a:pt x="17823" y="6921"/>
                  <a:pt x="14678" y="3777"/>
                  <a:pt x="10800" y="3777"/>
                </a:cubicBezTo>
                <a:cubicBezTo>
                  <a:pt x="8443" y="3777"/>
                  <a:pt x="6244" y="4958"/>
                  <a:pt x="4943" y="6923"/>
                </a:cubicBezTo>
                <a:lnTo>
                  <a:pt x="1794" y="4838"/>
                </a:lnTo>
                <a:cubicBezTo>
                  <a:pt x="3794" y="1817"/>
                  <a:pt x="7176" y="0"/>
                  <a:pt x="10800" y="0"/>
                </a:cubicBezTo>
                <a:cubicBezTo>
                  <a:pt x="16764" y="0"/>
                  <a:pt x="21600" y="4835"/>
                  <a:pt x="21600" y="10800"/>
                </a:cubicBezTo>
                <a:cubicBezTo>
                  <a:pt x="21600" y="16764"/>
                  <a:pt x="16764" y="21600"/>
                  <a:pt x="10800" y="21600"/>
                </a:cubicBezTo>
                <a:cubicBezTo>
                  <a:pt x="5242" y="21599"/>
                  <a:pt x="591" y="17381"/>
                  <a:pt x="51" y="11850"/>
                </a:cubicBezTo>
                <a:lnTo>
                  <a:pt x="-2637" y="12112"/>
                </a:lnTo>
                <a:lnTo>
                  <a:pt x="1484" y="7099"/>
                </a:lnTo>
                <a:lnTo>
                  <a:pt x="6497" y="11220"/>
                </a:lnTo>
                <a:lnTo>
                  <a:pt x="3810" y="11482"/>
                </a:lnTo>
                <a:close/>
              </a:path>
            </a:pathLst>
          </a:custGeom>
          <a:solidFill>
            <a:schemeClr val="accent6">
              <a:lumMod val="40000"/>
              <a:lumOff val="60000"/>
            </a:schemeClr>
          </a:solidFill>
          <a:ln w="9525">
            <a:solidFill>
              <a:schemeClr val="bg2"/>
            </a:solidFill>
            <a:miter lim="800000"/>
            <a:headEnd/>
            <a:tailEnd/>
          </a:ln>
          <a:effectLst/>
        </p:spPr>
        <p:txBody>
          <a:bodyPr wrap="none" anchor="ctr"/>
          <a:lstStyle/>
          <a:p>
            <a:pPr algn="ctr"/>
            <a:endParaRPr lang="en-GB"/>
          </a:p>
        </p:txBody>
      </p:sp>
      <p:sp>
        <p:nvSpPr>
          <p:cNvPr id="13" name="Text Box 6">
            <a:extLst>
              <a:ext uri="{FF2B5EF4-FFF2-40B4-BE49-F238E27FC236}">
                <a16:creationId xmlns:a16="http://schemas.microsoft.com/office/drawing/2014/main" id="{A65AA417-7AE7-BC2F-DD50-1A7C9566AA6A}"/>
              </a:ext>
            </a:extLst>
          </p:cNvPr>
          <p:cNvSpPr txBox="1">
            <a:spLocks noChangeArrowheads="1"/>
          </p:cNvSpPr>
          <p:nvPr/>
        </p:nvSpPr>
        <p:spPr bwMode="auto">
          <a:xfrm>
            <a:off x="3998177" y="1040574"/>
            <a:ext cx="3662246" cy="1600438"/>
          </a:xfrm>
          <a:prstGeom prst="rect">
            <a:avLst/>
          </a:prstGeom>
          <a:solidFill>
            <a:srgbClr val="FFFFFF">
              <a:alpha val="50196"/>
            </a:srgbClr>
          </a:solidFill>
          <a:ln>
            <a:noFill/>
          </a:ln>
          <a:effectLst/>
        </p:spPr>
        <p:txBody>
          <a:bodyPr wrap="square">
            <a:spAutoFit/>
          </a:bodyPr>
          <a:lstStyle/>
          <a:p>
            <a:pPr algn="ctr"/>
            <a:r>
              <a:rPr lang="en-US" altLang="en-US" b="1">
                <a:latin typeface="Comic Sans MS" panose="030F0702030302020204" pitchFamily="66" charset="0"/>
              </a:rPr>
              <a:t>P: Plan</a:t>
            </a:r>
            <a:endParaRPr lang="en-US" altLang="en-US">
              <a:latin typeface="Comic Sans MS" panose="030F0702030302020204" pitchFamily="66" charset="0"/>
            </a:endParaRPr>
          </a:p>
          <a:p>
            <a:pPr algn="ctr"/>
            <a:r>
              <a:rPr lang="en-US" altLang="en-US" sz="1600">
                <a:latin typeface="Comic Sans MS" panose="030F0702030302020204" pitchFamily="66" charset="0"/>
              </a:rPr>
              <a:t>Environmental policy</a:t>
            </a:r>
          </a:p>
          <a:p>
            <a:pPr algn="ctr"/>
            <a:r>
              <a:rPr lang="en-US" altLang="en-US" sz="1600">
                <a:latin typeface="Comic Sans MS" panose="030F0702030302020204" pitchFamily="66" charset="0"/>
              </a:rPr>
              <a:t>Environmental Aspects and Impacts</a:t>
            </a:r>
          </a:p>
          <a:p>
            <a:pPr algn="ctr"/>
            <a:r>
              <a:rPr lang="en-US" altLang="en-US" sz="1600">
                <a:latin typeface="Comic Sans MS" panose="030F0702030302020204" pitchFamily="66" charset="0"/>
              </a:rPr>
              <a:t>Legal (and other) obligations</a:t>
            </a:r>
          </a:p>
          <a:p>
            <a:pPr algn="ctr"/>
            <a:r>
              <a:rPr lang="en-US" altLang="en-US" sz="1600">
                <a:latin typeface="Comic Sans MS" panose="030F0702030302020204" pitchFamily="66" charset="0"/>
              </a:rPr>
              <a:t>Objectives and targets</a:t>
            </a:r>
          </a:p>
          <a:p>
            <a:pPr algn="ctr"/>
            <a:r>
              <a:rPr lang="en-US" altLang="en-US" sz="1600">
                <a:latin typeface="Comic Sans MS" panose="030F0702030302020204" pitchFamily="66" charset="0"/>
              </a:rPr>
              <a:t>Management Program</a:t>
            </a:r>
            <a:endParaRPr lang="en-US" altLang="en-US">
              <a:latin typeface="Arial" panose="020B0604020202020204" pitchFamily="34" charset="0"/>
            </a:endParaRPr>
          </a:p>
        </p:txBody>
      </p:sp>
      <p:sp>
        <p:nvSpPr>
          <p:cNvPr id="14" name="Text Box 7">
            <a:extLst>
              <a:ext uri="{FF2B5EF4-FFF2-40B4-BE49-F238E27FC236}">
                <a16:creationId xmlns:a16="http://schemas.microsoft.com/office/drawing/2014/main" id="{3964F284-2D23-04FE-CE16-420ED9C679FB}"/>
              </a:ext>
            </a:extLst>
          </p:cNvPr>
          <p:cNvSpPr txBox="1">
            <a:spLocks noChangeArrowheads="1"/>
          </p:cNvSpPr>
          <p:nvPr/>
        </p:nvSpPr>
        <p:spPr bwMode="auto">
          <a:xfrm>
            <a:off x="7581900" y="3429000"/>
            <a:ext cx="2971800" cy="1354217"/>
          </a:xfrm>
          <a:prstGeom prst="rect">
            <a:avLst/>
          </a:prstGeom>
          <a:solidFill>
            <a:srgbClr val="FFFFFF">
              <a:alpha val="50196"/>
            </a:srgbClr>
          </a:solidFill>
          <a:ln>
            <a:noFill/>
          </a:ln>
          <a:effectLst/>
        </p:spPr>
        <p:txBody>
          <a:bodyPr>
            <a:spAutoFit/>
          </a:bodyPr>
          <a:lstStyle/>
          <a:p>
            <a:pPr algn="ctr">
              <a:spcBef>
                <a:spcPct val="50000"/>
              </a:spcBef>
            </a:pPr>
            <a:r>
              <a:rPr lang="en-US" altLang="en-US" b="1">
                <a:latin typeface="Comic Sans MS" panose="030F0702030302020204" pitchFamily="66" charset="0"/>
              </a:rPr>
              <a:t>D: Do</a:t>
            </a:r>
            <a:endParaRPr lang="en-US" altLang="en-US">
              <a:latin typeface="Comic Sans MS" panose="030F0702030302020204" pitchFamily="66" charset="0"/>
            </a:endParaRPr>
          </a:p>
          <a:p>
            <a:pPr algn="ctr"/>
            <a:r>
              <a:rPr lang="en-US" altLang="en-US" sz="1600">
                <a:latin typeface="Comic Sans MS" panose="030F0702030302020204" pitchFamily="66" charset="0"/>
              </a:rPr>
              <a:t>Structure and responsibility</a:t>
            </a:r>
          </a:p>
          <a:p>
            <a:pPr algn="ctr"/>
            <a:r>
              <a:rPr lang="en-US" altLang="en-US" sz="1600">
                <a:latin typeface="Comic Sans MS" panose="030F0702030302020204" pitchFamily="66" charset="0"/>
              </a:rPr>
              <a:t>Training and communication</a:t>
            </a:r>
          </a:p>
          <a:p>
            <a:pPr algn="ctr"/>
            <a:r>
              <a:rPr lang="en-US" altLang="en-US" sz="1600">
                <a:latin typeface="Comic Sans MS" panose="030F0702030302020204" pitchFamily="66" charset="0"/>
              </a:rPr>
              <a:t>Operational Controls</a:t>
            </a:r>
          </a:p>
          <a:p>
            <a:pPr algn="ctr"/>
            <a:r>
              <a:rPr lang="en-US" altLang="en-US" sz="1600">
                <a:latin typeface="Comic Sans MS" panose="030F0702030302020204" pitchFamily="66" charset="0"/>
              </a:rPr>
              <a:t>Documentation</a:t>
            </a:r>
            <a:endParaRPr lang="en-US" altLang="en-US"/>
          </a:p>
        </p:txBody>
      </p:sp>
      <p:sp>
        <p:nvSpPr>
          <p:cNvPr id="15" name="Text Box 8">
            <a:extLst>
              <a:ext uri="{FF2B5EF4-FFF2-40B4-BE49-F238E27FC236}">
                <a16:creationId xmlns:a16="http://schemas.microsoft.com/office/drawing/2014/main" id="{4A0CD2AA-C596-A70C-4705-82180DBA8FC6}"/>
              </a:ext>
            </a:extLst>
          </p:cNvPr>
          <p:cNvSpPr txBox="1">
            <a:spLocks noChangeArrowheads="1"/>
          </p:cNvSpPr>
          <p:nvPr/>
        </p:nvSpPr>
        <p:spPr bwMode="auto">
          <a:xfrm>
            <a:off x="4076700" y="5563177"/>
            <a:ext cx="3505200" cy="861774"/>
          </a:xfrm>
          <a:prstGeom prst="rect">
            <a:avLst/>
          </a:prstGeom>
          <a:solidFill>
            <a:srgbClr val="FFFFFF">
              <a:alpha val="50196"/>
            </a:srgbClr>
          </a:solidFill>
          <a:ln>
            <a:noFill/>
          </a:ln>
          <a:effectLst/>
        </p:spPr>
        <p:txBody>
          <a:bodyPr>
            <a:spAutoFit/>
          </a:bodyPr>
          <a:lstStyle/>
          <a:p>
            <a:pPr algn="ctr">
              <a:spcBef>
                <a:spcPct val="50000"/>
              </a:spcBef>
            </a:pPr>
            <a:r>
              <a:rPr lang="en-US" altLang="en-US" b="1">
                <a:latin typeface="Comic Sans MS" panose="030F0702030302020204" pitchFamily="66" charset="0"/>
              </a:rPr>
              <a:t>C: Check</a:t>
            </a:r>
            <a:endParaRPr lang="en-US" altLang="en-US">
              <a:latin typeface="Comic Sans MS" panose="030F0702030302020204" pitchFamily="66" charset="0"/>
            </a:endParaRPr>
          </a:p>
          <a:p>
            <a:pPr algn="ctr"/>
            <a:r>
              <a:rPr lang="en-US" altLang="en-US" sz="1600">
                <a:latin typeface="Comic Sans MS" panose="030F0702030302020204" pitchFamily="66" charset="0"/>
              </a:rPr>
              <a:t>Monitoring, measuring and records</a:t>
            </a:r>
          </a:p>
          <a:p>
            <a:pPr algn="ctr"/>
            <a:r>
              <a:rPr lang="en-US" altLang="en-US" sz="1600">
                <a:latin typeface="Comic Sans MS" panose="030F0702030302020204" pitchFamily="66" charset="0"/>
              </a:rPr>
              <a:t>Auditing</a:t>
            </a:r>
            <a:endParaRPr lang="en-US" altLang="en-US">
              <a:latin typeface="Comic Sans MS" panose="030F0702030302020204" pitchFamily="66" charset="0"/>
            </a:endParaRPr>
          </a:p>
        </p:txBody>
      </p:sp>
      <p:sp>
        <p:nvSpPr>
          <p:cNvPr id="16" name="Text Box 9">
            <a:extLst>
              <a:ext uri="{FF2B5EF4-FFF2-40B4-BE49-F238E27FC236}">
                <a16:creationId xmlns:a16="http://schemas.microsoft.com/office/drawing/2014/main" id="{E37E7250-CF90-27BB-A8D4-35EA4AEF5EEA}"/>
              </a:ext>
            </a:extLst>
          </p:cNvPr>
          <p:cNvSpPr txBox="1">
            <a:spLocks noChangeArrowheads="1"/>
          </p:cNvSpPr>
          <p:nvPr/>
        </p:nvSpPr>
        <p:spPr bwMode="auto">
          <a:xfrm>
            <a:off x="1195056" y="3689660"/>
            <a:ext cx="2209800" cy="615553"/>
          </a:xfrm>
          <a:prstGeom prst="rect">
            <a:avLst/>
          </a:prstGeom>
          <a:solidFill>
            <a:srgbClr val="FFFFFF">
              <a:alpha val="50196"/>
            </a:srgbClr>
          </a:solidFill>
          <a:ln>
            <a:noFill/>
          </a:ln>
          <a:effectLst/>
        </p:spPr>
        <p:txBody>
          <a:bodyPr>
            <a:spAutoFit/>
          </a:bodyPr>
          <a:lstStyle/>
          <a:p>
            <a:pPr algn="ctr">
              <a:spcBef>
                <a:spcPct val="50000"/>
              </a:spcBef>
            </a:pPr>
            <a:r>
              <a:rPr lang="en-US" altLang="en-US" b="1">
                <a:latin typeface="Comic Sans MS" panose="030F0702030302020204" pitchFamily="66" charset="0"/>
              </a:rPr>
              <a:t>A: Act</a:t>
            </a:r>
            <a:endParaRPr lang="en-US" altLang="en-US">
              <a:latin typeface="Comic Sans MS" panose="030F0702030302020204" pitchFamily="66" charset="0"/>
            </a:endParaRPr>
          </a:p>
          <a:p>
            <a:pPr algn="ctr"/>
            <a:r>
              <a:rPr lang="en-US" altLang="en-US" sz="1600">
                <a:latin typeface="Comic Sans MS" panose="030F0702030302020204" pitchFamily="66" charset="0"/>
              </a:rPr>
              <a:t>Management Review</a:t>
            </a:r>
            <a:endParaRPr lang="en-US" altLang="en-US"/>
          </a:p>
        </p:txBody>
      </p:sp>
      <p:sp>
        <p:nvSpPr>
          <p:cNvPr id="7" name="TextBox 6">
            <a:extLst>
              <a:ext uri="{FF2B5EF4-FFF2-40B4-BE49-F238E27FC236}">
                <a16:creationId xmlns:a16="http://schemas.microsoft.com/office/drawing/2014/main" id="{3973A366-9ED2-8E08-26B8-C7CA5C3A6301}"/>
              </a:ext>
            </a:extLst>
          </p:cNvPr>
          <p:cNvSpPr txBox="1"/>
          <p:nvPr/>
        </p:nvSpPr>
        <p:spPr>
          <a:xfrm>
            <a:off x="7762781" y="1011313"/>
            <a:ext cx="3743419" cy="1569660"/>
          </a:xfrm>
          <a:prstGeom prst="rect">
            <a:avLst/>
          </a:prstGeom>
          <a:noFill/>
        </p:spPr>
        <p:txBody>
          <a:bodyPr wrap="square">
            <a:spAutoFit/>
          </a:bodyPr>
          <a:lstStyle/>
          <a:p>
            <a:pPr marL="285750" indent="-285750" algn="ctr">
              <a:buFont typeface="Arial" panose="020B0604020202020204" pitchFamily="34" charset="0"/>
              <a:buChar char="•"/>
            </a:pPr>
            <a:r>
              <a:rPr lang="en-GB" sz="1600"/>
              <a:t>Planning most critical and intensive element - typically accounts for 40% of the overall tasks</a:t>
            </a:r>
            <a:endParaRPr lang="en-GB" sz="1600" b="1"/>
          </a:p>
          <a:p>
            <a:pPr marL="285750" indent="-285750" algn="ctr">
              <a:buFont typeface="Arial" panose="020B0604020202020204" pitchFamily="34" charset="0"/>
              <a:buChar char="•"/>
            </a:pPr>
            <a:r>
              <a:rPr lang="en-GB" sz="1600"/>
              <a:t>Ensures that the system is fully considered and scoped out from the beginning</a:t>
            </a:r>
          </a:p>
        </p:txBody>
      </p:sp>
      <p:sp>
        <p:nvSpPr>
          <p:cNvPr id="10" name="TextBox 9">
            <a:extLst>
              <a:ext uri="{FF2B5EF4-FFF2-40B4-BE49-F238E27FC236}">
                <a16:creationId xmlns:a16="http://schemas.microsoft.com/office/drawing/2014/main" id="{90B479D4-069C-CFE0-6EF1-615D5714E2CD}"/>
              </a:ext>
            </a:extLst>
          </p:cNvPr>
          <p:cNvSpPr txBox="1"/>
          <p:nvPr/>
        </p:nvSpPr>
        <p:spPr>
          <a:xfrm>
            <a:off x="8549252" y="4841965"/>
            <a:ext cx="3215956" cy="338554"/>
          </a:xfrm>
          <a:prstGeom prst="rect">
            <a:avLst/>
          </a:prstGeom>
          <a:noFill/>
        </p:spPr>
        <p:txBody>
          <a:bodyPr wrap="square">
            <a:spAutoFit/>
          </a:bodyPr>
          <a:lstStyle/>
          <a:p>
            <a:pPr marL="285750" indent="-285750" algn="ctr">
              <a:buFont typeface="Arial" panose="020B0604020202020204" pitchFamily="34" charset="0"/>
              <a:buChar char="•"/>
            </a:pPr>
            <a:r>
              <a:rPr lang="en-GB" sz="1600"/>
              <a:t>Implementation and operation</a:t>
            </a:r>
          </a:p>
        </p:txBody>
      </p:sp>
      <p:sp>
        <p:nvSpPr>
          <p:cNvPr id="12" name="TextBox 11">
            <a:extLst>
              <a:ext uri="{FF2B5EF4-FFF2-40B4-BE49-F238E27FC236}">
                <a16:creationId xmlns:a16="http://schemas.microsoft.com/office/drawing/2014/main" id="{C4EBDAC4-897B-29DA-BBEE-CDEDDC5F447C}"/>
              </a:ext>
            </a:extLst>
          </p:cNvPr>
          <p:cNvSpPr txBox="1"/>
          <p:nvPr/>
        </p:nvSpPr>
        <p:spPr>
          <a:xfrm>
            <a:off x="920578" y="6073645"/>
            <a:ext cx="3215956" cy="584775"/>
          </a:xfrm>
          <a:prstGeom prst="rect">
            <a:avLst/>
          </a:prstGeom>
          <a:noFill/>
        </p:spPr>
        <p:txBody>
          <a:bodyPr wrap="square">
            <a:spAutoFit/>
          </a:bodyPr>
          <a:lstStyle/>
          <a:p>
            <a:pPr marL="285750" indent="-285750" algn="ctr">
              <a:buFont typeface="Arial" panose="020B0604020202020204" pitchFamily="34" charset="0"/>
              <a:buChar char="•"/>
            </a:pPr>
            <a:r>
              <a:rPr lang="en-GB" sz="1600"/>
              <a:t>Processes required to maintain a functional EMS</a:t>
            </a:r>
          </a:p>
        </p:txBody>
      </p:sp>
      <p:sp>
        <p:nvSpPr>
          <p:cNvPr id="17" name="TextBox 16">
            <a:extLst>
              <a:ext uri="{FF2B5EF4-FFF2-40B4-BE49-F238E27FC236}">
                <a16:creationId xmlns:a16="http://schemas.microsoft.com/office/drawing/2014/main" id="{1C2E1788-E399-FF28-FA66-7E263DF7DA1B}"/>
              </a:ext>
            </a:extLst>
          </p:cNvPr>
          <p:cNvSpPr txBox="1"/>
          <p:nvPr/>
        </p:nvSpPr>
        <p:spPr>
          <a:xfrm>
            <a:off x="0" y="2644307"/>
            <a:ext cx="3215956" cy="1077218"/>
          </a:xfrm>
          <a:prstGeom prst="rect">
            <a:avLst/>
          </a:prstGeom>
          <a:noFill/>
        </p:spPr>
        <p:txBody>
          <a:bodyPr wrap="square">
            <a:spAutoFit/>
          </a:bodyPr>
          <a:lstStyle/>
          <a:p>
            <a:pPr marL="285750" indent="-285750" algn="ctr">
              <a:buFont typeface="Arial" panose="020B0604020202020204" pitchFamily="34" charset="0"/>
              <a:buChar char="•"/>
            </a:pPr>
            <a:r>
              <a:rPr lang="en-GB" sz="1600"/>
              <a:t>Ensure the outcomes match the intended objectives, and revise accordingly for the subsequent iteration</a:t>
            </a:r>
          </a:p>
        </p:txBody>
      </p:sp>
    </p:spTree>
    <p:extLst>
      <p:ext uri="{BB962C8B-B14F-4D97-AF65-F5344CB8AC3E}">
        <p14:creationId xmlns:p14="http://schemas.microsoft.com/office/powerpoint/2010/main" val="565288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Doing stage</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3313652" y="363915"/>
            <a:ext cx="8609369" cy="3666838"/>
          </a:xfrm>
          <a:prstGeom prst="rect">
            <a:avLst/>
          </a:prstGeom>
          <a:noFill/>
        </p:spPr>
        <p:txBody>
          <a:bodyPr wrap="square" rtlCol="0">
            <a:spAutoFit/>
          </a:bodyPr>
          <a:lstStyle/>
          <a:p>
            <a:r>
              <a:rPr lang="en-GB" sz="2800"/>
              <a:t>The Implementation and Operation (Doing) phase contains the following steps:</a:t>
            </a:r>
          </a:p>
          <a:p>
            <a:pPr marL="742950" lvl="1" indent="-285750">
              <a:lnSpc>
                <a:spcPct val="150000"/>
              </a:lnSpc>
              <a:buFont typeface="Arial" panose="020B0604020202020204" pitchFamily="34" charset="0"/>
              <a:buChar char="•"/>
            </a:pPr>
            <a:endParaRPr lang="en-GB" sz="2400"/>
          </a:p>
          <a:p>
            <a:pPr marL="742950" lvl="1" indent="-285750">
              <a:lnSpc>
                <a:spcPct val="150000"/>
              </a:lnSpc>
              <a:buFont typeface="Arial" panose="020B0604020202020204" pitchFamily="34" charset="0"/>
              <a:buChar char="•"/>
            </a:pPr>
            <a:r>
              <a:rPr lang="en-GB" sz="2400"/>
              <a:t>Structure and responsibility</a:t>
            </a:r>
          </a:p>
          <a:p>
            <a:pPr marL="742950" lvl="1" indent="-285750">
              <a:lnSpc>
                <a:spcPct val="150000"/>
              </a:lnSpc>
              <a:buFont typeface="Arial" panose="020B0604020202020204" pitchFamily="34" charset="0"/>
              <a:buChar char="•"/>
            </a:pPr>
            <a:r>
              <a:rPr lang="en-GB" sz="2400"/>
              <a:t>Training and communication</a:t>
            </a:r>
          </a:p>
          <a:p>
            <a:pPr marL="742950" lvl="1" indent="-285750">
              <a:lnSpc>
                <a:spcPct val="150000"/>
              </a:lnSpc>
              <a:buFont typeface="Arial" panose="020B0604020202020204" pitchFamily="34" charset="0"/>
              <a:buChar char="•"/>
            </a:pPr>
            <a:r>
              <a:rPr lang="en-GB" sz="2400"/>
              <a:t>Operational Controls</a:t>
            </a:r>
          </a:p>
          <a:p>
            <a:pPr marL="742950" lvl="1" indent="-285750">
              <a:lnSpc>
                <a:spcPct val="150000"/>
              </a:lnSpc>
              <a:buFont typeface="Arial" panose="020B0604020202020204" pitchFamily="34" charset="0"/>
              <a:buChar char="•"/>
            </a:pPr>
            <a:r>
              <a:rPr lang="en-GB" sz="2400"/>
              <a:t>Documentation</a:t>
            </a:r>
          </a:p>
        </p:txBody>
      </p:sp>
      <p:pic>
        <p:nvPicPr>
          <p:cNvPr id="6" name="Picture 5">
            <a:extLst>
              <a:ext uri="{FF2B5EF4-FFF2-40B4-BE49-F238E27FC236}">
                <a16:creationId xmlns:a16="http://schemas.microsoft.com/office/drawing/2014/main" id="{6F437EF3-7DA9-9A51-057F-B9700A4807D1}"/>
              </a:ext>
            </a:extLst>
          </p:cNvPr>
          <p:cNvPicPr>
            <a:picLocks noChangeAspect="1"/>
          </p:cNvPicPr>
          <p:nvPr/>
        </p:nvPicPr>
        <p:blipFill rotWithShape="1">
          <a:blip r:embed="rId3"/>
          <a:srcRect l="4103" t="6303" r="5303" b="7080"/>
          <a:stretch/>
        </p:blipFill>
        <p:spPr>
          <a:xfrm>
            <a:off x="7328646" y="3039035"/>
            <a:ext cx="4594375" cy="3294530"/>
          </a:xfrm>
          <a:prstGeom prst="rect">
            <a:avLst/>
          </a:prstGeom>
        </p:spPr>
      </p:pic>
    </p:spTree>
    <p:extLst>
      <p:ext uri="{BB962C8B-B14F-4D97-AF65-F5344CB8AC3E}">
        <p14:creationId xmlns:p14="http://schemas.microsoft.com/office/powerpoint/2010/main" val="1246785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Structure and responsibility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0379" t="-185" r="42319" b="185"/>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3145873" y="363915"/>
            <a:ext cx="9040515" cy="6186309"/>
          </a:xfrm>
          <a:prstGeom prst="rect">
            <a:avLst/>
          </a:prstGeom>
          <a:noFill/>
        </p:spPr>
        <p:txBody>
          <a:bodyPr wrap="square" rtlCol="0">
            <a:spAutoFit/>
          </a:bodyPr>
          <a:lstStyle/>
          <a:p>
            <a:pPr marL="342900" indent="-342900">
              <a:buFont typeface="Arial" panose="020B0604020202020204" pitchFamily="34" charset="0"/>
              <a:buChar char="•"/>
            </a:pPr>
            <a:r>
              <a:rPr lang="en-GB" sz="2400"/>
              <a:t>Contained within ISO 14001 Clause 4.1.1:</a:t>
            </a:r>
          </a:p>
          <a:p>
            <a:r>
              <a:rPr lang="en-GB" sz="2400" i="1"/>
              <a:t>“Roles, responsibilities, and authorities shall be defined, documented, and communicated to facilitate effective management”</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‘Structure’ refers to Organisational Structure</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In order to achieve the Objectives and Targets set in the planning stage, the organisation needs to ensure that the appropriate structure of staff exists to effectively conduct the EMS process.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Having a Policy and a Plan are not sufficient without the appropriate staff roles and responsibilities to carry these out</a:t>
            </a:r>
          </a:p>
          <a:p>
            <a:pPr marL="342900" indent="-342900">
              <a:buFont typeface="Arial" panose="020B0604020202020204" pitchFamily="34" charset="0"/>
              <a:buChar char="•"/>
            </a:pPr>
            <a:endParaRPr lang="en-GB" sz="2400"/>
          </a:p>
          <a:p>
            <a:pPr algn="ctr"/>
            <a:r>
              <a:rPr lang="en-GB" sz="2400" b="1" i="1">
                <a:latin typeface="Comic Sans MS" panose="030F0702030302020204" pitchFamily="66" charset="0"/>
              </a:rPr>
              <a:t>QUESTION: In terms of the overall organisation, which levels of the organisation should have staff responsible for managing the EMS? </a:t>
            </a:r>
          </a:p>
        </p:txBody>
      </p:sp>
    </p:spTree>
    <p:extLst>
      <p:ext uri="{BB962C8B-B14F-4D97-AF65-F5344CB8AC3E}">
        <p14:creationId xmlns:p14="http://schemas.microsoft.com/office/powerpoint/2010/main" val="815836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Structure and responsibility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3318111" y="728188"/>
            <a:ext cx="8609369"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t>Appropriate staff should be allocated across all levels and areas of the business.</a:t>
            </a:r>
          </a:p>
          <a:p>
            <a:pPr marL="800100" lvl="1" indent="-342900">
              <a:buFont typeface="Arial" panose="020B0604020202020204" pitchFamily="34" charset="0"/>
              <a:buChar char="•"/>
            </a:pPr>
            <a:r>
              <a:rPr lang="en-GB" sz="2400" dirty="0"/>
              <a:t>It is not the responsibility of one person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It should be </a:t>
            </a:r>
            <a:r>
              <a:rPr lang="en-GB" sz="2400" b="1" i="1" dirty="0"/>
              <a:t>led by top management:</a:t>
            </a:r>
            <a:endParaRPr lang="en-GB" sz="2400" dirty="0"/>
          </a:p>
          <a:p>
            <a:pPr marL="800100" lvl="1" indent="-342900">
              <a:buFont typeface="Arial" panose="020B0604020202020204" pitchFamily="34" charset="0"/>
              <a:buChar char="•"/>
            </a:pPr>
            <a:r>
              <a:rPr lang="en-GB" sz="2400" dirty="0"/>
              <a:t>Define the environmental policy for the organization</a:t>
            </a:r>
          </a:p>
          <a:p>
            <a:pPr marL="800100" lvl="1" indent="-342900">
              <a:buFont typeface="Arial" panose="020B0604020202020204" pitchFamily="34" charset="0"/>
              <a:buChar char="•"/>
            </a:pPr>
            <a:r>
              <a:rPr lang="en-GB" sz="2400" dirty="0"/>
              <a:t>Lead by example e.g. in their commitments</a:t>
            </a:r>
          </a:p>
          <a:p>
            <a:pPr marL="800100" lvl="1" indent="-342900">
              <a:buFont typeface="Arial" panose="020B0604020202020204" pitchFamily="34" charset="0"/>
              <a:buChar char="•"/>
            </a:pPr>
            <a:r>
              <a:rPr lang="en-GB" sz="2400" dirty="0"/>
              <a:t>Reward good performance in the EMS</a:t>
            </a:r>
          </a:p>
          <a:p>
            <a:pPr marL="800100" lvl="1" indent="-342900">
              <a:buFont typeface="Arial" panose="020B0604020202020204" pitchFamily="34" charset="0"/>
              <a:buChar char="•"/>
            </a:pPr>
            <a:r>
              <a:rPr lang="en-GB" sz="2400" dirty="0"/>
              <a:t>Conduct regular management reviews of the EMS</a:t>
            </a:r>
          </a:p>
          <a:p>
            <a:pPr marL="800100" lvl="1" indent="-342900">
              <a:buFont typeface="Arial" panose="020B0604020202020204" pitchFamily="34" charset="0"/>
              <a:buChar char="•"/>
            </a:pPr>
            <a:r>
              <a:rPr lang="en-GB" sz="2400" dirty="0"/>
              <a:t>Integrate environmental management principles and practices into the organisational culture.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Note that subsequent roles can be fulfilled by individuals or groups of individuals (with joint responsibility)</a:t>
            </a:r>
          </a:p>
          <a:p>
            <a:pPr marL="342900" indent="-342900">
              <a:buFont typeface="Arial" panose="020B0604020202020204" pitchFamily="34" charset="0"/>
              <a:buChar char="•"/>
            </a:pPr>
            <a:endParaRPr lang="en-GB" sz="2400" dirty="0"/>
          </a:p>
        </p:txBody>
      </p:sp>
      <p:sp>
        <p:nvSpPr>
          <p:cNvPr id="6" name="Rectangle 5">
            <a:extLst>
              <a:ext uri="{FF2B5EF4-FFF2-40B4-BE49-F238E27FC236}">
                <a16:creationId xmlns:a16="http://schemas.microsoft.com/office/drawing/2014/main" id="{FCA57623-44B6-74AD-ADE5-60566172B5DE}"/>
              </a:ext>
            </a:extLst>
          </p:cNvPr>
          <p:cNvSpPr/>
          <p:nvPr/>
        </p:nvSpPr>
        <p:spPr>
          <a:xfrm>
            <a:off x="6095998" y="2274849"/>
            <a:ext cx="2170773" cy="304800"/>
          </a:xfrm>
          <a:prstGeom prst="rect">
            <a:avLst/>
          </a:prstGeom>
          <a:solidFill>
            <a:schemeClr val="bg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i="1">
                <a:solidFill>
                  <a:schemeClr val="tx1"/>
                </a:solidFill>
                <a:latin typeface="Comic Sans MS" panose="030F0702030302020204" pitchFamily="66" charset="0"/>
              </a:rPr>
              <a:t>?</a:t>
            </a:r>
          </a:p>
        </p:txBody>
      </p:sp>
      <p:pic>
        <p:nvPicPr>
          <p:cNvPr id="7" name="Picture 6">
            <a:extLst>
              <a:ext uri="{FF2B5EF4-FFF2-40B4-BE49-F238E27FC236}">
                <a16:creationId xmlns:a16="http://schemas.microsoft.com/office/drawing/2014/main" id="{30FE7CD9-84B8-B865-32AB-18EF20CE9BD4}"/>
              </a:ext>
            </a:extLst>
          </p:cNvPr>
          <p:cNvPicPr>
            <a:picLocks noChangeAspect="1"/>
          </p:cNvPicPr>
          <p:nvPr/>
        </p:nvPicPr>
        <p:blipFill rotWithShape="1">
          <a:blip r:embed="rId2">
            <a:extLst>
              <a:ext uri="{28A0092B-C50C-407E-A947-70E740481C1C}">
                <a14:useLocalDpi xmlns:a14="http://schemas.microsoft.com/office/drawing/2010/main" val="0"/>
              </a:ext>
            </a:extLst>
          </a:blip>
          <a:srcRect l="10379" t="-185" r="42319" b="185"/>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89026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Structure and responsibility</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3053593" y="363915"/>
            <a:ext cx="9138407" cy="6370975"/>
          </a:xfrm>
          <a:prstGeom prst="rect">
            <a:avLst/>
          </a:prstGeom>
          <a:noFill/>
        </p:spPr>
        <p:txBody>
          <a:bodyPr wrap="square" rtlCol="0">
            <a:spAutoFit/>
          </a:bodyPr>
          <a:lstStyle/>
          <a:p>
            <a:pPr marL="342900" indent="-342900">
              <a:buFont typeface="Arial" panose="020B0604020202020204" pitchFamily="34" charset="0"/>
              <a:buChar char="•"/>
            </a:pPr>
            <a:r>
              <a:rPr lang="en-GB" sz="2400"/>
              <a:t>Appropriate </a:t>
            </a:r>
            <a:r>
              <a:rPr lang="en-GB" sz="2400" b="1" i="1"/>
              <a:t>roles </a:t>
            </a:r>
            <a:r>
              <a:rPr lang="en-GB" sz="2400" i="1"/>
              <a:t>and</a:t>
            </a:r>
            <a:r>
              <a:rPr lang="en-GB" sz="2400" b="1" i="1"/>
              <a:t> responsibilities </a:t>
            </a:r>
            <a:r>
              <a:rPr lang="en-GB" sz="2400"/>
              <a:t>should also be delegated across the</a:t>
            </a:r>
            <a:r>
              <a:rPr lang="en-GB" sz="2400" b="1"/>
              <a:t> </a:t>
            </a:r>
            <a:r>
              <a:rPr lang="en-GB" sz="2400" b="1" i="1"/>
              <a:t>different functional areas </a:t>
            </a:r>
            <a:r>
              <a:rPr lang="en-GB" sz="2400"/>
              <a:t>of the organisation</a:t>
            </a:r>
          </a:p>
          <a:p>
            <a:pPr marL="800100" lvl="1" indent="-342900">
              <a:buFont typeface="Arial" panose="020B0604020202020204" pitchFamily="34" charset="0"/>
              <a:buChar char="•"/>
            </a:pPr>
            <a:r>
              <a:rPr lang="en-GB" sz="2400"/>
              <a:t>Roles: 			Position (job title)</a:t>
            </a:r>
          </a:p>
          <a:p>
            <a:pPr marL="800100" lvl="1" indent="-342900">
              <a:buFont typeface="Arial" panose="020B0604020202020204" pitchFamily="34" charset="0"/>
              <a:buChar char="•"/>
            </a:pPr>
            <a:r>
              <a:rPr lang="en-GB" sz="2400"/>
              <a:t>Responsibilities: 	Assigned duties and obligations</a:t>
            </a:r>
          </a:p>
          <a:p>
            <a:pPr marL="800100" lvl="1" indent="-342900">
              <a:buFont typeface="Arial" panose="020B0604020202020204" pitchFamily="34" charset="0"/>
              <a:buChar char="•"/>
            </a:pPr>
            <a:r>
              <a:rPr lang="en-GB" sz="2400"/>
              <a:t>Functional Areas: 	Part of the organisation they operate in</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For example, an EMS may specify :</a:t>
            </a:r>
          </a:p>
          <a:p>
            <a:pPr marL="800100" lvl="1" indent="-342900">
              <a:buFont typeface="Arial" panose="020B0604020202020204" pitchFamily="34" charset="0"/>
              <a:buChar char="•"/>
            </a:pPr>
            <a:r>
              <a:rPr lang="en-GB" sz="2400"/>
              <a:t>Functional Area(s): 	Procurement</a:t>
            </a:r>
          </a:p>
          <a:p>
            <a:pPr marL="800100" lvl="1" indent="-342900">
              <a:buFont typeface="Arial" panose="020B0604020202020204" pitchFamily="34" charset="0"/>
              <a:buChar char="•"/>
            </a:pPr>
            <a:r>
              <a:rPr lang="en-GB" sz="2400"/>
              <a:t>Role: 			Procurement Manager</a:t>
            </a:r>
          </a:p>
          <a:p>
            <a:pPr marL="800100" lvl="1" indent="-342900">
              <a:buFont typeface="Arial" panose="020B0604020202020204" pitchFamily="34" charset="0"/>
              <a:buChar char="•"/>
            </a:pPr>
            <a:r>
              <a:rPr lang="en-GB" sz="2400"/>
              <a:t>Responsibility:</a:t>
            </a:r>
          </a:p>
          <a:p>
            <a:pPr marL="1257300" lvl="2" indent="-342900">
              <a:buFont typeface="Arial" panose="020B0604020202020204" pitchFamily="34" charset="0"/>
              <a:buChar char="•"/>
            </a:pPr>
            <a:r>
              <a:rPr lang="en-GB" sz="2400"/>
              <a:t>Review the environmental credentials of contractors and suppliers </a:t>
            </a:r>
          </a:p>
          <a:p>
            <a:pPr marL="1257300" lvl="2" indent="-342900">
              <a:buFont typeface="Arial" panose="020B0604020202020204" pitchFamily="34" charset="0"/>
              <a:buChar char="•"/>
            </a:pPr>
            <a:r>
              <a:rPr lang="en-GB" sz="2400"/>
              <a:t>Ensuring the compliance of contractors and suppliers to the business’s environmental requirements	</a:t>
            </a:r>
          </a:p>
          <a:p>
            <a:pPr marL="1257300" lvl="2" indent="-342900">
              <a:buFont typeface="Arial" panose="020B0604020202020204" pitchFamily="34" charset="0"/>
              <a:buChar char="•"/>
            </a:pPr>
            <a:endParaRPr lang="en-GB" sz="1200"/>
          </a:p>
          <a:p>
            <a:pPr marL="342900" indent="-342900">
              <a:buFont typeface="Arial" panose="020B0604020202020204" pitchFamily="34" charset="0"/>
              <a:buChar char="•"/>
            </a:pPr>
            <a:r>
              <a:rPr lang="en-GB" sz="2400"/>
              <a:t>The </a:t>
            </a:r>
            <a:r>
              <a:rPr lang="en-GB" sz="2400" b="1" i="1"/>
              <a:t>authority</a:t>
            </a:r>
            <a:r>
              <a:rPr lang="en-GB" sz="2400"/>
              <a:t> of the individual role should be clear. No overlaps or gaps.</a:t>
            </a:r>
          </a:p>
        </p:txBody>
      </p:sp>
      <p:pic>
        <p:nvPicPr>
          <p:cNvPr id="6" name="Picture 5">
            <a:extLst>
              <a:ext uri="{FF2B5EF4-FFF2-40B4-BE49-F238E27FC236}">
                <a16:creationId xmlns:a16="http://schemas.microsoft.com/office/drawing/2014/main" id="{7E17D155-EB7A-0BB3-C20D-434A6732DABE}"/>
              </a:ext>
            </a:extLst>
          </p:cNvPr>
          <p:cNvPicPr>
            <a:picLocks noChangeAspect="1"/>
          </p:cNvPicPr>
          <p:nvPr/>
        </p:nvPicPr>
        <p:blipFill rotWithShape="1">
          <a:blip r:embed="rId2">
            <a:extLst>
              <a:ext uri="{28A0092B-C50C-407E-A947-70E740481C1C}">
                <a14:useLocalDpi xmlns:a14="http://schemas.microsoft.com/office/drawing/2010/main" val="0"/>
              </a:ext>
            </a:extLst>
          </a:blip>
          <a:srcRect l="10379" t="-185" r="42319" b="185"/>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146525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Structure and responsibility: Examples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pic>
        <p:nvPicPr>
          <p:cNvPr id="7" name="Picture 6">
            <a:extLst>
              <a:ext uri="{FF2B5EF4-FFF2-40B4-BE49-F238E27FC236}">
                <a16:creationId xmlns:a16="http://schemas.microsoft.com/office/drawing/2014/main" id="{405AE309-BE21-38A5-254B-F446E1CEBF89}"/>
              </a:ext>
            </a:extLst>
          </p:cNvPr>
          <p:cNvPicPr>
            <a:picLocks noChangeAspect="1"/>
          </p:cNvPicPr>
          <p:nvPr/>
        </p:nvPicPr>
        <p:blipFill>
          <a:blip r:embed="rId3"/>
          <a:stretch>
            <a:fillRect/>
          </a:stretch>
        </p:blipFill>
        <p:spPr>
          <a:xfrm>
            <a:off x="22529" y="2278561"/>
            <a:ext cx="3604296" cy="3592644"/>
          </a:xfrm>
          <a:prstGeom prst="rect">
            <a:avLst/>
          </a:prstGeom>
        </p:spPr>
      </p:pic>
      <p:sp>
        <p:nvSpPr>
          <p:cNvPr id="10" name="TextBox 9">
            <a:extLst>
              <a:ext uri="{FF2B5EF4-FFF2-40B4-BE49-F238E27FC236}">
                <a16:creationId xmlns:a16="http://schemas.microsoft.com/office/drawing/2014/main" id="{C9B42DD9-25C5-07E9-6DE9-E83139C1A6D9}"/>
              </a:ext>
            </a:extLst>
          </p:cNvPr>
          <p:cNvSpPr txBox="1"/>
          <p:nvPr/>
        </p:nvSpPr>
        <p:spPr>
          <a:xfrm>
            <a:off x="-1" y="5794261"/>
            <a:ext cx="3511838" cy="769441"/>
          </a:xfrm>
          <a:prstGeom prst="rect">
            <a:avLst/>
          </a:prstGeom>
          <a:noFill/>
        </p:spPr>
        <p:txBody>
          <a:bodyPr wrap="square">
            <a:spAutoFit/>
          </a:bodyPr>
          <a:lstStyle/>
          <a:p>
            <a:r>
              <a:rPr lang="en-GB" sz="1400"/>
              <a:t>Council of Isles of Scilly</a:t>
            </a:r>
            <a:r>
              <a:rPr lang="en-GB" sz="1200"/>
              <a:t>: </a:t>
            </a:r>
            <a:r>
              <a:rPr lang="en-GB" sz="1000"/>
              <a:t>https://www.scilly.gov.uk/sites/default/files/Appendix%20D%20CIoS%20DRAFT%20Off%20Island%20Environmental%20%20Management%20System%202021-22.pdf</a:t>
            </a:r>
          </a:p>
        </p:txBody>
      </p:sp>
      <p:pic>
        <p:nvPicPr>
          <p:cNvPr id="13" name="Picture 12">
            <a:extLst>
              <a:ext uri="{FF2B5EF4-FFF2-40B4-BE49-F238E27FC236}">
                <a16:creationId xmlns:a16="http://schemas.microsoft.com/office/drawing/2014/main" id="{EA8A2B54-3CA4-A878-8942-0EE863E4580D}"/>
              </a:ext>
            </a:extLst>
          </p:cNvPr>
          <p:cNvPicPr>
            <a:picLocks noChangeAspect="1"/>
          </p:cNvPicPr>
          <p:nvPr/>
        </p:nvPicPr>
        <p:blipFill>
          <a:blip r:embed="rId4"/>
          <a:stretch>
            <a:fillRect/>
          </a:stretch>
        </p:blipFill>
        <p:spPr>
          <a:xfrm>
            <a:off x="1806085" y="1826441"/>
            <a:ext cx="1692088" cy="605854"/>
          </a:xfrm>
          <a:prstGeom prst="rect">
            <a:avLst/>
          </a:prstGeom>
        </p:spPr>
      </p:pic>
      <p:pic>
        <p:nvPicPr>
          <p:cNvPr id="15" name="Picture 14">
            <a:extLst>
              <a:ext uri="{FF2B5EF4-FFF2-40B4-BE49-F238E27FC236}">
                <a16:creationId xmlns:a16="http://schemas.microsoft.com/office/drawing/2014/main" id="{09A80FE6-92CD-740E-2E81-6039DEC67A64}"/>
              </a:ext>
            </a:extLst>
          </p:cNvPr>
          <p:cNvPicPr>
            <a:picLocks noChangeAspect="1"/>
          </p:cNvPicPr>
          <p:nvPr/>
        </p:nvPicPr>
        <p:blipFill rotWithShape="1">
          <a:blip r:embed="rId5"/>
          <a:srcRect r="1824"/>
          <a:stretch/>
        </p:blipFill>
        <p:spPr>
          <a:xfrm>
            <a:off x="3760086" y="695558"/>
            <a:ext cx="4251124" cy="4790296"/>
          </a:xfrm>
          <a:prstGeom prst="rect">
            <a:avLst/>
          </a:prstGeom>
          <a:ln>
            <a:solidFill>
              <a:schemeClr val="tx1"/>
            </a:solidFill>
          </a:ln>
        </p:spPr>
      </p:pic>
      <p:sp>
        <p:nvSpPr>
          <p:cNvPr id="17" name="TextBox 16">
            <a:extLst>
              <a:ext uri="{FF2B5EF4-FFF2-40B4-BE49-F238E27FC236}">
                <a16:creationId xmlns:a16="http://schemas.microsoft.com/office/drawing/2014/main" id="{04C5C65B-006B-1A55-71E9-81E60B243150}"/>
              </a:ext>
            </a:extLst>
          </p:cNvPr>
          <p:cNvSpPr txBox="1"/>
          <p:nvPr/>
        </p:nvSpPr>
        <p:spPr>
          <a:xfrm>
            <a:off x="3681116" y="5529126"/>
            <a:ext cx="4330093" cy="769441"/>
          </a:xfrm>
          <a:prstGeom prst="rect">
            <a:avLst/>
          </a:prstGeom>
          <a:noFill/>
        </p:spPr>
        <p:txBody>
          <a:bodyPr wrap="square">
            <a:spAutoFit/>
          </a:bodyPr>
          <a:lstStyle/>
          <a:p>
            <a:r>
              <a:rPr lang="en-GB" sz="1400"/>
              <a:t>Blended Product Ltd.:</a:t>
            </a:r>
          </a:p>
          <a:p>
            <a:r>
              <a:rPr lang="en-GB" sz="1000"/>
              <a:t>https://consult.environment-agency.gov.uk/psc/dn20-0sp-blended-products-limited/supporting_documents/Application%20%20Bespoke%20%20Environmental%20Management%20System.pdf</a:t>
            </a:r>
          </a:p>
        </p:txBody>
      </p:sp>
      <p:pic>
        <p:nvPicPr>
          <p:cNvPr id="19" name="Picture 18">
            <a:extLst>
              <a:ext uri="{FF2B5EF4-FFF2-40B4-BE49-F238E27FC236}">
                <a16:creationId xmlns:a16="http://schemas.microsoft.com/office/drawing/2014/main" id="{5F9C4023-82EA-EFE1-5D6E-60CD71FF3C9C}"/>
              </a:ext>
            </a:extLst>
          </p:cNvPr>
          <p:cNvPicPr>
            <a:picLocks noChangeAspect="1"/>
          </p:cNvPicPr>
          <p:nvPr/>
        </p:nvPicPr>
        <p:blipFill rotWithShape="1">
          <a:blip r:embed="rId6"/>
          <a:srcRect l="3952"/>
          <a:stretch/>
        </p:blipFill>
        <p:spPr>
          <a:xfrm>
            <a:off x="8086339" y="597338"/>
            <a:ext cx="4038595" cy="4790296"/>
          </a:xfrm>
          <a:prstGeom prst="rect">
            <a:avLst/>
          </a:prstGeom>
        </p:spPr>
      </p:pic>
      <p:sp>
        <p:nvSpPr>
          <p:cNvPr id="21" name="TextBox 20">
            <a:extLst>
              <a:ext uri="{FF2B5EF4-FFF2-40B4-BE49-F238E27FC236}">
                <a16:creationId xmlns:a16="http://schemas.microsoft.com/office/drawing/2014/main" id="{7432D68A-F3B2-2393-9A12-4848CB76AEE5}"/>
              </a:ext>
            </a:extLst>
          </p:cNvPr>
          <p:cNvSpPr txBox="1"/>
          <p:nvPr/>
        </p:nvSpPr>
        <p:spPr>
          <a:xfrm>
            <a:off x="8090178" y="5563429"/>
            <a:ext cx="3955787" cy="615553"/>
          </a:xfrm>
          <a:prstGeom prst="rect">
            <a:avLst/>
          </a:prstGeom>
          <a:noFill/>
        </p:spPr>
        <p:txBody>
          <a:bodyPr wrap="square">
            <a:spAutoFit/>
          </a:bodyPr>
          <a:lstStyle/>
          <a:p>
            <a:r>
              <a:rPr lang="en-GB" sz="1400"/>
              <a:t>Neath Port Talbot Group of Colleges: </a:t>
            </a:r>
            <a:r>
              <a:rPr lang="en-GB" sz="1000"/>
              <a:t>https://www.nptcgroup.ac.uk/wp-content/uploads/2017/04/ENV00-Roles-and-Responsibilities-2014-Updated.pdf</a:t>
            </a:r>
          </a:p>
        </p:txBody>
      </p:sp>
      <p:sp>
        <p:nvSpPr>
          <p:cNvPr id="23" name="TextBox 22">
            <a:extLst>
              <a:ext uri="{FF2B5EF4-FFF2-40B4-BE49-F238E27FC236}">
                <a16:creationId xmlns:a16="http://schemas.microsoft.com/office/drawing/2014/main" id="{62D740F3-5382-9EB7-9BA4-12093C5173DB}"/>
              </a:ext>
            </a:extLst>
          </p:cNvPr>
          <p:cNvSpPr txBox="1"/>
          <p:nvPr/>
        </p:nvSpPr>
        <p:spPr>
          <a:xfrm>
            <a:off x="221724" y="398342"/>
            <a:ext cx="3068387" cy="1446550"/>
          </a:xfrm>
          <a:prstGeom prst="rect">
            <a:avLst/>
          </a:prstGeom>
          <a:noFill/>
        </p:spPr>
        <p:txBody>
          <a:bodyPr wrap="square">
            <a:spAutoFit/>
          </a:bodyPr>
          <a:lstStyle/>
          <a:p>
            <a:r>
              <a:rPr lang="en-GB" sz="2200"/>
              <a:t>It is useful to identify who the person / group reports to – identify the communication channels</a:t>
            </a:r>
          </a:p>
        </p:txBody>
      </p:sp>
      <p:cxnSp>
        <p:nvCxnSpPr>
          <p:cNvPr id="25" name="Straight Arrow Connector 24">
            <a:extLst>
              <a:ext uri="{FF2B5EF4-FFF2-40B4-BE49-F238E27FC236}">
                <a16:creationId xmlns:a16="http://schemas.microsoft.com/office/drawing/2014/main" id="{AD0075A2-AB51-33B7-9EDB-EAB2591CF37F}"/>
              </a:ext>
            </a:extLst>
          </p:cNvPr>
          <p:cNvCxnSpPr>
            <a:cxnSpLocks/>
            <a:stCxn id="23" idx="2"/>
          </p:cNvCxnSpPr>
          <p:nvPr/>
        </p:nvCxnSpPr>
        <p:spPr>
          <a:xfrm>
            <a:off x="1755918" y="1844892"/>
            <a:ext cx="68759" cy="59490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3053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A302C2-E41D-059D-5B88-FA5563FDFE14}"/>
              </a:ext>
            </a:extLst>
          </p:cNvPr>
          <p:cNvPicPr>
            <a:picLocks noChangeAspect="1"/>
          </p:cNvPicPr>
          <p:nvPr/>
        </p:nvPicPr>
        <p:blipFill rotWithShape="1">
          <a:blip r:embed="rId3"/>
          <a:srcRect l="36099" t="23750" r="16667" b="18271"/>
          <a:stretch/>
        </p:blipFill>
        <p:spPr>
          <a:xfrm>
            <a:off x="4905206" y="719325"/>
            <a:ext cx="6890651" cy="5638745"/>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Organisational Chart</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C9B42DD9-25C5-07E9-6DE9-E83139C1A6D9}"/>
              </a:ext>
            </a:extLst>
          </p:cNvPr>
          <p:cNvSpPr txBox="1"/>
          <p:nvPr/>
        </p:nvSpPr>
        <p:spPr>
          <a:xfrm>
            <a:off x="2218121" y="5619093"/>
            <a:ext cx="3511838" cy="630942"/>
          </a:xfrm>
          <a:prstGeom prst="rect">
            <a:avLst/>
          </a:prstGeom>
          <a:noFill/>
        </p:spPr>
        <p:txBody>
          <a:bodyPr wrap="square">
            <a:spAutoFit/>
          </a:bodyPr>
          <a:lstStyle/>
          <a:p>
            <a:r>
              <a:rPr lang="en-GB" sz="1400"/>
              <a:t>Canterbury Christ Church University: </a:t>
            </a:r>
            <a:r>
              <a:rPr lang="en-GB" sz="1050"/>
              <a:t>https://www.canterbury.ac.uk/asset-library/about-us/sustainability/EMS-Manual-V2020-3.pdf</a:t>
            </a:r>
          </a:p>
        </p:txBody>
      </p:sp>
      <p:pic>
        <p:nvPicPr>
          <p:cNvPr id="4" name="Picture 3">
            <a:extLst>
              <a:ext uri="{FF2B5EF4-FFF2-40B4-BE49-F238E27FC236}">
                <a16:creationId xmlns:a16="http://schemas.microsoft.com/office/drawing/2014/main" id="{4243D1FD-26D5-4E36-D6B5-89BC9E052A7A}"/>
              </a:ext>
            </a:extLst>
          </p:cNvPr>
          <p:cNvPicPr>
            <a:picLocks noChangeAspect="1"/>
          </p:cNvPicPr>
          <p:nvPr/>
        </p:nvPicPr>
        <p:blipFill>
          <a:blip r:embed="rId4"/>
          <a:stretch>
            <a:fillRect/>
          </a:stretch>
        </p:blipFill>
        <p:spPr>
          <a:xfrm>
            <a:off x="9542072" y="947027"/>
            <a:ext cx="2253786" cy="702479"/>
          </a:xfrm>
          <a:prstGeom prst="rect">
            <a:avLst/>
          </a:prstGeom>
        </p:spPr>
      </p:pic>
      <p:pic>
        <p:nvPicPr>
          <p:cNvPr id="9" name="Picture 8">
            <a:extLst>
              <a:ext uri="{FF2B5EF4-FFF2-40B4-BE49-F238E27FC236}">
                <a16:creationId xmlns:a16="http://schemas.microsoft.com/office/drawing/2014/main" id="{02CFB1CD-2D63-E485-C357-18364B6C7A8F}"/>
              </a:ext>
            </a:extLst>
          </p:cNvPr>
          <p:cNvPicPr>
            <a:picLocks noChangeAspect="1"/>
          </p:cNvPicPr>
          <p:nvPr/>
        </p:nvPicPr>
        <p:blipFill rotWithShape="1">
          <a:blip r:embed="rId5"/>
          <a:srcRect l="36953" t="17492" r="18875" b="33286"/>
          <a:stretch/>
        </p:blipFill>
        <p:spPr>
          <a:xfrm>
            <a:off x="284881" y="2107137"/>
            <a:ext cx="4727480" cy="3511956"/>
          </a:xfrm>
          <a:prstGeom prst="rect">
            <a:avLst/>
          </a:prstGeom>
        </p:spPr>
      </p:pic>
      <p:sp>
        <p:nvSpPr>
          <p:cNvPr id="11" name="TextBox 10">
            <a:extLst>
              <a:ext uri="{FF2B5EF4-FFF2-40B4-BE49-F238E27FC236}">
                <a16:creationId xmlns:a16="http://schemas.microsoft.com/office/drawing/2014/main" id="{F55F5AB2-90FF-985C-9B09-288E109B963F}"/>
              </a:ext>
            </a:extLst>
          </p:cNvPr>
          <p:cNvSpPr txBox="1"/>
          <p:nvPr/>
        </p:nvSpPr>
        <p:spPr>
          <a:xfrm>
            <a:off x="392036" y="477376"/>
            <a:ext cx="4977823" cy="1446550"/>
          </a:xfrm>
          <a:prstGeom prst="rect">
            <a:avLst/>
          </a:prstGeom>
          <a:noFill/>
        </p:spPr>
        <p:txBody>
          <a:bodyPr wrap="square">
            <a:spAutoFit/>
          </a:bodyPr>
          <a:lstStyle/>
          <a:p>
            <a:r>
              <a:rPr lang="en-GB" sz="2200"/>
              <a:t>An organisational chart can aid interpretation of structure of responsibility within the organisation, as well as communication channels</a:t>
            </a:r>
          </a:p>
        </p:txBody>
      </p:sp>
      <p:sp>
        <p:nvSpPr>
          <p:cNvPr id="12" name="Oval 11">
            <a:extLst>
              <a:ext uri="{FF2B5EF4-FFF2-40B4-BE49-F238E27FC236}">
                <a16:creationId xmlns:a16="http://schemas.microsoft.com/office/drawing/2014/main" id="{88356A68-935A-B156-06E9-54002FFF3E45}"/>
              </a:ext>
            </a:extLst>
          </p:cNvPr>
          <p:cNvSpPr/>
          <p:nvPr/>
        </p:nvSpPr>
        <p:spPr>
          <a:xfrm>
            <a:off x="1277471" y="3881288"/>
            <a:ext cx="2689411" cy="77032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78467B93-59C4-73A1-3538-124F24EEB5E6}"/>
              </a:ext>
            </a:extLst>
          </p:cNvPr>
          <p:cNvSpPr txBox="1"/>
          <p:nvPr/>
        </p:nvSpPr>
        <p:spPr>
          <a:xfrm>
            <a:off x="0" y="5157428"/>
            <a:ext cx="2043953" cy="923330"/>
          </a:xfrm>
          <a:prstGeom prst="rect">
            <a:avLst/>
          </a:prstGeom>
          <a:noFill/>
        </p:spPr>
        <p:txBody>
          <a:bodyPr wrap="square">
            <a:spAutoFit/>
          </a:bodyPr>
          <a:lstStyle/>
          <a:p>
            <a:pPr algn="ctr"/>
            <a:r>
              <a:rPr lang="en-GB" sz="1800"/>
              <a:t>Note: All staff are part of the EMS process.</a:t>
            </a:r>
            <a:endParaRPr lang="en-GB"/>
          </a:p>
        </p:txBody>
      </p:sp>
      <p:cxnSp>
        <p:nvCxnSpPr>
          <p:cNvPr id="20" name="Straight Arrow Connector 19">
            <a:extLst>
              <a:ext uri="{FF2B5EF4-FFF2-40B4-BE49-F238E27FC236}">
                <a16:creationId xmlns:a16="http://schemas.microsoft.com/office/drawing/2014/main" id="{B1C2E746-73BA-9007-B2EC-7879C6F138F7}"/>
              </a:ext>
            </a:extLst>
          </p:cNvPr>
          <p:cNvCxnSpPr>
            <a:cxnSpLocks/>
            <a:stCxn id="16" idx="0"/>
            <a:endCxn id="12" idx="3"/>
          </p:cNvCxnSpPr>
          <p:nvPr/>
        </p:nvCxnSpPr>
        <p:spPr>
          <a:xfrm flipV="1">
            <a:off x="1021977" y="4538802"/>
            <a:ext cx="649349" cy="61862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3798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Resources</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5468471" y="363915"/>
            <a:ext cx="6293223" cy="4524315"/>
          </a:xfrm>
          <a:prstGeom prst="rect">
            <a:avLst/>
          </a:prstGeom>
          <a:noFill/>
        </p:spPr>
        <p:txBody>
          <a:bodyPr wrap="square" rtlCol="0">
            <a:spAutoFit/>
          </a:bodyPr>
          <a:lstStyle/>
          <a:p>
            <a:r>
              <a:rPr lang="en-GB" sz="2400" i="1" dirty="0">
                <a:latin typeface="Comic Sans MS" panose="030F0702030302020204" pitchFamily="66" charset="0"/>
              </a:rPr>
              <a:t>Question: Once you have the company aim (policy), plan in place (with objective and targets), and the staff roles established, what is missing to facilitate the effective running of the EMS?</a:t>
            </a:r>
          </a:p>
          <a:p>
            <a:endParaRPr lang="en-GB" sz="2400" i="1" dirty="0">
              <a:latin typeface="Comic Sans MS" panose="030F0702030302020204" pitchFamily="66" charset="0"/>
            </a:endParaRPr>
          </a:p>
          <a:p>
            <a:r>
              <a:rPr lang="en-GB" sz="2400" i="1" dirty="0">
                <a:latin typeface="Comic Sans MS" panose="030F0702030302020204" pitchFamily="66" charset="0"/>
              </a:rPr>
              <a:t>Imagine you have been asked today to make a cake, and each assigned a role (baking, decoration, and delivery). You have a plan (objectives, and date / time for completion). What are you missing?</a:t>
            </a:r>
          </a:p>
          <a:p>
            <a:endParaRPr lang="en-GB" sz="2400" dirty="0"/>
          </a:p>
        </p:txBody>
      </p:sp>
      <p:sp>
        <p:nvSpPr>
          <p:cNvPr id="6" name="Rectangle 5">
            <a:extLst>
              <a:ext uri="{FF2B5EF4-FFF2-40B4-BE49-F238E27FC236}">
                <a16:creationId xmlns:a16="http://schemas.microsoft.com/office/drawing/2014/main" id="{4A38CB41-E045-6B25-0635-4A40CC2540F7}"/>
              </a:ext>
            </a:extLst>
          </p:cNvPr>
          <p:cNvSpPr/>
          <p:nvPr/>
        </p:nvSpPr>
        <p:spPr>
          <a:xfrm>
            <a:off x="4419598" y="59115"/>
            <a:ext cx="2170773" cy="304800"/>
          </a:xfrm>
          <a:prstGeom prst="rect">
            <a:avLst/>
          </a:prstGeom>
          <a:solidFill>
            <a:schemeClr val="bg1"/>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i="1">
                <a:solidFill>
                  <a:schemeClr val="tx1"/>
                </a:solidFill>
                <a:latin typeface="Comic Sans MS" panose="030F0702030302020204" pitchFamily="66" charset="0"/>
              </a:rPr>
              <a:t>?</a:t>
            </a:r>
          </a:p>
        </p:txBody>
      </p:sp>
      <p:pic>
        <p:nvPicPr>
          <p:cNvPr id="7" name="Picture 6">
            <a:extLst>
              <a:ext uri="{FF2B5EF4-FFF2-40B4-BE49-F238E27FC236}">
                <a16:creationId xmlns:a16="http://schemas.microsoft.com/office/drawing/2014/main" id="{3DF6B48F-1574-1F8B-2CF5-CF46D6095A12}"/>
              </a:ext>
            </a:extLst>
          </p:cNvPr>
          <p:cNvPicPr>
            <a:picLocks noChangeAspect="1"/>
          </p:cNvPicPr>
          <p:nvPr/>
        </p:nvPicPr>
        <p:blipFill rotWithShape="1">
          <a:blip r:embed="rId2"/>
          <a:srcRect l="20000"/>
          <a:stretch/>
        </p:blipFill>
        <p:spPr>
          <a:xfrm>
            <a:off x="-1" y="494180"/>
            <a:ext cx="5333998" cy="3771900"/>
          </a:xfrm>
          <a:prstGeom prst="rect">
            <a:avLst/>
          </a:prstGeom>
        </p:spPr>
      </p:pic>
      <p:sp>
        <p:nvSpPr>
          <p:cNvPr id="10" name="TextBox 9">
            <a:extLst>
              <a:ext uri="{FF2B5EF4-FFF2-40B4-BE49-F238E27FC236}">
                <a16:creationId xmlns:a16="http://schemas.microsoft.com/office/drawing/2014/main" id="{55D07339-7939-2E1F-7D3E-2ADF25761AAC}"/>
              </a:ext>
            </a:extLst>
          </p:cNvPr>
          <p:cNvSpPr txBox="1"/>
          <p:nvPr/>
        </p:nvSpPr>
        <p:spPr>
          <a:xfrm>
            <a:off x="52086" y="4390928"/>
            <a:ext cx="12087823" cy="1938992"/>
          </a:xfrm>
          <a:prstGeom prst="rect">
            <a:avLst/>
          </a:prstGeom>
          <a:noFill/>
        </p:spPr>
        <p:txBody>
          <a:bodyPr wrap="square">
            <a:spAutoFit/>
          </a:bodyPr>
          <a:lstStyle/>
          <a:p>
            <a:r>
              <a:rPr lang="en-GB" sz="2400" dirty="0"/>
              <a:t>Outlined in ISO 14001:2015:</a:t>
            </a:r>
          </a:p>
          <a:p>
            <a:r>
              <a:rPr lang="en-GB" sz="2400" dirty="0">
                <a:solidFill>
                  <a:srgbClr val="000000"/>
                </a:solidFill>
              </a:rPr>
              <a:t>“</a:t>
            </a:r>
            <a:r>
              <a:rPr lang="en-GB" sz="2400" i="1" dirty="0"/>
              <a:t>The </a:t>
            </a:r>
            <a:r>
              <a:rPr lang="en-GB" sz="2400" b="1" i="1" dirty="0"/>
              <a:t>organization shall determine and provide the resources </a:t>
            </a:r>
            <a:r>
              <a:rPr lang="en-GB" sz="2400" i="1" dirty="0"/>
              <a:t>needed for the establishment, implementation, maintenance and continual improvement of the environmental management system</a:t>
            </a:r>
            <a:r>
              <a:rPr lang="en-GB" sz="2400" dirty="0"/>
              <a:t>.</a:t>
            </a:r>
            <a:r>
              <a:rPr lang="en-GB" sz="2400" dirty="0">
                <a:solidFill>
                  <a:srgbClr val="000000"/>
                </a:solidFill>
              </a:rPr>
              <a:t>”</a:t>
            </a:r>
          </a:p>
          <a:p>
            <a:r>
              <a:rPr lang="en-GB" sz="2400" i="1" dirty="0">
                <a:solidFill>
                  <a:srgbClr val="000000"/>
                </a:solidFill>
              </a:rPr>
              <a:t>“</a:t>
            </a:r>
            <a:r>
              <a:rPr lang="en-GB" sz="2400" b="1" i="1" dirty="0">
                <a:solidFill>
                  <a:srgbClr val="000000"/>
                </a:solidFill>
              </a:rPr>
              <a:t>Resources</a:t>
            </a:r>
            <a:r>
              <a:rPr lang="en-GB" sz="2400" i="1" dirty="0">
                <a:solidFill>
                  <a:srgbClr val="000000"/>
                </a:solidFill>
              </a:rPr>
              <a:t> include human resources, and specialized skills, technology, and financial resources.”</a:t>
            </a:r>
          </a:p>
        </p:txBody>
      </p:sp>
    </p:spTree>
    <p:extLst>
      <p:ext uri="{BB962C8B-B14F-4D97-AF65-F5344CB8AC3E}">
        <p14:creationId xmlns:p14="http://schemas.microsoft.com/office/powerpoint/2010/main" val="262241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Competence, training and awareness</a:t>
            </a:r>
            <a:endParaRPr lang="en-GB" sz="1800"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55D07339-7939-2E1F-7D3E-2ADF25761AAC}"/>
              </a:ext>
            </a:extLst>
          </p:cNvPr>
          <p:cNvSpPr txBox="1"/>
          <p:nvPr/>
        </p:nvSpPr>
        <p:spPr>
          <a:xfrm>
            <a:off x="104177" y="369332"/>
            <a:ext cx="12087823" cy="6124754"/>
          </a:xfrm>
          <a:prstGeom prst="rect">
            <a:avLst/>
          </a:prstGeom>
          <a:noFill/>
        </p:spPr>
        <p:txBody>
          <a:bodyPr wrap="square">
            <a:spAutoFit/>
          </a:bodyPr>
          <a:lstStyle/>
          <a:p>
            <a:pPr marL="342900" indent="-342900">
              <a:buFont typeface="Arial" panose="020B0604020202020204" pitchFamily="34" charset="0"/>
              <a:buChar char="•"/>
            </a:pPr>
            <a:r>
              <a:rPr lang="en-GB" sz="2400"/>
              <a:t>While all staff may be in appropriate positions, with sufficient resources, it is essential that they have the relevant knowledge and skills to carry out the associated responsibilities assigned to them under the EMS process.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Competence</a:t>
            </a:r>
          </a:p>
          <a:p>
            <a:pPr marL="800100" lvl="1" indent="-342900">
              <a:buFont typeface="Arial" panose="020B0604020202020204" pitchFamily="34" charset="0"/>
              <a:buChar char="•"/>
            </a:pPr>
            <a:r>
              <a:rPr lang="en-GB" sz="2400"/>
              <a:t>What skills / abilities are needed to fulfil a function to avoid a significant impact? Knowledge of chemistry for example.</a:t>
            </a:r>
          </a:p>
          <a:p>
            <a:pPr marL="800100" lvl="1" indent="-342900">
              <a:buFont typeface="Arial" panose="020B0604020202020204" pitchFamily="34" charset="0"/>
              <a:buChar char="•"/>
            </a:pPr>
            <a:endParaRPr lang="en-GB" sz="1400"/>
          </a:p>
          <a:p>
            <a:pPr marL="342900" indent="-342900">
              <a:buFont typeface="Arial" panose="020B0604020202020204" pitchFamily="34" charset="0"/>
              <a:buChar char="•"/>
            </a:pPr>
            <a:r>
              <a:rPr lang="en-GB" sz="2400"/>
              <a:t>Training</a:t>
            </a:r>
          </a:p>
          <a:p>
            <a:pPr marL="800100" lvl="1" indent="-342900">
              <a:buFont typeface="Arial" panose="020B0604020202020204" pitchFamily="34" charset="0"/>
              <a:buChar char="•"/>
            </a:pPr>
            <a:r>
              <a:rPr lang="en-GB" sz="2400"/>
              <a:t>Finding those competencies, and then providing additional info to fulfil them all</a:t>
            </a:r>
          </a:p>
          <a:p>
            <a:pPr marL="800100" lvl="1" indent="-342900">
              <a:buFont typeface="Arial" panose="020B0604020202020204" pitchFamily="34" charset="0"/>
              <a:buChar char="•"/>
            </a:pPr>
            <a:endParaRPr lang="en-GB" sz="1600"/>
          </a:p>
          <a:p>
            <a:pPr marL="342900" indent="-342900">
              <a:buFont typeface="Arial" panose="020B0604020202020204" pitchFamily="34" charset="0"/>
              <a:buChar char="•"/>
            </a:pPr>
            <a:r>
              <a:rPr lang="en-GB" sz="2400"/>
              <a:t>Awareness</a:t>
            </a:r>
          </a:p>
          <a:p>
            <a:pPr marL="800100" lvl="1" indent="-342900">
              <a:buFont typeface="Arial" panose="020B0604020202020204" pitchFamily="34" charset="0"/>
              <a:buChar char="•"/>
            </a:pPr>
            <a:r>
              <a:rPr lang="en-GB" sz="2400"/>
              <a:t>Understanding how tasks can lead to a significant aspect / impact</a:t>
            </a:r>
          </a:p>
          <a:p>
            <a:pPr marL="1257300" lvl="2" indent="-342900">
              <a:buFont typeface="Arial" panose="020B0604020202020204" pitchFamily="34" charset="0"/>
              <a:buChar char="•"/>
            </a:pPr>
            <a:r>
              <a:rPr lang="en-GB" sz="2400"/>
              <a:t>Conformity to the policy</a:t>
            </a:r>
          </a:p>
          <a:p>
            <a:pPr marL="1257300" lvl="2" indent="-342900">
              <a:buFont typeface="Arial" panose="020B0604020202020204" pitchFamily="34" charset="0"/>
              <a:buChar char="•"/>
            </a:pPr>
            <a:r>
              <a:rPr lang="en-GB" sz="2400"/>
              <a:t>Significant aspects &amp; impacts</a:t>
            </a:r>
          </a:p>
          <a:p>
            <a:pPr marL="1257300" lvl="2" indent="-342900">
              <a:buFont typeface="Arial" panose="020B0604020202020204" pitchFamily="34" charset="0"/>
              <a:buChar char="•"/>
            </a:pPr>
            <a:r>
              <a:rPr lang="en-GB" sz="2400"/>
              <a:t>Roles &amp; responsibilities to achieve conformity</a:t>
            </a:r>
          </a:p>
          <a:p>
            <a:pPr marL="1257300" lvl="2" indent="-342900">
              <a:buFont typeface="Arial" panose="020B0604020202020204" pitchFamily="34" charset="0"/>
              <a:buChar char="•"/>
            </a:pPr>
            <a:r>
              <a:rPr lang="en-GB" sz="2400"/>
              <a:t>Potential consequences of departure from procedures</a:t>
            </a:r>
          </a:p>
        </p:txBody>
      </p:sp>
    </p:spTree>
    <p:extLst>
      <p:ext uri="{BB962C8B-B14F-4D97-AF65-F5344CB8AC3E}">
        <p14:creationId xmlns:p14="http://schemas.microsoft.com/office/powerpoint/2010/main" val="3715833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Communication</a:t>
            </a:r>
            <a:endParaRPr lang="en-GB" sz="1800"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55D07339-7939-2E1F-7D3E-2ADF25761AAC}"/>
              </a:ext>
            </a:extLst>
          </p:cNvPr>
          <p:cNvSpPr txBox="1"/>
          <p:nvPr/>
        </p:nvSpPr>
        <p:spPr>
          <a:xfrm>
            <a:off x="104177" y="398005"/>
            <a:ext cx="12087823" cy="6001643"/>
          </a:xfrm>
          <a:prstGeom prst="rect">
            <a:avLst/>
          </a:prstGeom>
          <a:noFill/>
        </p:spPr>
        <p:txBody>
          <a:bodyPr wrap="square">
            <a:spAutoFit/>
          </a:bodyPr>
          <a:lstStyle/>
          <a:p>
            <a:pPr marL="342900" indent="-342900">
              <a:buFont typeface="Arial" panose="020B0604020202020204" pitchFamily="34" charset="0"/>
              <a:buChar char="•"/>
            </a:pPr>
            <a:r>
              <a:rPr lang="en-GB" sz="2400"/>
              <a:t>According to ISO 14001:</a:t>
            </a:r>
          </a:p>
          <a:p>
            <a:pPr marL="800100" lvl="1" indent="-342900">
              <a:buFont typeface="Arial" panose="020B0604020202020204" pitchFamily="34" charset="0"/>
              <a:buChar char="•"/>
            </a:pPr>
            <a:r>
              <a:rPr lang="en-GB" sz="2400"/>
              <a:t>“The organization shall establish, implement and maintain the process(es) needed for internal and external communications relevant to the environmental management system”, including:</a:t>
            </a:r>
          </a:p>
          <a:p>
            <a:pPr marL="1257300" lvl="2" indent="-342900">
              <a:buFont typeface="Arial" panose="020B0604020202020204" pitchFamily="34" charset="0"/>
              <a:buChar char="•"/>
            </a:pPr>
            <a:r>
              <a:rPr lang="en-GB" sz="2400"/>
              <a:t>On what it will communicate</a:t>
            </a:r>
          </a:p>
          <a:p>
            <a:pPr marL="1257300" lvl="2" indent="-342900">
              <a:buFont typeface="Arial" panose="020B0604020202020204" pitchFamily="34" charset="0"/>
              <a:buChar char="•"/>
            </a:pPr>
            <a:r>
              <a:rPr lang="en-GB" sz="2400"/>
              <a:t>When it will communicate</a:t>
            </a:r>
          </a:p>
          <a:p>
            <a:pPr marL="1257300" lvl="2" indent="-342900">
              <a:buFont typeface="Arial" panose="020B0604020202020204" pitchFamily="34" charset="0"/>
              <a:buChar char="•"/>
            </a:pPr>
            <a:r>
              <a:rPr lang="en-GB" sz="2400"/>
              <a:t>With whom it needs to communicate</a:t>
            </a:r>
          </a:p>
          <a:p>
            <a:pPr marL="1257300" lvl="2" indent="-342900">
              <a:buFont typeface="Arial" panose="020B0604020202020204" pitchFamily="34" charset="0"/>
              <a:buChar char="•"/>
            </a:pPr>
            <a:r>
              <a:rPr lang="en-GB" sz="2400"/>
              <a:t>How it will communicate</a:t>
            </a:r>
          </a:p>
          <a:p>
            <a:pPr marL="800100" lvl="1" indent="-342900">
              <a:buFont typeface="Arial" panose="020B0604020202020204" pitchFamily="34" charset="0"/>
              <a:buChar char="•"/>
            </a:pPr>
            <a:r>
              <a:rPr lang="en-GB" sz="2400"/>
              <a:t>Internal</a:t>
            </a:r>
          </a:p>
          <a:p>
            <a:pPr marL="1257300" lvl="2" indent="-342900">
              <a:buFont typeface="Arial" panose="020B0604020202020204" pitchFamily="34" charset="0"/>
              <a:buChar char="•"/>
            </a:pPr>
            <a:r>
              <a:rPr lang="en-GB" sz="2400"/>
              <a:t>Info relevant to the EMS to levels / functions of the organisation</a:t>
            </a:r>
          </a:p>
          <a:p>
            <a:pPr marL="1257300" lvl="2" indent="-342900">
              <a:buFont typeface="Arial" panose="020B0604020202020204" pitchFamily="34" charset="0"/>
              <a:buChar char="•"/>
            </a:pPr>
            <a:r>
              <a:rPr lang="en-GB" sz="2400"/>
              <a:t>Including any changes to the EMS</a:t>
            </a:r>
          </a:p>
          <a:p>
            <a:pPr marL="1257300" lvl="2" indent="-342900">
              <a:buFont typeface="Arial" panose="020B0604020202020204" pitchFamily="34" charset="0"/>
              <a:buChar char="•"/>
            </a:pPr>
            <a:r>
              <a:rPr lang="en-GB" sz="2400"/>
              <a:t>Anyone doing work can then contribute to continual improvement</a:t>
            </a:r>
          </a:p>
          <a:p>
            <a:pPr marL="800100" lvl="1" indent="-342900">
              <a:buFont typeface="Arial" panose="020B0604020202020204" pitchFamily="34" charset="0"/>
              <a:buChar char="•"/>
            </a:pPr>
            <a:r>
              <a:rPr lang="en-GB" sz="2400"/>
              <a:t>External </a:t>
            </a:r>
          </a:p>
          <a:p>
            <a:pPr marL="1257300" lvl="2" indent="-342900">
              <a:buFont typeface="Arial" panose="020B0604020202020204" pitchFamily="34" charset="0"/>
              <a:buChar char="•"/>
            </a:pPr>
            <a:r>
              <a:rPr lang="en-GB" sz="2400"/>
              <a:t>Provide information relevant to the EMS as outlined by the communication process(es)</a:t>
            </a:r>
          </a:p>
          <a:p>
            <a:pPr marL="1257300" lvl="2" indent="-342900">
              <a:buFont typeface="Arial" panose="020B0604020202020204" pitchFamily="34" charset="0"/>
              <a:buChar char="•"/>
            </a:pPr>
            <a:r>
              <a:rPr lang="en-GB" sz="2400"/>
              <a:t>Also, those required by compliance obligations</a:t>
            </a:r>
          </a:p>
        </p:txBody>
      </p:sp>
    </p:spTree>
    <p:extLst>
      <p:ext uri="{BB962C8B-B14F-4D97-AF65-F5344CB8AC3E}">
        <p14:creationId xmlns:p14="http://schemas.microsoft.com/office/powerpoint/2010/main" val="2422890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Operational Controls</a:t>
            </a:r>
            <a:endParaRPr lang="en-GB" sz="1800"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55D07339-7939-2E1F-7D3E-2ADF25761AAC}"/>
              </a:ext>
            </a:extLst>
          </p:cNvPr>
          <p:cNvSpPr txBox="1"/>
          <p:nvPr/>
        </p:nvSpPr>
        <p:spPr>
          <a:xfrm>
            <a:off x="179292" y="526026"/>
            <a:ext cx="11833412" cy="5693866"/>
          </a:xfrm>
          <a:prstGeom prst="rect">
            <a:avLst/>
          </a:prstGeom>
          <a:noFill/>
        </p:spPr>
        <p:txBody>
          <a:bodyPr wrap="square">
            <a:spAutoFit/>
          </a:bodyPr>
          <a:lstStyle/>
          <a:p>
            <a:pPr marL="342900" indent="-342900">
              <a:buFont typeface="Arial" panose="020B0604020202020204" pitchFamily="34" charset="0"/>
              <a:buChar char="•"/>
            </a:pPr>
            <a:r>
              <a:rPr lang="en-GB" sz="2800"/>
              <a:t>Having identified significant impacts, it is essential that the relevant staff responsible for managing these impacts have the guidance documented to ensure the correct processes are conducted. </a:t>
            </a:r>
          </a:p>
          <a:p>
            <a:endParaRPr lang="en-GB" sz="2800"/>
          </a:p>
          <a:p>
            <a:pPr marL="342900" indent="-342900">
              <a:buFont typeface="Arial" panose="020B0604020202020204" pitchFamily="34" charset="0"/>
              <a:buChar char="•"/>
            </a:pPr>
            <a:r>
              <a:rPr lang="en-GB" sz="2800"/>
              <a:t>According to ISO 14001:</a:t>
            </a:r>
          </a:p>
          <a:p>
            <a:pPr marL="800100" lvl="1" indent="-342900">
              <a:buFont typeface="Arial" panose="020B0604020202020204" pitchFamily="34" charset="0"/>
              <a:buChar char="•"/>
            </a:pPr>
            <a:r>
              <a:rPr lang="en-GB" sz="2800"/>
              <a:t>“The organization shall establish, implement, control and maintain the processes needed to meet environmental management system requirements, and to implement the actions identified”, by:</a:t>
            </a:r>
          </a:p>
          <a:p>
            <a:pPr marL="1257300" lvl="2" indent="-342900">
              <a:buFont typeface="Arial" panose="020B0604020202020204" pitchFamily="34" charset="0"/>
              <a:buChar char="•"/>
            </a:pPr>
            <a:r>
              <a:rPr lang="en-GB" sz="2800"/>
              <a:t>Establishing operating criteria for the process(es)</a:t>
            </a:r>
          </a:p>
          <a:p>
            <a:pPr marL="1257300" lvl="2" indent="-342900">
              <a:buFont typeface="Arial" panose="020B0604020202020204" pitchFamily="34" charset="0"/>
              <a:buChar char="•"/>
            </a:pPr>
            <a:r>
              <a:rPr lang="en-GB" sz="2800"/>
              <a:t>Implementing control of the process(es), in accordance with the operating criteria</a:t>
            </a:r>
          </a:p>
          <a:p>
            <a:pPr marL="1257300" lvl="2" indent="-342900">
              <a:buFont typeface="Arial" panose="020B0604020202020204" pitchFamily="34" charset="0"/>
              <a:buChar char="•"/>
            </a:pPr>
            <a:r>
              <a:rPr lang="en-GB" sz="2800"/>
              <a:t>Control of planned changes</a:t>
            </a:r>
          </a:p>
          <a:p>
            <a:pPr marL="1257300" lvl="2" indent="-342900">
              <a:buFont typeface="Arial" panose="020B0604020202020204" pitchFamily="34" charset="0"/>
              <a:buChar char="•"/>
            </a:pPr>
            <a:r>
              <a:rPr lang="en-GB" sz="2800"/>
              <a:t>Also control / influence of outsourced processed</a:t>
            </a:r>
          </a:p>
        </p:txBody>
      </p:sp>
    </p:spTree>
    <p:extLst>
      <p:ext uri="{BB962C8B-B14F-4D97-AF65-F5344CB8AC3E}">
        <p14:creationId xmlns:p14="http://schemas.microsoft.com/office/powerpoint/2010/main" val="97256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Operational Controls</a:t>
            </a:r>
            <a:endParaRPr lang="en-GB" sz="1800"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55D07339-7939-2E1F-7D3E-2ADF25761AAC}"/>
              </a:ext>
            </a:extLst>
          </p:cNvPr>
          <p:cNvSpPr txBox="1"/>
          <p:nvPr/>
        </p:nvSpPr>
        <p:spPr>
          <a:xfrm>
            <a:off x="104177" y="398005"/>
            <a:ext cx="12087823" cy="1200329"/>
          </a:xfrm>
          <a:prstGeom prst="rect">
            <a:avLst/>
          </a:prstGeom>
          <a:noFill/>
        </p:spPr>
        <p:txBody>
          <a:bodyPr wrap="square">
            <a:spAutoFit/>
          </a:bodyPr>
          <a:lstStyle/>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What is an operating procedure?</a:t>
            </a:r>
          </a:p>
          <a:p>
            <a:pPr marL="800100" lvl="1" indent="-342900">
              <a:buFont typeface="Arial" panose="020B0604020202020204" pitchFamily="34" charset="0"/>
              <a:buChar char="•"/>
            </a:pPr>
            <a:endParaRPr lang="en-GB" sz="2400"/>
          </a:p>
        </p:txBody>
      </p:sp>
      <p:sp>
        <p:nvSpPr>
          <p:cNvPr id="4" name="Text Placeholder 3">
            <a:extLst>
              <a:ext uri="{FF2B5EF4-FFF2-40B4-BE49-F238E27FC236}">
                <a16:creationId xmlns:a16="http://schemas.microsoft.com/office/drawing/2014/main" id="{1FC1DBB8-A728-2056-DF47-B763D8D2B4C8}"/>
              </a:ext>
            </a:extLst>
          </p:cNvPr>
          <p:cNvSpPr txBox="1">
            <a:spLocks/>
          </p:cNvSpPr>
          <p:nvPr/>
        </p:nvSpPr>
        <p:spPr>
          <a:xfrm>
            <a:off x="104177" y="1681163"/>
            <a:ext cx="3868340" cy="82391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a:t>Simple explanation	</a:t>
            </a:r>
          </a:p>
        </p:txBody>
      </p:sp>
      <p:sp>
        <p:nvSpPr>
          <p:cNvPr id="6" name="Content Placeholder 2">
            <a:extLst>
              <a:ext uri="{FF2B5EF4-FFF2-40B4-BE49-F238E27FC236}">
                <a16:creationId xmlns:a16="http://schemas.microsoft.com/office/drawing/2014/main" id="{485220DE-3044-479E-FE2D-43123986770A}"/>
              </a:ext>
            </a:extLst>
          </p:cNvPr>
          <p:cNvSpPr txBox="1">
            <a:spLocks/>
          </p:cNvSpPr>
          <p:nvPr/>
        </p:nvSpPr>
        <p:spPr>
          <a:xfrm>
            <a:off x="260460" y="2361639"/>
            <a:ext cx="3868340" cy="368458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Instructions on how an activity should be done!</a:t>
            </a:r>
          </a:p>
          <a:p>
            <a:pPr lvl="1"/>
            <a:r>
              <a:rPr lang="en-GB"/>
              <a:t>Who authorises / manages</a:t>
            </a:r>
          </a:p>
          <a:p>
            <a:pPr lvl="1"/>
            <a:r>
              <a:rPr lang="en-GB"/>
              <a:t>Who does what</a:t>
            </a:r>
          </a:p>
          <a:p>
            <a:pPr lvl="1"/>
            <a:r>
              <a:rPr lang="en-GB"/>
              <a:t>When should it happen</a:t>
            </a:r>
          </a:p>
          <a:p>
            <a:pPr lvl="1"/>
            <a:r>
              <a:rPr lang="en-GB"/>
              <a:t>What equipment</a:t>
            </a:r>
          </a:p>
          <a:p>
            <a:pPr lvl="1"/>
            <a:r>
              <a:rPr lang="en-GB"/>
              <a:t>Sequence of tasks</a:t>
            </a:r>
          </a:p>
        </p:txBody>
      </p:sp>
      <p:sp>
        <p:nvSpPr>
          <p:cNvPr id="7" name="Text Placeholder 4">
            <a:extLst>
              <a:ext uri="{FF2B5EF4-FFF2-40B4-BE49-F238E27FC236}">
                <a16:creationId xmlns:a16="http://schemas.microsoft.com/office/drawing/2014/main" id="{B7B0D816-6BFD-89D0-0FD5-E73A955FC3AE}"/>
              </a:ext>
            </a:extLst>
          </p:cNvPr>
          <p:cNvSpPr txBox="1">
            <a:spLocks/>
          </p:cNvSpPr>
          <p:nvPr/>
        </p:nvSpPr>
        <p:spPr>
          <a:xfrm>
            <a:off x="3903009" y="1720944"/>
            <a:ext cx="3887391" cy="82391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a:t>Advanced explanation</a:t>
            </a:r>
          </a:p>
        </p:txBody>
      </p:sp>
      <p:sp>
        <p:nvSpPr>
          <p:cNvPr id="9" name="Content Placeholder 5">
            <a:extLst>
              <a:ext uri="{FF2B5EF4-FFF2-40B4-BE49-F238E27FC236}">
                <a16:creationId xmlns:a16="http://schemas.microsoft.com/office/drawing/2014/main" id="{57BBF53E-9119-E2CE-1794-E4F8FF7B61B3}"/>
              </a:ext>
            </a:extLst>
          </p:cNvPr>
          <p:cNvSpPr txBox="1">
            <a:spLocks/>
          </p:cNvSpPr>
          <p:nvPr/>
        </p:nvSpPr>
        <p:spPr>
          <a:xfrm>
            <a:off x="4198844" y="2361639"/>
            <a:ext cx="4199957" cy="368458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a:t>An activity carried out by specific instructions</a:t>
            </a:r>
          </a:p>
          <a:p>
            <a:r>
              <a:rPr lang="en-GB" sz="2400"/>
              <a:t>Combination of responsibility, authority, resources, instructions for consistent performance</a:t>
            </a:r>
          </a:p>
          <a:p>
            <a:r>
              <a:rPr lang="en-GB" sz="2400"/>
              <a:t>It may be documented</a:t>
            </a:r>
          </a:p>
        </p:txBody>
      </p:sp>
      <p:pic>
        <p:nvPicPr>
          <p:cNvPr id="1026" name="Picture 2" descr="Follow these instructions to make a cake that is perfect for the kind of  afternoon tea that Queen Victoria enjoyed. | How to make cake, Recipes, Food">
            <a:extLst>
              <a:ext uri="{FF2B5EF4-FFF2-40B4-BE49-F238E27FC236}">
                <a16:creationId xmlns:a16="http://schemas.microsoft.com/office/drawing/2014/main" id="{7B898B7C-41BA-9F12-FC82-26AAF2AF33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042" t="5301" r="6713" b="7861"/>
          <a:stretch/>
        </p:blipFill>
        <p:spPr bwMode="auto">
          <a:xfrm>
            <a:off x="8271715" y="663714"/>
            <a:ext cx="3816108" cy="5257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644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animEffect transition="in" filter="fade">
                                      <p:cBhvr>
                                        <p:cTn id="35" dur="1000"/>
                                        <p:tgtEl>
                                          <p:spTgt spid="6">
                                            <p:txEl>
                                              <p:pRg st="4" end="4"/>
                                            </p:txEl>
                                          </p:spTgt>
                                        </p:tgtEl>
                                      </p:cBhvr>
                                    </p:animEffect>
                                    <p:anim calcmode="lin" valueType="num">
                                      <p:cBhvr>
                                        <p:cTn id="3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1000"/>
                                        <p:tgtEl>
                                          <p:spTgt spid="6">
                                            <p:txEl>
                                              <p:pRg st="5" end="5"/>
                                            </p:txEl>
                                          </p:spTgt>
                                        </p:tgtEl>
                                      </p:cBhvr>
                                    </p:animEffect>
                                    <p:anim calcmode="lin" valueType="num">
                                      <p:cBhvr>
                                        <p:cTn id="4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Operational Controls</a:t>
            </a:r>
            <a:endParaRPr lang="en-GB" sz="1800"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55D07339-7939-2E1F-7D3E-2ADF25761AAC}"/>
              </a:ext>
            </a:extLst>
          </p:cNvPr>
          <p:cNvSpPr txBox="1"/>
          <p:nvPr/>
        </p:nvSpPr>
        <p:spPr>
          <a:xfrm>
            <a:off x="104177" y="398005"/>
            <a:ext cx="12087823" cy="3046988"/>
          </a:xfrm>
          <a:prstGeom prst="rect">
            <a:avLst/>
          </a:prstGeom>
          <a:noFill/>
        </p:spPr>
        <p:txBody>
          <a:bodyPr wrap="square">
            <a:spAutoFit/>
          </a:bodyPr>
          <a:lstStyle/>
          <a:p>
            <a:pPr marL="342900" indent="-342900">
              <a:buFont typeface="Arial" panose="020B0604020202020204" pitchFamily="34" charset="0"/>
              <a:buChar char="•"/>
            </a:pPr>
            <a:r>
              <a:rPr lang="en-GB" sz="2400"/>
              <a:t>When are written controls required?</a:t>
            </a:r>
          </a:p>
          <a:p>
            <a:pPr marL="800100" lvl="1" indent="-342900">
              <a:buFont typeface="Arial" panose="020B0604020202020204" pitchFamily="34" charset="0"/>
              <a:buChar char="•"/>
            </a:pPr>
            <a:r>
              <a:rPr lang="en-GB" sz="2400"/>
              <a:t>When ISO14001 specifies</a:t>
            </a:r>
          </a:p>
          <a:p>
            <a:pPr marL="800100" lvl="1" indent="-342900">
              <a:buFont typeface="Arial" panose="020B0604020202020204" pitchFamily="34" charset="0"/>
              <a:buChar char="•"/>
            </a:pPr>
            <a:r>
              <a:rPr lang="en-GB" sz="2400"/>
              <a:t>When absence could lead to deviation of policy / objectives &amp; targets</a:t>
            </a:r>
          </a:p>
          <a:p>
            <a:pPr marL="800100" lvl="1" indent="-342900">
              <a:buFont typeface="Arial" panose="020B0604020202020204" pitchFamily="34" charset="0"/>
              <a:buChar char="•"/>
            </a:pPr>
            <a:r>
              <a:rPr lang="en-GB" sz="2400"/>
              <a:t>When an operation is complex, conducted infrequently or is sensitive to operating variables</a:t>
            </a:r>
          </a:p>
          <a:p>
            <a:pPr marL="342900" indent="-342900">
              <a:buFont typeface="Arial" panose="020B0604020202020204" pitchFamily="34" charset="0"/>
              <a:buChar char="•"/>
            </a:pPr>
            <a:r>
              <a:rPr lang="en-GB" sz="2400"/>
              <a:t>Useful for consistent operating conditions</a:t>
            </a:r>
          </a:p>
          <a:p>
            <a:pPr marL="342900" indent="-342900">
              <a:buFont typeface="Arial" panose="020B0604020202020204" pitchFamily="34" charset="0"/>
              <a:buChar char="•"/>
            </a:pPr>
            <a:r>
              <a:rPr lang="en-GB" sz="2400"/>
              <a:t>Also useful for training purposes</a:t>
            </a:r>
          </a:p>
          <a:p>
            <a:pPr marL="342900" indent="-342900">
              <a:buFont typeface="Arial" panose="020B0604020202020204" pitchFamily="34" charset="0"/>
              <a:buChar char="•"/>
            </a:pPr>
            <a:endParaRPr lang="en-GB" sz="2400"/>
          </a:p>
        </p:txBody>
      </p:sp>
      <p:graphicFrame>
        <p:nvGraphicFramePr>
          <p:cNvPr id="11" name="Table 10">
            <a:extLst>
              <a:ext uri="{FF2B5EF4-FFF2-40B4-BE49-F238E27FC236}">
                <a16:creationId xmlns:a16="http://schemas.microsoft.com/office/drawing/2014/main" id="{4E465BB5-3DD5-1B26-85D4-F2939A14247B}"/>
              </a:ext>
            </a:extLst>
          </p:cNvPr>
          <p:cNvGraphicFramePr>
            <a:graphicFrameLocks noGrp="1"/>
          </p:cNvGraphicFramePr>
          <p:nvPr>
            <p:extLst>
              <p:ext uri="{D42A27DB-BD31-4B8C-83A1-F6EECF244321}">
                <p14:modId xmlns:p14="http://schemas.microsoft.com/office/powerpoint/2010/main" val="3215727909"/>
              </p:ext>
            </p:extLst>
          </p:nvPr>
        </p:nvGraphicFramePr>
        <p:xfrm>
          <a:off x="420906" y="3247714"/>
          <a:ext cx="7117979" cy="2849880"/>
        </p:xfrm>
        <a:graphic>
          <a:graphicData uri="http://schemas.openxmlformats.org/drawingml/2006/table">
            <a:tbl>
              <a:tblPr firstRow="1" bandRow="1">
                <a:tableStyleId>{5C22544A-7EE6-4342-B048-85BDC9FD1C3A}</a:tableStyleId>
              </a:tblPr>
              <a:tblGrid>
                <a:gridCol w="4457988">
                  <a:extLst>
                    <a:ext uri="{9D8B030D-6E8A-4147-A177-3AD203B41FA5}">
                      <a16:colId xmlns:a16="http://schemas.microsoft.com/office/drawing/2014/main" val="2067027671"/>
                    </a:ext>
                  </a:extLst>
                </a:gridCol>
                <a:gridCol w="2659991">
                  <a:extLst>
                    <a:ext uri="{9D8B030D-6E8A-4147-A177-3AD203B41FA5}">
                      <a16:colId xmlns:a16="http://schemas.microsoft.com/office/drawing/2014/main" val="2793296758"/>
                    </a:ext>
                  </a:extLst>
                </a:gridCol>
              </a:tblGrid>
              <a:tr h="370840">
                <a:tc>
                  <a:txBody>
                    <a:bodyPr/>
                    <a:lstStyle/>
                    <a:p>
                      <a:pPr algn="ctr"/>
                      <a:r>
                        <a:rPr lang="en-GB" sz="1600" b="1"/>
                        <a:t>Significant Impact</a:t>
                      </a:r>
                      <a:endParaRPr lang="en-GB" sz="1600"/>
                    </a:p>
                  </a:txBody>
                  <a:tcPr/>
                </a:tc>
                <a:tc>
                  <a:txBody>
                    <a:bodyPr/>
                    <a:lstStyle/>
                    <a:p>
                      <a:pPr algn="ctr"/>
                      <a:r>
                        <a:rPr lang="en-GB" sz="1600" b="1"/>
                        <a:t>Operational Procedure</a:t>
                      </a:r>
                      <a:endParaRPr lang="en-GB" sz="1600"/>
                    </a:p>
                  </a:txBody>
                  <a:tcPr/>
                </a:tc>
                <a:extLst>
                  <a:ext uri="{0D108BD9-81ED-4DB2-BD59-A6C34878D82A}">
                    <a16:rowId xmlns:a16="http://schemas.microsoft.com/office/drawing/2014/main" val="3601294791"/>
                  </a:ext>
                </a:extLst>
              </a:tr>
              <a:tr h="370840">
                <a:tc>
                  <a:txBody>
                    <a:bodyPr/>
                    <a:lstStyle/>
                    <a:p>
                      <a:r>
                        <a:rPr lang="en-GB" sz="1600"/>
                        <a:t>Oil contaminated rainwater run-off from site discharged into surface waters</a:t>
                      </a:r>
                    </a:p>
                  </a:txBody>
                  <a:tcPr/>
                </a:tc>
                <a:tc>
                  <a:txBody>
                    <a:bodyPr/>
                    <a:lstStyle/>
                    <a:p>
                      <a:r>
                        <a:rPr lang="en-GB" sz="1600"/>
                        <a:t>Control of Discharges</a:t>
                      </a:r>
                    </a:p>
                  </a:txBody>
                  <a:tcPr/>
                </a:tc>
                <a:extLst>
                  <a:ext uri="{0D108BD9-81ED-4DB2-BD59-A6C34878D82A}">
                    <a16:rowId xmlns:a16="http://schemas.microsoft.com/office/drawing/2014/main" val="1568053184"/>
                  </a:ext>
                </a:extLst>
              </a:tr>
              <a:tr h="370840">
                <a:tc>
                  <a:txBody>
                    <a:bodyPr/>
                    <a:lstStyle/>
                    <a:p>
                      <a:r>
                        <a:rPr lang="en-GB" sz="1600"/>
                        <a:t>Personnel not aware of legal duties regarding waste storage and disposal</a:t>
                      </a:r>
                    </a:p>
                  </a:txBody>
                  <a:tcPr/>
                </a:tc>
                <a:tc>
                  <a:txBody>
                    <a:bodyPr/>
                    <a:lstStyle/>
                    <a:p>
                      <a:r>
                        <a:rPr lang="en-GB" sz="1600"/>
                        <a:t>Waste Storage and Disposal</a:t>
                      </a:r>
                    </a:p>
                  </a:txBody>
                  <a:tcPr/>
                </a:tc>
                <a:extLst>
                  <a:ext uri="{0D108BD9-81ED-4DB2-BD59-A6C34878D82A}">
                    <a16:rowId xmlns:a16="http://schemas.microsoft.com/office/drawing/2014/main" val="481659228"/>
                  </a:ext>
                </a:extLst>
              </a:tr>
              <a:tr h="370840">
                <a:tc>
                  <a:txBody>
                    <a:bodyPr/>
                    <a:lstStyle/>
                    <a:p>
                      <a:r>
                        <a:rPr lang="en-GB" sz="1600"/>
                        <a:t>Drums of chemicals stored in unbunded store, and not segregated from waste chemicals</a:t>
                      </a:r>
                    </a:p>
                  </a:txBody>
                  <a:tcPr/>
                </a:tc>
                <a:tc>
                  <a:txBody>
                    <a:bodyPr/>
                    <a:lstStyle/>
                    <a:p>
                      <a:r>
                        <a:rPr lang="en-GB" sz="1600"/>
                        <a:t>Storage of Chemicals</a:t>
                      </a:r>
                    </a:p>
                  </a:txBody>
                  <a:tcPr/>
                </a:tc>
                <a:extLst>
                  <a:ext uri="{0D108BD9-81ED-4DB2-BD59-A6C34878D82A}">
                    <a16:rowId xmlns:a16="http://schemas.microsoft.com/office/drawing/2014/main" val="583841"/>
                  </a:ext>
                </a:extLst>
              </a:tr>
              <a:tr h="370840">
                <a:tc>
                  <a:txBody>
                    <a:bodyPr/>
                    <a:lstStyle/>
                    <a:p>
                      <a:r>
                        <a:rPr lang="en-GB" sz="1600"/>
                        <a:t>Purchase large quantities of chemical substances</a:t>
                      </a:r>
                    </a:p>
                  </a:txBody>
                  <a:tcPr/>
                </a:tc>
                <a:tc>
                  <a:txBody>
                    <a:bodyPr/>
                    <a:lstStyle/>
                    <a:p>
                      <a:r>
                        <a:rPr lang="en-GB" sz="1600"/>
                        <a:t>Raw Materials Assessment</a:t>
                      </a:r>
                    </a:p>
                  </a:txBody>
                  <a:tcPr/>
                </a:tc>
                <a:extLst>
                  <a:ext uri="{0D108BD9-81ED-4DB2-BD59-A6C34878D82A}">
                    <a16:rowId xmlns:a16="http://schemas.microsoft.com/office/drawing/2014/main" val="1658122826"/>
                  </a:ext>
                </a:extLst>
              </a:tr>
              <a:tr h="370840">
                <a:tc>
                  <a:txBody>
                    <a:bodyPr/>
                    <a:lstStyle/>
                    <a:p>
                      <a:r>
                        <a:rPr lang="en-GB" sz="1600"/>
                        <a:t>Large quantities of VOCs discharged to atmosphere</a:t>
                      </a:r>
                    </a:p>
                  </a:txBody>
                  <a:tcPr/>
                </a:tc>
                <a:tc>
                  <a:txBody>
                    <a:bodyPr/>
                    <a:lstStyle/>
                    <a:p>
                      <a:r>
                        <a:rPr lang="en-GB" sz="1600"/>
                        <a:t>Control of Emissions</a:t>
                      </a:r>
                    </a:p>
                  </a:txBody>
                  <a:tcPr/>
                </a:tc>
                <a:extLst>
                  <a:ext uri="{0D108BD9-81ED-4DB2-BD59-A6C34878D82A}">
                    <a16:rowId xmlns:a16="http://schemas.microsoft.com/office/drawing/2014/main" val="2500985468"/>
                  </a:ext>
                </a:extLst>
              </a:tr>
            </a:tbl>
          </a:graphicData>
        </a:graphic>
      </p:graphicFrame>
      <p:pic>
        <p:nvPicPr>
          <p:cNvPr id="13" name="Picture 12">
            <a:extLst>
              <a:ext uri="{FF2B5EF4-FFF2-40B4-BE49-F238E27FC236}">
                <a16:creationId xmlns:a16="http://schemas.microsoft.com/office/drawing/2014/main" id="{997C6675-9BFF-8421-03A6-36C83E39BA09}"/>
              </a:ext>
            </a:extLst>
          </p:cNvPr>
          <p:cNvPicPr>
            <a:picLocks noChangeAspect="1"/>
          </p:cNvPicPr>
          <p:nvPr/>
        </p:nvPicPr>
        <p:blipFill>
          <a:blip r:embed="rId2"/>
          <a:stretch>
            <a:fillRect/>
          </a:stretch>
        </p:blipFill>
        <p:spPr>
          <a:xfrm>
            <a:off x="7643062" y="2109708"/>
            <a:ext cx="4444761" cy="4350287"/>
          </a:xfrm>
          <a:prstGeom prst="rect">
            <a:avLst/>
          </a:prstGeom>
        </p:spPr>
      </p:pic>
      <p:pic>
        <p:nvPicPr>
          <p:cNvPr id="14" name="Picture 13">
            <a:extLst>
              <a:ext uri="{FF2B5EF4-FFF2-40B4-BE49-F238E27FC236}">
                <a16:creationId xmlns:a16="http://schemas.microsoft.com/office/drawing/2014/main" id="{E55B5B83-5F80-7205-1022-5F9746AC4D94}"/>
              </a:ext>
            </a:extLst>
          </p:cNvPr>
          <p:cNvPicPr>
            <a:picLocks noChangeAspect="1"/>
          </p:cNvPicPr>
          <p:nvPr/>
        </p:nvPicPr>
        <p:blipFill>
          <a:blip r:embed="rId3"/>
          <a:stretch>
            <a:fillRect/>
          </a:stretch>
        </p:blipFill>
        <p:spPr>
          <a:xfrm>
            <a:off x="10502991" y="2081035"/>
            <a:ext cx="1303527" cy="406294"/>
          </a:xfrm>
          <a:prstGeom prst="rect">
            <a:avLst/>
          </a:prstGeom>
        </p:spPr>
      </p:pic>
    </p:spTree>
    <p:extLst>
      <p:ext uri="{BB962C8B-B14F-4D97-AF65-F5344CB8AC3E}">
        <p14:creationId xmlns:p14="http://schemas.microsoft.com/office/powerpoint/2010/main" val="2088352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Documentation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36743" t="-482" r="14341" b="482"/>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4" name="TextBox 3">
            <a:extLst>
              <a:ext uri="{FF2B5EF4-FFF2-40B4-BE49-F238E27FC236}">
                <a16:creationId xmlns:a16="http://schemas.microsoft.com/office/drawing/2014/main" id="{96E9703C-4895-12D6-9DAF-29BA8D345021}"/>
              </a:ext>
            </a:extLst>
          </p:cNvPr>
          <p:cNvSpPr txBox="1"/>
          <p:nvPr/>
        </p:nvSpPr>
        <p:spPr>
          <a:xfrm>
            <a:off x="3053593" y="363915"/>
            <a:ext cx="9138407" cy="3046988"/>
          </a:xfrm>
          <a:prstGeom prst="rect">
            <a:avLst/>
          </a:prstGeom>
          <a:noFill/>
        </p:spPr>
        <p:txBody>
          <a:bodyPr wrap="square" rtlCol="0">
            <a:spAutoFit/>
          </a:bodyPr>
          <a:lstStyle/>
          <a:p>
            <a:pPr marL="342900" indent="-342900">
              <a:buFont typeface="Arial" panose="020B0604020202020204" pitchFamily="34" charset="0"/>
              <a:buChar char="•"/>
            </a:pPr>
            <a:r>
              <a:rPr lang="en-GB" sz="2400"/>
              <a:t>As outlined by ISO14001:</a:t>
            </a:r>
          </a:p>
          <a:p>
            <a:pPr marL="800100" lvl="1" indent="-342900">
              <a:buFont typeface="Arial" panose="020B0604020202020204" pitchFamily="34" charset="0"/>
              <a:buChar char="•"/>
            </a:pPr>
            <a:r>
              <a:rPr lang="en-GB" sz="2400"/>
              <a:t>The organisations EMS shall include:</a:t>
            </a:r>
          </a:p>
          <a:p>
            <a:pPr marL="1257300" lvl="2" indent="-342900">
              <a:buFont typeface="Arial" panose="020B0604020202020204" pitchFamily="34" charset="0"/>
              <a:buChar char="•"/>
            </a:pPr>
            <a:r>
              <a:rPr lang="en-GB" sz="2400"/>
              <a:t>Documented information as outlined by the Standard</a:t>
            </a:r>
          </a:p>
          <a:p>
            <a:pPr marL="1257300" lvl="2" indent="-342900">
              <a:buFont typeface="Arial" panose="020B0604020202020204" pitchFamily="34" charset="0"/>
              <a:buChar char="•"/>
            </a:pPr>
            <a:r>
              <a:rPr lang="en-GB" sz="2400"/>
              <a:t>Documented information as identified by the organisation as being necessary for the effectiveness of the EMS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The extent of documented information will vary by organisation to organisation</a:t>
            </a:r>
          </a:p>
        </p:txBody>
      </p:sp>
      <p:sp>
        <p:nvSpPr>
          <p:cNvPr id="7" name="TextBox 6">
            <a:extLst>
              <a:ext uri="{FF2B5EF4-FFF2-40B4-BE49-F238E27FC236}">
                <a16:creationId xmlns:a16="http://schemas.microsoft.com/office/drawing/2014/main" id="{B70B2081-FCE5-B53F-4477-4828B7FFAEDC}"/>
              </a:ext>
            </a:extLst>
          </p:cNvPr>
          <p:cNvSpPr txBox="1"/>
          <p:nvPr/>
        </p:nvSpPr>
        <p:spPr>
          <a:xfrm>
            <a:off x="3117476" y="3622544"/>
            <a:ext cx="8285630" cy="1938992"/>
          </a:xfrm>
          <a:prstGeom prst="rect">
            <a:avLst/>
          </a:prstGeom>
          <a:noFill/>
        </p:spPr>
        <p:txBody>
          <a:bodyPr wrap="square">
            <a:spAutoFit/>
          </a:bodyPr>
          <a:lstStyle/>
          <a:p>
            <a:pPr marL="285750" indent="-285750">
              <a:buFont typeface="Arial" panose="020B0604020202020204" pitchFamily="34" charset="0"/>
              <a:buChar char="•"/>
            </a:pPr>
            <a:r>
              <a:rPr lang="en-GB" sz="2400"/>
              <a:t>When creating and updating documentation, an organisation will ensure appropriate:</a:t>
            </a:r>
          </a:p>
          <a:p>
            <a:pPr marL="742950" lvl="1" indent="-285750">
              <a:buFont typeface="Arial" panose="020B0604020202020204" pitchFamily="34" charset="0"/>
              <a:buChar char="•"/>
            </a:pPr>
            <a:r>
              <a:rPr lang="en-GB" sz="2400"/>
              <a:t>Identification &amp; description (e.g. title, date, author)</a:t>
            </a:r>
          </a:p>
          <a:p>
            <a:pPr marL="742950" lvl="1" indent="-285750">
              <a:buFont typeface="Arial" panose="020B0604020202020204" pitchFamily="34" charset="0"/>
              <a:buChar char="•"/>
            </a:pPr>
            <a:r>
              <a:rPr lang="en-GB" sz="2400"/>
              <a:t>Format (e.g. language) and media (e.g. paper or electronic)</a:t>
            </a:r>
          </a:p>
          <a:p>
            <a:pPr marL="742950" lvl="1" indent="-285750">
              <a:buFont typeface="Arial" panose="020B0604020202020204" pitchFamily="34" charset="0"/>
              <a:buChar char="•"/>
            </a:pPr>
            <a:r>
              <a:rPr lang="en-GB" sz="2400"/>
              <a:t>Review and approval for suitability</a:t>
            </a:r>
          </a:p>
        </p:txBody>
      </p:sp>
    </p:spTree>
    <p:extLst>
      <p:ext uri="{BB962C8B-B14F-4D97-AF65-F5344CB8AC3E}">
        <p14:creationId xmlns:p14="http://schemas.microsoft.com/office/powerpoint/2010/main" val="4230300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Documentation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36743" t="-482" r="14341" b="482"/>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pic>
        <p:nvPicPr>
          <p:cNvPr id="6" name="Picture 5">
            <a:extLst>
              <a:ext uri="{FF2B5EF4-FFF2-40B4-BE49-F238E27FC236}">
                <a16:creationId xmlns:a16="http://schemas.microsoft.com/office/drawing/2014/main" id="{53427F4D-F477-A56F-BBEC-12D3C43CF05C}"/>
              </a:ext>
            </a:extLst>
          </p:cNvPr>
          <p:cNvPicPr>
            <a:picLocks noChangeAspect="1"/>
          </p:cNvPicPr>
          <p:nvPr/>
        </p:nvPicPr>
        <p:blipFill rotWithShape="1">
          <a:blip r:embed="rId3">
            <a:clrChange>
              <a:clrFrom>
                <a:srgbClr val="FFFFFF"/>
              </a:clrFrom>
              <a:clrTo>
                <a:srgbClr val="FFFFFF">
                  <a:alpha val="0"/>
                </a:srgbClr>
              </a:clrTo>
            </a:clrChange>
          </a:blip>
          <a:srcRect l="25886" t="33264" r="26099" b="24547"/>
          <a:stretch/>
        </p:blipFill>
        <p:spPr>
          <a:xfrm>
            <a:off x="1285923" y="800718"/>
            <a:ext cx="5890829" cy="3450729"/>
          </a:xfrm>
          <a:prstGeom prst="rect">
            <a:avLst/>
          </a:prstGeom>
        </p:spPr>
      </p:pic>
      <p:pic>
        <p:nvPicPr>
          <p:cNvPr id="7" name="Picture 6">
            <a:extLst>
              <a:ext uri="{FF2B5EF4-FFF2-40B4-BE49-F238E27FC236}">
                <a16:creationId xmlns:a16="http://schemas.microsoft.com/office/drawing/2014/main" id="{B7B42D4B-7AD5-1504-A6CE-33E621C7719E}"/>
              </a:ext>
            </a:extLst>
          </p:cNvPr>
          <p:cNvPicPr>
            <a:picLocks noChangeAspect="1"/>
          </p:cNvPicPr>
          <p:nvPr/>
        </p:nvPicPr>
        <p:blipFill rotWithShape="1">
          <a:blip r:embed="rId4">
            <a:clrChange>
              <a:clrFrom>
                <a:srgbClr val="FFFFFF"/>
              </a:clrFrom>
              <a:clrTo>
                <a:srgbClr val="FFFFFF">
                  <a:alpha val="0"/>
                </a:srgbClr>
              </a:clrTo>
            </a:clrChange>
          </a:blip>
          <a:srcRect l="25674" t="46129" r="26241" b="22313"/>
          <a:stretch/>
        </p:blipFill>
        <p:spPr>
          <a:xfrm>
            <a:off x="1267993" y="3911270"/>
            <a:ext cx="5890829" cy="2577398"/>
          </a:xfrm>
          <a:prstGeom prst="rect">
            <a:avLst/>
          </a:prstGeom>
        </p:spPr>
      </p:pic>
      <p:pic>
        <p:nvPicPr>
          <p:cNvPr id="9" name="Picture 8">
            <a:extLst>
              <a:ext uri="{FF2B5EF4-FFF2-40B4-BE49-F238E27FC236}">
                <a16:creationId xmlns:a16="http://schemas.microsoft.com/office/drawing/2014/main" id="{BBAE05F1-3EA2-DD06-4194-D945A76D6B24}"/>
              </a:ext>
            </a:extLst>
          </p:cNvPr>
          <p:cNvPicPr>
            <a:picLocks noChangeAspect="1"/>
          </p:cNvPicPr>
          <p:nvPr/>
        </p:nvPicPr>
        <p:blipFill rotWithShape="1">
          <a:blip r:embed="rId5">
            <a:clrChange>
              <a:clrFrom>
                <a:srgbClr val="FFFFFF"/>
              </a:clrFrom>
              <a:clrTo>
                <a:srgbClr val="FFFFFF">
                  <a:alpha val="0"/>
                </a:srgbClr>
              </a:clrTo>
            </a:clrChange>
          </a:blip>
          <a:srcRect l="25629" t="31875" r="27418" b="21714"/>
          <a:stretch/>
        </p:blipFill>
        <p:spPr>
          <a:xfrm>
            <a:off x="6826950" y="2583999"/>
            <a:ext cx="5365050" cy="3535337"/>
          </a:xfrm>
          <a:prstGeom prst="rect">
            <a:avLst/>
          </a:prstGeom>
        </p:spPr>
      </p:pic>
    </p:spTree>
    <p:extLst>
      <p:ext uri="{BB962C8B-B14F-4D97-AF65-F5344CB8AC3E}">
        <p14:creationId xmlns:p14="http://schemas.microsoft.com/office/powerpoint/2010/main" val="2433910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sz="1800" b="1" dirty="0"/>
              <a:t>Documentation Control</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36743" t="-482" r="14341" b="482"/>
          <a:stretch/>
        </p:blipFill>
        <p:spPr>
          <a:xfrm>
            <a:off x="20" y="369332"/>
            <a:ext cx="3053573"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
        <p:nvSpPr>
          <p:cNvPr id="10" name="TextBox 9">
            <a:extLst>
              <a:ext uri="{FF2B5EF4-FFF2-40B4-BE49-F238E27FC236}">
                <a16:creationId xmlns:a16="http://schemas.microsoft.com/office/drawing/2014/main" id="{1D26969F-7BF5-3FA0-7124-78D7C4BEDA3E}"/>
              </a:ext>
            </a:extLst>
          </p:cNvPr>
          <p:cNvSpPr txBox="1"/>
          <p:nvPr/>
        </p:nvSpPr>
        <p:spPr>
          <a:xfrm>
            <a:off x="3160058" y="679574"/>
            <a:ext cx="8601635" cy="3046988"/>
          </a:xfrm>
          <a:prstGeom prst="rect">
            <a:avLst/>
          </a:prstGeom>
          <a:noFill/>
        </p:spPr>
        <p:txBody>
          <a:bodyPr wrap="square">
            <a:spAutoFit/>
          </a:bodyPr>
          <a:lstStyle/>
          <a:p>
            <a:pPr marL="285750" indent="-285750">
              <a:buFont typeface="Arial" panose="020B0604020202020204" pitchFamily="34" charset="0"/>
              <a:buChar char="•"/>
            </a:pPr>
            <a:r>
              <a:rPr lang="en-GB" sz="2400"/>
              <a:t>Documented information for the EMS in accordance with ISO14001 will be controlled to ensure:</a:t>
            </a:r>
          </a:p>
          <a:p>
            <a:pPr marL="742950" lvl="1" indent="-285750">
              <a:buFont typeface="Arial" panose="020B0604020202020204" pitchFamily="34" charset="0"/>
              <a:buChar char="•"/>
            </a:pPr>
            <a:r>
              <a:rPr lang="en-GB" sz="2400"/>
              <a:t>It is available &amp; suitable for use, when &amp; where it is needed</a:t>
            </a:r>
          </a:p>
          <a:p>
            <a:pPr marL="742950" lvl="1" indent="-285750">
              <a:buFont typeface="Arial" panose="020B0604020202020204" pitchFamily="34" charset="0"/>
              <a:buChar char="•"/>
            </a:pPr>
            <a:r>
              <a:rPr lang="en-GB" sz="2400"/>
              <a:t>It is adequately protected</a:t>
            </a:r>
          </a:p>
          <a:p>
            <a:pPr marL="742950" lvl="1" indent="-285750">
              <a:buFont typeface="Arial" panose="020B0604020202020204" pitchFamily="34" charset="0"/>
              <a:buChar char="•"/>
            </a:pPr>
            <a:r>
              <a:rPr lang="en-GB" sz="2400"/>
              <a:t>Covering distribution, access, retrieval &amp; use</a:t>
            </a:r>
          </a:p>
          <a:p>
            <a:pPr marL="742950" lvl="1" indent="-285750">
              <a:buFont typeface="Arial" panose="020B0604020202020204" pitchFamily="34" charset="0"/>
              <a:buChar char="•"/>
            </a:pPr>
            <a:r>
              <a:rPr lang="en-GB" sz="2400"/>
              <a:t>Storage &amp; preservation (inc. legibility)</a:t>
            </a:r>
          </a:p>
          <a:p>
            <a:pPr marL="742950" lvl="1" indent="-285750">
              <a:buFont typeface="Arial" panose="020B0604020202020204" pitchFamily="34" charset="0"/>
              <a:buChar char="•"/>
            </a:pPr>
            <a:r>
              <a:rPr lang="en-GB" sz="2400"/>
              <a:t>Control of changes</a:t>
            </a:r>
          </a:p>
          <a:p>
            <a:pPr marL="742950" lvl="1" indent="-285750">
              <a:buFont typeface="Arial" panose="020B0604020202020204" pitchFamily="34" charset="0"/>
              <a:buChar char="•"/>
            </a:pPr>
            <a:r>
              <a:rPr lang="en-GB" sz="2400"/>
              <a:t>Retention &amp; disposal</a:t>
            </a:r>
          </a:p>
        </p:txBody>
      </p:sp>
      <p:pic>
        <p:nvPicPr>
          <p:cNvPr id="13" name="Picture 12">
            <a:extLst>
              <a:ext uri="{FF2B5EF4-FFF2-40B4-BE49-F238E27FC236}">
                <a16:creationId xmlns:a16="http://schemas.microsoft.com/office/drawing/2014/main" id="{5E0CBBDA-053D-40B7-50B2-3D561BBE1003}"/>
              </a:ext>
            </a:extLst>
          </p:cNvPr>
          <p:cNvPicPr>
            <a:picLocks noChangeAspect="1"/>
          </p:cNvPicPr>
          <p:nvPr/>
        </p:nvPicPr>
        <p:blipFill>
          <a:blip r:embed="rId3"/>
          <a:stretch>
            <a:fillRect/>
          </a:stretch>
        </p:blipFill>
        <p:spPr>
          <a:xfrm>
            <a:off x="841001" y="4390554"/>
            <a:ext cx="5359766" cy="1411568"/>
          </a:xfrm>
          <a:prstGeom prst="rect">
            <a:avLst/>
          </a:prstGeom>
        </p:spPr>
      </p:pic>
      <p:pic>
        <p:nvPicPr>
          <p:cNvPr id="15" name="Picture 14">
            <a:extLst>
              <a:ext uri="{FF2B5EF4-FFF2-40B4-BE49-F238E27FC236}">
                <a16:creationId xmlns:a16="http://schemas.microsoft.com/office/drawing/2014/main" id="{CC0BB7C3-33B0-61D2-AB2A-98BD33E66F10}"/>
              </a:ext>
            </a:extLst>
          </p:cNvPr>
          <p:cNvPicPr>
            <a:picLocks noChangeAspect="1"/>
          </p:cNvPicPr>
          <p:nvPr/>
        </p:nvPicPr>
        <p:blipFill>
          <a:blip r:embed="rId4"/>
          <a:stretch>
            <a:fillRect/>
          </a:stretch>
        </p:blipFill>
        <p:spPr>
          <a:xfrm>
            <a:off x="6681898" y="3195749"/>
            <a:ext cx="5172075" cy="3270365"/>
          </a:xfrm>
          <a:prstGeom prst="rect">
            <a:avLst/>
          </a:prstGeom>
        </p:spPr>
      </p:pic>
      <p:pic>
        <p:nvPicPr>
          <p:cNvPr id="16" name="Picture 15">
            <a:extLst>
              <a:ext uri="{FF2B5EF4-FFF2-40B4-BE49-F238E27FC236}">
                <a16:creationId xmlns:a16="http://schemas.microsoft.com/office/drawing/2014/main" id="{A2D6FE65-587A-78EC-1F44-96C991EEF5CF}"/>
              </a:ext>
            </a:extLst>
          </p:cNvPr>
          <p:cNvPicPr>
            <a:picLocks noChangeAspect="1"/>
          </p:cNvPicPr>
          <p:nvPr/>
        </p:nvPicPr>
        <p:blipFill>
          <a:blip r:embed="rId5"/>
          <a:stretch>
            <a:fillRect/>
          </a:stretch>
        </p:blipFill>
        <p:spPr>
          <a:xfrm>
            <a:off x="10652536" y="2826417"/>
            <a:ext cx="1303527" cy="406294"/>
          </a:xfrm>
          <a:prstGeom prst="rect">
            <a:avLst/>
          </a:prstGeom>
        </p:spPr>
      </p:pic>
    </p:spTree>
    <p:extLst>
      <p:ext uri="{BB962C8B-B14F-4D97-AF65-F5344CB8AC3E}">
        <p14:creationId xmlns:p14="http://schemas.microsoft.com/office/powerpoint/2010/main" val="1916601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ACNA6002: 2025 / 2026		</a:t>
            </a:r>
            <a:r>
              <a:rPr lang="en-GB" b="1" dirty="0"/>
              <a:t>Summary</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21372" y="363915"/>
            <a:ext cx="8816903" cy="5262979"/>
          </a:xfrm>
          <a:prstGeom prst="rect">
            <a:avLst/>
          </a:prstGeom>
          <a:noFill/>
        </p:spPr>
        <p:txBody>
          <a:bodyPr wrap="square" rtlCol="0">
            <a:spAutoFit/>
          </a:bodyPr>
          <a:lstStyle/>
          <a:p>
            <a:r>
              <a:rPr lang="en-GB" sz="2800"/>
              <a:t>In this lecture we covered:</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The doing element of the continuous improvement cycle:</a:t>
            </a:r>
          </a:p>
          <a:p>
            <a:pPr marL="914400" lvl="1" indent="-457200">
              <a:buFont typeface="Arial" panose="020B0604020202020204" pitchFamily="34" charset="0"/>
              <a:buChar char="•"/>
            </a:pPr>
            <a:r>
              <a:rPr lang="en-GB" sz="2800"/>
              <a:t>The need to ensure appropriate staff roles to manage elements of the EMS process</a:t>
            </a:r>
          </a:p>
          <a:p>
            <a:pPr marL="914400" lvl="1" indent="-457200">
              <a:buFont typeface="Arial" panose="020B0604020202020204" pitchFamily="34" charset="0"/>
              <a:buChar char="•"/>
            </a:pPr>
            <a:r>
              <a:rPr lang="en-GB" sz="2800"/>
              <a:t>Requirement for training and resources to facilitate the effective operation</a:t>
            </a:r>
          </a:p>
          <a:p>
            <a:pPr marL="914400" lvl="1" indent="-457200">
              <a:buFont typeface="Arial" panose="020B0604020202020204" pitchFamily="34" charset="0"/>
              <a:buChar char="•"/>
            </a:pPr>
            <a:r>
              <a:rPr lang="en-GB" sz="2800"/>
              <a:t>Operation procedure; documented instructions / guidance for specific environmental impacts</a:t>
            </a:r>
          </a:p>
          <a:p>
            <a:pPr marL="914400" lvl="1" indent="-457200">
              <a:buFont typeface="Arial" panose="020B0604020202020204" pitchFamily="34" charset="0"/>
              <a:buChar char="•"/>
            </a:pPr>
            <a:r>
              <a:rPr lang="en-GB" sz="2800"/>
              <a:t>Need to communicate across the organisation</a:t>
            </a:r>
          </a:p>
          <a:p>
            <a:pPr marL="914400" lvl="1" indent="-457200">
              <a:buFont typeface="Arial" panose="020B0604020202020204" pitchFamily="34" charset="0"/>
              <a:buChar char="•"/>
            </a:pPr>
            <a:r>
              <a:rPr lang="en-GB" sz="2800"/>
              <a:t>Importance of documentation and its control</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Tree>
    <p:extLst>
      <p:ext uri="{BB962C8B-B14F-4D97-AF65-F5344CB8AC3E}">
        <p14:creationId xmlns:p14="http://schemas.microsoft.com/office/powerpoint/2010/main" val="2365518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Next Session</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07028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001408" y="391886"/>
            <a:ext cx="9116085" cy="4401205"/>
          </a:xfrm>
          <a:prstGeom prst="rect">
            <a:avLst/>
          </a:prstGeom>
          <a:noFill/>
        </p:spPr>
        <p:txBody>
          <a:bodyPr wrap="square" rtlCol="0">
            <a:spAutoFit/>
          </a:bodyPr>
          <a:lstStyle/>
          <a:p>
            <a:endParaRPr lang="en-GB" sz="2800" dirty="0"/>
          </a:p>
          <a:p>
            <a:r>
              <a:rPr lang="en-GB" sz="2800" dirty="0"/>
              <a:t>The next lecture (02/02/2026)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Introduction to UWTSD’s EMS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800" dirty="0"/>
              <a:t>(delivered by Daniel Priddy or Koi Merebark)</a:t>
            </a:r>
          </a:p>
          <a:p>
            <a:endParaRPr lang="en-GB" sz="2800" dirty="0"/>
          </a:p>
          <a:p>
            <a:endParaRPr lang="en-GB" sz="2800" dirty="0"/>
          </a:p>
          <a:p>
            <a:r>
              <a:rPr lang="en-GB" sz="2800" dirty="0"/>
              <a:t>Suggested activity:</a:t>
            </a:r>
          </a:p>
          <a:p>
            <a:pPr marL="457200" indent="-457200">
              <a:buFontTx/>
              <a:buChar char="-"/>
            </a:pPr>
            <a:r>
              <a:rPr lang="en-GB" sz="2800" dirty="0"/>
              <a:t>Find a company EMS and find examples of documentation – specifically roles and responsibilities, procedures, and document control.</a:t>
            </a:r>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Tree>
    <p:extLst>
      <p:ext uri="{BB962C8B-B14F-4D97-AF65-F5344CB8AC3E}">
        <p14:creationId xmlns:p14="http://schemas.microsoft.com/office/powerpoint/2010/main" val="3566095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 / 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3"/>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255973"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“ACNA6002 Environmental Assessment, Management, and </a:t>
            </a:r>
            <a:r>
              <a:rPr lang="en-GB" sz="1400" dirty="0" err="1"/>
              <a:t>Auditting</a:t>
            </a:r>
            <a:r>
              <a:rPr lang="en-GB" sz="1400" dirty="0"/>
              <a:t>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26/01/2026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en-GB" dirty="0"/>
              <a:t>A. Cunningham			Lecture 11: EMS Implementation and Operation</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2425</Words>
  <Application>Microsoft Office PowerPoint</Application>
  <PresentationFormat>Widescreen</PresentationFormat>
  <Paragraphs>335</Paragraphs>
  <Slides>22</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2026-01-25T21:17:51Z</dcterms:modified>
</cp:coreProperties>
</file>