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130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EC0A7C-DF68-45D7-9343-D70BC21E95BD}" type="datetimeFigureOut">
              <a:rPr lang="en-GB" smtClean="0"/>
              <a:t>27/01/2021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9E6C94-2B7F-4020-BCB8-FA328CB1DD61}" type="slidenum">
              <a:rPr lang="en-GB" smtClean="0"/>
              <a:t>‹#›</a:t>
            </a:fld>
            <a:endParaRPr lang="en-GB"/>
          </a:p>
        </p:txBody>
      </p:sp>
    </p:spTree>
    <p:extLst>
      <p:ext uri="{BB962C8B-B14F-4D97-AF65-F5344CB8AC3E}">
        <p14:creationId xmlns:p14="http://schemas.microsoft.com/office/powerpoint/2010/main" val="2875139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These are typical geographical question so whats new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3588" cy="3429000"/>
          </a:xfrm>
          <a:ln/>
        </p:spPr>
      </p:sp>
      <p:sp>
        <p:nvSpPr>
          <p:cNvPr id="3174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143000" y="685800"/>
            <a:ext cx="4573588" cy="3429000"/>
          </a:xfrm>
          <a:ln/>
        </p:spPr>
      </p:sp>
      <p:sp>
        <p:nvSpPr>
          <p:cNvPr id="32771"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43000" y="685800"/>
            <a:ext cx="4573588"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43000" y="685800"/>
            <a:ext cx="4573588"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43000" y="685800"/>
            <a:ext cx="4573588"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3000" y="685800"/>
            <a:ext cx="4573588" cy="3429000"/>
          </a:xfrm>
          <a:ln/>
        </p:spPr>
      </p:sp>
      <p:sp>
        <p:nvSpPr>
          <p:cNvPr id="3686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03CD7C2-4809-4F82-958A-565407B32EED}" type="datetimeFigureOut">
              <a:rPr lang="en-GB" smtClean="0"/>
              <a:t>27/01/2021</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DBF60E-B7E9-41DD-BADA-62D3B8C53194}"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pic>
        <p:nvPicPr>
          <p:cNvPr id="7"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99509" y="5855179"/>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03CD7C2-4809-4F82-958A-565407B32EED}" type="datetimeFigureOut">
              <a:rPr lang="en-GB" smtClean="0"/>
              <a:t>27/01/2021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27/01/2021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03CD7C2-4809-4F82-958A-565407B32EED}" type="datetimeFigureOut">
              <a:rPr lang="en-GB" smtClean="0"/>
              <a:t>27/01/2021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27/01/2021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27/01/2021</a:t>
            </a:fld>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27/01/2021</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3CD7C2-4809-4F82-958A-565407B32EED}"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3CD7C2-4809-4F82-958A-565407B32EED}" type="datetimeFigureOut">
              <a:rPr lang="en-GB" smtClean="0"/>
              <a:t>27/01/2021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03CD7C2-4809-4F82-958A-565407B32EED}" type="datetimeFigureOut">
              <a:rPr lang="en-GB" smtClean="0"/>
              <a:t>27/01/2021</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DBF60E-B7E9-41DD-BADA-62D3B8C5319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708476"/>
            <a:ext cx="3313355" cy="1080564"/>
          </a:xfrm>
        </p:spPr>
        <p:txBody>
          <a:bodyPr>
            <a:normAutofit fontScale="90000"/>
          </a:bodyPr>
          <a:lstStyle/>
          <a:p>
            <a:r>
              <a:rPr lang="en-GB" dirty="0"/>
              <a:t>GIS</a:t>
            </a:r>
            <a:br>
              <a:rPr lang="en-GB" dirty="0"/>
            </a:br>
            <a:r>
              <a:rPr lang="en-GB" dirty="0"/>
              <a:t>B Holland</a:t>
            </a:r>
          </a:p>
        </p:txBody>
      </p:sp>
      <p:sp>
        <p:nvSpPr>
          <p:cNvPr id="3" name="Subtitle 2"/>
          <p:cNvSpPr>
            <a:spLocks noGrp="1"/>
          </p:cNvSpPr>
          <p:nvPr>
            <p:ph type="subTitle" idx="1"/>
          </p:nvPr>
        </p:nvSpPr>
        <p:spPr>
          <a:xfrm>
            <a:off x="4716016" y="3717032"/>
            <a:ext cx="3309803" cy="1260629"/>
          </a:xfrm>
        </p:spPr>
        <p:txBody>
          <a:bodyPr/>
          <a:lstStyle/>
          <a:p>
            <a:r>
              <a:rPr lang="en-GB" dirty="0"/>
              <a:t>GIS</a:t>
            </a:r>
          </a:p>
          <a:p>
            <a:r>
              <a:rPr lang="en-GB" dirty="0">
                <a:latin typeface="Candara" pitchFamily="34" charset="0"/>
              </a:rPr>
              <a:t>An Introduction To Geographical information systems</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8CCFE35-5D1B-4DAB-ADB8-D21E0E8EDCFF}" type="slidenum">
              <a:rPr lang="en-GB"/>
              <a:pPr>
                <a:defRPr/>
              </a:pPr>
              <a:t>2</a:t>
            </a:fld>
            <a:endParaRPr lang="en-GB"/>
          </a:p>
        </p:txBody>
      </p:sp>
      <p:sp>
        <p:nvSpPr>
          <p:cNvPr id="5122" name="Rectangle 2"/>
          <p:cNvSpPr>
            <a:spLocks noGrp="1" noChangeArrowheads="1"/>
          </p:cNvSpPr>
          <p:nvPr>
            <p:ph type="title"/>
          </p:nvPr>
        </p:nvSpPr>
        <p:spPr>
          <a:xfrm>
            <a:off x="1043490" y="1027664"/>
            <a:ext cx="7024744" cy="673144"/>
          </a:xfrm>
          <a:effectLst>
            <a:outerShdw dist="35921" dir="2700000" algn="ctr" rotWithShape="0">
              <a:schemeClr val="bg2"/>
            </a:outerShdw>
          </a:effectLst>
        </p:spPr>
        <p:txBody>
          <a:bodyPr lIns="90488" tIns="44450" rIns="90488" bIns="44450" anchor="b"/>
          <a:lstStyle/>
          <a:p>
            <a:pPr eaLnBrk="1" hangingPunct="1">
              <a:defRPr/>
            </a:pPr>
            <a:r>
              <a:rPr lang="en-GB" sz="2800" dirty="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normAutofit fontScale="92500" lnSpcReduction="20000"/>
          </a:bodyPr>
          <a:lstStyle/>
          <a:p>
            <a:pPr eaLnBrk="1" hangingPunct="1">
              <a:lnSpc>
                <a:spcPct val="90000"/>
              </a:lnSpc>
            </a:pPr>
            <a:r>
              <a:rPr lang="en-GB" altLang="en-US" sz="2800" dirty="0">
                <a:latin typeface="Candara" pitchFamily="34" charset="0"/>
              </a:rPr>
              <a:t>GIS has been available for well many years, but they have only come into their own in the last 5 years</a:t>
            </a:r>
          </a:p>
          <a:p>
            <a:pPr eaLnBrk="1" hangingPunct="1">
              <a:lnSpc>
                <a:spcPct val="90000"/>
              </a:lnSpc>
            </a:pPr>
            <a:r>
              <a:rPr lang="en-GB" altLang="en-US" sz="2800" dirty="0">
                <a:latin typeface="Candara" pitchFamily="34" charset="0"/>
              </a:rPr>
              <a:t>It would be fair to say that this technology is becoming a buzz word in desk top systems solutions.</a:t>
            </a:r>
          </a:p>
          <a:p>
            <a:pPr eaLnBrk="1" hangingPunct="1">
              <a:lnSpc>
                <a:spcPct val="90000"/>
              </a:lnSpc>
            </a:pPr>
            <a:r>
              <a:rPr lang="en-GB" altLang="en-US" sz="2800" dirty="0">
                <a:latin typeface="Candara" pitchFamily="34" charset="0"/>
              </a:rPr>
              <a:t>Again it would be true to say , some of the influencing factors in its sudden surge in popularity is the fast declining costs of HW/SW that will support and run such systems.</a:t>
            </a:r>
          </a:p>
          <a:p>
            <a:pPr eaLnBrk="1" hangingPunct="1">
              <a:lnSpc>
                <a:spcPct val="90000"/>
              </a:lnSpc>
            </a:pPr>
            <a:endParaRPr lang="en-GB" altLang="en-US" sz="2800" dirty="0">
              <a:latin typeface="Candara" pitchFamily="34" charset="0"/>
            </a:endParaRPr>
          </a:p>
        </p:txBody>
      </p:sp>
    </p:spTree>
    <p:extLst>
      <p:ext uri="{BB962C8B-B14F-4D97-AF65-F5344CB8AC3E}">
        <p14:creationId xmlns:p14="http://schemas.microsoft.com/office/powerpoint/2010/main" val="5877806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1919770-04BA-4F27-9182-AAC1441D36AF}" type="slidenum">
              <a:rPr lang="en-GB"/>
              <a:pPr>
                <a:defRPr/>
              </a:pPr>
              <a:t>3</a:t>
            </a:fld>
            <a:endParaRPr lang="en-GB"/>
          </a:p>
        </p:txBody>
      </p:sp>
      <p:sp>
        <p:nvSpPr>
          <p:cNvPr id="16386" name="Rectangle 2"/>
          <p:cNvSpPr>
            <a:spLocks noGrp="1" noChangeArrowheads="1"/>
          </p:cNvSpPr>
          <p:nvPr>
            <p:ph type="title"/>
          </p:nvPr>
        </p:nvSpPr>
        <p:spPr>
          <a:xfrm>
            <a:off x="1043490" y="1027664"/>
            <a:ext cx="7024744" cy="673144"/>
          </a:xfrm>
        </p:spPr>
        <p:txBody>
          <a:bodyPr>
            <a:normAutofit fontScale="90000"/>
          </a:bodyPr>
          <a:lstStyle/>
          <a:p>
            <a:pPr eaLnBrk="1" hangingPunct="1">
              <a:defRPr/>
            </a:pPr>
            <a:r>
              <a:rPr lang="en-GB">
                <a:latin typeface="Candara" pitchFamily="34" charset="0"/>
              </a:rPr>
              <a:t>…cont</a:t>
            </a:r>
          </a:p>
        </p:txBody>
      </p:sp>
      <p:sp>
        <p:nvSpPr>
          <p:cNvPr id="5124" name="Rectangle 3"/>
          <p:cNvSpPr>
            <a:spLocks noGrp="1" noChangeArrowheads="1"/>
          </p:cNvSpPr>
          <p:nvPr>
            <p:ph type="body" idx="1"/>
          </p:nvPr>
        </p:nvSpPr>
        <p:spPr>
          <a:xfrm>
            <a:off x="1043608" y="1916832"/>
            <a:ext cx="6777317" cy="3508977"/>
          </a:xfrm>
        </p:spPr>
        <p:txBody>
          <a:bodyPr>
            <a:normAutofit fontScale="85000" lnSpcReduction="10000"/>
          </a:bodyPr>
          <a:lstStyle/>
          <a:p>
            <a:pPr eaLnBrk="1" hangingPunct="1"/>
            <a:r>
              <a:rPr lang="en-GB" altLang="en-US" sz="2800" dirty="0">
                <a:latin typeface="Candara" pitchFamily="34" charset="0"/>
              </a:rPr>
              <a:t>GIS has been technology led. Based on CAD/CAM systems, they required expensive, memory rich kit.</a:t>
            </a:r>
          </a:p>
          <a:p>
            <a:pPr eaLnBrk="1" hangingPunct="1"/>
            <a:r>
              <a:rPr lang="en-GB" altLang="en-US" sz="2800" dirty="0">
                <a:latin typeface="Candara" pitchFamily="34" charset="0"/>
              </a:rPr>
              <a:t>The GIS market remains an immature one, potential customers are confused over the benefits.</a:t>
            </a:r>
          </a:p>
          <a:p>
            <a:pPr eaLnBrk="1" hangingPunct="1"/>
            <a:r>
              <a:rPr lang="en-GB" altLang="en-US" sz="2800" dirty="0">
                <a:latin typeface="Candara" pitchFamily="34" charset="0"/>
              </a:rPr>
              <a:t>Two emerging themes have however increased the popularity of GIS :-</a:t>
            </a:r>
          </a:p>
          <a:p>
            <a:pPr lvl="2" eaLnBrk="1" hangingPunct="1"/>
            <a:r>
              <a:rPr lang="en-GB" altLang="en-US" sz="2000" dirty="0">
                <a:latin typeface="Candara" pitchFamily="34" charset="0"/>
              </a:rPr>
              <a:t>Data is collected containing a geographical / spatial reference</a:t>
            </a:r>
          </a:p>
          <a:p>
            <a:pPr lvl="2" eaLnBrk="1" hangingPunct="1"/>
            <a:r>
              <a:rPr lang="en-GB" altLang="en-US" sz="2000" dirty="0">
                <a:latin typeface="Candara" pitchFamily="34" charset="0"/>
              </a:rPr>
              <a:t>Rapid improvements in technology</a:t>
            </a:r>
          </a:p>
        </p:txBody>
      </p:sp>
    </p:spTree>
    <p:extLst>
      <p:ext uri="{BB962C8B-B14F-4D97-AF65-F5344CB8AC3E}">
        <p14:creationId xmlns:p14="http://schemas.microsoft.com/office/powerpoint/2010/main" val="911922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4BC5B5C-BB95-4E01-9CBF-5A1C44813621}" type="slidenum">
              <a:rPr lang="en-GB"/>
              <a:pPr>
                <a:defRPr/>
              </a:pPr>
              <a:t>4</a:t>
            </a:fld>
            <a:endParaRPr lang="en-GB"/>
          </a:p>
        </p:txBody>
      </p:sp>
      <p:sp>
        <p:nvSpPr>
          <p:cNvPr id="6146" name="Rectangle 2"/>
          <p:cNvSpPr>
            <a:spLocks noGrp="1" noChangeArrowheads="1"/>
          </p:cNvSpPr>
          <p:nvPr>
            <p:ph type="title"/>
          </p:nvPr>
        </p:nvSpPr>
        <p:spPr>
          <a:xfrm>
            <a:off x="457200" y="228600"/>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a:latin typeface="Candara" pitchFamily="34" charset="0"/>
              </a:rPr>
              <a:t>How GIS Emerged</a:t>
            </a:r>
          </a:p>
        </p:txBody>
      </p:sp>
      <p:sp>
        <p:nvSpPr>
          <p:cNvPr id="6148" name="Rectangle 3"/>
          <p:cNvSpPr>
            <a:spLocks noGrp="1" noChangeArrowheads="1"/>
          </p:cNvSpPr>
          <p:nvPr>
            <p:ph type="body" idx="1"/>
          </p:nvPr>
        </p:nvSpPr>
        <p:spPr>
          <a:xfrm>
            <a:off x="900113" y="1268413"/>
            <a:ext cx="7848600" cy="4114800"/>
          </a:xfrm>
          <a:noFill/>
        </p:spPr>
        <p:txBody>
          <a:bodyPr lIns="90488" tIns="44450" rIns="90488" bIns="44450"/>
          <a:lstStyle/>
          <a:p>
            <a:pPr eaLnBrk="1" hangingPunct="1">
              <a:lnSpc>
                <a:spcPct val="90000"/>
              </a:lnSpc>
            </a:pPr>
            <a:r>
              <a:rPr lang="en-GB" altLang="en-US" sz="2800" dirty="0">
                <a:latin typeface="Candara" pitchFamily="34" charset="0"/>
              </a:rPr>
              <a:t>Geographical information has been with us since man travelled and made map references.</a:t>
            </a:r>
          </a:p>
          <a:p>
            <a:pPr eaLnBrk="1" hangingPunct="1">
              <a:lnSpc>
                <a:spcPct val="90000"/>
              </a:lnSpc>
            </a:pPr>
            <a:r>
              <a:rPr lang="en-GB" altLang="en-US" sz="2800" dirty="0">
                <a:latin typeface="Candara" pitchFamily="34" charset="0"/>
              </a:rPr>
              <a:t>GIS has been developed out of a desire to replace manual cartography with a digital solution.</a:t>
            </a:r>
          </a:p>
          <a:p>
            <a:pPr eaLnBrk="1" hangingPunct="1">
              <a:lnSpc>
                <a:spcPct val="90000"/>
              </a:lnSpc>
            </a:pPr>
            <a:r>
              <a:rPr lang="en-GB" altLang="en-US" sz="2800" dirty="0">
                <a:latin typeface="Candara" pitchFamily="34" charset="0"/>
              </a:rPr>
              <a:t>The OS ( ordnance survey) organisation of UK was under pressure to convert their maps into digital format and the aim was to have many paper maps digitised by 1995. It was a much longer process and continues to </a:t>
            </a:r>
            <a:r>
              <a:rPr lang="en-GB" altLang="en-US" sz="2800" dirty="0" err="1">
                <a:latin typeface="Candara" pitchFamily="34" charset="0"/>
              </a:rPr>
              <a:t>eveolve</a:t>
            </a:r>
            <a:endParaRPr lang="en-GB" altLang="en-US" sz="2800" dirty="0">
              <a:latin typeface="Candara" pitchFamily="34" charset="0"/>
            </a:endParaRPr>
          </a:p>
        </p:txBody>
      </p:sp>
    </p:spTree>
    <p:extLst>
      <p:ext uri="{BB962C8B-B14F-4D97-AF65-F5344CB8AC3E}">
        <p14:creationId xmlns:p14="http://schemas.microsoft.com/office/powerpoint/2010/main" val="126037208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C02FBD1-D625-403F-A681-52221EA827AF}" type="slidenum">
              <a:rPr lang="en-GB"/>
              <a:pPr>
                <a:defRPr/>
              </a:pPr>
              <a:t>5</a:t>
            </a:fld>
            <a:endParaRPr lang="en-GB"/>
          </a:p>
        </p:txBody>
      </p:sp>
      <p:sp>
        <p:nvSpPr>
          <p:cNvPr id="58370" name="Rectangle 2"/>
          <p:cNvSpPr>
            <a:spLocks noGrp="1" noChangeArrowheads="1"/>
          </p:cNvSpPr>
          <p:nvPr>
            <p:ph type="title"/>
          </p:nvPr>
        </p:nvSpPr>
        <p:spPr/>
        <p:txBody>
          <a:bodyPr>
            <a:normAutofit fontScale="90000"/>
          </a:bodyPr>
          <a:lstStyle/>
          <a:p>
            <a:pPr eaLnBrk="1" hangingPunct="1">
              <a:defRPr/>
            </a:pPr>
            <a:r>
              <a:rPr lang="en-GB" sz="4000"/>
              <a:t>OS Landline of Penarth coastline</a:t>
            </a:r>
          </a:p>
        </p:txBody>
      </p:sp>
      <p:pic>
        <p:nvPicPr>
          <p:cNvPr id="7173"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sp>
        <p:nvSpPr>
          <p:cNvPr id="7176"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graphicFrame>
        <p:nvGraphicFramePr>
          <p:cNvPr id="58390" name="Group 22"/>
          <p:cNvGraphicFramePr>
            <a:graphicFrameLocks noGrp="1"/>
          </p:cNvGraphicFramePr>
          <p:nvPr>
            <p:extLst>
              <p:ext uri="{D42A27DB-BD31-4B8C-83A1-F6EECF244321}">
                <p14:modId xmlns:p14="http://schemas.microsoft.com/office/powerpoint/2010/main" val="3864120593"/>
              </p:ext>
            </p:extLst>
          </p:nvPr>
        </p:nvGraphicFramePr>
        <p:xfrm>
          <a:off x="504031" y="1750990"/>
          <a:ext cx="8135937" cy="3959225"/>
        </p:xfrm>
        <a:graphic>
          <a:graphicData uri="http://schemas.openxmlformats.org/drawingml/2006/table">
            <a:tbl>
              <a:tblPr/>
              <a:tblGrid>
                <a:gridCol w="4068762">
                  <a:extLst>
                    <a:ext uri="{9D8B030D-6E8A-4147-A177-3AD203B41FA5}">
                      <a16:colId xmlns:a16="http://schemas.microsoft.com/office/drawing/2014/main" val="20000"/>
                    </a:ext>
                  </a:extLst>
                </a:gridCol>
                <a:gridCol w="4067175">
                  <a:extLst>
                    <a:ext uri="{9D8B030D-6E8A-4147-A177-3AD203B41FA5}">
                      <a16:colId xmlns:a16="http://schemas.microsoft.com/office/drawing/2014/main" val="20001"/>
                    </a:ext>
                  </a:extLst>
                </a:gridCol>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dirty="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03497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B8C2BA7-19A3-4114-99DB-E1C1965A5D0B}" type="slidenum">
              <a:rPr lang="en-GB"/>
              <a:pPr>
                <a:defRPr/>
              </a:pPr>
              <a:t>6</a:t>
            </a:fld>
            <a:endParaRPr lang="en-GB"/>
          </a:p>
        </p:txBody>
      </p:sp>
      <p:sp>
        <p:nvSpPr>
          <p:cNvPr id="8194" name="Rectangle 2"/>
          <p:cNvSpPr>
            <a:spLocks noGrp="1" noChangeArrowheads="1"/>
          </p:cNvSpPr>
          <p:nvPr>
            <p:ph type="title"/>
          </p:nvPr>
        </p:nvSpPr>
        <p:spPr>
          <a:xfrm>
            <a:off x="467544" y="476672"/>
            <a:ext cx="8229600" cy="533400"/>
          </a:xfrm>
          <a:effectLst>
            <a:outerShdw dist="35921" dir="2700000" algn="ctr" rotWithShape="0">
              <a:schemeClr val="bg2"/>
            </a:outerShdw>
          </a:effectLst>
        </p:spPr>
        <p:txBody>
          <a:bodyPr lIns="90488" tIns="44450" rIns="90488" bIns="44450" anchor="b">
            <a:normAutofit fontScale="90000"/>
          </a:bodyPr>
          <a:lstStyle/>
          <a:p>
            <a:pPr eaLnBrk="1" hangingPunct="1">
              <a:defRPr/>
            </a:pPr>
            <a:r>
              <a:rPr lang="en-GB" sz="3200" dirty="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altLang="en-US" sz="2400">
                <a:latin typeface="Candara" pitchFamily="34" charset="0"/>
              </a:rPr>
              <a:t>The literature offers some differing definition but here are some suggestions :-</a:t>
            </a:r>
          </a:p>
          <a:p>
            <a:pPr lvl="1" eaLnBrk="1" hangingPunct="1">
              <a:lnSpc>
                <a:spcPct val="90000"/>
              </a:lnSpc>
            </a:pPr>
            <a:r>
              <a:rPr lang="en-GB" altLang="en-US" sz="2200" b="1">
                <a:latin typeface="Candara" pitchFamily="34" charset="0"/>
              </a:rPr>
              <a:t>A business tool developed for the effective handling of spatial references</a:t>
            </a:r>
          </a:p>
          <a:p>
            <a:pPr lvl="1" eaLnBrk="1" hangingPunct="1">
              <a:lnSpc>
                <a:spcPct val="90000"/>
              </a:lnSpc>
            </a:pPr>
            <a:r>
              <a:rPr lang="en-GB" altLang="en-US" sz="2200" b="1">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altLang="en-US" sz="2200" b="1">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extLst>
      <p:ext uri="{BB962C8B-B14F-4D97-AF65-F5344CB8AC3E}">
        <p14:creationId xmlns:p14="http://schemas.microsoft.com/office/powerpoint/2010/main" val="191670383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D1E5219-3C7C-4E6D-8B14-AF64AFB0C9D2}" type="slidenum">
              <a:rPr lang="en-GB"/>
              <a:pPr>
                <a:defRPr/>
              </a:pPr>
              <a:t>7</a:t>
            </a:fld>
            <a:endParaRPr lang="en-GB"/>
          </a:p>
        </p:txBody>
      </p:sp>
      <p:sp>
        <p:nvSpPr>
          <p:cNvPr id="9218" name="Rectangle 2"/>
          <p:cNvSpPr>
            <a:spLocks noGrp="1" noChangeArrowheads="1"/>
          </p:cNvSpPr>
          <p:nvPr>
            <p:ph type="title"/>
          </p:nvPr>
        </p:nvSpPr>
        <p:spPr>
          <a:xfrm>
            <a:off x="683568" y="332656"/>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dirty="0">
                <a:latin typeface="Candara" pitchFamily="34" charset="0"/>
              </a:rPr>
              <a:t>So what is a GIS</a:t>
            </a:r>
          </a:p>
        </p:txBody>
      </p:sp>
      <p:sp>
        <p:nvSpPr>
          <p:cNvPr id="9219" name="Rectangle 3"/>
          <p:cNvSpPr>
            <a:spLocks noGrp="1" noChangeArrowheads="1"/>
          </p:cNvSpPr>
          <p:nvPr>
            <p:ph type="body" idx="1"/>
          </p:nvPr>
        </p:nvSpPr>
        <p:spPr>
          <a:xfrm>
            <a:off x="827584" y="1268760"/>
            <a:ext cx="7696200" cy="4114800"/>
          </a:xfrm>
        </p:spPr>
        <p:txBody>
          <a:bodyPr lIns="90488" tIns="44450" rIns="90488" bIns="44450">
            <a:normAutofit lnSpcReduction="10000"/>
          </a:bodyPr>
          <a:lstStyle/>
          <a:p>
            <a:pPr eaLnBrk="1" hangingPunct="1">
              <a:lnSpc>
                <a:spcPct val="90000"/>
              </a:lnSpc>
              <a:defRPr/>
            </a:pPr>
            <a:r>
              <a:rPr lang="en-GB" sz="2400" dirty="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a:latin typeface="Candara" pitchFamily="34" charset="0"/>
              </a:rPr>
              <a:t>Elements that occupy space and have a </a:t>
            </a:r>
            <a:r>
              <a:rPr lang="en-GB" sz="2400" dirty="0" err="1">
                <a:latin typeface="Candara" pitchFamily="34" charset="0"/>
              </a:rPr>
              <a:t>spacial</a:t>
            </a:r>
            <a:r>
              <a:rPr lang="en-GB" sz="2400" dirty="0">
                <a:latin typeface="Candara" pitchFamily="34" charset="0"/>
              </a:rPr>
              <a:t> reference.</a:t>
            </a:r>
          </a:p>
          <a:p>
            <a:pPr eaLnBrk="1" hangingPunct="1">
              <a:lnSpc>
                <a:spcPct val="90000"/>
              </a:lnSpc>
              <a:defRPr/>
            </a:pPr>
            <a:r>
              <a:rPr lang="en-GB" sz="2400" dirty="0">
                <a:latin typeface="Candara" pitchFamily="34" charset="0"/>
              </a:rPr>
              <a:t>GIS offers the user a model of geographical reality</a:t>
            </a:r>
          </a:p>
          <a:p>
            <a:pPr eaLnBrk="1" hangingPunct="1">
              <a:lnSpc>
                <a:spcPct val="90000"/>
              </a:lnSpc>
              <a:defRPr/>
            </a:pPr>
            <a:r>
              <a:rPr lang="en-GB" sz="2400" dirty="0">
                <a:latin typeface="Candara" pitchFamily="34" charset="0"/>
              </a:rPr>
              <a:t>To explain</a:t>
            </a:r>
            <a:r>
              <a:rPr lang="en-GB" sz="2400" i="1" dirty="0">
                <a:latin typeface="Candara" pitchFamily="34" charset="0"/>
              </a:rPr>
              <a:t>:</a:t>
            </a:r>
          </a:p>
          <a:p>
            <a:pPr lvl="2" eaLnBrk="1" hangingPunct="1">
              <a:lnSpc>
                <a:spcPct val="90000"/>
              </a:lnSpc>
              <a:defRPr/>
            </a:pPr>
            <a:r>
              <a:rPr lang="en-GB" sz="1800" dirty="0">
                <a:latin typeface="Candara" pitchFamily="34" charset="0"/>
              </a:rPr>
              <a:t>an </a:t>
            </a:r>
            <a:r>
              <a:rPr lang="en-GB" sz="1800" dirty="0" err="1">
                <a:latin typeface="Candara" pitchFamily="34" charset="0"/>
              </a:rPr>
              <a:t>aspatial</a:t>
            </a:r>
            <a:r>
              <a:rPr lang="en-GB" sz="1800" dirty="0">
                <a:latin typeface="Candara" pitchFamily="34" charset="0"/>
              </a:rPr>
              <a:t> query : </a:t>
            </a:r>
          </a:p>
          <a:p>
            <a:pPr lvl="4" eaLnBrk="1" hangingPunct="1">
              <a:lnSpc>
                <a:spcPct val="90000"/>
              </a:lnSpc>
              <a:defRPr/>
            </a:pPr>
            <a:r>
              <a:rPr lang="en-GB" sz="1600" b="1" dirty="0">
                <a:solidFill>
                  <a:schemeClr val="tx1">
                    <a:lumMod val="85000"/>
                  </a:schemeClr>
                </a:solidFill>
                <a:latin typeface="Candara" pitchFamily="34" charset="0"/>
              </a:rPr>
              <a:t>How many students are on the </a:t>
            </a:r>
            <a:r>
              <a:rPr lang="en-GB" sz="1600" b="1" dirty="0" err="1">
                <a:solidFill>
                  <a:schemeClr val="tx1">
                    <a:lumMod val="85000"/>
                  </a:schemeClr>
                </a:solidFill>
                <a:latin typeface="Candara" pitchFamily="34" charset="0"/>
              </a:rPr>
              <a:t>B.Ac</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Env</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COns</a:t>
            </a:r>
            <a:r>
              <a:rPr lang="en-GB" sz="1600" b="1" dirty="0">
                <a:solidFill>
                  <a:schemeClr val="tx1">
                    <a:lumMod val="85000"/>
                  </a:schemeClr>
                </a:solidFill>
                <a:latin typeface="Candara" pitchFamily="34" charset="0"/>
              </a:rPr>
              <a:t> computing course at SMU.</a:t>
            </a:r>
          </a:p>
          <a:p>
            <a:pPr lvl="2" eaLnBrk="1" hangingPunct="1">
              <a:lnSpc>
                <a:spcPct val="90000"/>
              </a:lnSpc>
              <a:defRPr/>
            </a:pPr>
            <a:r>
              <a:rPr lang="en-GB" sz="1800" dirty="0">
                <a:latin typeface="Candara" pitchFamily="34" charset="0"/>
              </a:rPr>
              <a:t>a spatial query :</a:t>
            </a:r>
          </a:p>
          <a:p>
            <a:pPr lvl="4" eaLnBrk="1" hangingPunct="1">
              <a:lnSpc>
                <a:spcPct val="90000"/>
              </a:lnSpc>
              <a:defRPr/>
            </a:pPr>
            <a:r>
              <a:rPr lang="en-GB" sz="1600" b="1" dirty="0">
                <a:solidFill>
                  <a:schemeClr val="tx1">
                    <a:lumMod val="85000"/>
                  </a:schemeClr>
                </a:solidFill>
                <a:latin typeface="Candara" pitchFamily="34" charset="0"/>
              </a:rPr>
              <a:t>How many students travel to the </a:t>
            </a:r>
            <a:r>
              <a:rPr lang="en-GB" sz="1600" b="1" dirty="0" err="1">
                <a:solidFill>
                  <a:schemeClr val="tx1">
                    <a:lumMod val="85000"/>
                  </a:schemeClr>
                </a:solidFill>
                <a:latin typeface="Candara" pitchFamily="34" charset="0"/>
              </a:rPr>
              <a:t>M.Sc</a:t>
            </a:r>
            <a:r>
              <a:rPr lang="en-GB" sz="1600" b="1" dirty="0">
                <a:solidFill>
                  <a:schemeClr val="tx1">
                    <a:lumMod val="85000"/>
                  </a:schemeClr>
                </a:solidFill>
                <a:latin typeface="Candara" pitchFamily="34" charset="0"/>
              </a:rPr>
              <a:t> </a:t>
            </a:r>
            <a:r>
              <a:rPr lang="en-GB" sz="1600" b="1" dirty="0" err="1">
                <a:solidFill>
                  <a:schemeClr val="tx1">
                    <a:lumMod val="85000"/>
                  </a:schemeClr>
                </a:solidFill>
                <a:latin typeface="Candara" pitchFamily="34" charset="0"/>
              </a:rPr>
              <a:t>Env</a:t>
            </a:r>
            <a:r>
              <a:rPr lang="en-GB" sz="1600" b="1" dirty="0">
                <a:solidFill>
                  <a:schemeClr val="tx1">
                    <a:lumMod val="85000"/>
                  </a:schemeClr>
                </a:solidFill>
                <a:latin typeface="Candara" pitchFamily="34" charset="0"/>
              </a:rPr>
              <a:t> Cons course daily, form a distance greater than 20 miles. </a:t>
            </a:r>
          </a:p>
        </p:txBody>
      </p:sp>
    </p:spTree>
    <p:extLst>
      <p:ext uri="{BB962C8B-B14F-4D97-AF65-F5344CB8AC3E}">
        <p14:creationId xmlns:p14="http://schemas.microsoft.com/office/powerpoint/2010/main" val="114098970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F82A848-0B53-4E04-B9F1-F31ACF1B69A2}" type="slidenum">
              <a:rPr lang="en-GB"/>
              <a:pPr>
                <a:defRPr/>
              </a:pPr>
              <a:t>8</a:t>
            </a:fld>
            <a:endParaRPr lang="en-GB"/>
          </a:p>
        </p:txBody>
      </p:sp>
      <p:sp>
        <p:nvSpPr>
          <p:cNvPr id="59394" name="Rectangle 2"/>
          <p:cNvSpPr>
            <a:spLocks noGrp="1" noChangeArrowheads="1"/>
          </p:cNvSpPr>
          <p:nvPr>
            <p:ph type="title"/>
          </p:nvPr>
        </p:nvSpPr>
        <p:spPr>
          <a:xfrm>
            <a:off x="755576" y="692696"/>
            <a:ext cx="7024744" cy="1143000"/>
          </a:xfrm>
        </p:spPr>
        <p:txBody>
          <a:bodyPr>
            <a:normAutofit fontScale="90000"/>
          </a:bodyPr>
          <a:lstStyle/>
          <a:p>
            <a:pPr eaLnBrk="1" hangingPunct="1">
              <a:defRPr/>
            </a:pPr>
            <a:r>
              <a:rPr lang="en-GB" sz="4000" dirty="0"/>
              <a:t>Student attending </a:t>
            </a:r>
            <a:r>
              <a:rPr lang="en-GB" dirty="0"/>
              <a:t>Swansea IQ</a:t>
            </a:r>
            <a:r>
              <a:rPr lang="en-GB" sz="4000" dirty="0"/>
              <a:t> from Wales</a:t>
            </a:r>
          </a:p>
        </p:txBody>
      </p:sp>
      <p:pic>
        <p:nvPicPr>
          <p:cNvPr id="10245" name="Picture 4" descr="wales students"/>
          <p:cNvPicPr>
            <a:picLocks noChangeAspect="1" noChangeArrowheads="1"/>
          </p:cNvPicPr>
          <p:nvPr/>
        </p:nvPicPr>
        <p:blipFill>
          <a:blip r:embed="rId2" cstate="print">
            <a:extLst>
              <a:ext uri="{28A0092B-C50C-407E-A947-70E740481C1C}">
                <a14:useLocalDpi xmlns:a14="http://schemas.microsoft.com/office/drawing/2010/main" val="0"/>
              </a:ext>
            </a:extLst>
          </a:blip>
          <a:srcRect t="21797" r="4524" b="22333"/>
          <a:stretch>
            <a:fillRect/>
          </a:stretch>
        </p:blipFill>
        <p:spPr bwMode="auto">
          <a:xfrm>
            <a:off x="1547813" y="1916832"/>
            <a:ext cx="5795962" cy="4104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152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E5C3055-C889-4FF4-BCA4-6089A7B41B22}" type="slidenum">
              <a:rPr lang="en-GB"/>
              <a:pPr>
                <a:defRPr/>
              </a:pPr>
              <a:t>9</a:t>
            </a:fld>
            <a:endParaRPr lang="en-GB"/>
          </a:p>
        </p:txBody>
      </p:sp>
      <p:sp>
        <p:nvSpPr>
          <p:cNvPr id="19458" name="Rectangle 2"/>
          <p:cNvSpPr>
            <a:spLocks noGrp="1" noChangeArrowheads="1"/>
          </p:cNvSpPr>
          <p:nvPr>
            <p:ph type="title"/>
          </p:nvPr>
        </p:nvSpPr>
        <p:spPr/>
        <p:txBody>
          <a:bodyPr>
            <a:normAutofit fontScale="90000"/>
          </a:bodyPr>
          <a:lstStyle/>
          <a:p>
            <a:pPr eaLnBrk="1" hangingPunct="1">
              <a:defRPr/>
            </a:pPr>
            <a:r>
              <a:rPr lang="en-GB" dirty="0">
                <a:latin typeface="Candara" pitchFamily="34" charset="0"/>
              </a:rPr>
              <a:t>What question can be expect a GIS to answer</a:t>
            </a:r>
          </a:p>
        </p:txBody>
      </p:sp>
      <p:sp>
        <p:nvSpPr>
          <p:cNvPr id="11268" name="Rectangle 3"/>
          <p:cNvSpPr>
            <a:spLocks noGrp="1" noChangeArrowheads="1"/>
          </p:cNvSpPr>
          <p:nvPr>
            <p:ph type="body" idx="1"/>
          </p:nvPr>
        </p:nvSpPr>
        <p:spPr>
          <a:xfrm>
            <a:off x="1043607" y="2276871"/>
            <a:ext cx="7654305" cy="4135041"/>
          </a:xfrm>
        </p:spPr>
        <p:txBody>
          <a:bodyPr/>
          <a:lstStyle/>
          <a:p>
            <a:pPr eaLnBrk="1" hangingPunct="1"/>
            <a:r>
              <a:rPr lang="en-GB" altLang="en-US" dirty="0">
                <a:latin typeface="Candara" pitchFamily="34" charset="0"/>
              </a:rPr>
              <a:t>Where are particular features found ?</a:t>
            </a:r>
          </a:p>
          <a:p>
            <a:pPr eaLnBrk="1" hangingPunct="1"/>
            <a:r>
              <a:rPr lang="en-GB" altLang="en-US" dirty="0">
                <a:latin typeface="Candara" pitchFamily="34" charset="0"/>
              </a:rPr>
              <a:t>What geographical patterns exist?</a:t>
            </a:r>
          </a:p>
          <a:p>
            <a:pPr eaLnBrk="1" hangingPunct="1"/>
            <a:r>
              <a:rPr lang="en-GB" altLang="en-US" dirty="0">
                <a:latin typeface="Candara" pitchFamily="34" charset="0"/>
              </a:rPr>
              <a:t>Where have changes occurred over a given period ?</a:t>
            </a:r>
          </a:p>
          <a:p>
            <a:pPr eaLnBrk="1" hangingPunct="1"/>
            <a:r>
              <a:rPr lang="en-GB" altLang="en-US" dirty="0">
                <a:latin typeface="Candara" pitchFamily="34" charset="0"/>
              </a:rPr>
              <a:t>Where do certain conditions apply?</a:t>
            </a:r>
          </a:p>
          <a:p>
            <a:pPr eaLnBrk="1" hangingPunct="1"/>
            <a:r>
              <a:rPr lang="en-GB" altLang="en-US" dirty="0">
                <a:latin typeface="Candara" pitchFamily="34" charset="0"/>
              </a:rPr>
              <a:t>What will the spatial implication be if an organisation takes certain actions? </a:t>
            </a:r>
          </a:p>
        </p:txBody>
      </p:sp>
    </p:spTree>
    <p:extLst>
      <p:ext uri="{BB962C8B-B14F-4D97-AF65-F5344CB8AC3E}">
        <p14:creationId xmlns:p14="http://schemas.microsoft.com/office/powerpoint/2010/main" val="76835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D17FE26-580E-42C6-A8F7-A26F752FEB14}" type="slidenum">
              <a:rPr lang="en-GB"/>
              <a:pPr>
                <a:defRPr/>
              </a:pPr>
              <a:t>10</a:t>
            </a:fld>
            <a:endParaRPr lang="en-GB"/>
          </a:p>
        </p:txBody>
      </p:sp>
      <p:sp>
        <p:nvSpPr>
          <p:cNvPr id="35842" name="Rectangle 2"/>
          <p:cNvSpPr>
            <a:spLocks noGrp="1" noChangeArrowheads="1"/>
          </p:cNvSpPr>
          <p:nvPr>
            <p:ph type="title"/>
          </p:nvPr>
        </p:nvSpPr>
        <p:spPr>
          <a:xfrm>
            <a:off x="1043490" y="1027664"/>
            <a:ext cx="7024744" cy="817160"/>
          </a:xfrm>
        </p:spPr>
        <p:txBody>
          <a:bodyPr>
            <a:normAutofit fontScale="90000"/>
          </a:bodyPr>
          <a:lstStyle/>
          <a:p>
            <a:pPr eaLnBrk="1" hangingPunct="1">
              <a:defRPr/>
            </a:pPr>
            <a:r>
              <a:rPr lang="en-GB" dirty="0">
                <a:latin typeface="Candara" pitchFamily="34" charset="0"/>
              </a:rPr>
              <a:t>Understanding how we perceive</a:t>
            </a:r>
          </a:p>
        </p:txBody>
      </p:sp>
      <p:sp>
        <p:nvSpPr>
          <p:cNvPr id="12292" name="Rectangle 3"/>
          <p:cNvSpPr>
            <a:spLocks noGrp="1" noChangeArrowheads="1"/>
          </p:cNvSpPr>
          <p:nvPr>
            <p:ph type="body" idx="1"/>
          </p:nvPr>
        </p:nvSpPr>
        <p:spPr/>
        <p:txBody>
          <a:bodyPr>
            <a:normAutofit fontScale="92500" lnSpcReduction="20000"/>
          </a:bodyPr>
          <a:lstStyle/>
          <a:p>
            <a:pPr eaLnBrk="1" hangingPunct="1"/>
            <a:r>
              <a:rPr lang="en-GB" altLang="en-US" sz="2400" dirty="0">
                <a:latin typeface="Candara" pitchFamily="34" charset="0"/>
              </a:rPr>
              <a:t>Understanding how we perceive size, depth, brightness and colour is crucial to the design of effective visual graphics system.</a:t>
            </a:r>
          </a:p>
          <a:p>
            <a:pPr eaLnBrk="1" hangingPunct="1"/>
            <a:r>
              <a:rPr lang="en-GB" altLang="en-US" sz="2400" dirty="0">
                <a:latin typeface="Candara" pitchFamily="34" charset="0"/>
              </a:rPr>
              <a:t>Humans are able to perceive height and depth. We are able to perceive the height and depth of any object from any distance. The object may look smaller, but our perception of the size remains constant.</a:t>
            </a:r>
          </a:p>
          <a:p>
            <a:pPr eaLnBrk="1" hangingPunct="1"/>
            <a:r>
              <a:rPr lang="en-GB" altLang="en-US" sz="2400" dirty="0">
                <a:latin typeface="Candara" pitchFamily="34" charset="0"/>
              </a:rPr>
              <a:t>By looking at a scene, we can comprehend the overall depth – objects covered by another object in our visual path we perceive to be in the background.</a:t>
            </a:r>
          </a:p>
          <a:p>
            <a:pPr eaLnBrk="1" hangingPunct="1"/>
            <a:endParaRPr lang="en-GB" altLang="en-US" sz="2400" dirty="0">
              <a:latin typeface="Candara" pitchFamily="34" charset="0"/>
            </a:endParaRPr>
          </a:p>
        </p:txBody>
      </p:sp>
    </p:spTree>
    <p:extLst>
      <p:ext uri="{BB962C8B-B14F-4D97-AF65-F5344CB8AC3E}">
        <p14:creationId xmlns:p14="http://schemas.microsoft.com/office/powerpoint/2010/main" val="2116556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C249B978-99C9-49BF-B87A-5BCA12C6360E}" type="slidenum">
              <a:rPr lang="en-GB"/>
              <a:pPr>
                <a:defRPr/>
              </a:pPr>
              <a:t>11</a:t>
            </a:fld>
            <a:endParaRPr lang="en-GB"/>
          </a:p>
        </p:txBody>
      </p:sp>
      <p:sp>
        <p:nvSpPr>
          <p:cNvPr id="54276" name="Rectangle 4"/>
          <p:cNvSpPr>
            <a:spLocks noGrp="1" noChangeArrowheads="1"/>
          </p:cNvSpPr>
          <p:nvPr>
            <p:ph type="ctrTitle"/>
          </p:nvPr>
        </p:nvSpPr>
        <p:spPr/>
        <p:txBody>
          <a:bodyPr>
            <a:normAutofit fontScale="90000"/>
          </a:bodyPr>
          <a:lstStyle/>
          <a:p>
            <a:pPr eaLnBrk="1" hangingPunct="1">
              <a:defRPr/>
            </a:pPr>
            <a:r>
              <a:rPr lang="en-GB" sz="4800">
                <a:latin typeface="Candara" pitchFamily="34" charset="0"/>
              </a:rPr>
              <a:t>Why Are GIS systems Good at analysing vast amounts of Data?</a:t>
            </a:r>
          </a:p>
        </p:txBody>
      </p:sp>
    </p:spTree>
    <p:extLst>
      <p:ext uri="{BB962C8B-B14F-4D97-AF65-F5344CB8AC3E}">
        <p14:creationId xmlns:p14="http://schemas.microsoft.com/office/powerpoint/2010/main" val="369723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64D6B15-33C3-43F4-AA91-0BA1545E4E7F}" type="slidenum">
              <a:rPr lang="en-GB"/>
              <a:pPr>
                <a:defRPr/>
              </a:pPr>
              <a:t>12</a:t>
            </a:fld>
            <a:endParaRPr lang="en-GB"/>
          </a:p>
        </p:txBody>
      </p:sp>
      <p:sp>
        <p:nvSpPr>
          <p:cNvPr id="37890" name="Rectangle 2"/>
          <p:cNvSpPr>
            <a:spLocks noGrp="1" noChangeArrowheads="1"/>
          </p:cNvSpPr>
          <p:nvPr>
            <p:ph type="title"/>
          </p:nvPr>
        </p:nvSpPr>
        <p:spPr/>
        <p:txBody>
          <a:bodyPr/>
          <a:lstStyle/>
          <a:p>
            <a:pPr eaLnBrk="1" hangingPunct="1">
              <a:defRPr/>
            </a:pPr>
            <a:r>
              <a:rPr lang="en-GB">
                <a:latin typeface="Candara" pitchFamily="34" charset="0"/>
              </a:rPr>
              <a:t>The human processor</a:t>
            </a:r>
          </a:p>
        </p:txBody>
      </p:sp>
      <p:sp>
        <p:nvSpPr>
          <p:cNvPr id="14340"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80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altLang="en-US" sz="2800">
                <a:latin typeface="Candara" pitchFamily="34" charset="0"/>
              </a:rPr>
              <a:t>Humans interact with the outside world via information being received and sent I.e. Input / Output.</a:t>
            </a:r>
          </a:p>
          <a:p>
            <a:pPr eaLnBrk="1" hangingPunct="1">
              <a:lnSpc>
                <a:spcPct val="90000"/>
              </a:lnSpc>
            </a:pPr>
            <a:r>
              <a:rPr lang="en-GB" altLang="en-US" sz="2800">
                <a:latin typeface="Candara" pitchFamily="34" charset="0"/>
              </a:rPr>
              <a:t>In an interaction with the computer, the user receives information via output channels.</a:t>
            </a:r>
          </a:p>
          <a:p>
            <a:pPr eaLnBrk="1" hangingPunct="1">
              <a:lnSpc>
                <a:spcPct val="90000"/>
              </a:lnSpc>
              <a:buFontTx/>
              <a:buNone/>
            </a:pPr>
            <a:endParaRPr lang="en-GB" altLang="en-US" sz="2800">
              <a:latin typeface="Candara" pitchFamily="34" charset="0"/>
            </a:endParaRPr>
          </a:p>
        </p:txBody>
      </p:sp>
    </p:spTree>
    <p:extLst>
      <p:ext uri="{BB962C8B-B14F-4D97-AF65-F5344CB8AC3E}">
        <p14:creationId xmlns:p14="http://schemas.microsoft.com/office/powerpoint/2010/main" val="307518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A680C4E-CDC5-490C-90E8-DA03DABE0B21}" type="slidenum">
              <a:rPr lang="en-GB"/>
              <a:pPr>
                <a:defRPr/>
              </a:pPr>
              <a:t>13</a:t>
            </a:fld>
            <a:endParaRPr lang="en-GB"/>
          </a:p>
        </p:txBody>
      </p:sp>
      <p:sp>
        <p:nvSpPr>
          <p:cNvPr id="39938" name="Rectangle 2"/>
          <p:cNvSpPr>
            <a:spLocks noGrp="1" noChangeArrowheads="1"/>
          </p:cNvSpPr>
          <p:nvPr>
            <p:ph type="title"/>
          </p:nvPr>
        </p:nvSpPr>
        <p:spPr>
          <a:xfrm>
            <a:off x="467544" y="332656"/>
            <a:ext cx="4824654" cy="1143000"/>
          </a:xfrm>
        </p:spPr>
        <p:txBody>
          <a:bodyPr/>
          <a:lstStyle/>
          <a:p>
            <a:pPr eaLnBrk="1" hangingPunct="1">
              <a:defRPr/>
            </a:pPr>
            <a:r>
              <a:rPr lang="en-GB" dirty="0">
                <a:latin typeface="Candara" pitchFamily="34" charset="0"/>
              </a:rPr>
              <a:t>Visualisation</a:t>
            </a:r>
          </a:p>
        </p:txBody>
      </p:sp>
      <p:sp>
        <p:nvSpPr>
          <p:cNvPr id="15364" name="Rectangle 3"/>
          <p:cNvSpPr>
            <a:spLocks noGrp="1" noChangeArrowheads="1"/>
          </p:cNvSpPr>
          <p:nvPr>
            <p:ph type="body" idx="1"/>
          </p:nvPr>
        </p:nvSpPr>
        <p:spPr>
          <a:xfrm>
            <a:off x="755576" y="1412776"/>
            <a:ext cx="7772400" cy="4114800"/>
          </a:xfrm>
        </p:spPr>
        <p:txBody>
          <a:bodyPr>
            <a:normAutofit fontScale="92500" lnSpcReduction="10000"/>
          </a:bodyPr>
          <a:lstStyle/>
          <a:p>
            <a:pPr eaLnBrk="1" hangingPunct="1">
              <a:lnSpc>
                <a:spcPct val="80000"/>
              </a:lnSpc>
            </a:pPr>
            <a:r>
              <a:rPr lang="en-GB" altLang="en-US" sz="2400" dirty="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altLang="en-US" sz="2400" dirty="0" err="1">
                <a:latin typeface="Candara" pitchFamily="34" charset="0"/>
              </a:rPr>
              <a:t>Def</a:t>
            </a:r>
            <a:r>
              <a:rPr lang="en-GB" altLang="en-US" sz="2400" dirty="0">
                <a:latin typeface="Candara" pitchFamily="34" charset="0"/>
              </a:rPr>
              <a:t>: A mental Image - to imagine or remember as if actually seen</a:t>
            </a:r>
          </a:p>
          <a:p>
            <a:pPr eaLnBrk="1" hangingPunct="1">
              <a:lnSpc>
                <a:spcPct val="80000"/>
              </a:lnSpc>
            </a:pPr>
            <a:r>
              <a:rPr lang="en-GB" altLang="en-US" sz="2400" dirty="0">
                <a:latin typeface="Candara" pitchFamily="34" charset="0"/>
              </a:rPr>
              <a:t>we can see that it is an activity which a human being engages in, and that it is a cognitive activity</a:t>
            </a:r>
          </a:p>
          <a:p>
            <a:pPr eaLnBrk="1" hangingPunct="1">
              <a:lnSpc>
                <a:spcPct val="80000"/>
              </a:lnSpc>
            </a:pPr>
            <a:r>
              <a:rPr lang="en-GB" altLang="en-US" sz="2400" dirty="0">
                <a:latin typeface="Candara" pitchFamily="34" charset="0"/>
              </a:rPr>
              <a:t>In terms of computer graphics there is a much more specific and overcomplicated definition:</a:t>
            </a:r>
          </a:p>
          <a:p>
            <a:pPr lvl="1" eaLnBrk="1" hangingPunct="1">
              <a:lnSpc>
                <a:spcPct val="80000"/>
              </a:lnSpc>
            </a:pPr>
            <a:r>
              <a:rPr lang="en-GB" altLang="en-US" sz="2000" dirty="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altLang="en-US" sz="2400" dirty="0">
                <a:latin typeface="Candara" pitchFamily="34" charset="0"/>
              </a:rPr>
              <a:t>“ A solution searching for a problem”</a:t>
            </a:r>
          </a:p>
          <a:p>
            <a:pPr eaLnBrk="1" hangingPunct="1">
              <a:lnSpc>
                <a:spcPct val="80000"/>
              </a:lnSpc>
            </a:pPr>
            <a:r>
              <a:rPr lang="en-GB" altLang="en-US" sz="2400" dirty="0">
                <a:latin typeface="Candara" pitchFamily="34" charset="0"/>
              </a:rPr>
              <a:t> Visualisation encompasses the generation, manipulation and comprehension of the products of vision.</a:t>
            </a:r>
          </a:p>
          <a:p>
            <a:pPr eaLnBrk="1" hangingPunct="1">
              <a:lnSpc>
                <a:spcPct val="80000"/>
              </a:lnSpc>
            </a:pPr>
            <a:endParaRPr lang="en-GB" altLang="en-US" sz="2400" dirty="0">
              <a:latin typeface="Candara" pitchFamily="34" charset="0"/>
            </a:endParaRPr>
          </a:p>
          <a:p>
            <a:pPr eaLnBrk="1" hangingPunct="1">
              <a:lnSpc>
                <a:spcPct val="80000"/>
              </a:lnSpc>
              <a:buFontTx/>
              <a:buNone/>
            </a:pPr>
            <a:endParaRPr lang="en-GB" altLang="en-US" sz="2400" dirty="0">
              <a:latin typeface="Candara" pitchFamily="34" charset="0"/>
            </a:endParaRPr>
          </a:p>
        </p:txBody>
      </p:sp>
    </p:spTree>
    <p:extLst>
      <p:ext uri="{BB962C8B-B14F-4D97-AF65-F5344CB8AC3E}">
        <p14:creationId xmlns:p14="http://schemas.microsoft.com/office/powerpoint/2010/main" val="125226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14</a:t>
            </a:fld>
            <a:endParaRPr lang="en-GB"/>
          </a:p>
        </p:txBody>
      </p:sp>
      <p:sp>
        <p:nvSpPr>
          <p:cNvPr id="41986" name="Rectangle 2"/>
          <p:cNvSpPr>
            <a:spLocks noGrp="1" noChangeArrowheads="1"/>
          </p:cNvSpPr>
          <p:nvPr>
            <p:ph type="title"/>
          </p:nvPr>
        </p:nvSpPr>
        <p:spPr>
          <a:xfrm>
            <a:off x="539552" y="548680"/>
            <a:ext cx="5472608" cy="936104"/>
          </a:xfrm>
        </p:spPr>
        <p:txBody>
          <a:bodyPr>
            <a:normAutofit fontScale="90000"/>
          </a:bodyPr>
          <a:lstStyle/>
          <a:p>
            <a:pPr eaLnBrk="1" hangingPunct="1">
              <a:defRPr/>
            </a:pPr>
            <a:r>
              <a:rPr lang="en-GB" dirty="0">
                <a:latin typeface="Candara" pitchFamily="34" charset="0"/>
              </a:rPr>
              <a:t>Information Visualisation</a:t>
            </a:r>
          </a:p>
        </p:txBody>
      </p:sp>
      <p:sp>
        <p:nvSpPr>
          <p:cNvPr id="16388" name="Rectangle 3"/>
          <p:cNvSpPr>
            <a:spLocks noGrp="1" noChangeArrowheads="1"/>
          </p:cNvSpPr>
          <p:nvPr>
            <p:ph type="body" idx="1"/>
          </p:nvPr>
        </p:nvSpPr>
        <p:spPr>
          <a:xfrm>
            <a:off x="683568" y="1484784"/>
            <a:ext cx="6777317" cy="3508977"/>
          </a:xfrm>
        </p:spPr>
        <p:txBody>
          <a:bodyPr/>
          <a:lstStyle/>
          <a:p>
            <a:pPr eaLnBrk="1" hangingPunct="1"/>
            <a:r>
              <a:rPr lang="en-GB" altLang="en-US" sz="2000" dirty="0">
                <a:latin typeface="Candara" pitchFamily="34" charset="0"/>
              </a:rPr>
              <a:t>There are many situations in which data is available, </a:t>
            </a:r>
            <a:r>
              <a:rPr lang="en-GB" altLang="en-US" sz="1800" b="1" dirty="0">
                <a:latin typeface="Candara" pitchFamily="34" charset="0"/>
              </a:rPr>
              <a:t>in</a:t>
            </a:r>
            <a:r>
              <a:rPr lang="en-GB" altLang="en-US" sz="2000" dirty="0">
                <a:latin typeface="Candara" pitchFamily="34" charset="0"/>
              </a:rPr>
              <a:t> very large quantities, and where some human insight into the data is required.</a:t>
            </a:r>
          </a:p>
          <a:p>
            <a:pPr eaLnBrk="1" hangingPunct="1"/>
            <a:r>
              <a:rPr lang="en-GB" altLang="en-US" sz="2000" dirty="0">
                <a:latin typeface="Candara" pitchFamily="34" charset="0"/>
              </a:rPr>
              <a:t>Here is</a:t>
            </a:r>
          </a:p>
          <a:p>
            <a:pPr eaLnBrk="1" hangingPunct="1">
              <a:buFontTx/>
              <a:buNone/>
            </a:pPr>
            <a:r>
              <a:rPr lang="en-GB" altLang="en-US" sz="2000" dirty="0">
                <a:latin typeface="Candara" pitchFamily="34" charset="0"/>
              </a:rPr>
              <a:t> an example</a:t>
            </a:r>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2557755"/>
            <a:ext cx="5562600"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C8CC601-BB6C-44F7-BCBB-AB6CBF63275A}" type="slidenum">
              <a:rPr lang="en-GB"/>
              <a:pPr>
                <a:defRPr/>
              </a:pPr>
              <a:t>15</a:t>
            </a:fld>
            <a:endParaRPr lang="en-GB"/>
          </a:p>
        </p:txBody>
      </p:sp>
      <p:sp>
        <p:nvSpPr>
          <p:cNvPr id="44034" name="Rectangle 2"/>
          <p:cNvSpPr>
            <a:spLocks noGrp="1" noChangeArrowheads="1"/>
          </p:cNvSpPr>
          <p:nvPr>
            <p:ph type="title"/>
          </p:nvPr>
        </p:nvSpPr>
        <p:spPr>
          <a:xfrm>
            <a:off x="611560" y="476672"/>
            <a:ext cx="2736422" cy="673144"/>
          </a:xfrm>
        </p:spPr>
        <p:txBody>
          <a:bodyPr>
            <a:normAutofit fontScale="90000"/>
          </a:bodyPr>
          <a:lstStyle/>
          <a:p>
            <a:pPr eaLnBrk="1" hangingPunct="1">
              <a:defRPr/>
            </a:pPr>
            <a:r>
              <a:rPr lang="en-GB" dirty="0">
                <a:latin typeface="Candara" pitchFamily="34" charset="0"/>
              </a:rPr>
              <a:t>…</a:t>
            </a:r>
            <a:r>
              <a:rPr lang="en-GB" dirty="0" err="1">
                <a:latin typeface="Candara" pitchFamily="34" charset="0"/>
              </a:rPr>
              <a:t>cont</a:t>
            </a:r>
            <a:endParaRPr lang="en-GB" dirty="0">
              <a:latin typeface="Candara" pitchFamily="34" charset="0"/>
            </a:endParaRPr>
          </a:p>
        </p:txBody>
      </p:sp>
      <p:sp>
        <p:nvSpPr>
          <p:cNvPr id="17412" name="Rectangle 3"/>
          <p:cNvSpPr>
            <a:spLocks noGrp="1" noChangeArrowheads="1"/>
          </p:cNvSpPr>
          <p:nvPr>
            <p:ph type="body" idx="1"/>
          </p:nvPr>
        </p:nvSpPr>
        <p:spPr>
          <a:xfrm>
            <a:off x="467544" y="1340768"/>
            <a:ext cx="8229600" cy="4495800"/>
          </a:xfrm>
        </p:spPr>
        <p:txBody>
          <a:bodyPr/>
          <a:lstStyle/>
          <a:p>
            <a:pPr eaLnBrk="1" hangingPunct="1"/>
            <a:r>
              <a:rPr lang="en-GB" altLang="en-US" sz="2000" dirty="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altLang="en-US" sz="2000" dirty="0">
                <a:latin typeface="Candara" pitchFamily="34" charset="0"/>
              </a:rPr>
              <a:t>Typically, attention will be focus on the planned journey.</a:t>
            </a:r>
          </a:p>
          <a:p>
            <a:pPr eaLnBrk="1" hangingPunct="1"/>
            <a:r>
              <a:rPr lang="en-GB" altLang="en-US" sz="2000" dirty="0">
                <a:latin typeface="Candara" pitchFamily="34" charset="0"/>
              </a:rPr>
              <a:t>The route may be memorised by the colour and  direction of the line(s) involved.</a:t>
            </a:r>
          </a:p>
          <a:p>
            <a:pPr eaLnBrk="1" hangingPunct="1"/>
            <a:r>
              <a:rPr lang="en-GB" altLang="en-US" sz="2000" dirty="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altLang="en-US" sz="2000" dirty="0">
                <a:latin typeface="Candara" pitchFamily="34" charset="0"/>
              </a:rPr>
              <a:t>This internal model is sometimes called a cognitive map. </a:t>
            </a:r>
          </a:p>
        </p:txBody>
      </p:sp>
    </p:spTree>
    <p:extLst>
      <p:ext uri="{BB962C8B-B14F-4D97-AF65-F5344CB8AC3E}">
        <p14:creationId xmlns:p14="http://schemas.microsoft.com/office/powerpoint/2010/main" val="4275733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EFBA451-2D6E-47E2-8C5B-504D5CF7FFEB}" type="slidenum">
              <a:rPr lang="en-GB"/>
              <a:pPr>
                <a:defRPr/>
              </a:pPr>
              <a:t>16</a:t>
            </a:fld>
            <a:endParaRPr lang="en-GB"/>
          </a:p>
        </p:txBody>
      </p:sp>
      <p:sp>
        <p:nvSpPr>
          <p:cNvPr id="46082" name="Rectangle 2"/>
          <p:cNvSpPr>
            <a:spLocks noGrp="1" noChangeArrowheads="1"/>
          </p:cNvSpPr>
          <p:nvPr>
            <p:ph type="title"/>
          </p:nvPr>
        </p:nvSpPr>
        <p:spPr>
          <a:xfrm>
            <a:off x="395536" y="332656"/>
            <a:ext cx="4896662" cy="936104"/>
          </a:xfrm>
        </p:spPr>
        <p:txBody>
          <a:bodyPr/>
          <a:lstStyle/>
          <a:p>
            <a:pPr eaLnBrk="1" hangingPunct="1">
              <a:defRPr/>
            </a:pPr>
            <a:r>
              <a:rPr lang="en-GB" dirty="0">
                <a:latin typeface="Candara" pitchFamily="34" charset="0"/>
              </a:rPr>
              <a:t>Scientific visualisation</a:t>
            </a:r>
          </a:p>
        </p:txBody>
      </p:sp>
      <p:sp>
        <p:nvSpPr>
          <p:cNvPr id="18436" name="Rectangle 3"/>
          <p:cNvSpPr>
            <a:spLocks noGrp="1" noChangeArrowheads="1"/>
          </p:cNvSpPr>
          <p:nvPr>
            <p:ph type="body" idx="1"/>
          </p:nvPr>
        </p:nvSpPr>
        <p:spPr>
          <a:xfrm>
            <a:off x="755576" y="1412776"/>
            <a:ext cx="7772400" cy="4114800"/>
          </a:xfrm>
        </p:spPr>
        <p:txBody>
          <a:bodyPr/>
          <a:lstStyle/>
          <a:p>
            <a:pPr eaLnBrk="1" hangingPunct="1">
              <a:lnSpc>
                <a:spcPct val="90000"/>
              </a:lnSpc>
            </a:pPr>
            <a:r>
              <a:rPr lang="en-GB" altLang="en-US" sz="2800" dirty="0">
                <a:latin typeface="Candara" pitchFamily="34" charset="0"/>
              </a:rPr>
              <a:t>This is a related and somewhat overlapping field.</a:t>
            </a:r>
          </a:p>
          <a:p>
            <a:pPr eaLnBrk="1" hangingPunct="1">
              <a:lnSpc>
                <a:spcPct val="90000"/>
              </a:lnSpc>
            </a:pPr>
            <a:r>
              <a:rPr lang="en-GB" altLang="en-US" sz="2800" dirty="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altLang="en-US" sz="2800" dirty="0">
                <a:latin typeface="Candara" pitchFamily="34" charset="0"/>
              </a:rPr>
              <a:t>A study of football statistics does not require an image of a football, however demonstrating flow in a pipe is usually best displayed in the context of the pipe itself.</a:t>
            </a:r>
          </a:p>
        </p:txBody>
      </p:sp>
    </p:spTree>
    <p:extLst>
      <p:ext uri="{BB962C8B-B14F-4D97-AF65-F5344CB8AC3E}">
        <p14:creationId xmlns:p14="http://schemas.microsoft.com/office/powerpoint/2010/main" val="4292929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C97AA0B-10F4-4E52-9D59-971FDA3825DF}" type="slidenum">
              <a:rPr lang="en-GB"/>
              <a:pPr>
                <a:defRPr/>
              </a:pPr>
              <a:t>17</a:t>
            </a:fld>
            <a:endParaRPr lang="en-GB"/>
          </a:p>
        </p:txBody>
      </p:sp>
      <p:sp>
        <p:nvSpPr>
          <p:cNvPr id="56322" name="Rectangle 2"/>
          <p:cNvSpPr>
            <a:spLocks noGrp="1" noChangeArrowheads="1"/>
          </p:cNvSpPr>
          <p:nvPr>
            <p:ph type="title"/>
          </p:nvPr>
        </p:nvSpPr>
        <p:spPr>
          <a:xfrm>
            <a:off x="467544" y="764704"/>
            <a:ext cx="5832766" cy="757888"/>
          </a:xfrm>
        </p:spPr>
        <p:txBody>
          <a:bodyPr/>
          <a:lstStyle/>
          <a:p>
            <a:pPr eaLnBrk="1" hangingPunct="1">
              <a:defRPr/>
            </a:pPr>
            <a:r>
              <a:rPr lang="en-GB" dirty="0">
                <a:latin typeface="Candara" pitchFamily="34" charset="0"/>
              </a:rPr>
              <a:t>What is </a:t>
            </a:r>
            <a:r>
              <a:rPr lang="en-GB" dirty="0" err="1">
                <a:latin typeface="Candara" pitchFamily="34" charset="0"/>
              </a:rPr>
              <a:t>Geovisualisation</a:t>
            </a:r>
            <a:r>
              <a:rPr lang="en-GB" dirty="0">
                <a:latin typeface="Candara" pitchFamily="34" charset="0"/>
              </a:rPr>
              <a:t>? </a:t>
            </a:r>
          </a:p>
        </p:txBody>
      </p:sp>
      <p:sp>
        <p:nvSpPr>
          <p:cNvPr id="19460" name="Rectangle 3"/>
          <p:cNvSpPr>
            <a:spLocks noGrp="1" noChangeArrowheads="1"/>
          </p:cNvSpPr>
          <p:nvPr>
            <p:ph type="body" idx="1"/>
          </p:nvPr>
        </p:nvSpPr>
        <p:spPr>
          <a:xfrm>
            <a:off x="899592" y="1772816"/>
            <a:ext cx="6777317" cy="3508977"/>
          </a:xfrm>
        </p:spPr>
        <p:txBody>
          <a:bodyPr>
            <a:normAutofit fontScale="92500" lnSpcReduction="20000"/>
          </a:bodyPr>
          <a:lstStyle/>
          <a:p>
            <a:pPr eaLnBrk="1" hangingPunct="1">
              <a:lnSpc>
                <a:spcPct val="90000"/>
              </a:lnSpc>
            </a:pPr>
            <a:r>
              <a:rPr lang="en-GB" altLang="en-US" sz="2400" dirty="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altLang="en-US" sz="2400" dirty="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altLang="en-US" sz="2400" dirty="0">
                <a:latin typeface="Candara" pitchFamily="34" charset="0"/>
              </a:rPr>
              <a:t>This places GIS in the field of </a:t>
            </a:r>
            <a:r>
              <a:rPr lang="en-GB" altLang="en-US" sz="2400" dirty="0" err="1">
                <a:latin typeface="Candara" pitchFamily="34" charset="0"/>
              </a:rPr>
              <a:t>ViSC</a:t>
            </a:r>
            <a:r>
              <a:rPr lang="en-GB" altLang="en-US" sz="2400" dirty="0">
                <a:latin typeface="Candara" pitchFamily="34" charset="0"/>
              </a:rPr>
              <a:t> visual science</a:t>
            </a:r>
          </a:p>
          <a:p>
            <a:pPr eaLnBrk="1" hangingPunct="1">
              <a:lnSpc>
                <a:spcPct val="90000"/>
              </a:lnSpc>
            </a:pPr>
            <a:r>
              <a:rPr lang="en-GB" altLang="en-US" sz="2400" dirty="0" err="1">
                <a:latin typeface="Candara" pitchFamily="34" charset="0"/>
              </a:rPr>
              <a:t>Geovisualisation</a:t>
            </a:r>
            <a:r>
              <a:rPr lang="en-GB" altLang="en-US" sz="2400" dirty="0">
                <a:latin typeface="Candara" pitchFamily="34" charset="0"/>
              </a:rPr>
              <a:t> implies the use of visual geospatial displays to explore data and through that exploration to generate hypotheses, develop problem solutions and construct knowledge.  </a:t>
            </a:r>
          </a:p>
        </p:txBody>
      </p:sp>
    </p:spTree>
    <p:extLst>
      <p:ext uri="{BB962C8B-B14F-4D97-AF65-F5344CB8AC3E}">
        <p14:creationId xmlns:p14="http://schemas.microsoft.com/office/powerpoint/2010/main" val="31680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63990BF-351E-4A55-8430-135EE2292E50}" type="slidenum">
              <a:rPr lang="en-GB"/>
              <a:pPr>
                <a:defRPr/>
              </a:pPr>
              <a:t>18</a:t>
            </a:fld>
            <a:endParaRPr lang="en-GB"/>
          </a:p>
        </p:txBody>
      </p:sp>
      <p:sp>
        <p:nvSpPr>
          <p:cNvPr id="57346" name="Rectangle 2"/>
          <p:cNvSpPr>
            <a:spLocks noGrp="1" noChangeArrowheads="1"/>
          </p:cNvSpPr>
          <p:nvPr>
            <p:ph type="title"/>
          </p:nvPr>
        </p:nvSpPr>
        <p:spPr/>
        <p:txBody>
          <a:bodyPr/>
          <a:lstStyle/>
          <a:p>
            <a:pPr eaLnBrk="1" hangingPunct="1">
              <a:defRPr/>
            </a:pPr>
            <a:r>
              <a:rPr lang="en-GB">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altLang="en-US">
                <a:latin typeface="Candara" pitchFamily="34" charset="0"/>
              </a:rPr>
              <a:t>Within a Geovisualisation environment, a map is used to help the user to stimulate their “visual thinking”.</a:t>
            </a:r>
          </a:p>
          <a:p>
            <a:pPr eaLnBrk="1" hangingPunct="1"/>
            <a:r>
              <a:rPr lang="en-US" altLang="en-US">
                <a:latin typeface="Candara" pitchFamily="34" charset="0"/>
              </a:rPr>
              <a:t> A map as a visual analysis tool should give insight to spatial patterns and trends. Within a visual environment such as a computer based map data can be manipulated beyond the traditional norms.</a:t>
            </a:r>
            <a:r>
              <a:rPr lang="en-GB" altLang="en-US">
                <a:latin typeface="Candara" pitchFamily="34" charset="0"/>
              </a:rPr>
              <a:t> </a:t>
            </a:r>
          </a:p>
        </p:txBody>
      </p:sp>
    </p:spTree>
    <p:extLst>
      <p:ext uri="{BB962C8B-B14F-4D97-AF65-F5344CB8AC3E}">
        <p14:creationId xmlns:p14="http://schemas.microsoft.com/office/powerpoint/2010/main" val="2166444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B375974-38E2-4CD9-8E4D-5D12A3AD1F82}" type="slidenum">
              <a:rPr lang="en-GB"/>
              <a:pPr>
                <a:defRPr/>
              </a:pPr>
              <a:t>19</a:t>
            </a:fld>
            <a:endParaRPr lang="en-GB"/>
          </a:p>
        </p:txBody>
      </p:sp>
      <p:sp>
        <p:nvSpPr>
          <p:cNvPr id="60418" name="Rectangle 2"/>
          <p:cNvSpPr>
            <a:spLocks noGrp="1" noChangeArrowheads="1"/>
          </p:cNvSpPr>
          <p:nvPr>
            <p:ph type="title"/>
          </p:nvPr>
        </p:nvSpPr>
        <p:spPr/>
        <p:txBody>
          <a:bodyPr/>
          <a:lstStyle/>
          <a:p>
            <a:pPr eaLnBrk="1" hangingPunct="1">
              <a:defRPr/>
            </a:pPr>
            <a:r>
              <a:rPr lang="en-GB"/>
              <a:t>3D</a:t>
            </a:r>
          </a:p>
        </p:txBody>
      </p:sp>
      <p:sp>
        <p:nvSpPr>
          <p:cNvPr id="21508" name="Rectangle 3"/>
          <p:cNvSpPr>
            <a:spLocks noGrp="1" noChangeArrowheads="1"/>
          </p:cNvSpPr>
          <p:nvPr>
            <p:ph type="body" idx="1"/>
          </p:nvPr>
        </p:nvSpPr>
        <p:spPr/>
        <p:txBody>
          <a:bodyPr/>
          <a:lstStyle/>
          <a:p>
            <a:pPr eaLnBrk="1" hangingPunct="1"/>
            <a:r>
              <a:rPr lang="en-GB" altLang="en-US">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extLst>
      <p:ext uri="{BB962C8B-B14F-4D97-AF65-F5344CB8AC3E}">
        <p14:creationId xmlns:p14="http://schemas.microsoft.com/office/powerpoint/2010/main" val="348090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A34C8C3-B3EE-43D2-824C-8DE77441DB24}" type="slidenum">
              <a:rPr lang="en-GB"/>
              <a:pPr>
                <a:defRPr/>
              </a:pPr>
              <a:t>20</a:t>
            </a:fld>
            <a:endParaRPr lang="en-GB"/>
          </a:p>
        </p:txBody>
      </p:sp>
      <p:sp>
        <p:nvSpPr>
          <p:cNvPr id="61442" name="Rectangle 2"/>
          <p:cNvSpPr>
            <a:spLocks noGrp="1" noChangeArrowheads="1"/>
          </p:cNvSpPr>
          <p:nvPr>
            <p:ph type="title"/>
          </p:nvPr>
        </p:nvSpPr>
        <p:spPr>
          <a:xfrm>
            <a:off x="683568" y="476672"/>
            <a:ext cx="4608630" cy="529128"/>
          </a:xfrm>
        </p:spPr>
        <p:txBody>
          <a:bodyPr>
            <a:normAutofit fontScale="90000"/>
          </a:bodyPr>
          <a:lstStyle/>
          <a:p>
            <a:pPr eaLnBrk="1" hangingPunct="1">
              <a:defRPr/>
            </a:pPr>
            <a:r>
              <a:rPr lang="en-GB" dirty="0"/>
              <a:t>Penarth in 3D</a:t>
            </a:r>
          </a:p>
        </p:txBody>
      </p:sp>
      <p:pic>
        <p:nvPicPr>
          <p:cNvPr id="22532"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619672" y="1124744"/>
            <a:ext cx="6264696" cy="4698154"/>
          </a:xfrm>
          <a:noFill/>
        </p:spPr>
      </p:pic>
    </p:spTree>
    <p:extLst>
      <p:ext uri="{BB962C8B-B14F-4D97-AF65-F5344CB8AC3E}">
        <p14:creationId xmlns:p14="http://schemas.microsoft.com/office/powerpoint/2010/main" val="2394283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TotalTime>
  <Words>1268</Words>
  <Application>Microsoft Office PowerPoint</Application>
  <PresentationFormat>On-screen Show (4:3)</PresentationFormat>
  <Paragraphs>101</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Candara</vt:lpstr>
      <vt:lpstr>Century Gothic</vt:lpstr>
      <vt:lpstr>Wingdings 2</vt:lpstr>
      <vt:lpstr>Austin</vt:lpstr>
      <vt:lpstr>GIS B Holland</vt:lpstr>
      <vt:lpstr>Overview and background</vt:lpstr>
      <vt:lpstr>…cont</vt:lpstr>
      <vt:lpstr>How GIS Emerged</vt:lpstr>
      <vt:lpstr>OS Landline of Penarth coastline</vt:lpstr>
      <vt:lpstr>GIS Defined</vt:lpstr>
      <vt:lpstr>So what is a GIS</vt:lpstr>
      <vt:lpstr>Student attending Swansea IQ from Wales</vt:lpstr>
      <vt:lpstr>What question can be expect a GIS to answer</vt:lpstr>
      <vt:lpstr>Understanding how we perceive</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6</cp:revision>
  <dcterms:created xsi:type="dcterms:W3CDTF">2014-10-08T09:43:10Z</dcterms:created>
  <dcterms:modified xsi:type="dcterms:W3CDTF">2021-01-27T12:27:13Z</dcterms:modified>
</cp:coreProperties>
</file>