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6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  <p:sldId id="272" r:id="rId14"/>
    <p:sldId id="271" r:id="rId15"/>
    <p:sldId id="270" r:id="rId16"/>
    <p:sldId id="273" r:id="rId17"/>
  </p:sldIdLst>
  <p:sldSz cx="12192000" cy="6858000"/>
  <p:notesSz cx="6858000" cy="9144000"/>
  <p:defaultTextStyle>
    <a:defPPr>
      <a:defRPr lang="en-A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57"/>
    <p:restoredTop sz="94721"/>
  </p:normalViewPr>
  <p:slideViewPr>
    <p:cSldViewPr snapToGrid="0">
      <p:cViewPr>
        <p:scale>
          <a:sx n="74" d="100"/>
          <a:sy n="74" d="100"/>
        </p:scale>
        <p:origin x="432" y="1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Chart%20in%20Microsoft%20PowerPoint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2800" b="1" dirty="0"/>
              <a:t>Peak</a:t>
            </a:r>
            <a:r>
              <a:rPr lang="en-US" sz="2800" b="1" baseline="0" dirty="0"/>
              <a:t> flexion v Initial contact</a:t>
            </a:r>
            <a:endParaRPr lang="en-US" sz="2800" b="1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AE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'[Chart in Microsoft PowerPoint]Sheet1'!$B$1</c:f>
              <c:strCache>
                <c:ptCount val="1"/>
                <c:pt idx="0">
                  <c:v>Peak Knee Flexion Landing (°)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'[Chart in Microsoft PowerPoint]Sheet1'!$A$2:$A$21</c:f>
              <c:strCache>
                <c:ptCount val="20"/>
                <c:pt idx="0">
                  <c:v>Athletic</c:v>
                </c:pt>
                <c:pt idx="1">
                  <c:v>Athletic</c:v>
                </c:pt>
                <c:pt idx="2">
                  <c:v>Athletic</c:v>
                </c:pt>
                <c:pt idx="3">
                  <c:v>Athletic</c:v>
                </c:pt>
                <c:pt idx="4">
                  <c:v>Athletic</c:v>
                </c:pt>
                <c:pt idx="5">
                  <c:v>Athletic</c:v>
                </c:pt>
                <c:pt idx="6">
                  <c:v>Recreational</c:v>
                </c:pt>
                <c:pt idx="7">
                  <c:v>Recreational</c:v>
                </c:pt>
                <c:pt idx="8">
                  <c:v>Recreational</c:v>
                </c:pt>
                <c:pt idx="9">
                  <c:v>Recreational</c:v>
                </c:pt>
                <c:pt idx="10">
                  <c:v>Recreational</c:v>
                </c:pt>
                <c:pt idx="11">
                  <c:v>Recreational</c:v>
                </c:pt>
                <c:pt idx="12">
                  <c:v>Recreational</c:v>
                </c:pt>
                <c:pt idx="13">
                  <c:v>Recreational</c:v>
                </c:pt>
                <c:pt idx="14">
                  <c:v>Sedentary</c:v>
                </c:pt>
                <c:pt idx="15">
                  <c:v>Sedentary</c:v>
                </c:pt>
                <c:pt idx="16">
                  <c:v>Sedentary</c:v>
                </c:pt>
                <c:pt idx="17">
                  <c:v>Sedentary</c:v>
                </c:pt>
                <c:pt idx="18">
                  <c:v>Sedentary</c:v>
                </c:pt>
                <c:pt idx="19">
                  <c:v>Sedentary</c:v>
                </c:pt>
              </c:strCache>
            </c:strRef>
          </c:cat>
          <c:val>
            <c:numRef>
              <c:f>'[Chart in Microsoft PowerPoint]Sheet1'!$B$2:$B$21</c:f>
              <c:numCache>
                <c:formatCode>General</c:formatCode>
                <c:ptCount val="20"/>
                <c:pt idx="0">
                  <c:v>117.7</c:v>
                </c:pt>
                <c:pt idx="1">
                  <c:v>110.7</c:v>
                </c:pt>
                <c:pt idx="2">
                  <c:v>126.3</c:v>
                </c:pt>
                <c:pt idx="3">
                  <c:v>117.6</c:v>
                </c:pt>
                <c:pt idx="4">
                  <c:v>120.2</c:v>
                </c:pt>
                <c:pt idx="5">
                  <c:v>120.7</c:v>
                </c:pt>
                <c:pt idx="6">
                  <c:v>133.80000000000001</c:v>
                </c:pt>
                <c:pt idx="7">
                  <c:v>133.5</c:v>
                </c:pt>
                <c:pt idx="8">
                  <c:v>120.9</c:v>
                </c:pt>
                <c:pt idx="9">
                  <c:v>109.7</c:v>
                </c:pt>
                <c:pt idx="10">
                  <c:v>120.9</c:v>
                </c:pt>
                <c:pt idx="11">
                  <c:v>112.8</c:v>
                </c:pt>
                <c:pt idx="12">
                  <c:v>123.8</c:v>
                </c:pt>
                <c:pt idx="13">
                  <c:v>116.3</c:v>
                </c:pt>
                <c:pt idx="14">
                  <c:v>104.4</c:v>
                </c:pt>
                <c:pt idx="15">
                  <c:v>124.1</c:v>
                </c:pt>
                <c:pt idx="16">
                  <c:v>112.4</c:v>
                </c:pt>
                <c:pt idx="17">
                  <c:v>107.8</c:v>
                </c:pt>
                <c:pt idx="18">
                  <c:v>102.7</c:v>
                </c:pt>
                <c:pt idx="19">
                  <c:v>121.4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43D-1447-A07F-C4E5902217E5}"/>
            </c:ext>
          </c:extLst>
        </c:ser>
        <c:ser>
          <c:idx val="1"/>
          <c:order val="1"/>
          <c:tx>
            <c:strRef>
              <c:f>'[Chart in Microsoft PowerPoint]Sheet1'!$C$1</c:f>
              <c:strCache>
                <c:ptCount val="1"/>
                <c:pt idx="0">
                  <c:v>Knee Flexion at Initial Contact (°)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'[Chart in Microsoft PowerPoint]Sheet1'!$A$2:$A$21</c:f>
              <c:strCache>
                <c:ptCount val="20"/>
                <c:pt idx="0">
                  <c:v>Athletic</c:v>
                </c:pt>
                <c:pt idx="1">
                  <c:v>Athletic</c:v>
                </c:pt>
                <c:pt idx="2">
                  <c:v>Athletic</c:v>
                </c:pt>
                <c:pt idx="3">
                  <c:v>Athletic</c:v>
                </c:pt>
                <c:pt idx="4">
                  <c:v>Athletic</c:v>
                </c:pt>
                <c:pt idx="5">
                  <c:v>Athletic</c:v>
                </c:pt>
                <c:pt idx="6">
                  <c:v>Recreational</c:v>
                </c:pt>
                <c:pt idx="7">
                  <c:v>Recreational</c:v>
                </c:pt>
                <c:pt idx="8">
                  <c:v>Recreational</c:v>
                </c:pt>
                <c:pt idx="9">
                  <c:v>Recreational</c:v>
                </c:pt>
                <c:pt idx="10">
                  <c:v>Recreational</c:v>
                </c:pt>
                <c:pt idx="11">
                  <c:v>Recreational</c:v>
                </c:pt>
                <c:pt idx="12">
                  <c:v>Recreational</c:v>
                </c:pt>
                <c:pt idx="13">
                  <c:v>Recreational</c:v>
                </c:pt>
                <c:pt idx="14">
                  <c:v>Sedentary</c:v>
                </c:pt>
                <c:pt idx="15">
                  <c:v>Sedentary</c:v>
                </c:pt>
                <c:pt idx="16">
                  <c:v>Sedentary</c:v>
                </c:pt>
                <c:pt idx="17">
                  <c:v>Sedentary</c:v>
                </c:pt>
                <c:pt idx="18">
                  <c:v>Sedentary</c:v>
                </c:pt>
                <c:pt idx="19">
                  <c:v>Sedentary</c:v>
                </c:pt>
              </c:strCache>
            </c:strRef>
          </c:cat>
          <c:val>
            <c:numRef>
              <c:f>'[Chart in Microsoft PowerPoint]Sheet1'!$C$2:$C$21</c:f>
              <c:numCache>
                <c:formatCode>General</c:formatCode>
                <c:ptCount val="20"/>
                <c:pt idx="0">
                  <c:v>26.9</c:v>
                </c:pt>
                <c:pt idx="1">
                  <c:v>16.8</c:v>
                </c:pt>
                <c:pt idx="2">
                  <c:v>20.3</c:v>
                </c:pt>
                <c:pt idx="3">
                  <c:v>21.4</c:v>
                </c:pt>
                <c:pt idx="4">
                  <c:v>15.6</c:v>
                </c:pt>
                <c:pt idx="5">
                  <c:v>22.4</c:v>
                </c:pt>
                <c:pt idx="6">
                  <c:v>15.4</c:v>
                </c:pt>
                <c:pt idx="7">
                  <c:v>13</c:v>
                </c:pt>
                <c:pt idx="8">
                  <c:v>30.3</c:v>
                </c:pt>
                <c:pt idx="9">
                  <c:v>20.399999999999999</c:v>
                </c:pt>
                <c:pt idx="10">
                  <c:v>19.7</c:v>
                </c:pt>
                <c:pt idx="11">
                  <c:v>19.100000000000001</c:v>
                </c:pt>
                <c:pt idx="12">
                  <c:v>16.2</c:v>
                </c:pt>
                <c:pt idx="13">
                  <c:v>18.7</c:v>
                </c:pt>
                <c:pt idx="14">
                  <c:v>21.7</c:v>
                </c:pt>
                <c:pt idx="15">
                  <c:v>18.899999999999999</c:v>
                </c:pt>
                <c:pt idx="16">
                  <c:v>19.899999999999999</c:v>
                </c:pt>
                <c:pt idx="17">
                  <c:v>21.5</c:v>
                </c:pt>
                <c:pt idx="18">
                  <c:v>14.5</c:v>
                </c:pt>
                <c:pt idx="19">
                  <c:v>20.3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43D-1447-A07F-C4E5902217E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56702127"/>
        <c:axId val="642743216"/>
      </c:barChart>
      <c:catAx>
        <c:axId val="15670212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5400000" spcFirstLastPara="1" vertOverflow="ellipsis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AE"/>
          </a:p>
        </c:txPr>
        <c:crossAx val="642743216"/>
        <c:crosses val="autoZero"/>
        <c:auto val="1"/>
        <c:lblAlgn val="ctr"/>
        <c:lblOffset val="100"/>
        <c:noMultiLvlLbl val="0"/>
      </c:catAx>
      <c:valAx>
        <c:axId val="642743216"/>
        <c:scaling>
          <c:orientation val="minMax"/>
          <c:max val="14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AE"/>
          </a:p>
        </c:txPr>
        <c:crossAx val="15670212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AE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AE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A6A15-6E39-4FFA-B5DC-89EB633E6D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1371600"/>
            <a:ext cx="8127574" cy="2736443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169311-3201-45EC-B973-82EC27DA5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99358"/>
            <a:ext cx="8127574" cy="1187042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AE4B9-EDEF-4A2C-B464-332C5C624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4C951-4861-4549-8E72-CEECA89E4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E1401-5637-41BC-AC21-891056450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089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B3747-9ADB-4FCC-89CE-6E84D134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EC9C6-5D7D-4249-8820-D4C99D0AE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F35F7-46A1-40A9-ACD7-C4923992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45637-B780-4999-A87D-0039BC5A9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9777F-E471-4CC5-B27B-137CB061E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780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CB1D-064E-46DE-B533-7CDA331EE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2748406"/>
            <a:ext cx="8115300" cy="273799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222C0-D002-4A94-BAFF-FD1A1CCA6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371600"/>
            <a:ext cx="8115300" cy="133327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E7D7E-EC9F-4AA5-A559-EF556C6A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7A8EE-88C1-400C-A23F-656DC76B9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245A4-F9C6-44E9-929F-78C657C8B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43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F34F-B65E-4FA0-87E8-8890F482B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9382348" cy="1371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25A67-10CA-4531-93E1-39892C087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38297" y="2057400"/>
            <a:ext cx="4553103" cy="41250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2BE36-0CAF-4D92-9AC2-9249276B96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000" y="2057400"/>
            <a:ext cx="4543647" cy="41250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C36479-3B04-43BD-9B59-DBF6CA2BF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FD4449-57DB-41D2-B49E-694E7C13F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0CC2C-E50B-47D2-B62F-D5C4C9CDA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709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530B-D0F2-4FC4-A10F-1E54EF82C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755118"/>
            <a:ext cx="9378304" cy="122276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68865C-9D06-4FA3-BA3D-7187BB41B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56570-8F97-4B7E-A805-96925AC47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8300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57EF54-F63F-4730-99EE-0E472578F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7213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08453E-B012-4889-9F49-E1351532A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7213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9FC47A-8514-4C98-B1BE-FF6CC666C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D4301A-D375-4163-9488-27A9CDC6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ED6105-4A37-4D4B-9BE8-715FB732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508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3007F-6649-4D23-8869-C1CC29D00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8B85A1-41F9-4BC1-9C40-3E5D5C042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23774-EAA9-47ED-87EF-EE2B29A25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526550-DD4D-45E2-8916-8314C5D06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22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35FACD-1A4D-49F3-8EA8-21B5C1A6A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FD9DD-0E4E-4C36-AF85-B3EAD7FE6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6F4C8-14FA-4405-85EE-ABF53FB03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999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E7C28-5DEE-493D-ABAD-38E4F2D75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621" y="1085481"/>
            <a:ext cx="365118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E79C5-E567-4F12-96B8-8BBEAE3D8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6900" y="1132676"/>
            <a:ext cx="5289480" cy="4728374"/>
          </a:xfrm>
        </p:spPr>
        <p:txBody>
          <a:bodyPr/>
          <a:lstStyle>
            <a:lvl1pPr>
              <a:lnSpc>
                <a:spcPct val="110000"/>
              </a:lnSpc>
              <a:defRPr sz="3200"/>
            </a:lvl1pPr>
            <a:lvl2pPr>
              <a:lnSpc>
                <a:spcPct val="110000"/>
              </a:lnSpc>
              <a:defRPr sz="2800"/>
            </a:lvl2pPr>
            <a:lvl3pPr>
              <a:lnSpc>
                <a:spcPct val="110000"/>
              </a:lnSpc>
              <a:defRPr sz="2400"/>
            </a:lvl3pPr>
            <a:lvl4pPr>
              <a:lnSpc>
                <a:spcPct val="110000"/>
              </a:lnSpc>
              <a:defRPr sz="2000"/>
            </a:lvl4pPr>
            <a:lvl5pPr>
              <a:lnSpc>
                <a:spcPct val="110000"/>
              </a:lnSpc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33DF7F-0B5C-40CE-A65F-779FA7EFBF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5621" y="2748406"/>
            <a:ext cx="365118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2248C-1826-4833-9592-383B5873A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219DC-2646-42AD-897A-EB765DCBE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238D7-4EEA-475B-B1CA-C44B89BEA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085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D65BE-C907-4660-A586-71C6A1D10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85481"/>
            <a:ext cx="365760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44C8A9-67DF-419C-B2FC-3A879CCEF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6900" y="1061885"/>
            <a:ext cx="5331069" cy="477556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A94A1-3058-402A-9C3F-2F210D91D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2748406"/>
            <a:ext cx="365760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3CA50-C8D8-4F83-B2F6-BCE825866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E5BE3-7B02-4281-BD90-C1FAAF636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E256D-ACD5-438F-BA6F-605E5260E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91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AD0E6-AD36-493C-9DC3-5ACC2059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0B8558-FA83-4F6C-A6D1-2DF9D3F74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38299" y="2057399"/>
            <a:ext cx="8915401" cy="41148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DE619-0CC6-4480-ABDE-277D36BDF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791E6-BE35-4ECA-8AD1-E8EC09B8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94606-B928-42D6-85CC-9576F60E3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527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F18D8A-5002-491C-922A-E9624E2DB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882C6-2BE9-4E25-B8BB-A2346A2B0B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BEFF9-B3BC-4C07-BF6C-2E3C91B54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F4CF6-CDF1-4AFD-8319-71FD4FED4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1A026-57F4-47F7-B4F0-E0D48E01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06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31A689-589E-4A73-9313-EF44F7E4E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B11B8-9E77-4144-B9C1-FD164D9A1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57400"/>
            <a:ext cx="8915402" cy="4137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6E4CC-CF79-4C8D-9E5F-1BB517435A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1001475" y="1517536"/>
            <a:ext cx="28011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B6D41BCC-AD73-4203-A5A6-E62EB28B0FE6}" type="datetimeFigureOut">
              <a:rPr lang="en-US" smtClean="0"/>
              <a:pPr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79449-05F6-4BC7-95DF-F04E1F1614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118764" y="4237870"/>
            <a:ext cx="334405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17FE5-2D1F-4ECC-9460-08145C3BB9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28877" y="6319138"/>
            <a:ext cx="7106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78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62" r:id="rId6"/>
    <p:sldLayoutId id="2147483857" r:id="rId7"/>
    <p:sldLayoutId id="2147483858" r:id="rId8"/>
    <p:sldLayoutId id="2147483859" r:id="rId9"/>
    <p:sldLayoutId id="2147483861" r:id="rId10"/>
    <p:sldLayoutId id="214748386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2CFB7124-993E-4CF3-A0CA-A32DF6CC4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694F4EA-6586-4537-8435-1C89CECA2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4C924C-82BA-3DD7-BF7A-829F6166A672}"/>
              </a:ext>
            </a:extLst>
          </p:cNvPr>
          <p:cNvSpPr/>
          <p:nvPr/>
        </p:nvSpPr>
        <p:spPr>
          <a:xfrm>
            <a:off x="1946182" y="2329249"/>
            <a:ext cx="8299635" cy="40035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/>
              <a:t>How do knee angles at initial contact and peak knee flexion during landing, differ between activity groups?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24E72AD-07BB-6C1B-DAE0-1D211F67DFF7}"/>
              </a:ext>
            </a:extLst>
          </p:cNvPr>
          <p:cNvSpPr txBox="1"/>
          <p:nvPr/>
        </p:nvSpPr>
        <p:spPr>
          <a:xfrm>
            <a:off x="0" y="6410753"/>
            <a:ext cx="60988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BMST5001</a:t>
            </a:r>
            <a:r>
              <a:rPr lang="en-AE" dirty="0">
                <a:effectLst/>
              </a:rPr>
              <a:t> </a:t>
            </a:r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36905546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812E7E-4E0C-23EC-C82A-96B1BBFF52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6A3AEFF9-901F-C484-BDE0-C31C4BEA22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3EDD961-BD42-917E-6290-E92793DAB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F168DE-9158-E5C4-B32E-126B52821D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4614" y="1168257"/>
            <a:ext cx="6204857" cy="4269157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E7EB5E6B-6D01-4220-89D1-F9AF46F9CE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000" y="1168257"/>
            <a:ext cx="4343399" cy="4370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AE" altLang="en-AE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AE" altLang="en-AE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Landing mechanics are important for </a:t>
            </a:r>
            <a:r>
              <a:rPr kumimoji="0" lang="en-AE" altLang="en-AE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performance and injury prevention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AE" altLang="en-AE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AE" altLang="en-AE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Knee flexion angle affects </a:t>
            </a:r>
            <a:r>
              <a:rPr kumimoji="0" lang="en-AE" altLang="en-AE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shock absorption.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AE" altLang="en-AE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AE" altLang="en-AE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Poor landing mechanics </a:t>
            </a:r>
            <a:r>
              <a:rPr kumimoji="0" lang="en-AE" altLang="en-AE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increase ACL and patellofemoral injury risk.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AE" altLang="en-AE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AE" altLang="en-AE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Activity level may influence movement control in the lower limbs.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2EF56E-A369-DBD6-5FF3-FCB6804FD39C}"/>
              </a:ext>
            </a:extLst>
          </p:cNvPr>
          <p:cNvSpPr txBox="1"/>
          <p:nvPr/>
        </p:nvSpPr>
        <p:spPr>
          <a:xfrm>
            <a:off x="1149538" y="352673"/>
            <a:ext cx="27972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600" b="1" dirty="0"/>
              <a:t>Introduction</a:t>
            </a:r>
            <a:r>
              <a:rPr lang="en-AE" sz="2000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AC9B1C-57A8-5FDB-7EC3-CA592B5C91FA}"/>
              </a:ext>
            </a:extLst>
          </p:cNvPr>
          <p:cNvSpPr txBox="1"/>
          <p:nvPr/>
        </p:nvSpPr>
        <p:spPr>
          <a:xfrm>
            <a:off x="9049090" y="6550223"/>
            <a:ext cx="610076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(NASA Scientific </a:t>
            </a:r>
            <a:r>
              <a:rPr lang="en-US" sz="1400" dirty="0" err="1"/>
              <a:t>Visualisation</a:t>
            </a:r>
            <a:r>
              <a:rPr lang="en-US" sz="1400" dirty="0"/>
              <a:t> Studio) </a:t>
            </a:r>
            <a:endParaRPr lang="en-AE" sz="1400" dirty="0"/>
          </a:p>
        </p:txBody>
      </p:sp>
    </p:spTree>
    <p:extLst>
      <p:ext uri="{BB962C8B-B14F-4D97-AF65-F5344CB8AC3E}">
        <p14:creationId xmlns:p14="http://schemas.microsoft.com/office/powerpoint/2010/main" val="2285801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A0D938-5423-73A1-1C0F-1BEC3AB8D1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BFABF4F0-7743-0E14-274F-4AFFBB4A8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FB53B92-E3F4-D5CF-46E4-D735103A6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DD99B8-3247-A55B-60F0-D6720DDBC7F1}"/>
              </a:ext>
            </a:extLst>
          </p:cNvPr>
          <p:cNvSpPr txBox="1"/>
          <p:nvPr/>
        </p:nvSpPr>
        <p:spPr>
          <a:xfrm>
            <a:off x="292245" y="1336994"/>
            <a:ext cx="609872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000" b="1" u="sng" dirty="0"/>
              <a:t>Hypothesis</a:t>
            </a:r>
          </a:p>
          <a:p>
            <a:pPr>
              <a:buNone/>
            </a:pPr>
            <a:r>
              <a:rPr lang="en-US" sz="2000" dirty="0"/>
              <a:t>Sedentary participants will demonstrate lower </a:t>
            </a:r>
          </a:p>
          <a:p>
            <a:pPr>
              <a:buNone/>
            </a:pPr>
            <a:r>
              <a:rPr lang="en-US" sz="2000" dirty="0"/>
              <a:t>peak knee flexion during landing.</a:t>
            </a:r>
          </a:p>
          <a:p>
            <a:pPr>
              <a:buNone/>
            </a:pP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8E40C4-A644-54FB-BC16-078CB73D7922}"/>
              </a:ext>
            </a:extLst>
          </p:cNvPr>
          <p:cNvSpPr txBox="1"/>
          <p:nvPr/>
        </p:nvSpPr>
        <p:spPr>
          <a:xfrm>
            <a:off x="2257658" y="206832"/>
            <a:ext cx="68600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Aim and experimental question </a:t>
            </a:r>
          </a:p>
          <a:p>
            <a:endParaRPr lang="en-AE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C2DA79-EC31-BC42-B562-4CA7102D62EB}"/>
              </a:ext>
            </a:extLst>
          </p:cNvPr>
          <p:cNvSpPr txBox="1"/>
          <p:nvPr/>
        </p:nvSpPr>
        <p:spPr>
          <a:xfrm>
            <a:off x="292245" y="4642009"/>
            <a:ext cx="275114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800" b="1" dirty="0"/>
              <a:t>Do they differ between:</a:t>
            </a:r>
          </a:p>
          <a:p>
            <a:pPr>
              <a:buNone/>
            </a:pPr>
            <a:endParaRPr lang="en-US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Athletic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Recreational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Sedentary participants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787659-F519-D815-F06B-071F38DC4B54}"/>
              </a:ext>
            </a:extLst>
          </p:cNvPr>
          <p:cNvSpPr txBox="1"/>
          <p:nvPr/>
        </p:nvSpPr>
        <p:spPr>
          <a:xfrm>
            <a:off x="284649" y="2890395"/>
            <a:ext cx="402771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800" b="1" dirty="0"/>
              <a:t>To investigate knee flexion angles at</a:t>
            </a:r>
            <a:r>
              <a:rPr lang="en-US" sz="1800" dirty="0"/>
              <a:t>:</a:t>
            </a:r>
          </a:p>
          <a:p>
            <a:pPr>
              <a:buNone/>
            </a:pPr>
            <a:endParaRPr lang="en-US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initial contact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peak landing flexion </a:t>
            </a:r>
          </a:p>
        </p:txBody>
      </p:sp>
      <p:pic>
        <p:nvPicPr>
          <p:cNvPr id="4098" name="Picture 2" descr="Hypotheses | What Is A Hypothesis?, Null &amp; Alternative Hypotheses">
            <a:extLst>
              <a:ext uri="{FF2B5EF4-FFF2-40B4-BE49-F238E27FC236}">
                <a16:creationId xmlns:a16="http://schemas.microsoft.com/office/drawing/2014/main" id="{F8F529B0-1EFF-5A64-2622-8B246C1398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355" y="1382852"/>
            <a:ext cx="5679400" cy="378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0365706-139F-7205-E290-D8A17DD2A241}"/>
              </a:ext>
            </a:extLst>
          </p:cNvPr>
          <p:cNvSpPr txBox="1"/>
          <p:nvPr/>
        </p:nvSpPr>
        <p:spPr>
          <a:xfrm>
            <a:off x="10578673" y="4090724"/>
            <a:ext cx="1613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</a:t>
            </a:r>
            <a:r>
              <a:rPr lang="en-AE" dirty="0"/>
              <a:t>hutterstock)</a:t>
            </a:r>
          </a:p>
        </p:txBody>
      </p:sp>
    </p:spTree>
    <p:extLst>
      <p:ext uri="{BB962C8B-B14F-4D97-AF65-F5344CB8AC3E}">
        <p14:creationId xmlns:p14="http://schemas.microsoft.com/office/powerpoint/2010/main" val="25524574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F07C09-D869-16D7-2D69-EBAF84FD24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A784AAF0-AAFC-32EE-CC4E-82F2A683D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284AA12-F8CB-C6C1-EB29-A8BA7FE57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025A98-CFEE-851B-428A-A8C938832C2C}"/>
              </a:ext>
            </a:extLst>
          </p:cNvPr>
          <p:cNvSpPr txBox="1"/>
          <p:nvPr/>
        </p:nvSpPr>
        <p:spPr>
          <a:xfrm>
            <a:off x="390823" y="1397674"/>
            <a:ext cx="6098720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Participants divided into 3 activity groups</a:t>
            </a:r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Standardised landing task - stand on bench, </a:t>
            </a:r>
          </a:p>
          <a:p>
            <a:r>
              <a:rPr lang="en-US" sz="2000" dirty="0"/>
              <a:t>drop down and jump vertically.</a:t>
            </a:r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Sagittal plane video analysis</a:t>
            </a:r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Knee joint angle measured at: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initial contact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peak flexion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62FCC3-C577-69A7-315B-21CA019D0C19}"/>
              </a:ext>
            </a:extLst>
          </p:cNvPr>
          <p:cNvSpPr txBox="1"/>
          <p:nvPr/>
        </p:nvSpPr>
        <p:spPr>
          <a:xfrm>
            <a:off x="2017486" y="544511"/>
            <a:ext cx="14226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600" b="1"/>
              <a:t>Study</a:t>
            </a:r>
            <a:r>
              <a:rPr lang="en-AE"/>
              <a:t> </a:t>
            </a:r>
            <a:endParaRPr lang="en-AE" dirty="0"/>
          </a:p>
        </p:txBody>
      </p:sp>
      <p:pic>
        <p:nvPicPr>
          <p:cNvPr id="9218" name="Picture 2" descr="The 3 Anatomical Body Planes and The Movements In Each">
            <a:extLst>
              <a:ext uri="{FF2B5EF4-FFF2-40B4-BE49-F238E27FC236}">
                <a16:creationId xmlns:a16="http://schemas.microsoft.com/office/drawing/2014/main" id="{5AC7B73F-4351-FCDF-BBE7-1EEDA40A9E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08" t="4503" r="30049" b="3063"/>
          <a:stretch>
            <a:fillRect/>
          </a:stretch>
        </p:blipFill>
        <p:spPr bwMode="auto">
          <a:xfrm>
            <a:off x="9225947" y="259490"/>
            <a:ext cx="2570206" cy="6339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skeleton of a person and person&#10;&#10;AI-generated content may be incorrect.">
            <a:extLst>
              <a:ext uri="{FF2B5EF4-FFF2-40B4-BE49-F238E27FC236}">
                <a16:creationId xmlns:a16="http://schemas.microsoft.com/office/drawing/2014/main" id="{B7702296-6AFE-6E56-D18B-62B59AA92C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3127" y="323502"/>
            <a:ext cx="2234927" cy="628870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F5ED6E-5044-F41D-2F0A-426A706CD200}"/>
              </a:ext>
            </a:extLst>
          </p:cNvPr>
          <p:cNvSpPr txBox="1"/>
          <p:nvPr/>
        </p:nvSpPr>
        <p:spPr>
          <a:xfrm>
            <a:off x="7306554" y="6550223"/>
            <a:ext cx="610076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(NASA Scientific </a:t>
            </a:r>
            <a:r>
              <a:rPr lang="en-US" sz="1400" dirty="0" err="1"/>
              <a:t>Visualisation</a:t>
            </a:r>
            <a:r>
              <a:rPr lang="en-US" sz="1400" dirty="0"/>
              <a:t> Studio) </a:t>
            </a:r>
            <a:endParaRPr lang="en-AE" sz="1400" dirty="0"/>
          </a:p>
        </p:txBody>
      </p:sp>
    </p:spTree>
    <p:extLst>
      <p:ext uri="{BB962C8B-B14F-4D97-AF65-F5344CB8AC3E}">
        <p14:creationId xmlns:p14="http://schemas.microsoft.com/office/powerpoint/2010/main" val="4251903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CCF613-56E5-2552-2261-24D228384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8D79CB37-C5AD-24E1-61A7-43A8E39A9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A3C70F3-74D5-61A5-0BC0-BA64AC9A98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E1D7F0-E5C9-1C98-BB12-4FAFC3A263AF}"/>
              </a:ext>
            </a:extLst>
          </p:cNvPr>
          <p:cNvSpPr txBox="1"/>
          <p:nvPr/>
        </p:nvSpPr>
        <p:spPr>
          <a:xfrm>
            <a:off x="507867" y="429533"/>
            <a:ext cx="26824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600" b="1" dirty="0"/>
              <a:t>Participants</a:t>
            </a:r>
            <a:r>
              <a:rPr lang="en-AE" sz="3600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E8E623-534A-F98D-96C1-A3C4C1A7C436}"/>
              </a:ext>
            </a:extLst>
          </p:cNvPr>
          <p:cNvSpPr txBox="1"/>
          <p:nvPr/>
        </p:nvSpPr>
        <p:spPr>
          <a:xfrm>
            <a:off x="1100506" y="1843950"/>
            <a:ext cx="347838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</a:t>
            </a:r>
            <a:r>
              <a:rPr lang="en-AE" sz="2000" dirty="0"/>
              <a:t>ample size = 20 </a:t>
            </a:r>
          </a:p>
          <a:p>
            <a:endParaRPr lang="en-AE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AE" sz="2000" dirty="0"/>
              <a:t>10 male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AE" sz="2000" dirty="0"/>
              <a:t>10 female </a:t>
            </a:r>
          </a:p>
          <a:p>
            <a:endParaRPr lang="en-AE" sz="2000" dirty="0"/>
          </a:p>
          <a:p>
            <a:r>
              <a:rPr lang="en-US" sz="2000" dirty="0"/>
              <a:t>A</a:t>
            </a:r>
            <a:r>
              <a:rPr lang="en-AE" sz="2000" dirty="0"/>
              <a:t>thletic = 6 participants</a:t>
            </a:r>
          </a:p>
          <a:p>
            <a:endParaRPr lang="en-AE" sz="2000" dirty="0"/>
          </a:p>
          <a:p>
            <a:r>
              <a:rPr lang="en-US" sz="2000" dirty="0"/>
              <a:t>R</a:t>
            </a:r>
            <a:r>
              <a:rPr lang="en-AE" sz="2000" dirty="0"/>
              <a:t>ecreational = 8 participants</a:t>
            </a:r>
          </a:p>
          <a:p>
            <a:r>
              <a:rPr lang="en-AE" sz="2000" dirty="0"/>
              <a:t> </a:t>
            </a:r>
          </a:p>
          <a:p>
            <a:r>
              <a:rPr lang="en-US" sz="2000" dirty="0"/>
              <a:t>S</a:t>
            </a:r>
            <a:r>
              <a:rPr lang="en-AE" sz="2000" dirty="0"/>
              <a:t>edentary = 6 participants </a:t>
            </a:r>
          </a:p>
        </p:txBody>
      </p:sp>
      <p:pic>
        <p:nvPicPr>
          <p:cNvPr id="2051" name="Picture 3" descr="Creative Strategies to Find Study Participants - Thesis Writing &amp;  Dissertation | Academic Writing Help for Those Feeling Stuck">
            <a:extLst>
              <a:ext uri="{FF2B5EF4-FFF2-40B4-BE49-F238E27FC236}">
                <a16:creationId xmlns:a16="http://schemas.microsoft.com/office/drawing/2014/main" id="{86D411CB-D44F-31F1-BA25-417F18843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3737" y="659217"/>
            <a:ext cx="6428263" cy="5489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685EDE-7C9C-6EBC-538D-746241D28058}"/>
              </a:ext>
            </a:extLst>
          </p:cNvPr>
          <p:cNvSpPr txBox="1"/>
          <p:nvPr/>
        </p:nvSpPr>
        <p:spPr>
          <a:xfrm>
            <a:off x="10578673" y="4243388"/>
            <a:ext cx="1613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dirty="0"/>
              <a:t>(Shutterstock)</a:t>
            </a:r>
          </a:p>
        </p:txBody>
      </p:sp>
    </p:spTree>
    <p:extLst>
      <p:ext uri="{BB962C8B-B14F-4D97-AF65-F5344CB8AC3E}">
        <p14:creationId xmlns:p14="http://schemas.microsoft.com/office/powerpoint/2010/main" val="3934038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103C97-52AE-AAF2-2A9D-99FB4C8B05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D0D468E4-0F6A-F164-4EB7-4F0E758E4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37345F8-9397-F9F0-548D-40F100E87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274137-07B3-1E60-9A86-EBA3793F546F}"/>
              </a:ext>
            </a:extLst>
          </p:cNvPr>
          <p:cNvSpPr txBox="1"/>
          <p:nvPr/>
        </p:nvSpPr>
        <p:spPr>
          <a:xfrm>
            <a:off x="1634319" y="435429"/>
            <a:ext cx="23996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600" b="1" dirty="0"/>
              <a:t>Key Points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C2AEC7-AF84-1F7A-9F71-A940DA6B875A}"/>
              </a:ext>
            </a:extLst>
          </p:cNvPr>
          <p:cNvSpPr txBox="1"/>
          <p:nvPr/>
        </p:nvSpPr>
        <p:spPr>
          <a:xfrm>
            <a:off x="575951" y="1942927"/>
            <a:ext cx="4516365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2000" dirty="0"/>
              <a:t>Recreational = Highest peak flexion </a:t>
            </a:r>
          </a:p>
          <a:p>
            <a:endParaRPr lang="en-AE" sz="2000" dirty="0"/>
          </a:p>
          <a:p>
            <a:endParaRPr lang="en-AE" sz="2000" dirty="0"/>
          </a:p>
          <a:p>
            <a:endParaRPr lang="en-AE" sz="2000" dirty="0"/>
          </a:p>
          <a:p>
            <a:endParaRPr lang="en-AE" sz="2000" dirty="0"/>
          </a:p>
          <a:p>
            <a:r>
              <a:rPr lang="en-US" sz="2000" dirty="0"/>
              <a:t>S</a:t>
            </a:r>
            <a:r>
              <a:rPr lang="en-AE" sz="2000" dirty="0"/>
              <a:t>edentary = lowest peak flexion </a:t>
            </a:r>
          </a:p>
          <a:p>
            <a:endParaRPr lang="en-AE" sz="2000" dirty="0"/>
          </a:p>
          <a:p>
            <a:endParaRPr lang="en-AE" sz="2000" dirty="0"/>
          </a:p>
          <a:p>
            <a:endParaRPr lang="en-AE" sz="2000" dirty="0"/>
          </a:p>
          <a:p>
            <a:endParaRPr lang="en-AE" sz="2000" dirty="0"/>
          </a:p>
          <a:p>
            <a:r>
              <a:rPr lang="en-US" sz="2000" dirty="0"/>
              <a:t>I</a:t>
            </a:r>
            <a:r>
              <a:rPr lang="en-AE" sz="2000" dirty="0"/>
              <a:t>nitial contact is similar across groups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7AC07B7-14EE-8821-B1F7-AF7E83A1E1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905051"/>
              </p:ext>
            </p:extLst>
          </p:nvPr>
        </p:nvGraphicFramePr>
        <p:xfrm>
          <a:off x="6275433" y="507999"/>
          <a:ext cx="5297715" cy="589280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665465">
                  <a:extLst>
                    <a:ext uri="{9D8B030D-6E8A-4147-A177-3AD203B41FA5}">
                      <a16:colId xmlns:a16="http://schemas.microsoft.com/office/drawing/2014/main" val="654947764"/>
                    </a:ext>
                  </a:extLst>
                </a:gridCol>
                <a:gridCol w="1966785">
                  <a:extLst>
                    <a:ext uri="{9D8B030D-6E8A-4147-A177-3AD203B41FA5}">
                      <a16:colId xmlns:a16="http://schemas.microsoft.com/office/drawing/2014/main" val="2270899524"/>
                    </a:ext>
                  </a:extLst>
                </a:gridCol>
                <a:gridCol w="1665465">
                  <a:extLst>
                    <a:ext uri="{9D8B030D-6E8A-4147-A177-3AD203B41FA5}">
                      <a16:colId xmlns:a16="http://schemas.microsoft.com/office/drawing/2014/main" val="3779459094"/>
                    </a:ext>
                  </a:extLst>
                </a:gridCol>
              </a:tblGrid>
              <a:tr h="512416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US" sz="1000" u="none" strike="noStrike">
                          <a:effectLst/>
                        </a:rPr>
                        <a:t>Group</a:t>
                      </a:r>
                      <a:endParaRPr lang="en-US" sz="10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US" sz="1000" u="none" strike="noStrike">
                          <a:effectLst/>
                        </a:rPr>
                        <a:t>Peak Knee Flexion Landing (°)</a:t>
                      </a:r>
                      <a:endParaRPr lang="en-US" sz="10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US" sz="1000" u="none" strike="noStrike">
                          <a:effectLst/>
                        </a:rPr>
                        <a:t>Knee Flexion at Initial Contact (°)</a:t>
                      </a:r>
                      <a:endParaRPr lang="en-US" sz="10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ctr"/>
                </a:tc>
                <a:extLst>
                  <a:ext uri="{0D108BD9-81ED-4DB2-BD59-A6C34878D82A}">
                    <a16:rowId xmlns:a16="http://schemas.microsoft.com/office/drawing/2014/main" val="3426462437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Athletic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117.7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26.9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4262918448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Athletic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110.7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16.8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3579029611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Athletic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126.3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20.3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2981358815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Athletic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117.6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21.4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1491080489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Athletic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120.2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15.6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764137687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Athletic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120.7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22.4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1352085304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Recreational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133.8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15.4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3505988440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Recreational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133.5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13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1462343956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Recreational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120.9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30.3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4141140581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Recreational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109.7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20.4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3525772315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Recreational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120.9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19.7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743598660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Recreational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112.8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19.1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2026909924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 dirty="0">
                          <a:effectLst/>
                        </a:rPr>
                        <a:t>Recreational</a:t>
                      </a:r>
                      <a:endParaRPr lang="en-US" sz="9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123.8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16.2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3470902708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Recreational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116.3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18.7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678002293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Sedentary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104.4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21.7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1944538302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Sedentary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124.1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18.9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1524675983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Sedentary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112.4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19.9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1379359986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Sedentary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107.8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21.5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2390876641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Sedentary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102.7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14.5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2390225996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US" sz="900" u="none" strike="noStrike">
                          <a:effectLst/>
                        </a:rPr>
                        <a:t>Sedentary</a:t>
                      </a:r>
                      <a:endParaRPr lang="en-US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121.4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AE" sz="900" u="none" strike="noStrike">
                          <a:effectLst/>
                        </a:rPr>
                        <a:t>20.3</a:t>
                      </a:r>
                      <a:endParaRPr lang="en-AE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2760493681"/>
                  </a:ext>
                </a:extLst>
              </a:tr>
              <a:tr h="25620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AE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AE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94" marR="8994" marT="8994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endParaRPr lang="en-AE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994" marR="8994" marT="8994" marB="0" anchor="b"/>
                </a:tc>
                <a:extLst>
                  <a:ext uri="{0D108BD9-81ED-4DB2-BD59-A6C34878D82A}">
                    <a16:rowId xmlns:a16="http://schemas.microsoft.com/office/drawing/2014/main" val="8613169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2316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1068F9-944A-D53A-4B44-8B624826D6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F7A78D52-E8CF-D53B-AFE6-0E5C179C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FDBF785-B5A7-79FF-AB25-69602FEFC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070ACAE9-FE8D-FF1E-AE91-1E51147E53A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40850443"/>
              </p:ext>
            </p:extLst>
          </p:nvPr>
        </p:nvGraphicFramePr>
        <p:xfrm>
          <a:off x="333829" y="116114"/>
          <a:ext cx="11288485" cy="662577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464033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AAD163-E2C7-84BF-BDBF-295C7DB79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ADA53396-38FC-7D03-B37E-80C2730C7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C3E8668-4C90-045F-2BB7-2D5904CFB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BBD4B8-6E9A-B9CD-4DAC-C88C7620D605}"/>
              </a:ext>
            </a:extLst>
          </p:cNvPr>
          <p:cNvSpPr txBox="1"/>
          <p:nvPr/>
        </p:nvSpPr>
        <p:spPr>
          <a:xfrm>
            <a:off x="413882" y="2004177"/>
            <a:ext cx="609872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Athletic group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Moderate peak knee flexion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Highest knee flexion at initial contact</a:t>
            </a:r>
          </a:p>
          <a:p>
            <a:endParaRPr lang="en-US" dirty="0"/>
          </a:p>
          <a:p>
            <a:r>
              <a:rPr lang="en-US" dirty="0"/>
              <a:t>Recreational group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Highest peak knee flexion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Lowest knee flexion at initial contact</a:t>
            </a:r>
          </a:p>
          <a:p>
            <a:endParaRPr lang="en-US" dirty="0"/>
          </a:p>
          <a:p>
            <a:r>
              <a:rPr lang="en-US" dirty="0"/>
              <a:t>Sedentary group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Lowest peak knee flexion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Moderate knee flexion at initial contact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8A1EF8-A40B-90A6-3962-A3BE5B0C1231}"/>
              </a:ext>
            </a:extLst>
          </p:cNvPr>
          <p:cNvSpPr txBox="1"/>
          <p:nvPr/>
        </p:nvSpPr>
        <p:spPr>
          <a:xfrm>
            <a:off x="890827" y="518974"/>
            <a:ext cx="42947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600" b="1" dirty="0"/>
              <a:t>Main Interpretation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4135D9-86FA-E66D-4047-601F754C55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0779" y="0"/>
            <a:ext cx="4309842" cy="34289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1CA7DF9-356E-2C7D-D617-93326C37C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319" y="3428999"/>
            <a:ext cx="4341302" cy="342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129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EA2244-81B9-C62F-386C-E07EC08E1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56290D31-8599-D484-9E6D-596DEC2B9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5F894E74-6954-71D9-E957-B7910E309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Up Arrow 11">
            <a:extLst>
              <a:ext uri="{FF2B5EF4-FFF2-40B4-BE49-F238E27FC236}">
                <a16:creationId xmlns:a16="http://schemas.microsoft.com/office/drawing/2014/main" id="{D1180505-2470-EA41-EFAA-40340DB2658D}"/>
              </a:ext>
            </a:extLst>
          </p:cNvPr>
          <p:cNvSpPr/>
          <p:nvPr/>
        </p:nvSpPr>
        <p:spPr>
          <a:xfrm>
            <a:off x="230481" y="2915340"/>
            <a:ext cx="2100943" cy="2253344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CA95DB-09B9-F76A-6FA0-03B41E8952C0}"/>
              </a:ext>
            </a:extLst>
          </p:cNvPr>
          <p:cNvSpPr txBox="1"/>
          <p:nvPr/>
        </p:nvSpPr>
        <p:spPr>
          <a:xfrm>
            <a:off x="4020640" y="1853784"/>
            <a:ext cx="3898493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000" dirty="0"/>
              <a:t>Greater knee flexion leads to: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670E58-A722-23A3-8E5D-0F0340786FEB}"/>
              </a:ext>
            </a:extLst>
          </p:cNvPr>
          <p:cNvSpPr txBox="1"/>
          <p:nvPr/>
        </p:nvSpPr>
        <p:spPr>
          <a:xfrm>
            <a:off x="446320" y="430909"/>
            <a:ext cx="47867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Biomechanical Theory</a:t>
            </a:r>
          </a:p>
          <a:p>
            <a:endParaRPr lang="en-AE" dirty="0"/>
          </a:p>
        </p:txBody>
      </p:sp>
      <p:sp>
        <p:nvSpPr>
          <p:cNvPr id="5" name="Up Arrow 4">
            <a:extLst>
              <a:ext uri="{FF2B5EF4-FFF2-40B4-BE49-F238E27FC236}">
                <a16:creationId xmlns:a16="http://schemas.microsoft.com/office/drawing/2014/main" id="{44B41BCE-3E36-BB26-ACB4-CCE7CA37EB42}"/>
              </a:ext>
            </a:extLst>
          </p:cNvPr>
          <p:cNvSpPr/>
          <p:nvPr/>
        </p:nvSpPr>
        <p:spPr>
          <a:xfrm rot="10800000">
            <a:off x="6260374" y="3054442"/>
            <a:ext cx="2100943" cy="2242457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6" name="Up Arrow 5">
            <a:extLst>
              <a:ext uri="{FF2B5EF4-FFF2-40B4-BE49-F238E27FC236}">
                <a16:creationId xmlns:a16="http://schemas.microsoft.com/office/drawing/2014/main" id="{C8031705-CB51-A849-394B-9C5597E846B8}"/>
              </a:ext>
            </a:extLst>
          </p:cNvPr>
          <p:cNvSpPr/>
          <p:nvPr/>
        </p:nvSpPr>
        <p:spPr>
          <a:xfrm>
            <a:off x="3128237" y="2937113"/>
            <a:ext cx="2100943" cy="2253344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 dirty="0"/>
          </a:p>
        </p:txBody>
      </p:sp>
      <p:sp>
        <p:nvSpPr>
          <p:cNvPr id="7" name="Up Arrow 6">
            <a:extLst>
              <a:ext uri="{FF2B5EF4-FFF2-40B4-BE49-F238E27FC236}">
                <a16:creationId xmlns:a16="http://schemas.microsoft.com/office/drawing/2014/main" id="{2B54C4C0-10E3-F3DE-D763-CEBEC62FCEC7}"/>
              </a:ext>
            </a:extLst>
          </p:cNvPr>
          <p:cNvSpPr/>
          <p:nvPr/>
        </p:nvSpPr>
        <p:spPr>
          <a:xfrm rot="10800000">
            <a:off x="9346451" y="3029639"/>
            <a:ext cx="2100943" cy="2242457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E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30550F-2E0D-2958-8F70-A6F041540946}"/>
              </a:ext>
            </a:extLst>
          </p:cNvPr>
          <p:cNvSpPr txBox="1"/>
          <p:nvPr/>
        </p:nvSpPr>
        <p:spPr>
          <a:xfrm>
            <a:off x="485671" y="3498563"/>
            <a:ext cx="154701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Increased </a:t>
            </a:r>
          </a:p>
          <a:p>
            <a:pPr algn="ctr"/>
            <a:r>
              <a:rPr lang="en-US" sz="1600" dirty="0"/>
              <a:t>Eccentric</a:t>
            </a:r>
          </a:p>
          <a:p>
            <a:pPr algn="ctr"/>
            <a:r>
              <a:rPr lang="en-US" sz="1600" dirty="0"/>
              <a:t> quadriceps</a:t>
            </a:r>
          </a:p>
          <a:p>
            <a:pPr algn="ctr"/>
            <a:r>
              <a:rPr lang="en-US" sz="1600" dirty="0"/>
              <a:t> control</a:t>
            </a:r>
          </a:p>
          <a:p>
            <a:endParaRPr lang="en-AE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ADA2218-629C-8AA2-7B6B-E890EF0BB48D}"/>
              </a:ext>
            </a:extLst>
          </p:cNvPr>
          <p:cNvSpPr txBox="1"/>
          <p:nvPr/>
        </p:nvSpPr>
        <p:spPr>
          <a:xfrm>
            <a:off x="3491547" y="3525778"/>
            <a:ext cx="137432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/>
              <a:t>Increased</a:t>
            </a:r>
          </a:p>
          <a:p>
            <a:pPr algn="ctr"/>
            <a:r>
              <a:rPr lang="en-US" sz="1600" dirty="0"/>
              <a:t> hip-knee </a:t>
            </a:r>
          </a:p>
          <a:p>
            <a:pPr algn="ctr"/>
            <a:r>
              <a:rPr lang="en-US" sz="1600" dirty="0"/>
              <a:t>energy </a:t>
            </a:r>
          </a:p>
          <a:p>
            <a:pPr algn="ctr"/>
            <a:r>
              <a:rPr lang="en-US" sz="1600" dirty="0"/>
              <a:t>absorption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FB3C0C-328C-AC8D-9BE9-63EE60FFC3FF}"/>
              </a:ext>
            </a:extLst>
          </p:cNvPr>
          <p:cNvSpPr txBox="1"/>
          <p:nvPr/>
        </p:nvSpPr>
        <p:spPr>
          <a:xfrm>
            <a:off x="6778508" y="3525778"/>
            <a:ext cx="1129989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dirty="0"/>
              <a:t>Reduced </a:t>
            </a:r>
          </a:p>
          <a:p>
            <a:pPr algn="ctr"/>
            <a:r>
              <a:rPr lang="en-US" sz="1600" dirty="0"/>
              <a:t>ground </a:t>
            </a:r>
          </a:p>
          <a:p>
            <a:pPr algn="ctr"/>
            <a:r>
              <a:rPr lang="en-US" sz="1600" dirty="0"/>
              <a:t>Reaction</a:t>
            </a:r>
          </a:p>
          <a:p>
            <a:pPr algn="ctr"/>
            <a:r>
              <a:rPr lang="en-US" sz="1600" dirty="0"/>
              <a:t>force </a:t>
            </a:r>
          </a:p>
          <a:p>
            <a:pPr algn="ctr"/>
            <a:r>
              <a:rPr lang="en-US" sz="1600" dirty="0"/>
              <a:t>spike </a:t>
            </a:r>
          </a:p>
          <a:p>
            <a:endParaRPr lang="en-AE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D4071A2-AC1B-39C0-51CB-F0B0C2F799A7}"/>
              </a:ext>
            </a:extLst>
          </p:cNvPr>
          <p:cNvSpPr txBox="1"/>
          <p:nvPr/>
        </p:nvSpPr>
        <p:spPr>
          <a:xfrm>
            <a:off x="10032728" y="3596869"/>
            <a:ext cx="89479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Lower </a:t>
            </a:r>
          </a:p>
          <a:p>
            <a:r>
              <a:rPr lang="en-US" sz="1600" dirty="0"/>
              <a:t>ACL </a:t>
            </a:r>
          </a:p>
          <a:p>
            <a:r>
              <a:rPr lang="en-US" sz="1600" dirty="0"/>
              <a:t>loading</a:t>
            </a:r>
          </a:p>
          <a:p>
            <a:endParaRPr lang="en-AE" dirty="0"/>
          </a:p>
        </p:txBody>
      </p:sp>
    </p:spTree>
    <p:extLst>
      <p:ext uri="{BB962C8B-B14F-4D97-AF65-F5344CB8AC3E}">
        <p14:creationId xmlns:p14="http://schemas.microsoft.com/office/powerpoint/2010/main" val="3455442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660358-4B70-4B09-B78E-BF6DA292A3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AB2AC506-54D7-5282-3F2A-A9440AC24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2277FA3-E9CD-C033-F1B9-F3E4BC150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EC309A-612C-0FA0-A786-98F987949240}"/>
              </a:ext>
            </a:extLst>
          </p:cNvPr>
          <p:cNvSpPr txBox="1"/>
          <p:nvPr/>
        </p:nvSpPr>
        <p:spPr>
          <a:xfrm>
            <a:off x="499372" y="440855"/>
            <a:ext cx="92498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sz="3600" dirty="0"/>
              <a:t>So, does this affect likehood of ACL injuries </a:t>
            </a:r>
          </a:p>
          <a:p>
            <a:r>
              <a:rPr lang="en-US" sz="3600" dirty="0"/>
              <a:t>w</a:t>
            </a:r>
            <a:r>
              <a:rPr lang="en-AE" sz="3600" dirty="0"/>
              <a:t>ithin particular activity groups?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384FFB-79C2-7E17-7F61-4C0C25AB70ED}"/>
              </a:ext>
            </a:extLst>
          </p:cNvPr>
          <p:cNvSpPr txBox="1"/>
          <p:nvPr/>
        </p:nvSpPr>
        <p:spPr>
          <a:xfrm>
            <a:off x="872667" y="2304460"/>
            <a:ext cx="339766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E" dirty="0"/>
              <a:t>ACL injury risk is highest when: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</a:t>
            </a:r>
            <a:r>
              <a:rPr lang="en-AE" dirty="0"/>
              <a:t>nee flexion is low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</a:t>
            </a:r>
            <a:r>
              <a:rPr lang="en-AE" dirty="0"/>
              <a:t>igh ground reaction forces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</a:t>
            </a:r>
            <a:r>
              <a:rPr lang="en-AE" dirty="0"/>
              <a:t>oor shock absorption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E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978181-8B1D-14DF-1F51-D3C250BBABDC}"/>
              </a:ext>
            </a:extLst>
          </p:cNvPr>
          <p:cNvSpPr txBox="1"/>
          <p:nvPr/>
        </p:nvSpPr>
        <p:spPr>
          <a:xfrm>
            <a:off x="1248378" y="4442730"/>
            <a:ext cx="1002107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</a:t>
            </a:r>
            <a:r>
              <a:rPr lang="en-AE" dirty="0"/>
              <a:t>o therefore, the sedentary group are most likely to have an ACL injury due to their lower peak </a:t>
            </a:r>
          </a:p>
          <a:p>
            <a:r>
              <a:rPr lang="en-US" dirty="0"/>
              <a:t>knee flexion and lower knee flexion at initial contact.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Stiffer landings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Higher quadriceps dominance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Higher peak higher peak ground reaction force</a:t>
            </a:r>
            <a:endParaRPr lang="en-AE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DC05CE-B89F-4316-A146-7521B7823E86}"/>
              </a:ext>
            </a:extLst>
          </p:cNvPr>
          <p:cNvSpPr txBox="1"/>
          <p:nvPr/>
        </p:nvSpPr>
        <p:spPr>
          <a:xfrm>
            <a:off x="6258917" y="2304460"/>
            <a:ext cx="535356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E" dirty="0"/>
              <a:t>Biomechanical principle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</a:t>
            </a:r>
            <a:r>
              <a:rPr lang="en-AE" dirty="0"/>
              <a:t>reater knee flexion increases shock absorption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</a:t>
            </a:r>
            <a:r>
              <a:rPr lang="en-AE" dirty="0"/>
              <a:t>ower knee flexion increases ACL</a:t>
            </a:r>
          </a:p>
        </p:txBody>
      </p:sp>
    </p:spTree>
    <p:extLst>
      <p:ext uri="{BB962C8B-B14F-4D97-AF65-F5344CB8AC3E}">
        <p14:creationId xmlns:p14="http://schemas.microsoft.com/office/powerpoint/2010/main" val="3545414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F75482-41B0-7823-9AE0-B18B7A0C6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2B57AFA9-15E8-8710-031A-3B06683A3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29235E5-CEB1-EF8D-0679-B157484361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6A87FF-39B1-AD62-3780-C5776FE2643C}"/>
              </a:ext>
            </a:extLst>
          </p:cNvPr>
          <p:cNvSpPr txBox="1"/>
          <p:nvPr/>
        </p:nvSpPr>
        <p:spPr>
          <a:xfrm>
            <a:off x="202637" y="3328429"/>
            <a:ext cx="609872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Hewett et al – Stiffer landings (less knee bend) +</a:t>
            </a:r>
          </a:p>
          <a:p>
            <a:r>
              <a:rPr lang="en-US" b="1" dirty="0"/>
              <a:t> valgus = higher ACL injury risk.</a:t>
            </a:r>
          </a:p>
          <a:p>
            <a:r>
              <a:rPr lang="en-US" b="1" dirty="0"/>
              <a:t> 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Decker et al – Less knee bend = harder landing = </a:t>
            </a:r>
          </a:p>
          <a:p>
            <a:r>
              <a:rPr lang="en-US" b="1" dirty="0"/>
              <a:t>higher forces transmitted to the knee/ACL.</a:t>
            </a:r>
          </a:p>
          <a:p>
            <a:endParaRPr lang="en-US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 err="1"/>
              <a:t>Krosshaug</a:t>
            </a:r>
            <a:r>
              <a:rPr lang="en-US" b="1" dirty="0"/>
              <a:t> et al – ACL injuries often happen when athletes land “stiff” and collapse inward.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C6F912-42A1-9DFC-2580-33F16DA4DEE0}"/>
              </a:ext>
            </a:extLst>
          </p:cNvPr>
          <p:cNvSpPr txBox="1"/>
          <p:nvPr/>
        </p:nvSpPr>
        <p:spPr>
          <a:xfrm>
            <a:off x="205357" y="362857"/>
            <a:ext cx="52686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Comparison to Research</a:t>
            </a:r>
          </a:p>
          <a:p>
            <a:endParaRPr lang="en-AE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9099F1-5180-5233-26ED-C527CCBB42BE}"/>
              </a:ext>
            </a:extLst>
          </p:cNvPr>
          <p:cNvSpPr txBox="1"/>
          <p:nvPr/>
        </p:nvSpPr>
        <p:spPr>
          <a:xfrm>
            <a:off x="202637" y="1922516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Previous research has shown that reduced knee flexion during landing is associated with increased ACL injury risk and greater vertical ground reaction forces.</a:t>
            </a:r>
          </a:p>
        </p:txBody>
      </p:sp>
      <p:pic>
        <p:nvPicPr>
          <p:cNvPr id="5122" name="Picture 2" descr="A Systematic Approach to prevent Knee Valgus in Clients and Athletes?by  Eddie Arvelo - Athletic Lab">
            <a:extLst>
              <a:ext uri="{FF2B5EF4-FFF2-40B4-BE49-F238E27FC236}">
                <a16:creationId xmlns:a16="http://schemas.microsoft.com/office/drawing/2014/main" id="{E6F18E5E-D0A3-AA6E-6446-AA278232B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963" y="3614057"/>
            <a:ext cx="3012400" cy="301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he Truth About Knee Valgus">
            <a:extLst>
              <a:ext uri="{FF2B5EF4-FFF2-40B4-BE49-F238E27FC236}">
                <a16:creationId xmlns:a16="http://schemas.microsoft.com/office/drawing/2014/main" id="{42DFF321-D3CE-5575-8C2D-67E653B777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13" r="6842" b="4127"/>
          <a:stretch>
            <a:fillRect/>
          </a:stretch>
        </p:blipFill>
        <p:spPr bwMode="auto">
          <a:xfrm>
            <a:off x="6345063" y="210457"/>
            <a:ext cx="2428808" cy="45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FC36BC9-8A9C-105D-9F95-571A899A2808}"/>
              </a:ext>
            </a:extLst>
          </p:cNvPr>
          <p:cNvSpPr txBox="1"/>
          <p:nvPr/>
        </p:nvSpPr>
        <p:spPr>
          <a:xfrm>
            <a:off x="9328383" y="3228625"/>
            <a:ext cx="317323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0" i="0" u="none" strike="noStrike" dirty="0">
                <a:effectLst/>
                <a:latin typeface="-webkit-standard"/>
              </a:rPr>
              <a:t>(</a:t>
            </a:r>
            <a:r>
              <a:rPr lang="en-US" sz="1400" b="0" i="0" u="none" strike="noStrike" dirty="0" err="1">
                <a:effectLst/>
                <a:latin typeface="-webkit-standard"/>
              </a:rPr>
              <a:t>Physiopedia</a:t>
            </a:r>
            <a:r>
              <a:rPr lang="en-US" sz="1400" b="0" i="0" u="none" strike="noStrike" dirty="0">
                <a:effectLst/>
                <a:latin typeface="-webkit-standard"/>
              </a:rPr>
              <a:t> contributors, 2020)</a:t>
            </a:r>
            <a:endParaRPr lang="en-AE" sz="1400" dirty="0"/>
          </a:p>
        </p:txBody>
      </p:sp>
    </p:spTree>
    <p:extLst>
      <p:ext uri="{BB962C8B-B14F-4D97-AF65-F5344CB8AC3E}">
        <p14:creationId xmlns:p14="http://schemas.microsoft.com/office/powerpoint/2010/main" val="41122452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C83BFB-01BC-D9CC-BF5D-4133F6FF5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024E1134-F807-0B67-86BF-84A2F001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D6D7DF3-429A-956C-E810-F61826EFE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27A0C0-B2F2-CA91-0C7A-700D68F88A45}"/>
              </a:ext>
            </a:extLst>
          </p:cNvPr>
          <p:cNvSpPr txBox="1"/>
          <p:nvPr/>
        </p:nvSpPr>
        <p:spPr>
          <a:xfrm>
            <a:off x="529454" y="345248"/>
            <a:ext cx="64768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Strengths to my experiment  </a:t>
            </a:r>
          </a:p>
          <a:p>
            <a:endParaRPr lang="en-AE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D6B789C-BE35-4CD2-3755-A5E80E2F5B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5029280"/>
              </p:ext>
            </p:extLst>
          </p:nvPr>
        </p:nvGraphicFramePr>
        <p:xfrm>
          <a:off x="1576054" y="1291452"/>
          <a:ext cx="9084512" cy="5134252"/>
        </p:xfrm>
        <a:graphic>
          <a:graphicData uri="http://schemas.openxmlformats.org/drawingml/2006/table">
            <a:tbl>
              <a:tblPr>
                <a:tableStyleId>{E929F9F4-4A8F-4326-A1B4-22849713DDAB}</a:tableStyleId>
              </a:tblPr>
              <a:tblGrid>
                <a:gridCol w="4542256">
                  <a:extLst>
                    <a:ext uri="{9D8B030D-6E8A-4147-A177-3AD203B41FA5}">
                      <a16:colId xmlns:a16="http://schemas.microsoft.com/office/drawing/2014/main" val="3920265722"/>
                    </a:ext>
                  </a:extLst>
                </a:gridCol>
                <a:gridCol w="4542256">
                  <a:extLst>
                    <a:ext uri="{9D8B030D-6E8A-4147-A177-3AD203B41FA5}">
                      <a16:colId xmlns:a16="http://schemas.microsoft.com/office/drawing/2014/main" val="3548238043"/>
                    </a:ext>
                  </a:extLst>
                </a:gridCol>
              </a:tblGrid>
              <a:tr h="38749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b="1" u="sng" dirty="0"/>
                        <a:t>Strength </a:t>
                      </a:r>
                      <a:endParaRPr lang="en-US" sz="1500" u="sng" dirty="0"/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b="1" u="sng" dirty="0"/>
                        <a:t>Why?</a:t>
                      </a:r>
                      <a:endParaRPr lang="en-US" sz="1500" u="sng" dirty="0"/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9357907"/>
                  </a:ext>
                </a:extLst>
              </a:tr>
              <a:tr h="125934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Use of CMJ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Well established, reflects real sporting movements such as jumping and landing.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2914743"/>
                  </a:ext>
                </a:extLst>
              </a:tr>
              <a:tr h="125934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Measurement in peak flexion and initial contact 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Captures both injury related mechanics and force absorption strategies.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44376200"/>
                  </a:ext>
                </a:extLst>
              </a:tr>
              <a:tr h="125934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Inclusion of different activity groups 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Helps external validity so it can be applied to different populations. 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39320367"/>
                  </a:ext>
                </a:extLst>
              </a:tr>
              <a:tr h="96872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Simple and replicable experimental design 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Improves reliability and reproducibility.  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28861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1969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409DF6-DD46-7648-F104-2BA96A7B3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88F85BD7-72E0-4F6F-6898-E3D13D43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EEECCA7-4466-37C5-51CD-80621B1A4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420AAD-C6F9-8F22-CB53-8256F7EBE740}"/>
              </a:ext>
            </a:extLst>
          </p:cNvPr>
          <p:cNvSpPr txBox="1"/>
          <p:nvPr/>
        </p:nvSpPr>
        <p:spPr>
          <a:xfrm>
            <a:off x="529454" y="345248"/>
            <a:ext cx="64768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Limitations to my experiment  </a:t>
            </a:r>
          </a:p>
          <a:p>
            <a:endParaRPr lang="en-AE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0437C88-27F7-325F-359E-A2A3FB611B31}"/>
              </a:ext>
            </a:extLst>
          </p:cNvPr>
          <p:cNvGraphicFramePr>
            <a:graphicFrameLocks noGrp="1"/>
          </p:cNvGraphicFramePr>
          <p:nvPr/>
        </p:nvGraphicFramePr>
        <p:xfrm>
          <a:off x="1576054" y="1291452"/>
          <a:ext cx="9039891" cy="5134252"/>
        </p:xfrm>
        <a:graphic>
          <a:graphicData uri="http://schemas.openxmlformats.org/drawingml/2006/table">
            <a:tbl>
              <a:tblPr>
                <a:tableStyleId>{E929F9F4-4A8F-4326-A1B4-22849713DDAB}</a:tableStyleId>
              </a:tblPr>
              <a:tblGrid>
                <a:gridCol w="3013297">
                  <a:extLst>
                    <a:ext uri="{9D8B030D-6E8A-4147-A177-3AD203B41FA5}">
                      <a16:colId xmlns:a16="http://schemas.microsoft.com/office/drawing/2014/main" val="3920265722"/>
                    </a:ext>
                  </a:extLst>
                </a:gridCol>
                <a:gridCol w="3013297">
                  <a:extLst>
                    <a:ext uri="{9D8B030D-6E8A-4147-A177-3AD203B41FA5}">
                      <a16:colId xmlns:a16="http://schemas.microsoft.com/office/drawing/2014/main" val="3548238043"/>
                    </a:ext>
                  </a:extLst>
                </a:gridCol>
                <a:gridCol w="3013297">
                  <a:extLst>
                    <a:ext uri="{9D8B030D-6E8A-4147-A177-3AD203B41FA5}">
                      <a16:colId xmlns:a16="http://schemas.microsoft.com/office/drawing/2014/main" val="2717933954"/>
                    </a:ext>
                  </a:extLst>
                </a:gridCol>
              </a:tblGrid>
              <a:tr h="38749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b="1" u="sng" dirty="0"/>
                        <a:t>Limitation</a:t>
                      </a:r>
                      <a:endParaRPr lang="en-US" sz="1500" u="sng" dirty="0"/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b="1" u="sng"/>
                        <a:t>Why it’s a problem</a:t>
                      </a:r>
                      <a:endParaRPr lang="en-US" sz="1500" u="sng"/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b="1" u="sng" dirty="0"/>
                        <a:t>How to fix it</a:t>
                      </a:r>
                      <a:endParaRPr lang="en-US" sz="1500" u="sng" dirty="0"/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9357907"/>
                  </a:ext>
                </a:extLst>
              </a:tr>
              <a:tr h="125934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/>
                        <a:t>Small sample size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Low statistical power, results less reliable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Increase participants, recruit from teams/universities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2914743"/>
                  </a:ext>
                </a:extLst>
              </a:tr>
              <a:tr h="125934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/>
                        <a:t>Convenience sample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Not representative, limited generalisability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Use random/stratified sampling, recruit from multiple locations, set clear criteria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44376200"/>
                  </a:ext>
                </a:extLst>
              </a:tr>
              <a:tr h="1259345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/>
                        <a:t>Measurement error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/>
                        <a:t>Reduces accuracy and reliability of results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Calibrate equipment, </a:t>
                      </a:r>
                      <a:r>
                        <a:rPr lang="en-US" sz="1500" dirty="0" err="1"/>
                        <a:t>standardise</a:t>
                      </a:r>
                      <a:r>
                        <a:rPr lang="en-US" sz="1500" dirty="0"/>
                        <a:t> methods, average multiple trials, test reliability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39320367"/>
                  </a:ext>
                </a:extLst>
              </a:tr>
              <a:tr h="968727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/>
                        <a:t>2D analysis limitations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Misses depth/rotation, less accurate joint measurements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500" dirty="0"/>
                        <a:t>Use 3D motion capture, or multi-camera 2D setup, ensure proper calibration</a:t>
                      </a:r>
                    </a:p>
                  </a:txBody>
                  <a:tcPr marL="78057" marR="78057" marT="39029" marB="3902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28861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7601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A6010F-EAF0-2EA1-BA3F-E064530A84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21EE2B01-A8C8-BB2B-8184-89635FED3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7C24341-BBCE-EDEB-CE27-C817D846E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C75BF3-3C66-41E9-7179-E75039547FAD}"/>
              </a:ext>
            </a:extLst>
          </p:cNvPr>
          <p:cNvSpPr txBox="1"/>
          <p:nvPr/>
        </p:nvSpPr>
        <p:spPr>
          <a:xfrm>
            <a:off x="59816" y="2241349"/>
            <a:ext cx="609872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US" b="1" dirty="0"/>
          </a:p>
          <a:p>
            <a:pPr>
              <a:buNone/>
            </a:pPr>
            <a:r>
              <a:rPr lang="en-US" dirty="0"/>
              <a:t>Activity level appears to influence dynamic landing control.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Main finding: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/>
              <a:t>Sedentary participants showed the lowest peak</a:t>
            </a:r>
          </a:p>
          <a:p>
            <a:pPr>
              <a:buNone/>
            </a:pPr>
            <a:r>
              <a:rPr lang="en-US" dirty="0"/>
              <a:t>knee flexion, indicating stiffer landing mechanics </a:t>
            </a:r>
          </a:p>
          <a:p>
            <a:pPr>
              <a:buNone/>
            </a:pPr>
            <a:r>
              <a:rPr lang="en-US" dirty="0"/>
              <a:t>which increases their likelihood of suffering from ACL injuries.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13831D-D0C5-5A76-311C-F57FEB3DA102}"/>
              </a:ext>
            </a:extLst>
          </p:cNvPr>
          <p:cNvSpPr txBox="1"/>
          <p:nvPr/>
        </p:nvSpPr>
        <p:spPr>
          <a:xfrm>
            <a:off x="576944" y="659010"/>
            <a:ext cx="25322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Conclusion</a:t>
            </a:r>
          </a:p>
          <a:p>
            <a:endParaRPr lang="en-AE" dirty="0"/>
          </a:p>
        </p:txBody>
      </p:sp>
      <p:pic>
        <p:nvPicPr>
          <p:cNvPr id="6146" name="Picture 2" descr="The Effects of a Sedentary Lifestyle - Medify">
            <a:extLst>
              <a:ext uri="{FF2B5EF4-FFF2-40B4-BE49-F238E27FC236}">
                <a16:creationId xmlns:a16="http://schemas.microsoft.com/office/drawing/2014/main" id="{9B7EDF73-BE36-0046-D1B9-02D72AC6B5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069" y="1513681"/>
            <a:ext cx="6279931" cy="3830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092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41E085D-79D8-1BB4-B93B-527000A3B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966283A9-0483-E391-E2BD-DE8CE0B06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F08A3F9-4EC7-4E29-16EF-996B3822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79400" cy="68579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096B76-A4AC-47A7-B79E-293258C87561}"/>
              </a:ext>
            </a:extLst>
          </p:cNvPr>
          <p:cNvSpPr txBox="1"/>
          <p:nvPr/>
        </p:nvSpPr>
        <p:spPr>
          <a:xfrm>
            <a:off x="216132" y="1881271"/>
            <a:ext cx="609600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Neuromuscular training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Plyometric landing drills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Eccentric quadriceps strengthening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Landing technique coaching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None/>
            </a:pPr>
            <a:r>
              <a:rPr lang="en-US" dirty="0"/>
              <a:t>These reduce injury risk and improve performance.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DA3937-899A-2AA2-F507-B1C6C00A6D93}"/>
              </a:ext>
            </a:extLst>
          </p:cNvPr>
          <p:cNvSpPr txBox="1"/>
          <p:nvPr/>
        </p:nvSpPr>
        <p:spPr>
          <a:xfrm>
            <a:off x="783945" y="478971"/>
            <a:ext cx="41115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/>
              <a:t>Recommendations</a:t>
            </a:r>
          </a:p>
          <a:p>
            <a:endParaRPr lang="en-AE" dirty="0"/>
          </a:p>
        </p:txBody>
      </p:sp>
      <p:pic>
        <p:nvPicPr>
          <p:cNvPr id="7170" name="Picture 2" descr="Naperville magazine">
            <a:extLst>
              <a:ext uri="{FF2B5EF4-FFF2-40B4-BE49-F238E27FC236}">
                <a16:creationId xmlns:a16="http://schemas.microsoft.com/office/drawing/2014/main" id="{D32761C9-57A7-C838-5FEB-77AF2B6B07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74" r="11874"/>
          <a:stretch>
            <a:fillRect/>
          </a:stretch>
        </p:blipFill>
        <p:spPr bwMode="auto">
          <a:xfrm>
            <a:off x="8927869" y="546947"/>
            <a:ext cx="3108961" cy="24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Plyometric Training: Leaps and Bounds above the rest">
            <a:extLst>
              <a:ext uri="{FF2B5EF4-FFF2-40B4-BE49-F238E27FC236}">
                <a16:creationId xmlns:a16="http://schemas.microsoft.com/office/drawing/2014/main" id="{6B91972C-9C4A-9E52-CE12-45EEFCB94E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56" r="12059"/>
          <a:stretch>
            <a:fillRect/>
          </a:stretch>
        </p:blipFill>
        <p:spPr bwMode="auto">
          <a:xfrm>
            <a:off x="6073088" y="546947"/>
            <a:ext cx="2128058" cy="24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ingle Leg Eccentric Bridge — Rehab Hero">
            <a:extLst>
              <a:ext uri="{FF2B5EF4-FFF2-40B4-BE49-F238E27FC236}">
                <a16:creationId xmlns:a16="http://schemas.microsoft.com/office/drawing/2014/main" id="{1EDB0A50-EA49-D2BD-757C-B3800B3768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7868" y="3564274"/>
            <a:ext cx="3108962" cy="251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Master Your Jumping &amp; Landing Technique Mechanics - Steel Supplements">
            <a:extLst>
              <a:ext uri="{FF2B5EF4-FFF2-40B4-BE49-F238E27FC236}">
                <a16:creationId xmlns:a16="http://schemas.microsoft.com/office/drawing/2014/main" id="{2043ED25-1626-D564-339B-6FB62B971A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06" r="6914"/>
          <a:stretch>
            <a:fillRect/>
          </a:stretch>
        </p:blipFill>
        <p:spPr bwMode="auto">
          <a:xfrm>
            <a:off x="6096000" y="3564274"/>
            <a:ext cx="2313063" cy="251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0203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292B89-C686-95CC-ACCC-60699414BB81}"/>
              </a:ext>
            </a:extLst>
          </p:cNvPr>
          <p:cNvSpPr txBox="1"/>
          <p:nvPr/>
        </p:nvSpPr>
        <p:spPr>
          <a:xfrm>
            <a:off x="5218264" y="353080"/>
            <a:ext cx="1636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u="sng" dirty="0"/>
              <a:t>R</a:t>
            </a:r>
            <a:r>
              <a:rPr lang="en-AE" u="sng" dirty="0"/>
              <a:t>eference list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762EC2-6117-B621-FAD8-0BC9324F6DEC}"/>
              </a:ext>
            </a:extLst>
          </p:cNvPr>
          <p:cNvSpPr txBox="1"/>
          <p:nvPr/>
        </p:nvSpPr>
        <p:spPr>
          <a:xfrm>
            <a:off x="200025" y="1057275"/>
            <a:ext cx="1167288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Dai, B., Garrett, W.E., Gross, M.T. and Padua, D.A. (2019) </a:t>
            </a:r>
            <a:r>
              <a:rPr lang="en-US" i="1" dirty="0"/>
              <a:t>The effects of performance demands on lower extremity biomechanics during landing and cutting tasks: implications for ACL injury</a:t>
            </a:r>
            <a:r>
              <a:rPr lang="en-US" dirty="0"/>
              <a:t>. Journal of Sport and Health Science, 8(3).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Fox, A.S., Bonacci, J., McLean, S.G. and Spittle, M. (2018) </a:t>
            </a:r>
            <a:r>
              <a:rPr lang="en-US" i="1" dirty="0"/>
              <a:t>A systematic review of the relationship between knee joint loading and jump-landing technique</a:t>
            </a:r>
            <a:r>
              <a:rPr lang="en-US" dirty="0"/>
              <a:t>. Sports Medicine, 48(2), pp.365–380.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Fu, K., Yu, Y., Li, J., Chen, J., Du, Y., Xu, X. and Zhou, D. (2025) </a:t>
            </a:r>
            <a:r>
              <a:rPr lang="en-US" i="1" dirty="0"/>
              <a:t>Emerging strategies in anterior cruciate ligament (ACL) injury prevention: from biomechanics to neuromuscular training</a:t>
            </a:r>
            <a:r>
              <a:rPr lang="en-US" dirty="0"/>
              <a:t>. Research in Sports Medicine.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Koga, H., </a:t>
            </a:r>
            <a:r>
              <a:rPr lang="en-US" dirty="0" err="1"/>
              <a:t>Nakamae</a:t>
            </a:r>
            <a:r>
              <a:rPr lang="en-US" dirty="0"/>
              <a:t>, A., Shima, Y., Bahr, R. and </a:t>
            </a:r>
            <a:r>
              <a:rPr lang="en-US" dirty="0" err="1"/>
              <a:t>Krosshaug</a:t>
            </a:r>
            <a:r>
              <a:rPr lang="en-US" dirty="0"/>
              <a:t>, T. (2018) </a:t>
            </a:r>
            <a:r>
              <a:rPr lang="en-US" i="1" dirty="0"/>
              <a:t>Hip and ankle kinematics in noncontact anterior cruciate ligament injury situations: video analysis using model-based image matching</a:t>
            </a:r>
            <a:r>
              <a:rPr lang="en-US" dirty="0"/>
              <a:t>. The American Journal of Sports Medicine, 46(2), pp.333–340.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Pangestuputra</a:t>
            </a:r>
            <a:r>
              <a:rPr lang="en-US" dirty="0"/>
              <a:t>, A.W. and </a:t>
            </a:r>
            <a:r>
              <a:rPr lang="en-US" dirty="0" err="1"/>
              <a:t>Changestu</a:t>
            </a:r>
            <a:r>
              <a:rPr lang="en-US" dirty="0"/>
              <a:t>, D.A. (2024) </a:t>
            </a:r>
            <a:r>
              <a:rPr lang="en-US" i="1" dirty="0"/>
              <a:t>Neuromuscular training in ACL injury prevention: a narrative review</a:t>
            </a:r>
            <a:r>
              <a:rPr lang="en-US" dirty="0"/>
              <a:t>. </a:t>
            </a:r>
            <a:r>
              <a:rPr lang="en-US" dirty="0" err="1"/>
              <a:t>Orthopaedic</a:t>
            </a:r>
            <a:r>
              <a:rPr lang="en-US" dirty="0"/>
              <a:t> Journal of Sports Medicine.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Slater, L.V., Hart, J.M., Kelly, A.R. and </a:t>
            </a:r>
            <a:r>
              <a:rPr lang="en-US" dirty="0" err="1"/>
              <a:t>Kuenze</a:t>
            </a:r>
            <a:r>
              <a:rPr lang="en-US" dirty="0"/>
              <a:t>, C.M. (2017) </a:t>
            </a:r>
            <a:r>
              <a:rPr lang="en-US" i="1" dirty="0"/>
              <a:t>Progressive changes in walking kinematics and kinetics after ACL injury and reconstruction: a systematic review and meta-analysis</a:t>
            </a:r>
            <a:r>
              <a:rPr lang="en-US" dirty="0"/>
              <a:t>. Journal of Athletic Training, 52(9), pp.847–860.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Taylor, J.L.I. and Burkhart, T.A. (2025) </a:t>
            </a:r>
            <a:r>
              <a:rPr lang="en-US" i="1" dirty="0"/>
              <a:t>Neuromuscular fatigue as a risk factor for ACL injuries: a review of methods and outcomes</a:t>
            </a:r>
            <a:r>
              <a:rPr lang="en-US" dirty="0"/>
              <a:t>.</a:t>
            </a:r>
          </a:p>
          <a:p>
            <a:r>
              <a:rPr lang="en-A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30580160"/>
      </p:ext>
    </p:extLst>
  </p:cSld>
  <p:clrMapOvr>
    <a:masterClrMapping/>
  </p:clrMapOvr>
</p:sld>
</file>

<file path=ppt/theme/theme1.xml><?xml version="1.0" encoding="utf-8"?>
<a:theme xmlns:a="http://schemas.openxmlformats.org/drawingml/2006/main" name="EncaseVTI">
  <a:themeElements>
    <a:clrScheme name="Encase">
      <a:dk1>
        <a:sysClr val="windowText" lastClr="000000"/>
      </a:dk1>
      <a:lt1>
        <a:sysClr val="window" lastClr="FFFFFF"/>
      </a:lt1>
      <a:dk2>
        <a:srgbClr val="1E2121"/>
      </a:dk2>
      <a:lt2>
        <a:srgbClr val="EFECEB"/>
      </a:lt2>
      <a:accent1>
        <a:srgbClr val="717059"/>
      </a:accent1>
      <a:accent2>
        <a:srgbClr val="B9A17E"/>
      </a:accent2>
      <a:accent3>
        <a:srgbClr val="766752"/>
      </a:accent3>
      <a:accent4>
        <a:srgbClr val="A28578"/>
      </a:accent4>
      <a:accent5>
        <a:srgbClr val="6E736D"/>
      </a:accent5>
      <a:accent6>
        <a:srgbClr val="BE8366"/>
      </a:accent6>
      <a:hlink>
        <a:srgbClr val="B5714F"/>
      </a:hlink>
      <a:folHlink>
        <a:srgbClr val="7B6B4C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ncaseVTI" id="{C293990F-FDB3-4ED3-8175-FB79CE5A2A12}" vid="{A5662C19-271F-459F-B4ED-861A982376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39214</TotalTime>
  <Words>1090</Words>
  <Application>Microsoft Macintosh PowerPoint</Application>
  <PresentationFormat>Widescreen</PresentationFormat>
  <Paragraphs>250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-webkit-standard</vt:lpstr>
      <vt:lpstr>Arial</vt:lpstr>
      <vt:lpstr>Avenir Next LT Pro</vt:lpstr>
      <vt:lpstr>Avenir Next LT Pro Light</vt:lpstr>
      <vt:lpstr>Calibri</vt:lpstr>
      <vt:lpstr>EncaseVTI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Lauren Evans</dc:creator>
  <cp:lastModifiedBy>Lauren Evans</cp:lastModifiedBy>
  <cp:revision>7</cp:revision>
  <dcterms:created xsi:type="dcterms:W3CDTF">2026-03-27T15:33:19Z</dcterms:created>
  <dcterms:modified xsi:type="dcterms:W3CDTF">2026-04-23T21:08:10Z</dcterms:modified>
</cp:coreProperties>
</file>