
<file path=[Content_Types].xml><?xml version="1.0" encoding="utf-8"?>
<Types xmlns="http://schemas.openxmlformats.org/package/2006/content-types">
  <Default Extension="png" ContentType="image/png"/>
  <Default Extension="emf" ContentType="image/x-emf"/>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4"/>
  </p:notesMasterIdLst>
  <p:sldIdLst>
    <p:sldId id="256" r:id="rId2"/>
    <p:sldId id="266" r:id="rId3"/>
    <p:sldId id="257" r:id="rId4"/>
    <p:sldId id="261" r:id="rId5"/>
    <p:sldId id="262" r:id="rId6"/>
    <p:sldId id="258" r:id="rId7"/>
    <p:sldId id="267" r:id="rId8"/>
    <p:sldId id="263" r:id="rId9"/>
    <p:sldId id="260" r:id="rId10"/>
    <p:sldId id="264" r:id="rId11"/>
    <p:sldId id="268" r:id="rId12"/>
    <p:sldId id="269"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p:scale>
          <a:sx n="55" d="100"/>
          <a:sy n="55" d="100"/>
        </p:scale>
        <p:origin x="328" y="408"/>
      </p:cViewPr>
      <p:guideLst/>
    </p:cSldViewPr>
  </p:slideViewPr>
  <p:notesTextViewPr>
    <p:cViewPr>
      <p:scale>
        <a:sx n="1" d="1"/>
        <a:sy n="1" d="1"/>
      </p:scale>
      <p:origin x="0" y="0"/>
    </p:cViewPr>
  </p:notesTextViewPr>
  <p:sorterViewPr>
    <p:cViewPr>
      <p:scale>
        <a:sx n="100" d="100"/>
        <a:sy n="100" d="100"/>
      </p:scale>
      <p:origin x="0" y="-4964"/>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BDBDF25-0137-41F8-951B-D0D4B3B3025D}" type="datetimeFigureOut">
              <a:rPr lang="en-GB" smtClean="0"/>
              <a:t>24/03/2018</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DBA161C-8E81-4684-9205-305E051A7171}" type="slidenum">
              <a:rPr lang="en-GB" smtClean="0"/>
              <a:t>‹#›</a:t>
            </a:fld>
            <a:endParaRPr lang="en-GB"/>
          </a:p>
        </p:txBody>
      </p:sp>
    </p:spTree>
    <p:extLst>
      <p:ext uri="{BB962C8B-B14F-4D97-AF65-F5344CB8AC3E}">
        <p14:creationId xmlns:p14="http://schemas.microsoft.com/office/powerpoint/2010/main" val="98319181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DBA161C-8E81-4684-9205-305E051A7171}" type="slidenum">
              <a:rPr lang="en-GB" smtClean="0"/>
              <a:t>9</a:t>
            </a:fld>
            <a:endParaRPr lang="en-GB"/>
          </a:p>
        </p:txBody>
      </p:sp>
    </p:spTree>
    <p:extLst>
      <p:ext uri="{BB962C8B-B14F-4D97-AF65-F5344CB8AC3E}">
        <p14:creationId xmlns:p14="http://schemas.microsoft.com/office/powerpoint/2010/main" val="308280045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12384B-65DD-4DBF-824E-15757FD7E46C}"/>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36ABBD44-2F48-4FC4-8B40-8F94F53D96B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C59CF71-88F6-4BBD-9BCF-BED22EAF5B22}"/>
              </a:ext>
            </a:extLst>
          </p:cNvPr>
          <p:cNvSpPr>
            <a:spLocks noGrp="1"/>
          </p:cNvSpPr>
          <p:nvPr>
            <p:ph type="dt" sz="half" idx="10"/>
          </p:nvPr>
        </p:nvSpPr>
        <p:spPr/>
        <p:txBody>
          <a:bodyPr/>
          <a:lstStyle/>
          <a:p>
            <a:fld id="{3E34A0BA-7C14-4FF0-8FB5-EBF8056A8068}" type="datetimeFigureOut">
              <a:rPr lang="en-GB" smtClean="0"/>
              <a:t>24/03/2018</a:t>
            </a:fld>
            <a:endParaRPr lang="en-GB"/>
          </a:p>
        </p:txBody>
      </p:sp>
      <p:sp>
        <p:nvSpPr>
          <p:cNvPr id="5" name="Footer Placeholder 4">
            <a:extLst>
              <a:ext uri="{FF2B5EF4-FFF2-40B4-BE49-F238E27FC236}">
                <a16:creationId xmlns:a16="http://schemas.microsoft.com/office/drawing/2014/main" id="{14F743AD-2503-4904-9838-B8785BAB073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4FB818C-3A7B-4A64-A3DD-D3938EFF8AB4}"/>
              </a:ext>
            </a:extLst>
          </p:cNvPr>
          <p:cNvSpPr>
            <a:spLocks noGrp="1"/>
          </p:cNvSpPr>
          <p:nvPr>
            <p:ph type="sldNum" sz="quarter" idx="12"/>
          </p:nvPr>
        </p:nvSpPr>
        <p:spPr/>
        <p:txBody>
          <a:bodyPr/>
          <a:lstStyle/>
          <a:p>
            <a:fld id="{1E8F5575-8C78-47BD-8683-4C84E8A5ABC4}" type="slidenum">
              <a:rPr lang="en-GB" smtClean="0"/>
              <a:t>‹#›</a:t>
            </a:fld>
            <a:endParaRPr lang="en-GB"/>
          </a:p>
        </p:txBody>
      </p:sp>
    </p:spTree>
    <p:extLst>
      <p:ext uri="{BB962C8B-B14F-4D97-AF65-F5344CB8AC3E}">
        <p14:creationId xmlns:p14="http://schemas.microsoft.com/office/powerpoint/2010/main" val="164568242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F4C5AF-70F1-437F-91AA-C58B7E7BA16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BA0255A-3DEC-46A9-A538-B2311E07FE67}"/>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B0A05E3-AE77-40B0-8E17-1E7B9B642379}"/>
              </a:ext>
            </a:extLst>
          </p:cNvPr>
          <p:cNvSpPr>
            <a:spLocks noGrp="1"/>
          </p:cNvSpPr>
          <p:nvPr>
            <p:ph type="dt" sz="half" idx="10"/>
          </p:nvPr>
        </p:nvSpPr>
        <p:spPr/>
        <p:txBody>
          <a:bodyPr/>
          <a:lstStyle/>
          <a:p>
            <a:fld id="{3E34A0BA-7C14-4FF0-8FB5-EBF8056A8068}" type="datetimeFigureOut">
              <a:rPr lang="en-GB" smtClean="0"/>
              <a:t>24/03/2018</a:t>
            </a:fld>
            <a:endParaRPr lang="en-GB"/>
          </a:p>
        </p:txBody>
      </p:sp>
      <p:sp>
        <p:nvSpPr>
          <p:cNvPr id="5" name="Footer Placeholder 4">
            <a:extLst>
              <a:ext uri="{FF2B5EF4-FFF2-40B4-BE49-F238E27FC236}">
                <a16:creationId xmlns:a16="http://schemas.microsoft.com/office/drawing/2014/main" id="{9ADD72D6-B9E2-435B-82A3-8193D11188F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12C134B-5AFB-405B-B09F-3A6A4610866A}"/>
              </a:ext>
            </a:extLst>
          </p:cNvPr>
          <p:cNvSpPr>
            <a:spLocks noGrp="1"/>
          </p:cNvSpPr>
          <p:nvPr>
            <p:ph type="sldNum" sz="quarter" idx="12"/>
          </p:nvPr>
        </p:nvSpPr>
        <p:spPr/>
        <p:txBody>
          <a:bodyPr/>
          <a:lstStyle/>
          <a:p>
            <a:fld id="{1E8F5575-8C78-47BD-8683-4C84E8A5ABC4}" type="slidenum">
              <a:rPr lang="en-GB" smtClean="0"/>
              <a:t>‹#›</a:t>
            </a:fld>
            <a:endParaRPr lang="en-GB"/>
          </a:p>
        </p:txBody>
      </p:sp>
    </p:spTree>
    <p:extLst>
      <p:ext uri="{BB962C8B-B14F-4D97-AF65-F5344CB8AC3E}">
        <p14:creationId xmlns:p14="http://schemas.microsoft.com/office/powerpoint/2010/main" val="227367423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9A8CBB-F3CE-4ADA-879F-5288081550C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BCDE05D2-5D90-4BF8-B3F0-3D8B75D0A3B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E27D1272-6B4C-4F55-AC98-513988234BA7}"/>
              </a:ext>
            </a:extLst>
          </p:cNvPr>
          <p:cNvSpPr>
            <a:spLocks noGrp="1"/>
          </p:cNvSpPr>
          <p:nvPr>
            <p:ph type="dt" sz="half" idx="10"/>
          </p:nvPr>
        </p:nvSpPr>
        <p:spPr/>
        <p:txBody>
          <a:bodyPr/>
          <a:lstStyle/>
          <a:p>
            <a:fld id="{3E34A0BA-7C14-4FF0-8FB5-EBF8056A8068}" type="datetimeFigureOut">
              <a:rPr lang="en-GB" smtClean="0"/>
              <a:t>24/03/2018</a:t>
            </a:fld>
            <a:endParaRPr lang="en-GB"/>
          </a:p>
        </p:txBody>
      </p:sp>
      <p:sp>
        <p:nvSpPr>
          <p:cNvPr id="5" name="Footer Placeholder 4">
            <a:extLst>
              <a:ext uri="{FF2B5EF4-FFF2-40B4-BE49-F238E27FC236}">
                <a16:creationId xmlns:a16="http://schemas.microsoft.com/office/drawing/2014/main" id="{7D05EA27-13BE-4D48-BE2A-B0C595FDDDD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822EFF8-430D-41A7-B000-90E4B5D968EC}"/>
              </a:ext>
            </a:extLst>
          </p:cNvPr>
          <p:cNvSpPr>
            <a:spLocks noGrp="1"/>
          </p:cNvSpPr>
          <p:nvPr>
            <p:ph type="sldNum" sz="quarter" idx="12"/>
          </p:nvPr>
        </p:nvSpPr>
        <p:spPr/>
        <p:txBody>
          <a:bodyPr/>
          <a:lstStyle/>
          <a:p>
            <a:fld id="{1E8F5575-8C78-47BD-8683-4C84E8A5ABC4}" type="slidenum">
              <a:rPr lang="en-GB" smtClean="0"/>
              <a:t>‹#›</a:t>
            </a:fld>
            <a:endParaRPr lang="en-GB"/>
          </a:p>
        </p:txBody>
      </p:sp>
    </p:spTree>
    <p:extLst>
      <p:ext uri="{BB962C8B-B14F-4D97-AF65-F5344CB8AC3E}">
        <p14:creationId xmlns:p14="http://schemas.microsoft.com/office/powerpoint/2010/main" val="241299282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BAA870-0CC4-4A38-A435-8CAA8B7A478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02C08ED-5170-4DE9-9BA7-2EB0FDAA03E6}"/>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227D3C8-1C65-4BD0-8B4C-5C2A4AF3EAB2}"/>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FD0D349-4370-4993-93CC-23DE4953A77F}"/>
              </a:ext>
            </a:extLst>
          </p:cNvPr>
          <p:cNvSpPr>
            <a:spLocks noGrp="1"/>
          </p:cNvSpPr>
          <p:nvPr>
            <p:ph type="dt" sz="half" idx="10"/>
          </p:nvPr>
        </p:nvSpPr>
        <p:spPr/>
        <p:txBody>
          <a:bodyPr/>
          <a:lstStyle/>
          <a:p>
            <a:fld id="{3E34A0BA-7C14-4FF0-8FB5-EBF8056A8068}" type="datetimeFigureOut">
              <a:rPr lang="en-GB" smtClean="0"/>
              <a:t>24/03/2018</a:t>
            </a:fld>
            <a:endParaRPr lang="en-GB"/>
          </a:p>
        </p:txBody>
      </p:sp>
      <p:sp>
        <p:nvSpPr>
          <p:cNvPr id="6" name="Footer Placeholder 5">
            <a:extLst>
              <a:ext uri="{FF2B5EF4-FFF2-40B4-BE49-F238E27FC236}">
                <a16:creationId xmlns:a16="http://schemas.microsoft.com/office/drawing/2014/main" id="{3F0C447B-9B67-4C87-87F8-369E21A6FA8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9DAD7F2-4577-4B0A-AFE8-C4D2A32FB03E}"/>
              </a:ext>
            </a:extLst>
          </p:cNvPr>
          <p:cNvSpPr>
            <a:spLocks noGrp="1"/>
          </p:cNvSpPr>
          <p:nvPr>
            <p:ph type="sldNum" sz="quarter" idx="12"/>
          </p:nvPr>
        </p:nvSpPr>
        <p:spPr/>
        <p:txBody>
          <a:bodyPr/>
          <a:lstStyle/>
          <a:p>
            <a:fld id="{1E8F5575-8C78-47BD-8683-4C84E8A5ABC4}" type="slidenum">
              <a:rPr lang="en-GB" smtClean="0"/>
              <a:t>‹#›</a:t>
            </a:fld>
            <a:endParaRPr lang="en-GB"/>
          </a:p>
        </p:txBody>
      </p:sp>
    </p:spTree>
    <p:extLst>
      <p:ext uri="{BB962C8B-B14F-4D97-AF65-F5344CB8AC3E}">
        <p14:creationId xmlns:p14="http://schemas.microsoft.com/office/powerpoint/2010/main" val="203259219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CFE304-8460-42C0-BAB8-DAEE683EB8B3}"/>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EFC8276-745E-4BD0-8605-5901B929D35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15198621-F149-4CA1-A2E9-D96BB6194B56}"/>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2EE16C9E-8D1A-4EBA-9B68-08A10415DD2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9BE2FD2E-60AB-47F0-89D2-7BFBB7939E7D}"/>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65A2FBC-C1F7-4981-8B82-3BCAA45C11B3}"/>
              </a:ext>
            </a:extLst>
          </p:cNvPr>
          <p:cNvSpPr>
            <a:spLocks noGrp="1"/>
          </p:cNvSpPr>
          <p:nvPr>
            <p:ph type="dt" sz="half" idx="10"/>
          </p:nvPr>
        </p:nvSpPr>
        <p:spPr/>
        <p:txBody>
          <a:bodyPr/>
          <a:lstStyle/>
          <a:p>
            <a:fld id="{3E34A0BA-7C14-4FF0-8FB5-EBF8056A8068}" type="datetimeFigureOut">
              <a:rPr lang="en-GB" smtClean="0"/>
              <a:t>24/03/2018</a:t>
            </a:fld>
            <a:endParaRPr lang="en-GB"/>
          </a:p>
        </p:txBody>
      </p:sp>
      <p:sp>
        <p:nvSpPr>
          <p:cNvPr id="8" name="Footer Placeholder 7">
            <a:extLst>
              <a:ext uri="{FF2B5EF4-FFF2-40B4-BE49-F238E27FC236}">
                <a16:creationId xmlns:a16="http://schemas.microsoft.com/office/drawing/2014/main" id="{7479703C-2771-4043-871B-AC577494C321}"/>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44F71AD2-9CF6-4A52-BD6B-BEFE93E99042}"/>
              </a:ext>
            </a:extLst>
          </p:cNvPr>
          <p:cNvSpPr>
            <a:spLocks noGrp="1"/>
          </p:cNvSpPr>
          <p:nvPr>
            <p:ph type="sldNum" sz="quarter" idx="12"/>
          </p:nvPr>
        </p:nvSpPr>
        <p:spPr/>
        <p:txBody>
          <a:bodyPr/>
          <a:lstStyle/>
          <a:p>
            <a:fld id="{1E8F5575-8C78-47BD-8683-4C84E8A5ABC4}" type="slidenum">
              <a:rPr lang="en-GB" smtClean="0"/>
              <a:t>‹#›</a:t>
            </a:fld>
            <a:endParaRPr lang="en-GB"/>
          </a:p>
        </p:txBody>
      </p:sp>
    </p:spTree>
    <p:extLst>
      <p:ext uri="{BB962C8B-B14F-4D97-AF65-F5344CB8AC3E}">
        <p14:creationId xmlns:p14="http://schemas.microsoft.com/office/powerpoint/2010/main" val="112006932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37EC2C-B8D8-4CEF-BB4C-3D413FBA4760}"/>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DA5BA793-718C-4C65-AB9D-31DA8751144B}"/>
              </a:ext>
            </a:extLst>
          </p:cNvPr>
          <p:cNvSpPr>
            <a:spLocks noGrp="1"/>
          </p:cNvSpPr>
          <p:nvPr>
            <p:ph type="dt" sz="half" idx="10"/>
          </p:nvPr>
        </p:nvSpPr>
        <p:spPr/>
        <p:txBody>
          <a:bodyPr/>
          <a:lstStyle/>
          <a:p>
            <a:fld id="{3E34A0BA-7C14-4FF0-8FB5-EBF8056A8068}" type="datetimeFigureOut">
              <a:rPr lang="en-GB" smtClean="0"/>
              <a:t>24/03/2018</a:t>
            </a:fld>
            <a:endParaRPr lang="en-GB"/>
          </a:p>
        </p:txBody>
      </p:sp>
      <p:sp>
        <p:nvSpPr>
          <p:cNvPr id="4" name="Footer Placeholder 3">
            <a:extLst>
              <a:ext uri="{FF2B5EF4-FFF2-40B4-BE49-F238E27FC236}">
                <a16:creationId xmlns:a16="http://schemas.microsoft.com/office/drawing/2014/main" id="{B1DC8820-A5BD-43E9-AEB4-865093762CE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4F30E61-E4AC-4D4A-ACA0-742B1691B7D0}"/>
              </a:ext>
            </a:extLst>
          </p:cNvPr>
          <p:cNvSpPr>
            <a:spLocks noGrp="1"/>
          </p:cNvSpPr>
          <p:nvPr>
            <p:ph type="sldNum" sz="quarter" idx="12"/>
          </p:nvPr>
        </p:nvSpPr>
        <p:spPr/>
        <p:txBody>
          <a:bodyPr/>
          <a:lstStyle/>
          <a:p>
            <a:fld id="{1E8F5575-8C78-47BD-8683-4C84E8A5ABC4}" type="slidenum">
              <a:rPr lang="en-GB" smtClean="0"/>
              <a:t>‹#›</a:t>
            </a:fld>
            <a:endParaRPr lang="en-GB"/>
          </a:p>
        </p:txBody>
      </p:sp>
    </p:spTree>
    <p:extLst>
      <p:ext uri="{BB962C8B-B14F-4D97-AF65-F5344CB8AC3E}">
        <p14:creationId xmlns:p14="http://schemas.microsoft.com/office/powerpoint/2010/main" val="88136739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7C00953-05A7-4217-87E6-C412D3F9E124}"/>
              </a:ext>
            </a:extLst>
          </p:cNvPr>
          <p:cNvSpPr>
            <a:spLocks noGrp="1"/>
          </p:cNvSpPr>
          <p:nvPr>
            <p:ph type="dt" sz="half" idx="10"/>
          </p:nvPr>
        </p:nvSpPr>
        <p:spPr/>
        <p:txBody>
          <a:bodyPr/>
          <a:lstStyle/>
          <a:p>
            <a:fld id="{3E34A0BA-7C14-4FF0-8FB5-EBF8056A8068}" type="datetimeFigureOut">
              <a:rPr lang="en-GB" smtClean="0"/>
              <a:t>24/03/2018</a:t>
            </a:fld>
            <a:endParaRPr lang="en-GB"/>
          </a:p>
        </p:txBody>
      </p:sp>
      <p:sp>
        <p:nvSpPr>
          <p:cNvPr id="3" name="Footer Placeholder 2">
            <a:extLst>
              <a:ext uri="{FF2B5EF4-FFF2-40B4-BE49-F238E27FC236}">
                <a16:creationId xmlns:a16="http://schemas.microsoft.com/office/drawing/2014/main" id="{3E1AF369-09F8-4799-BBFC-493FA789B920}"/>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7BE2AE77-4D34-4893-AA49-42778C3FA215}"/>
              </a:ext>
            </a:extLst>
          </p:cNvPr>
          <p:cNvSpPr>
            <a:spLocks noGrp="1"/>
          </p:cNvSpPr>
          <p:nvPr>
            <p:ph type="sldNum" sz="quarter" idx="12"/>
          </p:nvPr>
        </p:nvSpPr>
        <p:spPr/>
        <p:txBody>
          <a:bodyPr/>
          <a:lstStyle/>
          <a:p>
            <a:fld id="{1E8F5575-8C78-47BD-8683-4C84E8A5ABC4}" type="slidenum">
              <a:rPr lang="en-GB" smtClean="0"/>
              <a:t>‹#›</a:t>
            </a:fld>
            <a:endParaRPr lang="en-GB"/>
          </a:p>
        </p:txBody>
      </p:sp>
    </p:spTree>
    <p:extLst>
      <p:ext uri="{BB962C8B-B14F-4D97-AF65-F5344CB8AC3E}">
        <p14:creationId xmlns:p14="http://schemas.microsoft.com/office/powerpoint/2010/main" val="306295554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702CA6-2062-441C-B2B3-D702138BA7F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3508F835-F4A1-4FAF-85BB-E77462E2189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8FA2C4A-1450-4788-98EE-548C9DE65D6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71106DA1-6A2A-4654-8C37-AF4D8AA61338}"/>
              </a:ext>
            </a:extLst>
          </p:cNvPr>
          <p:cNvSpPr>
            <a:spLocks noGrp="1"/>
          </p:cNvSpPr>
          <p:nvPr>
            <p:ph type="dt" sz="half" idx="10"/>
          </p:nvPr>
        </p:nvSpPr>
        <p:spPr/>
        <p:txBody>
          <a:bodyPr/>
          <a:lstStyle/>
          <a:p>
            <a:fld id="{3E34A0BA-7C14-4FF0-8FB5-EBF8056A8068}" type="datetimeFigureOut">
              <a:rPr lang="en-GB" smtClean="0"/>
              <a:t>24/03/2018</a:t>
            </a:fld>
            <a:endParaRPr lang="en-GB"/>
          </a:p>
        </p:txBody>
      </p:sp>
      <p:sp>
        <p:nvSpPr>
          <p:cNvPr id="6" name="Footer Placeholder 5">
            <a:extLst>
              <a:ext uri="{FF2B5EF4-FFF2-40B4-BE49-F238E27FC236}">
                <a16:creationId xmlns:a16="http://schemas.microsoft.com/office/drawing/2014/main" id="{2E26AF8A-1F51-4255-BE1A-418A0B7D0AD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BF6ECF5-4581-4AFE-839C-31E52B4765B5}"/>
              </a:ext>
            </a:extLst>
          </p:cNvPr>
          <p:cNvSpPr>
            <a:spLocks noGrp="1"/>
          </p:cNvSpPr>
          <p:nvPr>
            <p:ph type="sldNum" sz="quarter" idx="12"/>
          </p:nvPr>
        </p:nvSpPr>
        <p:spPr/>
        <p:txBody>
          <a:bodyPr/>
          <a:lstStyle/>
          <a:p>
            <a:fld id="{1E8F5575-8C78-47BD-8683-4C84E8A5ABC4}" type="slidenum">
              <a:rPr lang="en-GB" smtClean="0"/>
              <a:t>‹#›</a:t>
            </a:fld>
            <a:endParaRPr lang="en-GB"/>
          </a:p>
        </p:txBody>
      </p:sp>
    </p:spTree>
    <p:extLst>
      <p:ext uri="{BB962C8B-B14F-4D97-AF65-F5344CB8AC3E}">
        <p14:creationId xmlns:p14="http://schemas.microsoft.com/office/powerpoint/2010/main" val="75678827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969504-354B-44A6-BF09-3C093462912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5B48D304-E158-4C9A-8CAB-BD4FAA9FE16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D927C919-A7C2-4546-9754-58E9533BDC5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F39DA581-6119-4FCC-AB25-8ADAE8AAF7D8}"/>
              </a:ext>
            </a:extLst>
          </p:cNvPr>
          <p:cNvSpPr>
            <a:spLocks noGrp="1"/>
          </p:cNvSpPr>
          <p:nvPr>
            <p:ph type="dt" sz="half" idx="10"/>
          </p:nvPr>
        </p:nvSpPr>
        <p:spPr/>
        <p:txBody>
          <a:bodyPr/>
          <a:lstStyle/>
          <a:p>
            <a:fld id="{3E34A0BA-7C14-4FF0-8FB5-EBF8056A8068}" type="datetimeFigureOut">
              <a:rPr lang="en-GB" smtClean="0"/>
              <a:t>24/03/2018</a:t>
            </a:fld>
            <a:endParaRPr lang="en-GB"/>
          </a:p>
        </p:txBody>
      </p:sp>
      <p:sp>
        <p:nvSpPr>
          <p:cNvPr id="6" name="Footer Placeholder 5">
            <a:extLst>
              <a:ext uri="{FF2B5EF4-FFF2-40B4-BE49-F238E27FC236}">
                <a16:creationId xmlns:a16="http://schemas.microsoft.com/office/drawing/2014/main" id="{920F54C5-56DD-41BB-BFBF-045D8E3F2CC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30DCE98-876A-4E23-A85E-3752E61E58F7}"/>
              </a:ext>
            </a:extLst>
          </p:cNvPr>
          <p:cNvSpPr>
            <a:spLocks noGrp="1"/>
          </p:cNvSpPr>
          <p:nvPr>
            <p:ph type="sldNum" sz="quarter" idx="12"/>
          </p:nvPr>
        </p:nvSpPr>
        <p:spPr/>
        <p:txBody>
          <a:bodyPr/>
          <a:lstStyle/>
          <a:p>
            <a:fld id="{1E8F5575-8C78-47BD-8683-4C84E8A5ABC4}" type="slidenum">
              <a:rPr lang="en-GB" smtClean="0"/>
              <a:t>‹#›</a:t>
            </a:fld>
            <a:endParaRPr lang="en-GB"/>
          </a:p>
        </p:txBody>
      </p:sp>
    </p:spTree>
    <p:extLst>
      <p:ext uri="{BB962C8B-B14F-4D97-AF65-F5344CB8AC3E}">
        <p14:creationId xmlns:p14="http://schemas.microsoft.com/office/powerpoint/2010/main" val="409671927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040DF4-FECD-4AC1-A09C-08DE012D3B23}"/>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7FFD0DE-E791-4B9A-B625-CCBCAAEAC051}"/>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1798D97-46E5-4FD4-95AA-5B0A6B726B7A}"/>
              </a:ext>
            </a:extLst>
          </p:cNvPr>
          <p:cNvSpPr>
            <a:spLocks noGrp="1"/>
          </p:cNvSpPr>
          <p:nvPr>
            <p:ph type="dt" sz="half" idx="10"/>
          </p:nvPr>
        </p:nvSpPr>
        <p:spPr/>
        <p:txBody>
          <a:bodyPr/>
          <a:lstStyle/>
          <a:p>
            <a:fld id="{3E34A0BA-7C14-4FF0-8FB5-EBF8056A8068}" type="datetimeFigureOut">
              <a:rPr lang="en-GB" smtClean="0"/>
              <a:t>24/03/2018</a:t>
            </a:fld>
            <a:endParaRPr lang="en-GB"/>
          </a:p>
        </p:txBody>
      </p:sp>
      <p:sp>
        <p:nvSpPr>
          <p:cNvPr id="5" name="Footer Placeholder 4">
            <a:extLst>
              <a:ext uri="{FF2B5EF4-FFF2-40B4-BE49-F238E27FC236}">
                <a16:creationId xmlns:a16="http://schemas.microsoft.com/office/drawing/2014/main" id="{9BF27A37-8DF1-4B87-9E36-D4131F5F6E0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DF1FC43-0C8A-40E6-95D7-A2440ABCC383}"/>
              </a:ext>
            </a:extLst>
          </p:cNvPr>
          <p:cNvSpPr>
            <a:spLocks noGrp="1"/>
          </p:cNvSpPr>
          <p:nvPr>
            <p:ph type="sldNum" sz="quarter" idx="12"/>
          </p:nvPr>
        </p:nvSpPr>
        <p:spPr/>
        <p:txBody>
          <a:bodyPr/>
          <a:lstStyle/>
          <a:p>
            <a:fld id="{1E8F5575-8C78-47BD-8683-4C84E8A5ABC4}" type="slidenum">
              <a:rPr lang="en-GB" smtClean="0"/>
              <a:t>‹#›</a:t>
            </a:fld>
            <a:endParaRPr lang="en-GB"/>
          </a:p>
        </p:txBody>
      </p:sp>
    </p:spTree>
    <p:extLst>
      <p:ext uri="{BB962C8B-B14F-4D97-AF65-F5344CB8AC3E}">
        <p14:creationId xmlns:p14="http://schemas.microsoft.com/office/powerpoint/2010/main" val="408970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9EEB3FB-8626-47AC-9A06-E30784AB95F1}"/>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0FB178C-3D8A-4427-BC75-399783A93BAF}"/>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3B351B6-198E-435F-BB21-A8BA9441C370}"/>
              </a:ext>
            </a:extLst>
          </p:cNvPr>
          <p:cNvSpPr>
            <a:spLocks noGrp="1"/>
          </p:cNvSpPr>
          <p:nvPr>
            <p:ph type="dt" sz="half" idx="10"/>
          </p:nvPr>
        </p:nvSpPr>
        <p:spPr/>
        <p:txBody>
          <a:bodyPr/>
          <a:lstStyle/>
          <a:p>
            <a:fld id="{3E34A0BA-7C14-4FF0-8FB5-EBF8056A8068}" type="datetimeFigureOut">
              <a:rPr lang="en-GB" smtClean="0"/>
              <a:t>24/03/2018</a:t>
            </a:fld>
            <a:endParaRPr lang="en-GB"/>
          </a:p>
        </p:txBody>
      </p:sp>
      <p:sp>
        <p:nvSpPr>
          <p:cNvPr id="5" name="Footer Placeholder 4">
            <a:extLst>
              <a:ext uri="{FF2B5EF4-FFF2-40B4-BE49-F238E27FC236}">
                <a16:creationId xmlns:a16="http://schemas.microsoft.com/office/drawing/2014/main" id="{5B9508B2-BA1A-48E1-BF1E-375083FDE7F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6546D99-CCEF-43D7-BB7D-23211FB867B9}"/>
              </a:ext>
            </a:extLst>
          </p:cNvPr>
          <p:cNvSpPr>
            <a:spLocks noGrp="1"/>
          </p:cNvSpPr>
          <p:nvPr>
            <p:ph type="sldNum" sz="quarter" idx="12"/>
          </p:nvPr>
        </p:nvSpPr>
        <p:spPr/>
        <p:txBody>
          <a:bodyPr/>
          <a:lstStyle/>
          <a:p>
            <a:fld id="{1E8F5575-8C78-47BD-8683-4C84E8A5ABC4}" type="slidenum">
              <a:rPr lang="en-GB" smtClean="0"/>
              <a:t>‹#›</a:t>
            </a:fld>
            <a:endParaRPr lang="en-GB"/>
          </a:p>
        </p:txBody>
      </p:sp>
    </p:spTree>
    <p:extLst>
      <p:ext uri="{BB962C8B-B14F-4D97-AF65-F5344CB8AC3E}">
        <p14:creationId xmlns:p14="http://schemas.microsoft.com/office/powerpoint/2010/main" val="346197137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D6D2086-FC38-499F-9F23-951C9AAE54E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589BB70-9D26-43CD-B913-D65093B9B45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48FD1B8-0714-413A-AC90-5E519C6C1C3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E34A0BA-7C14-4FF0-8FB5-EBF8056A8068}" type="datetimeFigureOut">
              <a:rPr lang="en-GB" smtClean="0"/>
              <a:t>24/03/2018</a:t>
            </a:fld>
            <a:endParaRPr lang="en-GB"/>
          </a:p>
        </p:txBody>
      </p:sp>
      <p:sp>
        <p:nvSpPr>
          <p:cNvPr id="5" name="Footer Placeholder 4">
            <a:extLst>
              <a:ext uri="{FF2B5EF4-FFF2-40B4-BE49-F238E27FC236}">
                <a16:creationId xmlns:a16="http://schemas.microsoft.com/office/drawing/2014/main" id="{30457F0E-92E0-49EB-AF45-2B1F6F2609F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5D926249-036B-460C-AED1-2A7510D7E18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E8F5575-8C78-47BD-8683-4C84E8A5ABC4}" type="slidenum">
              <a:rPr lang="en-GB" smtClean="0"/>
              <a:t>‹#›</a:t>
            </a:fld>
            <a:endParaRPr lang="en-GB"/>
          </a:p>
        </p:txBody>
      </p:sp>
    </p:spTree>
    <p:extLst>
      <p:ext uri="{BB962C8B-B14F-4D97-AF65-F5344CB8AC3E}">
        <p14:creationId xmlns:p14="http://schemas.microsoft.com/office/powerpoint/2010/main" val="357550750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9.xml"/></Relationships>
</file>

<file path=ppt/slides/_rels/slide8.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8.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xml"/><Relationship Id="rId1" Type="http://schemas.openxmlformats.org/officeDocument/2006/relationships/slideLayout" Target="../slideLayouts/slideLayout8.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8.emf"/><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3" Type="http://schemas.openxmlformats.org/officeDocument/2006/relationships/hyperlink" Target="https://www.nspcc.org.uk/preventing-abuse/child-protection-system/children-in-care/" TargetMode="External"/><Relationship Id="rId2" Type="http://schemas.openxmlformats.org/officeDocument/2006/relationships/hyperlink" Target="http://www.childreninwales.org.uk/our-work/looked-children-2/" TargetMode="External"/><Relationship Id="rId1" Type="http://schemas.openxmlformats.org/officeDocument/2006/relationships/slideLayout" Target="../slideLayouts/slideLayout7.xml"/><Relationship Id="rId4" Type="http://schemas.openxmlformats.org/officeDocument/2006/relationships/hyperlink" Target="https://www.uea.ac.uk/providingasecurebase/attachment-theor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C7B005-C4DE-4EE9-8A71-379BE1F39A0B}"/>
              </a:ext>
            </a:extLst>
          </p:cNvPr>
          <p:cNvSpPr>
            <a:spLocks noGrp="1"/>
          </p:cNvSpPr>
          <p:nvPr>
            <p:ph type="ctrTitle"/>
          </p:nvPr>
        </p:nvSpPr>
        <p:spPr>
          <a:xfrm>
            <a:off x="1" y="88777"/>
            <a:ext cx="12192000" cy="3421186"/>
          </a:xfrm>
        </p:spPr>
        <p:txBody>
          <a:bodyPr>
            <a:normAutofit/>
          </a:bodyPr>
          <a:lstStyle/>
          <a:p>
            <a:pPr marL="355600" indent="-355600"/>
            <a:r>
              <a:rPr lang="en-GB" sz="4800" dirty="0"/>
              <a:t>For your chosen group describe what you consider to be the most effective strategies currently available to support their inclusion in society.</a:t>
            </a:r>
          </a:p>
        </p:txBody>
      </p:sp>
      <p:sp>
        <p:nvSpPr>
          <p:cNvPr id="3" name="Subtitle 2">
            <a:extLst>
              <a:ext uri="{FF2B5EF4-FFF2-40B4-BE49-F238E27FC236}">
                <a16:creationId xmlns:a16="http://schemas.microsoft.com/office/drawing/2014/main" id="{081AC601-C03F-4599-9E47-8A86D431CDD5}"/>
              </a:ext>
            </a:extLst>
          </p:cNvPr>
          <p:cNvSpPr>
            <a:spLocks noGrp="1"/>
          </p:cNvSpPr>
          <p:nvPr>
            <p:ph type="subTitle" idx="1"/>
          </p:nvPr>
        </p:nvSpPr>
        <p:spPr>
          <a:xfrm>
            <a:off x="1524000" y="4114800"/>
            <a:ext cx="9144000" cy="1926771"/>
          </a:xfrm>
        </p:spPr>
        <p:txBody>
          <a:bodyPr>
            <a:normAutofit/>
          </a:bodyPr>
          <a:lstStyle/>
          <a:p>
            <a:r>
              <a:rPr lang="en-GB" sz="3200" dirty="0"/>
              <a:t>Donna Thomas </a:t>
            </a:r>
          </a:p>
          <a:p>
            <a:pPr>
              <a:lnSpc>
                <a:spcPct val="150000"/>
              </a:lnSpc>
            </a:pPr>
            <a:r>
              <a:rPr lang="en-GB" sz="3200" dirty="0"/>
              <a:t>SJSS4001</a:t>
            </a:r>
          </a:p>
        </p:txBody>
      </p:sp>
    </p:spTree>
    <p:extLst>
      <p:ext uri="{BB962C8B-B14F-4D97-AF65-F5344CB8AC3E}">
        <p14:creationId xmlns:p14="http://schemas.microsoft.com/office/powerpoint/2010/main" val="162035991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5F965B9-F966-4139-BEF6-0092FDAB26B5}"/>
              </a:ext>
            </a:extLst>
          </p:cNvPr>
          <p:cNvSpPr txBox="1"/>
          <p:nvPr/>
        </p:nvSpPr>
        <p:spPr>
          <a:xfrm>
            <a:off x="1312938" y="973322"/>
            <a:ext cx="9037468" cy="4524315"/>
          </a:xfrm>
          <a:prstGeom prst="rect">
            <a:avLst/>
          </a:prstGeom>
          <a:noFill/>
        </p:spPr>
        <p:txBody>
          <a:bodyPr wrap="square" rtlCol="0">
            <a:spAutoFit/>
          </a:bodyPr>
          <a:lstStyle/>
          <a:p>
            <a:pPr algn="ctr"/>
            <a:r>
              <a:rPr lang="en-GB" sz="3600" dirty="0"/>
              <a:t>Introduction</a:t>
            </a:r>
          </a:p>
          <a:p>
            <a:pPr algn="ctr"/>
            <a:endParaRPr lang="en-GB" sz="3600" dirty="0"/>
          </a:p>
          <a:p>
            <a:pPr algn="just"/>
            <a:r>
              <a:rPr lang="en-GB" sz="3200" dirty="0"/>
              <a:t>This presentation will give a brief outline of Children and young people who are cared for. It will give a short narrative of </a:t>
            </a:r>
            <a:r>
              <a:rPr lang="en-GB" sz="3200" dirty="0" err="1"/>
              <a:t>Bowbly’s</a:t>
            </a:r>
            <a:r>
              <a:rPr lang="en-GB" sz="3200" dirty="0"/>
              <a:t> theory and the Internal Working Model. It will also look at who cared for children are, the statistics and look at some sources of support that are available to them.</a:t>
            </a:r>
          </a:p>
          <a:p>
            <a:pPr algn="ctr"/>
            <a:endParaRPr lang="en-GB" sz="2400" dirty="0"/>
          </a:p>
        </p:txBody>
      </p:sp>
    </p:spTree>
    <p:extLst>
      <p:ext uri="{BB962C8B-B14F-4D97-AF65-F5344CB8AC3E}">
        <p14:creationId xmlns:p14="http://schemas.microsoft.com/office/powerpoint/2010/main" val="382484803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Content Placeholder 5" descr="A picture containing holding, indoor, person, hand&#10;&#10;Description generated with high confidence">
            <a:extLst>
              <a:ext uri="{FF2B5EF4-FFF2-40B4-BE49-F238E27FC236}">
                <a16:creationId xmlns:a16="http://schemas.microsoft.com/office/drawing/2014/main" id="{6858820D-2B0B-440E-B43B-6FB828DABF29}"/>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t="8455" r="2" b="6196"/>
          <a:stretch/>
        </p:blipFill>
        <p:spPr>
          <a:xfrm>
            <a:off x="4639056" y="10"/>
            <a:ext cx="7552944" cy="6857990"/>
          </a:xfrm>
          <a:prstGeom prst="rect">
            <a:avLst/>
          </a:prstGeom>
          <a:effectLst/>
        </p:spPr>
      </p:pic>
      <p:sp>
        <p:nvSpPr>
          <p:cNvPr id="2" name="Title 1">
            <a:extLst>
              <a:ext uri="{FF2B5EF4-FFF2-40B4-BE49-F238E27FC236}">
                <a16:creationId xmlns:a16="http://schemas.microsoft.com/office/drawing/2014/main" id="{AA0D3112-8458-48D4-A63E-E6E8531BDB00}"/>
              </a:ext>
            </a:extLst>
          </p:cNvPr>
          <p:cNvSpPr>
            <a:spLocks noGrp="1"/>
          </p:cNvSpPr>
          <p:nvPr>
            <p:ph type="title"/>
          </p:nvPr>
        </p:nvSpPr>
        <p:spPr>
          <a:xfrm>
            <a:off x="648929" y="629266"/>
            <a:ext cx="3651467" cy="1676603"/>
          </a:xfrm>
        </p:spPr>
        <p:txBody>
          <a:bodyPr vert="horz" lIns="91440" tIns="45720" rIns="91440" bIns="45720" rtlCol="0" anchor="ctr">
            <a:normAutofit fontScale="90000"/>
          </a:bodyPr>
          <a:lstStyle/>
          <a:p>
            <a:r>
              <a:rPr lang="en-US" sz="4400" dirty="0" err="1"/>
              <a:t>Bowbly’s</a:t>
            </a:r>
            <a:r>
              <a:rPr lang="en-US" sz="4400" dirty="0"/>
              <a:t> </a:t>
            </a:r>
            <a:br>
              <a:rPr lang="en-US" sz="4400" dirty="0"/>
            </a:br>
            <a:r>
              <a:rPr lang="en-US" sz="4400" dirty="0"/>
              <a:t>Attachment </a:t>
            </a:r>
            <a:br>
              <a:rPr lang="en-US" sz="4400" dirty="0"/>
            </a:br>
            <a:r>
              <a:rPr lang="en-US" sz="4400" dirty="0"/>
              <a:t>Theory</a:t>
            </a:r>
          </a:p>
        </p:txBody>
      </p:sp>
      <p:sp>
        <p:nvSpPr>
          <p:cNvPr id="4" name="Text Placeholder 3">
            <a:extLst>
              <a:ext uri="{FF2B5EF4-FFF2-40B4-BE49-F238E27FC236}">
                <a16:creationId xmlns:a16="http://schemas.microsoft.com/office/drawing/2014/main" id="{D3792182-6554-41F5-B4B1-74FF2C20767D}"/>
              </a:ext>
            </a:extLst>
          </p:cNvPr>
          <p:cNvSpPr>
            <a:spLocks noGrp="1"/>
          </p:cNvSpPr>
          <p:nvPr>
            <p:ph type="body" sz="half" idx="2"/>
          </p:nvPr>
        </p:nvSpPr>
        <p:spPr>
          <a:xfrm>
            <a:off x="648931" y="2438400"/>
            <a:ext cx="3651466" cy="3785419"/>
          </a:xfrm>
        </p:spPr>
        <p:txBody>
          <a:bodyPr vert="horz" lIns="91440" tIns="45720" rIns="91440" bIns="45720" rtlCol="0">
            <a:normAutofit lnSpcReduction="10000"/>
          </a:bodyPr>
          <a:lstStyle/>
          <a:p>
            <a:pPr indent="-228600">
              <a:buFont typeface="Arial" panose="020B0604020202020204" pitchFamily="34" charset="0"/>
              <a:buChar char="•"/>
            </a:pPr>
            <a:endParaRPr lang="en-US" sz="1800" dirty="0"/>
          </a:p>
          <a:p>
            <a:pPr indent="-228600">
              <a:buFont typeface="Arial" panose="020B0604020202020204" pitchFamily="34" charset="0"/>
              <a:buChar char="•"/>
            </a:pPr>
            <a:r>
              <a:rPr lang="en-US" sz="2400" dirty="0"/>
              <a:t>Each child needs to form a bond (attachment) to at least one care giver.</a:t>
            </a:r>
          </a:p>
          <a:p>
            <a:pPr indent="-228600">
              <a:buFont typeface="Arial" panose="020B0604020202020204" pitchFamily="34" charset="0"/>
              <a:buChar char="•"/>
            </a:pPr>
            <a:r>
              <a:rPr lang="en-US" sz="2400" dirty="0"/>
              <a:t>Research negative effects of maternal depravation.</a:t>
            </a:r>
          </a:p>
          <a:p>
            <a:pPr indent="-228600">
              <a:buFont typeface="Arial" panose="020B0604020202020204" pitchFamily="34" charset="0"/>
              <a:buChar char="•"/>
            </a:pPr>
            <a:r>
              <a:rPr lang="en-US" sz="2400" dirty="0"/>
              <a:t>Carried out experiment with Resus Monkeys.</a:t>
            </a:r>
          </a:p>
          <a:p>
            <a:pPr indent="-228600">
              <a:buFont typeface="Arial" panose="020B0604020202020204" pitchFamily="34" charset="0"/>
              <a:buChar char="•"/>
            </a:pPr>
            <a:endParaRPr lang="en-US" sz="2400" dirty="0"/>
          </a:p>
          <a:p>
            <a:pPr indent="-228600">
              <a:buFont typeface="Arial" panose="020B0604020202020204" pitchFamily="34" charset="0"/>
              <a:buChar char="•"/>
            </a:pPr>
            <a:r>
              <a:rPr lang="en-US" dirty="0"/>
              <a:t>(</a:t>
            </a:r>
            <a:r>
              <a:rPr lang="en-US" dirty="0" err="1"/>
              <a:t>Mcleod</a:t>
            </a:r>
            <a:r>
              <a:rPr lang="en-US" dirty="0"/>
              <a:t> 2016).</a:t>
            </a:r>
          </a:p>
          <a:p>
            <a:pPr indent="-228600">
              <a:buFont typeface="Arial" panose="020B0604020202020204" pitchFamily="34" charset="0"/>
              <a:buChar char="•"/>
            </a:pPr>
            <a:endParaRPr lang="en-US" sz="2400" dirty="0"/>
          </a:p>
          <a:p>
            <a:pPr indent="-228600">
              <a:buFont typeface="Arial" panose="020B0604020202020204" pitchFamily="34" charset="0"/>
              <a:buChar char="•"/>
            </a:pPr>
            <a:endParaRPr lang="en-US" sz="2400" dirty="0"/>
          </a:p>
        </p:txBody>
      </p:sp>
      <p:sp>
        <p:nvSpPr>
          <p:cNvPr id="7" name="Footer Placeholder 6">
            <a:extLst>
              <a:ext uri="{FF2B5EF4-FFF2-40B4-BE49-F238E27FC236}">
                <a16:creationId xmlns:a16="http://schemas.microsoft.com/office/drawing/2014/main" id="{D3B95A16-1E6C-44C1-8B62-F9796C428C29}"/>
              </a:ext>
            </a:extLst>
          </p:cNvPr>
          <p:cNvSpPr>
            <a:spLocks noGrp="1"/>
          </p:cNvSpPr>
          <p:nvPr>
            <p:ph type="ftr" sz="quarter" idx="11"/>
          </p:nvPr>
        </p:nvSpPr>
        <p:spPr>
          <a:xfrm>
            <a:off x="4639056" y="6223819"/>
            <a:ext cx="3514344" cy="497657"/>
          </a:xfrm>
        </p:spPr>
        <p:txBody>
          <a:bodyPr/>
          <a:lstStyle/>
          <a:p>
            <a:r>
              <a:rPr lang="en-GB" sz="1800" b="1" dirty="0">
                <a:solidFill>
                  <a:schemeClr val="accent1"/>
                </a:solidFill>
              </a:rPr>
              <a:t>Image (I.pinimg.com, 2018)</a:t>
            </a:r>
          </a:p>
        </p:txBody>
      </p:sp>
    </p:spTree>
    <p:extLst>
      <p:ext uri="{BB962C8B-B14F-4D97-AF65-F5344CB8AC3E}">
        <p14:creationId xmlns:p14="http://schemas.microsoft.com/office/powerpoint/2010/main" val="194671184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13" name="Freeform: Shape 12">
            <a:extLst>
              <a:ext uri="{FF2B5EF4-FFF2-40B4-BE49-F238E27FC236}">
                <a16:creationId xmlns:a16="http://schemas.microsoft.com/office/drawing/2014/main" id="{E862BE82-D00D-42C1-BF16-93AA37870C32}"/>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08"/>
            <a:ext cx="5609220" cy="5840278"/>
          </a:xfrm>
          <a:custGeom>
            <a:avLst/>
            <a:gdLst>
              <a:gd name="connsiteX0" fmla="*/ 0 w 5609220"/>
              <a:gd name="connsiteY0" fmla="*/ 0 h 5840278"/>
              <a:gd name="connsiteX1" fmla="*/ 4637091 w 5609220"/>
              <a:gd name="connsiteY1" fmla="*/ 0 h 5840278"/>
              <a:gd name="connsiteX2" fmla="*/ 4822569 w 5609220"/>
              <a:gd name="connsiteY2" fmla="*/ 204077 h 5840278"/>
              <a:gd name="connsiteX3" fmla="*/ 5609220 w 5609220"/>
              <a:gd name="connsiteY3" fmla="*/ 2395363 h 5840278"/>
              <a:gd name="connsiteX4" fmla="*/ 2164305 w 5609220"/>
              <a:gd name="connsiteY4" fmla="*/ 5840278 h 5840278"/>
              <a:gd name="connsiteX5" fmla="*/ 238220 w 5609220"/>
              <a:gd name="connsiteY5" fmla="*/ 5251941 h 5840278"/>
              <a:gd name="connsiteX6" fmla="*/ 0 w 5609220"/>
              <a:gd name="connsiteY6" fmla="*/ 5073803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09220" h="5840278">
                <a:moveTo>
                  <a:pt x="0" y="0"/>
                </a:moveTo>
                <a:lnTo>
                  <a:pt x="4637091" y="0"/>
                </a:lnTo>
                <a:lnTo>
                  <a:pt x="4822569" y="204077"/>
                </a:lnTo>
                <a:cubicBezTo>
                  <a:pt x="5314007" y="799562"/>
                  <a:pt x="5609220" y="1562987"/>
                  <a:pt x="5609220" y="2395363"/>
                </a:cubicBezTo>
                <a:cubicBezTo>
                  <a:pt x="5609220" y="4297937"/>
                  <a:pt x="4066879" y="5840278"/>
                  <a:pt x="2164305" y="5840278"/>
                </a:cubicBezTo>
                <a:cubicBezTo>
                  <a:pt x="1450840" y="5840278"/>
                  <a:pt x="788032" y="5623387"/>
                  <a:pt x="238220" y="5251941"/>
                </a:cubicBezTo>
                <a:lnTo>
                  <a:pt x="0" y="5073803"/>
                </a:lnTo>
                <a:close/>
              </a:path>
            </a:pathLst>
          </a:custGeom>
          <a:solidFill>
            <a:schemeClr val="tx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Freeform: Shape 14">
            <a:extLst>
              <a:ext uri="{FF2B5EF4-FFF2-40B4-BE49-F238E27FC236}">
                <a16:creationId xmlns:a16="http://schemas.microsoft.com/office/drawing/2014/main" id="{F6D92C2D-1D3D-4974-918C-06579FB354A9}"/>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33" y="-2"/>
            <a:ext cx="5441859" cy="5654940"/>
          </a:xfrm>
          <a:custGeom>
            <a:avLst/>
            <a:gdLst>
              <a:gd name="connsiteX0" fmla="*/ 0 w 5441859"/>
              <a:gd name="connsiteY0" fmla="*/ 0 h 5654940"/>
              <a:gd name="connsiteX1" fmla="*/ 4400492 w 5441859"/>
              <a:gd name="connsiteY1" fmla="*/ 0 h 5654940"/>
              <a:gd name="connsiteX2" fmla="*/ 4484767 w 5441859"/>
              <a:gd name="connsiteY2" fmla="*/ 76595 h 5654940"/>
              <a:gd name="connsiteX3" fmla="*/ 5441859 w 5441859"/>
              <a:gd name="connsiteY3" fmla="*/ 2387221 h 5654940"/>
              <a:gd name="connsiteX4" fmla="*/ 2174140 w 5441859"/>
              <a:gd name="connsiteY4" fmla="*/ 5654940 h 5654940"/>
              <a:gd name="connsiteX5" fmla="*/ 156693 w 5441859"/>
              <a:gd name="connsiteY5" fmla="*/ 4957981 h 5654940"/>
              <a:gd name="connsiteX6" fmla="*/ 0 w 5441859"/>
              <a:gd name="connsiteY6" fmla="*/ 4820612 h 565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441859" h="5654940">
                <a:moveTo>
                  <a:pt x="0" y="0"/>
                </a:moveTo>
                <a:lnTo>
                  <a:pt x="4400492" y="0"/>
                </a:lnTo>
                <a:lnTo>
                  <a:pt x="4484767" y="76595"/>
                </a:lnTo>
                <a:cubicBezTo>
                  <a:pt x="5076108" y="667936"/>
                  <a:pt x="5441859" y="1484866"/>
                  <a:pt x="5441859" y="2387221"/>
                </a:cubicBezTo>
                <a:cubicBezTo>
                  <a:pt x="5441859" y="4191932"/>
                  <a:pt x="3978851" y="5654940"/>
                  <a:pt x="2174140" y="5654940"/>
                </a:cubicBezTo>
                <a:cubicBezTo>
                  <a:pt x="1412778" y="5654940"/>
                  <a:pt x="712231" y="5394557"/>
                  <a:pt x="156693" y="4957981"/>
                </a:cubicBezTo>
                <a:lnTo>
                  <a:pt x="0" y="4820612"/>
                </a:lnTo>
                <a:close/>
              </a:path>
            </a:pathLst>
          </a:custGeom>
          <a:solidFill>
            <a:schemeClr val="bg1">
              <a:lumMod val="95000"/>
              <a:lumOff val="5000"/>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8" name="Content Placeholder 7" descr="A screenshot of a cell phone&#10;&#10;Description generated with very high confidence">
            <a:extLst>
              <a:ext uri="{FF2B5EF4-FFF2-40B4-BE49-F238E27FC236}">
                <a16:creationId xmlns:a16="http://schemas.microsoft.com/office/drawing/2014/main" id="{FEF8ED2E-2AC6-41B7-AD4D-8856095676EC}"/>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5716825" y="753762"/>
            <a:ext cx="5510771" cy="5084508"/>
          </a:xfrm>
          <a:prstGeom prst="rect">
            <a:avLst/>
          </a:prstGeom>
        </p:spPr>
      </p:pic>
      <p:sp>
        <p:nvSpPr>
          <p:cNvPr id="2" name="Title 1">
            <a:extLst>
              <a:ext uri="{FF2B5EF4-FFF2-40B4-BE49-F238E27FC236}">
                <a16:creationId xmlns:a16="http://schemas.microsoft.com/office/drawing/2014/main" id="{07A4B21B-6B5A-4099-83C1-D7121EE07122}"/>
              </a:ext>
            </a:extLst>
          </p:cNvPr>
          <p:cNvSpPr>
            <a:spLocks noGrp="1"/>
          </p:cNvSpPr>
          <p:nvPr>
            <p:ph type="title"/>
          </p:nvPr>
        </p:nvSpPr>
        <p:spPr>
          <a:xfrm>
            <a:off x="750242" y="632990"/>
            <a:ext cx="4062643" cy="1043409"/>
          </a:xfrm>
        </p:spPr>
        <p:txBody>
          <a:bodyPr vert="horz" lIns="91440" tIns="45720" rIns="91440" bIns="45720" rtlCol="0" anchor="ctr">
            <a:normAutofit/>
          </a:bodyPr>
          <a:lstStyle/>
          <a:p>
            <a:r>
              <a:rPr lang="en-US" sz="3300" kern="1200">
                <a:solidFill>
                  <a:schemeClr val="tx1"/>
                </a:solidFill>
                <a:latin typeface="+mj-lt"/>
                <a:ea typeface="+mj-ea"/>
                <a:cs typeface="+mj-cs"/>
              </a:rPr>
              <a:t>Internal Working Model</a:t>
            </a:r>
          </a:p>
        </p:txBody>
      </p:sp>
      <p:sp>
        <p:nvSpPr>
          <p:cNvPr id="4" name="Text Placeholder 3">
            <a:extLst>
              <a:ext uri="{FF2B5EF4-FFF2-40B4-BE49-F238E27FC236}">
                <a16:creationId xmlns:a16="http://schemas.microsoft.com/office/drawing/2014/main" id="{70A98210-630B-48DC-B671-D1C83C6E0286}"/>
              </a:ext>
            </a:extLst>
          </p:cNvPr>
          <p:cNvSpPr>
            <a:spLocks noGrp="1"/>
          </p:cNvSpPr>
          <p:nvPr>
            <p:ph type="body" sz="half" idx="2"/>
          </p:nvPr>
        </p:nvSpPr>
        <p:spPr>
          <a:xfrm>
            <a:off x="-2333" y="1774372"/>
            <a:ext cx="5338261" cy="3749098"/>
          </a:xfrm>
        </p:spPr>
        <p:txBody>
          <a:bodyPr vert="horz" lIns="91440" tIns="45720" rIns="91440" bIns="45720" rtlCol="0" anchor="t">
            <a:normAutofit/>
          </a:bodyPr>
          <a:lstStyle/>
          <a:p>
            <a:pPr indent="-228600">
              <a:buFont typeface="Arial" panose="020B0604020202020204" pitchFamily="34" charset="0"/>
              <a:buChar char="•"/>
            </a:pPr>
            <a:endParaRPr lang="en-GB" dirty="0"/>
          </a:p>
          <a:p>
            <a:pPr marL="342900" indent="-342900">
              <a:buFont typeface="Arial" panose="020B0604020202020204" pitchFamily="34" charset="0"/>
              <a:buChar char="•"/>
            </a:pPr>
            <a:r>
              <a:rPr lang="en-GB" sz="2000" dirty="0"/>
              <a:t>Expectations and beliefs  of self, and </a:t>
            </a:r>
            <a:r>
              <a:rPr lang="en-US" sz="2000" dirty="0"/>
              <a:t>others also the relationship between the self and others.</a:t>
            </a:r>
            <a:endParaRPr lang="en-GB" sz="2000" dirty="0"/>
          </a:p>
          <a:p>
            <a:pPr indent="-228600">
              <a:buFont typeface="Arial" panose="020B0604020202020204" pitchFamily="34" charset="0"/>
              <a:buChar char="•"/>
            </a:pPr>
            <a:r>
              <a:rPr lang="en-GB" sz="2000" dirty="0"/>
              <a:t>Begins to form during early infancy.</a:t>
            </a:r>
          </a:p>
          <a:p>
            <a:pPr indent="-228600">
              <a:buFont typeface="Arial" panose="020B0604020202020204" pitchFamily="34" charset="0"/>
              <a:buChar char="•"/>
            </a:pPr>
            <a:endParaRPr lang="en-GB" dirty="0"/>
          </a:p>
          <a:p>
            <a:pPr indent="-228600">
              <a:buFont typeface="Arial" panose="020B0604020202020204" pitchFamily="34" charset="0"/>
              <a:buChar char="•"/>
            </a:pPr>
            <a:endParaRPr lang="en-GB" dirty="0"/>
          </a:p>
          <a:p>
            <a:pPr indent="-228600">
              <a:buFont typeface="Arial" panose="020B0604020202020204" pitchFamily="34" charset="0"/>
              <a:buChar char="•"/>
            </a:pPr>
            <a:r>
              <a:rPr lang="en-GB" sz="1400" dirty="0"/>
              <a:t>(Uea.ac.uk 2018)</a:t>
            </a:r>
          </a:p>
          <a:p>
            <a:pPr indent="-228600">
              <a:buFont typeface="Arial" panose="020B0604020202020204" pitchFamily="34" charset="0"/>
              <a:buChar char="•"/>
            </a:pPr>
            <a:r>
              <a:rPr lang="en-GB" sz="1400" dirty="0"/>
              <a:t>Image  (</a:t>
            </a:r>
            <a:r>
              <a:rPr lang="en-GB" sz="1400" dirty="0" err="1"/>
              <a:t>Mcleod</a:t>
            </a:r>
            <a:r>
              <a:rPr lang="en-GB" sz="1400" dirty="0"/>
              <a:t> 2018)</a:t>
            </a:r>
            <a:endParaRPr lang="en-US" sz="1400" dirty="0"/>
          </a:p>
        </p:txBody>
      </p:sp>
    </p:spTree>
    <p:extLst>
      <p:ext uri="{BB962C8B-B14F-4D97-AF65-F5344CB8AC3E}">
        <p14:creationId xmlns:p14="http://schemas.microsoft.com/office/powerpoint/2010/main" val="4205110811"/>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4038CB10-1F5C-4D54-9DF7-12586DE5B007}"/>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2000"/>
            <a:ext cx="7058307" cy="1964266"/>
          </a:xfrm>
          <a:prstGeom prst="rect">
            <a:avLst/>
          </a:prstGeom>
          <a:solidFill>
            <a:srgbClr val="435B6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73ED6512-6858-4552-B699-9A97FE9A4EA2}"/>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6" name="Content Placeholder 5">
            <a:extLst>
              <a:ext uri="{FF2B5EF4-FFF2-40B4-BE49-F238E27FC236}">
                <a16:creationId xmlns:a16="http://schemas.microsoft.com/office/drawing/2014/main" id="{B4106BD9-BE18-4CED-BA57-BE2D7A70137F}"/>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t="5378" r="1" b="1"/>
          <a:stretch/>
        </p:blipFill>
        <p:spPr>
          <a:xfrm>
            <a:off x="327547" y="321733"/>
            <a:ext cx="7058306" cy="4107392"/>
          </a:xfrm>
          <a:prstGeom prst="rect">
            <a:avLst/>
          </a:prstGeom>
        </p:spPr>
      </p:pic>
      <p:sp>
        <p:nvSpPr>
          <p:cNvPr id="2" name="Title 1">
            <a:extLst>
              <a:ext uri="{FF2B5EF4-FFF2-40B4-BE49-F238E27FC236}">
                <a16:creationId xmlns:a16="http://schemas.microsoft.com/office/drawing/2014/main" id="{6CA89EA2-5CB4-4304-AEE4-2588CE5AC398}"/>
              </a:ext>
            </a:extLst>
          </p:cNvPr>
          <p:cNvSpPr>
            <a:spLocks noGrp="1"/>
          </p:cNvSpPr>
          <p:nvPr>
            <p:ph type="title"/>
          </p:nvPr>
        </p:nvSpPr>
        <p:spPr>
          <a:xfrm>
            <a:off x="524256" y="4767072"/>
            <a:ext cx="6594189" cy="1625210"/>
          </a:xfrm>
        </p:spPr>
        <p:txBody>
          <a:bodyPr vert="horz" lIns="91440" tIns="45720" rIns="91440" bIns="45720" rtlCol="0" anchor="ctr">
            <a:normAutofit/>
          </a:bodyPr>
          <a:lstStyle/>
          <a:p>
            <a:pPr algn="r"/>
            <a:r>
              <a:rPr lang="en-US" sz="3700" kern="1200">
                <a:solidFill>
                  <a:srgbClr val="FFFFFF"/>
                </a:solidFill>
                <a:latin typeface="+mj-lt"/>
                <a:ea typeface="+mj-ea"/>
                <a:cs typeface="+mj-cs"/>
              </a:rPr>
              <a:t>Who are Looked after children?</a:t>
            </a:r>
            <a:br>
              <a:rPr lang="en-US" sz="3700" kern="1200">
                <a:solidFill>
                  <a:srgbClr val="FFFFFF"/>
                </a:solidFill>
                <a:latin typeface="+mj-lt"/>
                <a:ea typeface="+mj-ea"/>
                <a:cs typeface="+mj-cs"/>
              </a:rPr>
            </a:br>
            <a:br>
              <a:rPr lang="en-US" sz="3700" kern="1200">
                <a:solidFill>
                  <a:srgbClr val="FFFFFF"/>
                </a:solidFill>
                <a:latin typeface="+mj-lt"/>
                <a:ea typeface="+mj-ea"/>
                <a:cs typeface="+mj-cs"/>
              </a:rPr>
            </a:br>
            <a:endParaRPr lang="en-US" sz="3700" kern="1200">
              <a:solidFill>
                <a:srgbClr val="FFFFFF"/>
              </a:solidFill>
              <a:latin typeface="+mj-lt"/>
              <a:ea typeface="+mj-ea"/>
              <a:cs typeface="+mj-cs"/>
            </a:endParaRPr>
          </a:p>
        </p:txBody>
      </p:sp>
      <p:sp>
        <p:nvSpPr>
          <p:cNvPr id="4" name="Text Placeholder 3">
            <a:extLst>
              <a:ext uri="{FF2B5EF4-FFF2-40B4-BE49-F238E27FC236}">
                <a16:creationId xmlns:a16="http://schemas.microsoft.com/office/drawing/2014/main" id="{F51220F1-DE54-40D4-9417-2159D759E1C9}"/>
              </a:ext>
            </a:extLst>
          </p:cNvPr>
          <p:cNvSpPr>
            <a:spLocks noGrp="1"/>
          </p:cNvSpPr>
          <p:nvPr>
            <p:ph type="body" sz="half" idx="2"/>
          </p:nvPr>
        </p:nvSpPr>
        <p:spPr>
          <a:xfrm>
            <a:off x="8029319" y="462455"/>
            <a:ext cx="3424739" cy="5307632"/>
          </a:xfrm>
        </p:spPr>
        <p:txBody>
          <a:bodyPr vert="horz" lIns="91440" tIns="45720" rIns="91440" bIns="45720" rtlCol="0" anchor="ctr">
            <a:normAutofit fontScale="92500" lnSpcReduction="10000"/>
          </a:bodyPr>
          <a:lstStyle/>
          <a:p>
            <a:pPr indent="-228600">
              <a:buFont typeface="Arial" panose="020B0604020202020204" pitchFamily="34" charset="0"/>
              <a:buChar char="•"/>
            </a:pPr>
            <a:endParaRPr lang="en-US" sz="1700" dirty="0">
              <a:solidFill>
                <a:srgbClr val="FFFFFF"/>
              </a:solidFill>
            </a:endParaRPr>
          </a:p>
          <a:p>
            <a:pPr indent="-228600">
              <a:buFont typeface="Arial" panose="020B0604020202020204" pitchFamily="34" charset="0"/>
              <a:buChar char="•"/>
            </a:pPr>
            <a:endParaRPr lang="en-GB" sz="1700" dirty="0">
              <a:solidFill>
                <a:srgbClr val="FFFFFF"/>
              </a:solidFill>
            </a:endParaRPr>
          </a:p>
          <a:p>
            <a:pPr marL="285750" indent="-228600">
              <a:buFont typeface="Arial" panose="020B0604020202020204" pitchFamily="34" charset="0"/>
              <a:buChar char="•"/>
            </a:pPr>
            <a:r>
              <a:rPr lang="en-US" sz="2000" b="1" dirty="0">
                <a:solidFill>
                  <a:srgbClr val="FFFFFF"/>
                </a:solidFill>
              </a:rPr>
              <a:t>Looked after Children are known to their local Authority.</a:t>
            </a:r>
          </a:p>
          <a:p>
            <a:pPr marL="285750" indent="-228600">
              <a:buFont typeface="Arial" panose="020B0604020202020204" pitchFamily="34" charset="0"/>
              <a:buChar char="•"/>
            </a:pPr>
            <a:r>
              <a:rPr lang="en-US" sz="2000" b="1" dirty="0">
                <a:solidFill>
                  <a:srgbClr val="FFFFFF"/>
                </a:solidFill>
              </a:rPr>
              <a:t>In a residential children’s home.</a:t>
            </a:r>
          </a:p>
          <a:p>
            <a:pPr marL="285750" indent="-228600">
              <a:buFont typeface="Arial" panose="020B0604020202020204" pitchFamily="34" charset="0"/>
              <a:buChar char="•"/>
            </a:pPr>
            <a:r>
              <a:rPr lang="en-US" sz="2000" b="1" dirty="0">
                <a:solidFill>
                  <a:srgbClr val="FFFFFF"/>
                </a:solidFill>
              </a:rPr>
              <a:t>With friends or family members other than their parent.</a:t>
            </a:r>
          </a:p>
          <a:p>
            <a:pPr marL="285750" indent="-228600">
              <a:buFont typeface="Arial" panose="020B0604020202020204" pitchFamily="34" charset="0"/>
              <a:buChar char="•"/>
            </a:pPr>
            <a:r>
              <a:rPr lang="en-US" sz="2000" b="1" dirty="0">
                <a:solidFill>
                  <a:srgbClr val="FFFFFF"/>
                </a:solidFill>
              </a:rPr>
              <a:t>Living with foster families.</a:t>
            </a:r>
          </a:p>
          <a:p>
            <a:pPr marL="285750" indent="-228600">
              <a:buFont typeface="Arial" panose="020B0604020202020204" pitchFamily="34" charset="0"/>
              <a:buChar char="•"/>
            </a:pPr>
            <a:r>
              <a:rPr lang="en-US" sz="2000" b="1" dirty="0">
                <a:solidFill>
                  <a:srgbClr val="FFFFFF"/>
                </a:solidFill>
              </a:rPr>
              <a:t>At home with their parents under supervision of Social Services.</a:t>
            </a:r>
          </a:p>
          <a:p>
            <a:pPr marL="285750" indent="-228600">
              <a:buFont typeface="Arial" panose="020B0604020202020204" pitchFamily="34" charset="0"/>
              <a:buChar char="•"/>
            </a:pPr>
            <a:endParaRPr lang="en-US" sz="1700" b="1" dirty="0">
              <a:solidFill>
                <a:srgbClr val="FFFFFF"/>
              </a:solidFill>
            </a:endParaRPr>
          </a:p>
          <a:p>
            <a:pPr marL="285750" indent="-228600">
              <a:buFont typeface="Arial" panose="020B0604020202020204" pitchFamily="34" charset="0"/>
              <a:buChar char="•"/>
            </a:pPr>
            <a:r>
              <a:rPr lang="en-US" sz="1500" b="1" dirty="0">
                <a:solidFill>
                  <a:srgbClr val="FFFFFF"/>
                </a:solidFill>
              </a:rPr>
              <a:t>(NSPCC .org.uk 2018)</a:t>
            </a:r>
          </a:p>
          <a:p>
            <a:pPr marL="285750" indent="-228600">
              <a:buFont typeface="Arial" panose="020B0604020202020204" pitchFamily="34" charset="0"/>
              <a:buChar char="•"/>
            </a:pPr>
            <a:r>
              <a:rPr lang="en-US" sz="1500" b="1" dirty="0">
                <a:solidFill>
                  <a:srgbClr val="FFFFFF"/>
                </a:solidFill>
              </a:rPr>
              <a:t>(image, caring for your children.com)</a:t>
            </a:r>
          </a:p>
        </p:txBody>
      </p:sp>
    </p:spTree>
    <p:extLst>
      <p:ext uri="{BB962C8B-B14F-4D97-AF65-F5344CB8AC3E}">
        <p14:creationId xmlns:p14="http://schemas.microsoft.com/office/powerpoint/2010/main" val="5103904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Content Placeholder 5" descr="A group of people posing for a photo&#10;&#10;Description generated with very high confidence">
            <a:extLst>
              <a:ext uri="{FF2B5EF4-FFF2-40B4-BE49-F238E27FC236}">
                <a16:creationId xmlns:a16="http://schemas.microsoft.com/office/drawing/2014/main" id="{3A518EAC-8295-49C6-B3C6-D59AD60A6635}"/>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l="19534" r="18516"/>
          <a:stretch/>
        </p:blipFill>
        <p:spPr>
          <a:xfrm>
            <a:off x="4639056" y="10"/>
            <a:ext cx="7552944" cy="6857990"/>
          </a:xfrm>
          <a:prstGeom prst="rect">
            <a:avLst/>
          </a:prstGeom>
          <a:effectLst/>
        </p:spPr>
      </p:pic>
      <p:sp>
        <p:nvSpPr>
          <p:cNvPr id="2" name="Title 1">
            <a:extLst>
              <a:ext uri="{FF2B5EF4-FFF2-40B4-BE49-F238E27FC236}">
                <a16:creationId xmlns:a16="http://schemas.microsoft.com/office/drawing/2014/main" id="{BAD98B36-411A-42D8-A3CD-2AC5FDDD11E9}"/>
              </a:ext>
            </a:extLst>
          </p:cNvPr>
          <p:cNvSpPr>
            <a:spLocks noGrp="1"/>
          </p:cNvSpPr>
          <p:nvPr>
            <p:ph type="title"/>
          </p:nvPr>
        </p:nvSpPr>
        <p:spPr>
          <a:xfrm>
            <a:off x="648929" y="136526"/>
            <a:ext cx="3651467" cy="1116921"/>
          </a:xfrm>
        </p:spPr>
        <p:txBody>
          <a:bodyPr vert="horz" lIns="91440" tIns="45720" rIns="91440" bIns="45720" rtlCol="0" anchor="ctr">
            <a:normAutofit fontScale="90000"/>
          </a:bodyPr>
          <a:lstStyle/>
          <a:p>
            <a:r>
              <a:rPr lang="en-US" sz="4400" dirty="0"/>
              <a:t>Cared for Children</a:t>
            </a:r>
          </a:p>
        </p:txBody>
      </p:sp>
      <p:sp>
        <p:nvSpPr>
          <p:cNvPr id="4" name="Text Placeholder 3">
            <a:extLst>
              <a:ext uri="{FF2B5EF4-FFF2-40B4-BE49-F238E27FC236}">
                <a16:creationId xmlns:a16="http://schemas.microsoft.com/office/drawing/2014/main" id="{683DE765-0275-442E-87A2-92249501C2ED}"/>
              </a:ext>
            </a:extLst>
          </p:cNvPr>
          <p:cNvSpPr>
            <a:spLocks noGrp="1"/>
          </p:cNvSpPr>
          <p:nvPr>
            <p:ph type="body" sz="half" idx="2"/>
          </p:nvPr>
        </p:nvSpPr>
        <p:spPr>
          <a:xfrm>
            <a:off x="185597" y="1253447"/>
            <a:ext cx="4114800" cy="5604553"/>
          </a:xfrm>
        </p:spPr>
        <p:txBody>
          <a:bodyPr vert="horz" lIns="91440" tIns="45720" rIns="91440" bIns="45720" rtlCol="0">
            <a:normAutofit fontScale="40000" lnSpcReduction="20000"/>
          </a:bodyPr>
          <a:lstStyle/>
          <a:p>
            <a:pPr indent="-228600">
              <a:buFont typeface="Arial" panose="020B0604020202020204" pitchFamily="34" charset="0"/>
              <a:buChar char="•"/>
            </a:pPr>
            <a:endParaRPr lang="en-US" sz="3100" dirty="0"/>
          </a:p>
          <a:p>
            <a:pPr marL="271463" indent="-228600" algn="just">
              <a:lnSpc>
                <a:spcPct val="170000"/>
              </a:lnSpc>
              <a:buFont typeface="Arial" panose="020B0604020202020204" pitchFamily="34" charset="0"/>
              <a:buChar char="•"/>
            </a:pPr>
            <a:r>
              <a:rPr lang="en-US" sz="4000" dirty="0"/>
              <a:t>Generally have worse outcomes with education and mental health in comparison with their peers</a:t>
            </a:r>
          </a:p>
          <a:p>
            <a:pPr marL="271463" indent="-228600" algn="just">
              <a:lnSpc>
                <a:spcPct val="170000"/>
              </a:lnSpc>
              <a:buFont typeface="Arial" panose="020B0604020202020204" pitchFamily="34" charset="0"/>
              <a:buChar char="•"/>
            </a:pPr>
            <a:r>
              <a:rPr lang="en-US" sz="4000" dirty="0"/>
              <a:t>Looked after children and care leavers are one of the most vulnerable groups in our society today</a:t>
            </a:r>
          </a:p>
          <a:p>
            <a:pPr marL="271463" indent="-228600" algn="just">
              <a:lnSpc>
                <a:spcPct val="170000"/>
              </a:lnSpc>
              <a:buFont typeface="Arial" panose="020B0604020202020204" pitchFamily="34" charset="0"/>
              <a:buChar char="•"/>
            </a:pPr>
            <a:r>
              <a:rPr lang="en-US" sz="4000" dirty="0"/>
              <a:t>Many care leaver experience poverty,  housing  and employment issues</a:t>
            </a:r>
          </a:p>
          <a:p>
            <a:pPr marL="271463" indent="-228600" algn="just">
              <a:buFont typeface="Arial" panose="020B0604020202020204" pitchFamily="34" charset="0"/>
              <a:buChar char="•"/>
            </a:pPr>
            <a:endParaRPr lang="en-US" sz="3100" dirty="0"/>
          </a:p>
          <a:p>
            <a:pPr indent="-228600">
              <a:buFont typeface="Arial" panose="020B0604020202020204" pitchFamily="34" charset="0"/>
              <a:buChar char="•"/>
            </a:pPr>
            <a:endParaRPr lang="en-US" sz="1800" dirty="0"/>
          </a:p>
          <a:p>
            <a:pPr indent="-228600">
              <a:buFont typeface="Arial" panose="020B0604020202020204" pitchFamily="34" charset="0"/>
              <a:buChar char="•"/>
            </a:pPr>
            <a:endParaRPr lang="en-US" sz="1800" dirty="0"/>
          </a:p>
          <a:p>
            <a:pPr indent="-228600">
              <a:buFont typeface="Arial" panose="020B0604020202020204" pitchFamily="34" charset="0"/>
              <a:buChar char="•"/>
            </a:pPr>
            <a:endParaRPr lang="en-US" sz="1800" dirty="0"/>
          </a:p>
          <a:p>
            <a:pPr indent="-228600">
              <a:buFont typeface="Arial" panose="020B0604020202020204" pitchFamily="34" charset="0"/>
              <a:buChar char="•"/>
            </a:pPr>
            <a:endParaRPr lang="en-US" sz="1800" dirty="0"/>
          </a:p>
          <a:p>
            <a:r>
              <a:rPr lang="en-US" sz="3000" dirty="0"/>
              <a:t>(Childreninwales.org.uk. 2014)</a:t>
            </a:r>
          </a:p>
          <a:p>
            <a:r>
              <a:rPr lang="en-US" sz="3000" dirty="0"/>
              <a:t>(NSPCC.org.uk. 2018)</a:t>
            </a:r>
          </a:p>
          <a:p>
            <a:pPr indent="-228600">
              <a:buFont typeface="Arial" panose="020B0604020202020204" pitchFamily="34" charset="0"/>
              <a:buChar char="•"/>
            </a:pPr>
            <a:endParaRPr lang="en-US" sz="1800" dirty="0"/>
          </a:p>
        </p:txBody>
      </p:sp>
      <p:sp>
        <p:nvSpPr>
          <p:cNvPr id="7" name="Footer Placeholder 6">
            <a:extLst>
              <a:ext uri="{FF2B5EF4-FFF2-40B4-BE49-F238E27FC236}">
                <a16:creationId xmlns:a16="http://schemas.microsoft.com/office/drawing/2014/main" id="{3DC0C104-37E0-47D5-A130-9B09D885AAD8}"/>
              </a:ext>
            </a:extLst>
          </p:cNvPr>
          <p:cNvSpPr>
            <a:spLocks noGrp="1"/>
          </p:cNvSpPr>
          <p:nvPr>
            <p:ph type="ftr" sz="quarter" idx="11"/>
          </p:nvPr>
        </p:nvSpPr>
        <p:spPr/>
        <p:txBody>
          <a:bodyPr/>
          <a:lstStyle/>
          <a:p>
            <a:r>
              <a:rPr lang="en-GB"/>
              <a:t>image available at http://a.files.bbci.co.uk</a:t>
            </a:r>
          </a:p>
        </p:txBody>
      </p:sp>
    </p:spTree>
    <p:extLst>
      <p:ext uri="{BB962C8B-B14F-4D97-AF65-F5344CB8AC3E}">
        <p14:creationId xmlns:p14="http://schemas.microsoft.com/office/powerpoint/2010/main" val="185194643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E862BE82-D00D-42C1-BF16-93AA37870C32}"/>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08"/>
            <a:ext cx="5609220" cy="5840278"/>
          </a:xfrm>
          <a:custGeom>
            <a:avLst/>
            <a:gdLst>
              <a:gd name="connsiteX0" fmla="*/ 0 w 5609220"/>
              <a:gd name="connsiteY0" fmla="*/ 0 h 5840278"/>
              <a:gd name="connsiteX1" fmla="*/ 4637091 w 5609220"/>
              <a:gd name="connsiteY1" fmla="*/ 0 h 5840278"/>
              <a:gd name="connsiteX2" fmla="*/ 4822569 w 5609220"/>
              <a:gd name="connsiteY2" fmla="*/ 204077 h 5840278"/>
              <a:gd name="connsiteX3" fmla="*/ 5609220 w 5609220"/>
              <a:gd name="connsiteY3" fmla="*/ 2395363 h 5840278"/>
              <a:gd name="connsiteX4" fmla="*/ 2164305 w 5609220"/>
              <a:gd name="connsiteY4" fmla="*/ 5840278 h 5840278"/>
              <a:gd name="connsiteX5" fmla="*/ 238220 w 5609220"/>
              <a:gd name="connsiteY5" fmla="*/ 5251941 h 5840278"/>
              <a:gd name="connsiteX6" fmla="*/ 0 w 5609220"/>
              <a:gd name="connsiteY6" fmla="*/ 5073803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09220" h="5840278">
                <a:moveTo>
                  <a:pt x="0" y="0"/>
                </a:moveTo>
                <a:lnTo>
                  <a:pt x="4637091" y="0"/>
                </a:lnTo>
                <a:lnTo>
                  <a:pt x="4822569" y="204077"/>
                </a:lnTo>
                <a:cubicBezTo>
                  <a:pt x="5314007" y="799562"/>
                  <a:pt x="5609220" y="1562987"/>
                  <a:pt x="5609220" y="2395363"/>
                </a:cubicBezTo>
                <a:cubicBezTo>
                  <a:pt x="5609220" y="4297937"/>
                  <a:pt x="4066879" y="5840278"/>
                  <a:pt x="2164305" y="5840278"/>
                </a:cubicBezTo>
                <a:cubicBezTo>
                  <a:pt x="1450840" y="5840278"/>
                  <a:pt x="788032" y="5623387"/>
                  <a:pt x="238220" y="5251941"/>
                </a:cubicBezTo>
                <a:lnTo>
                  <a:pt x="0" y="5073803"/>
                </a:lnTo>
                <a:close/>
              </a:path>
            </a:pathLst>
          </a:custGeom>
          <a:solidFill>
            <a:schemeClr val="tx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Freeform: Shape 11">
            <a:extLst>
              <a:ext uri="{FF2B5EF4-FFF2-40B4-BE49-F238E27FC236}">
                <a16:creationId xmlns:a16="http://schemas.microsoft.com/office/drawing/2014/main" id="{F6D92C2D-1D3D-4974-918C-06579FB354A9}"/>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33" y="-2"/>
            <a:ext cx="5441859" cy="5654940"/>
          </a:xfrm>
          <a:custGeom>
            <a:avLst/>
            <a:gdLst>
              <a:gd name="connsiteX0" fmla="*/ 0 w 5441859"/>
              <a:gd name="connsiteY0" fmla="*/ 0 h 5654940"/>
              <a:gd name="connsiteX1" fmla="*/ 4400492 w 5441859"/>
              <a:gd name="connsiteY1" fmla="*/ 0 h 5654940"/>
              <a:gd name="connsiteX2" fmla="*/ 4484767 w 5441859"/>
              <a:gd name="connsiteY2" fmla="*/ 76595 h 5654940"/>
              <a:gd name="connsiteX3" fmla="*/ 5441859 w 5441859"/>
              <a:gd name="connsiteY3" fmla="*/ 2387221 h 5654940"/>
              <a:gd name="connsiteX4" fmla="*/ 2174140 w 5441859"/>
              <a:gd name="connsiteY4" fmla="*/ 5654940 h 5654940"/>
              <a:gd name="connsiteX5" fmla="*/ 156693 w 5441859"/>
              <a:gd name="connsiteY5" fmla="*/ 4957981 h 5654940"/>
              <a:gd name="connsiteX6" fmla="*/ 0 w 5441859"/>
              <a:gd name="connsiteY6" fmla="*/ 4820612 h 565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441859" h="5654940">
                <a:moveTo>
                  <a:pt x="0" y="0"/>
                </a:moveTo>
                <a:lnTo>
                  <a:pt x="4400492" y="0"/>
                </a:lnTo>
                <a:lnTo>
                  <a:pt x="4484767" y="76595"/>
                </a:lnTo>
                <a:cubicBezTo>
                  <a:pt x="5076108" y="667936"/>
                  <a:pt x="5441859" y="1484866"/>
                  <a:pt x="5441859" y="2387221"/>
                </a:cubicBezTo>
                <a:cubicBezTo>
                  <a:pt x="5441859" y="4191932"/>
                  <a:pt x="3978851" y="5654940"/>
                  <a:pt x="2174140" y="5654940"/>
                </a:cubicBezTo>
                <a:cubicBezTo>
                  <a:pt x="1412778" y="5654940"/>
                  <a:pt x="712231" y="5394557"/>
                  <a:pt x="156693" y="4957981"/>
                </a:cubicBezTo>
                <a:lnTo>
                  <a:pt x="0" y="4820612"/>
                </a:lnTo>
                <a:close/>
              </a:path>
            </a:pathLst>
          </a:custGeom>
          <a:solidFill>
            <a:schemeClr val="bg1">
              <a:lumMod val="95000"/>
              <a:lumOff val="5000"/>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Placeholder 4" descr="A screenshot of a social media post&#10;&#10;Description generated with very high confidence">
            <a:extLst>
              <a:ext uri="{FF2B5EF4-FFF2-40B4-BE49-F238E27FC236}">
                <a16:creationId xmlns:a16="http://schemas.microsoft.com/office/drawing/2014/main" id="{E9CD69BF-3260-4E98-910A-AAB4AFECE86B}"/>
              </a:ext>
            </a:extLst>
          </p:cNvPr>
          <p:cNvPicPr>
            <a:picLocks noGrp="1" noChangeAspect="1"/>
          </p:cNvPicPr>
          <p:nvPr>
            <p:ph type="pic" idx="1"/>
          </p:nvPr>
        </p:nvPicPr>
        <p:blipFill rotWithShape="1">
          <a:blip r:embed="rId2"/>
          <a:srcRect l="18984" t="15205" r="19186" b="30263"/>
          <a:stretch/>
        </p:blipFill>
        <p:spPr>
          <a:xfrm>
            <a:off x="5958000" y="342900"/>
            <a:ext cx="5689321" cy="6261099"/>
          </a:xfrm>
          <a:prstGeom prst="rect">
            <a:avLst/>
          </a:prstGeom>
        </p:spPr>
      </p:pic>
      <p:sp>
        <p:nvSpPr>
          <p:cNvPr id="2" name="Title 1">
            <a:extLst>
              <a:ext uri="{FF2B5EF4-FFF2-40B4-BE49-F238E27FC236}">
                <a16:creationId xmlns:a16="http://schemas.microsoft.com/office/drawing/2014/main" id="{DE6D376A-5CE8-47F2-82B6-BCC34C4F0374}"/>
              </a:ext>
            </a:extLst>
          </p:cNvPr>
          <p:cNvSpPr>
            <a:spLocks noGrp="1"/>
          </p:cNvSpPr>
          <p:nvPr>
            <p:ph type="title"/>
          </p:nvPr>
        </p:nvSpPr>
        <p:spPr>
          <a:xfrm>
            <a:off x="750242" y="632990"/>
            <a:ext cx="4062643" cy="1043409"/>
          </a:xfrm>
        </p:spPr>
        <p:txBody>
          <a:bodyPr vert="horz" lIns="91440" tIns="45720" rIns="91440" bIns="45720" rtlCol="0" anchor="ctr">
            <a:normAutofit/>
          </a:bodyPr>
          <a:lstStyle/>
          <a:p>
            <a:pPr algn="ctr"/>
            <a:r>
              <a:rPr lang="en-US" sz="3300" kern="1200" dirty="0">
                <a:solidFill>
                  <a:schemeClr val="tx1"/>
                </a:solidFill>
                <a:latin typeface="+mj-lt"/>
                <a:ea typeface="+mj-ea"/>
                <a:cs typeface="+mj-cs"/>
              </a:rPr>
              <a:t>Statistics</a:t>
            </a:r>
            <a:br>
              <a:rPr lang="en-US" sz="3300" kern="1200" dirty="0">
                <a:solidFill>
                  <a:schemeClr val="tx1"/>
                </a:solidFill>
                <a:latin typeface="+mj-lt"/>
                <a:ea typeface="+mj-ea"/>
                <a:cs typeface="+mj-cs"/>
              </a:rPr>
            </a:br>
            <a:endParaRPr lang="en-US" sz="3300" kern="1200" dirty="0">
              <a:solidFill>
                <a:schemeClr val="tx1"/>
              </a:solidFill>
              <a:latin typeface="+mj-lt"/>
              <a:ea typeface="+mj-ea"/>
              <a:cs typeface="+mj-cs"/>
            </a:endParaRPr>
          </a:p>
        </p:txBody>
      </p:sp>
      <p:sp>
        <p:nvSpPr>
          <p:cNvPr id="4" name="Text Placeholder 3">
            <a:extLst>
              <a:ext uri="{FF2B5EF4-FFF2-40B4-BE49-F238E27FC236}">
                <a16:creationId xmlns:a16="http://schemas.microsoft.com/office/drawing/2014/main" id="{88A8C8E9-6A2E-4C46-9694-0867DAD311AB}"/>
              </a:ext>
            </a:extLst>
          </p:cNvPr>
          <p:cNvSpPr>
            <a:spLocks noGrp="1"/>
          </p:cNvSpPr>
          <p:nvPr>
            <p:ph type="body" sz="half" idx="2"/>
          </p:nvPr>
        </p:nvSpPr>
        <p:spPr>
          <a:xfrm>
            <a:off x="518474" y="1203062"/>
            <a:ext cx="4064409" cy="4308738"/>
          </a:xfrm>
        </p:spPr>
        <p:txBody>
          <a:bodyPr vert="horz" lIns="91440" tIns="45720" rIns="91440" bIns="45720" rtlCol="0" anchor="t">
            <a:normAutofit fontScale="25000" lnSpcReduction="20000"/>
          </a:bodyPr>
          <a:lstStyle/>
          <a:p>
            <a:pPr indent="-228600">
              <a:buFont typeface="Arial" panose="020B0604020202020204" pitchFamily="34" charset="0"/>
              <a:buChar char="•"/>
            </a:pPr>
            <a:endParaRPr lang="en-US" sz="900" dirty="0"/>
          </a:p>
          <a:p>
            <a:pPr marL="285750" indent="-228600">
              <a:buFont typeface="Arial" panose="020B0604020202020204" pitchFamily="34" charset="0"/>
              <a:buChar char="•"/>
            </a:pPr>
            <a:r>
              <a:rPr lang="en-US" sz="6400" dirty="0"/>
              <a:t>15,930 Children receiving care and support at March 2017</a:t>
            </a:r>
          </a:p>
          <a:p>
            <a:pPr marL="285750" indent="-228600">
              <a:buFont typeface="Arial" panose="020B0604020202020204" pitchFamily="34" charset="0"/>
              <a:buChar char="•"/>
            </a:pPr>
            <a:endParaRPr lang="en-US" sz="6400" dirty="0"/>
          </a:p>
          <a:p>
            <a:pPr marL="285750" indent="-228600">
              <a:buFont typeface="Arial" panose="020B0604020202020204" pitchFamily="34" charset="0"/>
              <a:buChar char="•"/>
            </a:pPr>
            <a:r>
              <a:rPr lang="en-US" sz="6400" dirty="0"/>
              <a:t>8,715 (55%) Boys </a:t>
            </a:r>
          </a:p>
          <a:p>
            <a:pPr marL="285750" indent="-228600">
              <a:buFont typeface="Arial" panose="020B0604020202020204" pitchFamily="34" charset="0"/>
              <a:buChar char="•"/>
            </a:pPr>
            <a:endParaRPr lang="en-US" sz="6400" dirty="0"/>
          </a:p>
          <a:p>
            <a:pPr marL="285750" indent="-228600">
              <a:buFont typeface="Arial" panose="020B0604020202020204" pitchFamily="34" charset="0"/>
              <a:buChar char="•"/>
            </a:pPr>
            <a:r>
              <a:rPr lang="en-US" sz="6400" dirty="0"/>
              <a:t>7,215 (45%) Girls</a:t>
            </a:r>
          </a:p>
          <a:p>
            <a:pPr indent="-228600">
              <a:buFont typeface="Arial" panose="020B0604020202020204" pitchFamily="34" charset="0"/>
              <a:buChar char="•"/>
            </a:pPr>
            <a:endParaRPr lang="en-US" sz="6400" dirty="0"/>
          </a:p>
          <a:p>
            <a:pPr marL="285750" indent="-228600">
              <a:buFont typeface="Arial" panose="020B0604020202020204" pitchFamily="34" charset="0"/>
              <a:buChar char="•"/>
            </a:pPr>
            <a:r>
              <a:rPr lang="en-US" sz="6400" dirty="0"/>
              <a:t>22% had a disability</a:t>
            </a:r>
          </a:p>
          <a:p>
            <a:pPr indent="-228600">
              <a:buFont typeface="Arial" panose="020B0604020202020204" pitchFamily="34" charset="0"/>
              <a:buChar char="•"/>
            </a:pPr>
            <a:endParaRPr lang="en-US" sz="6400" dirty="0"/>
          </a:p>
          <a:p>
            <a:pPr indent="-228600">
              <a:buFont typeface="Arial" panose="020B0604020202020204" pitchFamily="34" charset="0"/>
              <a:buChar char="•"/>
            </a:pPr>
            <a:r>
              <a:rPr lang="en-US" sz="6400" dirty="0"/>
              <a:t>10-15yr old's had the worst outcome</a:t>
            </a:r>
          </a:p>
          <a:p>
            <a:pPr indent="-228600">
              <a:buFont typeface="Arial" panose="020B0604020202020204" pitchFamily="34" charset="0"/>
              <a:buChar char="•"/>
            </a:pPr>
            <a:endParaRPr lang="en-US" sz="900" dirty="0"/>
          </a:p>
          <a:p>
            <a:pPr indent="-228600">
              <a:buFont typeface="Arial" panose="020B0604020202020204" pitchFamily="34" charset="0"/>
              <a:buChar char="•"/>
            </a:pPr>
            <a:endParaRPr lang="en-US" sz="900" dirty="0"/>
          </a:p>
          <a:p>
            <a:pPr indent="-228600">
              <a:buFont typeface="Arial" panose="020B0604020202020204" pitchFamily="34" charset="0"/>
              <a:buChar char="•"/>
            </a:pPr>
            <a:endParaRPr lang="en-US" sz="900" dirty="0"/>
          </a:p>
          <a:p>
            <a:pPr indent="-228600">
              <a:buFont typeface="Arial" panose="020B0604020202020204" pitchFamily="34" charset="0"/>
              <a:buChar char="•"/>
            </a:pPr>
            <a:r>
              <a:rPr lang="en-US" sz="4200" dirty="0"/>
              <a:t>(</a:t>
            </a:r>
            <a:r>
              <a:rPr lang="en-US" sz="4200" dirty="0" err="1"/>
              <a:t>Gov.Wales</a:t>
            </a:r>
            <a:r>
              <a:rPr lang="en-US" sz="4200" dirty="0"/>
              <a:t> 2018a)</a:t>
            </a:r>
          </a:p>
          <a:p>
            <a:pPr indent="-228600">
              <a:buFont typeface="Arial" panose="020B0604020202020204" pitchFamily="34" charset="0"/>
              <a:buChar char="•"/>
            </a:pPr>
            <a:r>
              <a:rPr lang="en-US" sz="4200" dirty="0"/>
              <a:t>Image (</a:t>
            </a:r>
            <a:r>
              <a:rPr lang="en-US" sz="4200" dirty="0" err="1"/>
              <a:t>Gov.Wales</a:t>
            </a:r>
            <a:r>
              <a:rPr lang="en-US" sz="4200" dirty="0"/>
              <a:t> 2018)</a:t>
            </a:r>
          </a:p>
          <a:p>
            <a:pPr indent="-228600">
              <a:buFont typeface="Arial" panose="020B0604020202020204" pitchFamily="34" charset="0"/>
              <a:buChar char="•"/>
            </a:pPr>
            <a:endParaRPr lang="en-US" sz="900" dirty="0"/>
          </a:p>
        </p:txBody>
      </p:sp>
    </p:spTree>
    <p:extLst>
      <p:ext uri="{BB962C8B-B14F-4D97-AF65-F5344CB8AC3E}">
        <p14:creationId xmlns:p14="http://schemas.microsoft.com/office/powerpoint/2010/main" val="2248327848"/>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Content Placeholder 5" descr="A close up of a sign&#10;&#10;Description generated with very high confidence">
            <a:extLst>
              <a:ext uri="{FF2B5EF4-FFF2-40B4-BE49-F238E27FC236}">
                <a16:creationId xmlns:a16="http://schemas.microsoft.com/office/drawing/2014/main" id="{AC9BC5F3-2CAA-41DB-9A0E-5DEE0DF6EDCC}"/>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7205301" y="1820333"/>
            <a:ext cx="4036181" cy="4036181"/>
          </a:xfrm>
          <a:prstGeom prst="rect">
            <a:avLst/>
          </a:prstGeom>
        </p:spPr>
      </p:pic>
      <p:sp>
        <p:nvSpPr>
          <p:cNvPr id="11" name="Freeform: Shape 10">
            <a:extLst>
              <a:ext uri="{FF2B5EF4-FFF2-40B4-BE49-F238E27FC236}">
                <a16:creationId xmlns:a16="http://schemas.microsoft.com/office/drawing/2014/main" id="{64965EAE-E41A-435F-B993-07E824B6C977}"/>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0"/>
            <a:ext cx="7539895" cy="6858000"/>
          </a:xfrm>
          <a:custGeom>
            <a:avLst/>
            <a:gdLst>
              <a:gd name="connsiteX0" fmla="*/ 7539895 w 7539895"/>
              <a:gd name="connsiteY0" fmla="*/ 6858000 h 6858000"/>
              <a:gd name="connsiteX1" fmla="*/ 0 w 7539895"/>
              <a:gd name="connsiteY1" fmla="*/ 6858000 h 6858000"/>
              <a:gd name="connsiteX2" fmla="*/ 0 w 7539895"/>
              <a:gd name="connsiteY2" fmla="*/ 0 h 6858000"/>
              <a:gd name="connsiteX3" fmla="*/ 4363741 w 7539895"/>
              <a:gd name="connsiteY3" fmla="*/ 0 h 6858000"/>
            </a:gdLst>
            <a:ahLst/>
            <a:cxnLst>
              <a:cxn ang="0">
                <a:pos x="connsiteX0" y="connsiteY0"/>
              </a:cxn>
              <a:cxn ang="0">
                <a:pos x="connsiteX1" y="connsiteY1"/>
              </a:cxn>
              <a:cxn ang="0">
                <a:pos x="connsiteX2" y="connsiteY2"/>
              </a:cxn>
              <a:cxn ang="0">
                <a:pos x="connsiteX3" y="connsiteY3"/>
              </a:cxn>
            </a:cxnLst>
            <a:rect l="l" t="t" r="r" b="b"/>
            <a:pathLst>
              <a:path w="7539895" h="6858000">
                <a:moveTo>
                  <a:pt x="7539895" y="6858000"/>
                </a:moveTo>
                <a:lnTo>
                  <a:pt x="0" y="6858000"/>
                </a:lnTo>
                <a:lnTo>
                  <a:pt x="0" y="0"/>
                </a:lnTo>
                <a:lnTo>
                  <a:pt x="4363741" y="0"/>
                </a:lnTo>
                <a:close/>
              </a:path>
            </a:pathLst>
          </a:custGeom>
          <a:solidFill>
            <a:schemeClr val="tx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Shape 12">
            <a:extLst>
              <a:ext uri="{FF2B5EF4-FFF2-40B4-BE49-F238E27FC236}">
                <a16:creationId xmlns:a16="http://schemas.microsoft.com/office/drawing/2014/main" id="{152F8994-E6D4-4311-9548-C3607BC43645}"/>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0"/>
            <a:ext cx="7092985" cy="6858000"/>
          </a:xfrm>
          <a:custGeom>
            <a:avLst/>
            <a:gdLst>
              <a:gd name="connsiteX0" fmla="*/ 7092985 w 7092985"/>
              <a:gd name="connsiteY0" fmla="*/ 6858000 h 6858000"/>
              <a:gd name="connsiteX1" fmla="*/ 0 w 7092985"/>
              <a:gd name="connsiteY1" fmla="*/ 6858000 h 6858000"/>
              <a:gd name="connsiteX2" fmla="*/ 0 w 7092985"/>
              <a:gd name="connsiteY2" fmla="*/ 0 h 6858000"/>
              <a:gd name="connsiteX3" fmla="*/ 3916831 w 7092985"/>
              <a:gd name="connsiteY3" fmla="*/ 0 h 6858000"/>
            </a:gdLst>
            <a:ahLst/>
            <a:cxnLst>
              <a:cxn ang="0">
                <a:pos x="connsiteX0" y="connsiteY0"/>
              </a:cxn>
              <a:cxn ang="0">
                <a:pos x="connsiteX1" y="connsiteY1"/>
              </a:cxn>
              <a:cxn ang="0">
                <a:pos x="connsiteX2" y="connsiteY2"/>
              </a:cxn>
              <a:cxn ang="0">
                <a:pos x="connsiteX3" y="connsiteY3"/>
              </a:cxn>
            </a:cxnLst>
            <a:rect l="l" t="t" r="r" b="b"/>
            <a:pathLst>
              <a:path w="7092985" h="6858000">
                <a:moveTo>
                  <a:pt x="7092985" y="6858000"/>
                </a:moveTo>
                <a:lnTo>
                  <a:pt x="0" y="6858000"/>
                </a:lnTo>
                <a:lnTo>
                  <a:pt x="0" y="0"/>
                </a:lnTo>
                <a:lnTo>
                  <a:pt x="3916831" y="0"/>
                </a:lnTo>
                <a:close/>
              </a:path>
            </a:pathLst>
          </a:cu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6E99E837-637B-49E1-8FF6-F202E6A501DA}"/>
              </a:ext>
            </a:extLst>
          </p:cNvPr>
          <p:cNvSpPr>
            <a:spLocks noGrp="1"/>
          </p:cNvSpPr>
          <p:nvPr>
            <p:ph type="title"/>
          </p:nvPr>
        </p:nvSpPr>
        <p:spPr>
          <a:xfrm>
            <a:off x="838199" y="365125"/>
            <a:ext cx="5529943" cy="1325563"/>
          </a:xfrm>
        </p:spPr>
        <p:txBody>
          <a:bodyPr vert="horz" lIns="91440" tIns="45720" rIns="91440" bIns="45720" rtlCol="0" anchor="ctr">
            <a:normAutofit/>
          </a:bodyPr>
          <a:lstStyle/>
          <a:p>
            <a:r>
              <a:rPr lang="en-US" sz="4400" kern="1200">
                <a:solidFill>
                  <a:schemeClr val="bg1"/>
                </a:solidFill>
                <a:latin typeface="+mj-lt"/>
                <a:ea typeface="+mj-ea"/>
                <a:cs typeface="+mj-cs"/>
              </a:rPr>
              <a:t>Policy &amp; Legislation</a:t>
            </a:r>
          </a:p>
        </p:txBody>
      </p:sp>
      <p:sp>
        <p:nvSpPr>
          <p:cNvPr id="4" name="Text Placeholder 3">
            <a:extLst>
              <a:ext uri="{FF2B5EF4-FFF2-40B4-BE49-F238E27FC236}">
                <a16:creationId xmlns:a16="http://schemas.microsoft.com/office/drawing/2014/main" id="{9263BFE9-99E8-41DE-86BF-A2BA1467D245}"/>
              </a:ext>
            </a:extLst>
          </p:cNvPr>
          <p:cNvSpPr>
            <a:spLocks noGrp="1"/>
          </p:cNvSpPr>
          <p:nvPr>
            <p:ph type="body" sz="half" idx="2"/>
          </p:nvPr>
        </p:nvSpPr>
        <p:spPr>
          <a:xfrm>
            <a:off x="838199" y="1333850"/>
            <a:ext cx="4128169" cy="4882392"/>
          </a:xfrm>
        </p:spPr>
        <p:txBody>
          <a:bodyPr vert="horz" lIns="91440" tIns="45720" rIns="91440" bIns="45720" rtlCol="0">
            <a:normAutofit fontScale="85000" lnSpcReduction="10000"/>
          </a:bodyPr>
          <a:lstStyle/>
          <a:p>
            <a:pPr indent="-228600">
              <a:buFont typeface="Arial" panose="020B0604020202020204" pitchFamily="34" charset="0"/>
              <a:buChar char="•"/>
            </a:pPr>
            <a:endParaRPr lang="en-US" sz="500" dirty="0">
              <a:solidFill>
                <a:schemeClr val="bg1"/>
              </a:solidFill>
            </a:endParaRPr>
          </a:p>
          <a:p>
            <a:pPr marL="285750" indent="-228600">
              <a:buFont typeface="Arial" panose="020B0604020202020204" pitchFamily="34" charset="0"/>
              <a:buChar char="•"/>
            </a:pPr>
            <a:endParaRPr lang="en-US" sz="500" dirty="0">
              <a:solidFill>
                <a:schemeClr val="bg1"/>
              </a:solidFill>
            </a:endParaRPr>
          </a:p>
          <a:p>
            <a:pPr marL="285750" indent="-228600">
              <a:buFont typeface="Arial" panose="020B0604020202020204" pitchFamily="34" charset="0"/>
              <a:buChar char="•"/>
            </a:pPr>
            <a:r>
              <a:rPr lang="en-US" dirty="0">
                <a:solidFill>
                  <a:schemeClr val="bg1"/>
                </a:solidFill>
              </a:rPr>
              <a:t>Children Act 1989</a:t>
            </a:r>
          </a:p>
          <a:p>
            <a:pPr marL="285750" indent="-228600">
              <a:buFont typeface="Arial" panose="020B0604020202020204" pitchFamily="34" charset="0"/>
              <a:buChar char="•"/>
            </a:pPr>
            <a:r>
              <a:rPr lang="en-US" dirty="0">
                <a:solidFill>
                  <a:schemeClr val="bg1"/>
                </a:solidFill>
              </a:rPr>
              <a:t>Adoption and children Act 2002</a:t>
            </a:r>
          </a:p>
          <a:p>
            <a:pPr marL="285750" indent="-228600">
              <a:buFont typeface="Arial" panose="020B0604020202020204" pitchFamily="34" charset="0"/>
              <a:buChar char="•"/>
            </a:pPr>
            <a:r>
              <a:rPr lang="en-US" dirty="0">
                <a:solidFill>
                  <a:schemeClr val="bg1"/>
                </a:solidFill>
              </a:rPr>
              <a:t>Children Act 2004</a:t>
            </a:r>
          </a:p>
          <a:p>
            <a:pPr marL="285750" indent="-228600">
              <a:buFont typeface="Arial" panose="020B0604020202020204" pitchFamily="34" charset="0"/>
              <a:buChar char="•"/>
            </a:pPr>
            <a:r>
              <a:rPr lang="en-US" dirty="0">
                <a:solidFill>
                  <a:schemeClr val="bg1"/>
                </a:solidFill>
              </a:rPr>
              <a:t>Children and Adoption Act 2006</a:t>
            </a:r>
          </a:p>
          <a:p>
            <a:pPr marL="285750" indent="-228600">
              <a:buFont typeface="Arial" panose="020B0604020202020204" pitchFamily="34" charset="0"/>
              <a:buChar char="•"/>
            </a:pPr>
            <a:r>
              <a:rPr lang="en-US" dirty="0">
                <a:solidFill>
                  <a:schemeClr val="bg1"/>
                </a:solidFill>
              </a:rPr>
              <a:t>Children and Young Persons Act 2008</a:t>
            </a:r>
          </a:p>
          <a:p>
            <a:pPr marL="285750" indent="-228600">
              <a:buFont typeface="Arial" panose="020B0604020202020204" pitchFamily="34" charset="0"/>
              <a:buChar char="•"/>
            </a:pPr>
            <a:r>
              <a:rPr lang="en-US" dirty="0">
                <a:solidFill>
                  <a:schemeClr val="bg1"/>
                </a:solidFill>
              </a:rPr>
              <a:t>Borders, citizenship and immigration Act 2009</a:t>
            </a:r>
          </a:p>
          <a:p>
            <a:pPr marL="285750" indent="-228600">
              <a:buFont typeface="Arial" panose="020B0604020202020204" pitchFamily="34" charset="0"/>
              <a:buChar char="•"/>
            </a:pPr>
            <a:r>
              <a:rPr lang="en-US" dirty="0">
                <a:solidFill>
                  <a:schemeClr val="bg1"/>
                </a:solidFill>
              </a:rPr>
              <a:t>The Rights of children and young persons</a:t>
            </a:r>
          </a:p>
          <a:p>
            <a:pPr marL="285750" indent="-228600">
              <a:buFont typeface="Arial" panose="020B0604020202020204" pitchFamily="34" charset="0"/>
              <a:buChar char="•"/>
            </a:pPr>
            <a:r>
              <a:rPr lang="en-US" dirty="0">
                <a:solidFill>
                  <a:schemeClr val="bg1"/>
                </a:solidFill>
              </a:rPr>
              <a:t>(Wales) measure 2011</a:t>
            </a:r>
          </a:p>
          <a:p>
            <a:pPr marL="285750" indent="-228600">
              <a:buFont typeface="Arial" panose="020B0604020202020204" pitchFamily="34" charset="0"/>
              <a:buChar char="•"/>
            </a:pPr>
            <a:r>
              <a:rPr lang="en-US" dirty="0">
                <a:solidFill>
                  <a:schemeClr val="bg1"/>
                </a:solidFill>
              </a:rPr>
              <a:t>Social Services and Well-being (Wales) Act 2014</a:t>
            </a:r>
          </a:p>
          <a:p>
            <a:pPr marL="285750" indent="-228600">
              <a:buFont typeface="Arial" panose="020B0604020202020204" pitchFamily="34" charset="0"/>
              <a:buChar char="•"/>
            </a:pPr>
            <a:r>
              <a:rPr lang="en-US" dirty="0">
                <a:solidFill>
                  <a:schemeClr val="bg1"/>
                </a:solidFill>
              </a:rPr>
              <a:t>Well-being of future generations (Wales) Act 2015</a:t>
            </a:r>
          </a:p>
          <a:p>
            <a:pPr marL="285750" indent="-228600">
              <a:buFont typeface="Arial" panose="020B0604020202020204" pitchFamily="34" charset="0"/>
              <a:buChar char="•"/>
            </a:pPr>
            <a:endParaRPr lang="en-US" dirty="0">
              <a:solidFill>
                <a:schemeClr val="bg1"/>
              </a:solidFill>
            </a:endParaRPr>
          </a:p>
          <a:p>
            <a:pPr marL="285750" indent="-228600">
              <a:buFont typeface="Arial" panose="020B0604020202020204" pitchFamily="34" charset="0"/>
              <a:buChar char="•"/>
            </a:pPr>
            <a:endParaRPr lang="en-US" sz="500" dirty="0">
              <a:solidFill>
                <a:schemeClr val="bg1"/>
              </a:solidFill>
            </a:endParaRPr>
          </a:p>
          <a:p>
            <a:pPr marL="285750" indent="-228600">
              <a:buFont typeface="Arial" panose="020B0604020202020204" pitchFamily="34" charset="0"/>
              <a:buChar char="•"/>
            </a:pPr>
            <a:endParaRPr lang="en-US" sz="500" dirty="0">
              <a:solidFill>
                <a:schemeClr val="bg1"/>
              </a:solidFill>
            </a:endParaRPr>
          </a:p>
          <a:p>
            <a:pPr marL="285750" indent="-228600">
              <a:lnSpc>
                <a:spcPct val="120000"/>
              </a:lnSpc>
              <a:buFont typeface="Arial" panose="020B0604020202020204" pitchFamily="34" charset="0"/>
              <a:buChar char="•"/>
            </a:pPr>
            <a:r>
              <a:rPr lang="en-US" sz="1000" dirty="0">
                <a:solidFill>
                  <a:schemeClr val="bg1"/>
                </a:solidFill>
              </a:rPr>
              <a:t>Image ( HuffPost 2018)</a:t>
            </a:r>
          </a:p>
          <a:p>
            <a:pPr marL="285750" indent="-228600">
              <a:lnSpc>
                <a:spcPct val="120000"/>
              </a:lnSpc>
              <a:buFont typeface="Arial" panose="020B0604020202020204" pitchFamily="34" charset="0"/>
              <a:buChar char="•"/>
            </a:pPr>
            <a:r>
              <a:rPr lang="en-US" sz="1000" dirty="0">
                <a:solidFill>
                  <a:schemeClr val="bg1"/>
                </a:solidFill>
              </a:rPr>
              <a:t>(nspcc.org.uk 2018)</a:t>
            </a:r>
          </a:p>
          <a:p>
            <a:pPr marL="285750" indent="-228600">
              <a:lnSpc>
                <a:spcPct val="120000"/>
              </a:lnSpc>
              <a:buFont typeface="Arial" panose="020B0604020202020204" pitchFamily="34" charset="0"/>
              <a:buChar char="•"/>
            </a:pPr>
            <a:r>
              <a:rPr lang="en-US" sz="1000" dirty="0">
                <a:solidFill>
                  <a:schemeClr val="bg1"/>
                </a:solidFill>
              </a:rPr>
              <a:t>(</a:t>
            </a:r>
            <a:r>
              <a:rPr lang="en-US" sz="1000" dirty="0" err="1">
                <a:solidFill>
                  <a:schemeClr val="bg1"/>
                </a:solidFill>
              </a:rPr>
              <a:t>Law.gov.wales</a:t>
            </a:r>
            <a:r>
              <a:rPr lang="en-US" sz="1000" dirty="0">
                <a:solidFill>
                  <a:schemeClr val="bg1"/>
                </a:solidFill>
              </a:rPr>
              <a:t> 2016)</a:t>
            </a:r>
          </a:p>
        </p:txBody>
      </p:sp>
    </p:spTree>
    <p:extLst>
      <p:ext uri="{BB962C8B-B14F-4D97-AF65-F5344CB8AC3E}">
        <p14:creationId xmlns:p14="http://schemas.microsoft.com/office/powerpoint/2010/main" val="186510697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Content Placeholder 5" descr="A close up of a sign&#10;&#10;Description generated with high confidence">
            <a:extLst>
              <a:ext uri="{FF2B5EF4-FFF2-40B4-BE49-F238E27FC236}">
                <a16:creationId xmlns:a16="http://schemas.microsoft.com/office/drawing/2014/main" id="{0BB14777-1859-4180-851E-F894361C40CB}"/>
              </a:ext>
            </a:extLst>
          </p:cNvPr>
          <p:cNvPicPr>
            <a:picLocks noGrp="1" noChangeAspect="1"/>
          </p:cNvPicPr>
          <p:nvPr>
            <p:ph idx="1"/>
          </p:nvPr>
        </p:nvPicPr>
        <p:blipFill rotWithShape="1">
          <a:blip r:embed="rId3">
            <a:extLst>
              <a:ext uri="{28A0092B-C50C-407E-A947-70E740481C1C}">
                <a14:useLocalDpi xmlns:a14="http://schemas.microsoft.com/office/drawing/2010/main" val="0"/>
              </a:ext>
            </a:extLst>
          </a:blip>
          <a:srcRect r="6692"/>
          <a:stretch/>
        </p:blipFill>
        <p:spPr>
          <a:xfrm>
            <a:off x="7092985" y="2120317"/>
            <a:ext cx="4260814" cy="3436213"/>
          </a:xfrm>
          <a:prstGeom prst="rect">
            <a:avLst/>
          </a:prstGeom>
        </p:spPr>
      </p:pic>
      <p:sp>
        <p:nvSpPr>
          <p:cNvPr id="11" name="Freeform: Shape 10">
            <a:extLst>
              <a:ext uri="{FF2B5EF4-FFF2-40B4-BE49-F238E27FC236}">
                <a16:creationId xmlns:a16="http://schemas.microsoft.com/office/drawing/2014/main" id="{64965EAE-E41A-435F-B993-07E824B6C977}"/>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0"/>
            <a:ext cx="7539895" cy="6858000"/>
          </a:xfrm>
          <a:custGeom>
            <a:avLst/>
            <a:gdLst>
              <a:gd name="connsiteX0" fmla="*/ 7539895 w 7539895"/>
              <a:gd name="connsiteY0" fmla="*/ 6858000 h 6858000"/>
              <a:gd name="connsiteX1" fmla="*/ 0 w 7539895"/>
              <a:gd name="connsiteY1" fmla="*/ 6858000 h 6858000"/>
              <a:gd name="connsiteX2" fmla="*/ 0 w 7539895"/>
              <a:gd name="connsiteY2" fmla="*/ 0 h 6858000"/>
              <a:gd name="connsiteX3" fmla="*/ 4363741 w 7539895"/>
              <a:gd name="connsiteY3" fmla="*/ 0 h 6858000"/>
            </a:gdLst>
            <a:ahLst/>
            <a:cxnLst>
              <a:cxn ang="0">
                <a:pos x="connsiteX0" y="connsiteY0"/>
              </a:cxn>
              <a:cxn ang="0">
                <a:pos x="connsiteX1" y="connsiteY1"/>
              </a:cxn>
              <a:cxn ang="0">
                <a:pos x="connsiteX2" y="connsiteY2"/>
              </a:cxn>
              <a:cxn ang="0">
                <a:pos x="connsiteX3" y="connsiteY3"/>
              </a:cxn>
            </a:cxnLst>
            <a:rect l="l" t="t" r="r" b="b"/>
            <a:pathLst>
              <a:path w="7539895" h="6858000">
                <a:moveTo>
                  <a:pt x="7539895" y="6858000"/>
                </a:moveTo>
                <a:lnTo>
                  <a:pt x="0" y="6858000"/>
                </a:lnTo>
                <a:lnTo>
                  <a:pt x="0" y="0"/>
                </a:lnTo>
                <a:lnTo>
                  <a:pt x="4363741" y="0"/>
                </a:lnTo>
                <a:close/>
              </a:path>
            </a:pathLst>
          </a:custGeom>
          <a:solidFill>
            <a:schemeClr val="tx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Shape 12">
            <a:extLst>
              <a:ext uri="{FF2B5EF4-FFF2-40B4-BE49-F238E27FC236}">
                <a16:creationId xmlns:a16="http://schemas.microsoft.com/office/drawing/2014/main" id="{152F8994-E6D4-4311-9548-C3607BC43645}"/>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0"/>
            <a:ext cx="7092985" cy="6858000"/>
          </a:xfrm>
          <a:custGeom>
            <a:avLst/>
            <a:gdLst>
              <a:gd name="connsiteX0" fmla="*/ 7092985 w 7092985"/>
              <a:gd name="connsiteY0" fmla="*/ 6858000 h 6858000"/>
              <a:gd name="connsiteX1" fmla="*/ 0 w 7092985"/>
              <a:gd name="connsiteY1" fmla="*/ 6858000 h 6858000"/>
              <a:gd name="connsiteX2" fmla="*/ 0 w 7092985"/>
              <a:gd name="connsiteY2" fmla="*/ 0 h 6858000"/>
              <a:gd name="connsiteX3" fmla="*/ 3916831 w 7092985"/>
              <a:gd name="connsiteY3" fmla="*/ 0 h 6858000"/>
            </a:gdLst>
            <a:ahLst/>
            <a:cxnLst>
              <a:cxn ang="0">
                <a:pos x="connsiteX0" y="connsiteY0"/>
              </a:cxn>
              <a:cxn ang="0">
                <a:pos x="connsiteX1" y="connsiteY1"/>
              </a:cxn>
              <a:cxn ang="0">
                <a:pos x="connsiteX2" y="connsiteY2"/>
              </a:cxn>
              <a:cxn ang="0">
                <a:pos x="connsiteX3" y="connsiteY3"/>
              </a:cxn>
            </a:cxnLst>
            <a:rect l="l" t="t" r="r" b="b"/>
            <a:pathLst>
              <a:path w="7092985" h="6858000">
                <a:moveTo>
                  <a:pt x="7092985" y="6858000"/>
                </a:moveTo>
                <a:lnTo>
                  <a:pt x="0" y="6858000"/>
                </a:lnTo>
                <a:lnTo>
                  <a:pt x="0" y="0"/>
                </a:lnTo>
                <a:lnTo>
                  <a:pt x="3916831" y="0"/>
                </a:lnTo>
                <a:close/>
              </a:path>
            </a:pathLst>
          </a:cu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F8D8FC92-45B0-4965-947C-7DBDBC5814A5}"/>
              </a:ext>
            </a:extLst>
          </p:cNvPr>
          <p:cNvSpPr>
            <a:spLocks noGrp="1"/>
          </p:cNvSpPr>
          <p:nvPr>
            <p:ph type="title"/>
          </p:nvPr>
        </p:nvSpPr>
        <p:spPr>
          <a:xfrm>
            <a:off x="838199" y="365125"/>
            <a:ext cx="5529943" cy="1325563"/>
          </a:xfrm>
        </p:spPr>
        <p:txBody>
          <a:bodyPr vert="horz" lIns="91440" tIns="45720" rIns="91440" bIns="45720" rtlCol="0" anchor="ctr">
            <a:normAutofit/>
          </a:bodyPr>
          <a:lstStyle/>
          <a:p>
            <a:r>
              <a:rPr lang="en-US" sz="4400" kern="1200">
                <a:solidFill>
                  <a:schemeClr val="bg1"/>
                </a:solidFill>
                <a:latin typeface="+mj-lt"/>
                <a:ea typeface="+mj-ea"/>
                <a:cs typeface="+mj-cs"/>
              </a:rPr>
              <a:t>Support Available</a:t>
            </a:r>
          </a:p>
        </p:txBody>
      </p:sp>
      <p:sp>
        <p:nvSpPr>
          <p:cNvPr id="4" name="Text Placeholder 3">
            <a:extLst>
              <a:ext uri="{FF2B5EF4-FFF2-40B4-BE49-F238E27FC236}">
                <a16:creationId xmlns:a16="http://schemas.microsoft.com/office/drawing/2014/main" id="{0963C259-5D5A-4B42-85CC-CC973408606E}"/>
              </a:ext>
            </a:extLst>
          </p:cNvPr>
          <p:cNvSpPr>
            <a:spLocks noGrp="1"/>
          </p:cNvSpPr>
          <p:nvPr>
            <p:ph type="body" sz="half" idx="2"/>
          </p:nvPr>
        </p:nvSpPr>
        <p:spPr>
          <a:xfrm>
            <a:off x="196771" y="1412112"/>
            <a:ext cx="4769598" cy="5445888"/>
          </a:xfrm>
        </p:spPr>
        <p:txBody>
          <a:bodyPr vert="horz" lIns="91440" tIns="45720" rIns="91440" bIns="45720" rtlCol="0">
            <a:normAutofit/>
          </a:bodyPr>
          <a:lstStyle/>
          <a:p>
            <a:pPr marL="285750" indent="-228600">
              <a:buFont typeface="Arial" panose="020B0604020202020204" pitchFamily="34" charset="0"/>
              <a:buChar char="•"/>
              <a:tabLst>
                <a:tab pos="4216400" algn="l"/>
              </a:tabLst>
            </a:pPr>
            <a:endParaRPr lang="en-US" sz="700" dirty="0">
              <a:solidFill>
                <a:schemeClr val="bg1"/>
              </a:solidFill>
            </a:endParaRPr>
          </a:p>
          <a:p>
            <a:pPr marL="285750" indent="-228600">
              <a:buFont typeface="Arial" panose="020B0604020202020204" pitchFamily="34" charset="0"/>
              <a:buChar char="•"/>
              <a:tabLst>
                <a:tab pos="4216400" algn="l"/>
              </a:tabLst>
            </a:pPr>
            <a:r>
              <a:rPr lang="en-US" sz="2400" dirty="0">
                <a:solidFill>
                  <a:schemeClr val="bg1"/>
                </a:solidFill>
              </a:rPr>
              <a:t>Local Authority</a:t>
            </a:r>
          </a:p>
          <a:p>
            <a:pPr marL="285750" indent="-228600">
              <a:buFont typeface="Arial" panose="020B0604020202020204" pitchFamily="34" charset="0"/>
              <a:buChar char="•"/>
              <a:tabLst>
                <a:tab pos="4216400" algn="l"/>
              </a:tabLst>
            </a:pPr>
            <a:r>
              <a:rPr lang="en-US" sz="2400" dirty="0">
                <a:solidFill>
                  <a:schemeClr val="bg1"/>
                </a:solidFill>
              </a:rPr>
              <a:t>Social Services</a:t>
            </a:r>
          </a:p>
          <a:p>
            <a:pPr marL="342900" indent="-228600">
              <a:buFont typeface="Arial" panose="020B0604020202020204" pitchFamily="34" charset="0"/>
              <a:buChar char="•"/>
              <a:tabLst>
                <a:tab pos="4216400" algn="l"/>
              </a:tabLst>
            </a:pPr>
            <a:r>
              <a:rPr lang="en-US" sz="2400" dirty="0">
                <a:solidFill>
                  <a:schemeClr val="bg1"/>
                </a:solidFill>
              </a:rPr>
              <a:t>Charities </a:t>
            </a:r>
          </a:p>
          <a:p>
            <a:pPr marL="342900" indent="-228600">
              <a:buFont typeface="Arial" panose="020B0604020202020204" pitchFamily="34" charset="0"/>
              <a:buChar char="•"/>
              <a:tabLst>
                <a:tab pos="4216400" algn="l"/>
              </a:tabLst>
            </a:pPr>
            <a:r>
              <a:rPr lang="en-US" sz="2400" dirty="0">
                <a:solidFill>
                  <a:schemeClr val="bg1"/>
                </a:solidFill>
              </a:rPr>
              <a:t>Government Legislations</a:t>
            </a:r>
          </a:p>
          <a:p>
            <a:pPr marL="285750" indent="-228600">
              <a:buFont typeface="Arial" panose="020B0604020202020204" pitchFamily="34" charset="0"/>
              <a:buChar char="•"/>
              <a:tabLst>
                <a:tab pos="4216400" algn="l"/>
              </a:tabLst>
            </a:pPr>
            <a:r>
              <a:rPr lang="en-US" sz="2400" dirty="0">
                <a:solidFill>
                  <a:schemeClr val="bg1"/>
                </a:solidFill>
              </a:rPr>
              <a:t>United Nations Convention on the Rights of the Child (UNCRC)</a:t>
            </a:r>
          </a:p>
          <a:p>
            <a:pPr marL="285750" indent="-228600">
              <a:buFont typeface="Arial" panose="020B0604020202020204" pitchFamily="34" charset="0"/>
              <a:buChar char="•"/>
              <a:tabLst>
                <a:tab pos="4216400" algn="l"/>
              </a:tabLst>
            </a:pPr>
            <a:endParaRPr lang="en-US" sz="2400" dirty="0">
              <a:solidFill>
                <a:schemeClr val="bg1"/>
              </a:solidFill>
            </a:endParaRPr>
          </a:p>
          <a:p>
            <a:pPr marL="285750" indent="-228600">
              <a:buFont typeface="Arial" panose="020B0604020202020204" pitchFamily="34" charset="0"/>
              <a:buChar char="•"/>
              <a:tabLst>
                <a:tab pos="4216400" algn="l"/>
              </a:tabLst>
            </a:pPr>
            <a:endParaRPr lang="en-US" sz="700" dirty="0">
              <a:solidFill>
                <a:schemeClr val="bg1"/>
              </a:solidFill>
            </a:endParaRPr>
          </a:p>
          <a:p>
            <a:pPr marL="285750" indent="-228600">
              <a:buFont typeface="Arial" panose="020B0604020202020204" pitchFamily="34" charset="0"/>
              <a:buChar char="•"/>
              <a:tabLst>
                <a:tab pos="4216400" algn="l"/>
              </a:tabLst>
            </a:pPr>
            <a:endParaRPr lang="en-US" sz="700" dirty="0">
              <a:solidFill>
                <a:schemeClr val="bg1"/>
              </a:solidFill>
            </a:endParaRPr>
          </a:p>
          <a:p>
            <a:pPr marL="285750" indent="-228600">
              <a:buFont typeface="Arial" panose="020B0604020202020204" pitchFamily="34" charset="0"/>
              <a:buChar char="•"/>
              <a:tabLst>
                <a:tab pos="4216400" algn="l"/>
              </a:tabLst>
            </a:pPr>
            <a:endParaRPr lang="en-US" sz="700" dirty="0">
              <a:solidFill>
                <a:schemeClr val="bg1"/>
              </a:solidFill>
            </a:endParaRPr>
          </a:p>
          <a:p>
            <a:pPr marL="57150" indent="-228600">
              <a:buFont typeface="Arial" panose="020B0604020202020204" pitchFamily="34" charset="0"/>
              <a:buChar char="•"/>
              <a:tabLst>
                <a:tab pos="4216400" algn="l"/>
              </a:tabLst>
            </a:pPr>
            <a:r>
              <a:rPr lang="en-US" sz="700" dirty="0">
                <a:solidFill>
                  <a:schemeClr val="bg1"/>
                </a:solidFill>
              </a:rPr>
              <a:t>Image.( drdaycare.com2016)</a:t>
            </a:r>
          </a:p>
          <a:p>
            <a:pPr marL="57150" indent="-228600">
              <a:buFont typeface="Arial" panose="020B0604020202020204" pitchFamily="34" charset="0"/>
              <a:buChar char="•"/>
              <a:tabLst>
                <a:tab pos="4216400" algn="l"/>
              </a:tabLst>
            </a:pPr>
            <a:r>
              <a:rPr lang="en-US" sz="900" dirty="0">
                <a:solidFill>
                  <a:schemeClr val="bg1"/>
                </a:solidFill>
              </a:rPr>
              <a:t>(Gov.Wales,2018b)</a:t>
            </a:r>
          </a:p>
          <a:p>
            <a:pPr marL="57150" indent="-228600">
              <a:buFont typeface="Arial" panose="020B0604020202020204" pitchFamily="34" charset="0"/>
              <a:buChar char="•"/>
              <a:tabLst>
                <a:tab pos="4216400" algn="l"/>
              </a:tabLst>
            </a:pPr>
            <a:r>
              <a:rPr lang="en-US" sz="900" dirty="0">
                <a:solidFill>
                  <a:schemeClr val="bg1"/>
                </a:solidFill>
              </a:rPr>
              <a:t>(</a:t>
            </a:r>
            <a:r>
              <a:rPr lang="en-US" sz="900" dirty="0" err="1">
                <a:solidFill>
                  <a:schemeClr val="bg1"/>
                </a:solidFill>
              </a:rPr>
              <a:t>Law.gov.Wales</a:t>
            </a:r>
            <a:r>
              <a:rPr lang="en-US" sz="900" dirty="0">
                <a:solidFill>
                  <a:schemeClr val="bg1"/>
                </a:solidFill>
              </a:rPr>
              <a:t> 2016)</a:t>
            </a:r>
          </a:p>
          <a:p>
            <a:pPr marL="57150" indent="-228600">
              <a:buFont typeface="Arial" panose="020B0604020202020204" pitchFamily="34" charset="0"/>
              <a:buChar char="•"/>
              <a:tabLst>
                <a:tab pos="4216400" algn="l"/>
              </a:tabLst>
            </a:pPr>
            <a:r>
              <a:rPr lang="en-US" sz="900" dirty="0">
                <a:solidFill>
                  <a:schemeClr val="bg1"/>
                </a:solidFill>
              </a:rPr>
              <a:t>(Nhs.uk, 2018) </a:t>
            </a:r>
          </a:p>
          <a:p>
            <a:pPr marL="57150" indent="-228600">
              <a:buFont typeface="Arial" panose="020B0604020202020204" pitchFamily="34" charset="0"/>
              <a:buChar char="•"/>
              <a:tabLst>
                <a:tab pos="4216400" algn="l"/>
              </a:tabLst>
            </a:pPr>
            <a:r>
              <a:rPr lang="en-US" sz="900" dirty="0">
                <a:solidFill>
                  <a:schemeClr val="bg1"/>
                </a:solidFill>
              </a:rPr>
              <a:t>(NSPCC 2018)</a:t>
            </a:r>
          </a:p>
          <a:p>
            <a:pPr marL="57150" indent="-228600">
              <a:buFont typeface="Arial" panose="020B0604020202020204" pitchFamily="34" charset="0"/>
              <a:buChar char="•"/>
              <a:tabLst>
                <a:tab pos="4216400" algn="l"/>
              </a:tabLst>
            </a:pPr>
            <a:endParaRPr lang="en-US" sz="900" dirty="0">
              <a:solidFill>
                <a:schemeClr val="bg1"/>
              </a:solidFill>
            </a:endParaRPr>
          </a:p>
          <a:p>
            <a:pPr marL="57150" indent="-228600">
              <a:buFont typeface="Arial" panose="020B0604020202020204" pitchFamily="34" charset="0"/>
              <a:buChar char="•"/>
              <a:tabLst>
                <a:tab pos="4216400" algn="l"/>
              </a:tabLst>
            </a:pPr>
            <a:endParaRPr lang="en-US" sz="700" dirty="0">
              <a:solidFill>
                <a:schemeClr val="bg1"/>
              </a:solidFill>
            </a:endParaRPr>
          </a:p>
          <a:p>
            <a:pPr marL="285750" indent="-228600">
              <a:buFont typeface="Arial" panose="020B0604020202020204" pitchFamily="34" charset="0"/>
              <a:buChar char="•"/>
              <a:tabLst>
                <a:tab pos="4216400" algn="l"/>
              </a:tabLst>
            </a:pPr>
            <a:endParaRPr lang="en-US" sz="700" dirty="0">
              <a:solidFill>
                <a:schemeClr val="bg1"/>
              </a:solidFill>
            </a:endParaRPr>
          </a:p>
        </p:txBody>
      </p:sp>
    </p:spTree>
    <p:extLst>
      <p:ext uri="{BB962C8B-B14F-4D97-AF65-F5344CB8AC3E}">
        <p14:creationId xmlns:p14="http://schemas.microsoft.com/office/powerpoint/2010/main" val="240001379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4C83B64-494E-4E85-8032-165BD7E3BEA1}"/>
              </a:ext>
            </a:extLst>
          </p:cNvPr>
          <p:cNvSpPr txBox="1"/>
          <p:nvPr/>
        </p:nvSpPr>
        <p:spPr>
          <a:xfrm>
            <a:off x="292963" y="328474"/>
            <a:ext cx="11611991" cy="4401205"/>
          </a:xfrm>
          <a:prstGeom prst="rect">
            <a:avLst/>
          </a:prstGeom>
          <a:noFill/>
        </p:spPr>
        <p:txBody>
          <a:bodyPr wrap="square" rtlCol="0">
            <a:spAutoFit/>
          </a:bodyPr>
          <a:lstStyle/>
          <a:p>
            <a:pPr algn="ctr"/>
            <a:r>
              <a:rPr lang="en-GB" sz="2800" dirty="0"/>
              <a:t>Conclusion</a:t>
            </a:r>
          </a:p>
          <a:p>
            <a:pPr algn="ctr"/>
            <a:endParaRPr lang="en-GB" sz="2800" dirty="0"/>
          </a:p>
          <a:p>
            <a:pPr algn="ctr"/>
            <a:endParaRPr lang="en-GB" sz="2800" dirty="0"/>
          </a:p>
          <a:p>
            <a:pPr algn="just"/>
            <a:r>
              <a:rPr lang="en-GB" sz="2800" dirty="0"/>
              <a:t>It is evident that there are many strategies available for children and young people in care. Their inclusion in society is imperative to their wellbeing. Whilst </a:t>
            </a:r>
          </a:p>
          <a:p>
            <a:pPr algn="just"/>
            <a:r>
              <a:rPr lang="en-GB" sz="2800" dirty="0"/>
              <a:t>many agencies, legislations and charities are available for supporting this hard to reach group, not everyone has the best outcomes. Statistics reveal that  this group is one of the most vulnerable groups in society today. However the report only reveal the negative results recognised and further investigation would be needed to seek a balanced report.</a:t>
            </a:r>
          </a:p>
        </p:txBody>
      </p:sp>
    </p:spTree>
    <p:extLst>
      <p:ext uri="{BB962C8B-B14F-4D97-AF65-F5344CB8AC3E}">
        <p14:creationId xmlns:p14="http://schemas.microsoft.com/office/powerpoint/2010/main" val="71469573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D521B2-52BE-4413-A429-7EE52D0A9E35}"/>
              </a:ext>
            </a:extLst>
          </p:cNvPr>
          <p:cNvSpPr>
            <a:spLocks noGrp="1"/>
          </p:cNvSpPr>
          <p:nvPr>
            <p:ph type="title"/>
          </p:nvPr>
        </p:nvSpPr>
        <p:spPr/>
        <p:txBody>
          <a:bodyPr>
            <a:normAutofit fontScale="90000"/>
          </a:bodyPr>
          <a:lstStyle/>
          <a:p>
            <a:r>
              <a:rPr lang="en-GB" dirty="0"/>
              <a:t>References</a:t>
            </a:r>
            <a:br>
              <a:rPr lang="en-GB" dirty="0"/>
            </a:br>
            <a:br>
              <a:rPr lang="en-GB" dirty="0"/>
            </a:br>
            <a:endParaRPr lang="en-GB" dirty="0"/>
          </a:p>
        </p:txBody>
      </p:sp>
      <p:pic>
        <p:nvPicPr>
          <p:cNvPr id="4" name="Picture 3">
            <a:extLst>
              <a:ext uri="{FF2B5EF4-FFF2-40B4-BE49-F238E27FC236}">
                <a16:creationId xmlns:a16="http://schemas.microsoft.com/office/drawing/2014/main" id="{07F3E486-04F1-40A4-BFBE-F32527BBCA03}"/>
              </a:ext>
            </a:extLst>
          </p:cNvPr>
          <p:cNvPicPr>
            <a:picLocks noChangeAspect="1"/>
          </p:cNvPicPr>
          <p:nvPr/>
        </p:nvPicPr>
        <p:blipFill>
          <a:blip r:embed="rId2"/>
          <a:stretch>
            <a:fillRect/>
          </a:stretch>
        </p:blipFill>
        <p:spPr>
          <a:xfrm>
            <a:off x="231495" y="1027906"/>
            <a:ext cx="11424212" cy="5514837"/>
          </a:xfrm>
          <a:prstGeom prst="rect">
            <a:avLst/>
          </a:prstGeom>
        </p:spPr>
      </p:pic>
    </p:spTree>
    <p:extLst>
      <p:ext uri="{BB962C8B-B14F-4D97-AF65-F5344CB8AC3E}">
        <p14:creationId xmlns:p14="http://schemas.microsoft.com/office/powerpoint/2010/main" val="240164485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5966C6E4-5073-4896-A045-E1AE5F829665}"/>
              </a:ext>
            </a:extLst>
          </p:cNvPr>
          <p:cNvSpPr/>
          <p:nvPr/>
        </p:nvSpPr>
        <p:spPr>
          <a:xfrm>
            <a:off x="752354" y="625188"/>
            <a:ext cx="11262168" cy="5008743"/>
          </a:xfrm>
          <a:prstGeom prst="rect">
            <a:avLst/>
          </a:prstGeom>
        </p:spPr>
        <p:txBody>
          <a:bodyPr wrap="square">
            <a:spAutoFit/>
          </a:bodyPr>
          <a:lstStyle/>
          <a:p>
            <a:pPr>
              <a:lnSpc>
                <a:spcPct val="107000"/>
              </a:lnSpc>
              <a:spcAft>
                <a:spcPts val="800"/>
              </a:spcAft>
            </a:pPr>
            <a:r>
              <a:rPr lang="en-GB" sz="1600" dirty="0">
                <a:latin typeface="Calibri" panose="020F0502020204030204" pitchFamily="34" charset="0"/>
                <a:ea typeface="Calibri" panose="020F0502020204030204" pitchFamily="34" charset="0"/>
                <a:cs typeface="Times New Roman" panose="02020603050405020304" pitchFamily="18" charset="0"/>
              </a:rPr>
              <a:t>Children in Wales. </a:t>
            </a:r>
            <a:r>
              <a:rPr lang="en-GB" sz="1600" i="1" dirty="0">
                <a:latin typeface="Calibri" panose="020F0502020204030204" pitchFamily="34" charset="0"/>
                <a:ea typeface="Calibri" panose="020F0502020204030204" pitchFamily="34" charset="0"/>
                <a:cs typeface="Times New Roman" panose="02020603050405020304" pitchFamily="18" charset="0"/>
              </a:rPr>
              <a:t>Looked after children</a:t>
            </a:r>
            <a:r>
              <a:rPr lang="en-GB" sz="1600" dirty="0">
                <a:latin typeface="Calibri" panose="020F0502020204030204" pitchFamily="34" charset="0"/>
                <a:ea typeface="Calibri" panose="020F0502020204030204" pitchFamily="34" charset="0"/>
                <a:cs typeface="Times New Roman" panose="02020603050405020304" pitchFamily="18" charset="0"/>
              </a:rPr>
              <a:t>. Available at: </a:t>
            </a:r>
            <a:r>
              <a:rPr lang="en-GB" sz="1600" u="sng" dirty="0">
                <a:solidFill>
                  <a:srgbClr val="0563C1"/>
                </a:solidFill>
                <a:latin typeface="Calibri" panose="020F0502020204030204" pitchFamily="34" charset="0"/>
                <a:ea typeface="Calibri" panose="020F0502020204030204" pitchFamily="34" charset="0"/>
                <a:cs typeface="Times New Roman" panose="02020603050405020304" pitchFamily="18" charset="0"/>
                <a:hlinkClick r:id="rId2"/>
              </a:rPr>
              <a:t>http://www.childreninwales.org.uk/our-work/looked-children-2/</a:t>
            </a:r>
            <a:r>
              <a:rPr lang="en-GB" sz="1600" dirty="0">
                <a:latin typeface="Calibri" panose="020F0502020204030204" pitchFamily="34" charset="0"/>
                <a:ea typeface="Calibri" panose="020F0502020204030204" pitchFamily="34" charset="0"/>
                <a:cs typeface="Times New Roman" panose="02020603050405020304" pitchFamily="18" charset="0"/>
              </a:rPr>
              <a:t> [Accessed 20.3.18].</a:t>
            </a:r>
          </a:p>
          <a:p>
            <a:pPr>
              <a:lnSpc>
                <a:spcPct val="107000"/>
              </a:lnSpc>
              <a:spcAft>
                <a:spcPts val="800"/>
              </a:spcAft>
            </a:pPr>
            <a:r>
              <a:rPr lang="en-GB" sz="1600" dirty="0" err="1">
                <a:latin typeface="Calibri" panose="020F0502020204030204" pitchFamily="34" charset="0"/>
                <a:ea typeface="Calibri" panose="020F0502020204030204" pitchFamily="34" charset="0"/>
                <a:cs typeface="Times New Roman" panose="02020603050405020304" pitchFamily="18" charset="0"/>
              </a:rPr>
              <a:t>Gov.wales</a:t>
            </a:r>
            <a:r>
              <a:rPr lang="en-GB" sz="1600" dirty="0">
                <a:latin typeface="Calibri" panose="020F0502020204030204" pitchFamily="34" charset="0"/>
                <a:ea typeface="Calibri" panose="020F0502020204030204" pitchFamily="34" charset="0"/>
                <a:cs typeface="Times New Roman" panose="02020603050405020304" pitchFamily="18" charset="0"/>
              </a:rPr>
              <a:t>. (2018a). </a:t>
            </a:r>
            <a:r>
              <a:rPr lang="en-GB" sz="1600" i="1" dirty="0">
                <a:latin typeface="Calibri" panose="020F0502020204030204" pitchFamily="34" charset="0"/>
                <a:ea typeface="Calibri" panose="020F0502020204030204" pitchFamily="34" charset="0"/>
                <a:cs typeface="Times New Roman" panose="02020603050405020304" pitchFamily="18" charset="0"/>
              </a:rPr>
              <a:t>Welsh </a:t>
            </a:r>
            <a:r>
              <a:rPr lang="en-GB" sz="1600" i="1" dirty="0" err="1">
                <a:latin typeface="Calibri" panose="020F0502020204030204" pitchFamily="34" charset="0"/>
                <a:ea typeface="Calibri" panose="020F0502020204030204" pitchFamily="34" charset="0"/>
                <a:cs typeface="Times New Roman" panose="02020603050405020304" pitchFamily="18" charset="0"/>
              </a:rPr>
              <a:t>Government|Wales</a:t>
            </a:r>
            <a:r>
              <a:rPr lang="en-GB" sz="1600" i="1" dirty="0">
                <a:latin typeface="Calibri" panose="020F0502020204030204" pitchFamily="34" charset="0"/>
                <a:ea typeface="Calibri" panose="020F0502020204030204" pitchFamily="34" charset="0"/>
                <a:cs typeface="Times New Roman" panose="02020603050405020304" pitchFamily="18" charset="0"/>
              </a:rPr>
              <a:t> Children Receiving Care and Support Census</a:t>
            </a:r>
            <a:r>
              <a:rPr lang="en-GB" sz="1600" dirty="0">
                <a:latin typeface="Calibri" panose="020F0502020204030204" pitchFamily="34" charset="0"/>
                <a:ea typeface="Calibri" panose="020F0502020204030204" pitchFamily="34" charset="0"/>
                <a:cs typeface="Times New Roman" panose="02020603050405020304" pitchFamily="18" charset="0"/>
              </a:rPr>
              <a:t>. [online] Available at: http://gov.wales/statistics-and-research/wales-children-receiving-care-support-census/?lang=en [Accessed 24 Mar. 2018].</a:t>
            </a:r>
          </a:p>
          <a:p>
            <a:pPr>
              <a:lnSpc>
                <a:spcPct val="107000"/>
              </a:lnSpc>
              <a:spcAft>
                <a:spcPts val="800"/>
              </a:spcAft>
            </a:pPr>
            <a:r>
              <a:rPr lang="en-GB" sz="1600" dirty="0" err="1">
                <a:latin typeface="Calibri" panose="020F0502020204030204" pitchFamily="34" charset="0"/>
                <a:ea typeface="Calibri" panose="020F0502020204030204" pitchFamily="34" charset="0"/>
                <a:cs typeface="Times New Roman" panose="02020603050405020304" pitchFamily="18" charset="0"/>
              </a:rPr>
              <a:t>Gov.wales</a:t>
            </a:r>
            <a:r>
              <a:rPr lang="en-GB" sz="1600" dirty="0">
                <a:latin typeface="Calibri" panose="020F0502020204030204" pitchFamily="34" charset="0"/>
                <a:ea typeface="Calibri" panose="020F0502020204030204" pitchFamily="34" charset="0"/>
                <a:cs typeface="Times New Roman" panose="02020603050405020304" pitchFamily="18" charset="0"/>
              </a:rPr>
              <a:t>. (2018b). </a:t>
            </a:r>
            <a:r>
              <a:rPr lang="en-GB" sz="1600" i="1" dirty="0">
                <a:latin typeface="Calibri" panose="020F0502020204030204" pitchFamily="34" charset="0"/>
                <a:ea typeface="Calibri" panose="020F0502020204030204" pitchFamily="34" charset="0"/>
                <a:cs typeface="Times New Roman" panose="02020603050405020304" pitchFamily="18" charset="0"/>
              </a:rPr>
              <a:t>Welsh </a:t>
            </a:r>
            <a:r>
              <a:rPr lang="en-GB" sz="1600" i="1" dirty="0" err="1">
                <a:latin typeface="Calibri" panose="020F0502020204030204" pitchFamily="34" charset="0"/>
                <a:ea typeface="Calibri" panose="020F0502020204030204" pitchFamily="34" charset="0"/>
                <a:cs typeface="Times New Roman" panose="02020603050405020304" pitchFamily="18" charset="0"/>
              </a:rPr>
              <a:t>Government|United</a:t>
            </a:r>
            <a:r>
              <a:rPr lang="en-GB" sz="1600" i="1" dirty="0">
                <a:latin typeface="Calibri" panose="020F0502020204030204" pitchFamily="34" charset="0"/>
                <a:ea typeface="Calibri" panose="020F0502020204030204" pitchFamily="34" charset="0"/>
                <a:cs typeface="Times New Roman" panose="02020603050405020304" pitchFamily="18" charset="0"/>
              </a:rPr>
              <a:t> Nations Convention on the Rights of the Child (UNCRC)</a:t>
            </a:r>
            <a:r>
              <a:rPr lang="en-GB" sz="1600" dirty="0">
                <a:latin typeface="Calibri" panose="020F0502020204030204" pitchFamily="34" charset="0"/>
                <a:ea typeface="Calibri" panose="020F0502020204030204" pitchFamily="34" charset="0"/>
                <a:cs typeface="Times New Roman" panose="02020603050405020304" pitchFamily="18" charset="0"/>
              </a:rPr>
              <a:t>. [online] Available at: http://gov.wales/topics/people-and-communities/people/children-and-young-people/rights/uncrc/?lang=en [Accessed 24 Mar. 2018].</a:t>
            </a:r>
          </a:p>
          <a:p>
            <a:pPr>
              <a:lnSpc>
                <a:spcPct val="107000"/>
              </a:lnSpc>
              <a:spcAft>
                <a:spcPts val="800"/>
              </a:spcAft>
            </a:pPr>
            <a:r>
              <a:rPr lang="en-GB" sz="1600" dirty="0">
                <a:latin typeface="Calibri" panose="020F0502020204030204" pitchFamily="34" charset="0"/>
                <a:ea typeface="Calibri" panose="020F0502020204030204" pitchFamily="34" charset="0"/>
                <a:cs typeface="Times New Roman" panose="02020603050405020304" pitchFamily="18" charset="0"/>
              </a:rPr>
              <a:t> Law Wales (2016).</a:t>
            </a:r>
            <a:r>
              <a:rPr lang="en-GB" sz="1600" i="1" dirty="0">
                <a:latin typeface="Calibri" panose="020F0502020204030204" pitchFamily="34" charset="0"/>
                <a:ea typeface="Calibri" panose="020F0502020204030204" pitchFamily="34" charset="0"/>
                <a:cs typeface="Times New Roman" panose="02020603050405020304" pitchFamily="18" charset="0"/>
              </a:rPr>
              <a:t>  Looked after children</a:t>
            </a:r>
            <a:r>
              <a:rPr lang="en-GB" sz="1600" dirty="0">
                <a:latin typeface="Calibri" panose="020F0502020204030204" pitchFamily="34" charset="0"/>
                <a:ea typeface="Calibri" panose="020F0502020204030204" pitchFamily="34" charset="0"/>
                <a:cs typeface="Times New Roman" panose="02020603050405020304" pitchFamily="18" charset="0"/>
              </a:rPr>
              <a:t>. [online] </a:t>
            </a:r>
            <a:r>
              <a:rPr lang="en-GB" sz="1600" dirty="0" err="1">
                <a:latin typeface="Calibri" panose="020F0502020204030204" pitchFamily="34" charset="0"/>
                <a:ea typeface="Calibri" panose="020F0502020204030204" pitchFamily="34" charset="0"/>
                <a:cs typeface="Times New Roman" panose="02020603050405020304" pitchFamily="18" charset="0"/>
              </a:rPr>
              <a:t>Law.gov.wales</a:t>
            </a:r>
            <a:r>
              <a:rPr lang="en-GB" sz="1600" dirty="0">
                <a:latin typeface="Calibri" panose="020F0502020204030204" pitchFamily="34" charset="0"/>
                <a:ea typeface="Calibri" panose="020F0502020204030204" pitchFamily="34" charset="0"/>
                <a:cs typeface="Times New Roman" panose="02020603050405020304" pitchFamily="18" charset="0"/>
              </a:rPr>
              <a:t>. Available at: http://law.gov.wales/publicservices/social-care/Local-authority-responsibilities/responsibilities-children/looked-after-children/?lang=en#/publicservices/social-care/Local-authority-responsibilities/responsibilities-children/looked-after-children/?tab=overview&amp;lang=en [Accessed 22 Mar. 2018].</a:t>
            </a:r>
          </a:p>
          <a:p>
            <a:pPr>
              <a:lnSpc>
                <a:spcPct val="107000"/>
              </a:lnSpc>
              <a:spcAft>
                <a:spcPts val="800"/>
              </a:spcAft>
            </a:pPr>
            <a:r>
              <a:rPr lang="en-GB" sz="1600" dirty="0">
                <a:latin typeface="Calibri" panose="020F0502020204030204" pitchFamily="34" charset="0"/>
                <a:ea typeface="Calibri" panose="020F0502020204030204" pitchFamily="34" charset="0"/>
                <a:cs typeface="Times New Roman" panose="02020603050405020304" pitchFamily="18" charset="0"/>
              </a:rPr>
              <a:t> Nhs.uk. (2018). What social care services are available? - NHS.UK. [online] Available at: https://www.nhs.uk/conditions/social-care-and-support/what-social-care-services-are-available/ [Accessed 24 Mar. 2018].</a:t>
            </a:r>
          </a:p>
          <a:p>
            <a:pPr>
              <a:lnSpc>
                <a:spcPct val="107000"/>
              </a:lnSpc>
              <a:spcAft>
                <a:spcPts val="800"/>
              </a:spcAft>
            </a:pPr>
            <a:r>
              <a:rPr lang="en-GB" sz="1600" dirty="0">
                <a:latin typeface="Calibri" panose="020F0502020204030204" pitchFamily="34" charset="0"/>
                <a:ea typeface="Calibri" panose="020F0502020204030204" pitchFamily="34" charset="0"/>
                <a:cs typeface="Times New Roman" panose="02020603050405020304" pitchFamily="18" charset="0"/>
              </a:rPr>
              <a:t>NSPCC. (2018). </a:t>
            </a:r>
            <a:r>
              <a:rPr lang="en-GB" sz="1600" i="1" dirty="0">
                <a:latin typeface="Calibri" panose="020F0502020204030204" pitchFamily="34" charset="0"/>
                <a:ea typeface="Calibri" panose="020F0502020204030204" pitchFamily="34" charset="0"/>
                <a:cs typeface="Times New Roman" panose="02020603050405020304" pitchFamily="18" charset="0"/>
              </a:rPr>
              <a:t>Children in Care</a:t>
            </a:r>
            <a:r>
              <a:rPr lang="en-GB" sz="1600" dirty="0">
                <a:latin typeface="Calibri" panose="020F0502020204030204" pitchFamily="34" charset="0"/>
                <a:ea typeface="Calibri" panose="020F0502020204030204" pitchFamily="34" charset="0"/>
                <a:cs typeface="Times New Roman" panose="02020603050405020304" pitchFamily="18" charset="0"/>
              </a:rPr>
              <a:t>. [online] Available at: </a:t>
            </a:r>
            <a:r>
              <a:rPr lang="en-GB" sz="1600" u="sng" dirty="0">
                <a:solidFill>
                  <a:srgbClr val="0563C1"/>
                </a:solidFill>
                <a:latin typeface="Calibri" panose="020F0502020204030204" pitchFamily="34" charset="0"/>
                <a:ea typeface="Calibri" panose="020F0502020204030204" pitchFamily="34" charset="0"/>
                <a:cs typeface="Times New Roman" panose="02020603050405020304" pitchFamily="18" charset="0"/>
                <a:hlinkClick r:id="rId3"/>
              </a:rPr>
              <a:t>https://www.nspcc.org.uk/preventing-abuse/child-protection-system/children-in-care/</a:t>
            </a:r>
            <a:r>
              <a:rPr lang="en-GB" sz="1600" dirty="0">
                <a:latin typeface="Calibri" panose="020F0502020204030204" pitchFamily="34" charset="0"/>
                <a:ea typeface="Calibri" panose="020F0502020204030204" pitchFamily="34" charset="0"/>
                <a:cs typeface="Times New Roman" panose="02020603050405020304" pitchFamily="18" charset="0"/>
              </a:rPr>
              <a:t> [Accessed 21.03.2018]. </a:t>
            </a:r>
          </a:p>
          <a:p>
            <a:pPr>
              <a:lnSpc>
                <a:spcPct val="107000"/>
              </a:lnSpc>
              <a:spcAft>
                <a:spcPts val="800"/>
              </a:spcAft>
            </a:pPr>
            <a:r>
              <a:rPr lang="en-GB" sz="1600" dirty="0">
                <a:latin typeface="Calibri" panose="020F0502020204030204" pitchFamily="34" charset="0"/>
                <a:ea typeface="Calibri" panose="020F0502020204030204" pitchFamily="34" charset="0"/>
                <a:cs typeface="Times New Roman" panose="02020603050405020304" pitchFamily="18" charset="0"/>
              </a:rPr>
              <a:t>NSPCC. (2018). Search. [online] Available at: https://www.nspcc.org.uk/search/?page=7&amp;query=support+available [Accessed 24 Mar. 2018].</a:t>
            </a:r>
          </a:p>
          <a:p>
            <a:r>
              <a:rPr lang="en-GB" sz="1600" dirty="0">
                <a:solidFill>
                  <a:srgbClr val="000000"/>
                </a:solidFill>
                <a:latin typeface="Arial" panose="020B0604020202020204" pitchFamily="34" charset="0"/>
                <a:ea typeface="Calibri" panose="020F0502020204030204" pitchFamily="34" charset="0"/>
              </a:rPr>
              <a:t>Uea.ac.uk. Attachment Theory. Available at </a:t>
            </a:r>
            <a:r>
              <a:rPr lang="en-GB" sz="1600" u="sng" dirty="0">
                <a:solidFill>
                  <a:srgbClr val="0563C1"/>
                </a:solidFill>
                <a:latin typeface="Arial" panose="020B0604020202020204" pitchFamily="34" charset="0"/>
                <a:ea typeface="Calibri" panose="020F0502020204030204" pitchFamily="34" charset="0"/>
                <a:cs typeface="Times New Roman" panose="02020603050405020304" pitchFamily="18" charset="0"/>
                <a:hlinkClick r:id="rId4"/>
              </a:rPr>
              <a:t>https://www.uea.ac.uk/providingasecurebase/attachment-theory</a:t>
            </a:r>
            <a:endParaRPr lang="en-GB" sz="1600" dirty="0"/>
          </a:p>
        </p:txBody>
      </p:sp>
    </p:spTree>
    <p:extLst>
      <p:ext uri="{BB962C8B-B14F-4D97-AF65-F5344CB8AC3E}">
        <p14:creationId xmlns:p14="http://schemas.microsoft.com/office/powerpoint/2010/main" val="389531405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4526</TotalTime>
  <Words>713</Words>
  <Application>Microsoft Office PowerPoint</Application>
  <PresentationFormat>Widescreen</PresentationFormat>
  <Paragraphs>113</Paragraphs>
  <Slides>12</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Arial</vt:lpstr>
      <vt:lpstr>Calibri</vt:lpstr>
      <vt:lpstr>Calibri Light</vt:lpstr>
      <vt:lpstr>Times New Roman</vt:lpstr>
      <vt:lpstr>Office Theme</vt:lpstr>
      <vt:lpstr>For your chosen group describe what you consider to be the most effective strategies currently available to support their inclusion in society.</vt:lpstr>
      <vt:lpstr>PowerPoint Presentation</vt:lpstr>
      <vt:lpstr>Bowbly’s  Attachment  Theory</vt:lpstr>
      <vt:lpstr>Internal Working Model</vt:lpstr>
      <vt:lpstr>Who are Looked after children?  </vt:lpstr>
      <vt:lpstr>Cared for Children</vt:lpstr>
      <vt:lpstr>Statistics </vt:lpstr>
      <vt:lpstr>Policy &amp; Legislation</vt:lpstr>
      <vt:lpstr>Support Available</vt:lpstr>
      <vt:lpstr>PowerPoint Presentation</vt:lpstr>
      <vt:lpstr>References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For your chosen group describe what you consider to be the most effective strategies currently available to support their inclusion in society.</dc:title>
  <dc:creator>Donna Thomas (1703478)</dc:creator>
  <cp:lastModifiedBy>Donna Thomas (1703478)</cp:lastModifiedBy>
  <cp:revision>72</cp:revision>
  <dcterms:created xsi:type="dcterms:W3CDTF">2018-03-17T09:18:04Z</dcterms:created>
  <dcterms:modified xsi:type="dcterms:W3CDTF">2018-03-24T18:33:57Z</dcterms:modified>
</cp:coreProperties>
</file>