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notesMasterIdLst>
    <p:notesMasterId r:id="rId32"/>
  </p:notesMasterIdLst>
  <p:sldIdLst>
    <p:sldId id="256" r:id="rId2"/>
    <p:sldId id="258" r:id="rId3"/>
    <p:sldId id="260" r:id="rId4"/>
    <p:sldId id="292" r:id="rId5"/>
    <p:sldId id="293" r:id="rId6"/>
    <p:sldId id="294" r:id="rId7"/>
    <p:sldId id="295" r:id="rId8"/>
    <p:sldId id="296" r:id="rId9"/>
    <p:sldId id="297" r:id="rId10"/>
    <p:sldId id="298" r:id="rId11"/>
    <p:sldId id="299" r:id="rId12"/>
    <p:sldId id="300" r:id="rId13"/>
    <p:sldId id="301" r:id="rId14"/>
    <p:sldId id="302" r:id="rId15"/>
    <p:sldId id="303" r:id="rId16"/>
    <p:sldId id="304" r:id="rId17"/>
    <p:sldId id="305" r:id="rId18"/>
    <p:sldId id="306" r:id="rId19"/>
    <p:sldId id="307" r:id="rId20"/>
    <p:sldId id="308" r:id="rId21"/>
    <p:sldId id="309" r:id="rId22"/>
    <p:sldId id="310" r:id="rId23"/>
    <p:sldId id="311" r:id="rId24"/>
    <p:sldId id="312" r:id="rId25"/>
    <p:sldId id="313" r:id="rId26"/>
    <p:sldId id="314" r:id="rId27"/>
    <p:sldId id="315" r:id="rId28"/>
    <p:sldId id="316" r:id="rId29"/>
    <p:sldId id="317" r:id="rId30"/>
    <p:sldId id="259" r:id="rId3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288146B-47DA-3E6E-F5BC-911AF9CE36FF}" v="7" dt="2025-01-02T11:08:12.919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2294"/>
    <p:restoredTop sz="94701"/>
  </p:normalViewPr>
  <p:slideViewPr>
    <p:cSldViewPr snapToGrid="0">
      <p:cViewPr>
        <p:scale>
          <a:sx n="100" d="100"/>
          <a:sy n="100" d="100"/>
        </p:scale>
        <p:origin x="856" y="37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21" Type="http://schemas.openxmlformats.org/officeDocument/2006/relationships/slide" Target="slides/slide20.xml"/><Relationship Id="rId34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presProps" Target="presProps.xml"/><Relationship Id="rId38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notesMaster" Target="notesMasters/notesMaster1.xml"/><Relationship Id="rId37" Type="http://schemas.microsoft.com/office/2016/11/relationships/changesInfo" Target="changesInfos/changesInfo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theme" Target="theme/theme1.xml"/><Relationship Id="rId8" Type="http://schemas.openxmlformats.org/officeDocument/2006/relationships/slide" Target="slides/slide7.xml"/><Relationship Id="rId3" Type="http://schemas.openxmlformats.org/officeDocument/2006/relationships/slide" Target="slides/slide2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Rebecca Francis-Davies" userId="S::r.francis-davies@uwtsd.ac.uk::caf69e2c-2198-47a4-8268-c57958bd4ca9" providerId="AD" clId="Web-{5288146B-47DA-3E6E-F5BC-911AF9CE36FF}"/>
    <pc:docChg chg="modSld">
      <pc:chgData name="Rebecca Francis-Davies" userId="S::r.francis-davies@uwtsd.ac.uk::caf69e2c-2198-47a4-8268-c57958bd4ca9" providerId="AD" clId="Web-{5288146B-47DA-3E6E-F5BC-911AF9CE36FF}" dt="2025-01-02T11:08:09.169" v="3" actId="20577"/>
      <pc:docMkLst>
        <pc:docMk/>
      </pc:docMkLst>
      <pc:sldChg chg="modSp">
        <pc:chgData name="Rebecca Francis-Davies" userId="S::r.francis-davies@uwtsd.ac.uk::caf69e2c-2198-47a4-8268-c57958bd4ca9" providerId="AD" clId="Web-{5288146B-47DA-3E6E-F5BC-911AF9CE36FF}" dt="2025-01-02T11:06:22.819" v="0" actId="20577"/>
        <pc:sldMkLst>
          <pc:docMk/>
          <pc:sldMk cId="69156017" sldId="293"/>
        </pc:sldMkLst>
        <pc:spChg chg="mod">
          <ac:chgData name="Rebecca Francis-Davies" userId="S::r.francis-davies@uwtsd.ac.uk::caf69e2c-2198-47a4-8268-c57958bd4ca9" providerId="AD" clId="Web-{5288146B-47DA-3E6E-F5BC-911AF9CE36FF}" dt="2025-01-02T11:06:22.819" v="0" actId="20577"/>
          <ac:spMkLst>
            <pc:docMk/>
            <pc:sldMk cId="69156017" sldId="293"/>
            <ac:spMk id="7" creationId="{B7D371A6-E476-36DA-2B64-BA095293321B}"/>
          </ac:spMkLst>
        </pc:spChg>
      </pc:sldChg>
      <pc:sldChg chg="modSp">
        <pc:chgData name="Rebecca Francis-Davies" userId="S::r.francis-davies@uwtsd.ac.uk::caf69e2c-2198-47a4-8268-c57958bd4ca9" providerId="AD" clId="Web-{5288146B-47DA-3E6E-F5BC-911AF9CE36FF}" dt="2025-01-02T11:07:10.931" v="1" actId="20577"/>
        <pc:sldMkLst>
          <pc:docMk/>
          <pc:sldMk cId="731566895" sldId="304"/>
        </pc:sldMkLst>
        <pc:spChg chg="mod">
          <ac:chgData name="Rebecca Francis-Davies" userId="S::r.francis-davies@uwtsd.ac.uk::caf69e2c-2198-47a4-8268-c57958bd4ca9" providerId="AD" clId="Web-{5288146B-47DA-3E6E-F5BC-911AF9CE36FF}" dt="2025-01-02T11:07:10.931" v="1" actId="20577"/>
          <ac:spMkLst>
            <pc:docMk/>
            <pc:sldMk cId="731566895" sldId="304"/>
            <ac:spMk id="3" creationId="{35949013-74A8-E80E-B757-03E960FB4928}"/>
          </ac:spMkLst>
        </pc:spChg>
      </pc:sldChg>
      <pc:sldChg chg="modSp">
        <pc:chgData name="Rebecca Francis-Davies" userId="S::r.francis-davies@uwtsd.ac.uk::caf69e2c-2198-47a4-8268-c57958bd4ca9" providerId="AD" clId="Web-{5288146B-47DA-3E6E-F5BC-911AF9CE36FF}" dt="2025-01-02T11:08:09.169" v="3" actId="20577"/>
        <pc:sldMkLst>
          <pc:docMk/>
          <pc:sldMk cId="2268739391" sldId="308"/>
        </pc:sldMkLst>
        <pc:spChg chg="mod">
          <ac:chgData name="Rebecca Francis-Davies" userId="S::r.francis-davies@uwtsd.ac.uk::caf69e2c-2198-47a4-8268-c57958bd4ca9" providerId="AD" clId="Web-{5288146B-47DA-3E6E-F5BC-911AF9CE36FF}" dt="2025-01-02T11:08:09.169" v="3" actId="20577"/>
          <ac:spMkLst>
            <pc:docMk/>
            <pc:sldMk cId="2268739391" sldId="308"/>
            <ac:spMk id="2" creationId="{2817D64A-3EE4-F0A6-8D09-C6E935523419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48A5AA3-34ED-D041-85B2-21D5020CE7B4}" type="datetimeFigureOut">
              <a:rPr lang="en-US" smtClean="0"/>
              <a:t>1/2/2025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8E1CED8-3B7F-F741-9386-7C896F80B4B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0477363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8E1CED8-3B7F-F741-9386-7C896F80B4B2}" type="slidenum">
              <a:rPr lang="en-US" smtClean="0"/>
              <a:t>30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3765726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2099733"/>
            <a:ext cx="8825658" cy="2677648"/>
          </a:xfrm>
        </p:spPr>
        <p:txBody>
          <a:bodyPr anchor="b"/>
          <a:lstStyle>
            <a:lvl1pPr>
              <a:defRPr sz="5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 bwMode="gray"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 bwMode="gray">
          <a:xfrm rot="5400000">
            <a:off x="10158984" y="1792224"/>
            <a:ext cx="990599" cy="304799"/>
          </a:xfrm>
        </p:spPr>
        <p:txBody>
          <a:bodyPr anchor="t"/>
          <a:lstStyle>
            <a:lvl1pPr algn="l"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fld id="{5923F103-BC34-4FE4-A40E-EDDEECFDA5D0}" type="datetimeFigureOut">
              <a:rPr lang="en-US" dirty="0"/>
              <a:pPr/>
              <a:t>1/2/2025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 bwMode="gray">
          <a:xfrm rot="5400000">
            <a:off x="8951976" y="3227832"/>
            <a:ext cx="3859795" cy="304801"/>
          </a:xfrm>
        </p:spPr>
        <p:txBody>
          <a:bodyPr/>
          <a:lstStyle>
            <a:lvl1pPr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11" name="Rectangle 1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2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352540" y="295729"/>
            <a:ext cx="838199" cy="767687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54954" y="2603500"/>
            <a:ext cx="8825659" cy="341630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C9CA7B-DFD4-44B5-8C60-D14B8CD1FB59}" type="datetimeFigureOut">
              <a:rPr lang="en-US" dirty="0"/>
              <a:t>1/2/2025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Rectangle 9"/>
            <p:cNvSpPr/>
            <p:nvPr/>
          </p:nvSpPr>
          <p:spPr bwMode="gray">
            <a:xfrm>
              <a:off x="7289800" y="402165"/>
              <a:ext cx="44788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5"/>
            <p:cNvSpPr/>
            <p:nvPr/>
          </p:nvSpPr>
          <p:spPr bwMode="gray">
            <a:xfrm rot="16200000">
              <a:off x="3787244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5922489">
              <a:off x="4698352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677645"/>
            <a:ext cx="4351025" cy="2283824"/>
          </a:xfrm>
        </p:spPr>
        <p:txBody>
          <a:bodyPr anchor="ctr"/>
          <a:lstStyle>
            <a:lvl1pPr algn="l">
              <a:defRPr sz="40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95559" y="2677644"/>
            <a:ext cx="3757545" cy="2283824"/>
          </a:xfrm>
        </p:spPr>
        <p:txBody>
          <a:bodyPr anchor="ctr"/>
          <a:lstStyle>
            <a:lvl1pPr marL="0" indent="0" algn="l">
              <a:buNone/>
              <a:defRPr sz="2000"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4E6425-0181-43F2-84FC-787E803FD2F8}" type="datetimeFigureOut">
              <a:rPr lang="en-US" dirty="0"/>
              <a:t>1/2/2025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54954" y="2603500"/>
            <a:ext cx="4825158" cy="3416301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08712" y="2603500"/>
            <a:ext cx="4825159" cy="3416300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DB8791-F1B0-41E7-B7FD-A781E65C4266}" type="datetimeFigureOut">
              <a:rPr lang="en-US" dirty="0"/>
              <a:t>1/2/2025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482515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4954" y="3179762"/>
            <a:ext cx="4825158" cy="2840039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08712" y="2603500"/>
            <a:ext cx="482515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08712" y="3179762"/>
            <a:ext cx="4825159" cy="28400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DD63B2-E120-4ED8-B27B-C685F510A5FE}" type="datetimeFigureOut">
              <a:rPr lang="en-US" dirty="0"/>
              <a:t>1/2/2025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761413" cy="706964"/>
          </a:xfrm>
        </p:spPr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A18ACC-A947-437B-A130-35BD54FDF1E9}" type="datetimeFigureOut">
              <a:rPr lang="en-US" dirty="0"/>
              <a:t>1/2/2025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8D7E02-BCB8-4D50-A234-369438C08659}" type="datetimeFigureOut">
              <a:rPr lang="en-US" dirty="0"/>
              <a:t>1/2/2025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5713412" y="402165"/>
              <a:ext cx="6055253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Freeform 5"/>
            <p:cNvSpPr/>
            <p:nvPr/>
          </p:nvSpPr>
          <p:spPr bwMode="gray">
            <a:xfrm rot="15922489">
              <a:off x="3140485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2229377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295400"/>
            <a:ext cx="2793158" cy="16002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81146" y="1447800"/>
            <a:ext cx="5190066" cy="4572000"/>
          </a:xfrm>
        </p:spPr>
        <p:txBody>
          <a:bodyPr anchor="ctr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129280"/>
            <a:ext cx="2793158" cy="2895599"/>
          </a:xfrm>
        </p:spPr>
        <p:txBody>
          <a:bodyPr/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E86A4C-8E40-4F87-A4F0-01A0687C5742}" type="datetimeFigureOut">
              <a:rPr lang="en-US" dirty="0"/>
              <a:t>1/2/2025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6172200" y="402165"/>
              <a:ext cx="55964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Freeform 5"/>
            <p:cNvSpPr/>
            <p:nvPr/>
          </p:nvSpPr>
          <p:spPr bwMode="gray">
            <a:xfrm rot="15922489">
              <a:off x="4203594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32954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693333"/>
            <a:ext cx="3865134" cy="1735667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547870" y="1143000"/>
            <a:ext cx="3227193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marL="0" lvl="0" indent="0" algn="ctr">
              <a:buNone/>
            </a:pPr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657600"/>
            <a:ext cx="3859212" cy="1371600"/>
          </a:xfrm>
        </p:spPr>
        <p:txBody>
          <a:bodyPr>
            <a:normAutofit/>
          </a:bodyPr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E72C73-2D91-4E12-BA25-F0AA0C03599B}" type="datetimeFigureOut">
              <a:rPr lang="en-US" dirty="0"/>
              <a:t>1/2/2025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3" name="Rectangle 12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5"/>
            <p:cNvSpPr/>
            <p:nvPr/>
          </p:nvSpPr>
          <p:spPr bwMode="gray">
            <a:xfrm rot="10371525">
              <a:off x="263767" y="443825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1" name="Freeform 5"/>
            <p:cNvSpPr/>
            <p:nvPr/>
          </p:nvSpPr>
          <p:spPr bwMode="gray">
            <a:xfrm rot="10800000">
              <a:off x="459506" y="321130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4969927"/>
            <a:ext cx="8825659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4" y="685800"/>
            <a:ext cx="8825659" cy="3429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536665"/>
            <a:ext cx="8825658" cy="493712"/>
          </a:xfrm>
        </p:spPr>
        <p:txBody>
          <a:bodyPr>
            <a:normAutofit/>
          </a:bodyPr>
          <a:lstStyle>
            <a:lvl1pPr marL="0" indent="0">
              <a:buNone/>
              <a:defRPr sz="12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3A1CC3-2375-41D4-9E03-427CAF2A4C1A}" type="datetimeFigureOut">
              <a:rPr lang="en-US" dirty="0"/>
              <a:t>1/2/2025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Freeform 5"/>
            <p:cNvSpPr/>
            <p:nvPr/>
          </p:nvSpPr>
          <p:spPr bwMode="gray">
            <a:xfrm rot="21010068">
              <a:off x="8490951" y="271487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7" name="Freeform 5"/>
            <p:cNvSpPr/>
            <p:nvPr/>
          </p:nvSpPr>
          <p:spPr bwMode="gray">
            <a:xfrm>
              <a:off x="455612" y="2801319"/>
              <a:ext cx="11277600" cy="3602637"/>
            </a:xfrm>
            <a:custGeom>
              <a:avLst/>
              <a:gdLst/>
              <a:ahLst/>
              <a:cxnLst/>
              <a:rect l="l" t="t" r="r" b="b"/>
              <a:pathLst>
                <a:path w="10000" h="7946">
                  <a:moveTo>
                    <a:pt x="0" y="0"/>
                  </a:moveTo>
                  <a:lnTo>
                    <a:pt x="0" y="7945"/>
                  </a:lnTo>
                  <a:lnTo>
                    <a:pt x="10000" y="7946"/>
                  </a:lnTo>
                  <a:lnTo>
                    <a:pt x="10000" y="4"/>
                  </a:lnTo>
                  <a:lnTo>
                    <a:pt x="10000" y="4"/>
                  </a:lnTo>
                  <a:lnTo>
                    <a:pt x="9773" y="91"/>
                  </a:lnTo>
                  <a:lnTo>
                    <a:pt x="9547" y="175"/>
                  </a:lnTo>
                  <a:lnTo>
                    <a:pt x="9320" y="256"/>
                  </a:lnTo>
                  <a:lnTo>
                    <a:pt x="9092" y="326"/>
                  </a:lnTo>
                  <a:lnTo>
                    <a:pt x="8865" y="396"/>
                  </a:lnTo>
                  <a:lnTo>
                    <a:pt x="8637" y="462"/>
                  </a:lnTo>
                  <a:lnTo>
                    <a:pt x="8412" y="518"/>
                  </a:lnTo>
                  <a:lnTo>
                    <a:pt x="8184" y="571"/>
                  </a:lnTo>
                  <a:lnTo>
                    <a:pt x="7957" y="620"/>
                  </a:lnTo>
                  <a:lnTo>
                    <a:pt x="7734" y="662"/>
                  </a:lnTo>
                  <a:lnTo>
                    <a:pt x="7508" y="704"/>
                  </a:lnTo>
                  <a:lnTo>
                    <a:pt x="7285" y="739"/>
                  </a:lnTo>
                  <a:lnTo>
                    <a:pt x="7062" y="767"/>
                  </a:lnTo>
                  <a:lnTo>
                    <a:pt x="6840" y="795"/>
                  </a:lnTo>
                  <a:lnTo>
                    <a:pt x="6620" y="819"/>
                  </a:lnTo>
                  <a:lnTo>
                    <a:pt x="6402" y="837"/>
                  </a:lnTo>
                  <a:lnTo>
                    <a:pt x="6184" y="851"/>
                  </a:lnTo>
                  <a:lnTo>
                    <a:pt x="5968" y="865"/>
                  </a:lnTo>
                  <a:lnTo>
                    <a:pt x="5755" y="872"/>
                  </a:lnTo>
                  <a:lnTo>
                    <a:pt x="5542" y="879"/>
                  </a:lnTo>
                  <a:lnTo>
                    <a:pt x="5332" y="882"/>
                  </a:lnTo>
                  <a:lnTo>
                    <a:pt x="5124" y="879"/>
                  </a:lnTo>
                  <a:lnTo>
                    <a:pt x="4918" y="879"/>
                  </a:lnTo>
                  <a:lnTo>
                    <a:pt x="4714" y="872"/>
                  </a:lnTo>
                  <a:lnTo>
                    <a:pt x="4514" y="861"/>
                  </a:lnTo>
                  <a:lnTo>
                    <a:pt x="4316" y="851"/>
                  </a:lnTo>
                  <a:lnTo>
                    <a:pt x="4122" y="840"/>
                  </a:lnTo>
                  <a:lnTo>
                    <a:pt x="3929" y="823"/>
                  </a:lnTo>
                  <a:lnTo>
                    <a:pt x="3739" y="805"/>
                  </a:lnTo>
                  <a:lnTo>
                    <a:pt x="3553" y="788"/>
                  </a:lnTo>
                  <a:lnTo>
                    <a:pt x="3190" y="742"/>
                  </a:lnTo>
                  <a:lnTo>
                    <a:pt x="2842" y="693"/>
                  </a:lnTo>
                  <a:lnTo>
                    <a:pt x="2508" y="641"/>
                  </a:lnTo>
                  <a:lnTo>
                    <a:pt x="2192" y="585"/>
                  </a:lnTo>
                  <a:lnTo>
                    <a:pt x="1890" y="525"/>
                  </a:lnTo>
                  <a:lnTo>
                    <a:pt x="1610" y="462"/>
                  </a:lnTo>
                  <a:lnTo>
                    <a:pt x="1347" y="399"/>
                  </a:lnTo>
                  <a:lnTo>
                    <a:pt x="1105" y="336"/>
                  </a:lnTo>
                  <a:lnTo>
                    <a:pt x="883" y="277"/>
                  </a:lnTo>
                  <a:lnTo>
                    <a:pt x="686" y="221"/>
                  </a:lnTo>
                  <a:lnTo>
                    <a:pt x="508" y="168"/>
                  </a:lnTo>
                  <a:lnTo>
                    <a:pt x="358" y="123"/>
                  </a:lnTo>
                  <a:lnTo>
                    <a:pt x="232" y="81"/>
                  </a:lnTo>
                  <a:lnTo>
                    <a:pt x="59" y="21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8798" y="1063417"/>
            <a:ext cx="8831816" cy="1372986"/>
          </a:xfrm>
        </p:spPr>
        <p:txBody>
          <a:bodyPr/>
          <a:lstStyle>
            <a:lvl1pPr>
              <a:defRPr sz="4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543300"/>
            <a:ext cx="8825659" cy="24765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F16868-8199-4C2C-A5B1-63AEE139F88E}" type="datetimeFigureOut">
              <a:rPr lang="en-US" dirty="0"/>
              <a:t>1/2/2025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7" name="Rectangle 1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Oval 22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Oval 23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Oval 24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Freeform 5"/>
            <p:cNvSpPr/>
            <p:nvPr/>
          </p:nvSpPr>
          <p:spPr bwMode="gray">
            <a:xfrm rot="21010068">
              <a:off x="8490951" y="41851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8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16" name="TextBox 15"/>
          <p:cNvSpPr txBox="1"/>
          <p:nvPr/>
        </p:nvSpPr>
        <p:spPr bwMode="gray">
          <a:xfrm>
            <a:off x="881566" y="607336"/>
            <a:ext cx="80191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 bwMode="gray">
          <a:xfrm>
            <a:off x="9884458" y="2613787"/>
            <a:ext cx="652763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81878" y="982134"/>
            <a:ext cx="8453906" cy="2696632"/>
          </a:xfrm>
        </p:spPr>
        <p:txBody>
          <a:bodyPr/>
          <a:lstStyle>
            <a:lvl1pPr>
              <a:defRPr sz="4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4" name="Text Placeholder 3"/>
          <p:cNvSpPr>
            <a:spLocks noGrp="1"/>
          </p:cNvSpPr>
          <p:nvPr>
            <p:ph type="body" sz="half" idx="13"/>
          </p:nvPr>
        </p:nvSpPr>
        <p:spPr bwMode="gray">
          <a:xfrm>
            <a:off x="1945945" y="3678766"/>
            <a:ext cx="7731219" cy="342174"/>
          </a:xfrm>
        </p:spPr>
        <p:txBody>
          <a:bodyPr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accent1">
                    <a:lumMod val="60000"/>
                    <a:lumOff val="40000"/>
                  </a:schemeClr>
                </a:solidFill>
                <a:latin typeface="+mn-lt"/>
                <a:ea typeface="+mn-ea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029199"/>
            <a:ext cx="9244897" cy="997857"/>
          </a:xfrm>
        </p:spPr>
        <p:txBody>
          <a:bodyPr anchor="ctr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D9FF7F-6988-44CC-821B-644E70CD2F73}" type="datetimeFigureOut">
              <a:rPr lang="en-US" dirty="0"/>
              <a:t>1/2/2025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9" name="Rectangle 18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Freeform 5"/>
            <p:cNvSpPr/>
            <p:nvPr/>
          </p:nvSpPr>
          <p:spPr bwMode="gray">
            <a:xfrm rot="21010068">
              <a:off x="8490951" y="4193583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8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370667"/>
            <a:ext cx="8825660" cy="1822514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5024967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12C299-16B2-4475-990D-751901EACC14}" type="datetimeFigureOut">
              <a:rPr lang="en-US" dirty="0"/>
              <a:t>1/2/2025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2"/>
            <a:ext cx="314187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1154953" y="3179764"/>
            <a:ext cx="314187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12721" y="2603500"/>
            <a:ext cx="314700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12721" y="3179763"/>
            <a:ext cx="314700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88135" y="2603501"/>
            <a:ext cx="314573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88329" y="3179762"/>
            <a:ext cx="3145536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440397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777240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E86839-B9D8-4651-8783-F325ECE74E65}" type="datetimeFigureOut">
              <a:rPr lang="en-US" dirty="0"/>
              <a:t>1/2/2025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532844"/>
            <a:ext cx="30504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334553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1154954" y="5109106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68865" y="4532844"/>
            <a:ext cx="3050438" cy="576263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1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748462" y="2603500"/>
            <a:ext cx="2691243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4570172" y="5109105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82775" y="4532845"/>
            <a:ext cx="305109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2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163031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82775" y="5109104"/>
            <a:ext cx="3051096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cxnSp>
        <p:nvCxnSpPr>
          <p:cNvPr id="43" name="Straight Connector 42"/>
          <p:cNvCxnSpPr/>
          <p:nvPr/>
        </p:nvCxnSpPr>
        <p:spPr>
          <a:xfrm>
            <a:off x="440583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4" name="Straight Connector 43"/>
          <p:cNvCxnSpPr/>
          <p:nvPr/>
        </p:nvCxnSpPr>
        <p:spPr>
          <a:xfrm>
            <a:off x="7797802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484F64-32F6-45C5-931F-ADC1662401D0}" type="datetimeFigureOut">
              <a:rPr lang="en-US" dirty="0"/>
              <a:t>1/2/2025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561111" y="6391838"/>
            <a:ext cx="3644282" cy="304801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2603500"/>
            <a:ext cx="8825659" cy="3416300"/>
          </a:xfrm>
        </p:spPr>
        <p:txBody>
          <a:bodyPr vert="eaVert" anchor="t" anchorCtr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95439" y="6391838"/>
            <a:ext cx="990599" cy="304799"/>
          </a:xfrm>
        </p:spPr>
        <p:txBody>
          <a:bodyPr/>
          <a:lstStyle/>
          <a:p>
            <a:fld id="{53086D93-FCAC-47E0-A2EE-787E62CA814C}" type="datetimeFigureOut">
              <a:rPr lang="en-US" dirty="0"/>
              <a:t>1/2/2025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2" name="Rectangle 11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" name="Rectangle 6"/>
            <p:cNvSpPr/>
            <p:nvPr/>
          </p:nvSpPr>
          <p:spPr bwMode="gray">
            <a:xfrm>
              <a:off x="414867" y="402165"/>
              <a:ext cx="6510866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Freeform 5"/>
            <p:cNvSpPr/>
            <p:nvPr/>
          </p:nvSpPr>
          <p:spPr bwMode="gray">
            <a:xfrm rot="5101749">
              <a:off x="6294738" y="457773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0" name="Freeform 5"/>
            <p:cNvSpPr/>
            <p:nvPr/>
          </p:nvSpPr>
          <p:spPr bwMode="gray">
            <a:xfrm rot="5400000">
              <a:off x="44492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3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585235" y="1278467"/>
            <a:ext cx="1409965" cy="4748590"/>
          </a:xfrm>
        </p:spPr>
        <p:txBody>
          <a:bodyPr vert="eaVert" anchor="b" anchorCtr="0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1278467"/>
            <a:ext cx="6256025" cy="4748590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53104" y="6391838"/>
            <a:ext cx="992135" cy="304799"/>
          </a:xfrm>
        </p:spPr>
        <p:txBody>
          <a:bodyPr/>
          <a:lstStyle/>
          <a:p>
            <a:fld id="{CDA879A6-0FD0-4734-A311-86BFCA472E6E}" type="datetimeFigureOut">
              <a:rPr lang="en-US" dirty="0"/>
              <a:t>1/2/2025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jpe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7" name="Rectangle 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19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Freeform 5"/>
            <p:cNvSpPr/>
            <p:nvPr/>
          </p:nvSpPr>
          <p:spPr bwMode="gray">
            <a:xfrm rot="21010068">
              <a:off x="8490951" y="17975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9" name="Freeform 5"/>
            <p:cNvSpPr/>
            <p:nvPr/>
          </p:nvSpPr>
          <p:spPr bwMode="gray">
            <a:xfrm>
              <a:off x="459506" y="1866405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4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gray">
          <a:xfrm>
            <a:off x="1154954" y="973668"/>
            <a:ext cx="8761413" cy="70696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8761413" cy="34163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653104" y="6391838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1" i="0">
                <a:solidFill>
                  <a:schemeClr val="accent1"/>
                </a:solidFill>
              </a:defRPr>
            </a:lvl1pPr>
          </a:lstStyle>
          <a:p>
            <a:fld id="{2BE451C3-0FF4-47C4-B829-773ADF60F88C}" type="datetimeFigureOut">
              <a:rPr lang="en-US" dirty="0"/>
              <a:t>1/2/2025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61110" y="6391838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1" i="0">
                <a:solidFill>
                  <a:schemeClr val="accent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21" name="Rectangle 2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bg1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73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68" r:id="rId9"/>
    <p:sldLayoutId id="2147483667" r:id="rId10"/>
    <p:sldLayoutId id="2147483661" r:id="rId11"/>
    <p:sldLayoutId id="2147483672" r:id="rId12"/>
    <p:sldLayoutId id="2147483662" r:id="rId13"/>
    <p:sldLayoutId id="2147483669" r:id="rId14"/>
    <p:sldLayoutId id="2147483670" r:id="rId15"/>
    <p:sldLayoutId id="2147483658" r:id="rId16"/>
    <p:sldLayoutId id="2147483659" r:id="rId17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3600" b="0" i="0" kern="1200">
          <a:solidFill>
            <a:schemeClr val="bg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E8F20F-B09E-6B51-312D-A149EBD7429B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/>
              <a:t>Advanced Application of Employment Law</a:t>
            </a:r>
            <a:br>
              <a:rPr lang="en-US" dirty="0"/>
            </a:b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FD89F51-769F-5F95-812C-0283A56732D1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algn="r"/>
            <a:r>
              <a:rPr lang="en-US" b="1" dirty="0"/>
              <a:t>Bethan </a:t>
            </a:r>
            <a:r>
              <a:rPr lang="en-US" b="1" dirty="0" err="1"/>
              <a:t>southcombe</a:t>
            </a:r>
            <a:endParaRPr lang="en-US" b="1" dirty="0"/>
          </a:p>
        </p:txBody>
      </p:sp>
    </p:spTree>
    <p:extLst>
      <p:ext uri="{BB962C8B-B14F-4D97-AF65-F5344CB8AC3E}">
        <p14:creationId xmlns:p14="http://schemas.microsoft.com/office/powerpoint/2010/main" val="177871408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107F977-4F92-9157-3C07-CB774C2D2B3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26C797-7537-29E8-8B55-34EC1B4B786D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/>
              <a:t>Effective Investigations</a:t>
            </a:r>
            <a:br>
              <a:rPr lang="en-US" dirty="0"/>
            </a:b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7C31CA8-84A2-713C-1832-E346A71CA1B4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b="1" dirty="0"/>
              <a:t>21</a:t>
            </a:r>
            <a:r>
              <a:rPr lang="en-US" b="1" baseline="30000" dirty="0"/>
              <a:t>ST</a:t>
            </a:r>
            <a:r>
              <a:rPr lang="en-US" b="1" dirty="0"/>
              <a:t> January 2025                                                                Bethan </a:t>
            </a:r>
            <a:r>
              <a:rPr lang="en-US" b="1" dirty="0" err="1"/>
              <a:t>southcombe</a:t>
            </a:r>
            <a:endParaRPr lang="en-US" b="1" dirty="0"/>
          </a:p>
        </p:txBody>
      </p:sp>
    </p:spTree>
    <p:extLst>
      <p:ext uri="{BB962C8B-B14F-4D97-AF65-F5344CB8AC3E}">
        <p14:creationId xmlns:p14="http://schemas.microsoft.com/office/powerpoint/2010/main" val="216749746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14EA18-F38E-D3B2-EEEE-5D4889E4E99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Why carry out investigations? 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CB6DD9E-F7B0-062F-4C20-B8CCA12A0A6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/>
              <a:t>It is important to carry out an investigation before any disciplinary action is commenced</a:t>
            </a:r>
          </a:p>
          <a:p>
            <a:r>
              <a:rPr lang="en-US" dirty="0"/>
              <a:t>Potential impact of ineffective investigations </a:t>
            </a:r>
          </a:p>
        </p:txBody>
      </p:sp>
    </p:spTree>
    <p:extLst>
      <p:ext uri="{BB962C8B-B14F-4D97-AF65-F5344CB8AC3E}">
        <p14:creationId xmlns:p14="http://schemas.microsoft.com/office/powerpoint/2010/main" val="204183843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8CC8435-F372-8BC0-0F89-F0B9A6ED048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A7760C-4EBD-905D-6489-BA47C748022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Why carry out investigations? 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2EE7C2E-3AED-63BB-23A8-C273837F897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/>
              <a:t>Must be:</a:t>
            </a:r>
          </a:p>
          <a:p>
            <a:pPr lvl="1"/>
            <a:r>
              <a:rPr lang="en-US" dirty="0"/>
              <a:t>Prompt</a:t>
            </a:r>
          </a:p>
          <a:p>
            <a:pPr lvl="1"/>
            <a:r>
              <a:rPr lang="en-US" dirty="0"/>
              <a:t>Thorough</a:t>
            </a:r>
          </a:p>
          <a:p>
            <a:pPr lvl="1"/>
            <a:r>
              <a:rPr lang="en-US" dirty="0"/>
              <a:t>Impartial/conducted by someone not directly connected with the allegation (where possible)</a:t>
            </a:r>
          </a:p>
          <a:p>
            <a:r>
              <a:rPr lang="en-US" dirty="0"/>
              <a:t>Purpose:</a:t>
            </a:r>
          </a:p>
          <a:p>
            <a:pPr lvl="1"/>
            <a:r>
              <a:rPr lang="en-US" dirty="0"/>
              <a:t>To establish facts </a:t>
            </a:r>
          </a:p>
        </p:txBody>
      </p:sp>
    </p:spTree>
    <p:extLst>
      <p:ext uri="{BB962C8B-B14F-4D97-AF65-F5344CB8AC3E}">
        <p14:creationId xmlns:p14="http://schemas.microsoft.com/office/powerpoint/2010/main" val="347701284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F21C4C7-3F81-A773-8C16-B7BF174B370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AB16EA-5999-08CA-FDF8-271A2F46274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When to carry out an investigation  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1D9BC78-4098-EA02-72BE-B738170CD3D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DISCIPLINE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DB857E1-F480-7773-A467-DAEAAAA5663D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US" dirty="0"/>
              <a:t>Lying</a:t>
            </a:r>
          </a:p>
          <a:p>
            <a:r>
              <a:rPr lang="en-US" dirty="0"/>
              <a:t>Theft</a:t>
            </a:r>
          </a:p>
          <a:p>
            <a:r>
              <a:rPr lang="en-US" dirty="0"/>
              <a:t>Falsification of records</a:t>
            </a:r>
          </a:p>
          <a:p>
            <a:r>
              <a:rPr lang="en-US" dirty="0"/>
              <a:t>Aggressive language or behavior </a:t>
            </a:r>
          </a:p>
          <a:p>
            <a:r>
              <a:rPr lang="en-US" dirty="0"/>
              <a:t>Refusal to work</a:t>
            </a:r>
          </a:p>
          <a:p>
            <a:r>
              <a:rPr lang="en-US" dirty="0"/>
              <a:t>Casual/unauthorised absence</a:t>
            </a:r>
          </a:p>
          <a:p>
            <a:r>
              <a:rPr lang="en-US" dirty="0"/>
              <a:t>Health and safety breaches</a:t>
            </a:r>
          </a:p>
          <a:p>
            <a:r>
              <a:rPr lang="en-US" dirty="0"/>
              <a:t>Fraud 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3D73A339-69BF-5923-7EAC-92D096173DE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US" dirty="0"/>
              <a:t>GRIEVANCE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B7D371A6-E476-36DA-2B64-BA095293321B}"/>
              </a:ext>
            </a:extLst>
          </p:cNvPr>
          <p:cNvSpPr>
            <a:spLocks noGrp="1"/>
          </p:cNvSpPr>
          <p:nvPr>
            <p:ph sz="quarter" idx="4"/>
          </p:nvPr>
        </p:nvSpPr>
        <p:spPr/>
        <p:txBody>
          <a:bodyPr vert="horz" lIns="91440" tIns="45720" rIns="91440" bIns="45720" rtlCol="0" anchor="t">
            <a:normAutofit fontScale="77500" lnSpcReduction="20000"/>
          </a:bodyPr>
          <a:lstStyle/>
          <a:p>
            <a:r>
              <a:rPr lang="en-US" dirty="0"/>
              <a:t>Bullying </a:t>
            </a:r>
          </a:p>
          <a:p>
            <a:r>
              <a:rPr lang="en-US" dirty="0"/>
              <a:t>Victimisaiton </a:t>
            </a:r>
          </a:p>
          <a:p>
            <a:r>
              <a:rPr lang="en-US" dirty="0"/>
              <a:t>Discrimination </a:t>
            </a:r>
          </a:p>
          <a:p>
            <a:r>
              <a:rPr lang="en-US" dirty="0"/>
              <a:t>Sexual harassment </a:t>
            </a:r>
          </a:p>
          <a:p>
            <a:r>
              <a:rPr lang="en-US" dirty="0"/>
              <a:t>Unequal pay</a:t>
            </a:r>
          </a:p>
          <a:p>
            <a:r>
              <a:rPr lang="en-US" dirty="0"/>
              <a:t>Whistleblowing </a:t>
            </a:r>
          </a:p>
          <a:p>
            <a:pPr marL="0" indent="0">
              <a:buNone/>
            </a:pPr>
            <a:endParaRPr lang="en-US" sz="2600" dirty="0">
              <a:solidFill>
                <a:schemeClr val="accent2">
                  <a:lumMod val="50000"/>
                </a:schemeClr>
              </a:solidFill>
            </a:endParaRPr>
          </a:p>
          <a:p>
            <a:pPr marL="0" indent="0">
              <a:buNone/>
            </a:pPr>
            <a:r>
              <a:rPr lang="en-US" sz="2600" dirty="0">
                <a:solidFill>
                  <a:schemeClr val="accent2">
                    <a:lumMod val="50000"/>
                  </a:schemeClr>
                </a:solidFill>
              </a:rPr>
              <a:t>APPEAL</a:t>
            </a:r>
          </a:p>
          <a:p>
            <a:r>
              <a:rPr lang="en-US" dirty="0"/>
              <a:t>Redundancy selection</a:t>
            </a:r>
          </a:p>
        </p:txBody>
      </p:sp>
    </p:spTree>
    <p:extLst>
      <p:ext uri="{BB962C8B-B14F-4D97-AF65-F5344CB8AC3E}">
        <p14:creationId xmlns:p14="http://schemas.microsoft.com/office/powerpoint/2010/main" val="6915601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>
            <a:extLst>
              <a:ext uri="{FF2B5EF4-FFF2-40B4-BE49-F238E27FC236}">
                <a16:creationId xmlns:a16="http://schemas.microsoft.com/office/drawing/2014/main" id="{ACC55478-A095-EC72-019E-24EE62675E5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Appointing Roles</a:t>
            </a: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2422CED4-4337-4EEA-AFD8-0859E01EF53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US" dirty="0"/>
              <a:t>Decide on roles at the outset</a:t>
            </a:r>
          </a:p>
          <a:p>
            <a:r>
              <a:rPr lang="en-US" dirty="0"/>
              <a:t>Investigation Officer</a:t>
            </a:r>
          </a:p>
          <a:p>
            <a:r>
              <a:rPr lang="en-US" dirty="0"/>
              <a:t>Disciplinary Chair </a:t>
            </a:r>
          </a:p>
          <a:p>
            <a:pPr lvl="1"/>
            <a:r>
              <a:rPr lang="en-US" dirty="0"/>
              <a:t>normally line manager or superior</a:t>
            </a:r>
          </a:p>
          <a:p>
            <a:r>
              <a:rPr lang="en-US" dirty="0"/>
              <a:t>Grievance Chair</a:t>
            </a:r>
          </a:p>
          <a:p>
            <a:pPr lvl="1"/>
            <a:r>
              <a:rPr lang="en-US" dirty="0"/>
              <a:t>Independent </a:t>
            </a:r>
          </a:p>
          <a:p>
            <a:pPr lvl="1"/>
            <a:r>
              <a:rPr lang="en-US" dirty="0"/>
              <a:t>Senior to the Investigation Officer </a:t>
            </a:r>
          </a:p>
          <a:p>
            <a:r>
              <a:rPr lang="en-US" dirty="0"/>
              <a:t>Appeal Officer</a:t>
            </a:r>
          </a:p>
          <a:p>
            <a:pPr lvl="1"/>
            <a:r>
              <a:rPr lang="en-US" dirty="0"/>
              <a:t>Independent of the business area</a:t>
            </a:r>
          </a:p>
          <a:p>
            <a:pPr lvl="1"/>
            <a:r>
              <a:rPr lang="en-US" dirty="0"/>
              <a:t>Senior to the original decision-maker</a:t>
            </a:r>
          </a:p>
        </p:txBody>
      </p:sp>
    </p:spTree>
    <p:extLst>
      <p:ext uri="{BB962C8B-B14F-4D97-AF65-F5344CB8AC3E}">
        <p14:creationId xmlns:p14="http://schemas.microsoft.com/office/powerpoint/2010/main" val="25729118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02D616E-1907-E965-45B3-65130917C6D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>
            <a:extLst>
              <a:ext uri="{FF2B5EF4-FFF2-40B4-BE49-F238E27FC236}">
                <a16:creationId xmlns:a16="http://schemas.microsoft.com/office/drawing/2014/main" id="{AF60D382-1252-D530-F3B0-1F561A22B36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Appointing an Investigation Officer</a:t>
            </a: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32A28B1A-2148-B9EB-117B-BC03108E010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US" dirty="0"/>
              <a:t>What you should consider:</a:t>
            </a:r>
          </a:p>
          <a:p>
            <a:r>
              <a:rPr lang="en-US" dirty="0"/>
              <a:t>Are they personally involved in the matter being investigated?</a:t>
            </a:r>
          </a:p>
          <a:p>
            <a:r>
              <a:rPr lang="en-US" dirty="0"/>
              <a:t>Would the appointment raise any conflict of interest concerns? </a:t>
            </a:r>
          </a:p>
          <a:p>
            <a:r>
              <a:rPr lang="en-US" dirty="0"/>
              <a:t>Are they likely to be influenced by people involved in the matter? </a:t>
            </a:r>
          </a:p>
          <a:p>
            <a:r>
              <a:rPr lang="en-US" dirty="0"/>
              <a:t>Might they be involved in any subsequent decision-making on the matter?</a:t>
            </a:r>
          </a:p>
          <a:p>
            <a:r>
              <a:rPr lang="en-US" dirty="0"/>
              <a:t>Do they have a good knowledge of the organisation and how it operates?</a:t>
            </a:r>
          </a:p>
          <a:p>
            <a:r>
              <a:rPr lang="en-US" dirty="0"/>
              <a:t>What is it availability during investigations provisional timeframe? </a:t>
            </a:r>
          </a:p>
          <a:p>
            <a:r>
              <a:rPr lang="en-US" dirty="0"/>
              <a:t>Are they trained or experience in how to conduct investigations? </a:t>
            </a:r>
          </a:p>
          <a:p>
            <a:r>
              <a:rPr lang="en-US" dirty="0"/>
              <a:t>How confident are they at communicating in writing and orderly? </a:t>
            </a:r>
          </a:p>
          <a:p>
            <a:r>
              <a:rPr lang="en-US" dirty="0"/>
              <a:t>What training or support may they require?</a:t>
            </a:r>
          </a:p>
        </p:txBody>
      </p:sp>
    </p:spTree>
    <p:extLst>
      <p:ext uri="{BB962C8B-B14F-4D97-AF65-F5344CB8AC3E}">
        <p14:creationId xmlns:p14="http://schemas.microsoft.com/office/powerpoint/2010/main" val="306789590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4F2F2BEA-ECAD-C258-210A-5D227FD5630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ACAS Code of Practice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7DDD60C7-ED25-3AA7-93B7-19BA0267DB4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2800" i="1" dirty="0"/>
              <a:t>”Employers should carry out any necessary investigations, to establish the facts of the case”</a:t>
            </a:r>
          </a:p>
        </p:txBody>
      </p:sp>
    </p:spTree>
    <p:extLst>
      <p:ext uri="{BB962C8B-B14F-4D97-AF65-F5344CB8AC3E}">
        <p14:creationId xmlns:p14="http://schemas.microsoft.com/office/powerpoint/2010/main" val="306983310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20E26A-DD54-151D-A3DD-08BF7C8AAC1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Matters should be investigated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E994DE8-E8D5-5040-1614-1727BB9DCCA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Without unreasonable delay</a:t>
            </a:r>
          </a:p>
          <a:p>
            <a:r>
              <a:rPr lang="en-US" dirty="0"/>
              <a:t>By holding an investigatory meeting as necessary </a:t>
            </a:r>
          </a:p>
          <a:p>
            <a:r>
              <a:rPr lang="en-US" dirty="0"/>
              <a:t>To establish the facts</a:t>
            </a:r>
          </a:p>
          <a:p>
            <a:r>
              <a:rPr lang="en-US" dirty="0"/>
              <a:t>To collate evidence </a:t>
            </a:r>
          </a:p>
        </p:txBody>
      </p:sp>
    </p:spTree>
    <p:extLst>
      <p:ext uri="{BB962C8B-B14F-4D97-AF65-F5344CB8AC3E}">
        <p14:creationId xmlns:p14="http://schemas.microsoft.com/office/powerpoint/2010/main" val="44523090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5C0979-A99F-F3C7-E6B9-3D81C558F37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Employers need to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6FBFF9-75BF-7D65-F92E-1AA4E4C922D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Act consistently and fairly</a:t>
            </a:r>
          </a:p>
          <a:p>
            <a:r>
              <a:rPr lang="en-US" dirty="0"/>
              <a:t>Allow employee to state their case before any decisions are made</a:t>
            </a:r>
          </a:p>
          <a:p>
            <a:r>
              <a:rPr lang="en-US" dirty="0"/>
              <a:t>Should have different people for investigation and hearing</a:t>
            </a:r>
          </a:p>
        </p:txBody>
      </p:sp>
    </p:spTree>
    <p:extLst>
      <p:ext uri="{BB962C8B-B14F-4D97-AF65-F5344CB8AC3E}">
        <p14:creationId xmlns:p14="http://schemas.microsoft.com/office/powerpoint/2010/main" val="333156687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976A9D-192C-AFB6-B74E-DC60771F161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Suspension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1D7D653-539B-0453-64F3-286AD207C66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Not automatic – case by case basis</a:t>
            </a:r>
          </a:p>
          <a:p>
            <a:r>
              <a:rPr lang="en-US" dirty="0"/>
              <a:t>Immediate </a:t>
            </a:r>
          </a:p>
          <a:p>
            <a:r>
              <a:rPr lang="en-US" dirty="0"/>
              <a:t>With pay</a:t>
            </a:r>
          </a:p>
          <a:p>
            <a:r>
              <a:rPr lang="en-US" dirty="0"/>
              <a:t>Brief</a:t>
            </a:r>
          </a:p>
          <a:p>
            <a:r>
              <a:rPr lang="en-US" dirty="0"/>
              <a:t>Kept under review </a:t>
            </a:r>
          </a:p>
          <a:p>
            <a:r>
              <a:rPr lang="en-US" dirty="0"/>
              <a:t>Not a sanction </a:t>
            </a:r>
          </a:p>
        </p:txBody>
      </p:sp>
    </p:spTree>
    <p:extLst>
      <p:ext uri="{BB962C8B-B14F-4D97-AF65-F5344CB8AC3E}">
        <p14:creationId xmlns:p14="http://schemas.microsoft.com/office/powerpoint/2010/main" val="399601993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3F9A7D-E84C-0DA4-9C9A-3452B185FD8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Investigation plan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D566DE4-49BB-E66D-7554-F6435EDE5EE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The investigation plan should focus on:</a:t>
            </a:r>
          </a:p>
          <a:p>
            <a:pPr lvl="1"/>
            <a:r>
              <a:rPr lang="en-US" dirty="0"/>
              <a:t>What facts need to be established</a:t>
            </a:r>
          </a:p>
          <a:p>
            <a:pPr lvl="1"/>
            <a:r>
              <a:rPr lang="en-US" dirty="0"/>
              <a:t>What evidence needs to be collected</a:t>
            </a:r>
          </a:p>
          <a:p>
            <a:pPr lvl="1"/>
            <a:r>
              <a:rPr lang="en-US" dirty="0"/>
              <a:t>How to complete the investigation within the timeframe</a:t>
            </a:r>
          </a:p>
          <a:p>
            <a:pPr lvl="1"/>
            <a:r>
              <a:rPr lang="en-US" dirty="0"/>
              <a:t>Reviewing company policies and procedures </a:t>
            </a:r>
          </a:p>
          <a:p>
            <a:pPr lvl="1"/>
            <a:r>
              <a:rPr lang="en-US" dirty="0"/>
              <a:t>Identifying parties relevant to the investigation </a:t>
            </a:r>
          </a:p>
          <a:p>
            <a:pPr lvl="1"/>
            <a:r>
              <a:rPr lang="en-US" dirty="0"/>
              <a:t>Deciding on the order of events</a:t>
            </a:r>
          </a:p>
          <a:p>
            <a:pPr lvl="1"/>
            <a:r>
              <a:rPr lang="en-US" dirty="0"/>
              <a:t>When and where the meeting will take place</a:t>
            </a:r>
          </a:p>
        </p:txBody>
      </p:sp>
    </p:spTree>
    <p:extLst>
      <p:ext uri="{BB962C8B-B14F-4D97-AF65-F5344CB8AC3E}">
        <p14:creationId xmlns:p14="http://schemas.microsoft.com/office/powerpoint/2010/main" val="258199441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2F74D1-6BF7-30CD-BA81-4A9138C74D5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Invite to investigation meeting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336F4B8-3EB0-392D-6113-5A8EB6DB431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US" u="sng" dirty="0"/>
              <a:t>Written</a:t>
            </a:r>
            <a:r>
              <a:rPr lang="en-US" dirty="0"/>
              <a:t> invite to investigation meeting should state:</a:t>
            </a:r>
          </a:p>
          <a:p>
            <a:r>
              <a:rPr lang="en-US" dirty="0"/>
              <a:t>Allegations under investigation </a:t>
            </a:r>
          </a:p>
          <a:p>
            <a:r>
              <a:rPr lang="en-US" dirty="0"/>
              <a:t>Reserve the right to amend allegations as investigation progresses</a:t>
            </a:r>
          </a:p>
          <a:p>
            <a:r>
              <a:rPr lang="en-US" dirty="0"/>
              <a:t>Clarify matters that have been established to date</a:t>
            </a:r>
          </a:p>
          <a:p>
            <a:r>
              <a:rPr lang="en-US" dirty="0"/>
              <a:t>Purpose of the investigation </a:t>
            </a:r>
          </a:p>
          <a:p>
            <a:r>
              <a:rPr lang="en-US" dirty="0"/>
              <a:t>No decisions have been taken </a:t>
            </a:r>
          </a:p>
          <a:p>
            <a:r>
              <a:rPr lang="en-US" dirty="0"/>
              <a:t>Time, date and location of the meeting </a:t>
            </a:r>
          </a:p>
          <a:p>
            <a:r>
              <a:rPr lang="en-US" dirty="0"/>
              <a:t>Who will be present</a:t>
            </a:r>
          </a:p>
          <a:p>
            <a:r>
              <a:rPr lang="en-US" dirty="0"/>
              <a:t>Right to be accompanied?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5735197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FDD60B-B010-6E2A-1551-7791C757350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The Investigating Officer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31B28D2-B039-8242-B704-00449C661C4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It is important that they are a good listener</a:t>
            </a:r>
          </a:p>
          <a:p>
            <a:r>
              <a:rPr lang="en-US" dirty="0"/>
              <a:t>Go in with an open mind</a:t>
            </a:r>
          </a:p>
          <a:p>
            <a:r>
              <a:rPr lang="en-US" dirty="0"/>
              <a:t>Prepare for the meeting </a:t>
            </a:r>
          </a:p>
          <a:p>
            <a:r>
              <a:rPr lang="en-US" dirty="0"/>
              <a:t>Note taker </a:t>
            </a:r>
          </a:p>
        </p:txBody>
      </p:sp>
    </p:spTree>
    <p:extLst>
      <p:ext uri="{BB962C8B-B14F-4D97-AF65-F5344CB8AC3E}">
        <p14:creationId xmlns:p14="http://schemas.microsoft.com/office/powerpoint/2010/main" val="23668625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D5DA0F21-DEEA-D40E-7C5F-88CB2131146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Effective questioning </a:t>
            </a:r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30596D3E-DA94-8761-00CA-287278E5ABD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Effective questions</a:t>
            </a: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559C472E-115E-E6A0-DA66-A288245F8945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US" dirty="0"/>
              <a:t>Open and probing</a:t>
            </a:r>
          </a:p>
          <a:p>
            <a:r>
              <a:rPr lang="en-US" dirty="0"/>
              <a:t>Reflecting </a:t>
            </a:r>
          </a:p>
          <a:p>
            <a:r>
              <a:rPr lang="en-US" dirty="0"/>
              <a:t>Closed or direct</a:t>
            </a:r>
          </a:p>
          <a:p>
            <a:r>
              <a:rPr lang="en-US" dirty="0" err="1"/>
              <a:t>Summarising</a:t>
            </a:r>
            <a:endParaRPr lang="en-US" dirty="0"/>
          </a:p>
          <a:p>
            <a:r>
              <a:rPr lang="en-US" dirty="0"/>
              <a:t>Use pauses and silence </a:t>
            </a:r>
          </a:p>
        </p:txBody>
      </p:sp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0D0A69BB-6ABF-6AB1-9E23-6EC12A0490A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US" dirty="0"/>
              <a:t>Questions to avoid</a:t>
            </a:r>
          </a:p>
        </p:txBody>
      </p:sp>
      <p:sp>
        <p:nvSpPr>
          <p:cNvPr id="11" name="Content Placeholder 10">
            <a:extLst>
              <a:ext uri="{FF2B5EF4-FFF2-40B4-BE49-F238E27FC236}">
                <a16:creationId xmlns:a16="http://schemas.microsoft.com/office/drawing/2014/main" id="{E072BE1B-70CD-02EB-CFAB-EDE307962653}"/>
              </a:ext>
            </a:extLst>
          </p:cNvPr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en-US" dirty="0"/>
              <a:t>Hypothetical</a:t>
            </a:r>
          </a:p>
          <a:p>
            <a:r>
              <a:rPr lang="en-US" dirty="0"/>
              <a:t>Leading</a:t>
            </a:r>
          </a:p>
          <a:p>
            <a:r>
              <a:rPr lang="en-US" dirty="0"/>
              <a:t>Open </a:t>
            </a:r>
          </a:p>
          <a:p>
            <a:r>
              <a:rPr lang="en-US" dirty="0"/>
              <a:t>Multiple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3893381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5C43847-70D4-35CA-C8E3-9899356B7A2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D46542-0308-CCD6-E7AD-62A063A3ACE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Investigation interviews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949013-74A8-E80E-B757-03E960FB492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Confirm from the outset that what is said during the interview may be relied upon </a:t>
            </a:r>
          </a:p>
          <a:p>
            <a:r>
              <a:rPr lang="en-US" dirty="0"/>
              <a:t>Ensue you understand the interviewees points of view and identify what needs further enquiry</a:t>
            </a:r>
          </a:p>
          <a:p>
            <a:r>
              <a:rPr lang="en-US" dirty="0"/>
              <a:t>Investigate anything further that is raised</a:t>
            </a:r>
          </a:p>
          <a:p>
            <a:r>
              <a:rPr lang="en-US" dirty="0"/>
              <a:t>Stick to the point and avoid hearsay/gossip</a:t>
            </a:r>
          </a:p>
          <a:p>
            <a:pPr lvl="1"/>
            <a:r>
              <a:rPr lang="en-US" dirty="0"/>
              <a:t>What happened to YOU?</a:t>
            </a:r>
          </a:p>
          <a:p>
            <a:pPr lvl="1"/>
            <a:r>
              <a:rPr lang="en-US" dirty="0"/>
              <a:t>What did YOU witness?</a:t>
            </a:r>
          </a:p>
          <a:p>
            <a:r>
              <a:rPr lang="en-US" dirty="0"/>
              <a:t>Take and agree an accurate record – </a:t>
            </a:r>
            <a:r>
              <a:rPr lang="en-US" dirty="0" err="1"/>
              <a:t>summarise</a:t>
            </a:r>
            <a:r>
              <a:rPr lang="en-US" dirty="0"/>
              <a:t> the key facts</a:t>
            </a:r>
          </a:p>
        </p:txBody>
      </p:sp>
    </p:spTree>
    <p:extLst>
      <p:ext uri="{BB962C8B-B14F-4D97-AF65-F5344CB8AC3E}">
        <p14:creationId xmlns:p14="http://schemas.microsoft.com/office/powerpoint/2010/main" val="73156689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7135742-AC45-D72A-3A82-EF63F2AAC15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8E9910-2AE4-A97B-5E6B-DE3885C9084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Investigation interviews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5F35A1A-B716-6F35-1A15-E96CCF6741C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/>
              <a:t>Must not:</a:t>
            </a:r>
          </a:p>
          <a:p>
            <a:pPr lvl="1"/>
            <a:r>
              <a:rPr lang="en-US" dirty="0"/>
              <a:t>Offer an opinion </a:t>
            </a:r>
          </a:p>
          <a:p>
            <a:pPr lvl="1"/>
            <a:r>
              <a:rPr lang="en-US" dirty="0"/>
              <a:t>Offer advice – except to assist with understanding evidence </a:t>
            </a:r>
          </a:p>
          <a:p>
            <a:pPr lvl="1"/>
            <a:r>
              <a:rPr lang="en-US" dirty="0"/>
              <a:t>Argue</a:t>
            </a:r>
          </a:p>
          <a:p>
            <a:pPr lvl="1"/>
            <a:r>
              <a:rPr lang="en-US" dirty="0"/>
              <a:t>Intimidate or bully</a:t>
            </a:r>
          </a:p>
          <a:p>
            <a:r>
              <a:rPr lang="en-US" dirty="0"/>
              <a:t>Should:</a:t>
            </a:r>
          </a:p>
          <a:p>
            <a:pPr lvl="1"/>
            <a:r>
              <a:rPr lang="en-US" dirty="0"/>
              <a:t>Encourage – not head, “yes”, “tell me more”, “go on”, “please continue”</a:t>
            </a:r>
          </a:p>
          <a:p>
            <a:pPr lvl="1"/>
            <a:r>
              <a:rPr lang="en-US" dirty="0"/>
              <a:t>Verify – paraphrase, restate </a:t>
            </a:r>
            <a:r>
              <a:rPr lang="en-US" dirty="0" err="1"/>
              <a:t>summarise</a:t>
            </a:r>
            <a:r>
              <a:rPr lang="en-US" dirty="0"/>
              <a:t>, “so what you are saying is…”</a:t>
            </a:r>
          </a:p>
          <a:p>
            <a:pPr lvl="1"/>
            <a:r>
              <a:rPr lang="en-US" dirty="0"/>
              <a:t>Challenge </a:t>
            </a:r>
          </a:p>
        </p:txBody>
      </p:sp>
    </p:spTree>
    <p:extLst>
      <p:ext uri="{BB962C8B-B14F-4D97-AF65-F5344CB8AC3E}">
        <p14:creationId xmlns:p14="http://schemas.microsoft.com/office/powerpoint/2010/main" val="122703863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53FEB4-F715-E8A7-B652-6113D7D09F9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Note taking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E6D44B6-0CE0-949F-476B-6EDCB2172B5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Importance of a note taker</a:t>
            </a:r>
          </a:p>
          <a:p>
            <a:r>
              <a:rPr lang="en-US" dirty="0"/>
              <a:t>Confident note taker</a:t>
            </a:r>
          </a:p>
          <a:p>
            <a:r>
              <a:rPr lang="en-US" dirty="0"/>
              <a:t>Quick at taking notes </a:t>
            </a:r>
          </a:p>
          <a:p>
            <a:r>
              <a:rPr lang="en-US" dirty="0"/>
              <a:t>Accurate  </a:t>
            </a:r>
          </a:p>
          <a:p>
            <a:r>
              <a:rPr lang="en-US" dirty="0"/>
              <a:t>Prepare questions in advance </a:t>
            </a:r>
          </a:p>
          <a:p>
            <a:r>
              <a:rPr lang="en-US" dirty="0"/>
              <a:t>Note taker must not be a witness</a:t>
            </a:r>
          </a:p>
          <a:p>
            <a:r>
              <a:rPr lang="en-US" dirty="0"/>
              <a:t>Same note taker can be used throughout (and is advisable) </a:t>
            </a:r>
          </a:p>
        </p:txBody>
      </p:sp>
    </p:spTree>
    <p:extLst>
      <p:ext uri="{BB962C8B-B14F-4D97-AF65-F5344CB8AC3E}">
        <p14:creationId xmlns:p14="http://schemas.microsoft.com/office/powerpoint/2010/main" val="3089424544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5588799-707F-BCAB-67D3-3FBE46AD591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70079E-292C-99D6-5DAE-38A8E7F5541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Note taking - </a:t>
            </a:r>
            <a:r>
              <a:rPr lang="en-US" b="1" dirty="0"/>
              <a:t>Do’s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1F9B83-DF6D-29E0-E0E2-88FEC078A66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US" dirty="0"/>
              <a:t>Keep in step with the thinking of the meeting and clear up outstanding points before its too late</a:t>
            </a:r>
          </a:p>
          <a:p>
            <a:r>
              <a:rPr lang="en-US" dirty="0"/>
              <a:t>Discriminate between fact and opinion </a:t>
            </a:r>
          </a:p>
          <a:p>
            <a:r>
              <a:rPr lang="en-US" dirty="0"/>
              <a:t>Record the words actually used, don’t substitute your own words or interpretations</a:t>
            </a:r>
          </a:p>
          <a:p>
            <a:r>
              <a:rPr lang="en-US" dirty="0"/>
              <a:t>Write in note fashion – be concise and accurate and avoid verbatim reporting unless essential</a:t>
            </a:r>
          </a:p>
          <a:p>
            <a:r>
              <a:rPr lang="en-US" dirty="0"/>
              <a:t>Use short clear sentences and paragraphs</a:t>
            </a:r>
          </a:p>
          <a:p>
            <a:r>
              <a:rPr lang="en-US" dirty="0"/>
              <a:t>Check the finished product</a:t>
            </a:r>
          </a:p>
          <a:p>
            <a:r>
              <a:rPr lang="en-US" dirty="0" err="1"/>
              <a:t>Finalise</a:t>
            </a:r>
            <a:r>
              <a:rPr lang="en-US" dirty="0"/>
              <a:t> notes within two days of the meeting </a:t>
            </a:r>
          </a:p>
          <a:p>
            <a:r>
              <a:rPr lang="en-US" dirty="0"/>
              <a:t>Ensure the individual has the opportunity to review and sign the notes</a:t>
            </a:r>
          </a:p>
          <a:p>
            <a:pPr marL="0" indent="0">
              <a:buNone/>
            </a:pPr>
            <a:r>
              <a:rPr lang="en-US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914282583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7B25FAE-BC3E-BE25-4185-16ADF841761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17D64A-3EE4-F0A6-8D09-C6E93552341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Note taking – </a:t>
            </a:r>
            <a:r>
              <a:rPr lang="en-US" b="1" dirty="0"/>
              <a:t>Don'ts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0DEBCEC-7840-C31E-2AB3-0B289FF8D5F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US" dirty="0"/>
              <a:t>Permit the pace of the discussion to get too fast for accurate note taking </a:t>
            </a:r>
          </a:p>
          <a:p>
            <a:r>
              <a:rPr lang="en-US" dirty="0"/>
              <a:t>Be judgmental and allow your own personal bias to creep into your interpretation</a:t>
            </a:r>
          </a:p>
          <a:p>
            <a:r>
              <a:rPr lang="en-US" dirty="0"/>
              <a:t>Include familiar abbreviations and jargon</a:t>
            </a:r>
          </a:p>
          <a:p>
            <a:r>
              <a:rPr lang="en-US" dirty="0"/>
              <a:t>Delay typing up the notes</a:t>
            </a:r>
          </a:p>
          <a:p>
            <a:r>
              <a:rPr lang="en-US" dirty="0"/>
              <a:t>Be over influenced by status or subject</a:t>
            </a:r>
          </a:p>
          <a:p>
            <a:endParaRPr lang="en-US" dirty="0"/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268739391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2FDAB8F-DE4D-3ED4-0956-770EF1885DD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69A7C1-3167-C96A-9B0F-8CB79568AC0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Note taking – </a:t>
            </a:r>
            <a:r>
              <a:rPr lang="en-US" b="1" dirty="0"/>
              <a:t>and remember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EC493E-27EC-18DA-C607-687AE3B21E9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/>
              <a:t>The better the notes, the easier your report will be to write</a:t>
            </a:r>
          </a:p>
          <a:p>
            <a:r>
              <a:rPr lang="en-US" dirty="0"/>
              <a:t>Hand written notes can be required by an Employment Tribunal</a:t>
            </a:r>
          </a:p>
          <a:p>
            <a:r>
              <a:rPr lang="en-US" dirty="0"/>
              <a:t>Think about what it will feel like to present and be cross examined under oath in an Employment Tribunal</a:t>
            </a:r>
          </a:p>
          <a:p>
            <a:endParaRPr lang="en-US" dirty="0"/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900380289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4A93AC-D25C-B556-77E9-2A9CE0F8504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Witness statements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EB45862-B176-6EE1-0ECE-E49CB4CAB82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Data protection issues </a:t>
            </a:r>
          </a:p>
          <a:p>
            <a:r>
              <a:rPr lang="en-US" dirty="0"/>
              <a:t>Inconsistencies when notes are reviewed</a:t>
            </a:r>
          </a:p>
          <a:p>
            <a:r>
              <a:rPr lang="en-US" dirty="0"/>
              <a:t>Confidential statements / anonymity </a:t>
            </a:r>
          </a:p>
        </p:txBody>
      </p:sp>
    </p:spTree>
    <p:extLst>
      <p:ext uri="{BB962C8B-B14F-4D97-AF65-F5344CB8AC3E}">
        <p14:creationId xmlns:p14="http://schemas.microsoft.com/office/powerpoint/2010/main" val="1836473146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F22B0F-C207-341D-BECF-3AD9B568334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Other information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8D734B-EC40-4FC7-60C2-9FEC08E1677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US" dirty="0"/>
              <a:t>CCTV footage</a:t>
            </a:r>
          </a:p>
          <a:p>
            <a:r>
              <a:rPr lang="en-US" dirty="0"/>
              <a:t>Attendance records</a:t>
            </a:r>
          </a:p>
          <a:p>
            <a:r>
              <a:rPr lang="en-US" dirty="0"/>
              <a:t>Time sheets </a:t>
            </a:r>
          </a:p>
          <a:p>
            <a:r>
              <a:rPr lang="en-US" dirty="0"/>
              <a:t>Third party statements </a:t>
            </a:r>
          </a:p>
          <a:p>
            <a:r>
              <a:rPr lang="en-US" dirty="0"/>
              <a:t>Social media</a:t>
            </a:r>
          </a:p>
          <a:p>
            <a:r>
              <a:rPr lang="en-US" dirty="0"/>
              <a:t>Metadata</a:t>
            </a:r>
          </a:p>
          <a:p>
            <a:r>
              <a:rPr lang="en-US" dirty="0"/>
              <a:t>Financial reports</a:t>
            </a:r>
          </a:p>
          <a:p>
            <a:r>
              <a:rPr lang="en-US" dirty="0"/>
              <a:t>Emails</a:t>
            </a:r>
          </a:p>
          <a:p>
            <a:r>
              <a:rPr lang="en-US" dirty="0"/>
              <a:t>Telephone records</a:t>
            </a:r>
          </a:p>
        </p:txBody>
      </p:sp>
    </p:spTree>
    <p:extLst>
      <p:ext uri="{BB962C8B-B14F-4D97-AF65-F5344CB8AC3E}">
        <p14:creationId xmlns:p14="http://schemas.microsoft.com/office/powerpoint/2010/main" val="2034398554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0B1195-B7BA-AE7C-FB51-46B06EF3612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The report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79FF2EA-1D80-27B3-6CFF-D0897183090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/>
              <a:t>Introduction </a:t>
            </a:r>
          </a:p>
          <a:p>
            <a:r>
              <a:rPr lang="en-US" dirty="0"/>
              <a:t>Summary of the process </a:t>
            </a:r>
          </a:p>
          <a:p>
            <a:r>
              <a:rPr lang="en-US" dirty="0"/>
              <a:t>Parties involved </a:t>
            </a:r>
          </a:p>
          <a:p>
            <a:r>
              <a:rPr lang="en-US" dirty="0"/>
              <a:t>Chronology</a:t>
            </a:r>
          </a:p>
          <a:p>
            <a:r>
              <a:rPr lang="en-US" dirty="0"/>
              <a:t>Allegation </a:t>
            </a:r>
          </a:p>
          <a:p>
            <a:r>
              <a:rPr lang="en-US" dirty="0"/>
              <a:t>Considerations and inconsistencies </a:t>
            </a:r>
          </a:p>
          <a:p>
            <a:r>
              <a:rPr lang="en-US" dirty="0"/>
              <a:t>Finding and recommendations </a:t>
            </a:r>
          </a:p>
          <a:p>
            <a:r>
              <a:rPr lang="en-US" dirty="0"/>
              <a:t>Appendices  </a:t>
            </a:r>
          </a:p>
        </p:txBody>
      </p:sp>
    </p:spTree>
    <p:extLst>
      <p:ext uri="{BB962C8B-B14F-4D97-AF65-F5344CB8AC3E}">
        <p14:creationId xmlns:p14="http://schemas.microsoft.com/office/powerpoint/2010/main" val="1812220717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A98ECA-32EC-FAD3-5237-B3ED55642F5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The report:  Accuracy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2752842-C39B-2799-7F33-986E126B51D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Say what you mean</a:t>
            </a:r>
          </a:p>
          <a:p>
            <a:r>
              <a:rPr lang="en-US" dirty="0"/>
              <a:t>Be objective and stick to the facts</a:t>
            </a:r>
          </a:p>
          <a:p>
            <a:r>
              <a:rPr lang="en-US" dirty="0"/>
              <a:t>Good punctuation </a:t>
            </a:r>
          </a:p>
          <a:p>
            <a:r>
              <a:rPr lang="en-US" dirty="0"/>
              <a:t>Good spelling </a:t>
            </a:r>
          </a:p>
          <a:p>
            <a:r>
              <a:rPr lang="en-US" dirty="0"/>
              <a:t>Using the active rather than the passive to avoid ambiguity </a:t>
            </a:r>
          </a:p>
          <a:p>
            <a:r>
              <a:rPr lang="en-US" dirty="0"/>
              <a:t>Be consistent in terminology </a:t>
            </a:r>
          </a:p>
        </p:txBody>
      </p:sp>
    </p:spTree>
    <p:extLst>
      <p:ext uri="{BB962C8B-B14F-4D97-AF65-F5344CB8AC3E}">
        <p14:creationId xmlns:p14="http://schemas.microsoft.com/office/powerpoint/2010/main" val="1112300678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B83FAE2-BE79-2E54-8EBD-782C6871FED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E950E5-5B62-D363-8DD1-BC7891F5975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The report:  Brevity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6A4FB38-C657-F993-93E1-DCD18C69B18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Short simple words</a:t>
            </a:r>
          </a:p>
          <a:p>
            <a:r>
              <a:rPr lang="en-US" dirty="0"/>
              <a:t>Short sentences</a:t>
            </a:r>
          </a:p>
          <a:p>
            <a:r>
              <a:rPr lang="en-US" dirty="0"/>
              <a:t>Short, numbered paragraphs – whenever the topic changes</a:t>
            </a:r>
          </a:p>
          <a:p>
            <a:r>
              <a:rPr lang="en-US" dirty="0"/>
              <a:t>Keep an impersonal tone and do not assume an overly formal or legalistic writing style</a:t>
            </a:r>
          </a:p>
        </p:txBody>
      </p:sp>
    </p:spTree>
    <p:extLst>
      <p:ext uri="{BB962C8B-B14F-4D97-AF65-F5344CB8AC3E}">
        <p14:creationId xmlns:p14="http://schemas.microsoft.com/office/powerpoint/2010/main" val="2432619604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9DA0221-39EA-1B41-FA8B-B1F6E514C95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458477-5D2A-6436-D646-373D6680EBE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The report:  Clarity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086D36C-B656-AE7E-79D0-37E348BC1AB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Use Plain English</a:t>
            </a:r>
          </a:p>
          <a:p>
            <a:r>
              <a:rPr lang="en-US" dirty="0"/>
              <a:t>Only use jargon in the right place (give an explanation)</a:t>
            </a:r>
          </a:p>
          <a:p>
            <a:r>
              <a:rPr lang="en-US" dirty="0"/>
              <a:t>Check that the flow of the writing is logical</a:t>
            </a:r>
          </a:p>
          <a:p>
            <a:r>
              <a:rPr lang="en-US" dirty="0"/>
              <a:t>Start by making the topic and purpose clear</a:t>
            </a:r>
          </a:p>
          <a:p>
            <a:r>
              <a:rPr lang="en-US" dirty="0"/>
              <a:t>Finish by making it clear what happens next </a:t>
            </a:r>
          </a:p>
          <a:p>
            <a:r>
              <a:rPr lang="en-US" dirty="0"/>
              <a:t>Check for ambiguity from the reader’s point of view</a:t>
            </a:r>
          </a:p>
          <a:p>
            <a:r>
              <a:rPr lang="en-US" dirty="0"/>
              <a:t>Avoid waffle</a:t>
            </a:r>
          </a:p>
        </p:txBody>
      </p:sp>
    </p:spTree>
    <p:extLst>
      <p:ext uri="{BB962C8B-B14F-4D97-AF65-F5344CB8AC3E}">
        <p14:creationId xmlns:p14="http://schemas.microsoft.com/office/powerpoint/2010/main" val="2829840142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E770AA7-C3D8-1E7E-F4D1-A376E6494B4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7E9C1D-DBC5-D719-747C-0F6693B9C00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The report:  Considerations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9053D82-4846-1664-8BD3-1D5AF22665F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Motivations </a:t>
            </a:r>
          </a:p>
          <a:p>
            <a:r>
              <a:rPr lang="en-US" dirty="0"/>
              <a:t>Organisational circumstances</a:t>
            </a:r>
          </a:p>
          <a:p>
            <a:r>
              <a:rPr lang="en-US" dirty="0"/>
              <a:t>Environment</a:t>
            </a:r>
          </a:p>
          <a:p>
            <a:r>
              <a:rPr lang="en-US" dirty="0"/>
              <a:t>Historical practices</a:t>
            </a:r>
          </a:p>
          <a:p>
            <a:r>
              <a:rPr lang="en-US" dirty="0"/>
              <a:t>Personal relationships</a:t>
            </a:r>
          </a:p>
        </p:txBody>
      </p:sp>
    </p:spTree>
    <p:extLst>
      <p:ext uri="{BB962C8B-B14F-4D97-AF65-F5344CB8AC3E}">
        <p14:creationId xmlns:p14="http://schemas.microsoft.com/office/powerpoint/2010/main" val="3863517894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CFDF9FB-D544-D57E-C9CE-A9987D82FB6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8E02CA-A1FA-108B-5140-C23FE2DEF1E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The report:  Inconsistencies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1C27C5-0174-D09D-7827-8E8F98844B5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Contradictory statements</a:t>
            </a:r>
          </a:p>
          <a:p>
            <a:r>
              <a:rPr lang="en-US" dirty="0"/>
              <a:t>Missing paperwork</a:t>
            </a:r>
          </a:p>
        </p:txBody>
      </p:sp>
    </p:spTree>
    <p:extLst>
      <p:ext uri="{BB962C8B-B14F-4D97-AF65-F5344CB8AC3E}">
        <p14:creationId xmlns:p14="http://schemas.microsoft.com/office/powerpoint/2010/main" val="3139522120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53F436-5718-DACF-34C4-4F979C73CB2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THANK YOU FOR LISTENING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11426B2-B198-7ACF-28C7-5E833C27E62C}"/>
              </a:ext>
            </a:extLst>
          </p:cNvPr>
          <p:cNvSpPr>
            <a:spLocks noGrp="1"/>
          </p:cNvSpPr>
          <p:nvPr>
            <p:ph idx="1"/>
          </p:nvPr>
        </p:nvSpPr>
        <p:spPr>
          <a:ln>
            <a:solidFill>
              <a:schemeClr val="accent1"/>
            </a:solidFill>
          </a:ln>
        </p:spPr>
        <p:txBody>
          <a:bodyPr/>
          <a:lstStyle/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</p:txBody>
      </p:sp>
      <p:pic>
        <p:nvPicPr>
          <p:cNvPr id="5" name="Picture 2" descr="975 Any Questions Stock Photos - Free &amp; Royalty-Free Stock ...">
            <a:extLst>
              <a:ext uri="{FF2B5EF4-FFF2-40B4-BE49-F238E27FC236}">
                <a16:creationId xmlns:a16="http://schemas.microsoft.com/office/drawing/2014/main" id="{F0951EB5-3708-E438-DB26-0E992336FF4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90074" y="2805193"/>
            <a:ext cx="3917407" cy="26353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2746536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 Boardroom">
  <a:themeElements>
    <a:clrScheme name="Ion Boardroom">
      <a:dk1>
        <a:sysClr val="windowText" lastClr="000000"/>
      </a:dk1>
      <a:lt1>
        <a:sysClr val="window" lastClr="FFFFFF"/>
      </a:lt1>
      <a:dk2>
        <a:srgbClr val="3B3059"/>
      </a:dk2>
      <a:lt2>
        <a:srgbClr val="EBEBEB"/>
      </a:lt2>
      <a:accent1>
        <a:srgbClr val="B31166"/>
      </a:accent1>
      <a:accent2>
        <a:srgbClr val="E33D6F"/>
      </a:accent2>
      <a:accent3>
        <a:srgbClr val="E45F3C"/>
      </a:accent3>
      <a:accent4>
        <a:srgbClr val="E9943A"/>
      </a:accent4>
      <a:accent5>
        <a:srgbClr val="9B6BF2"/>
      </a:accent5>
      <a:accent6>
        <a:srgbClr val="D53DD0"/>
      </a:accent6>
      <a:hlink>
        <a:srgbClr val="8F8F8F"/>
      </a:hlink>
      <a:folHlink>
        <a:srgbClr val="A5A5A5"/>
      </a:folHlink>
    </a:clrScheme>
    <a:fontScheme name="Ion Boardroom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 Boardroom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124000"/>
                <a:satMod val="148000"/>
                <a:lumMod val="124000"/>
              </a:schemeClr>
            </a:gs>
            <a:gs pos="100000">
              <a:schemeClr val="phClr">
                <a:shade val="76000"/>
                <a:hueMod val="89000"/>
                <a:satMod val="164000"/>
                <a:lumMod val="5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91000"/>
                <a:satMod val="164000"/>
                <a:lumMod val="74000"/>
              </a:schemeClr>
              <a:schemeClr val="phClr">
                <a:hueMod val="124000"/>
                <a:satMod val="140000"/>
                <a:lumMod val="14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 Boardroom" id="{FC33163D-4339-46B1-8EED-24C834239D99}" vid="{B8502691-933B-45FE-8764-BA278511EF27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 Boardroom</Template>
  <TotalTime>539</TotalTime>
  <Words>1044</Words>
  <Application>Microsoft Office PowerPoint</Application>
  <PresentationFormat>Widescreen</PresentationFormat>
  <Paragraphs>221</Paragraphs>
  <Slides>30</Slides>
  <Notes>1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30</vt:i4>
      </vt:variant>
    </vt:vector>
  </HeadingPairs>
  <TitlesOfParts>
    <vt:vector size="31" baseType="lpstr">
      <vt:lpstr>Ion Boardroom</vt:lpstr>
      <vt:lpstr>Advanced Application of Employment Law </vt:lpstr>
      <vt:lpstr>Effective Investigations </vt:lpstr>
      <vt:lpstr>Why carry out investigations?  </vt:lpstr>
      <vt:lpstr>Why carry out investigations?  </vt:lpstr>
      <vt:lpstr>When to carry out an investigation  </vt:lpstr>
      <vt:lpstr>Appointing Roles</vt:lpstr>
      <vt:lpstr>Appointing an Investigation Officer</vt:lpstr>
      <vt:lpstr>ACAS Code of Practice</vt:lpstr>
      <vt:lpstr>Matters should be investigated</vt:lpstr>
      <vt:lpstr>Employers need to</vt:lpstr>
      <vt:lpstr>Suspension </vt:lpstr>
      <vt:lpstr>Investigation plan</vt:lpstr>
      <vt:lpstr>Invite to investigation meeting</vt:lpstr>
      <vt:lpstr>The Investigating Officer</vt:lpstr>
      <vt:lpstr>Effective questioning </vt:lpstr>
      <vt:lpstr>Investigation interviews </vt:lpstr>
      <vt:lpstr>Investigation interviews </vt:lpstr>
      <vt:lpstr>Note taking</vt:lpstr>
      <vt:lpstr>Note taking - Do’s</vt:lpstr>
      <vt:lpstr>Note taking – Don'ts</vt:lpstr>
      <vt:lpstr>Note taking – and remember </vt:lpstr>
      <vt:lpstr>Witness statements </vt:lpstr>
      <vt:lpstr>Other information </vt:lpstr>
      <vt:lpstr>The report </vt:lpstr>
      <vt:lpstr>The report:  Accuracy </vt:lpstr>
      <vt:lpstr>The report:  Brevity </vt:lpstr>
      <vt:lpstr>The report:  Clarity </vt:lpstr>
      <vt:lpstr>The report:  Considerations </vt:lpstr>
      <vt:lpstr>The report:  Inconsistencies </vt:lpstr>
      <vt:lpstr>THANK YOU FOR LISTENING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Bethan Southcombe</dc:creator>
  <cp:lastModifiedBy>Bethan Southcombe</cp:lastModifiedBy>
  <cp:revision>34</cp:revision>
  <dcterms:created xsi:type="dcterms:W3CDTF">2024-11-07T21:49:00Z</dcterms:created>
  <dcterms:modified xsi:type="dcterms:W3CDTF">2025-01-02T11:08:17Z</dcterms:modified>
</cp:coreProperties>
</file>