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45B5CE-7CFD-2752-5380-0EE134261296}" v="2465" dt="2025-12-10T17:34:53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10.12.2025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143000" y="1676400"/>
            <a:ext cx="3810000" cy="3505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latin typeface="Lucida Bright"/>
              </a:rPr>
              <a:t>Business Plan Presentation</a:t>
            </a:r>
            <a:r>
              <a:rPr lang="en-US" sz="4000" b="1" dirty="0">
                <a:latin typeface="Fairwater Script"/>
              </a:rPr>
              <a:t> </a:t>
            </a:r>
            <a:endParaRPr lang="en-US" sz="4000" b="1" kern="1200" dirty="0">
              <a:latin typeface="Fairwater Script"/>
            </a:endParaRP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Char char="•"/>
            </a:pPr>
            <a:r>
              <a:rPr lang="en-US" b="1" dirty="0">
                <a:latin typeface="Arial"/>
                <a:cs typeface="Arial"/>
              </a:rPr>
              <a:t>Enterprise and Entrepreneurship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/>
                <a:cs typeface="Arial"/>
              </a:rPr>
              <a:t> Alexandrina Lupu 2415930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/>
                <a:cs typeface="Arial"/>
              </a:rPr>
              <a:t> LCLM4006_LON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/>
                <a:cs typeface="Arial"/>
              </a:rPr>
              <a:t> Charles </a:t>
            </a:r>
            <a:r>
              <a:rPr lang="en-US" b="1" dirty="0" err="1">
                <a:latin typeface="Arial"/>
                <a:cs typeface="Arial"/>
              </a:rPr>
              <a:t>Obinwa</a:t>
            </a:r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0C820-C49F-6DFD-1604-6CAB16CE7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>
                <a:solidFill>
                  <a:schemeClr val="tx2"/>
                </a:solidFill>
                <a:latin typeface="Arial"/>
                <a:cs typeface="Arial"/>
              </a:rPr>
              <a:t>Table of Contents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415D7-819F-4D77-A4B7-502414E30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095362"/>
            <a:ext cx="9833548" cy="34895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r>
              <a:rPr lang="en-US" sz="1800" dirty="0">
                <a:solidFill>
                  <a:schemeClr val="tx2"/>
                </a:solidFill>
                <a:latin typeface="Arial"/>
                <a:cs typeface="Arial"/>
              </a:rPr>
              <a:t>Introduction...................................................................3</a:t>
            </a:r>
          </a:p>
          <a:p>
            <a:pPr marL="342900" indent="-342900">
              <a:buAutoNum type="arabicPeriod"/>
            </a:pPr>
            <a:r>
              <a:rPr lang="en-US" sz="1800" dirty="0">
                <a:solidFill>
                  <a:schemeClr val="tx2"/>
                </a:solidFill>
                <a:latin typeface="Arial"/>
                <a:cs typeface="Arial"/>
              </a:rPr>
              <a:t>Overview of the Business Idea.....................................4</a:t>
            </a:r>
          </a:p>
          <a:p>
            <a:pPr marL="342900" indent="-342900">
              <a:buAutoNum type="arabicPeriod"/>
            </a:pPr>
            <a:r>
              <a:rPr lang="en-US" sz="1800" dirty="0">
                <a:solidFill>
                  <a:schemeClr val="tx2"/>
                </a:solidFill>
                <a:latin typeface="Arial"/>
                <a:cs typeface="Arial"/>
              </a:rPr>
              <a:t>Legal format and Management structure......................5</a:t>
            </a:r>
          </a:p>
          <a:p>
            <a:pPr marL="342900" indent="-342900">
              <a:buAutoNum type="arabicPeriod"/>
            </a:pPr>
            <a:r>
              <a:rPr lang="en-US" sz="1800" dirty="0">
                <a:solidFill>
                  <a:schemeClr val="tx2"/>
                </a:solidFill>
                <a:latin typeface="Arial"/>
                <a:cs typeface="Arial"/>
              </a:rPr>
              <a:t>PESTEL Analysis …......................................................7</a:t>
            </a:r>
          </a:p>
          <a:p>
            <a:pPr marL="342900" indent="-342900">
              <a:buAutoNum type="arabicPeriod"/>
            </a:pPr>
            <a:r>
              <a:rPr lang="en-US" sz="1800" dirty="0">
                <a:solidFill>
                  <a:schemeClr val="tx2"/>
                </a:solidFill>
                <a:latin typeface="Arial"/>
                <a:cs typeface="Arial"/>
              </a:rPr>
              <a:t>Marketing strategies......................................................8</a:t>
            </a:r>
          </a:p>
          <a:p>
            <a:pPr marL="342900" indent="-342900">
              <a:buAutoNum type="arabicPeriod"/>
            </a:pPr>
            <a:r>
              <a:rPr lang="en-US" sz="1800" dirty="0">
                <a:solidFill>
                  <a:schemeClr val="tx2"/>
                </a:solidFill>
                <a:latin typeface="Arial"/>
                <a:cs typeface="Arial"/>
              </a:rPr>
              <a:t>Funding Requirements and Allocation...........................9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6201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3D Photo Wallpaper Self Adhesive Wall Art Salon Hair Salon Beauty Salon  Wall Photo Art Wall Poster Decorative Wall Stickers Peel And Stick  Removable ...">
            <a:extLst>
              <a:ext uri="{FF2B5EF4-FFF2-40B4-BE49-F238E27FC236}">
                <a16:creationId xmlns:a16="http://schemas.microsoft.com/office/drawing/2014/main" id="{839E966D-DD22-E5A2-ACCC-F757E17581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2440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67CA6C-C080-FB8A-CE2B-00ECE282D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b="1">
                <a:latin typeface="Arial"/>
                <a:cs typeface="Arial"/>
              </a:rPr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F527D-09C3-1B44-29ED-EFE1DC4C7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8858"/>
            <a:ext cx="4385860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rial"/>
                <a:cs typeface="Arial"/>
              </a:rPr>
              <a:t>   Luxe and Glow hair and beauty salon.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This presentation will outline the vision, services, and business strategy behind our salon.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Our goal is to build a modern, welcoming salon that offers          professional hair and beauty services while creating a loyal and satisfied client base.</a:t>
            </a:r>
          </a:p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8844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FC163-D206-4C7E-C19E-AAE499EA2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>
                <a:highlight>
                  <a:srgbClr val="FFFFFF"/>
                </a:highlight>
                <a:latin typeface="Arial"/>
                <a:cs typeface="Arial"/>
              </a:rPr>
              <a:t>Overview of the Business Idea</a:t>
            </a: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 </a:t>
            </a:r>
            <a:endParaRPr lang="en-US">
              <a:highlight>
                <a:srgbClr val="FFFFFF"/>
              </a:highlight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F1B65-857A-CA59-EF08-D86650D82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900">
                <a:latin typeface="Arial"/>
                <a:cs typeface="Arial"/>
              </a:rPr>
              <a:t>Luxe and Glow salon is a modern hair and beauty salon focused on helping clients look and feel their best.</a:t>
            </a:r>
          </a:p>
          <a:p>
            <a:pPr marL="342900" indent="-342900"/>
            <a:r>
              <a:rPr lang="en-US" sz="1900">
                <a:latin typeface="Arial"/>
                <a:cs typeface="Arial"/>
              </a:rPr>
              <a:t>We offer haircuts, styling, </a:t>
            </a:r>
            <a:r>
              <a:rPr lang="en-GB" sz="1900">
                <a:latin typeface="Arial"/>
                <a:cs typeface="Arial"/>
              </a:rPr>
              <a:t>colouring</a:t>
            </a:r>
            <a:r>
              <a:rPr lang="en-US" sz="1900">
                <a:latin typeface="Arial"/>
                <a:cs typeface="Arial"/>
              </a:rPr>
              <a:t>, hair treatments and makeup services.</a:t>
            </a:r>
          </a:p>
          <a:p>
            <a:pPr marL="342900" indent="-342900"/>
            <a:r>
              <a:rPr lang="en-US" sz="1900">
                <a:latin typeface="Arial"/>
                <a:cs typeface="Arial"/>
              </a:rPr>
              <a:t>Our  salon stands out through a </a:t>
            </a:r>
            <a:r>
              <a:rPr lang="en-GB" sz="1900">
                <a:latin typeface="Arial"/>
                <a:cs typeface="Arial"/>
              </a:rPr>
              <a:t>personalised</a:t>
            </a:r>
            <a:r>
              <a:rPr lang="en-US" sz="1900">
                <a:latin typeface="Arial"/>
                <a:cs typeface="Arial"/>
              </a:rPr>
              <a:t> client experience, high-quality products, and a friendly, welcoming atmosphere.</a:t>
            </a:r>
            <a:endParaRPr lang="en-GB" sz="1900" noProof="1">
              <a:latin typeface="Arial"/>
              <a:cs typeface="Arial"/>
            </a:endParaRPr>
          </a:p>
          <a:p>
            <a:pPr marL="342900" indent="-342900"/>
            <a:r>
              <a:rPr lang="en-GB" sz="1900" noProof="1">
                <a:latin typeface="Arial"/>
                <a:cs typeface="Arial"/>
              </a:rPr>
              <a:t>We meet market demand for professional, reliable, and personalised beauty services.</a:t>
            </a:r>
          </a:p>
          <a:p>
            <a:pPr marL="342900" indent="-342900"/>
            <a:endParaRPr lang="en-GB" sz="1900" noProof="1">
              <a:latin typeface="Arial"/>
              <a:cs typeface="Arial"/>
            </a:endParaRPr>
          </a:p>
        </p:txBody>
      </p:sp>
      <p:pic>
        <p:nvPicPr>
          <p:cNvPr id="4" name="Picture 3" descr="Harrods Hair &amp; Beauty Salon | Beauty Lounge London | Harrods UK">
            <a:extLst>
              <a:ext uri="{FF2B5EF4-FFF2-40B4-BE49-F238E27FC236}">
                <a16:creationId xmlns:a16="http://schemas.microsoft.com/office/drawing/2014/main" id="{0F91BC0E-199F-2501-6171-500B45A01B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53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99878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21C65A-2517-6AED-EDC1-C177562E9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>
                <a:latin typeface="Arial"/>
                <a:cs typeface="Arial"/>
              </a:rPr>
              <a:t>Legal Format and Management Structure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C5B0A-1273-0D66-5FE3-38FA19F4F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700" b="1">
                <a:latin typeface="Arial"/>
                <a:cs typeface="Arial"/>
              </a:rPr>
              <a:t>Legal structure</a:t>
            </a:r>
          </a:p>
          <a:p>
            <a:pPr marL="0" indent="0">
              <a:buNone/>
            </a:pPr>
            <a:r>
              <a:rPr lang="en-GB" sz="1700">
                <a:latin typeface="Arial"/>
                <a:cs typeface="Arial"/>
              </a:rPr>
              <a:t>I chose to register the salon as a Limited Company (Ltd).</a:t>
            </a:r>
            <a:endParaRPr lang="en-GB" sz="1700"/>
          </a:p>
          <a:p>
            <a:pPr marL="342900" indent="-342900"/>
            <a:r>
              <a:rPr lang="en-GB" sz="1700">
                <a:latin typeface="Arial"/>
                <a:cs typeface="Arial"/>
              </a:rPr>
              <a:t>This keeps my personal finances separate from the business.</a:t>
            </a:r>
          </a:p>
          <a:p>
            <a:pPr marL="342900" indent="-342900"/>
            <a:r>
              <a:rPr lang="en-GB" sz="1700">
                <a:latin typeface="Arial"/>
                <a:cs typeface="Arial"/>
              </a:rPr>
              <a:t>Provides protection for my personal assets if the business faces financial issues.</a:t>
            </a:r>
          </a:p>
          <a:p>
            <a:pPr marL="342900" indent="-342900"/>
            <a:r>
              <a:rPr lang="en-GB" sz="1700">
                <a:latin typeface="Arial"/>
                <a:cs typeface="Arial"/>
              </a:rPr>
              <a:t>Makes the salon look more professional when dealing with suppliers and clients.</a:t>
            </a:r>
          </a:p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</p:txBody>
      </p:sp>
      <p:pic>
        <p:nvPicPr>
          <p:cNvPr id="5" name="Picture 4" descr="Legal Environment of Business: Elements, Impact and Benefits">
            <a:extLst>
              <a:ext uri="{FF2B5EF4-FFF2-40B4-BE49-F238E27FC236}">
                <a16:creationId xmlns:a16="http://schemas.microsoft.com/office/drawing/2014/main" id="{53B4A29B-AA1F-1701-B010-1C93594DD4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009" r="1333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99242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E50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AC3FD2-0A44-4476-C918-C9099B879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Management structure of my business</a:t>
            </a:r>
            <a:r>
              <a:rPr lang="en-US" sz="2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E32EA31-D9AC-25C2-66C4-EEAC746056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273" t="815" r="10744" b="-297"/>
          <a:stretch>
            <a:fillRect/>
          </a:stretch>
        </p:blipFill>
        <p:spPr>
          <a:xfrm>
            <a:off x="3579159" y="726969"/>
            <a:ext cx="7983816" cy="571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572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25A7A-85C1-6EB1-BDE1-A49C9D3D2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5062" y="501651"/>
            <a:ext cx="4832369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b="1">
                <a:latin typeface="Arial"/>
                <a:cs typeface="Arial"/>
              </a:rPr>
              <a:t>PESTLE Analysis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PESTLE analysis - Country, Company and Industry Research - LibGuides at The  Australian National University">
            <a:extLst>
              <a:ext uri="{FF2B5EF4-FFF2-40B4-BE49-F238E27FC236}">
                <a16:creationId xmlns:a16="http://schemas.microsoft.com/office/drawing/2014/main" id="{6B5E1F38-724A-2203-23CD-4452B12AAE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143" y="339281"/>
            <a:ext cx="5221625" cy="6179438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606CDF-DC90-7CCC-86EA-91D7A24E7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7964" y="2220099"/>
            <a:ext cx="5376017" cy="4136250"/>
          </a:xfrm>
        </p:spPr>
        <p:txBody>
          <a:bodyPr anchor="t">
            <a:normAutofit/>
          </a:bodyPr>
          <a:lstStyle/>
          <a:p>
            <a:pPr marL="342900" indent="-342900"/>
            <a:r>
              <a:rPr lang="en-GB" sz="1800" dirty="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Salons must follow government regulations on hygiene, safety, and professional licensing.</a:t>
            </a:r>
          </a:p>
          <a:p>
            <a:pPr marL="342900" indent="-342900"/>
            <a:r>
              <a:rPr lang="en-GB" sz="1800" dirty="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Inflation can increase the price of beauty products, utilities, and rent.</a:t>
            </a:r>
          </a:p>
          <a:p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Social media influences beauty trends and shapes what customers expect.</a:t>
            </a:r>
          </a:p>
          <a:p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Technology makes it easier to manage bookings through online systems and apps.</a:t>
            </a:r>
          </a:p>
          <a:p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Salons must meet health and safety standards, including sterilising tools and maintaining            cleanliness.</a:t>
            </a:r>
          </a:p>
          <a:p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Beauty salons provide waste such as hair, plastic packaging, and leftover chemicals. 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3576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BAEE5-0518-45F6-B848-4C32508DF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/>
                <a:cs typeface="Arial"/>
              </a:rPr>
              <a:t>Marketing strategies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F5B653-9508-186D-28AB-CBB9ACF8A5EF}"/>
              </a:ext>
            </a:extLst>
          </p:cNvPr>
          <p:cNvSpPr txBox="1"/>
          <p:nvPr/>
        </p:nvSpPr>
        <p:spPr>
          <a:xfrm>
            <a:off x="6042057" y="1946126"/>
            <a:ext cx="327621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USPs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Affordable quality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Personalised </a:t>
            </a:r>
            <a:r>
              <a:rPr lang="en-US" dirty="0"/>
              <a:t>services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Relaxing salon environment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9F9719-5750-3ECD-2DBA-1ACFE36BCB3B}"/>
              </a:ext>
            </a:extLst>
          </p:cNvPr>
          <p:cNvSpPr txBox="1"/>
          <p:nvPr/>
        </p:nvSpPr>
        <p:spPr>
          <a:xfrm>
            <a:off x="661147" y="1949824"/>
            <a:ext cx="543485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Target  </a:t>
            </a:r>
            <a:r>
              <a:rPr lang="en-US" sz="18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Market 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                                                        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marL="285750" lvl="0" indent="-28575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Men and women aged 18 -45                               </a:t>
            </a:r>
            <a:endParaRPr lang="en-US" sz="18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Local customer within 10 miles 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Value quality, self-care, and convenience.  </a:t>
            </a:r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2AD60F-9316-2CDC-DA5F-43429E5B16E9}"/>
              </a:ext>
            </a:extLst>
          </p:cNvPr>
          <p:cNvSpPr txBox="1"/>
          <p:nvPr/>
        </p:nvSpPr>
        <p:spPr>
          <a:xfrm>
            <a:off x="938061" y="4130270"/>
            <a:ext cx="3038198" cy="13160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69038A-3673-3692-F662-93CCF18B38EF}"/>
              </a:ext>
            </a:extLst>
          </p:cNvPr>
          <p:cNvSpPr txBox="1"/>
          <p:nvPr/>
        </p:nvSpPr>
        <p:spPr>
          <a:xfrm>
            <a:off x="828874" y="4113499"/>
            <a:ext cx="31364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Customer segments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Main focus: Women 20-40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E702B-A1ED-0C72-BAE2-891F99D8FC0C}"/>
              </a:ext>
            </a:extLst>
          </p:cNvPr>
          <p:cNvSpPr txBox="1"/>
          <p:nvPr/>
        </p:nvSpPr>
        <p:spPr>
          <a:xfrm>
            <a:off x="5960796" y="3844403"/>
            <a:ext cx="344717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Strategies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Social media ads and content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Loyalty and referral offers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Online booking and reviews </a:t>
            </a:r>
          </a:p>
        </p:txBody>
      </p:sp>
      <p:pic>
        <p:nvPicPr>
          <p:cNvPr id="13" name="Picture 12" descr="What Is Marketing Strategy? - Examples, Components, &amp; Planning - Feedough">
            <a:extLst>
              <a:ext uri="{FF2B5EF4-FFF2-40B4-BE49-F238E27FC236}">
                <a16:creationId xmlns:a16="http://schemas.microsoft.com/office/drawing/2014/main" id="{1DB9177C-9ED5-10F1-780E-69737248B6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948" t="-8942" r="2273" b="9425"/>
          <a:stretch>
            <a:fillRect/>
          </a:stretch>
        </p:blipFill>
        <p:spPr>
          <a:xfrm>
            <a:off x="8545606" y="18614"/>
            <a:ext cx="3437973" cy="2304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948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38D97-4844-A46B-D4E7-105FBFD1B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519792" cy="1346439"/>
          </a:xfrm>
        </p:spPr>
        <p:txBody>
          <a:bodyPr>
            <a:normAutofit/>
          </a:bodyPr>
          <a:lstStyle/>
          <a:p>
            <a:r>
              <a:rPr lang="en-US" sz="3600" dirty="0"/>
              <a:t>Funding Requirements and Allocation 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67F2391-C217-B6E6-F171-30C48E86A5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8405790"/>
              </p:ext>
            </p:extLst>
          </p:nvPr>
        </p:nvGraphicFramePr>
        <p:xfrm>
          <a:off x="521917" y="1816274"/>
          <a:ext cx="4552996" cy="28864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38996">
                  <a:extLst>
                    <a:ext uri="{9D8B030D-6E8A-4147-A177-3AD203B41FA5}">
                      <a16:colId xmlns:a16="http://schemas.microsoft.com/office/drawing/2014/main" val="3519974660"/>
                    </a:ext>
                  </a:extLst>
                </a:gridCol>
                <a:gridCol w="1314000">
                  <a:extLst>
                    <a:ext uri="{9D8B030D-6E8A-4147-A177-3AD203B41FA5}">
                      <a16:colId xmlns:a16="http://schemas.microsoft.com/office/drawing/2014/main" val="2113296518"/>
                    </a:ext>
                  </a:extLst>
                </a:gridCol>
              </a:tblGrid>
              <a:tr h="392205">
                <a:tc>
                  <a:txBody>
                    <a:bodyPr/>
                    <a:lstStyle/>
                    <a:p>
                      <a:r>
                        <a:rPr lang="en-US" sz="1600" b="1" dirty="0">
                          <a:latin typeface="Arial"/>
                        </a:rPr>
                        <a:t>Startup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Amount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6967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Styling Chairs and Mirrors(4)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83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Hair and beauty 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35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Initial stock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2654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Massage and treatment bed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319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Reception desk and waiting area furniture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9268367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b="1" dirty="0"/>
                        <a:t>Total startup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b="1" dirty="0"/>
                        <a:t>£18,500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2729005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599C6D9-B919-5ED8-963B-8AD9D5DB23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9180408"/>
              </p:ext>
            </p:extLst>
          </p:nvPr>
        </p:nvGraphicFramePr>
        <p:xfrm>
          <a:off x="5553205" y="1440492"/>
          <a:ext cx="6122562" cy="223499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61281">
                  <a:extLst>
                    <a:ext uri="{9D8B030D-6E8A-4147-A177-3AD203B41FA5}">
                      <a16:colId xmlns:a16="http://schemas.microsoft.com/office/drawing/2014/main" val="674718705"/>
                    </a:ext>
                  </a:extLst>
                </a:gridCol>
                <a:gridCol w="3061281">
                  <a:extLst>
                    <a:ext uri="{9D8B030D-6E8A-4147-A177-3AD203B41FA5}">
                      <a16:colId xmlns:a16="http://schemas.microsoft.com/office/drawing/2014/main" val="3323435840"/>
                    </a:ext>
                  </a:extLst>
                </a:gridCol>
              </a:tblGrid>
              <a:tr h="372500">
                <a:tc>
                  <a:txBody>
                    <a:bodyPr/>
                    <a:lstStyle/>
                    <a:p>
                      <a:r>
                        <a:rPr lang="en-US" b="1" dirty="0"/>
                        <a:t>Fixed cost (per Month)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Amount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070804"/>
                  </a:ext>
                </a:extLst>
              </a:tr>
              <a:tr h="372500">
                <a:tc>
                  <a:txBody>
                    <a:bodyPr/>
                    <a:lstStyle/>
                    <a:p>
                      <a:r>
                        <a:rPr lang="en-US" dirty="0"/>
                        <a:t>Rent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0073433"/>
                  </a:ext>
                </a:extLst>
              </a:tr>
              <a:tr h="372500">
                <a:tc>
                  <a:txBody>
                    <a:bodyPr/>
                    <a:lstStyle/>
                    <a:p>
                      <a:r>
                        <a:rPr lang="en-US" dirty="0"/>
                        <a:t>Electricity, water and gas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5778550"/>
                  </a:ext>
                </a:extLst>
              </a:tr>
              <a:tr h="372500">
                <a:tc>
                  <a:txBody>
                    <a:bodyPr/>
                    <a:lstStyle/>
                    <a:p>
                      <a:r>
                        <a:rPr lang="en-US" dirty="0"/>
                        <a:t>Internet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9142158"/>
                  </a:ext>
                </a:extLst>
              </a:tr>
              <a:tr h="37249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Insurance and subscriptions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6531812"/>
                  </a:ext>
                </a:extLst>
              </a:tr>
              <a:tr h="372500">
                <a:tc>
                  <a:txBody>
                    <a:bodyPr/>
                    <a:lstStyle/>
                    <a:p>
                      <a:r>
                        <a:rPr lang="en-US" b="1" dirty="0"/>
                        <a:t>Total fixed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£1,980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32735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01B1A2F-AC11-F86B-A3C4-D0B99B8162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4433113"/>
              </p:ext>
            </p:extLst>
          </p:nvPr>
        </p:nvGraphicFramePr>
        <p:xfrm>
          <a:off x="5553205" y="4102273"/>
          <a:ext cx="599643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67978">
                  <a:extLst>
                    <a:ext uri="{9D8B030D-6E8A-4147-A177-3AD203B41FA5}">
                      <a16:colId xmlns:a16="http://schemas.microsoft.com/office/drawing/2014/main" val="1542553864"/>
                    </a:ext>
                  </a:extLst>
                </a:gridCol>
                <a:gridCol w="2228456">
                  <a:extLst>
                    <a:ext uri="{9D8B030D-6E8A-4147-A177-3AD203B41FA5}">
                      <a16:colId xmlns:a16="http://schemas.microsoft.com/office/drawing/2014/main" val="3761849164"/>
                    </a:ext>
                  </a:extLst>
                </a:gridCol>
              </a:tblGrid>
              <a:tr h="311714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/>
                        </a:rPr>
                        <a:t>Variable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/>
                        </a:rPr>
                        <a:t>Amount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2912481"/>
                  </a:ext>
                </a:extLst>
              </a:tr>
              <a:tr h="311714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Product refills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£500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2268919"/>
                  </a:ext>
                </a:extLst>
              </a:tr>
              <a:tr h="311714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Cleaning and laundry supplies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£150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7526964"/>
                  </a:ext>
                </a:extLst>
              </a:tr>
              <a:tr h="311714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Disposable items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£120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1284658"/>
                  </a:ext>
                </a:extLst>
              </a:tr>
              <a:tr h="311714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/>
                        </a:rPr>
                        <a:t>Total 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/>
                        </a:rPr>
                        <a:t>£770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92724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6277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C1E5815-D54C-487F-A054-6D4930ADE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ny Questions&quot; Images – Browse 504 Stock Photos, Vectors, and Video | Adobe  Stock">
            <a:extLst>
              <a:ext uri="{FF2B5EF4-FFF2-40B4-BE49-F238E27FC236}">
                <a16:creationId xmlns:a16="http://schemas.microsoft.com/office/drawing/2014/main" id="{AC363B56-F7DE-975A-A518-00B13CD3E9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0017"/>
          <a:stretch>
            <a:fillRect/>
          </a:stretch>
        </p:blipFill>
        <p:spPr>
          <a:xfrm>
            <a:off x="643467" y="830729"/>
            <a:ext cx="9240039" cy="5196544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208496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271729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Temă Office</vt:lpstr>
      <vt:lpstr>Business Plan Presentation </vt:lpstr>
      <vt:lpstr>Table of Contents</vt:lpstr>
      <vt:lpstr>Introduction </vt:lpstr>
      <vt:lpstr>Overview of the Business Idea </vt:lpstr>
      <vt:lpstr>Legal Format and Management Structure</vt:lpstr>
      <vt:lpstr>Management structure of my business </vt:lpstr>
      <vt:lpstr>PESTLE Analysis</vt:lpstr>
      <vt:lpstr>Marketing strategies </vt:lpstr>
      <vt:lpstr>Funding Requirements and Allocation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714</cp:revision>
  <dcterms:created xsi:type="dcterms:W3CDTF">2025-12-06T10:23:03Z</dcterms:created>
  <dcterms:modified xsi:type="dcterms:W3CDTF">2025-12-10T17:34:58Z</dcterms:modified>
</cp:coreProperties>
</file>