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19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07" d="100"/>
          <a:sy n="107" d="100"/>
        </p:scale>
        <p:origin x="173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5" name="Group 24"/>
          <p:cNvGrpSpPr/>
          <p:nvPr/>
        </p:nvGrpSpPr>
        <p:grpSpPr>
          <a:xfrm>
            <a:off x="203200" y="0"/>
            <a:ext cx="3778250" cy="6858001"/>
            <a:chOff x="203200" y="0"/>
            <a:chExt cx="3778250" cy="6858001"/>
          </a:xfrm>
        </p:grpSpPr>
        <p:sp>
          <p:nvSpPr>
            <p:cNvPr id="14" name="Freeform 6"/>
            <p:cNvSpPr/>
            <p:nvPr/>
          </p:nvSpPr>
          <p:spPr bwMode="auto">
            <a:xfrm>
              <a:off x="641350" y="0"/>
              <a:ext cx="1365250" cy="3971925"/>
            </a:xfrm>
            <a:custGeom>
              <a:avLst/>
              <a:gdLst/>
              <a:ahLst/>
              <a:cxnLst/>
              <a:rect l="0" t="0" r="r" b="b"/>
              <a:pathLst>
                <a:path w="860" h="2502">
                  <a:moveTo>
                    <a:pt x="0" y="2445"/>
                  </a:moveTo>
                  <a:lnTo>
                    <a:pt x="228" y="2502"/>
                  </a:lnTo>
                  <a:lnTo>
                    <a:pt x="860" y="0"/>
                  </a:lnTo>
                  <a:lnTo>
                    <a:pt x="620" y="0"/>
                  </a:lnTo>
                  <a:lnTo>
                    <a:pt x="0" y="2445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5" name="Freeform 7"/>
            <p:cNvSpPr/>
            <p:nvPr/>
          </p:nvSpPr>
          <p:spPr bwMode="auto">
            <a:xfrm>
              <a:off x="203200" y="0"/>
              <a:ext cx="1336675" cy="3862388"/>
            </a:xfrm>
            <a:custGeom>
              <a:avLst/>
              <a:gdLst/>
              <a:ahLst/>
              <a:cxnLst/>
              <a:rect l="0" t="0" r="r" b="b"/>
              <a:pathLst>
                <a:path w="842" h="2433">
                  <a:moveTo>
                    <a:pt x="842" y="0"/>
                  </a:moveTo>
                  <a:lnTo>
                    <a:pt x="602" y="0"/>
                  </a:lnTo>
                  <a:lnTo>
                    <a:pt x="0" y="2376"/>
                  </a:lnTo>
                  <a:lnTo>
                    <a:pt x="228" y="2433"/>
                  </a:lnTo>
                  <a:lnTo>
                    <a:pt x="842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6" name="Freeform 8"/>
            <p:cNvSpPr/>
            <p:nvPr/>
          </p:nvSpPr>
          <p:spPr bwMode="auto">
            <a:xfrm>
              <a:off x="207963" y="3776663"/>
              <a:ext cx="1936750" cy="3081338"/>
            </a:xfrm>
            <a:custGeom>
              <a:avLst/>
              <a:gdLst/>
              <a:ahLst/>
              <a:cxnLst/>
              <a:rect l="0" t="0" r="r" b="b"/>
              <a:pathLst>
                <a:path w="1220" h="1941">
                  <a:moveTo>
                    <a:pt x="0" y="0"/>
                  </a:moveTo>
                  <a:lnTo>
                    <a:pt x="1166" y="1941"/>
                  </a:lnTo>
                  <a:lnTo>
                    <a:pt x="1220" y="1941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20" name="Freeform 9"/>
            <p:cNvSpPr/>
            <p:nvPr/>
          </p:nvSpPr>
          <p:spPr bwMode="auto">
            <a:xfrm>
              <a:off x="646113" y="3886200"/>
              <a:ext cx="2373313" cy="2971800"/>
            </a:xfrm>
            <a:custGeom>
              <a:avLst/>
              <a:gdLst/>
              <a:ahLst/>
              <a:cxnLst/>
              <a:rect l="0" t="0" r="r" b="b"/>
              <a:pathLst>
                <a:path w="1495" h="1872">
                  <a:moveTo>
                    <a:pt x="1495" y="1872"/>
                  </a:moveTo>
                  <a:lnTo>
                    <a:pt x="0" y="0"/>
                  </a:lnTo>
                  <a:lnTo>
                    <a:pt x="1442" y="1872"/>
                  </a:lnTo>
                  <a:lnTo>
                    <a:pt x="1495" y="1872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21" name="Freeform 10"/>
            <p:cNvSpPr/>
            <p:nvPr/>
          </p:nvSpPr>
          <p:spPr bwMode="auto">
            <a:xfrm>
              <a:off x="641350" y="3881438"/>
              <a:ext cx="3340100" cy="2976563"/>
            </a:xfrm>
            <a:custGeom>
              <a:avLst/>
              <a:gdLst/>
              <a:ahLst/>
              <a:cxnLst/>
              <a:rect l="0" t="0" r="r" b="b"/>
              <a:pathLst>
                <a:path w="2104" h="1875">
                  <a:moveTo>
                    <a:pt x="0" y="0"/>
                  </a:moveTo>
                  <a:lnTo>
                    <a:pt x="3" y="3"/>
                  </a:lnTo>
                  <a:lnTo>
                    <a:pt x="1498" y="1875"/>
                  </a:lnTo>
                  <a:lnTo>
                    <a:pt x="2104" y="1875"/>
                  </a:lnTo>
                  <a:lnTo>
                    <a:pt x="228" y="5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2" name="Freeform 11"/>
            <p:cNvSpPr/>
            <p:nvPr/>
          </p:nvSpPr>
          <p:spPr bwMode="auto">
            <a:xfrm>
              <a:off x="203200" y="3771900"/>
              <a:ext cx="2660650" cy="3086100"/>
            </a:xfrm>
            <a:custGeom>
              <a:avLst/>
              <a:gdLst/>
              <a:ahLst/>
              <a:cxnLst/>
              <a:rect l="0" t="0" r="r" b="b"/>
              <a:pathLst>
                <a:path w="1676" h="1944">
                  <a:moveTo>
                    <a:pt x="1676" y="1944"/>
                  </a:moveTo>
                  <a:lnTo>
                    <a:pt x="264" y="111"/>
                  </a:lnTo>
                  <a:lnTo>
                    <a:pt x="225" y="60"/>
                  </a:lnTo>
                  <a:lnTo>
                    <a:pt x="228" y="60"/>
                  </a:lnTo>
                  <a:lnTo>
                    <a:pt x="264" y="111"/>
                  </a:lnTo>
                  <a:lnTo>
                    <a:pt x="234" y="69"/>
                  </a:lnTo>
                  <a:lnTo>
                    <a:pt x="228" y="57"/>
                  </a:lnTo>
                  <a:lnTo>
                    <a:pt x="222" y="54"/>
                  </a:lnTo>
                  <a:lnTo>
                    <a:pt x="0" y="0"/>
                  </a:lnTo>
                  <a:lnTo>
                    <a:pt x="3" y="3"/>
                  </a:lnTo>
                  <a:lnTo>
                    <a:pt x="1223" y="1944"/>
                  </a:lnTo>
                  <a:lnTo>
                    <a:pt x="1676" y="1944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39673" y="914401"/>
            <a:ext cx="6947127" cy="3488266"/>
          </a:xfrm>
        </p:spPr>
        <p:txBody>
          <a:bodyPr anchor="b">
            <a:normAutofit/>
          </a:bodyPr>
          <a:lstStyle>
            <a:lvl1pPr algn="r">
              <a:defRPr sz="5400">
                <a:effectLst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924238" y="4402666"/>
            <a:ext cx="5762563" cy="1364531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25773" y="6117336"/>
            <a:ext cx="857473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623733" y="6117336"/>
            <a:ext cx="3609438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5320" y="6117336"/>
            <a:ext cx="411480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  <p:sp>
        <p:nvSpPr>
          <p:cNvPr id="23" name="Freeform 12"/>
          <p:cNvSpPr/>
          <p:nvPr/>
        </p:nvSpPr>
        <p:spPr bwMode="auto">
          <a:xfrm>
            <a:off x="203200" y="3771900"/>
            <a:ext cx="361950" cy="90488"/>
          </a:xfrm>
          <a:custGeom>
            <a:avLst/>
            <a:gdLst/>
            <a:ahLst/>
            <a:cxnLst/>
            <a:rect l="0" t="0" r="r" b="b"/>
            <a:pathLst>
              <a:path w="228" h="57">
                <a:moveTo>
                  <a:pt x="228" y="57"/>
                </a:moveTo>
                <a:lnTo>
                  <a:pt x="0" y="0"/>
                </a:lnTo>
                <a:lnTo>
                  <a:pt x="222" y="54"/>
                </a:lnTo>
                <a:lnTo>
                  <a:pt x="228" y="57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  <p:sp>
        <p:nvSpPr>
          <p:cNvPr id="24" name="Freeform 13"/>
          <p:cNvSpPr/>
          <p:nvPr/>
        </p:nvSpPr>
        <p:spPr bwMode="auto">
          <a:xfrm>
            <a:off x="560388" y="3867150"/>
            <a:ext cx="61913" cy="80963"/>
          </a:xfrm>
          <a:custGeom>
            <a:avLst/>
            <a:gdLst/>
            <a:ahLst/>
            <a:cxnLst/>
            <a:rect l="0" t="0" r="r" b="b"/>
            <a:pathLst>
              <a:path w="39" h="51">
                <a:moveTo>
                  <a:pt x="0" y="0"/>
                </a:moveTo>
                <a:lnTo>
                  <a:pt x="39" y="51"/>
                </a:lnTo>
                <a:lnTo>
                  <a:pt x="3" y="0"/>
                </a:lnTo>
                <a:lnTo>
                  <a:pt x="0" y="0"/>
                </a:lnTo>
                <a:close/>
              </a:path>
            </a:pathLst>
          </a:custGeom>
          <a:solidFill>
            <a:srgbClr val="29ABE2"/>
          </a:solidFill>
          <a:ln>
            <a:noFill/>
          </a:ln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</p:sp>
    </p:spTree>
    <p:extLst>
      <p:ext uri="{BB962C8B-B14F-4D97-AF65-F5344CB8AC3E}">
        <p14:creationId xmlns:p14="http://schemas.microsoft.com/office/powerpoint/2010/main" val="9834242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82133" y="2667000"/>
            <a:ext cx="7704667" cy="333281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44329" y="6108173"/>
            <a:ext cx="857473" cy="365125"/>
          </a:xfrm>
        </p:spPr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72647" y="6108173"/>
            <a:ext cx="5314517" cy="365125"/>
          </a:xfr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58967" y="6108173"/>
            <a:ext cx="42783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24191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6995" y="2666998"/>
            <a:ext cx="6699805" cy="2360071"/>
          </a:xfrm>
        </p:spPr>
        <p:txBody>
          <a:bodyPr anchor="b"/>
          <a:lstStyle>
            <a:lvl1pPr algn="r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86998" y="5027070"/>
            <a:ext cx="6699802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273317" y="6116070"/>
            <a:ext cx="413483" cy="365125"/>
          </a:xfrm>
        </p:spPr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626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82133" y="685801"/>
            <a:ext cx="7704667" cy="175259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982133" y="2667000"/>
            <a:ext cx="3739896" cy="336867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946904" y="2667000"/>
            <a:ext cx="3739896" cy="3346824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681089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29481" y="2658533"/>
            <a:ext cx="3456291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13523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61710" y="2667000"/>
            <a:ext cx="3467806" cy="576262"/>
          </a:xfrm>
        </p:spPr>
        <p:txBody>
          <a:bodyPr anchor="b">
            <a:noAutofit/>
          </a:bodyPr>
          <a:lstStyle>
            <a:lvl1pPr marL="0" indent="0">
              <a:buNone/>
              <a:defRPr sz="2800" b="0">
                <a:solidFill>
                  <a:schemeClr val="accent1">
                    <a:lumMod val="7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957266" y="3335336"/>
            <a:ext cx="3672248" cy="2665259"/>
          </a:xfrm>
        </p:spPr>
        <p:txBody>
          <a:bodyPr anchor="t"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603910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130079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27769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1600200"/>
            <a:ext cx="2662534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47553" y="685800"/>
            <a:ext cx="4681962" cy="5105401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4" y="2971800"/>
            <a:ext cx="2662534" cy="18288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55665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2332" y="1752599"/>
            <a:ext cx="4070679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697495" y="914400"/>
            <a:ext cx="2461371" cy="4572000"/>
          </a:xfrm>
          <a:prstGeom prst="roundRect">
            <a:avLst>
              <a:gd name="adj" fmla="val 42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2332" y="3124199"/>
            <a:ext cx="4070679" cy="1828800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543987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3" y="4732865"/>
            <a:ext cx="7515991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789975" y="932112"/>
            <a:ext cx="6171065" cy="3164976"/>
          </a:xfrm>
          <a:prstGeom prst="roundRect">
            <a:avLst>
              <a:gd name="adj" fmla="val 4380"/>
            </a:avLst>
          </a:prstGeom>
          <a:ln w="38100">
            <a:gradFill flip="none" rotWithShape="1">
              <a:gsLst>
                <a:gs pos="0">
                  <a:schemeClr val="bg2"/>
                </a:gs>
                <a:gs pos="100000">
                  <a:schemeClr val="bg2">
                    <a:lumMod val="75000"/>
                  </a:schemeClr>
                </a:gs>
              </a:gsLst>
              <a:lin ang="5400000" scaled="0"/>
              <a:tileRect/>
            </a:gradFill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3523" y="5299603"/>
            <a:ext cx="7515991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4789010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4" y="685800"/>
            <a:ext cx="7515991" cy="3048000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847042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598235" y="3428999"/>
            <a:ext cx="6631128" cy="381000"/>
          </a:xfrm>
        </p:spPr>
        <p:txBody>
          <a:bodyPr anchor="ctr">
            <a:normAutofit/>
          </a:bodyPr>
          <a:lstStyle>
            <a:lvl1pPr marL="0" indent="0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3" y="4343400"/>
            <a:ext cx="7515991" cy="14478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831135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3308581"/>
            <a:ext cx="7515989" cy="1468800"/>
          </a:xfrm>
        </p:spPr>
        <p:txBody>
          <a:bodyPr anchor="b">
            <a:normAutofit/>
          </a:bodyPr>
          <a:lstStyle>
            <a:lvl1pPr algn="r">
              <a:defRPr sz="32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7381"/>
            <a:ext cx="7515990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208043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/>
          <p:cNvSpPr txBox="1"/>
          <p:nvPr/>
        </p:nvSpPr>
        <p:spPr>
          <a:xfrm>
            <a:off x="969421" y="863023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8172197" y="2819399"/>
            <a:ext cx="457319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6741" y="685801"/>
            <a:ext cx="6974115" cy="2743199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5" y="3886200"/>
            <a:ext cx="7515990" cy="889000"/>
          </a:xfrm>
        </p:spPr>
        <p:txBody>
          <a:bodyPr vert="horz" lIns="91440" tIns="45720" rIns="91440" bIns="45720" rtlCol="0" anchor="b">
            <a:normAutofit/>
          </a:bodyPr>
          <a:lstStyle>
            <a:lvl1pPr algn="r">
              <a:buNone/>
              <a:defRPr lang="en-US" sz="24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775200"/>
            <a:ext cx="7515990" cy="10160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6263499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13525" y="685801"/>
            <a:ext cx="7515991" cy="2727325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113524" y="3505200"/>
            <a:ext cx="7515992" cy="838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buNone/>
              <a:defRPr lang="en-US" sz="2800" b="0" cap="none" dirty="0">
                <a:ln w="3175" cmpd="sng">
                  <a:noFill/>
                </a:ln>
                <a:solidFill>
                  <a:schemeClr val="tx1"/>
                </a:solidFill>
                <a:effectLst/>
              </a:defRPr>
            </a:lvl1pPr>
          </a:lstStyle>
          <a:p>
            <a:pPr marL="0" lvl="0">
              <a:spcBef>
                <a:spcPct val="0"/>
              </a:spcBef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13524" y="4343400"/>
            <a:ext cx="7515992" cy="14478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1124719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72433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01393" y="685800"/>
            <a:ext cx="1328123" cy="51054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13524" y="685800"/>
            <a:ext cx="6016373" cy="5105400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461023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Group 13"/>
          <p:cNvGrpSpPr/>
          <p:nvPr/>
        </p:nvGrpSpPr>
        <p:grpSpPr>
          <a:xfrm>
            <a:off x="0" y="0"/>
            <a:ext cx="2132013" cy="6858001"/>
            <a:chOff x="0" y="0"/>
            <a:chExt cx="2132013" cy="6858001"/>
          </a:xfrm>
        </p:grpSpPr>
        <p:sp>
          <p:nvSpPr>
            <p:cNvPr id="15" name="Freeform 6"/>
            <p:cNvSpPr/>
            <p:nvPr/>
          </p:nvSpPr>
          <p:spPr bwMode="auto">
            <a:xfrm>
              <a:off x="0" y="0"/>
              <a:ext cx="1073150" cy="5291138"/>
            </a:xfrm>
            <a:custGeom>
              <a:avLst/>
              <a:gdLst/>
              <a:ahLst/>
              <a:cxnLst/>
              <a:rect l="0" t="0" r="r" b="b"/>
              <a:pathLst>
                <a:path w="676" h="3333">
                  <a:moveTo>
                    <a:pt x="0" y="3132"/>
                  </a:moveTo>
                  <a:lnTo>
                    <a:pt x="0" y="3312"/>
                  </a:lnTo>
                  <a:lnTo>
                    <a:pt x="126" y="3333"/>
                  </a:lnTo>
                  <a:lnTo>
                    <a:pt x="676" y="0"/>
                  </a:lnTo>
                  <a:lnTo>
                    <a:pt x="514" y="0"/>
                  </a:lnTo>
                  <a:lnTo>
                    <a:pt x="0" y="3132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6" name="Freeform 7"/>
            <p:cNvSpPr/>
            <p:nvPr/>
          </p:nvSpPr>
          <p:spPr bwMode="auto">
            <a:xfrm>
              <a:off x="0" y="0"/>
              <a:ext cx="758825" cy="4624388"/>
            </a:xfrm>
            <a:custGeom>
              <a:avLst/>
              <a:gdLst/>
              <a:ahLst/>
              <a:cxnLst/>
              <a:rect l="0" t="0" r="r" b="b"/>
              <a:pathLst>
                <a:path w="478" h="2913">
                  <a:moveTo>
                    <a:pt x="478" y="0"/>
                  </a:moveTo>
                  <a:lnTo>
                    <a:pt x="318" y="0"/>
                  </a:lnTo>
                  <a:lnTo>
                    <a:pt x="0" y="1938"/>
                  </a:lnTo>
                  <a:lnTo>
                    <a:pt x="0" y="2913"/>
                  </a:lnTo>
                  <a:lnTo>
                    <a:pt x="478" y="0"/>
                  </a:lnTo>
                  <a:close/>
                </a:path>
              </a:pathLst>
            </a:cu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</p:sp>
        <p:sp>
          <p:nvSpPr>
            <p:cNvPr id="17" name="Freeform 8"/>
            <p:cNvSpPr/>
            <p:nvPr/>
          </p:nvSpPr>
          <p:spPr bwMode="auto">
            <a:xfrm>
              <a:off x="0" y="5662613"/>
              <a:ext cx="906463" cy="1195388"/>
            </a:xfrm>
            <a:custGeom>
              <a:avLst/>
              <a:gdLst/>
              <a:ahLst/>
              <a:cxnLst/>
              <a:rect l="0" t="0" r="r" b="b"/>
              <a:pathLst>
                <a:path w="571" h="753">
                  <a:moveTo>
                    <a:pt x="0" y="0"/>
                  </a:moveTo>
                  <a:lnTo>
                    <a:pt x="0" y="12"/>
                  </a:lnTo>
                  <a:lnTo>
                    <a:pt x="538" y="753"/>
                  </a:lnTo>
                  <a:lnTo>
                    <a:pt x="571" y="753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tx1">
                <a:lumMod val="85000"/>
                <a:lumOff val="15000"/>
              </a:schemeClr>
            </a:solidFill>
            <a:ln>
              <a:noFill/>
            </a:ln>
          </p:spPr>
        </p:sp>
        <p:sp>
          <p:nvSpPr>
            <p:cNvPr id="18" name="Freeform 9"/>
            <p:cNvSpPr/>
            <p:nvPr/>
          </p:nvSpPr>
          <p:spPr bwMode="auto">
            <a:xfrm>
              <a:off x="0" y="5295900"/>
              <a:ext cx="1487488" cy="1562100"/>
            </a:xfrm>
            <a:custGeom>
              <a:avLst/>
              <a:gdLst/>
              <a:ahLst/>
              <a:cxnLst/>
              <a:rect l="0" t="0" r="r" b="b"/>
              <a:pathLst>
                <a:path w="937" h="984">
                  <a:moveTo>
                    <a:pt x="0" y="0"/>
                  </a:moveTo>
                  <a:lnTo>
                    <a:pt x="0" y="3"/>
                  </a:lnTo>
                  <a:lnTo>
                    <a:pt x="901" y="984"/>
                  </a:lnTo>
                  <a:lnTo>
                    <a:pt x="937" y="984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9" name="Freeform 10"/>
            <p:cNvSpPr/>
            <p:nvPr/>
          </p:nvSpPr>
          <p:spPr bwMode="auto">
            <a:xfrm>
              <a:off x="0" y="5257800"/>
              <a:ext cx="2132013" cy="1600200"/>
            </a:xfrm>
            <a:custGeom>
              <a:avLst/>
              <a:gdLst/>
              <a:ahLst/>
              <a:cxnLst/>
              <a:rect l="0" t="0" r="r" b="b"/>
              <a:pathLst>
                <a:path w="1343" h="1008">
                  <a:moveTo>
                    <a:pt x="0" y="24"/>
                  </a:moveTo>
                  <a:lnTo>
                    <a:pt x="937" y="1008"/>
                  </a:lnTo>
                  <a:lnTo>
                    <a:pt x="1343" y="1008"/>
                  </a:lnTo>
                  <a:lnTo>
                    <a:pt x="126" y="21"/>
                  </a:lnTo>
                  <a:lnTo>
                    <a:pt x="0" y="0"/>
                  </a:lnTo>
                  <a:lnTo>
                    <a:pt x="0" y="24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20" name="Freeform 11"/>
            <p:cNvSpPr/>
            <p:nvPr/>
          </p:nvSpPr>
          <p:spPr bwMode="auto">
            <a:xfrm>
              <a:off x="0" y="5357813"/>
              <a:ext cx="1377950" cy="1500188"/>
            </a:xfrm>
            <a:custGeom>
              <a:avLst/>
              <a:gdLst/>
              <a:ahLst/>
              <a:cxnLst/>
              <a:rect l="0" t="0" r="r" b="b"/>
              <a:pathLst>
                <a:path w="868" h="945">
                  <a:moveTo>
                    <a:pt x="0" y="192"/>
                  </a:moveTo>
                  <a:lnTo>
                    <a:pt x="571" y="945"/>
                  </a:lnTo>
                  <a:lnTo>
                    <a:pt x="868" y="945"/>
                  </a:lnTo>
                  <a:lnTo>
                    <a:pt x="0" y="0"/>
                  </a:lnTo>
                  <a:lnTo>
                    <a:pt x="0" y="192"/>
                  </a:lnTo>
                  <a:close/>
                </a:path>
              </a:pathLst>
            </a:custGeom>
            <a:solidFill>
              <a:schemeClr val="tx1">
                <a:lumMod val="75000"/>
                <a:lumOff val="25000"/>
              </a:schemeClr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82133" y="457201"/>
            <a:ext cx="7704667" cy="1981200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82134" y="2667000"/>
            <a:ext cx="7704666" cy="335699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58679" y="6116070"/>
            <a:ext cx="85747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5BCAD085-E8A6-8845-BD4E-CB4CCA059FC4}" type="datetimeFigureOut">
              <a:rPr lang="en-US" smtClean="0"/>
              <a:t>6/26/2026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86997" y="6116070"/>
            <a:ext cx="531451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73317" y="6116070"/>
            <a:ext cx="41348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047422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21" r:id="rId2"/>
    <p:sldLayoutId id="2147483722" r:id="rId3"/>
    <p:sldLayoutId id="2147483723" r:id="rId4"/>
    <p:sldLayoutId id="2147483724" r:id="rId5"/>
    <p:sldLayoutId id="2147483725" r:id="rId6"/>
    <p:sldLayoutId id="2147483726" r:id="rId7"/>
    <p:sldLayoutId id="2147483727" r:id="rId8"/>
    <p:sldLayoutId id="2147483728" r:id="rId9"/>
    <p:sldLayoutId id="2147483729" r:id="rId10"/>
    <p:sldLayoutId id="2147483730" r:id="rId11"/>
    <p:sldLayoutId id="2147483731" r:id="rId12"/>
    <p:sldLayoutId id="2147483732" r:id="rId13"/>
    <p:sldLayoutId id="2147483733" r:id="rId14"/>
    <p:sldLayoutId id="2147483734" r:id="rId15"/>
    <p:sldLayoutId id="2147483735" r:id="rId16"/>
    <p:sldLayoutId id="2147483736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000" kern="1200" cap="none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20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>
            <a:lumMod val="75000"/>
          </a:schemeClr>
        </a:buClr>
        <a:buSzPct val="145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t>The Impact of Social Media Marketing on Consumer Buying Behaviour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t>Qualitative Research Proposal</a:t>
            </a:r>
          </a:p>
          <a:p>
            <a:r>
              <a:t>Cosmin Budac</a:t>
            </a:r>
          </a:p>
          <a:p>
            <a:r>
              <a:t>University of Wales Trinity Saint David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Introduction &amp; Background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• Social media has transformed consumer-brand interaction.</a:t>
            </a:r>
          </a:p>
          <a:p>
            <a:pPr>
              <a:defRPr sz="2200"/>
            </a:pPr>
            <a:r>
              <a:t>• Consumers increasingly rely on reviews, influencers and user-generated content.</a:t>
            </a:r>
          </a:p>
          <a:p>
            <a:pPr>
              <a:defRPr sz="2200"/>
            </a:pPr>
            <a:r>
              <a:t>• Organisations invest heavily in social media marketing.</a:t>
            </a:r>
          </a:p>
          <a:p>
            <a:pPr>
              <a:defRPr sz="2200"/>
            </a:pPr>
            <a:r>
              <a:t>• Limited qualitative research explores consumers' experiences.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Aim, Objectives &amp; Research 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defRPr sz="2200"/>
            </a:pPr>
            <a:r>
              <a:t>Aim:</a:t>
            </a:r>
          </a:p>
          <a:p>
            <a:pPr>
              <a:defRPr sz="2200"/>
            </a:pPr>
            <a:r>
              <a:t>Explore how social media marketing influences consumer buying behaviour.</a:t>
            </a:r>
          </a:p>
          <a:p>
            <a:pPr>
              <a:defRPr sz="2200"/>
            </a:pPr>
            <a:endParaRPr/>
          </a:p>
          <a:p>
            <a:pPr>
              <a:defRPr sz="2200"/>
            </a:pPr>
            <a:r>
              <a:t>Objectives:</a:t>
            </a:r>
          </a:p>
          <a:p>
            <a:pPr>
              <a:defRPr sz="2200"/>
            </a:pPr>
            <a:r>
              <a:t>• Examine perceptions of social media marketing.</a:t>
            </a:r>
          </a:p>
          <a:p>
            <a:pPr>
              <a:defRPr sz="2200"/>
            </a:pPr>
            <a:r>
              <a:t>• Investigate influencer marketing.</a:t>
            </a:r>
          </a:p>
          <a:p>
            <a:pPr>
              <a:defRPr sz="2200"/>
            </a:pPr>
            <a:r>
              <a:t>• Explore eWOM and online reviews.</a:t>
            </a:r>
          </a:p>
          <a:p>
            <a:pPr>
              <a:defRPr sz="2200"/>
            </a:pPr>
            <a:r>
              <a:t>• Understand customer engagement.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Literature Review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• Social media supports interactive marketing (Kaplan &amp; Haenlein, 2010).</a:t>
            </a:r>
          </a:p>
          <a:p>
            <a:pPr>
              <a:defRPr sz="2200"/>
            </a:pPr>
            <a:r>
              <a:t>• Strategic value highlighted by Chaffey &amp; Ellis-Chadwick (2022).</a:t>
            </a:r>
          </a:p>
          <a:p>
            <a:pPr>
              <a:defRPr sz="2200"/>
            </a:pPr>
            <a:r>
              <a:t>• Consumers value authenticity (Appel et al., 2020).</a:t>
            </a:r>
          </a:p>
          <a:p>
            <a:pPr>
              <a:defRPr sz="2200"/>
            </a:pPr>
            <a:r>
              <a:t>• Research gap: Most studies are quantitative.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Methodology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• Philosophy: Interpretivism</a:t>
            </a:r>
          </a:p>
          <a:p>
            <a:pPr>
              <a:defRPr sz="2200"/>
            </a:pPr>
            <a:r>
              <a:t>• Approach: Inductive</a:t>
            </a:r>
          </a:p>
          <a:p>
            <a:pPr>
              <a:defRPr sz="2200"/>
            </a:pPr>
            <a:r>
              <a:t>• Design: Qualitative</a:t>
            </a:r>
          </a:p>
          <a:p>
            <a:pPr>
              <a:defRPr sz="2200"/>
            </a:pPr>
            <a:r>
              <a:t>• Data collection: Semi-structured interviews (10–15 participants)</a:t>
            </a:r>
          </a:p>
          <a:p>
            <a:pPr>
              <a:defRPr sz="2200"/>
            </a:pPr>
            <a:r>
              <a:t>• Sampling: Purposive</a:t>
            </a:r>
          </a:p>
          <a:p>
            <a:pPr>
              <a:defRPr sz="2200"/>
            </a:pPr>
            <a:r>
              <a:t>• Analysis: Thematic analysis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Project Timeline &amp; Ethics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 sz="2200"/>
            </a:pPr>
            <a:r>
              <a:t>• 12-week project.</a:t>
            </a:r>
          </a:p>
          <a:p>
            <a:pPr>
              <a:defRPr sz="2200"/>
            </a:pPr>
            <a:r>
              <a:t>• Ethics approval before data collection.</a:t>
            </a:r>
          </a:p>
          <a:p>
            <a:pPr>
              <a:defRPr sz="2200"/>
            </a:pPr>
            <a:r>
              <a:t>• Informed consent and confidentiality.</a:t>
            </a:r>
          </a:p>
          <a:p>
            <a:pPr>
              <a:defRPr sz="2200"/>
            </a:pPr>
            <a:r>
              <a:t>• GDPR compliance and voluntary participation.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Expected Contribution &amp; Conclusion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defRPr sz="2200"/>
            </a:pPr>
            <a:r>
              <a:rPr dirty="0"/>
              <a:t>• Provides deeper insight into consumer experiences.</a:t>
            </a:r>
          </a:p>
          <a:p>
            <a:pPr>
              <a:defRPr sz="2200"/>
            </a:pPr>
            <a:r>
              <a:rPr dirty="0"/>
              <a:t>• Supports </a:t>
            </a:r>
            <a:r>
              <a:rPr dirty="0" err="1"/>
              <a:t>organisations</a:t>
            </a:r>
            <a:r>
              <a:rPr dirty="0"/>
              <a:t> in improving social media marketing.</a:t>
            </a:r>
          </a:p>
          <a:p>
            <a:pPr>
              <a:defRPr sz="2200"/>
            </a:pPr>
            <a:r>
              <a:rPr dirty="0"/>
              <a:t>• Contributes to qualitative marketing literature.</a:t>
            </a:r>
          </a:p>
          <a:p>
            <a:pPr>
              <a:defRPr sz="2200"/>
            </a:pPr>
            <a:endParaRPr dirty="0"/>
          </a:p>
          <a:p>
            <a:pPr>
              <a:defRPr sz="2200"/>
            </a:pPr>
            <a:r>
              <a:rPr dirty="0"/>
              <a:t>Thank you</a:t>
            </a:r>
          </a:p>
        </p:txBody>
      </p:sp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rallax">
  <a:themeElements>
    <a:clrScheme name="Parallax">
      <a:dk1>
        <a:sysClr val="windowText" lastClr="000000"/>
      </a:dk1>
      <a:lt1>
        <a:sysClr val="window" lastClr="FFFFFF"/>
      </a:lt1>
      <a:dk2>
        <a:srgbClr val="212121"/>
      </a:dk2>
      <a:lt2>
        <a:srgbClr val="EBEBEB"/>
      </a:lt2>
      <a:accent1>
        <a:srgbClr val="30ACEC"/>
      </a:accent1>
      <a:accent2>
        <a:srgbClr val="80C34F"/>
      </a:accent2>
      <a:accent3>
        <a:srgbClr val="E29D3E"/>
      </a:accent3>
      <a:accent4>
        <a:srgbClr val="D64A3B"/>
      </a:accent4>
      <a:accent5>
        <a:srgbClr val="D64787"/>
      </a:accent5>
      <a:accent6>
        <a:srgbClr val="A666E1"/>
      </a:accent6>
      <a:hlink>
        <a:srgbClr val="3085ED"/>
      </a:hlink>
      <a:folHlink>
        <a:srgbClr val="82B6F4"/>
      </a:folHlink>
    </a:clrScheme>
    <a:fontScheme name="Parallax">
      <a:maj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Parallax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04000"/>
              </a:schemeClr>
            </a:gs>
            <a:gs pos="100000">
              <a:schemeClr val="phClr">
                <a:tint val="8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2000"/>
              </a:schemeClr>
            </a:gs>
            <a:gs pos="100000">
              <a:schemeClr val="phClr">
                <a:shade val="88000"/>
                <a:lumMod val="94000"/>
              </a:schemeClr>
            </a:gs>
          </a:gsLst>
          <a:path path="circle">
            <a:fillToRect l="50000" t="100000" r="100000" b="50000"/>
          </a:path>
        </a:gradFill>
      </a:fillStyleLst>
      <a:lnStyleLst>
        <a:ln w="9525" cap="rnd" cmpd="sng" algn="ctr">
          <a:solidFill>
            <a:schemeClr val="phClr">
              <a:tint val="6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reflection blurRad="12700" stA="26000" endPos="32000" dist="12700" dir="5400000" sy="-100000" rotWithShape="0"/>
          </a:effectLst>
        </a:effectStyle>
        <a:effectStyle>
          <a:effectLst>
            <a:outerShdw blurRad="38100" dist="25400" dir="5400000" rotWithShape="0">
              <a:srgbClr val="000000">
                <a:alpha val="6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254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98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76000"/>
                <a:satMod val="180000"/>
              </a:schemeClr>
              <a:schemeClr val="phClr">
                <a:tint val="80000"/>
                <a:satMod val="120000"/>
                <a:lumMod val="18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allax" id="{3388167B-A2EB-4685-9635-1831D9AEF8C4}" vid="{4F7A876A-7598-49CA-AFC8-8EDA2551E4A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TM03457496[[fn=Parallax]]</Template>
  <TotalTime>21</TotalTime>
  <Words>243</Words>
  <Application>Microsoft Office PowerPoint</Application>
  <PresentationFormat>On-screen Show (4:3)</PresentationFormat>
  <Paragraphs>41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0" baseType="lpstr">
      <vt:lpstr>Arial</vt:lpstr>
      <vt:lpstr>Corbel</vt:lpstr>
      <vt:lpstr>Parallax</vt:lpstr>
      <vt:lpstr>The Impact of Social Media Marketing on Consumer Buying Behaviour</vt:lpstr>
      <vt:lpstr>Introduction &amp; Background</vt:lpstr>
      <vt:lpstr>Aim, Objectives &amp; Research Questions</vt:lpstr>
      <vt:lpstr>Literature Review</vt:lpstr>
      <vt:lpstr>Methodology</vt:lpstr>
      <vt:lpstr>Project Timeline &amp; Ethics</vt:lpstr>
      <vt:lpstr>Expected Contribution &amp; Conclusion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Impact of Social Media Marketing on Consumer Buying Behaviour</dc:title>
  <dc:subject/>
  <dc:creator/>
  <cp:keywords/>
  <dc:description>generated using python-pptx</dc:description>
  <cp:lastModifiedBy>Cosmin Budac</cp:lastModifiedBy>
  <cp:revision>3</cp:revision>
  <dcterms:created xsi:type="dcterms:W3CDTF">2013-01-27T09:14:16Z</dcterms:created>
  <dcterms:modified xsi:type="dcterms:W3CDTF">2026-06-26T20:30:42Z</dcterms:modified>
  <cp:category/>
</cp:coreProperties>
</file>