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3" r:id="rId27"/>
    <p:sldId id="284" r:id="rId28"/>
    <p:sldId id="280" r:id="rId29"/>
    <p:sldId id="282" r:id="rId30"/>
    <p:sldId id="285" r:id="rId31"/>
    <p:sldId id="286" r:id="rId32"/>
    <p:sldId id="287" r:id="rId33"/>
    <p:sldId id="288" r:id="rId34"/>
    <p:sldId id="289" r:id="rId35"/>
    <p:sldId id="290" r:id="rId36"/>
    <p:sldId id="291" r:id="rId37"/>
    <p:sldId id="293" r:id="rId38"/>
    <p:sldId id="292"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4" r:id="rId57"/>
    <p:sldId id="312" r:id="rId58"/>
    <p:sldId id="313" r:id="rId59"/>
    <p:sldId id="315" r:id="rId60"/>
    <p:sldId id="311" r:id="rId61"/>
    <p:sldId id="316" r:id="rId62"/>
    <p:sldId id="317" r:id="rId63"/>
    <p:sldId id="318" r:id="rId64"/>
    <p:sldId id="319" r:id="rId65"/>
    <p:sldId id="320" r:id="rId66"/>
    <p:sldId id="321" r:id="rId67"/>
    <p:sldId id="322" r:id="rId68"/>
    <p:sldId id="323" r:id="rId69"/>
    <p:sldId id="324" r:id="rId70"/>
    <p:sldId id="325" r:id="rId71"/>
    <p:sldId id="326" r:id="rId72"/>
    <p:sldId id="328" r:id="rId73"/>
    <p:sldId id="327" r:id="rId74"/>
    <p:sldId id="329" r:id="rId75"/>
    <p:sldId id="330" r:id="rId76"/>
    <p:sldId id="331" r:id="rId77"/>
    <p:sldId id="332" r:id="rId78"/>
    <p:sldId id="333" r:id="rId79"/>
    <p:sldId id="335" r:id="rId80"/>
    <p:sldId id="334" r:id="rId81"/>
    <p:sldId id="336" r:id="rId82"/>
    <p:sldId id="337" r:id="rId83"/>
    <p:sldId id="338" r:id="rId84"/>
    <p:sldId id="339" r:id="rId85"/>
    <p:sldId id="340" r:id="rId86"/>
    <p:sldId id="341"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C5C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141523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735523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1773627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354219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885587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1857113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4123455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269191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2140511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3370365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4776E5-A70E-4AC8-A7D1-BCC653A09AFD}" type="datetimeFigureOut">
              <a:rPr lang="en-GB" smtClean="0"/>
              <a:pPr/>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8861E-45A0-46BE-BD42-D95E4B22938C}" type="slidenum">
              <a:rPr lang="en-GB" smtClean="0"/>
              <a:pPr/>
              <a:t>‹#›</a:t>
            </a:fld>
            <a:endParaRPr lang="en-GB"/>
          </a:p>
        </p:txBody>
      </p:sp>
    </p:spTree>
    <p:extLst>
      <p:ext uri="{BB962C8B-B14F-4D97-AF65-F5344CB8AC3E}">
        <p14:creationId xmlns:p14="http://schemas.microsoft.com/office/powerpoint/2010/main" val="1136161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4776E5-A70E-4AC8-A7D1-BCC653A09AFD}" type="datetimeFigureOut">
              <a:rPr lang="en-GB" smtClean="0"/>
              <a:pPr/>
              <a:t>07/11/2017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08861E-45A0-46BE-BD42-D95E4B22938C}" type="slidenum">
              <a:rPr lang="en-GB" smtClean="0"/>
              <a:pPr/>
              <a:t>‹#›</a:t>
            </a:fld>
            <a:endParaRPr lang="en-GB"/>
          </a:p>
        </p:txBody>
      </p:sp>
    </p:spTree>
    <p:extLst>
      <p:ext uri="{BB962C8B-B14F-4D97-AF65-F5344CB8AC3E}">
        <p14:creationId xmlns:p14="http://schemas.microsoft.com/office/powerpoint/2010/main" val="419013962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Project Strategy</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311818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Procurement methods</a:t>
            </a:r>
            <a:endParaRPr lang="en-GB" u="sng" dirty="0">
              <a:solidFill>
                <a:srgbClr val="7030A0"/>
              </a:solidFill>
            </a:endParaRPr>
          </a:p>
        </p:txBody>
      </p:sp>
      <p:sp>
        <p:nvSpPr>
          <p:cNvPr id="3" name="Content Placeholder 2"/>
          <p:cNvSpPr>
            <a:spLocks noGrp="1"/>
          </p:cNvSpPr>
          <p:nvPr>
            <p:ph idx="1"/>
          </p:nvPr>
        </p:nvSpPr>
        <p:spPr/>
        <p:txBody>
          <a:bodyPr/>
          <a:lstStyle/>
          <a:p>
            <a:r>
              <a:rPr lang="en-GB" dirty="0" smtClean="0"/>
              <a:t>Basically </a:t>
            </a:r>
            <a:r>
              <a:rPr lang="en-GB" sz="3600" b="1" dirty="0" smtClean="0">
                <a:solidFill>
                  <a:srgbClr val="FF0000"/>
                </a:solidFill>
              </a:rPr>
              <a:t>3</a:t>
            </a:r>
            <a:r>
              <a:rPr lang="en-GB" dirty="0" smtClean="0"/>
              <a:t> </a:t>
            </a:r>
            <a:r>
              <a:rPr lang="en-GB" dirty="0"/>
              <a:t>main procurement </a:t>
            </a:r>
            <a:r>
              <a:rPr lang="en-GB" dirty="0" smtClean="0"/>
              <a:t>options</a:t>
            </a:r>
          </a:p>
          <a:p>
            <a:r>
              <a:rPr lang="fr-FR" b="1" dirty="0" err="1" smtClean="0">
                <a:solidFill>
                  <a:srgbClr val="FF0000"/>
                </a:solidFill>
              </a:rPr>
              <a:t>Traditional</a:t>
            </a:r>
            <a:r>
              <a:rPr lang="fr-FR" b="1" dirty="0" smtClean="0">
                <a:solidFill>
                  <a:srgbClr val="FF0000"/>
                </a:solidFill>
              </a:rPr>
              <a:t>  </a:t>
            </a:r>
            <a:r>
              <a:rPr lang="fr-FR" b="1" dirty="0" err="1" smtClean="0">
                <a:solidFill>
                  <a:srgbClr val="FF0000"/>
                </a:solidFill>
              </a:rPr>
              <a:t>procurement</a:t>
            </a:r>
            <a:r>
              <a:rPr lang="fr-FR" b="1" dirty="0" smtClean="0">
                <a:solidFill>
                  <a:srgbClr val="FF0000"/>
                </a:solidFill>
              </a:rPr>
              <a:t>  </a:t>
            </a:r>
            <a:r>
              <a:rPr lang="fr-FR" b="1" dirty="0">
                <a:solidFill>
                  <a:srgbClr val="FF0000"/>
                </a:solidFill>
              </a:rPr>
              <a:t>(</a:t>
            </a:r>
            <a:r>
              <a:rPr lang="fr-FR" b="1" dirty="0" err="1" smtClean="0">
                <a:solidFill>
                  <a:srgbClr val="FF0000"/>
                </a:solidFill>
              </a:rPr>
              <a:t>sometimes</a:t>
            </a:r>
            <a:r>
              <a:rPr lang="fr-FR" b="1" dirty="0" smtClean="0">
                <a:solidFill>
                  <a:srgbClr val="FF0000"/>
                </a:solidFill>
              </a:rPr>
              <a:t> </a:t>
            </a:r>
            <a:r>
              <a:rPr lang="fr-FR" b="1" dirty="0" err="1" smtClean="0">
                <a:solidFill>
                  <a:srgbClr val="FF0000"/>
                </a:solidFill>
              </a:rPr>
              <a:t>called</a:t>
            </a:r>
            <a:r>
              <a:rPr lang="fr-FR" b="1" dirty="0" smtClean="0">
                <a:solidFill>
                  <a:srgbClr val="FF0000"/>
                </a:solidFill>
              </a:rPr>
              <a:t> </a:t>
            </a:r>
            <a:r>
              <a:rPr lang="fr-FR" b="1" dirty="0" err="1" smtClean="0">
                <a:solidFill>
                  <a:srgbClr val="FF0000"/>
                </a:solidFill>
              </a:rPr>
              <a:t>conventional</a:t>
            </a:r>
            <a:r>
              <a:rPr lang="fr-FR" b="1" dirty="0" smtClean="0">
                <a:solidFill>
                  <a:srgbClr val="FF0000"/>
                </a:solidFill>
              </a:rPr>
              <a:t> </a:t>
            </a:r>
            <a:r>
              <a:rPr lang="fr-FR" b="1" dirty="0" err="1">
                <a:solidFill>
                  <a:srgbClr val="FF0000"/>
                </a:solidFill>
              </a:rPr>
              <a:t>procurement</a:t>
            </a:r>
            <a:r>
              <a:rPr lang="fr-FR" b="1" dirty="0" smtClean="0">
                <a:solidFill>
                  <a:srgbClr val="FF0000"/>
                </a:solidFill>
              </a:rPr>
              <a:t>)</a:t>
            </a:r>
          </a:p>
          <a:p>
            <a:r>
              <a:rPr lang="en-GB" b="1" dirty="0">
                <a:solidFill>
                  <a:srgbClr val="7030A0"/>
                </a:solidFill>
              </a:rPr>
              <a:t>Design and build </a:t>
            </a:r>
            <a:r>
              <a:rPr lang="en-GB" b="1" dirty="0" smtClean="0">
                <a:solidFill>
                  <a:srgbClr val="7030A0"/>
                </a:solidFill>
              </a:rPr>
              <a:t>procurement</a:t>
            </a:r>
          </a:p>
          <a:p>
            <a:r>
              <a:rPr lang="en-GB" b="1" dirty="0">
                <a:solidFill>
                  <a:srgbClr val="0070C0"/>
                </a:solidFill>
              </a:rPr>
              <a:t>Management procurement</a:t>
            </a:r>
            <a:endParaRPr lang="en-GB" dirty="0">
              <a:solidFill>
                <a:srgbClr val="0070C0"/>
              </a:solidFill>
            </a:endParaRPr>
          </a:p>
        </p:txBody>
      </p:sp>
    </p:spTree>
    <p:extLst>
      <p:ext uri="{BB962C8B-B14F-4D97-AF65-F5344CB8AC3E}">
        <p14:creationId xmlns:p14="http://schemas.microsoft.com/office/powerpoint/2010/main" val="334177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smtClean="0">
                <a:solidFill>
                  <a:srgbClr val="0070C0"/>
                </a:solidFill>
              </a:rPr>
              <a:t>The </a:t>
            </a:r>
            <a:r>
              <a:rPr lang="en-GB" sz="5400" b="1" u="sng" dirty="0" smtClean="0">
                <a:solidFill>
                  <a:srgbClr val="FF0000"/>
                </a:solidFill>
              </a:rPr>
              <a:t>essential</a:t>
            </a:r>
            <a:r>
              <a:rPr lang="en-GB" sz="5400" b="1" dirty="0" smtClean="0">
                <a:solidFill>
                  <a:srgbClr val="0070C0"/>
                </a:solidFill>
              </a:rPr>
              <a:t> features of each are:</a:t>
            </a: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7220887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661" y="212683"/>
            <a:ext cx="9720072" cy="1499616"/>
          </a:xfrm>
        </p:spPr>
        <p:txBody>
          <a:bodyPr>
            <a:normAutofit fontScale="90000"/>
          </a:bodyPr>
          <a:lstStyle/>
          <a:p>
            <a:r>
              <a:rPr lang="en-GB" dirty="0" smtClean="0"/>
              <a:t/>
            </a:r>
            <a:br>
              <a:rPr lang="en-GB" dirty="0" smtClean="0"/>
            </a:br>
            <a:r>
              <a:rPr lang="fr-FR" b="1" dirty="0" err="1" smtClean="0">
                <a:solidFill>
                  <a:srgbClr val="FF0000"/>
                </a:solidFill>
              </a:rPr>
              <a:t>Traditional</a:t>
            </a:r>
            <a:r>
              <a:rPr lang="fr-FR" b="1" dirty="0" smtClean="0">
                <a:solidFill>
                  <a:srgbClr val="FF0000"/>
                </a:solidFill>
              </a:rPr>
              <a:t>  </a:t>
            </a:r>
            <a:r>
              <a:rPr lang="fr-FR" b="1" dirty="0" err="1" smtClean="0">
                <a:solidFill>
                  <a:srgbClr val="FF0000"/>
                </a:solidFill>
              </a:rPr>
              <a:t>Procurement</a:t>
            </a:r>
            <a:r>
              <a:rPr lang="en-GB" b="1" dirty="0" smtClean="0">
                <a:solidFill>
                  <a:srgbClr val="7030A0"/>
                </a:solidFill>
              </a:rPr>
              <a:t/>
            </a:r>
            <a:br>
              <a:rPr lang="en-GB" b="1" dirty="0" smtClean="0">
                <a:solidFill>
                  <a:srgbClr val="7030A0"/>
                </a:solidFill>
              </a:rPr>
            </a:br>
            <a:r>
              <a:rPr lang="en-GB" dirty="0" smtClean="0">
                <a:solidFill>
                  <a:srgbClr val="0070C0"/>
                </a:solidFill>
              </a:rPr>
              <a:t/>
            </a:r>
            <a:br>
              <a:rPr lang="en-GB" dirty="0" smtClean="0">
                <a:solidFill>
                  <a:srgbClr val="0070C0"/>
                </a:solidFill>
              </a:rPr>
            </a:br>
            <a:endParaRPr lang="en-GB" dirty="0"/>
          </a:p>
        </p:txBody>
      </p:sp>
      <p:sp>
        <p:nvSpPr>
          <p:cNvPr id="3" name="Content Placeholder 2"/>
          <p:cNvSpPr>
            <a:spLocks noGrp="1"/>
          </p:cNvSpPr>
          <p:nvPr>
            <p:ph idx="1"/>
          </p:nvPr>
        </p:nvSpPr>
        <p:spPr>
          <a:xfrm>
            <a:off x="524933" y="1185333"/>
            <a:ext cx="10828867" cy="4991630"/>
          </a:xfrm>
        </p:spPr>
        <p:txBody>
          <a:bodyPr>
            <a:normAutofit lnSpcReduction="10000"/>
          </a:bodyPr>
          <a:lstStyle/>
          <a:p>
            <a:r>
              <a:rPr lang="en-GB" dirty="0" smtClean="0">
                <a:solidFill>
                  <a:srgbClr val="7030A0"/>
                </a:solidFill>
              </a:rPr>
              <a:t>Design process is separate from construction, and </a:t>
            </a:r>
            <a:r>
              <a:rPr lang="en-GB" dirty="0">
                <a:solidFill>
                  <a:srgbClr val="7030A0"/>
                </a:solidFill>
              </a:rPr>
              <a:t>full documentation is required before the contractor can </a:t>
            </a:r>
            <a:r>
              <a:rPr lang="en-GB" dirty="0" smtClean="0">
                <a:solidFill>
                  <a:srgbClr val="7030A0"/>
                </a:solidFill>
              </a:rPr>
              <a:t>be invited </a:t>
            </a:r>
            <a:r>
              <a:rPr lang="en-GB" dirty="0">
                <a:solidFill>
                  <a:srgbClr val="7030A0"/>
                </a:solidFill>
              </a:rPr>
              <a:t>to tender for carrying out the work</a:t>
            </a:r>
            <a:r>
              <a:rPr lang="en-GB" dirty="0" smtClean="0">
                <a:solidFill>
                  <a:srgbClr val="7030A0"/>
                </a:solidFill>
              </a:rPr>
              <a:t>.</a:t>
            </a:r>
            <a:r>
              <a:rPr lang="en-GB" dirty="0">
                <a:solidFill>
                  <a:srgbClr val="7030A0"/>
                </a:solidFill>
              </a:rPr>
              <a:t> Appointment of a contractor is commonly by competitive tender, but less usually by negotiation.</a:t>
            </a:r>
          </a:p>
          <a:p>
            <a:r>
              <a:rPr lang="en-GB" dirty="0" smtClean="0"/>
              <a:t> </a:t>
            </a:r>
            <a:r>
              <a:rPr lang="en-GB" dirty="0">
                <a:solidFill>
                  <a:srgbClr val="00B050"/>
                </a:solidFill>
              </a:rPr>
              <a:t>Full documentation is necessary for tendering purposes, including that from specialist sub-contractors, </a:t>
            </a:r>
            <a:r>
              <a:rPr lang="en-GB" dirty="0" smtClean="0">
                <a:solidFill>
                  <a:srgbClr val="00B050"/>
                </a:solidFill>
              </a:rPr>
              <a:t>and adequate </a:t>
            </a:r>
            <a:r>
              <a:rPr lang="en-GB" dirty="0">
                <a:solidFill>
                  <a:srgbClr val="00B050"/>
                </a:solidFill>
              </a:rPr>
              <a:t>time is needed for the preparation of this.</a:t>
            </a:r>
          </a:p>
          <a:p>
            <a:r>
              <a:rPr lang="en-GB" dirty="0" smtClean="0"/>
              <a:t> </a:t>
            </a:r>
            <a:r>
              <a:rPr lang="en-GB" dirty="0">
                <a:solidFill>
                  <a:srgbClr val="0070C0"/>
                </a:solidFill>
              </a:rPr>
              <a:t>The client has control over design, specified quality and standards </a:t>
            </a:r>
            <a:r>
              <a:rPr lang="en-GB" dirty="0" err="1">
                <a:solidFill>
                  <a:srgbClr val="0070C0"/>
                </a:solidFill>
              </a:rPr>
              <a:t>etc</a:t>
            </a:r>
            <a:r>
              <a:rPr lang="en-GB" dirty="0">
                <a:solidFill>
                  <a:srgbClr val="0070C0"/>
                </a:solidFill>
              </a:rPr>
              <a:t> through his appointed consultants.</a:t>
            </a:r>
          </a:p>
          <a:p>
            <a:r>
              <a:rPr lang="en-GB" dirty="0"/>
              <a:t>Generally there is no design responsibility on the contractor.</a:t>
            </a:r>
          </a:p>
          <a:p>
            <a:r>
              <a:rPr lang="en-GB" dirty="0" smtClean="0"/>
              <a:t> </a:t>
            </a:r>
            <a:r>
              <a:rPr lang="en-GB" dirty="0">
                <a:solidFill>
                  <a:srgbClr val="FFC000"/>
                </a:solidFill>
              </a:rPr>
              <a:t>Because design and construction are separate sequential processes, the overall programme for the </a:t>
            </a:r>
            <a:r>
              <a:rPr lang="en-GB" dirty="0" smtClean="0">
                <a:solidFill>
                  <a:srgbClr val="FFC000"/>
                </a:solidFill>
              </a:rPr>
              <a:t>project tends to be relatively long.</a:t>
            </a:r>
            <a:endParaRPr lang="en-GB" dirty="0">
              <a:solidFill>
                <a:srgbClr val="FFC000"/>
              </a:solidFill>
            </a:endParaRPr>
          </a:p>
        </p:txBody>
      </p:sp>
    </p:spTree>
    <p:extLst>
      <p:ext uri="{BB962C8B-B14F-4D97-AF65-F5344CB8AC3E}">
        <p14:creationId xmlns:p14="http://schemas.microsoft.com/office/powerpoint/2010/main" val="35600914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667" y="440267"/>
            <a:ext cx="11015133" cy="5736696"/>
          </a:xfrm>
        </p:spPr>
        <p:txBody>
          <a:bodyPr>
            <a:normAutofit/>
          </a:bodyPr>
          <a:lstStyle/>
          <a:p>
            <a:r>
              <a:rPr lang="en-GB" dirty="0" smtClean="0">
                <a:solidFill>
                  <a:srgbClr val="FF0000"/>
                </a:solidFill>
              </a:rPr>
              <a:t>There is for the client </a:t>
            </a:r>
            <a:r>
              <a:rPr lang="en-GB" b="1" u="sng" dirty="0" smtClean="0">
                <a:solidFill>
                  <a:srgbClr val="FF0000"/>
                </a:solidFill>
              </a:rPr>
              <a:t>reasonable certainty </a:t>
            </a:r>
            <a:r>
              <a:rPr lang="en-GB" dirty="0" smtClean="0">
                <a:solidFill>
                  <a:srgbClr val="FF0000"/>
                </a:solidFill>
              </a:rPr>
              <a:t>on construction costs, because a contract figure is usually known at the outset, although this may need to be adjusted later, as provided for in the contract.</a:t>
            </a:r>
          </a:p>
          <a:p>
            <a:endParaRPr lang="en-GB" dirty="0" smtClean="0"/>
          </a:p>
          <a:p>
            <a:r>
              <a:rPr lang="en-GB" dirty="0" smtClean="0"/>
              <a:t> </a:t>
            </a:r>
            <a:r>
              <a:rPr lang="en-GB" dirty="0" smtClean="0">
                <a:solidFill>
                  <a:srgbClr val="0070C0"/>
                </a:solidFill>
              </a:rPr>
              <a:t>The terms of many traditional contracts require the client to appoint a professional consultant to act as an independent contract administrator.</a:t>
            </a:r>
          </a:p>
          <a:p>
            <a:endParaRPr lang="en-GB" dirty="0" smtClean="0">
              <a:solidFill>
                <a:srgbClr val="00B050"/>
              </a:solidFill>
            </a:endParaRPr>
          </a:p>
          <a:p>
            <a:r>
              <a:rPr lang="en-GB" dirty="0" smtClean="0">
                <a:solidFill>
                  <a:srgbClr val="00B050"/>
                </a:solidFill>
              </a:rPr>
              <a:t>Although making design decisions before work has commenced may appear to bring a measure of inflexibility, changes or variations are possible during construction of the work, usually at a price in terms of</a:t>
            </a:r>
          </a:p>
          <a:p>
            <a:pPr marL="0" indent="0">
              <a:buNone/>
            </a:pPr>
            <a:r>
              <a:rPr lang="en-GB" dirty="0">
                <a:solidFill>
                  <a:srgbClr val="00B050"/>
                </a:solidFill>
              </a:rPr>
              <a:t> </a:t>
            </a:r>
            <a:r>
              <a:rPr lang="en-GB" dirty="0" smtClean="0">
                <a:solidFill>
                  <a:srgbClr val="00B050"/>
                </a:solidFill>
              </a:rPr>
              <a:t>   direct and related costs and extra time.</a:t>
            </a:r>
          </a:p>
        </p:txBody>
      </p:sp>
    </p:spTree>
    <p:extLst>
      <p:ext uri="{BB962C8B-B14F-4D97-AF65-F5344CB8AC3E}">
        <p14:creationId xmlns:p14="http://schemas.microsoft.com/office/powerpoint/2010/main" val="41795146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533" y="203200"/>
            <a:ext cx="11235267" cy="5973763"/>
          </a:xfrm>
        </p:spPr>
        <p:txBody>
          <a:bodyPr>
            <a:normAutofit/>
          </a:bodyPr>
          <a:lstStyle/>
          <a:p>
            <a:r>
              <a:rPr lang="en-GB" dirty="0" smtClean="0"/>
              <a:t> </a:t>
            </a:r>
            <a:r>
              <a:rPr lang="en-GB" dirty="0" smtClean="0">
                <a:solidFill>
                  <a:srgbClr val="FF0000"/>
                </a:solidFill>
              </a:rPr>
              <a:t>Administrative matters relating to valuations and payments are in the hands of the client’s consultants.</a:t>
            </a:r>
          </a:p>
          <a:p>
            <a:r>
              <a:rPr lang="en-GB" dirty="0" smtClean="0">
                <a:solidFill>
                  <a:srgbClr val="0070C0"/>
                </a:solidFill>
              </a:rPr>
              <a:t> Completion within the contract period is an obligation, although the contract administrator may need to revise the date for completion to take account of delays due to reasons listed in the contract.</a:t>
            </a:r>
          </a:p>
          <a:p>
            <a:r>
              <a:rPr lang="en-GB" dirty="0" smtClean="0">
                <a:solidFill>
                  <a:srgbClr val="7030A0"/>
                </a:solidFill>
              </a:rPr>
              <a:t>Speculative risks are balanced as between the parties, more in the client’s favour on a lump sum contract, but less so with a measurement contract. </a:t>
            </a:r>
          </a:p>
          <a:p>
            <a:endParaRPr lang="en-GB" dirty="0"/>
          </a:p>
          <a:p>
            <a:r>
              <a:rPr lang="en-GB" b="1" dirty="0" smtClean="0">
                <a:solidFill>
                  <a:srgbClr val="00B050"/>
                </a:solidFill>
              </a:rPr>
              <a:t>The traditional lump sum approach in terms of </a:t>
            </a:r>
            <a:r>
              <a:rPr lang="en-GB" b="1" dirty="0" smtClean="0">
                <a:solidFill>
                  <a:srgbClr val="FFC000"/>
                </a:solidFill>
              </a:rPr>
              <a:t>cost, design and</a:t>
            </a:r>
          </a:p>
          <a:p>
            <a:pPr marL="0" indent="0">
              <a:buNone/>
            </a:pPr>
            <a:r>
              <a:rPr lang="en-GB" b="1" dirty="0" smtClean="0">
                <a:solidFill>
                  <a:srgbClr val="FFC000"/>
                </a:solidFill>
              </a:rPr>
              <a:t>quality</a:t>
            </a:r>
            <a:r>
              <a:rPr lang="en-GB" b="1" dirty="0" smtClean="0">
                <a:solidFill>
                  <a:srgbClr val="00B050"/>
                </a:solidFill>
              </a:rPr>
              <a:t> is a relatively </a:t>
            </a:r>
            <a:r>
              <a:rPr lang="en-GB" b="1" u="sng" dirty="0" smtClean="0">
                <a:solidFill>
                  <a:srgbClr val="00B050"/>
                </a:solidFill>
              </a:rPr>
              <a:t>low risk </a:t>
            </a:r>
            <a:r>
              <a:rPr lang="en-GB" b="1" dirty="0" smtClean="0">
                <a:solidFill>
                  <a:srgbClr val="00B050"/>
                </a:solidFill>
              </a:rPr>
              <a:t>procurement option for the client, but the time needed for the project overall is  likely to be relatively longer than that of other procurement methods.</a:t>
            </a:r>
          </a:p>
          <a:p>
            <a:endParaRPr lang="en-GB" dirty="0" smtClean="0"/>
          </a:p>
          <a:p>
            <a:endParaRPr lang="en-GB" dirty="0"/>
          </a:p>
        </p:txBody>
      </p:sp>
    </p:spTree>
    <p:extLst>
      <p:ext uri="{BB962C8B-B14F-4D97-AF65-F5344CB8AC3E}">
        <p14:creationId xmlns:p14="http://schemas.microsoft.com/office/powerpoint/2010/main" val="913541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338667"/>
            <a:ext cx="10947400" cy="5838296"/>
          </a:xfrm>
        </p:spPr>
        <p:txBody>
          <a:bodyPr>
            <a:noAutofit/>
          </a:bodyPr>
          <a:lstStyle/>
          <a:p>
            <a:r>
              <a:rPr lang="en-GB" sz="4800" b="1" dirty="0">
                <a:solidFill>
                  <a:srgbClr val="FF0000"/>
                </a:solidFill>
              </a:rPr>
              <a:t>Traditional procurement</a:t>
            </a:r>
            <a:r>
              <a:rPr lang="en-GB" sz="4000" dirty="0"/>
              <a:t>, however, can be used in a wide range of situations, whether the basis for pricing </a:t>
            </a:r>
            <a:r>
              <a:rPr lang="en-GB" sz="4000" dirty="0" smtClean="0"/>
              <a:t>results in </a:t>
            </a:r>
            <a:r>
              <a:rPr lang="en-GB" sz="4000" dirty="0"/>
              <a:t>a lump sum contract, a measurement contract or a cost plus contract, and whether the project is a single </a:t>
            </a:r>
            <a:r>
              <a:rPr lang="en-GB" sz="4000" dirty="0" smtClean="0"/>
              <a:t>‘</a:t>
            </a:r>
            <a:r>
              <a:rPr lang="en-GB" sz="4000" dirty="0" err="1" smtClean="0"/>
              <a:t>oneoff’project</a:t>
            </a:r>
            <a:r>
              <a:rPr lang="en-GB" sz="4000" dirty="0"/>
              <a:t>, or part of a programme under a specific term or other form of serial or continuity contract.</a:t>
            </a:r>
          </a:p>
        </p:txBody>
      </p:sp>
    </p:spTree>
    <p:extLst>
      <p:ext uri="{BB962C8B-B14F-4D97-AF65-F5344CB8AC3E}">
        <p14:creationId xmlns:p14="http://schemas.microsoft.com/office/powerpoint/2010/main" val="36173145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Design and build procurement</a:t>
            </a:r>
            <a:r>
              <a:rPr lang="en-GB" b="1" dirty="0" smtClean="0"/>
              <a:t/>
            </a:r>
            <a:br>
              <a:rPr lang="en-GB" b="1" dirty="0" smtClean="0"/>
            </a:br>
            <a:endParaRPr lang="en-GB" dirty="0"/>
          </a:p>
        </p:txBody>
      </p:sp>
      <p:sp>
        <p:nvSpPr>
          <p:cNvPr id="3" name="Content Placeholder 2"/>
          <p:cNvSpPr>
            <a:spLocks noGrp="1"/>
          </p:cNvSpPr>
          <p:nvPr>
            <p:ph idx="1"/>
          </p:nvPr>
        </p:nvSpPr>
        <p:spPr/>
        <p:txBody>
          <a:bodyPr>
            <a:normAutofit/>
          </a:bodyPr>
          <a:lstStyle/>
          <a:p>
            <a:r>
              <a:rPr lang="en-GB" b="1" dirty="0" smtClean="0"/>
              <a:t> </a:t>
            </a:r>
            <a:r>
              <a:rPr lang="en-GB" sz="4400" dirty="0">
                <a:solidFill>
                  <a:srgbClr val="0070C0"/>
                </a:solidFill>
              </a:rPr>
              <a:t>A method where the contractor is responsible for undertaking both the design and the construction of the work </a:t>
            </a:r>
            <a:r>
              <a:rPr lang="en-GB" sz="4400" dirty="0" smtClean="0">
                <a:solidFill>
                  <a:srgbClr val="0070C0"/>
                </a:solidFill>
              </a:rPr>
              <a:t>in return </a:t>
            </a:r>
            <a:r>
              <a:rPr lang="en-GB" sz="4400" dirty="0">
                <a:solidFill>
                  <a:srgbClr val="0070C0"/>
                </a:solidFill>
              </a:rPr>
              <a:t>for a lump sum price. There are variants on this option depending on the degree to which initial design </a:t>
            </a:r>
            <a:r>
              <a:rPr lang="en-GB" sz="4400" dirty="0" smtClean="0">
                <a:solidFill>
                  <a:srgbClr val="0070C0"/>
                </a:solidFill>
              </a:rPr>
              <a:t>is included </a:t>
            </a:r>
            <a:r>
              <a:rPr lang="en-GB" sz="4400" dirty="0">
                <a:solidFill>
                  <a:srgbClr val="0070C0"/>
                </a:solidFill>
              </a:rPr>
              <a:t>in the client’s requirements.</a:t>
            </a:r>
          </a:p>
        </p:txBody>
      </p:sp>
    </p:spTree>
    <p:extLst>
      <p:ext uri="{BB962C8B-B14F-4D97-AF65-F5344CB8AC3E}">
        <p14:creationId xmlns:p14="http://schemas.microsoft.com/office/powerpoint/2010/main" val="10249858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867" y="0"/>
            <a:ext cx="11065933" cy="6176963"/>
          </a:xfrm>
        </p:spPr>
        <p:txBody>
          <a:bodyPr>
            <a:normAutofit/>
          </a:bodyPr>
          <a:lstStyle/>
          <a:p>
            <a:r>
              <a:rPr lang="en-GB" sz="4400" dirty="0">
                <a:solidFill>
                  <a:srgbClr val="7030A0"/>
                </a:solidFill>
              </a:rPr>
              <a:t>Appointment of a contractor is often by two stage tendering, thus keeping a competitive element, but </a:t>
            </a:r>
            <a:r>
              <a:rPr lang="en-GB" sz="4400" dirty="0" smtClean="0">
                <a:solidFill>
                  <a:srgbClr val="7030A0"/>
                </a:solidFill>
              </a:rPr>
              <a:t>not expecting </a:t>
            </a:r>
            <a:r>
              <a:rPr lang="en-GB" sz="4400" dirty="0">
                <a:solidFill>
                  <a:srgbClr val="7030A0"/>
                </a:solidFill>
              </a:rPr>
              <a:t>every tenderer to produce full proposals.</a:t>
            </a:r>
          </a:p>
          <a:p>
            <a:r>
              <a:rPr lang="en-GB" sz="4400" dirty="0" smtClean="0">
                <a:solidFill>
                  <a:srgbClr val="FF0000"/>
                </a:solidFill>
              </a:rPr>
              <a:t>The </a:t>
            </a:r>
            <a:r>
              <a:rPr lang="en-GB" sz="4400" dirty="0">
                <a:solidFill>
                  <a:srgbClr val="FF0000"/>
                </a:solidFill>
              </a:rPr>
              <a:t>client’s requirements can range from a simple accommodation schedule to a fully worked out </a:t>
            </a:r>
            <a:r>
              <a:rPr lang="en-GB" sz="4400" dirty="0" smtClean="0">
                <a:solidFill>
                  <a:srgbClr val="FF0000"/>
                </a:solidFill>
              </a:rPr>
              <a:t>scheme design</a:t>
            </a:r>
            <a:r>
              <a:rPr lang="en-GB" sz="4400" dirty="0">
                <a:solidFill>
                  <a:srgbClr val="FF0000"/>
                </a:solidFill>
              </a:rPr>
              <a:t>, but generally should be matched by the contractor’s proposals. </a:t>
            </a:r>
            <a:endParaRPr lang="en-GB" sz="4400" dirty="0" smtClean="0">
              <a:solidFill>
                <a:srgbClr val="FF0000"/>
              </a:solidFill>
            </a:endParaRPr>
          </a:p>
          <a:p>
            <a:endParaRPr lang="en-GB" sz="4400" dirty="0"/>
          </a:p>
        </p:txBody>
      </p:sp>
    </p:spTree>
    <p:extLst>
      <p:ext uri="{BB962C8B-B14F-4D97-AF65-F5344CB8AC3E}">
        <p14:creationId xmlns:p14="http://schemas.microsoft.com/office/powerpoint/2010/main" val="9692896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524933"/>
            <a:ext cx="10930467" cy="5652030"/>
          </a:xfrm>
        </p:spPr>
        <p:txBody>
          <a:bodyPr/>
          <a:lstStyle/>
          <a:p>
            <a:r>
              <a:rPr lang="en-GB" sz="3200" dirty="0">
                <a:solidFill>
                  <a:srgbClr val="0070C0"/>
                </a:solidFill>
              </a:rPr>
              <a:t>Adequate time must be allowed for the client’s requirements to be prepared to the appropriate level, and professional consultants will usually </a:t>
            </a:r>
            <a:r>
              <a:rPr lang="en-GB" sz="3200" dirty="0" smtClean="0">
                <a:solidFill>
                  <a:srgbClr val="0070C0"/>
                </a:solidFill>
              </a:rPr>
              <a:t>be required</a:t>
            </a:r>
            <a:r>
              <a:rPr lang="en-GB" sz="3200" dirty="0">
                <a:solidFill>
                  <a:srgbClr val="0070C0"/>
                </a:solidFill>
              </a:rPr>
              <a:t>. </a:t>
            </a:r>
            <a:endParaRPr lang="en-GB" sz="3200" dirty="0" smtClean="0">
              <a:solidFill>
                <a:srgbClr val="0070C0"/>
              </a:solidFill>
            </a:endParaRPr>
          </a:p>
          <a:p>
            <a:endParaRPr lang="en-GB" sz="3200" dirty="0" smtClean="0">
              <a:solidFill>
                <a:srgbClr val="0070C0"/>
              </a:solidFill>
            </a:endParaRPr>
          </a:p>
          <a:p>
            <a:r>
              <a:rPr lang="en-GB" sz="3200" dirty="0" smtClean="0">
                <a:solidFill>
                  <a:srgbClr val="FF0000"/>
                </a:solidFill>
              </a:rPr>
              <a:t>The </a:t>
            </a:r>
            <a:r>
              <a:rPr lang="en-GB" sz="3200" dirty="0">
                <a:solidFill>
                  <a:srgbClr val="FF0000"/>
                </a:solidFill>
              </a:rPr>
              <a:t>contractor must be given adequate time to prepare his proposals, together with an analysis of his tender figure. It should also be remembered that evaluating tenders for design and build may be </a:t>
            </a:r>
            <a:r>
              <a:rPr lang="en-GB" sz="3200" dirty="0" smtClean="0">
                <a:solidFill>
                  <a:srgbClr val="FF0000"/>
                </a:solidFill>
              </a:rPr>
              <a:t>difficult, because </a:t>
            </a:r>
            <a:r>
              <a:rPr lang="en-GB" sz="3200" dirty="0">
                <a:solidFill>
                  <a:srgbClr val="FF0000"/>
                </a:solidFill>
              </a:rPr>
              <a:t>design proposals need to be balanced against price, and it is vital to check that the proposals satisfy the client’s requirements.</a:t>
            </a:r>
          </a:p>
          <a:p>
            <a:endParaRPr lang="en-GB" dirty="0"/>
          </a:p>
        </p:txBody>
      </p:sp>
    </p:spTree>
    <p:extLst>
      <p:ext uri="{BB962C8B-B14F-4D97-AF65-F5344CB8AC3E}">
        <p14:creationId xmlns:p14="http://schemas.microsoft.com/office/powerpoint/2010/main" val="22539246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423333"/>
            <a:ext cx="10981267" cy="5753630"/>
          </a:xfrm>
        </p:spPr>
        <p:txBody>
          <a:bodyPr>
            <a:normAutofit/>
          </a:bodyPr>
          <a:lstStyle/>
          <a:p>
            <a:r>
              <a:rPr lang="en-GB" dirty="0"/>
              <a:t>The client has control over the design element included as part of his requirements, but, once the contract </a:t>
            </a:r>
            <a:r>
              <a:rPr lang="en-GB" dirty="0" smtClean="0"/>
              <a:t>is let</a:t>
            </a:r>
            <a:r>
              <a:rPr lang="en-GB" dirty="0"/>
              <a:t>, has no direct control over the </a:t>
            </a:r>
            <a:r>
              <a:rPr lang="en-GB" dirty="0">
                <a:solidFill>
                  <a:srgbClr val="FF0000"/>
                </a:solidFill>
              </a:rPr>
              <a:t>development of the contractor’s detail design</a:t>
            </a:r>
            <a:r>
              <a:rPr lang="en-GB" dirty="0"/>
              <a:t>. The contractor assumes</a:t>
            </a:r>
          </a:p>
          <a:p>
            <a:pPr marL="0" indent="0">
              <a:buNone/>
            </a:pPr>
            <a:r>
              <a:rPr lang="en-GB" dirty="0" smtClean="0"/>
              <a:t> responsibility </a:t>
            </a:r>
            <a:r>
              <a:rPr lang="en-GB" dirty="0"/>
              <a:t>for design at this point, and usually appoints his own </a:t>
            </a:r>
            <a:r>
              <a:rPr lang="en-GB" dirty="0" smtClean="0"/>
              <a:t>   consultants </a:t>
            </a:r>
            <a:r>
              <a:rPr lang="en-GB" dirty="0"/>
              <a:t>(although the designers </a:t>
            </a:r>
            <a:r>
              <a:rPr lang="en-GB" dirty="0" smtClean="0"/>
              <a:t>may be </a:t>
            </a:r>
            <a:r>
              <a:rPr lang="en-GB" dirty="0"/>
              <a:t>in-house) to formulate a design or </a:t>
            </a:r>
            <a:r>
              <a:rPr lang="en-GB" dirty="0">
                <a:solidFill>
                  <a:srgbClr val="FF0000"/>
                </a:solidFill>
              </a:rPr>
              <a:t>to develop the design in the client’s require</a:t>
            </a:r>
            <a:r>
              <a:rPr lang="en-GB" dirty="0"/>
              <a:t>ments as necessary.</a:t>
            </a:r>
          </a:p>
          <a:p>
            <a:endParaRPr lang="en-GB" dirty="0" smtClean="0"/>
          </a:p>
          <a:p>
            <a:r>
              <a:rPr lang="en-GB" dirty="0" smtClean="0">
                <a:solidFill>
                  <a:srgbClr val="0070C0"/>
                </a:solidFill>
              </a:rPr>
              <a:t>Although </a:t>
            </a:r>
            <a:r>
              <a:rPr lang="en-GB" dirty="0">
                <a:solidFill>
                  <a:srgbClr val="0070C0"/>
                </a:solidFill>
              </a:rPr>
              <a:t>it is a common practice for the client to ask the contractor to take over his own consultants under </a:t>
            </a:r>
            <a:r>
              <a:rPr lang="en-GB" dirty="0" smtClean="0">
                <a:solidFill>
                  <a:srgbClr val="0070C0"/>
                </a:solidFill>
              </a:rPr>
              <a:t>a </a:t>
            </a:r>
            <a:r>
              <a:rPr lang="en-GB" b="1" u="sng" dirty="0" smtClean="0">
                <a:solidFill>
                  <a:srgbClr val="FF0000"/>
                </a:solidFill>
              </a:rPr>
              <a:t>novation </a:t>
            </a:r>
            <a:r>
              <a:rPr lang="en-GB" b="1" u="sng" dirty="0">
                <a:solidFill>
                  <a:srgbClr val="FF0000"/>
                </a:solidFill>
              </a:rPr>
              <a:t>agreement</a:t>
            </a:r>
            <a:r>
              <a:rPr lang="en-GB" dirty="0">
                <a:solidFill>
                  <a:srgbClr val="0070C0"/>
                </a:solidFill>
              </a:rPr>
              <a:t>, there can be problems in such arrangements in terms of design accountability.</a:t>
            </a:r>
          </a:p>
        </p:txBody>
      </p:sp>
    </p:spTree>
    <p:extLst>
      <p:ext uri="{BB962C8B-B14F-4D97-AF65-F5344CB8AC3E}">
        <p14:creationId xmlns:p14="http://schemas.microsoft.com/office/powerpoint/2010/main" val="31912177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067" y="118533"/>
            <a:ext cx="11116733" cy="6058430"/>
          </a:xfrm>
        </p:spPr>
        <p:txBody>
          <a:bodyPr>
            <a:normAutofit/>
          </a:bodyPr>
          <a:lstStyle/>
          <a:p>
            <a:r>
              <a:rPr lang="en-GB" sz="3200" dirty="0">
                <a:solidFill>
                  <a:srgbClr val="FF0000"/>
                </a:solidFill>
              </a:rPr>
              <a:t>Because design and construction may proceed in parallel, it may be possible for the overall programme </a:t>
            </a:r>
            <a:r>
              <a:rPr lang="en-GB" sz="3200" dirty="0" smtClean="0">
                <a:solidFill>
                  <a:srgbClr val="FF0000"/>
                </a:solidFill>
              </a:rPr>
              <a:t>time for </a:t>
            </a:r>
            <a:r>
              <a:rPr lang="en-GB" sz="3200" dirty="0">
                <a:solidFill>
                  <a:srgbClr val="FF0000"/>
                </a:solidFill>
              </a:rPr>
              <a:t>the project to be shortened; by how much will depend on the extent to which the contractor is </a:t>
            </a:r>
            <a:r>
              <a:rPr lang="en-GB" sz="3200" dirty="0" smtClean="0">
                <a:solidFill>
                  <a:srgbClr val="FF0000"/>
                </a:solidFill>
              </a:rPr>
              <a:t>responsible    for </a:t>
            </a:r>
            <a:r>
              <a:rPr lang="en-GB" sz="3200" dirty="0">
                <a:solidFill>
                  <a:srgbClr val="FF0000"/>
                </a:solidFill>
              </a:rPr>
              <a:t>design, and for design development.</a:t>
            </a:r>
          </a:p>
          <a:p>
            <a:endParaRPr lang="en-GB" b="1" dirty="0"/>
          </a:p>
          <a:p>
            <a:r>
              <a:rPr lang="en-GB" b="1" dirty="0" smtClean="0"/>
              <a:t> </a:t>
            </a:r>
            <a:r>
              <a:rPr lang="en-GB" dirty="0">
                <a:solidFill>
                  <a:srgbClr val="0070C0"/>
                </a:solidFill>
              </a:rPr>
              <a:t>There can be </a:t>
            </a:r>
            <a:r>
              <a:rPr lang="en-GB" b="1" u="sng" dirty="0">
                <a:solidFill>
                  <a:srgbClr val="0070C0"/>
                </a:solidFill>
              </a:rPr>
              <a:t>reasonable certainty over construction costs </a:t>
            </a:r>
            <a:r>
              <a:rPr lang="en-GB" dirty="0">
                <a:solidFill>
                  <a:srgbClr val="0070C0"/>
                </a:solidFill>
              </a:rPr>
              <a:t>because a contract price is known at the </a:t>
            </a:r>
            <a:r>
              <a:rPr lang="en-GB" dirty="0" smtClean="0">
                <a:solidFill>
                  <a:srgbClr val="0070C0"/>
                </a:solidFill>
              </a:rPr>
              <a:t>outset. Provided </a:t>
            </a:r>
            <a:r>
              <a:rPr lang="en-GB" dirty="0">
                <a:solidFill>
                  <a:srgbClr val="0070C0"/>
                </a:solidFill>
              </a:rPr>
              <a:t>that the client refrains from ordering changes during the construction of the work, the contractor </a:t>
            </a:r>
            <a:r>
              <a:rPr lang="en-GB" dirty="0" smtClean="0">
                <a:solidFill>
                  <a:srgbClr val="0070C0"/>
                </a:solidFill>
              </a:rPr>
              <a:t>will be </a:t>
            </a:r>
            <a:r>
              <a:rPr lang="en-GB" dirty="0">
                <a:solidFill>
                  <a:srgbClr val="0070C0"/>
                </a:solidFill>
              </a:rPr>
              <a:t>obliged, subject to the conditions, to complete the project for the contract sum.</a:t>
            </a:r>
          </a:p>
        </p:txBody>
      </p:sp>
    </p:spTree>
    <p:extLst>
      <p:ext uri="{BB962C8B-B14F-4D97-AF65-F5344CB8AC3E}">
        <p14:creationId xmlns:p14="http://schemas.microsoft.com/office/powerpoint/2010/main" val="33870077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067" y="186267"/>
            <a:ext cx="11116733" cy="5990696"/>
          </a:xfrm>
        </p:spPr>
        <p:txBody>
          <a:bodyPr>
            <a:normAutofit/>
          </a:bodyPr>
          <a:lstStyle/>
          <a:p>
            <a:r>
              <a:rPr lang="en-GB" dirty="0">
                <a:solidFill>
                  <a:srgbClr val="FF0000"/>
                </a:solidFill>
              </a:rPr>
              <a:t>The terms of a design and build contract make no provision for an independent contract administrator.</a:t>
            </a:r>
          </a:p>
          <a:p>
            <a:endParaRPr lang="en-GB" dirty="0" smtClean="0"/>
          </a:p>
          <a:p>
            <a:r>
              <a:rPr lang="en-GB" dirty="0" smtClean="0">
                <a:solidFill>
                  <a:srgbClr val="0070C0"/>
                </a:solidFill>
              </a:rPr>
              <a:t>Decisions </a:t>
            </a:r>
            <a:r>
              <a:rPr lang="en-GB" dirty="0">
                <a:solidFill>
                  <a:srgbClr val="0070C0"/>
                </a:solidFill>
              </a:rPr>
              <a:t>or instructions may be required of the client from time to time, and the client may decide to </a:t>
            </a:r>
            <a:r>
              <a:rPr lang="en-GB" dirty="0" smtClean="0">
                <a:solidFill>
                  <a:srgbClr val="0070C0"/>
                </a:solidFill>
              </a:rPr>
              <a:t>appoint an </a:t>
            </a:r>
            <a:r>
              <a:rPr lang="en-GB" dirty="0">
                <a:solidFill>
                  <a:srgbClr val="0070C0"/>
                </a:solidFill>
              </a:rPr>
              <a:t>agent either to advise or to act on his behalf</a:t>
            </a:r>
            <a:r>
              <a:rPr lang="en-GB" dirty="0" smtClean="0">
                <a:solidFill>
                  <a:srgbClr val="0070C0"/>
                </a:solidFill>
              </a:rPr>
              <a:t>.</a:t>
            </a:r>
          </a:p>
          <a:p>
            <a:endParaRPr lang="en-GB" dirty="0">
              <a:solidFill>
                <a:srgbClr val="0070C0"/>
              </a:solidFill>
            </a:endParaRPr>
          </a:p>
          <a:p>
            <a:r>
              <a:rPr lang="en-GB" b="1" dirty="0" smtClean="0">
                <a:solidFill>
                  <a:schemeClr val="accent2">
                    <a:lumMod val="50000"/>
                  </a:schemeClr>
                </a:solidFill>
              </a:rPr>
              <a:t> </a:t>
            </a:r>
            <a:r>
              <a:rPr lang="en-GB" dirty="0">
                <a:solidFill>
                  <a:schemeClr val="accent2">
                    <a:lumMod val="50000"/>
                  </a:schemeClr>
                </a:solidFill>
              </a:rPr>
              <a:t>It might be possible for the client to order design or specification changes during construction, but </a:t>
            </a:r>
            <a:r>
              <a:rPr lang="en-GB" dirty="0" smtClean="0">
                <a:solidFill>
                  <a:schemeClr val="accent2">
                    <a:lumMod val="50000"/>
                  </a:schemeClr>
                </a:solidFill>
              </a:rPr>
              <a:t>the consequences </a:t>
            </a:r>
            <a:r>
              <a:rPr lang="en-GB" dirty="0">
                <a:solidFill>
                  <a:schemeClr val="accent2">
                    <a:lumMod val="50000"/>
                  </a:schemeClr>
                </a:solidFill>
              </a:rPr>
              <a:t>in terms of direct costs, cost of disturbance and additional time needed will be largely for </a:t>
            </a:r>
            <a:r>
              <a:rPr lang="en-GB" dirty="0" smtClean="0">
                <a:solidFill>
                  <a:schemeClr val="accent2">
                    <a:lumMod val="50000"/>
                  </a:schemeClr>
                </a:solidFill>
              </a:rPr>
              <a:t>the contractor </a:t>
            </a:r>
            <a:r>
              <a:rPr lang="en-GB" dirty="0">
                <a:solidFill>
                  <a:schemeClr val="accent2">
                    <a:lumMod val="50000"/>
                  </a:schemeClr>
                </a:solidFill>
              </a:rPr>
              <a:t>to advise upon.</a:t>
            </a:r>
          </a:p>
        </p:txBody>
      </p:sp>
    </p:spTree>
    <p:extLst>
      <p:ext uri="{BB962C8B-B14F-4D97-AF65-F5344CB8AC3E}">
        <p14:creationId xmlns:p14="http://schemas.microsoft.com/office/powerpoint/2010/main" val="42660250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4000" y="118533"/>
            <a:ext cx="11099800" cy="6058430"/>
          </a:xfrm>
        </p:spPr>
        <p:txBody>
          <a:bodyPr>
            <a:normAutofit/>
          </a:bodyPr>
          <a:lstStyle/>
          <a:p>
            <a:r>
              <a:rPr lang="en-GB" dirty="0">
                <a:solidFill>
                  <a:srgbClr val="0070C0"/>
                </a:solidFill>
              </a:rPr>
              <a:t>Matters relating to valuation and payments are often left largely in the hands of the contractor. The client </a:t>
            </a:r>
            <a:r>
              <a:rPr lang="en-GB" dirty="0" smtClean="0">
                <a:solidFill>
                  <a:srgbClr val="0070C0"/>
                </a:solidFill>
              </a:rPr>
              <a:t>may appoint </a:t>
            </a:r>
            <a:r>
              <a:rPr lang="en-GB" dirty="0">
                <a:solidFill>
                  <a:srgbClr val="0070C0"/>
                </a:solidFill>
              </a:rPr>
              <a:t>his own consultant to advise, but the contract conditions do not recognise a role for such a person.</a:t>
            </a:r>
          </a:p>
          <a:p>
            <a:r>
              <a:rPr lang="en-GB" b="1" dirty="0" smtClean="0">
                <a:solidFill>
                  <a:srgbClr val="00B050"/>
                </a:solidFill>
              </a:rPr>
              <a:t> </a:t>
            </a:r>
            <a:r>
              <a:rPr lang="en-GB" dirty="0">
                <a:solidFill>
                  <a:srgbClr val="00B050"/>
                </a:solidFill>
              </a:rPr>
              <a:t>Completion within the contract period is an obligation on the contractor, although the client may have </a:t>
            </a:r>
            <a:r>
              <a:rPr lang="en-GB" dirty="0" smtClean="0">
                <a:solidFill>
                  <a:srgbClr val="00B050"/>
                </a:solidFill>
              </a:rPr>
              <a:t>to accept </a:t>
            </a:r>
            <a:r>
              <a:rPr lang="en-GB" dirty="0">
                <a:solidFill>
                  <a:srgbClr val="00B050"/>
                </a:solidFill>
              </a:rPr>
              <a:t>a later completion to take account of delays due to reasons listed in the contract</a:t>
            </a:r>
            <a:r>
              <a:rPr lang="en-GB" dirty="0" smtClean="0">
                <a:solidFill>
                  <a:srgbClr val="00B050"/>
                </a:solidFill>
              </a:rPr>
              <a:t>.</a:t>
            </a:r>
          </a:p>
          <a:p>
            <a:pPr marL="0" indent="0">
              <a:buNone/>
            </a:pPr>
            <a:endParaRPr lang="en-GB" dirty="0"/>
          </a:p>
          <a:p>
            <a:r>
              <a:rPr lang="en-GB" b="1" dirty="0" smtClean="0">
                <a:solidFill>
                  <a:srgbClr val="FF0000"/>
                </a:solidFill>
              </a:rPr>
              <a:t> </a:t>
            </a:r>
            <a:r>
              <a:rPr lang="en-GB" b="1" dirty="0">
                <a:solidFill>
                  <a:srgbClr val="FF0000"/>
                </a:solidFill>
              </a:rPr>
              <a:t>Speculative risks are largely with the contractor</a:t>
            </a:r>
            <a:r>
              <a:rPr lang="en-GB" dirty="0">
                <a:solidFill>
                  <a:srgbClr val="FF0000"/>
                </a:solidFill>
              </a:rPr>
              <a:t>, but can reduce according to the extent of the </a:t>
            </a:r>
            <a:r>
              <a:rPr lang="en-GB" dirty="0">
                <a:solidFill>
                  <a:srgbClr val="0070C0"/>
                </a:solidFill>
              </a:rPr>
              <a:t>design input </a:t>
            </a:r>
            <a:r>
              <a:rPr lang="en-GB" dirty="0" smtClean="0">
                <a:solidFill>
                  <a:srgbClr val="0070C0"/>
                </a:solidFill>
              </a:rPr>
              <a:t>by the </a:t>
            </a:r>
            <a:r>
              <a:rPr lang="en-GB" dirty="0">
                <a:solidFill>
                  <a:srgbClr val="0070C0"/>
                </a:solidFill>
              </a:rPr>
              <a:t>client</a:t>
            </a:r>
            <a:r>
              <a:rPr lang="en-GB" dirty="0">
                <a:solidFill>
                  <a:srgbClr val="FF0000"/>
                </a:solidFill>
              </a:rPr>
              <a:t>. In terms of </a:t>
            </a:r>
            <a:r>
              <a:rPr lang="en-GB" b="1" dirty="0">
                <a:solidFill>
                  <a:srgbClr val="7030A0"/>
                </a:solidFill>
              </a:rPr>
              <a:t>cost and time </a:t>
            </a:r>
            <a:r>
              <a:rPr lang="en-GB" dirty="0">
                <a:solidFill>
                  <a:srgbClr val="FF0000"/>
                </a:solidFill>
              </a:rPr>
              <a:t>this is a relatively low risk procurement option for the client, but there </a:t>
            </a:r>
            <a:r>
              <a:rPr lang="en-GB" dirty="0" smtClean="0">
                <a:solidFill>
                  <a:srgbClr val="FF0000"/>
                </a:solidFill>
              </a:rPr>
              <a:t>can be </a:t>
            </a:r>
            <a:r>
              <a:rPr lang="en-GB" b="1" dirty="0">
                <a:solidFill>
                  <a:srgbClr val="FF0000"/>
                </a:solidFill>
              </a:rPr>
              <a:t>uncertainty over design and quality</a:t>
            </a:r>
            <a:r>
              <a:rPr lang="en-GB" dirty="0">
                <a:solidFill>
                  <a:srgbClr val="FF0000"/>
                </a:solidFill>
              </a:rPr>
              <a:t>, particularly if insufficient attention was paid </a:t>
            </a:r>
            <a:r>
              <a:rPr lang="en-GB" dirty="0">
                <a:solidFill>
                  <a:srgbClr val="002060"/>
                </a:solidFill>
              </a:rPr>
              <a:t>initially to the </a:t>
            </a:r>
            <a:r>
              <a:rPr lang="en-GB" dirty="0" smtClean="0">
                <a:solidFill>
                  <a:srgbClr val="002060"/>
                </a:solidFill>
              </a:rPr>
              <a:t>preparation of </a:t>
            </a:r>
            <a:r>
              <a:rPr lang="en-GB" dirty="0">
                <a:solidFill>
                  <a:srgbClr val="002060"/>
                </a:solidFill>
              </a:rPr>
              <a:t>the client’s requirements </a:t>
            </a:r>
            <a:r>
              <a:rPr lang="en-GB" dirty="0">
                <a:solidFill>
                  <a:srgbClr val="FF0000"/>
                </a:solidFill>
              </a:rPr>
              <a:t>and the checking of the contractor’s proposals.</a:t>
            </a:r>
          </a:p>
        </p:txBody>
      </p:sp>
    </p:spTree>
    <p:extLst>
      <p:ext uri="{BB962C8B-B14F-4D97-AF65-F5344CB8AC3E}">
        <p14:creationId xmlns:p14="http://schemas.microsoft.com/office/powerpoint/2010/main" val="11953577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321733"/>
            <a:ext cx="10930467" cy="5855230"/>
          </a:xfrm>
        </p:spPr>
        <p:txBody>
          <a:bodyPr>
            <a:normAutofit/>
          </a:bodyPr>
          <a:lstStyle/>
          <a:p>
            <a:r>
              <a:rPr lang="en-GB" sz="3600" dirty="0">
                <a:solidFill>
                  <a:srgbClr val="00B0F0"/>
                </a:solidFill>
              </a:rPr>
              <a:t>Design and build arrangements can take </a:t>
            </a:r>
            <a:r>
              <a:rPr lang="en-GB" sz="3600" dirty="0">
                <a:solidFill>
                  <a:srgbClr val="FF0000"/>
                </a:solidFill>
              </a:rPr>
              <a:t>various forms</a:t>
            </a:r>
            <a:r>
              <a:rPr lang="en-GB" sz="3600" dirty="0">
                <a:solidFill>
                  <a:srgbClr val="00B0F0"/>
                </a:solidFill>
              </a:rPr>
              <a:t>. </a:t>
            </a:r>
            <a:endParaRPr lang="en-GB" sz="3600" dirty="0" smtClean="0">
              <a:solidFill>
                <a:srgbClr val="00B0F0"/>
              </a:solidFill>
            </a:endParaRPr>
          </a:p>
          <a:p>
            <a:r>
              <a:rPr lang="en-GB" sz="3600" dirty="0" smtClean="0">
                <a:solidFill>
                  <a:srgbClr val="00B0F0"/>
                </a:solidFill>
              </a:rPr>
              <a:t>The </a:t>
            </a:r>
            <a:r>
              <a:rPr lang="en-GB" sz="3600" dirty="0">
                <a:solidFill>
                  <a:srgbClr val="00B0F0"/>
                </a:solidFill>
              </a:rPr>
              <a:t>client may take a standard design from </a:t>
            </a:r>
            <a:r>
              <a:rPr lang="en-GB" sz="3600" dirty="0" smtClean="0">
                <a:solidFill>
                  <a:srgbClr val="00B0F0"/>
                </a:solidFill>
              </a:rPr>
              <a:t>a manufacturer</a:t>
            </a:r>
            <a:r>
              <a:rPr lang="en-GB" sz="3600" dirty="0">
                <a:solidFill>
                  <a:srgbClr val="00B0F0"/>
                </a:solidFill>
              </a:rPr>
              <a:t>, sometimes called a </a:t>
            </a:r>
            <a:r>
              <a:rPr lang="en-GB" sz="3600" dirty="0">
                <a:solidFill>
                  <a:srgbClr val="FF0000"/>
                </a:solidFill>
              </a:rPr>
              <a:t>‘package deal</a:t>
            </a:r>
            <a:r>
              <a:rPr lang="en-GB" sz="3600" dirty="0">
                <a:solidFill>
                  <a:srgbClr val="00B0F0"/>
                </a:solidFill>
              </a:rPr>
              <a:t>’, or enter into a turnkey contract. </a:t>
            </a:r>
            <a:endParaRPr lang="en-GB" sz="3600" dirty="0" smtClean="0">
              <a:solidFill>
                <a:srgbClr val="00B0F0"/>
              </a:solidFill>
            </a:endParaRPr>
          </a:p>
          <a:p>
            <a:r>
              <a:rPr lang="en-GB" sz="3600" dirty="0" smtClean="0">
                <a:solidFill>
                  <a:srgbClr val="00B0F0"/>
                </a:solidFill>
              </a:rPr>
              <a:t>The </a:t>
            </a:r>
            <a:r>
              <a:rPr lang="en-GB" sz="3600" dirty="0">
                <a:solidFill>
                  <a:srgbClr val="00B0F0"/>
                </a:solidFill>
              </a:rPr>
              <a:t>client may decide to </a:t>
            </a:r>
            <a:r>
              <a:rPr lang="en-GB" sz="3600" dirty="0" smtClean="0">
                <a:solidFill>
                  <a:srgbClr val="00B0F0"/>
                </a:solidFill>
              </a:rPr>
              <a:t>place the </a:t>
            </a:r>
            <a:r>
              <a:rPr lang="en-GB" sz="3600" dirty="0">
                <a:solidFill>
                  <a:srgbClr val="00B0F0"/>
                </a:solidFill>
              </a:rPr>
              <a:t>design decision making with the contractor, thereby in theory opting for a </a:t>
            </a:r>
            <a:r>
              <a:rPr lang="en-GB" sz="3600" dirty="0">
                <a:solidFill>
                  <a:srgbClr val="FF0000"/>
                </a:solidFill>
              </a:rPr>
              <a:t>single point responsibility</a:t>
            </a:r>
            <a:r>
              <a:rPr lang="en-GB" sz="3600" dirty="0">
                <a:solidFill>
                  <a:srgbClr val="00B0F0"/>
                </a:solidFill>
              </a:rPr>
              <a:t>; </a:t>
            </a:r>
            <a:r>
              <a:rPr lang="en-GB" sz="3600" dirty="0" smtClean="0">
                <a:solidFill>
                  <a:srgbClr val="00B0F0"/>
                </a:solidFill>
              </a:rPr>
              <a:t>in practice</a:t>
            </a:r>
            <a:r>
              <a:rPr lang="en-GB" sz="3600" dirty="0">
                <a:solidFill>
                  <a:srgbClr val="00B0F0"/>
                </a:solidFill>
              </a:rPr>
              <a:t>, single point responsibility is not often achieved.</a:t>
            </a:r>
          </a:p>
        </p:txBody>
      </p:sp>
    </p:spTree>
    <p:extLst>
      <p:ext uri="{BB962C8B-B14F-4D97-AF65-F5344CB8AC3E}">
        <p14:creationId xmlns:p14="http://schemas.microsoft.com/office/powerpoint/2010/main" val="27304030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b="1" u="sng" dirty="0">
                <a:solidFill>
                  <a:srgbClr val="0070C0"/>
                </a:solidFill>
              </a:rPr>
              <a:t>Management procurement</a:t>
            </a:r>
            <a:r>
              <a:rPr lang="en-GB" b="1" dirty="0"/>
              <a:t/>
            </a:r>
            <a:br>
              <a:rPr lang="en-GB" b="1" dirty="0"/>
            </a:br>
            <a:endParaRPr lang="en-GB" dirty="0"/>
          </a:p>
        </p:txBody>
      </p:sp>
      <p:sp>
        <p:nvSpPr>
          <p:cNvPr id="3" name="Content Placeholder 2"/>
          <p:cNvSpPr>
            <a:spLocks noGrp="1"/>
          </p:cNvSpPr>
          <p:nvPr>
            <p:ph idx="1"/>
          </p:nvPr>
        </p:nvSpPr>
        <p:spPr/>
        <p:txBody>
          <a:bodyPr/>
          <a:lstStyle/>
          <a:p>
            <a:r>
              <a:rPr lang="en-GB" b="1" dirty="0" smtClean="0"/>
              <a:t> </a:t>
            </a:r>
            <a:r>
              <a:rPr lang="en-GB" sz="4000" dirty="0"/>
              <a:t>A method where overall design is the responsibility of the client’s consultants, and the contractor is </a:t>
            </a:r>
            <a:r>
              <a:rPr lang="en-GB" sz="4000" dirty="0" smtClean="0"/>
              <a:t>responsible both </a:t>
            </a:r>
            <a:r>
              <a:rPr lang="en-GB" sz="4000" dirty="0">
                <a:solidFill>
                  <a:srgbClr val="FF0000"/>
                </a:solidFill>
              </a:rPr>
              <a:t>for defining packages of work </a:t>
            </a:r>
            <a:r>
              <a:rPr lang="en-GB" sz="4000" dirty="0"/>
              <a:t>and then for</a:t>
            </a:r>
            <a:r>
              <a:rPr lang="en-GB" sz="4000" b="1" dirty="0">
                <a:solidFill>
                  <a:srgbClr val="00B0F0"/>
                </a:solidFill>
              </a:rPr>
              <a:t> managing </a:t>
            </a:r>
            <a:r>
              <a:rPr lang="en-GB" sz="4000" dirty="0">
                <a:solidFill>
                  <a:srgbClr val="FF0000"/>
                </a:solidFill>
              </a:rPr>
              <a:t>the carrying out of this work through separate </a:t>
            </a:r>
            <a:r>
              <a:rPr lang="en-GB" sz="4000" dirty="0" smtClean="0">
                <a:solidFill>
                  <a:srgbClr val="FF0000"/>
                </a:solidFill>
              </a:rPr>
              <a:t>trades or </a:t>
            </a:r>
            <a:r>
              <a:rPr lang="en-GB" sz="4000" dirty="0">
                <a:solidFill>
                  <a:srgbClr val="FF0000"/>
                </a:solidFill>
              </a:rPr>
              <a:t>works contracts</a:t>
            </a:r>
            <a:r>
              <a:rPr lang="en-GB" sz="4000" dirty="0"/>
              <a:t>.</a:t>
            </a:r>
          </a:p>
        </p:txBody>
      </p:sp>
    </p:spTree>
    <p:extLst>
      <p:ext uri="{BB962C8B-B14F-4D97-AF65-F5344CB8AC3E}">
        <p14:creationId xmlns:p14="http://schemas.microsoft.com/office/powerpoint/2010/main" val="5794682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35467"/>
            <a:ext cx="11150600" cy="6041496"/>
          </a:xfrm>
        </p:spPr>
        <p:txBody>
          <a:bodyPr>
            <a:normAutofit/>
          </a:bodyPr>
          <a:lstStyle/>
          <a:p>
            <a:r>
              <a:rPr lang="en-GB" dirty="0" smtClean="0"/>
              <a:t> </a:t>
            </a:r>
            <a:r>
              <a:rPr lang="en-GB" sz="3200" dirty="0">
                <a:solidFill>
                  <a:srgbClr val="00B0F0"/>
                </a:solidFill>
              </a:rPr>
              <a:t>Appointment of the contractor is usually by negotiation or tender, and interview. </a:t>
            </a:r>
            <a:r>
              <a:rPr lang="en-GB" sz="3200" dirty="0" err="1" smtClean="0">
                <a:solidFill>
                  <a:srgbClr val="00B0F0"/>
                </a:solidFill>
              </a:rPr>
              <a:t>She/He</a:t>
            </a:r>
            <a:r>
              <a:rPr lang="en-GB" sz="3200" dirty="0" smtClean="0">
                <a:solidFill>
                  <a:srgbClr val="00B0F0"/>
                </a:solidFill>
              </a:rPr>
              <a:t> </a:t>
            </a:r>
            <a:r>
              <a:rPr lang="en-GB" sz="3200" dirty="0">
                <a:solidFill>
                  <a:srgbClr val="00B0F0"/>
                </a:solidFill>
              </a:rPr>
              <a:t>is paid a </a:t>
            </a:r>
            <a:r>
              <a:rPr lang="en-GB" sz="3200" dirty="0" smtClean="0">
                <a:solidFill>
                  <a:srgbClr val="FF0000"/>
                </a:solidFill>
              </a:rPr>
              <a:t>management fee</a:t>
            </a:r>
            <a:r>
              <a:rPr lang="en-GB" sz="3200" dirty="0">
                <a:solidFill>
                  <a:srgbClr val="00B0F0"/>
                </a:solidFill>
              </a:rPr>
              <a:t>. The work packages are let by competitive tender.</a:t>
            </a:r>
          </a:p>
          <a:p>
            <a:pPr marL="0" indent="0">
              <a:buNone/>
            </a:pPr>
            <a:endParaRPr lang="en-GB" sz="3200" dirty="0"/>
          </a:p>
          <a:p>
            <a:r>
              <a:rPr lang="en-GB" sz="3200" dirty="0" smtClean="0">
                <a:solidFill>
                  <a:srgbClr val="00B050"/>
                </a:solidFill>
              </a:rPr>
              <a:t> </a:t>
            </a:r>
            <a:r>
              <a:rPr lang="en-GB" sz="3200" dirty="0">
                <a:solidFill>
                  <a:srgbClr val="00B050"/>
                </a:solidFill>
              </a:rPr>
              <a:t>The client will start by appointing consultants to prepare project drawings, a project specification and a </a:t>
            </a:r>
            <a:r>
              <a:rPr lang="en-GB" sz="3200" dirty="0" smtClean="0">
                <a:solidFill>
                  <a:srgbClr val="00B050"/>
                </a:solidFill>
              </a:rPr>
              <a:t>cost plan</a:t>
            </a:r>
            <a:r>
              <a:rPr lang="en-GB" sz="3200" dirty="0">
                <a:solidFill>
                  <a:srgbClr val="00B050"/>
                </a:solidFill>
              </a:rPr>
              <a:t>. Involvement of the contractor at an early stage can be beneficial through </a:t>
            </a:r>
            <a:r>
              <a:rPr lang="en-GB" sz="3200" dirty="0" smtClean="0">
                <a:solidFill>
                  <a:srgbClr val="00B050"/>
                </a:solidFill>
              </a:rPr>
              <a:t>his/her </a:t>
            </a:r>
            <a:r>
              <a:rPr lang="en-GB" sz="3200" dirty="0">
                <a:solidFill>
                  <a:srgbClr val="00B050"/>
                </a:solidFill>
              </a:rPr>
              <a:t>expertise in such </a:t>
            </a:r>
            <a:r>
              <a:rPr lang="en-GB" sz="3200" dirty="0" smtClean="0">
                <a:solidFill>
                  <a:srgbClr val="00B050"/>
                </a:solidFill>
              </a:rPr>
              <a:t>matters as </a:t>
            </a:r>
            <a:r>
              <a:rPr lang="en-GB" sz="3200" dirty="0">
                <a:solidFill>
                  <a:srgbClr val="00B050"/>
                </a:solidFill>
              </a:rPr>
              <a:t>buildability and programming of work packages.</a:t>
            </a:r>
          </a:p>
          <a:p>
            <a:pPr marL="0" indent="0">
              <a:buNone/>
            </a:pPr>
            <a:endParaRPr lang="en-GB" sz="3200" dirty="0" smtClean="0"/>
          </a:p>
          <a:p>
            <a:r>
              <a:rPr lang="en-GB" sz="3200" dirty="0" smtClean="0">
                <a:solidFill>
                  <a:srgbClr val="7030A0"/>
                </a:solidFill>
              </a:rPr>
              <a:t>The </a:t>
            </a:r>
            <a:r>
              <a:rPr lang="en-GB" sz="3200" dirty="0">
                <a:solidFill>
                  <a:srgbClr val="7030A0"/>
                </a:solidFill>
              </a:rPr>
              <a:t>client retains overall </a:t>
            </a:r>
            <a:r>
              <a:rPr lang="en-GB" sz="3200" b="1" dirty="0">
                <a:solidFill>
                  <a:srgbClr val="7030A0"/>
                </a:solidFill>
              </a:rPr>
              <a:t>design control </a:t>
            </a:r>
            <a:r>
              <a:rPr lang="en-GB" sz="3200" dirty="0">
                <a:solidFill>
                  <a:srgbClr val="7030A0"/>
                </a:solidFill>
              </a:rPr>
              <a:t>through the professional team.</a:t>
            </a:r>
          </a:p>
        </p:txBody>
      </p:sp>
    </p:spTree>
    <p:extLst>
      <p:ext uri="{BB962C8B-B14F-4D97-AF65-F5344CB8AC3E}">
        <p14:creationId xmlns:p14="http://schemas.microsoft.com/office/powerpoint/2010/main" val="5740993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333" y="355600"/>
            <a:ext cx="10930467" cy="5821363"/>
          </a:xfrm>
        </p:spPr>
        <p:txBody>
          <a:bodyPr>
            <a:normAutofit/>
          </a:bodyPr>
          <a:lstStyle/>
          <a:p>
            <a:r>
              <a:rPr lang="en-GB" sz="3200" dirty="0" smtClean="0">
                <a:solidFill>
                  <a:srgbClr val="7030A0"/>
                </a:solidFill>
              </a:rPr>
              <a:t>Appointment </a:t>
            </a:r>
            <a:r>
              <a:rPr lang="en-GB" sz="3200" dirty="0">
                <a:solidFill>
                  <a:srgbClr val="7030A0"/>
                </a:solidFill>
              </a:rPr>
              <a:t>of the contractor is usually by negotiation or tender, and interview. He is paid a </a:t>
            </a:r>
            <a:r>
              <a:rPr lang="en-GB" sz="3200" dirty="0" smtClean="0">
                <a:solidFill>
                  <a:srgbClr val="7030A0"/>
                </a:solidFill>
              </a:rPr>
              <a:t>management fee</a:t>
            </a:r>
            <a:r>
              <a:rPr lang="en-GB" sz="3200" dirty="0">
                <a:solidFill>
                  <a:srgbClr val="7030A0"/>
                </a:solidFill>
              </a:rPr>
              <a:t>. The work packages are let by competitive tender.</a:t>
            </a:r>
          </a:p>
          <a:p>
            <a:r>
              <a:rPr lang="en-GB" sz="3200" dirty="0" smtClean="0">
                <a:solidFill>
                  <a:srgbClr val="0070C0"/>
                </a:solidFill>
              </a:rPr>
              <a:t>The </a:t>
            </a:r>
            <a:r>
              <a:rPr lang="en-GB" sz="3200" dirty="0">
                <a:solidFill>
                  <a:srgbClr val="0070C0"/>
                </a:solidFill>
              </a:rPr>
              <a:t>client will start by appointing consultants to prepare project drawings, a project specification and a </a:t>
            </a:r>
            <a:r>
              <a:rPr lang="en-GB" sz="3200" dirty="0" smtClean="0">
                <a:solidFill>
                  <a:srgbClr val="0070C0"/>
                </a:solidFill>
              </a:rPr>
              <a:t>cost plan</a:t>
            </a:r>
            <a:r>
              <a:rPr lang="en-GB" sz="3200" dirty="0">
                <a:solidFill>
                  <a:srgbClr val="0070C0"/>
                </a:solidFill>
              </a:rPr>
              <a:t>. Involvement of the contractor at an early stage can be beneficial through his expertise in such </a:t>
            </a:r>
            <a:r>
              <a:rPr lang="en-GB" sz="3200" dirty="0" smtClean="0">
                <a:solidFill>
                  <a:srgbClr val="0070C0"/>
                </a:solidFill>
              </a:rPr>
              <a:t>matters as </a:t>
            </a:r>
            <a:r>
              <a:rPr lang="en-GB" sz="3200" dirty="0">
                <a:solidFill>
                  <a:srgbClr val="0070C0"/>
                </a:solidFill>
              </a:rPr>
              <a:t>buildability and programming of work packages.</a:t>
            </a:r>
          </a:p>
          <a:p>
            <a:r>
              <a:rPr lang="en-GB" sz="3200" dirty="0" smtClean="0"/>
              <a:t> </a:t>
            </a:r>
            <a:r>
              <a:rPr lang="en-GB" sz="3200" dirty="0"/>
              <a:t>The client retains </a:t>
            </a:r>
            <a:r>
              <a:rPr lang="en-GB" sz="3200" dirty="0">
                <a:solidFill>
                  <a:srgbClr val="FF0000"/>
                </a:solidFill>
              </a:rPr>
              <a:t>overall design control </a:t>
            </a:r>
            <a:r>
              <a:rPr lang="en-GB" sz="3200" dirty="0"/>
              <a:t>through the professional team</a:t>
            </a:r>
            <a:r>
              <a:rPr lang="en-GB" dirty="0"/>
              <a:t>.</a:t>
            </a:r>
          </a:p>
        </p:txBody>
      </p:sp>
    </p:spTree>
    <p:extLst>
      <p:ext uri="{BB962C8B-B14F-4D97-AF65-F5344CB8AC3E}">
        <p14:creationId xmlns:p14="http://schemas.microsoft.com/office/powerpoint/2010/main" val="24081760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186267"/>
            <a:ext cx="11032067" cy="5990696"/>
          </a:xfrm>
        </p:spPr>
        <p:txBody>
          <a:bodyPr>
            <a:normAutofit/>
          </a:bodyPr>
          <a:lstStyle/>
          <a:p>
            <a:r>
              <a:rPr lang="en-GB" dirty="0">
                <a:solidFill>
                  <a:srgbClr val="7030A0"/>
                </a:solidFill>
              </a:rPr>
              <a:t>Design changes are possible as construction proceeds, always provided that the changes do not affect </a:t>
            </a:r>
            <a:r>
              <a:rPr lang="en-GB" dirty="0" smtClean="0">
                <a:solidFill>
                  <a:srgbClr val="7030A0"/>
                </a:solidFill>
              </a:rPr>
              <a:t>work packages </a:t>
            </a:r>
            <a:r>
              <a:rPr lang="en-GB" dirty="0">
                <a:solidFill>
                  <a:srgbClr val="7030A0"/>
                </a:solidFill>
              </a:rPr>
              <a:t>already let so as to result in abortive work.</a:t>
            </a:r>
          </a:p>
          <a:p>
            <a:endParaRPr lang="en-GB" dirty="0" smtClean="0"/>
          </a:p>
          <a:p>
            <a:r>
              <a:rPr lang="en-GB" dirty="0" smtClean="0">
                <a:solidFill>
                  <a:srgbClr val="0070C0"/>
                </a:solidFill>
              </a:rPr>
              <a:t> </a:t>
            </a:r>
            <a:r>
              <a:rPr lang="en-GB" dirty="0">
                <a:solidFill>
                  <a:srgbClr val="0070C0"/>
                </a:solidFill>
              </a:rPr>
              <a:t>With management contracts</a:t>
            </a:r>
            <a:r>
              <a:rPr lang="en-GB" dirty="0">
                <a:solidFill>
                  <a:srgbClr val="FF0000"/>
                </a:solidFill>
              </a:rPr>
              <a:t>, administrative matters relating to valuations and payments </a:t>
            </a:r>
            <a:r>
              <a:rPr lang="en-GB" dirty="0">
                <a:solidFill>
                  <a:srgbClr val="0070C0"/>
                </a:solidFill>
              </a:rPr>
              <a:t>are in the hands </a:t>
            </a:r>
            <a:r>
              <a:rPr lang="en-GB" dirty="0" smtClean="0">
                <a:solidFill>
                  <a:srgbClr val="0070C0"/>
                </a:solidFill>
              </a:rPr>
              <a:t>of the </a:t>
            </a:r>
            <a:r>
              <a:rPr lang="en-GB" dirty="0">
                <a:solidFill>
                  <a:srgbClr val="0070C0"/>
                </a:solidFill>
              </a:rPr>
              <a:t>client’s consultants.</a:t>
            </a:r>
          </a:p>
          <a:p>
            <a:endParaRPr lang="en-GB" dirty="0" smtClean="0"/>
          </a:p>
          <a:p>
            <a:r>
              <a:rPr lang="en-GB" dirty="0" smtClean="0"/>
              <a:t> </a:t>
            </a:r>
            <a:r>
              <a:rPr lang="en-GB" dirty="0">
                <a:solidFill>
                  <a:srgbClr val="00B050"/>
                </a:solidFill>
              </a:rPr>
              <a:t>Completion within the contract period is an obligation of the management contractor, who may not </a:t>
            </a:r>
            <a:r>
              <a:rPr lang="en-GB" dirty="0" smtClean="0">
                <a:solidFill>
                  <a:srgbClr val="00B050"/>
                </a:solidFill>
              </a:rPr>
              <a:t>award extensions </a:t>
            </a:r>
            <a:r>
              <a:rPr lang="en-GB" dirty="0">
                <a:solidFill>
                  <a:srgbClr val="00B050"/>
                </a:solidFill>
              </a:rPr>
              <a:t>of time in relation to work packages without the prior approval of the contract administrator.</a:t>
            </a:r>
          </a:p>
        </p:txBody>
      </p:sp>
    </p:spTree>
    <p:extLst>
      <p:ext uri="{BB962C8B-B14F-4D97-AF65-F5344CB8AC3E}">
        <p14:creationId xmlns:p14="http://schemas.microsoft.com/office/powerpoint/2010/main" val="38506980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558800"/>
            <a:ext cx="10981267" cy="5618163"/>
          </a:xfrm>
        </p:spPr>
        <p:txBody>
          <a:bodyPr>
            <a:normAutofit/>
          </a:bodyPr>
          <a:lstStyle/>
          <a:p>
            <a:r>
              <a:rPr lang="en-GB" sz="3600" dirty="0"/>
              <a:t>Speculative risks are </a:t>
            </a:r>
            <a:r>
              <a:rPr lang="en-GB" sz="3600" dirty="0">
                <a:solidFill>
                  <a:srgbClr val="FF0000"/>
                </a:solidFill>
              </a:rPr>
              <a:t>largely with the client</a:t>
            </a:r>
            <a:r>
              <a:rPr lang="en-GB" sz="3600" dirty="0"/>
              <a:t>, and this procurement method calls for a measure of </a:t>
            </a:r>
            <a:r>
              <a:rPr lang="en-GB" sz="3600" dirty="0" err="1" smtClean="0"/>
              <a:t>trust,goodwill</a:t>
            </a:r>
            <a:r>
              <a:rPr lang="en-GB" sz="3600" dirty="0" smtClean="0"/>
              <a:t> </a:t>
            </a:r>
            <a:r>
              <a:rPr lang="en-GB" sz="3600" dirty="0"/>
              <a:t>and in-house expertise</a:t>
            </a:r>
            <a:r>
              <a:rPr lang="en-GB" sz="3600" dirty="0" smtClean="0"/>
              <a:t>.</a:t>
            </a:r>
          </a:p>
          <a:p>
            <a:endParaRPr lang="en-GB" sz="3600" dirty="0"/>
          </a:p>
          <a:p>
            <a:r>
              <a:rPr lang="en-GB" sz="3600" dirty="0" smtClean="0">
                <a:solidFill>
                  <a:srgbClr val="00B0F0"/>
                </a:solidFill>
              </a:rPr>
              <a:t> </a:t>
            </a:r>
            <a:r>
              <a:rPr lang="en-GB" sz="3600" dirty="0">
                <a:solidFill>
                  <a:srgbClr val="00B0F0"/>
                </a:solidFill>
              </a:rPr>
              <a:t>In terms of </a:t>
            </a:r>
            <a:r>
              <a:rPr lang="en-GB" sz="3600" b="1" u="sng" dirty="0">
                <a:solidFill>
                  <a:srgbClr val="00B0F0"/>
                </a:solidFill>
              </a:rPr>
              <a:t>design and quality </a:t>
            </a:r>
            <a:r>
              <a:rPr lang="en-GB" sz="3600" dirty="0">
                <a:solidFill>
                  <a:srgbClr val="00B0F0"/>
                </a:solidFill>
              </a:rPr>
              <a:t>it is </a:t>
            </a:r>
            <a:r>
              <a:rPr lang="en-GB" sz="3600" dirty="0">
                <a:solidFill>
                  <a:srgbClr val="FF0000"/>
                </a:solidFill>
              </a:rPr>
              <a:t>a relatively low risk option for the </a:t>
            </a:r>
            <a:r>
              <a:rPr lang="en-GB" sz="3600" dirty="0" smtClean="0">
                <a:solidFill>
                  <a:srgbClr val="FF0000"/>
                </a:solidFill>
              </a:rPr>
              <a:t>client</a:t>
            </a:r>
            <a:r>
              <a:rPr lang="en-GB" sz="3600" dirty="0" smtClean="0">
                <a:solidFill>
                  <a:srgbClr val="00B0F0"/>
                </a:solidFill>
              </a:rPr>
              <a:t>, but </a:t>
            </a:r>
            <a:r>
              <a:rPr lang="en-GB" sz="3600" dirty="0">
                <a:solidFill>
                  <a:srgbClr val="00B0F0"/>
                </a:solidFill>
              </a:rPr>
              <a:t>there is generally a </a:t>
            </a:r>
            <a:r>
              <a:rPr lang="en-GB" sz="3600" dirty="0">
                <a:solidFill>
                  <a:srgbClr val="FF0000"/>
                </a:solidFill>
              </a:rPr>
              <a:t>higher risk in respect of </a:t>
            </a:r>
            <a:r>
              <a:rPr lang="en-GB" sz="3600" u="sng" dirty="0">
                <a:solidFill>
                  <a:srgbClr val="FF0000"/>
                </a:solidFill>
              </a:rPr>
              <a:t>costs and time</a:t>
            </a:r>
            <a:r>
              <a:rPr lang="en-GB" sz="3600" dirty="0">
                <a:solidFill>
                  <a:srgbClr val="FF0000"/>
                </a:solidFill>
              </a:rPr>
              <a:t>.</a:t>
            </a:r>
          </a:p>
        </p:txBody>
      </p:sp>
    </p:spTree>
    <p:extLst>
      <p:ext uri="{BB962C8B-B14F-4D97-AF65-F5344CB8AC3E}">
        <p14:creationId xmlns:p14="http://schemas.microsoft.com/office/powerpoint/2010/main" val="20974288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6334" y="335492"/>
            <a:ext cx="10515600" cy="6522508"/>
          </a:xfrm>
        </p:spPr>
        <p:txBody>
          <a:bodyPr>
            <a:normAutofit lnSpcReduction="10000"/>
          </a:bodyPr>
          <a:lstStyle/>
          <a:p>
            <a:r>
              <a:rPr lang="en-GB" sz="4400" b="1" u="sng" dirty="0">
                <a:solidFill>
                  <a:srgbClr val="FF0000"/>
                </a:solidFill>
              </a:rPr>
              <a:t>Management procurement </a:t>
            </a:r>
            <a:r>
              <a:rPr lang="en-GB" sz="4400" b="1" dirty="0">
                <a:solidFill>
                  <a:srgbClr val="7030A0"/>
                </a:solidFill>
              </a:rPr>
              <a:t>can take a variety of forms</a:t>
            </a:r>
            <a:r>
              <a:rPr lang="en-GB" sz="4400" b="1" dirty="0" smtClean="0">
                <a:solidFill>
                  <a:srgbClr val="7030A0"/>
                </a:solidFill>
              </a:rPr>
              <a:t>.</a:t>
            </a:r>
          </a:p>
          <a:p>
            <a:r>
              <a:rPr lang="en-GB" dirty="0" smtClean="0"/>
              <a:t> </a:t>
            </a:r>
            <a:r>
              <a:rPr lang="en-GB" sz="3600" dirty="0">
                <a:solidFill>
                  <a:srgbClr val="00B0F0"/>
                </a:solidFill>
              </a:rPr>
              <a:t>With management contracts, the client appoints a </a:t>
            </a:r>
            <a:r>
              <a:rPr lang="en-GB" sz="3600" dirty="0" smtClean="0">
                <a:solidFill>
                  <a:srgbClr val="00B0F0"/>
                </a:solidFill>
              </a:rPr>
              <a:t>full professional </a:t>
            </a:r>
            <a:r>
              <a:rPr lang="en-GB" sz="3600" dirty="0">
                <a:solidFill>
                  <a:srgbClr val="00B0F0"/>
                </a:solidFill>
              </a:rPr>
              <a:t>team and a management contractor who is responsible for managing the carrying out of the works.</a:t>
            </a:r>
          </a:p>
          <a:p>
            <a:r>
              <a:rPr lang="en-GB" sz="3600" dirty="0">
                <a:solidFill>
                  <a:srgbClr val="00B050"/>
                </a:solidFill>
              </a:rPr>
              <a:t>The management contractor does not directly undertake any of the construction work, which is broken down </a:t>
            </a:r>
            <a:r>
              <a:rPr lang="en-GB" sz="3600" dirty="0" smtClean="0">
                <a:solidFill>
                  <a:srgbClr val="00B050"/>
                </a:solidFill>
              </a:rPr>
              <a:t>into packages </a:t>
            </a:r>
            <a:r>
              <a:rPr lang="en-GB" sz="3600" dirty="0">
                <a:solidFill>
                  <a:srgbClr val="00B050"/>
                </a:solidFill>
              </a:rPr>
              <a:t>and carried out by works contractors. </a:t>
            </a:r>
            <a:endParaRPr lang="en-GB" sz="3600" dirty="0" smtClean="0">
              <a:solidFill>
                <a:srgbClr val="00B050"/>
              </a:solidFill>
            </a:endParaRPr>
          </a:p>
          <a:p>
            <a:r>
              <a:rPr lang="en-GB" sz="3600" dirty="0" smtClean="0">
                <a:solidFill>
                  <a:srgbClr val="FF0000"/>
                </a:solidFill>
              </a:rPr>
              <a:t>These </a:t>
            </a:r>
            <a:r>
              <a:rPr lang="en-GB" sz="3600" dirty="0">
                <a:solidFill>
                  <a:srgbClr val="FF0000"/>
                </a:solidFill>
              </a:rPr>
              <a:t>are appointed by the management contractor, and </a:t>
            </a:r>
            <a:r>
              <a:rPr lang="en-GB" sz="3600" dirty="0" smtClean="0">
                <a:solidFill>
                  <a:srgbClr val="FF0000"/>
                </a:solidFill>
              </a:rPr>
              <a:t>are directly </a:t>
            </a:r>
            <a:r>
              <a:rPr lang="en-GB" sz="3600" dirty="0">
                <a:solidFill>
                  <a:srgbClr val="FF0000"/>
                </a:solidFill>
              </a:rPr>
              <a:t>and contractually accountable to </a:t>
            </a:r>
            <a:r>
              <a:rPr lang="en-GB" sz="3600" dirty="0" smtClean="0">
                <a:solidFill>
                  <a:srgbClr val="FF0000"/>
                </a:solidFill>
              </a:rPr>
              <a:t>him/her.</a:t>
            </a:r>
            <a:endParaRPr lang="en-GB" sz="3600" dirty="0">
              <a:solidFill>
                <a:srgbClr val="FF0000"/>
              </a:solidFill>
            </a:endParaRPr>
          </a:p>
        </p:txBody>
      </p:sp>
    </p:spTree>
    <p:extLst>
      <p:ext uri="{BB962C8B-B14F-4D97-AF65-F5344CB8AC3E}">
        <p14:creationId xmlns:p14="http://schemas.microsoft.com/office/powerpoint/2010/main" val="116773216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200" y="152400"/>
            <a:ext cx="11150600" cy="6024563"/>
          </a:xfrm>
        </p:spPr>
        <p:txBody>
          <a:bodyPr>
            <a:normAutofit/>
          </a:bodyPr>
          <a:lstStyle/>
          <a:p>
            <a:r>
              <a:rPr lang="en-GB" sz="3600" b="1" u="sng" dirty="0">
                <a:solidFill>
                  <a:srgbClr val="FF0000"/>
                </a:solidFill>
              </a:rPr>
              <a:t>Construction management</a:t>
            </a:r>
            <a:r>
              <a:rPr lang="en-GB" sz="3200" b="1" u="sng" dirty="0">
                <a:solidFill>
                  <a:srgbClr val="FF0000"/>
                </a:solidFill>
              </a:rPr>
              <a:t> </a:t>
            </a:r>
            <a:r>
              <a:rPr lang="en-GB" sz="3200" dirty="0"/>
              <a:t>is a type of management procurement where the client appoints a design team </a:t>
            </a:r>
            <a:r>
              <a:rPr lang="en-GB" sz="3200" dirty="0" smtClean="0"/>
              <a:t>and enters </a:t>
            </a:r>
            <a:r>
              <a:rPr lang="en-GB" sz="3200" dirty="0"/>
              <a:t>into an agreement with the construction manager or appoints an in-house manager. The </a:t>
            </a:r>
            <a:r>
              <a:rPr lang="en-GB" sz="3200" dirty="0" smtClean="0"/>
              <a:t>construction manager </a:t>
            </a:r>
            <a:r>
              <a:rPr lang="en-GB" sz="3200" dirty="0"/>
              <a:t>does not directly undertake any of the construction work, which is broken down into packages </a:t>
            </a:r>
            <a:r>
              <a:rPr lang="en-GB" sz="3200" dirty="0" smtClean="0"/>
              <a:t>and carried </a:t>
            </a:r>
            <a:r>
              <a:rPr lang="en-GB" sz="3200" dirty="0"/>
              <a:t>out </a:t>
            </a:r>
            <a:r>
              <a:rPr lang="en-GB" sz="3200" dirty="0">
                <a:solidFill>
                  <a:srgbClr val="FF0000"/>
                </a:solidFill>
              </a:rPr>
              <a:t>by trade contractors. </a:t>
            </a:r>
            <a:endParaRPr lang="en-GB" sz="3200" dirty="0" smtClean="0">
              <a:solidFill>
                <a:srgbClr val="FF0000"/>
              </a:solidFill>
            </a:endParaRPr>
          </a:p>
          <a:p>
            <a:endParaRPr lang="en-GB" sz="3200" dirty="0" smtClean="0">
              <a:solidFill>
                <a:srgbClr val="FF0000"/>
              </a:solidFill>
            </a:endParaRPr>
          </a:p>
          <a:p>
            <a:r>
              <a:rPr lang="en-GB" sz="3200" dirty="0" smtClean="0"/>
              <a:t>These </a:t>
            </a:r>
            <a:r>
              <a:rPr lang="en-GB" sz="3200" dirty="0"/>
              <a:t>trade contractors are appointed by the client, and are </a:t>
            </a:r>
            <a:r>
              <a:rPr lang="en-GB" sz="3200" dirty="0">
                <a:solidFill>
                  <a:srgbClr val="FF0000"/>
                </a:solidFill>
              </a:rPr>
              <a:t>directly </a:t>
            </a:r>
            <a:r>
              <a:rPr lang="en-GB" sz="3200" dirty="0" smtClean="0">
                <a:solidFill>
                  <a:srgbClr val="FF0000"/>
                </a:solidFill>
              </a:rPr>
              <a:t>and contractually</a:t>
            </a:r>
            <a:r>
              <a:rPr lang="en-GB" sz="3200" dirty="0" smtClean="0"/>
              <a:t> </a:t>
            </a:r>
            <a:r>
              <a:rPr lang="en-GB" sz="3200" dirty="0"/>
              <a:t>responsible to </a:t>
            </a:r>
            <a:r>
              <a:rPr lang="en-GB" sz="3200" dirty="0" smtClean="0"/>
              <a:t>him/her. </a:t>
            </a:r>
            <a:r>
              <a:rPr lang="en-GB" sz="3200" dirty="0"/>
              <a:t>The client therefore assumes a major role in directing the project, whilst </a:t>
            </a:r>
            <a:r>
              <a:rPr lang="en-GB" sz="3200" dirty="0" smtClean="0"/>
              <a:t>leaving the </a:t>
            </a:r>
            <a:r>
              <a:rPr lang="en-GB" sz="3200" dirty="0"/>
              <a:t>management of it to the construction manager.</a:t>
            </a:r>
          </a:p>
        </p:txBody>
      </p:sp>
    </p:spTree>
    <p:extLst>
      <p:ext uri="{BB962C8B-B14F-4D97-AF65-F5344CB8AC3E}">
        <p14:creationId xmlns:p14="http://schemas.microsoft.com/office/powerpoint/2010/main" val="14835240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5600" y="592667"/>
            <a:ext cx="10998200" cy="5584296"/>
          </a:xfrm>
        </p:spPr>
        <p:txBody>
          <a:bodyPr/>
          <a:lstStyle/>
          <a:p>
            <a:r>
              <a:rPr lang="en-GB" dirty="0"/>
              <a:t>With ‘</a:t>
            </a:r>
            <a:r>
              <a:rPr lang="en-GB" sz="3600" b="1" dirty="0">
                <a:solidFill>
                  <a:srgbClr val="FF0000"/>
                </a:solidFill>
              </a:rPr>
              <a:t>design and manage</a:t>
            </a:r>
            <a:r>
              <a:rPr lang="en-GB" dirty="0"/>
              <a:t>’ procurement, the management contractor not only assumes responsibility </a:t>
            </a:r>
            <a:r>
              <a:rPr lang="en-GB" dirty="0" smtClean="0"/>
              <a:t>for </a:t>
            </a:r>
            <a:r>
              <a:rPr lang="en-GB" dirty="0" smtClean="0">
                <a:solidFill>
                  <a:srgbClr val="0070C0"/>
                </a:solidFill>
              </a:rPr>
              <a:t>managing </a:t>
            </a:r>
            <a:r>
              <a:rPr lang="en-GB" dirty="0">
                <a:solidFill>
                  <a:srgbClr val="0070C0"/>
                </a:solidFill>
              </a:rPr>
              <a:t>the works packages, </a:t>
            </a:r>
            <a:r>
              <a:rPr lang="en-GB" dirty="0"/>
              <a:t>but is also responsible for the </a:t>
            </a:r>
            <a:r>
              <a:rPr lang="en-GB" dirty="0">
                <a:solidFill>
                  <a:srgbClr val="FF0000"/>
                </a:solidFill>
              </a:rPr>
              <a:t>design team.</a:t>
            </a:r>
          </a:p>
        </p:txBody>
      </p:sp>
    </p:spTree>
    <p:extLst>
      <p:ext uri="{BB962C8B-B14F-4D97-AF65-F5344CB8AC3E}">
        <p14:creationId xmlns:p14="http://schemas.microsoft.com/office/powerpoint/2010/main" val="25585648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Types of contract</a:t>
            </a:r>
            <a:endParaRPr lang="en-GB" u="sng" dirty="0">
              <a:solidFill>
                <a:srgbClr val="FF0000"/>
              </a:solidFill>
            </a:endParaRPr>
          </a:p>
        </p:txBody>
      </p:sp>
      <p:sp>
        <p:nvSpPr>
          <p:cNvPr id="3" name="Content Placeholder 2"/>
          <p:cNvSpPr>
            <a:spLocks noGrp="1"/>
          </p:cNvSpPr>
          <p:nvPr>
            <p:ph idx="1"/>
          </p:nvPr>
        </p:nvSpPr>
        <p:spPr/>
        <p:txBody>
          <a:bodyPr>
            <a:normAutofit/>
          </a:bodyPr>
          <a:lstStyle/>
          <a:p>
            <a:r>
              <a:rPr lang="en-GB" dirty="0"/>
              <a:t>For </a:t>
            </a:r>
            <a:r>
              <a:rPr lang="en-GB" sz="3600" b="1" u="sng" dirty="0">
                <a:solidFill>
                  <a:srgbClr val="FF0000"/>
                </a:solidFill>
              </a:rPr>
              <a:t>traditional procurement </a:t>
            </a:r>
            <a:r>
              <a:rPr lang="en-GB" dirty="0"/>
              <a:t>there are three main types of contract</a:t>
            </a:r>
            <a:r>
              <a:rPr lang="en-GB" dirty="0" smtClean="0"/>
              <a:t>:</a:t>
            </a:r>
          </a:p>
          <a:p>
            <a:r>
              <a:rPr lang="en-GB" dirty="0" smtClean="0"/>
              <a:t>  </a:t>
            </a:r>
            <a:r>
              <a:rPr lang="en-GB" b="1" dirty="0"/>
              <a:t>Lump sum contracts </a:t>
            </a:r>
            <a:endParaRPr lang="en-GB" b="1" dirty="0" smtClean="0"/>
          </a:p>
          <a:p>
            <a:endParaRPr lang="en-GB" b="1" dirty="0" smtClean="0"/>
          </a:p>
          <a:p>
            <a:r>
              <a:rPr lang="en-GB" b="1" dirty="0"/>
              <a:t>Measurement </a:t>
            </a:r>
            <a:r>
              <a:rPr lang="en-GB" b="1" dirty="0" smtClean="0"/>
              <a:t>contracts</a:t>
            </a:r>
          </a:p>
          <a:p>
            <a:endParaRPr lang="en-GB" b="1" dirty="0"/>
          </a:p>
          <a:p>
            <a:r>
              <a:rPr lang="en-GB" b="1" dirty="0"/>
              <a:t>Cost reimbursement contracts</a:t>
            </a:r>
            <a:endParaRPr lang="en-GB" b="1" dirty="0" smtClean="0"/>
          </a:p>
          <a:p>
            <a:endParaRPr lang="en-GB" dirty="0"/>
          </a:p>
        </p:txBody>
      </p:sp>
    </p:spTree>
    <p:extLst>
      <p:ext uri="{BB962C8B-B14F-4D97-AF65-F5344CB8AC3E}">
        <p14:creationId xmlns:p14="http://schemas.microsoft.com/office/powerpoint/2010/main" val="1530848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406400"/>
            <a:ext cx="11032067" cy="5770563"/>
          </a:xfrm>
        </p:spPr>
        <p:txBody>
          <a:bodyPr>
            <a:normAutofit/>
          </a:bodyPr>
          <a:lstStyle/>
          <a:p>
            <a:r>
              <a:rPr lang="en-GB" sz="4800" b="1" u="sng" dirty="0" smtClean="0">
                <a:solidFill>
                  <a:srgbClr val="00B0F0"/>
                </a:solidFill>
              </a:rPr>
              <a:t>Lump </a:t>
            </a:r>
            <a:r>
              <a:rPr lang="en-GB" sz="4800" b="1" u="sng" dirty="0">
                <a:solidFill>
                  <a:srgbClr val="00B0F0"/>
                </a:solidFill>
              </a:rPr>
              <a:t>sum </a:t>
            </a:r>
            <a:r>
              <a:rPr lang="en-GB" sz="4800" b="1" u="sng" dirty="0" smtClean="0">
                <a:solidFill>
                  <a:srgbClr val="00B0F0"/>
                </a:solidFill>
              </a:rPr>
              <a:t>contracts</a:t>
            </a:r>
          </a:p>
          <a:p>
            <a:endParaRPr lang="en-GB" b="1" dirty="0">
              <a:solidFill>
                <a:srgbClr val="00B0F0"/>
              </a:solidFill>
            </a:endParaRPr>
          </a:p>
          <a:p>
            <a:r>
              <a:rPr lang="en-GB" b="1" dirty="0" smtClean="0">
                <a:solidFill>
                  <a:srgbClr val="00B0F0"/>
                </a:solidFill>
              </a:rPr>
              <a:t> </a:t>
            </a:r>
            <a:r>
              <a:rPr lang="en-GB" b="1" dirty="0">
                <a:solidFill>
                  <a:srgbClr val="FF0000"/>
                </a:solidFill>
              </a:rPr>
              <a:t>– </a:t>
            </a:r>
            <a:r>
              <a:rPr lang="en-GB" i="1" dirty="0">
                <a:solidFill>
                  <a:srgbClr val="FF0000"/>
                </a:solidFill>
              </a:rPr>
              <a:t>where the contract sum is determined before construction work is started</a:t>
            </a:r>
            <a:r>
              <a:rPr lang="en-GB" i="1" dirty="0" smtClean="0">
                <a:solidFill>
                  <a:srgbClr val="FF0000"/>
                </a:solidFill>
              </a:rPr>
              <a:t>.</a:t>
            </a:r>
          </a:p>
          <a:p>
            <a:endParaRPr lang="en-GB" i="1" dirty="0">
              <a:solidFill>
                <a:srgbClr val="FF0000"/>
              </a:solidFill>
            </a:endParaRPr>
          </a:p>
          <a:p>
            <a:r>
              <a:rPr lang="en-GB" dirty="0"/>
              <a:t>The contractor undertakes a defined amount of work in return for an agreed sum. Contracts ‘</a:t>
            </a:r>
            <a:r>
              <a:rPr lang="en-GB" u="sng" dirty="0">
                <a:solidFill>
                  <a:srgbClr val="00B0F0"/>
                </a:solidFill>
              </a:rPr>
              <a:t>with </a:t>
            </a:r>
            <a:r>
              <a:rPr lang="en-GB" u="sng" dirty="0" smtClean="0">
                <a:solidFill>
                  <a:srgbClr val="00B0F0"/>
                </a:solidFill>
              </a:rPr>
              <a:t>quantities</a:t>
            </a:r>
            <a:r>
              <a:rPr lang="en-GB" dirty="0" smtClean="0"/>
              <a:t>’ are </a:t>
            </a:r>
            <a:r>
              <a:rPr lang="en-GB" dirty="0"/>
              <a:t>priced on the basis of </a:t>
            </a:r>
            <a:r>
              <a:rPr lang="en-GB" dirty="0">
                <a:solidFill>
                  <a:srgbClr val="00B0F0"/>
                </a:solidFill>
              </a:rPr>
              <a:t>drawings and a firm bill of quantities</a:t>
            </a:r>
            <a:r>
              <a:rPr lang="en-GB" dirty="0" smtClean="0"/>
              <a:t>.</a:t>
            </a:r>
          </a:p>
          <a:p>
            <a:pPr marL="0" indent="0">
              <a:buNone/>
            </a:pPr>
            <a:endParaRPr lang="en-GB" dirty="0" smtClean="0"/>
          </a:p>
          <a:p>
            <a:r>
              <a:rPr lang="en-GB" dirty="0" smtClean="0"/>
              <a:t> </a:t>
            </a:r>
            <a:r>
              <a:rPr lang="en-GB" dirty="0"/>
              <a:t>Contracts ‘</a:t>
            </a:r>
            <a:r>
              <a:rPr lang="en-GB" u="sng" dirty="0">
                <a:solidFill>
                  <a:srgbClr val="00B050"/>
                </a:solidFill>
              </a:rPr>
              <a:t>without quantities</a:t>
            </a:r>
            <a:r>
              <a:rPr lang="en-GB" dirty="0"/>
              <a:t>’ are priced </a:t>
            </a:r>
            <a:r>
              <a:rPr lang="en-GB" dirty="0" smtClean="0"/>
              <a:t>on the </a:t>
            </a:r>
            <a:r>
              <a:rPr lang="en-GB" dirty="0">
                <a:solidFill>
                  <a:srgbClr val="7030A0"/>
                </a:solidFill>
              </a:rPr>
              <a:t>basis of drawings and another document </a:t>
            </a:r>
            <a:r>
              <a:rPr lang="en-GB" dirty="0"/>
              <a:t>— usually a specification or work schedules.</a:t>
            </a:r>
          </a:p>
          <a:p>
            <a:endParaRPr lang="en-GB" dirty="0"/>
          </a:p>
        </p:txBody>
      </p:sp>
    </p:spTree>
    <p:extLst>
      <p:ext uri="{BB962C8B-B14F-4D97-AF65-F5344CB8AC3E}">
        <p14:creationId xmlns:p14="http://schemas.microsoft.com/office/powerpoint/2010/main" val="6525229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Measurement contracts</a:t>
            </a:r>
          </a:p>
        </p:txBody>
      </p:sp>
      <p:sp>
        <p:nvSpPr>
          <p:cNvPr id="3" name="Content Placeholder 2"/>
          <p:cNvSpPr>
            <a:spLocks noGrp="1"/>
          </p:cNvSpPr>
          <p:nvPr>
            <p:ph idx="1"/>
          </p:nvPr>
        </p:nvSpPr>
        <p:spPr>
          <a:xfrm>
            <a:off x="372533" y="1405467"/>
            <a:ext cx="10981267" cy="4771496"/>
          </a:xfrm>
        </p:spPr>
        <p:txBody>
          <a:bodyPr>
            <a:normAutofit/>
          </a:bodyPr>
          <a:lstStyle/>
          <a:p>
            <a:r>
              <a:rPr lang="en-GB" i="1" dirty="0" smtClean="0">
                <a:solidFill>
                  <a:srgbClr val="FF0000"/>
                </a:solidFill>
              </a:rPr>
              <a:t>where </a:t>
            </a:r>
            <a:r>
              <a:rPr lang="en-GB" i="1" dirty="0">
                <a:solidFill>
                  <a:srgbClr val="FF0000"/>
                </a:solidFill>
              </a:rPr>
              <a:t>the contract sum is not finalised until after completion, but is assessed </a:t>
            </a:r>
            <a:r>
              <a:rPr lang="en-GB" i="1" dirty="0" smtClean="0">
                <a:solidFill>
                  <a:srgbClr val="FF0000"/>
                </a:solidFill>
              </a:rPr>
              <a:t>on </a:t>
            </a:r>
            <a:r>
              <a:rPr lang="en-GB" i="1" dirty="0" err="1" smtClean="0">
                <a:solidFill>
                  <a:srgbClr val="FF0000"/>
                </a:solidFill>
              </a:rPr>
              <a:t>remeasurement</a:t>
            </a:r>
            <a:r>
              <a:rPr lang="en-GB" i="1" dirty="0" smtClean="0">
                <a:solidFill>
                  <a:srgbClr val="FF0000"/>
                </a:solidFill>
              </a:rPr>
              <a:t> </a:t>
            </a:r>
            <a:r>
              <a:rPr lang="en-GB" i="1" dirty="0">
                <a:solidFill>
                  <a:srgbClr val="FF0000"/>
                </a:solidFill>
              </a:rPr>
              <a:t>to a previously agreed basis</a:t>
            </a:r>
            <a:r>
              <a:rPr lang="en-GB" i="1" dirty="0" smtClean="0"/>
              <a:t>.</a:t>
            </a:r>
          </a:p>
          <a:p>
            <a:endParaRPr lang="en-GB" i="1" dirty="0"/>
          </a:p>
          <a:p>
            <a:r>
              <a:rPr lang="en-GB" dirty="0">
                <a:solidFill>
                  <a:srgbClr val="7030A0"/>
                </a:solidFill>
              </a:rPr>
              <a:t>This type of contract can arise because the work which the contractor undertakes cannot for </a:t>
            </a:r>
            <a:r>
              <a:rPr lang="en-GB" b="1" u="sng" dirty="0">
                <a:solidFill>
                  <a:srgbClr val="7030A0"/>
                </a:solidFill>
              </a:rPr>
              <a:t>good reason </a:t>
            </a:r>
            <a:r>
              <a:rPr lang="en-GB" b="1" u="sng" dirty="0" smtClean="0">
                <a:solidFill>
                  <a:srgbClr val="7030A0"/>
                </a:solidFill>
              </a:rPr>
              <a:t>be measured </a:t>
            </a:r>
            <a:r>
              <a:rPr lang="en-GB" b="1" u="sng" dirty="0">
                <a:solidFill>
                  <a:srgbClr val="7030A0"/>
                </a:solidFill>
              </a:rPr>
              <a:t>accurately </a:t>
            </a:r>
            <a:r>
              <a:rPr lang="en-GB" dirty="0">
                <a:solidFill>
                  <a:srgbClr val="7030A0"/>
                </a:solidFill>
              </a:rPr>
              <a:t>before tenders are invited. Design will be reasonably complete and an accurate </a:t>
            </a:r>
            <a:r>
              <a:rPr lang="en-GB" dirty="0" smtClean="0">
                <a:solidFill>
                  <a:srgbClr val="7030A0"/>
                </a:solidFill>
              </a:rPr>
              <a:t>picture of </a:t>
            </a:r>
            <a:r>
              <a:rPr lang="en-GB" dirty="0">
                <a:solidFill>
                  <a:srgbClr val="7030A0"/>
                </a:solidFill>
              </a:rPr>
              <a:t>the </a:t>
            </a:r>
            <a:r>
              <a:rPr lang="en-GB" dirty="0" smtClean="0">
                <a:solidFill>
                  <a:srgbClr val="7030A0"/>
                </a:solidFill>
              </a:rPr>
              <a:t>quality </a:t>
            </a:r>
            <a:r>
              <a:rPr lang="en-GB" dirty="0">
                <a:solidFill>
                  <a:srgbClr val="7030A0"/>
                </a:solidFill>
              </a:rPr>
              <a:t>required will be available to the tenderer. Probably the contract of this type with </a:t>
            </a:r>
            <a:r>
              <a:rPr lang="en-GB" b="1" u="sng" dirty="0">
                <a:solidFill>
                  <a:srgbClr val="7030A0"/>
                </a:solidFill>
              </a:rPr>
              <a:t>least risk to </a:t>
            </a:r>
            <a:r>
              <a:rPr lang="en-GB" b="1" u="sng" dirty="0" smtClean="0">
                <a:solidFill>
                  <a:srgbClr val="7030A0"/>
                </a:solidFill>
              </a:rPr>
              <a:t>the client </a:t>
            </a:r>
            <a:r>
              <a:rPr lang="en-GB" b="1" u="sng" dirty="0">
                <a:solidFill>
                  <a:srgbClr val="7030A0"/>
                </a:solidFill>
              </a:rPr>
              <a:t>is that based on drawings and approximate quantities</a:t>
            </a:r>
            <a:r>
              <a:rPr lang="en-GB" dirty="0">
                <a:solidFill>
                  <a:srgbClr val="7030A0"/>
                </a:solidFill>
              </a:rPr>
              <a:t>. </a:t>
            </a:r>
            <a:endParaRPr lang="en-GB" dirty="0" smtClean="0">
              <a:solidFill>
                <a:srgbClr val="7030A0"/>
              </a:solidFill>
            </a:endParaRPr>
          </a:p>
        </p:txBody>
      </p:sp>
    </p:spTree>
    <p:extLst>
      <p:ext uri="{BB962C8B-B14F-4D97-AF65-F5344CB8AC3E}">
        <p14:creationId xmlns:p14="http://schemas.microsoft.com/office/powerpoint/2010/main" val="6032445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Measurement contracts</a:t>
            </a:r>
            <a:endParaRPr lang="en-GB" dirty="0"/>
          </a:p>
        </p:txBody>
      </p:sp>
      <p:sp>
        <p:nvSpPr>
          <p:cNvPr id="3" name="Content Placeholder 2"/>
          <p:cNvSpPr>
            <a:spLocks noGrp="1"/>
          </p:cNvSpPr>
          <p:nvPr>
            <p:ph idx="1"/>
          </p:nvPr>
        </p:nvSpPr>
        <p:spPr/>
        <p:txBody>
          <a:bodyPr/>
          <a:lstStyle/>
          <a:p>
            <a:r>
              <a:rPr lang="en-GB" dirty="0"/>
              <a:t>Measurement contracts can also be based on drawings and a schedule of rates or prices. A variant of this is </a:t>
            </a:r>
            <a:r>
              <a:rPr lang="en-GB" dirty="0">
                <a:solidFill>
                  <a:srgbClr val="FF0000"/>
                </a:solidFill>
              </a:rPr>
              <a:t>the measured term contract</a:t>
            </a:r>
            <a:r>
              <a:rPr lang="en-GB" dirty="0"/>
              <a:t> under </a:t>
            </a:r>
            <a:r>
              <a:rPr lang="en-GB" dirty="0" smtClean="0"/>
              <a:t>which individual </a:t>
            </a:r>
            <a:r>
              <a:rPr lang="en-GB" dirty="0"/>
              <a:t>works can be initiated by instructions as part of a </a:t>
            </a:r>
            <a:r>
              <a:rPr lang="en-GB" dirty="0">
                <a:solidFill>
                  <a:srgbClr val="FF0000"/>
                </a:solidFill>
              </a:rPr>
              <a:t>programme of work</a:t>
            </a:r>
            <a:r>
              <a:rPr lang="en-GB" dirty="0"/>
              <a:t>, and priced according </a:t>
            </a:r>
            <a:r>
              <a:rPr lang="en-GB" dirty="0" smtClean="0"/>
              <a:t>to </a:t>
            </a:r>
            <a:r>
              <a:rPr lang="en-GB" dirty="0" smtClean="0">
                <a:solidFill>
                  <a:srgbClr val="FF0000"/>
                </a:solidFill>
              </a:rPr>
              <a:t>rates </a:t>
            </a:r>
            <a:r>
              <a:rPr lang="en-GB" dirty="0">
                <a:solidFill>
                  <a:srgbClr val="FF0000"/>
                </a:solidFill>
              </a:rPr>
              <a:t>related to the categories of work likely to form part of the programme.</a:t>
            </a:r>
          </a:p>
          <a:p>
            <a:endParaRPr lang="en-GB" dirty="0">
              <a:solidFill>
                <a:srgbClr val="FF0000"/>
              </a:solidFill>
            </a:endParaRPr>
          </a:p>
        </p:txBody>
      </p:sp>
    </p:spTree>
    <p:extLst>
      <p:ext uri="{BB962C8B-B14F-4D97-AF65-F5344CB8AC3E}">
        <p14:creationId xmlns:p14="http://schemas.microsoft.com/office/powerpoint/2010/main" val="33739408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00B0F0"/>
                </a:solidFill>
              </a:rPr>
              <a:t>Cost </a:t>
            </a:r>
            <a:r>
              <a:rPr lang="en-GB" b="1" u="sng" dirty="0">
                <a:solidFill>
                  <a:srgbClr val="00B0F0"/>
                </a:solidFill>
              </a:rPr>
              <a:t>reimbursement </a:t>
            </a:r>
            <a:r>
              <a:rPr lang="en-GB" b="1" u="sng" dirty="0" smtClean="0">
                <a:solidFill>
                  <a:srgbClr val="00B0F0"/>
                </a:solidFill>
              </a:rPr>
              <a:t>contracts</a:t>
            </a:r>
            <a:endParaRPr lang="en-GB" b="1" u="sng" dirty="0">
              <a:solidFill>
                <a:srgbClr val="00B0F0"/>
              </a:solidFill>
            </a:endParaRPr>
          </a:p>
        </p:txBody>
      </p:sp>
      <p:sp>
        <p:nvSpPr>
          <p:cNvPr id="3" name="Content Placeholder 2"/>
          <p:cNvSpPr>
            <a:spLocks noGrp="1"/>
          </p:cNvSpPr>
          <p:nvPr>
            <p:ph idx="1"/>
          </p:nvPr>
        </p:nvSpPr>
        <p:spPr>
          <a:xfrm>
            <a:off x="677333" y="1422400"/>
            <a:ext cx="10676467" cy="4754563"/>
          </a:xfrm>
        </p:spPr>
        <p:txBody>
          <a:bodyPr>
            <a:normAutofit/>
          </a:bodyPr>
          <a:lstStyle/>
          <a:p>
            <a:r>
              <a:rPr lang="en-GB" b="1" dirty="0">
                <a:solidFill>
                  <a:srgbClr val="FF0000"/>
                </a:solidFill>
              </a:rPr>
              <a:t>where the sum is arrived at on the basis of prime (actual) costs of </a:t>
            </a:r>
            <a:r>
              <a:rPr lang="en-GB" b="1" dirty="0" smtClean="0">
                <a:solidFill>
                  <a:srgbClr val="FF0000"/>
                </a:solidFill>
              </a:rPr>
              <a:t>labour, plant </a:t>
            </a:r>
            <a:r>
              <a:rPr lang="en-GB" b="1" dirty="0">
                <a:solidFill>
                  <a:srgbClr val="FF0000"/>
                </a:solidFill>
              </a:rPr>
              <a:t>and materials, to which there is added an amount to cover overheads and profit.</a:t>
            </a:r>
          </a:p>
          <a:p>
            <a:r>
              <a:rPr lang="en-GB" dirty="0"/>
              <a:t>Sometimes referred to as a </a:t>
            </a:r>
            <a:r>
              <a:rPr lang="en-GB" dirty="0">
                <a:solidFill>
                  <a:srgbClr val="FF0000"/>
                </a:solidFill>
              </a:rPr>
              <a:t>‘</a:t>
            </a:r>
            <a:r>
              <a:rPr lang="en-GB" b="1" dirty="0">
                <a:solidFill>
                  <a:srgbClr val="FF0000"/>
                </a:solidFill>
              </a:rPr>
              <a:t>cost-plus</a:t>
            </a:r>
            <a:r>
              <a:rPr lang="en-GB" dirty="0"/>
              <a:t>’ or a ‘</a:t>
            </a:r>
            <a:r>
              <a:rPr lang="en-GB" b="1" dirty="0">
                <a:solidFill>
                  <a:srgbClr val="FF0000"/>
                </a:solidFill>
              </a:rPr>
              <a:t>prime cost</a:t>
            </a:r>
            <a:r>
              <a:rPr lang="en-GB" dirty="0"/>
              <a:t>’ contract; the amount or fee added to cover </a:t>
            </a:r>
            <a:r>
              <a:rPr lang="en-GB" dirty="0" smtClean="0"/>
              <a:t>overheads and </a:t>
            </a:r>
            <a:r>
              <a:rPr lang="en-GB" dirty="0"/>
              <a:t>profit can be a fixed sum, a percentage, or on some other reimbursement basis</a:t>
            </a:r>
            <a:r>
              <a:rPr lang="en-GB" dirty="0">
                <a:solidFill>
                  <a:srgbClr val="00B0F0"/>
                </a:solidFill>
              </a:rPr>
              <a:t>. Where the full extent </a:t>
            </a:r>
            <a:r>
              <a:rPr lang="en-GB" dirty="0" smtClean="0">
                <a:solidFill>
                  <a:srgbClr val="00B0F0"/>
                </a:solidFill>
              </a:rPr>
              <a:t>of the </a:t>
            </a:r>
            <a:r>
              <a:rPr lang="en-GB" dirty="0">
                <a:solidFill>
                  <a:srgbClr val="00B0F0"/>
                </a:solidFill>
              </a:rPr>
              <a:t>work is not known or cannot be designed pre-tender, this is a </a:t>
            </a:r>
            <a:r>
              <a:rPr lang="en-GB" b="1" dirty="0">
                <a:solidFill>
                  <a:srgbClr val="FF0000"/>
                </a:solidFill>
              </a:rPr>
              <a:t>relatively high risk option for the client </a:t>
            </a:r>
            <a:r>
              <a:rPr lang="en-GB" dirty="0" smtClean="0">
                <a:solidFill>
                  <a:srgbClr val="00B0F0"/>
                </a:solidFill>
              </a:rPr>
              <a:t>and only </a:t>
            </a:r>
            <a:r>
              <a:rPr lang="en-GB" dirty="0">
                <a:solidFill>
                  <a:srgbClr val="00B0F0"/>
                </a:solidFill>
              </a:rPr>
              <a:t>generally acceptable where the circumstances preclude other alternatives or where a partnering ethos </a:t>
            </a:r>
            <a:r>
              <a:rPr lang="en-GB" dirty="0" smtClean="0">
                <a:solidFill>
                  <a:srgbClr val="00B0F0"/>
                </a:solidFill>
              </a:rPr>
              <a:t>is established</a:t>
            </a:r>
            <a:r>
              <a:rPr lang="en-GB" dirty="0"/>
              <a:t>.</a:t>
            </a:r>
          </a:p>
        </p:txBody>
      </p:sp>
    </p:spTree>
    <p:extLst>
      <p:ext uri="{BB962C8B-B14F-4D97-AF65-F5344CB8AC3E}">
        <p14:creationId xmlns:p14="http://schemas.microsoft.com/office/powerpoint/2010/main" val="19744949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b="1" u="sng" dirty="0">
                <a:solidFill>
                  <a:srgbClr val="00B050"/>
                </a:solidFill>
              </a:rPr>
              <a:t>Design and build</a:t>
            </a:r>
            <a:r>
              <a:rPr lang="en-GB" b="1" dirty="0"/>
              <a:t/>
            </a:r>
            <a:br>
              <a:rPr lang="en-GB" b="1" dirty="0"/>
            </a:br>
            <a:endParaRPr lang="en-GB" dirty="0">
              <a:solidFill>
                <a:srgbClr val="FF0000"/>
              </a:solidFill>
            </a:endParaRPr>
          </a:p>
        </p:txBody>
      </p:sp>
      <p:sp>
        <p:nvSpPr>
          <p:cNvPr id="3" name="Content Placeholder 2"/>
          <p:cNvSpPr>
            <a:spLocks noGrp="1"/>
          </p:cNvSpPr>
          <p:nvPr>
            <p:ph idx="1"/>
          </p:nvPr>
        </p:nvSpPr>
        <p:spPr>
          <a:xfrm>
            <a:off x="558800" y="1490133"/>
            <a:ext cx="10795000" cy="4686830"/>
          </a:xfrm>
        </p:spPr>
        <p:txBody>
          <a:bodyPr>
            <a:normAutofit/>
          </a:bodyPr>
          <a:lstStyle/>
          <a:p>
            <a:endParaRPr lang="en-GB" dirty="0"/>
          </a:p>
          <a:p>
            <a:r>
              <a:rPr lang="en-GB" dirty="0" smtClean="0"/>
              <a:t>For </a:t>
            </a:r>
            <a:r>
              <a:rPr lang="en-GB" dirty="0"/>
              <a:t>design and build procurement there are </a:t>
            </a:r>
            <a:r>
              <a:rPr lang="en-GB" sz="3600" b="1" dirty="0" smtClean="0">
                <a:solidFill>
                  <a:srgbClr val="FF0000"/>
                </a:solidFill>
              </a:rPr>
              <a:t>3 </a:t>
            </a:r>
            <a:r>
              <a:rPr lang="en-GB" sz="3600" b="1" dirty="0">
                <a:solidFill>
                  <a:srgbClr val="FF0000"/>
                </a:solidFill>
              </a:rPr>
              <a:t>main types </a:t>
            </a:r>
            <a:r>
              <a:rPr lang="en-GB" dirty="0"/>
              <a:t>of contract</a:t>
            </a:r>
            <a:r>
              <a:rPr lang="en-GB" dirty="0" smtClean="0"/>
              <a:t>:</a:t>
            </a:r>
          </a:p>
          <a:p>
            <a:r>
              <a:rPr lang="en-GB" b="1" dirty="0">
                <a:solidFill>
                  <a:srgbClr val="7030A0"/>
                </a:solidFill>
              </a:rPr>
              <a:t>Package deal or turnkey </a:t>
            </a:r>
            <a:r>
              <a:rPr lang="en-GB" b="1" dirty="0" smtClean="0">
                <a:solidFill>
                  <a:srgbClr val="7030A0"/>
                </a:solidFill>
              </a:rPr>
              <a:t>contract</a:t>
            </a:r>
          </a:p>
          <a:p>
            <a:endParaRPr lang="en-GB" b="1" dirty="0">
              <a:solidFill>
                <a:srgbClr val="7030A0"/>
              </a:solidFill>
            </a:endParaRPr>
          </a:p>
          <a:p>
            <a:r>
              <a:rPr lang="en-GB" b="1" dirty="0"/>
              <a:t>Design and build </a:t>
            </a:r>
            <a:r>
              <a:rPr lang="en-GB" b="1" dirty="0" smtClean="0"/>
              <a:t>contracts</a:t>
            </a:r>
          </a:p>
          <a:p>
            <a:endParaRPr lang="en-GB" b="1" dirty="0">
              <a:solidFill>
                <a:srgbClr val="7030A0"/>
              </a:solidFill>
            </a:endParaRPr>
          </a:p>
          <a:p>
            <a:r>
              <a:rPr lang="en-GB" b="1" dirty="0">
                <a:solidFill>
                  <a:srgbClr val="00B0F0"/>
                </a:solidFill>
              </a:rPr>
              <a:t>Contractor’s design for specific elements only</a:t>
            </a:r>
            <a:endParaRPr lang="en-GB" dirty="0">
              <a:solidFill>
                <a:srgbClr val="00B0F0"/>
              </a:solidFill>
            </a:endParaRPr>
          </a:p>
        </p:txBody>
      </p:sp>
    </p:spTree>
    <p:extLst>
      <p:ext uri="{BB962C8B-B14F-4D97-AF65-F5344CB8AC3E}">
        <p14:creationId xmlns:p14="http://schemas.microsoft.com/office/powerpoint/2010/main" val="217069104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Package deal or turnkey contract</a:t>
            </a:r>
            <a:endParaRPr lang="en-GB" u="sng" dirty="0">
              <a:solidFill>
                <a:srgbClr val="FF0000"/>
              </a:solidFill>
            </a:endParaRPr>
          </a:p>
        </p:txBody>
      </p:sp>
      <p:sp>
        <p:nvSpPr>
          <p:cNvPr id="3" name="Content Placeholder 2"/>
          <p:cNvSpPr>
            <a:spLocks noGrp="1"/>
          </p:cNvSpPr>
          <p:nvPr>
            <p:ph idx="1"/>
          </p:nvPr>
        </p:nvSpPr>
        <p:spPr/>
        <p:txBody>
          <a:bodyPr/>
          <a:lstStyle/>
          <a:p>
            <a:r>
              <a:rPr lang="en-GB" b="1" dirty="0" smtClean="0"/>
              <a:t> </a:t>
            </a:r>
            <a:r>
              <a:rPr lang="en-GB" i="1" dirty="0"/>
              <a:t>where the client settles on a complete package, usually to some</a:t>
            </a:r>
          </a:p>
          <a:p>
            <a:r>
              <a:rPr lang="en-GB" i="1" dirty="0"/>
              <a:t>standard specification from a commercial firm.</a:t>
            </a:r>
          </a:p>
          <a:p>
            <a:r>
              <a:rPr lang="en-GB" dirty="0">
                <a:solidFill>
                  <a:srgbClr val="00B0F0"/>
                </a:solidFill>
              </a:rPr>
              <a:t>Such arrangements sometimes result in a specially drafted contract, but they will usually be based on </a:t>
            </a:r>
            <a:r>
              <a:rPr lang="en-GB" dirty="0" smtClean="0">
                <a:solidFill>
                  <a:srgbClr val="00B0F0"/>
                </a:solidFill>
              </a:rPr>
              <a:t>the provider’s </a:t>
            </a:r>
            <a:r>
              <a:rPr lang="en-GB" dirty="0">
                <a:solidFill>
                  <a:srgbClr val="00B0F0"/>
                </a:solidFill>
              </a:rPr>
              <a:t>standard terms</a:t>
            </a:r>
          </a:p>
        </p:txBody>
      </p:sp>
    </p:spTree>
    <p:extLst>
      <p:ext uri="{BB962C8B-B14F-4D97-AF65-F5344CB8AC3E}">
        <p14:creationId xmlns:p14="http://schemas.microsoft.com/office/powerpoint/2010/main" val="28089122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Design and build contracts</a:t>
            </a:r>
            <a:endParaRPr lang="en-GB" u="sng" dirty="0">
              <a:solidFill>
                <a:srgbClr val="FF0000"/>
              </a:solidFill>
            </a:endParaRPr>
          </a:p>
        </p:txBody>
      </p:sp>
      <p:sp>
        <p:nvSpPr>
          <p:cNvPr id="3" name="Content Placeholder 2"/>
          <p:cNvSpPr>
            <a:spLocks noGrp="1"/>
          </p:cNvSpPr>
          <p:nvPr>
            <p:ph idx="1"/>
          </p:nvPr>
        </p:nvSpPr>
        <p:spPr/>
        <p:txBody>
          <a:bodyPr>
            <a:normAutofit/>
          </a:bodyPr>
          <a:lstStyle/>
          <a:p>
            <a:r>
              <a:rPr lang="en-GB" b="1" dirty="0" smtClean="0">
                <a:solidFill>
                  <a:srgbClr val="7030A0"/>
                </a:solidFill>
              </a:rPr>
              <a:t> </a:t>
            </a:r>
            <a:r>
              <a:rPr lang="en-GB" i="1" dirty="0">
                <a:solidFill>
                  <a:srgbClr val="7030A0"/>
                </a:solidFill>
              </a:rPr>
              <a:t>where project documents will be written with the contractor’s design</a:t>
            </a:r>
          </a:p>
          <a:p>
            <a:r>
              <a:rPr lang="en-GB" i="1" dirty="0">
                <a:solidFill>
                  <a:srgbClr val="7030A0"/>
                </a:solidFill>
              </a:rPr>
              <a:t>obligations relating to the whole of the works in mind</a:t>
            </a:r>
            <a:r>
              <a:rPr lang="en-GB" i="1" dirty="0" smtClean="0">
                <a:solidFill>
                  <a:srgbClr val="7030A0"/>
                </a:solidFill>
              </a:rPr>
              <a:t>.</a:t>
            </a:r>
          </a:p>
          <a:p>
            <a:endParaRPr lang="en-GB" i="1" dirty="0"/>
          </a:p>
          <a:p>
            <a:r>
              <a:rPr lang="en-GB" dirty="0">
                <a:solidFill>
                  <a:srgbClr val="0070C0"/>
                </a:solidFill>
              </a:rPr>
              <a:t>These contracts differ fundamentally from traditional ‘work and materials’ contracts in that they </a:t>
            </a:r>
            <a:r>
              <a:rPr lang="en-GB" dirty="0" smtClean="0">
                <a:solidFill>
                  <a:srgbClr val="0070C0"/>
                </a:solidFill>
              </a:rPr>
              <a:t>expressly provide </a:t>
            </a:r>
            <a:r>
              <a:rPr lang="en-GB" dirty="0">
                <a:solidFill>
                  <a:srgbClr val="0070C0"/>
                </a:solidFill>
              </a:rPr>
              <a:t>for contractor’s design obligations. The wording used in contracts which require a material level </a:t>
            </a:r>
            <a:r>
              <a:rPr lang="en-GB" dirty="0" smtClean="0">
                <a:solidFill>
                  <a:srgbClr val="0070C0"/>
                </a:solidFill>
              </a:rPr>
              <a:t>of design </a:t>
            </a:r>
            <a:r>
              <a:rPr lang="en-GB" dirty="0">
                <a:solidFill>
                  <a:srgbClr val="0070C0"/>
                </a:solidFill>
              </a:rPr>
              <a:t>input from the contractor is often the same as in those which are used for a ‘develop and </a:t>
            </a:r>
            <a:r>
              <a:rPr lang="en-GB" dirty="0" smtClean="0">
                <a:solidFill>
                  <a:srgbClr val="0070C0"/>
                </a:solidFill>
              </a:rPr>
              <a:t>construct’ approach</a:t>
            </a:r>
            <a:r>
              <a:rPr lang="en-GB" dirty="0">
                <a:solidFill>
                  <a:srgbClr val="0070C0"/>
                </a:solidFill>
              </a:rPr>
              <a:t>.</a:t>
            </a:r>
          </a:p>
        </p:txBody>
      </p:sp>
    </p:spTree>
    <p:extLst>
      <p:ext uri="{BB962C8B-B14F-4D97-AF65-F5344CB8AC3E}">
        <p14:creationId xmlns:p14="http://schemas.microsoft.com/office/powerpoint/2010/main" val="10847780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Contractor’s design for specific elements only</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4000" dirty="0" smtClean="0">
                <a:solidFill>
                  <a:srgbClr val="00B0F0"/>
                </a:solidFill>
              </a:rPr>
              <a:t>Strictly</a:t>
            </a:r>
            <a:r>
              <a:rPr lang="en-GB" sz="4000" dirty="0">
                <a:solidFill>
                  <a:srgbClr val="00B0F0"/>
                </a:solidFill>
              </a:rPr>
              <a:t>, these are not design and build contracts, but traditional ‘work and materials’ contracts which </a:t>
            </a:r>
            <a:r>
              <a:rPr lang="en-GB" sz="4000" dirty="0" smtClean="0">
                <a:solidFill>
                  <a:srgbClr val="00B0F0"/>
                </a:solidFill>
              </a:rPr>
              <a:t>include for </a:t>
            </a:r>
            <a:r>
              <a:rPr lang="en-GB" sz="4000" dirty="0">
                <a:solidFill>
                  <a:srgbClr val="00B0F0"/>
                </a:solidFill>
              </a:rPr>
              <a:t>limited design provision relating to an identified portion of the work.</a:t>
            </a:r>
          </a:p>
        </p:txBody>
      </p:sp>
    </p:spTree>
    <p:extLst>
      <p:ext uri="{BB962C8B-B14F-4D97-AF65-F5344CB8AC3E}">
        <p14:creationId xmlns:p14="http://schemas.microsoft.com/office/powerpoint/2010/main" val="13206547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u="sng" dirty="0">
                <a:solidFill>
                  <a:srgbClr val="FF0000"/>
                </a:solidFill>
              </a:rPr>
              <a:t>Management</a:t>
            </a:r>
            <a:r>
              <a:rPr lang="en-GB" b="1" dirty="0"/>
              <a:t/>
            </a:r>
            <a:br>
              <a:rPr lang="en-GB" b="1" dirty="0"/>
            </a:br>
            <a:endParaRPr lang="en-GB" dirty="0"/>
          </a:p>
        </p:txBody>
      </p:sp>
      <p:sp>
        <p:nvSpPr>
          <p:cNvPr id="3" name="Content Placeholder 2"/>
          <p:cNvSpPr>
            <a:spLocks noGrp="1"/>
          </p:cNvSpPr>
          <p:nvPr>
            <p:ph idx="1"/>
          </p:nvPr>
        </p:nvSpPr>
        <p:spPr/>
        <p:txBody>
          <a:bodyPr/>
          <a:lstStyle/>
          <a:p>
            <a:pPr marL="0" indent="0">
              <a:buNone/>
            </a:pPr>
            <a:r>
              <a:rPr lang="en-GB" dirty="0" smtClean="0"/>
              <a:t>For </a:t>
            </a:r>
            <a:r>
              <a:rPr lang="en-GB" dirty="0"/>
              <a:t>management procurement there are </a:t>
            </a:r>
            <a:r>
              <a:rPr lang="en-GB" sz="3600" b="1" dirty="0" smtClean="0">
                <a:solidFill>
                  <a:srgbClr val="FF0000"/>
                </a:solidFill>
              </a:rPr>
              <a:t>2 main </a:t>
            </a:r>
            <a:r>
              <a:rPr lang="en-GB" sz="3600" b="1" dirty="0">
                <a:solidFill>
                  <a:srgbClr val="FF0000"/>
                </a:solidFill>
              </a:rPr>
              <a:t>types of contract</a:t>
            </a:r>
            <a:r>
              <a:rPr lang="en-GB" dirty="0"/>
              <a:t>, but variants </a:t>
            </a:r>
            <a:r>
              <a:rPr lang="en-GB" dirty="0" smtClean="0"/>
              <a:t>do </a:t>
            </a:r>
            <a:r>
              <a:rPr lang="en-GB" dirty="0"/>
              <a:t>exist</a:t>
            </a:r>
            <a:r>
              <a:rPr lang="en-GB" dirty="0" smtClean="0"/>
              <a:t>:</a:t>
            </a:r>
          </a:p>
          <a:p>
            <a:pPr marL="0" indent="0">
              <a:buNone/>
            </a:pPr>
            <a:endParaRPr lang="en-GB" dirty="0"/>
          </a:p>
          <a:p>
            <a:pPr marL="0" indent="0">
              <a:buNone/>
            </a:pPr>
            <a:r>
              <a:rPr lang="en-GB" b="1" dirty="0">
                <a:solidFill>
                  <a:srgbClr val="00B0F0"/>
                </a:solidFill>
              </a:rPr>
              <a:t>Management </a:t>
            </a:r>
            <a:r>
              <a:rPr lang="en-GB" b="1" dirty="0" smtClean="0">
                <a:solidFill>
                  <a:srgbClr val="00B0F0"/>
                </a:solidFill>
              </a:rPr>
              <a:t>contracts</a:t>
            </a:r>
          </a:p>
          <a:p>
            <a:pPr marL="0" indent="0">
              <a:buNone/>
            </a:pPr>
            <a:r>
              <a:rPr lang="en-GB" b="1" dirty="0">
                <a:solidFill>
                  <a:srgbClr val="00B050"/>
                </a:solidFill>
              </a:rPr>
              <a:t>Construction </a:t>
            </a:r>
            <a:r>
              <a:rPr lang="en-GB" b="1" dirty="0" smtClean="0">
                <a:solidFill>
                  <a:srgbClr val="00B050"/>
                </a:solidFill>
              </a:rPr>
              <a:t>Management</a:t>
            </a:r>
          </a:p>
          <a:p>
            <a:pPr marL="0" indent="0">
              <a:buNone/>
            </a:pPr>
            <a:r>
              <a:rPr lang="en-GB" b="1" dirty="0">
                <a:solidFill>
                  <a:srgbClr val="7030A0"/>
                </a:solidFill>
              </a:rPr>
              <a:t>Design – manage – construct</a:t>
            </a:r>
            <a:endParaRPr lang="en-GB" dirty="0">
              <a:solidFill>
                <a:srgbClr val="7030A0"/>
              </a:solidFill>
            </a:endParaRPr>
          </a:p>
        </p:txBody>
      </p:sp>
    </p:spTree>
    <p:extLst>
      <p:ext uri="{BB962C8B-B14F-4D97-AF65-F5344CB8AC3E}">
        <p14:creationId xmlns:p14="http://schemas.microsoft.com/office/powerpoint/2010/main" val="305287566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7030A0"/>
                </a:solidFill>
              </a:rPr>
              <a:t>Management contracts</a:t>
            </a:r>
            <a:r>
              <a:rPr lang="en-GB" b="1" dirty="0" smtClean="0"/>
              <a:t/>
            </a:r>
            <a:br>
              <a:rPr lang="en-GB" b="1" dirty="0" smtClean="0"/>
            </a:br>
            <a:endParaRPr lang="en-GB" dirty="0"/>
          </a:p>
        </p:txBody>
      </p:sp>
      <p:sp>
        <p:nvSpPr>
          <p:cNvPr id="3" name="Content Placeholder 2"/>
          <p:cNvSpPr>
            <a:spLocks noGrp="1"/>
          </p:cNvSpPr>
          <p:nvPr>
            <p:ph idx="1"/>
          </p:nvPr>
        </p:nvSpPr>
        <p:spPr>
          <a:xfrm>
            <a:off x="558800" y="1066800"/>
            <a:ext cx="10795000" cy="5110163"/>
          </a:xfrm>
        </p:spPr>
        <p:txBody>
          <a:bodyPr>
            <a:normAutofit/>
          </a:bodyPr>
          <a:lstStyle/>
          <a:p>
            <a:r>
              <a:rPr lang="en-GB" b="1" dirty="0" smtClean="0"/>
              <a:t>– </a:t>
            </a:r>
            <a:r>
              <a:rPr lang="en-GB" i="1" dirty="0">
                <a:solidFill>
                  <a:schemeClr val="accent1">
                    <a:lumMod val="75000"/>
                  </a:schemeClr>
                </a:solidFill>
              </a:rPr>
              <a:t>where the management contractor undertakes to manage the carrying out of </a:t>
            </a:r>
            <a:r>
              <a:rPr lang="en-GB" i="1" dirty="0" smtClean="0">
                <a:solidFill>
                  <a:schemeClr val="accent1">
                    <a:lumMod val="75000"/>
                  </a:schemeClr>
                </a:solidFill>
              </a:rPr>
              <a:t>the work </a:t>
            </a:r>
            <a:r>
              <a:rPr lang="en-GB" i="1" dirty="0">
                <a:solidFill>
                  <a:schemeClr val="accent1">
                    <a:lumMod val="75000"/>
                  </a:schemeClr>
                </a:solidFill>
              </a:rPr>
              <a:t>through works contractors, who are contractually accountable to </a:t>
            </a:r>
            <a:r>
              <a:rPr lang="en-GB" i="1" dirty="0" smtClean="0">
                <a:solidFill>
                  <a:schemeClr val="accent1">
                    <a:lumMod val="75000"/>
                  </a:schemeClr>
                </a:solidFill>
              </a:rPr>
              <a:t>him/her.</a:t>
            </a:r>
          </a:p>
          <a:p>
            <a:endParaRPr lang="en-GB" i="1" dirty="0">
              <a:solidFill>
                <a:schemeClr val="accent1">
                  <a:lumMod val="75000"/>
                </a:schemeClr>
              </a:solidFill>
            </a:endParaRPr>
          </a:p>
          <a:p>
            <a:r>
              <a:rPr lang="en-GB" dirty="0"/>
              <a:t>The contract will usually include both a pre-construction phase and the construction phase. </a:t>
            </a:r>
            <a:r>
              <a:rPr lang="en-GB" dirty="0" smtClean="0"/>
              <a:t>Documentation will </a:t>
            </a:r>
            <a:r>
              <a:rPr lang="en-GB" dirty="0"/>
              <a:t>start with project drawings, a project specification and a cost plan, and this information will allow </a:t>
            </a:r>
            <a:r>
              <a:rPr lang="en-GB" dirty="0" smtClean="0"/>
              <a:t>the transmutation </a:t>
            </a:r>
            <a:r>
              <a:rPr lang="en-GB" dirty="0"/>
              <a:t>into documents on which competitive tenders can be obtained for the work packages. </a:t>
            </a:r>
          </a:p>
        </p:txBody>
      </p:sp>
    </p:spTree>
    <p:extLst>
      <p:ext uri="{BB962C8B-B14F-4D97-AF65-F5344CB8AC3E}">
        <p14:creationId xmlns:p14="http://schemas.microsoft.com/office/powerpoint/2010/main" val="29522502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Management </a:t>
            </a:r>
            <a:r>
              <a:rPr lang="en-GB" b="1" u="sng" dirty="0" smtClean="0">
                <a:solidFill>
                  <a:srgbClr val="7030A0"/>
                </a:solidFill>
              </a:rPr>
              <a:t>contracts (</a:t>
            </a:r>
            <a:r>
              <a:rPr lang="en-GB" b="1" u="sng" dirty="0" err="1" smtClean="0">
                <a:solidFill>
                  <a:srgbClr val="7030A0"/>
                </a:solidFill>
              </a:rPr>
              <a:t>contd</a:t>
            </a:r>
            <a:r>
              <a:rPr lang="en-GB" b="1" u="sng" dirty="0" smtClean="0">
                <a:solidFill>
                  <a:srgbClr val="7030A0"/>
                </a:solidFill>
              </a:rPr>
              <a:t>)</a:t>
            </a:r>
            <a:endParaRPr lang="en-GB" dirty="0"/>
          </a:p>
        </p:txBody>
      </p:sp>
      <p:sp>
        <p:nvSpPr>
          <p:cNvPr id="3" name="Content Placeholder 2"/>
          <p:cNvSpPr>
            <a:spLocks noGrp="1"/>
          </p:cNvSpPr>
          <p:nvPr>
            <p:ph idx="1"/>
          </p:nvPr>
        </p:nvSpPr>
        <p:spPr/>
        <p:txBody>
          <a:bodyPr/>
          <a:lstStyle/>
          <a:p>
            <a:r>
              <a:rPr lang="en-GB" dirty="0" smtClean="0">
                <a:solidFill>
                  <a:schemeClr val="accent1">
                    <a:lumMod val="75000"/>
                  </a:schemeClr>
                </a:solidFill>
              </a:rPr>
              <a:t>The management </a:t>
            </a:r>
            <a:r>
              <a:rPr lang="en-GB" dirty="0">
                <a:solidFill>
                  <a:schemeClr val="accent1">
                    <a:lumMod val="75000"/>
                  </a:schemeClr>
                </a:solidFill>
              </a:rPr>
              <a:t>contractor is responsible for the administration and operation of the works contractors.</a:t>
            </a:r>
          </a:p>
          <a:p>
            <a:r>
              <a:rPr lang="en-GB" dirty="0">
                <a:solidFill>
                  <a:srgbClr val="00B0F0"/>
                </a:solidFill>
              </a:rPr>
              <a:t>However, the management contractor is not liable for the consequences of any default by a works </a:t>
            </a:r>
            <a:r>
              <a:rPr lang="en-GB" dirty="0" smtClean="0">
                <a:solidFill>
                  <a:srgbClr val="00B0F0"/>
                </a:solidFill>
              </a:rPr>
              <a:t>contractor so </a:t>
            </a:r>
            <a:r>
              <a:rPr lang="en-GB" dirty="0">
                <a:solidFill>
                  <a:srgbClr val="00B0F0"/>
                </a:solidFill>
              </a:rPr>
              <a:t>long as the management contractor has complied with the particular requirements of the </a:t>
            </a:r>
            <a:r>
              <a:rPr lang="en-GB" dirty="0" smtClean="0">
                <a:solidFill>
                  <a:srgbClr val="00B0F0"/>
                </a:solidFill>
              </a:rPr>
              <a:t>management contract</a:t>
            </a:r>
            <a:r>
              <a:rPr lang="en-GB" dirty="0">
                <a:solidFill>
                  <a:srgbClr val="00B0F0"/>
                </a:solidFill>
              </a:rPr>
              <a:t>. </a:t>
            </a:r>
            <a:endParaRPr lang="en-GB" dirty="0" smtClean="0">
              <a:solidFill>
                <a:srgbClr val="00B0F0"/>
              </a:solidFill>
            </a:endParaRPr>
          </a:p>
          <a:p>
            <a:r>
              <a:rPr lang="en-GB" dirty="0" smtClean="0">
                <a:solidFill>
                  <a:srgbClr val="FF0000"/>
                </a:solidFill>
              </a:rPr>
              <a:t>Obviously </a:t>
            </a:r>
            <a:r>
              <a:rPr lang="en-GB" dirty="0">
                <a:solidFill>
                  <a:srgbClr val="FF0000"/>
                </a:solidFill>
              </a:rPr>
              <a:t>the management contract and the works contracts for each package must be compatible.</a:t>
            </a:r>
          </a:p>
          <a:p>
            <a:endParaRPr lang="en-GB" dirty="0"/>
          </a:p>
        </p:txBody>
      </p:sp>
    </p:spTree>
    <p:extLst>
      <p:ext uri="{BB962C8B-B14F-4D97-AF65-F5344CB8AC3E}">
        <p14:creationId xmlns:p14="http://schemas.microsoft.com/office/powerpoint/2010/main" val="23178105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Construction Management</a:t>
            </a:r>
            <a:endParaRPr lang="en-GB" u="sng" dirty="0">
              <a:solidFill>
                <a:srgbClr val="7030A0"/>
              </a:solidFill>
            </a:endParaRPr>
          </a:p>
        </p:txBody>
      </p:sp>
      <p:sp>
        <p:nvSpPr>
          <p:cNvPr id="3" name="Content Placeholder 2"/>
          <p:cNvSpPr>
            <a:spLocks noGrp="1"/>
          </p:cNvSpPr>
          <p:nvPr>
            <p:ph idx="1"/>
          </p:nvPr>
        </p:nvSpPr>
        <p:spPr/>
        <p:txBody>
          <a:bodyPr>
            <a:normAutofit/>
          </a:bodyPr>
          <a:lstStyle/>
          <a:p>
            <a:r>
              <a:rPr lang="en-GB" sz="3600" b="1" dirty="0" smtClean="0"/>
              <a:t>– </a:t>
            </a:r>
            <a:r>
              <a:rPr lang="en-GB" sz="3600" b="1" i="1" dirty="0">
                <a:solidFill>
                  <a:srgbClr val="00B0F0"/>
                </a:solidFill>
              </a:rPr>
              <a:t>where the construction manager undertakes to manage the carrying out of </a:t>
            </a:r>
            <a:r>
              <a:rPr lang="en-GB" sz="3600" b="1" i="1" dirty="0" smtClean="0">
                <a:solidFill>
                  <a:srgbClr val="00B0F0"/>
                </a:solidFill>
              </a:rPr>
              <a:t>the work </a:t>
            </a:r>
            <a:r>
              <a:rPr lang="en-GB" sz="3600" b="1" i="1" dirty="0">
                <a:solidFill>
                  <a:srgbClr val="00B0F0"/>
                </a:solidFill>
              </a:rPr>
              <a:t>through trade contractors but the client is involved in the directing of the project, and the contracts </a:t>
            </a:r>
            <a:r>
              <a:rPr lang="en-GB" sz="3600" b="1" i="1" dirty="0" smtClean="0">
                <a:solidFill>
                  <a:srgbClr val="00B0F0"/>
                </a:solidFill>
              </a:rPr>
              <a:t>with the </a:t>
            </a:r>
            <a:r>
              <a:rPr lang="en-GB" sz="3600" b="1" i="1" dirty="0">
                <a:solidFill>
                  <a:srgbClr val="00B0F0"/>
                </a:solidFill>
              </a:rPr>
              <a:t>trade contractors are directly with </a:t>
            </a:r>
            <a:r>
              <a:rPr lang="en-GB" sz="3600" i="1" dirty="0" smtClean="0">
                <a:solidFill>
                  <a:srgbClr val="00B0F0"/>
                </a:solidFill>
              </a:rPr>
              <a:t>him/her.</a:t>
            </a:r>
            <a:endParaRPr lang="en-GB" sz="3600" i="1" dirty="0">
              <a:solidFill>
                <a:srgbClr val="00B0F0"/>
              </a:solidFill>
            </a:endParaRPr>
          </a:p>
          <a:p>
            <a:endParaRPr lang="en-GB" dirty="0"/>
          </a:p>
        </p:txBody>
      </p:sp>
    </p:spTree>
    <p:extLst>
      <p:ext uri="{BB962C8B-B14F-4D97-AF65-F5344CB8AC3E}">
        <p14:creationId xmlns:p14="http://schemas.microsoft.com/office/powerpoint/2010/main" val="1992320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Construction </a:t>
            </a:r>
            <a:r>
              <a:rPr lang="en-GB" b="1" u="sng" dirty="0" smtClean="0">
                <a:solidFill>
                  <a:srgbClr val="7030A0"/>
                </a:solidFill>
              </a:rPr>
              <a:t>Management(</a:t>
            </a:r>
            <a:r>
              <a:rPr lang="en-GB" b="1" u="sng" dirty="0" err="1" smtClean="0">
                <a:solidFill>
                  <a:srgbClr val="7030A0"/>
                </a:solidFill>
              </a:rPr>
              <a:t>contd</a:t>
            </a:r>
            <a:r>
              <a:rPr lang="en-GB" b="1" u="sng" dirty="0" smtClean="0">
                <a:solidFill>
                  <a:srgbClr val="7030A0"/>
                </a:solidFill>
              </a:rPr>
              <a:t>)</a:t>
            </a:r>
            <a:endParaRPr lang="en-GB" dirty="0"/>
          </a:p>
        </p:txBody>
      </p:sp>
      <p:sp>
        <p:nvSpPr>
          <p:cNvPr id="3" name="Content Placeholder 2"/>
          <p:cNvSpPr>
            <a:spLocks noGrp="1"/>
          </p:cNvSpPr>
          <p:nvPr>
            <p:ph idx="1"/>
          </p:nvPr>
        </p:nvSpPr>
        <p:spPr/>
        <p:txBody>
          <a:bodyPr>
            <a:normAutofit/>
          </a:bodyPr>
          <a:lstStyle/>
          <a:p>
            <a:r>
              <a:rPr lang="en-GB" sz="3600" dirty="0">
                <a:solidFill>
                  <a:srgbClr val="00B050"/>
                </a:solidFill>
              </a:rPr>
              <a:t>The construction management appointment will be for the services as defined in that document</a:t>
            </a:r>
            <a:r>
              <a:rPr lang="en-GB" sz="3600" dirty="0" smtClean="0">
                <a:solidFill>
                  <a:srgbClr val="00B050"/>
                </a:solidFill>
              </a:rPr>
              <a:t>.</a:t>
            </a:r>
          </a:p>
          <a:p>
            <a:r>
              <a:rPr lang="en-GB" sz="3600" dirty="0" smtClean="0">
                <a:solidFill>
                  <a:srgbClr val="00B050"/>
                </a:solidFill>
              </a:rPr>
              <a:t> </a:t>
            </a:r>
            <a:r>
              <a:rPr lang="en-GB" sz="3600" dirty="0"/>
              <a:t>Although </a:t>
            </a:r>
            <a:r>
              <a:rPr lang="en-GB" sz="3600" dirty="0" smtClean="0"/>
              <a:t>the trades </a:t>
            </a:r>
            <a:r>
              <a:rPr lang="en-GB" sz="3600" dirty="0"/>
              <a:t>contracts are arranged and administered by the construction manager, contractually they are </a:t>
            </a:r>
            <a:r>
              <a:rPr lang="en-GB" sz="3600" dirty="0" smtClean="0">
                <a:solidFill>
                  <a:srgbClr val="00B0F0"/>
                </a:solidFill>
              </a:rPr>
              <a:t>the client’s </a:t>
            </a:r>
            <a:r>
              <a:rPr lang="en-GB" sz="3600" dirty="0">
                <a:solidFill>
                  <a:srgbClr val="00B0F0"/>
                </a:solidFill>
              </a:rPr>
              <a:t>risk</a:t>
            </a:r>
            <a:r>
              <a:rPr lang="en-GB" sz="3600" dirty="0"/>
              <a:t>. Obviously the construction management appointment and the trade contract for each </a:t>
            </a:r>
            <a:r>
              <a:rPr lang="en-GB" sz="3600" dirty="0" smtClean="0"/>
              <a:t>package must </a:t>
            </a:r>
            <a:r>
              <a:rPr lang="en-GB" sz="3600" dirty="0"/>
              <a:t>be </a:t>
            </a:r>
            <a:r>
              <a:rPr lang="en-GB" sz="3600" dirty="0" smtClean="0"/>
              <a:t>compatible.</a:t>
            </a:r>
            <a:endParaRPr lang="en-GB" sz="3600" dirty="0"/>
          </a:p>
        </p:txBody>
      </p:sp>
    </p:spTree>
    <p:extLst>
      <p:ext uri="{BB962C8B-B14F-4D97-AF65-F5344CB8AC3E}">
        <p14:creationId xmlns:p14="http://schemas.microsoft.com/office/powerpoint/2010/main" val="235196636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7030A0"/>
                </a:solidFill>
              </a:rPr>
              <a:t>Design – manage – construct</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4400" dirty="0" smtClean="0">
                <a:solidFill>
                  <a:srgbClr val="00B0F0"/>
                </a:solidFill>
              </a:rPr>
              <a:t>This </a:t>
            </a:r>
            <a:r>
              <a:rPr lang="en-GB" sz="4400" dirty="0">
                <a:solidFill>
                  <a:srgbClr val="00B0F0"/>
                </a:solidFill>
              </a:rPr>
              <a:t>and other variants of management procurement exist but such contracts are invariably on the basis </a:t>
            </a:r>
            <a:r>
              <a:rPr lang="en-GB" sz="4400" dirty="0" smtClean="0">
                <a:solidFill>
                  <a:srgbClr val="00B0F0"/>
                </a:solidFill>
              </a:rPr>
              <a:t>of specially </a:t>
            </a:r>
            <a:r>
              <a:rPr lang="en-GB" sz="4400" dirty="0">
                <a:solidFill>
                  <a:srgbClr val="00B0F0"/>
                </a:solidFill>
              </a:rPr>
              <a:t>drafted forms to suit the particular situations.</a:t>
            </a:r>
          </a:p>
        </p:txBody>
      </p:sp>
    </p:spTree>
    <p:extLst>
      <p:ext uri="{BB962C8B-B14F-4D97-AF65-F5344CB8AC3E}">
        <p14:creationId xmlns:p14="http://schemas.microsoft.com/office/powerpoint/2010/main" val="2634611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8800" b="1" u="sng" dirty="0">
                <a:solidFill>
                  <a:srgbClr val="00B0F0"/>
                </a:solidFill>
              </a:rPr>
              <a:t>Matters which might influence choice</a:t>
            </a:r>
            <a:endParaRPr lang="en-GB" sz="8800" u="sng" dirty="0">
              <a:solidFill>
                <a:srgbClr val="00B0F0"/>
              </a:solidFill>
            </a:endParaRPr>
          </a:p>
        </p:txBody>
      </p:sp>
    </p:spTree>
    <p:extLst>
      <p:ext uri="{BB962C8B-B14F-4D97-AF65-F5344CB8AC3E}">
        <p14:creationId xmlns:p14="http://schemas.microsoft.com/office/powerpoint/2010/main" val="193690122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9666" y="775758"/>
            <a:ext cx="10515600" cy="4351338"/>
          </a:xfrm>
        </p:spPr>
        <p:txBody>
          <a:bodyPr>
            <a:normAutofit/>
          </a:bodyPr>
          <a:lstStyle/>
          <a:p>
            <a:r>
              <a:rPr lang="en-GB" sz="3600" dirty="0">
                <a:solidFill>
                  <a:srgbClr val="FF0000"/>
                </a:solidFill>
              </a:rPr>
              <a:t>The choice of an appropriate procurement method and type of contract might be greatly influenced by </a:t>
            </a:r>
            <a:r>
              <a:rPr lang="en-GB" sz="3600" dirty="0" smtClean="0">
                <a:solidFill>
                  <a:srgbClr val="FF0000"/>
                </a:solidFill>
              </a:rPr>
              <a:t>external factors</a:t>
            </a:r>
            <a:r>
              <a:rPr lang="en-GB" sz="3600" dirty="0">
                <a:solidFill>
                  <a:srgbClr val="FF0000"/>
                </a:solidFill>
              </a:rPr>
              <a:t>. </a:t>
            </a:r>
            <a:endParaRPr lang="en-GB" sz="3600" dirty="0" smtClean="0">
              <a:solidFill>
                <a:srgbClr val="FF0000"/>
              </a:solidFill>
            </a:endParaRPr>
          </a:p>
          <a:p>
            <a:endParaRPr lang="en-GB" sz="3600" dirty="0" smtClean="0">
              <a:solidFill>
                <a:srgbClr val="FF0000"/>
              </a:solidFill>
            </a:endParaRPr>
          </a:p>
          <a:p>
            <a:r>
              <a:rPr lang="en-GB" sz="3600" dirty="0" smtClean="0">
                <a:solidFill>
                  <a:srgbClr val="0070C0"/>
                </a:solidFill>
              </a:rPr>
              <a:t>Choice </a:t>
            </a:r>
            <a:r>
              <a:rPr lang="en-GB" sz="3600" dirty="0">
                <a:solidFill>
                  <a:srgbClr val="0070C0"/>
                </a:solidFill>
              </a:rPr>
              <a:t>should never be made on some arbitrary basis but always after a careful analysis of the </a:t>
            </a:r>
            <a:r>
              <a:rPr lang="en-GB" sz="3600" dirty="0" smtClean="0">
                <a:solidFill>
                  <a:srgbClr val="0070C0"/>
                </a:solidFill>
              </a:rPr>
              <a:t>situation, and </a:t>
            </a:r>
            <a:r>
              <a:rPr lang="en-GB" sz="3600" dirty="0">
                <a:solidFill>
                  <a:srgbClr val="0070C0"/>
                </a:solidFill>
              </a:rPr>
              <a:t>taking into account considerations such as the </a:t>
            </a:r>
            <a:r>
              <a:rPr lang="en-GB" sz="3600" dirty="0" smtClean="0">
                <a:solidFill>
                  <a:srgbClr val="0070C0"/>
                </a:solidFill>
              </a:rPr>
              <a:t>following:-</a:t>
            </a:r>
            <a:endParaRPr lang="en-GB" sz="3600" dirty="0">
              <a:solidFill>
                <a:srgbClr val="0070C0"/>
              </a:solidFill>
            </a:endParaRPr>
          </a:p>
        </p:txBody>
      </p:sp>
    </p:spTree>
    <p:extLst>
      <p:ext uri="{BB962C8B-B14F-4D97-AF65-F5344CB8AC3E}">
        <p14:creationId xmlns:p14="http://schemas.microsoft.com/office/powerpoint/2010/main" val="223633827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b="1" u="sng" dirty="0">
                <a:solidFill>
                  <a:srgbClr val="0070C0"/>
                </a:solidFill>
              </a:rPr>
              <a:t>The nature of the project</a:t>
            </a:r>
            <a:r>
              <a:rPr lang="en-GB" b="1" dirty="0"/>
              <a:t/>
            </a:r>
            <a:br>
              <a:rPr lang="en-GB" b="1"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600" dirty="0" smtClean="0"/>
              <a:t>For </a:t>
            </a:r>
            <a:r>
              <a:rPr lang="en-GB" sz="3600" dirty="0"/>
              <a:t>example – is this a completely new detached building; </a:t>
            </a:r>
            <a:endParaRPr lang="en-GB" sz="3600" dirty="0" smtClean="0"/>
          </a:p>
          <a:p>
            <a:pPr marL="0" indent="0">
              <a:buNone/>
            </a:pPr>
            <a:r>
              <a:rPr lang="en-GB" sz="3600" dirty="0" smtClean="0"/>
              <a:t>an </a:t>
            </a:r>
            <a:r>
              <a:rPr lang="en-GB" sz="3600" dirty="0"/>
              <a:t>extension to an existing building; </a:t>
            </a:r>
            <a:endParaRPr lang="en-GB" sz="3600" dirty="0" smtClean="0"/>
          </a:p>
          <a:p>
            <a:pPr marL="0" indent="0">
              <a:buNone/>
            </a:pPr>
            <a:r>
              <a:rPr lang="en-GB" sz="3600" dirty="0" smtClean="0"/>
              <a:t>a refurbishment </a:t>
            </a:r>
            <a:r>
              <a:rPr lang="en-GB" sz="3600" dirty="0"/>
              <a:t>job</a:t>
            </a:r>
            <a:r>
              <a:rPr lang="en-GB" sz="3600" dirty="0" smtClean="0"/>
              <a:t>;</a:t>
            </a:r>
          </a:p>
          <a:p>
            <a:pPr marL="0" indent="0">
              <a:buNone/>
            </a:pPr>
            <a:r>
              <a:rPr lang="en-GB" sz="3600" dirty="0" smtClean="0"/>
              <a:t> </a:t>
            </a:r>
            <a:r>
              <a:rPr lang="en-GB" sz="3600" dirty="0"/>
              <a:t>restoration of an historic structure</a:t>
            </a:r>
            <a:r>
              <a:rPr lang="en-GB" sz="3600" dirty="0" smtClean="0"/>
              <a:t>;</a:t>
            </a:r>
          </a:p>
          <a:p>
            <a:pPr marL="0" indent="0">
              <a:buNone/>
            </a:pPr>
            <a:r>
              <a:rPr lang="en-GB" sz="3600" dirty="0" smtClean="0"/>
              <a:t> </a:t>
            </a:r>
            <a:r>
              <a:rPr lang="en-GB" sz="3600" dirty="0"/>
              <a:t>reinstatement after fire damage or neglect; </a:t>
            </a:r>
            <a:endParaRPr lang="en-GB" sz="3600" dirty="0" smtClean="0"/>
          </a:p>
          <a:p>
            <a:pPr marL="0" indent="0">
              <a:buNone/>
            </a:pPr>
            <a:r>
              <a:rPr lang="en-GB" sz="3600" dirty="0" smtClean="0"/>
              <a:t>a </a:t>
            </a:r>
            <a:r>
              <a:rPr lang="en-GB" sz="3600" dirty="0"/>
              <a:t>repair </a:t>
            </a:r>
            <a:r>
              <a:rPr lang="en-GB" sz="3600" dirty="0" smtClean="0"/>
              <a:t>and maintenance </a:t>
            </a:r>
            <a:r>
              <a:rPr lang="en-GB" sz="3600" dirty="0"/>
              <a:t>programme involving many buildings?</a:t>
            </a:r>
          </a:p>
        </p:txBody>
      </p:sp>
    </p:spTree>
    <p:extLst>
      <p:ext uri="{BB962C8B-B14F-4D97-AF65-F5344CB8AC3E}">
        <p14:creationId xmlns:p14="http://schemas.microsoft.com/office/powerpoint/2010/main" val="417035919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The scope of the works</a:t>
            </a:r>
            <a:r>
              <a:rPr lang="en-GB" b="1" dirty="0"/>
              <a:t/>
            </a:r>
            <a:br>
              <a:rPr lang="en-GB" b="1" dirty="0"/>
            </a:br>
            <a:endParaRPr lang="en-GB" dirty="0"/>
          </a:p>
        </p:txBody>
      </p:sp>
      <p:sp>
        <p:nvSpPr>
          <p:cNvPr id="3" name="Content Placeholder 2"/>
          <p:cNvSpPr>
            <a:spLocks noGrp="1"/>
          </p:cNvSpPr>
          <p:nvPr>
            <p:ph idx="1"/>
          </p:nvPr>
        </p:nvSpPr>
        <p:spPr>
          <a:xfrm>
            <a:off x="186267" y="1270000"/>
            <a:ext cx="11167533" cy="4906963"/>
          </a:xfrm>
        </p:spPr>
        <p:txBody>
          <a:bodyPr>
            <a:normAutofit/>
          </a:bodyPr>
          <a:lstStyle/>
          <a:p>
            <a:r>
              <a:rPr lang="en-GB" dirty="0" smtClean="0">
                <a:solidFill>
                  <a:srgbClr val="7030A0"/>
                </a:solidFill>
              </a:rPr>
              <a:t>For </a:t>
            </a:r>
            <a:r>
              <a:rPr lang="en-GB" dirty="0">
                <a:solidFill>
                  <a:srgbClr val="7030A0"/>
                </a:solidFill>
              </a:rPr>
              <a:t>example – is there something unusual about the size, complexity or location of the works; </a:t>
            </a:r>
            <a:endParaRPr lang="en-GB" dirty="0" smtClean="0">
              <a:solidFill>
                <a:srgbClr val="7030A0"/>
              </a:solidFill>
            </a:endParaRPr>
          </a:p>
          <a:p>
            <a:r>
              <a:rPr lang="en-GB" dirty="0" smtClean="0"/>
              <a:t>are </a:t>
            </a:r>
            <a:r>
              <a:rPr lang="en-GB" dirty="0"/>
              <a:t>there </a:t>
            </a:r>
            <a:r>
              <a:rPr lang="en-GB" dirty="0" smtClean="0"/>
              <a:t>site problems </a:t>
            </a:r>
            <a:r>
              <a:rPr lang="en-GB" dirty="0"/>
              <a:t>of access, </a:t>
            </a:r>
            <a:endParaRPr lang="en-GB" dirty="0" smtClean="0"/>
          </a:p>
          <a:p>
            <a:r>
              <a:rPr lang="en-GB" dirty="0" smtClean="0">
                <a:solidFill>
                  <a:srgbClr val="00B0F0"/>
                </a:solidFill>
              </a:rPr>
              <a:t>storage </a:t>
            </a:r>
            <a:r>
              <a:rPr lang="en-GB" dirty="0">
                <a:solidFill>
                  <a:srgbClr val="00B0F0"/>
                </a:solidFill>
              </a:rPr>
              <a:t>or movement; does the work involve the basic trades and skills of the industry;</a:t>
            </a:r>
          </a:p>
          <a:p>
            <a:r>
              <a:rPr lang="en-GB" dirty="0"/>
              <a:t>does an innovative design demand sophisticated construction methods; </a:t>
            </a:r>
            <a:endParaRPr lang="en-GB" dirty="0" smtClean="0"/>
          </a:p>
          <a:p>
            <a:r>
              <a:rPr lang="en-GB" dirty="0" smtClean="0">
                <a:solidFill>
                  <a:srgbClr val="FF0000"/>
                </a:solidFill>
              </a:rPr>
              <a:t>is </a:t>
            </a:r>
            <a:r>
              <a:rPr lang="en-GB" dirty="0">
                <a:solidFill>
                  <a:srgbClr val="FF0000"/>
                </a:solidFill>
              </a:rPr>
              <a:t>there specialist </a:t>
            </a:r>
            <a:r>
              <a:rPr lang="en-GB" dirty="0" smtClean="0">
                <a:solidFill>
                  <a:srgbClr val="FF0000"/>
                </a:solidFill>
              </a:rPr>
              <a:t>subcontractor’s work </a:t>
            </a:r>
            <a:r>
              <a:rPr lang="en-GB" dirty="0">
                <a:solidFill>
                  <a:srgbClr val="FF0000"/>
                </a:solidFill>
              </a:rPr>
              <a:t>with a design content; </a:t>
            </a:r>
            <a:endParaRPr lang="en-GB" dirty="0" smtClean="0">
              <a:solidFill>
                <a:srgbClr val="FF0000"/>
              </a:solidFill>
            </a:endParaRPr>
          </a:p>
          <a:p>
            <a:r>
              <a:rPr lang="en-GB" dirty="0" smtClean="0"/>
              <a:t>is </a:t>
            </a:r>
            <a:r>
              <a:rPr lang="en-GB" dirty="0"/>
              <a:t>there a high content of specialist engineering installations; </a:t>
            </a:r>
            <a:endParaRPr lang="en-GB" dirty="0" smtClean="0"/>
          </a:p>
          <a:p>
            <a:r>
              <a:rPr lang="en-GB" dirty="0" smtClean="0">
                <a:solidFill>
                  <a:srgbClr val="00B050"/>
                </a:solidFill>
              </a:rPr>
              <a:t>is </a:t>
            </a:r>
            <a:r>
              <a:rPr lang="en-GB" dirty="0">
                <a:solidFill>
                  <a:srgbClr val="00B050"/>
                </a:solidFill>
              </a:rPr>
              <a:t>this a </a:t>
            </a:r>
            <a:r>
              <a:rPr lang="en-GB" dirty="0" smtClean="0">
                <a:solidFill>
                  <a:srgbClr val="00B050"/>
                </a:solidFill>
              </a:rPr>
              <a:t>single construction </a:t>
            </a:r>
            <a:r>
              <a:rPr lang="en-GB" dirty="0">
                <a:solidFill>
                  <a:srgbClr val="00B050"/>
                </a:solidFill>
              </a:rPr>
              <a:t>operation, phased work, or part of a term programme?</a:t>
            </a:r>
          </a:p>
        </p:txBody>
      </p:sp>
    </p:spTree>
    <p:extLst>
      <p:ext uri="{BB962C8B-B14F-4D97-AF65-F5344CB8AC3E}">
        <p14:creationId xmlns:p14="http://schemas.microsoft.com/office/powerpoint/2010/main" val="169291023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Measure of control by the client</a:t>
            </a:r>
          </a:p>
        </p:txBody>
      </p:sp>
      <p:sp>
        <p:nvSpPr>
          <p:cNvPr id="3" name="Content Placeholder 2"/>
          <p:cNvSpPr>
            <a:spLocks noGrp="1"/>
          </p:cNvSpPr>
          <p:nvPr>
            <p:ph idx="1"/>
          </p:nvPr>
        </p:nvSpPr>
        <p:spPr/>
        <p:txBody>
          <a:bodyPr>
            <a:normAutofit lnSpcReduction="10000"/>
          </a:bodyPr>
          <a:lstStyle/>
          <a:p>
            <a:r>
              <a:rPr lang="en-GB" dirty="0" smtClean="0">
                <a:solidFill>
                  <a:srgbClr val="7030A0"/>
                </a:solidFill>
              </a:rPr>
              <a:t>For </a:t>
            </a:r>
            <a:r>
              <a:rPr lang="en-GB" dirty="0">
                <a:solidFill>
                  <a:srgbClr val="7030A0"/>
                </a:solidFill>
              </a:rPr>
              <a:t>example – should design be wholly in the hands of the client’s consultants; </a:t>
            </a:r>
            <a:endParaRPr lang="en-GB" dirty="0" smtClean="0">
              <a:solidFill>
                <a:srgbClr val="7030A0"/>
              </a:solidFill>
            </a:endParaRPr>
          </a:p>
          <a:p>
            <a:r>
              <a:rPr lang="en-GB" dirty="0" smtClean="0"/>
              <a:t>can </a:t>
            </a:r>
            <a:r>
              <a:rPr lang="en-GB" dirty="0"/>
              <a:t>some detail design </a:t>
            </a:r>
            <a:r>
              <a:rPr lang="en-GB" dirty="0" smtClean="0"/>
              <a:t>be placed </a:t>
            </a:r>
            <a:r>
              <a:rPr lang="en-GB" dirty="0"/>
              <a:t>as a contractor’s responsibility; should there be provision for design by specialist subcontractors</a:t>
            </a:r>
            <a:r>
              <a:rPr lang="en-GB" dirty="0" smtClean="0"/>
              <a:t>;</a:t>
            </a:r>
          </a:p>
          <a:p>
            <a:r>
              <a:rPr lang="en-GB" dirty="0" smtClean="0">
                <a:solidFill>
                  <a:srgbClr val="00B050"/>
                </a:solidFill>
              </a:rPr>
              <a:t> to what </a:t>
            </a:r>
            <a:r>
              <a:rPr lang="en-GB" dirty="0">
                <a:solidFill>
                  <a:srgbClr val="00B050"/>
                </a:solidFill>
              </a:rPr>
              <a:t>extent does the client wish to control selection of specialist subcontractors; </a:t>
            </a:r>
            <a:endParaRPr lang="en-GB" dirty="0" smtClean="0">
              <a:solidFill>
                <a:srgbClr val="00B050"/>
              </a:solidFill>
            </a:endParaRPr>
          </a:p>
          <a:p>
            <a:r>
              <a:rPr lang="en-GB" dirty="0" smtClean="0"/>
              <a:t>what </a:t>
            </a:r>
            <a:r>
              <a:rPr lang="en-GB" dirty="0"/>
              <a:t>measure of control </a:t>
            </a:r>
            <a:r>
              <a:rPr lang="en-GB" dirty="0" smtClean="0"/>
              <a:t>will the </a:t>
            </a:r>
            <a:r>
              <a:rPr lang="en-GB" dirty="0"/>
              <a:t>client wish to exert over materials and workmanship</a:t>
            </a:r>
            <a:r>
              <a:rPr lang="en-GB" dirty="0" smtClean="0"/>
              <a:t>;</a:t>
            </a:r>
          </a:p>
          <a:p>
            <a:r>
              <a:rPr lang="en-GB" dirty="0" smtClean="0"/>
              <a:t> </a:t>
            </a:r>
            <a:r>
              <a:rPr lang="en-GB" dirty="0">
                <a:solidFill>
                  <a:srgbClr val="FF0000"/>
                </a:solidFill>
              </a:rPr>
              <a:t>how much reliance can be placed on </a:t>
            </a:r>
            <a:r>
              <a:rPr lang="en-GB" dirty="0" smtClean="0">
                <a:solidFill>
                  <a:srgbClr val="FF0000"/>
                </a:solidFill>
              </a:rPr>
              <a:t>performance specified </a:t>
            </a:r>
            <a:r>
              <a:rPr lang="en-GB" dirty="0">
                <a:solidFill>
                  <a:srgbClr val="FF0000"/>
                </a:solidFill>
              </a:rPr>
              <a:t>requirements?</a:t>
            </a:r>
          </a:p>
        </p:txBody>
      </p:sp>
    </p:spTree>
    <p:extLst>
      <p:ext uri="{BB962C8B-B14F-4D97-AF65-F5344CB8AC3E}">
        <p14:creationId xmlns:p14="http://schemas.microsoft.com/office/powerpoint/2010/main" val="344186232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Accountability</a:t>
            </a:r>
            <a:r>
              <a:rPr lang="en-GB" b="1" dirty="0"/>
              <a:t/>
            </a:r>
            <a:br>
              <a:rPr lang="en-GB" b="1" dirty="0"/>
            </a:br>
            <a:endParaRPr lang="en-GB" dirty="0"/>
          </a:p>
        </p:txBody>
      </p:sp>
      <p:sp>
        <p:nvSpPr>
          <p:cNvPr id="3" name="Content Placeholder 2"/>
          <p:cNvSpPr>
            <a:spLocks noGrp="1"/>
          </p:cNvSpPr>
          <p:nvPr>
            <p:ph idx="1"/>
          </p:nvPr>
        </p:nvSpPr>
        <p:spPr>
          <a:xfrm>
            <a:off x="474133" y="1354667"/>
            <a:ext cx="10879667" cy="4822296"/>
          </a:xfrm>
        </p:spPr>
        <p:txBody>
          <a:bodyPr/>
          <a:lstStyle/>
          <a:p>
            <a:r>
              <a:rPr lang="en-GB" dirty="0" smtClean="0">
                <a:solidFill>
                  <a:srgbClr val="7030A0"/>
                </a:solidFill>
              </a:rPr>
              <a:t>For </a:t>
            </a:r>
            <a:r>
              <a:rPr lang="en-GB" dirty="0">
                <a:solidFill>
                  <a:srgbClr val="7030A0"/>
                </a:solidFill>
              </a:rPr>
              <a:t>example – does the client aim for single point responsibility</a:t>
            </a:r>
            <a:r>
              <a:rPr lang="en-GB" dirty="0" smtClean="0">
                <a:solidFill>
                  <a:srgbClr val="7030A0"/>
                </a:solidFill>
              </a:rPr>
              <a:t>;</a:t>
            </a:r>
          </a:p>
          <a:p>
            <a:r>
              <a:rPr lang="en-GB" dirty="0" smtClean="0"/>
              <a:t> </a:t>
            </a:r>
            <a:r>
              <a:rPr lang="en-GB" dirty="0"/>
              <a:t>is it the intention to appoint a </a:t>
            </a:r>
            <a:r>
              <a:rPr lang="en-GB" dirty="0" smtClean="0"/>
              <a:t>project manager </a:t>
            </a:r>
            <a:r>
              <a:rPr lang="en-GB" dirty="0"/>
              <a:t>or client’s representative; </a:t>
            </a:r>
            <a:endParaRPr lang="en-GB" dirty="0" smtClean="0"/>
          </a:p>
          <a:p>
            <a:r>
              <a:rPr lang="en-GB" dirty="0" smtClean="0">
                <a:solidFill>
                  <a:srgbClr val="FF0000"/>
                </a:solidFill>
              </a:rPr>
              <a:t>where </a:t>
            </a:r>
            <a:r>
              <a:rPr lang="en-GB" dirty="0">
                <a:solidFill>
                  <a:srgbClr val="FF0000"/>
                </a:solidFill>
              </a:rPr>
              <a:t>is responsibility intended to lie for specific matters — with</a:t>
            </a:r>
          </a:p>
          <a:p>
            <a:pPr marL="0" indent="0">
              <a:buNone/>
            </a:pPr>
            <a:r>
              <a:rPr lang="en-GB" dirty="0" smtClean="0">
                <a:solidFill>
                  <a:srgbClr val="FF0000"/>
                </a:solidFill>
              </a:rPr>
              <a:t> consultants</a:t>
            </a:r>
            <a:r>
              <a:rPr lang="en-GB" dirty="0">
                <a:solidFill>
                  <a:srgbClr val="FF0000"/>
                </a:solidFill>
              </a:rPr>
              <a:t>, contractor, specialist sub-contractors?</a:t>
            </a:r>
          </a:p>
        </p:txBody>
      </p:sp>
    </p:spTree>
    <p:extLst>
      <p:ext uri="{BB962C8B-B14F-4D97-AF65-F5344CB8AC3E}">
        <p14:creationId xmlns:p14="http://schemas.microsoft.com/office/powerpoint/2010/main" val="149517509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Appointment of a contractor</a:t>
            </a:r>
            <a:r>
              <a:rPr lang="en-GB" b="1" dirty="0"/>
              <a:t/>
            </a:r>
            <a:br>
              <a:rPr lang="en-GB" b="1" dirty="0"/>
            </a:br>
            <a:endParaRPr lang="en-GB" dirty="0"/>
          </a:p>
        </p:txBody>
      </p:sp>
      <p:sp>
        <p:nvSpPr>
          <p:cNvPr id="3" name="Content Placeholder 2"/>
          <p:cNvSpPr>
            <a:spLocks noGrp="1"/>
          </p:cNvSpPr>
          <p:nvPr>
            <p:ph idx="1"/>
          </p:nvPr>
        </p:nvSpPr>
        <p:spPr>
          <a:xfrm>
            <a:off x="575733" y="1388533"/>
            <a:ext cx="10778067" cy="4788430"/>
          </a:xfrm>
        </p:spPr>
        <p:txBody>
          <a:bodyPr>
            <a:normAutofit/>
          </a:bodyPr>
          <a:lstStyle/>
          <a:p>
            <a:r>
              <a:rPr lang="en-GB" sz="3600" dirty="0" smtClean="0">
                <a:solidFill>
                  <a:srgbClr val="FF0000"/>
                </a:solidFill>
              </a:rPr>
              <a:t>For </a:t>
            </a:r>
            <a:r>
              <a:rPr lang="en-GB" sz="3600" dirty="0">
                <a:solidFill>
                  <a:srgbClr val="FF0000"/>
                </a:solidFill>
              </a:rPr>
              <a:t>example – is this to be by negotiation or by competitive tendering</a:t>
            </a:r>
            <a:r>
              <a:rPr lang="en-GB" sz="3600" dirty="0" smtClean="0">
                <a:solidFill>
                  <a:srgbClr val="FF0000"/>
                </a:solidFill>
              </a:rPr>
              <a:t>;</a:t>
            </a:r>
          </a:p>
          <a:p>
            <a:r>
              <a:rPr lang="en-GB" sz="3600" dirty="0" smtClean="0">
                <a:solidFill>
                  <a:srgbClr val="00B050"/>
                </a:solidFill>
              </a:rPr>
              <a:t> </a:t>
            </a:r>
            <a:r>
              <a:rPr lang="en-GB" sz="3600" dirty="0">
                <a:solidFill>
                  <a:srgbClr val="00B050"/>
                </a:solidFill>
              </a:rPr>
              <a:t>is the contractor to be appointed </a:t>
            </a:r>
            <a:r>
              <a:rPr lang="en-GB" sz="3600" dirty="0" smtClean="0">
                <a:solidFill>
                  <a:srgbClr val="00B050"/>
                </a:solidFill>
              </a:rPr>
              <a:t>to carry </a:t>
            </a:r>
            <a:r>
              <a:rPr lang="en-GB" sz="3600" dirty="0">
                <a:solidFill>
                  <a:srgbClr val="00B050"/>
                </a:solidFill>
              </a:rPr>
              <a:t>out construction work only</a:t>
            </a:r>
            <a:r>
              <a:rPr lang="en-GB" sz="3600" dirty="0"/>
              <a:t>; </a:t>
            </a:r>
            <a:endParaRPr lang="en-GB" sz="3600" dirty="0" smtClean="0"/>
          </a:p>
          <a:p>
            <a:r>
              <a:rPr lang="en-GB" sz="3600" dirty="0" smtClean="0"/>
              <a:t>is </a:t>
            </a:r>
            <a:r>
              <a:rPr lang="en-GB" sz="3600" dirty="0"/>
              <a:t>the contractor to have some responsibility for design; </a:t>
            </a:r>
            <a:endParaRPr lang="en-GB" sz="3600" dirty="0" smtClean="0"/>
          </a:p>
          <a:p>
            <a:r>
              <a:rPr lang="en-GB" sz="3600" dirty="0" smtClean="0">
                <a:solidFill>
                  <a:srgbClr val="0070C0"/>
                </a:solidFill>
              </a:rPr>
              <a:t>is </a:t>
            </a:r>
            <a:r>
              <a:rPr lang="en-GB" sz="3600" dirty="0">
                <a:solidFill>
                  <a:srgbClr val="0070C0"/>
                </a:solidFill>
              </a:rPr>
              <a:t>the contractor </a:t>
            </a:r>
            <a:r>
              <a:rPr lang="en-GB" sz="3600" dirty="0" smtClean="0">
                <a:solidFill>
                  <a:srgbClr val="0070C0"/>
                </a:solidFill>
              </a:rPr>
              <a:t>to be </a:t>
            </a:r>
            <a:r>
              <a:rPr lang="en-GB" sz="3600" dirty="0">
                <a:solidFill>
                  <a:srgbClr val="0070C0"/>
                </a:solidFill>
              </a:rPr>
              <a:t>appointed early to undertake primarily a management role?</a:t>
            </a:r>
          </a:p>
        </p:txBody>
      </p:sp>
    </p:spTree>
    <p:extLst>
      <p:ext uri="{BB962C8B-B14F-4D97-AF65-F5344CB8AC3E}">
        <p14:creationId xmlns:p14="http://schemas.microsoft.com/office/powerpoint/2010/main" val="316332504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Certainty of final cost</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3600" dirty="0" smtClean="0">
                <a:solidFill>
                  <a:srgbClr val="FF0000"/>
                </a:solidFill>
              </a:rPr>
              <a:t>For </a:t>
            </a:r>
            <a:r>
              <a:rPr lang="en-GB" sz="3600" dirty="0">
                <a:solidFill>
                  <a:srgbClr val="FF0000"/>
                </a:solidFill>
              </a:rPr>
              <a:t>example – is a lump sum contract preferred</a:t>
            </a:r>
            <a:r>
              <a:rPr lang="en-GB" sz="3600" dirty="0" smtClean="0">
                <a:solidFill>
                  <a:srgbClr val="FF0000"/>
                </a:solidFill>
              </a:rPr>
              <a:t>;</a:t>
            </a:r>
          </a:p>
          <a:p>
            <a:r>
              <a:rPr lang="en-GB" sz="3600" dirty="0" smtClean="0">
                <a:solidFill>
                  <a:srgbClr val="7030A0"/>
                </a:solidFill>
              </a:rPr>
              <a:t> </a:t>
            </a:r>
            <a:r>
              <a:rPr lang="en-GB" sz="3600" dirty="0">
                <a:solidFill>
                  <a:srgbClr val="7030A0"/>
                </a:solidFill>
              </a:rPr>
              <a:t>will it be a fixed price or with fluctuations; </a:t>
            </a:r>
            <a:endParaRPr lang="en-GB" sz="3600" dirty="0" smtClean="0">
              <a:solidFill>
                <a:srgbClr val="7030A0"/>
              </a:solidFill>
            </a:endParaRPr>
          </a:p>
          <a:p>
            <a:r>
              <a:rPr lang="en-GB" sz="3600" dirty="0" smtClean="0"/>
              <a:t>do the circumstances </a:t>
            </a:r>
            <a:r>
              <a:rPr lang="en-GB" sz="3600" dirty="0"/>
              <a:t>dictate </a:t>
            </a:r>
            <a:r>
              <a:rPr lang="en-GB" sz="3600" dirty="0" err="1"/>
              <a:t>remeasurement</a:t>
            </a:r>
            <a:r>
              <a:rPr lang="en-GB" sz="3600" dirty="0"/>
              <a:t> and an ascertained final sum; </a:t>
            </a:r>
            <a:endParaRPr lang="en-GB" sz="3600" dirty="0" smtClean="0"/>
          </a:p>
          <a:p>
            <a:r>
              <a:rPr lang="en-GB" sz="3600" dirty="0" smtClean="0">
                <a:solidFill>
                  <a:srgbClr val="0070C0"/>
                </a:solidFill>
              </a:rPr>
              <a:t>must </a:t>
            </a:r>
            <a:r>
              <a:rPr lang="en-GB" sz="3600" dirty="0">
                <a:solidFill>
                  <a:srgbClr val="0070C0"/>
                </a:solidFill>
              </a:rPr>
              <a:t>all tenders be on a </a:t>
            </a:r>
            <a:r>
              <a:rPr lang="en-GB" sz="3600" dirty="0" smtClean="0">
                <a:solidFill>
                  <a:srgbClr val="0070C0"/>
                </a:solidFill>
              </a:rPr>
              <a:t>competitive basis</a:t>
            </a:r>
            <a:r>
              <a:rPr lang="en-GB" sz="3600" dirty="0">
                <a:solidFill>
                  <a:srgbClr val="0070C0"/>
                </a:solidFill>
              </a:rPr>
              <a:t>?</a:t>
            </a:r>
          </a:p>
        </p:txBody>
      </p:sp>
    </p:spTree>
    <p:extLst>
      <p:ext uri="{BB962C8B-B14F-4D97-AF65-F5344CB8AC3E}">
        <p14:creationId xmlns:p14="http://schemas.microsoft.com/office/powerpoint/2010/main" val="1239362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Start and completion times</a:t>
            </a:r>
            <a:r>
              <a:rPr lang="en-GB" b="1" dirty="0"/>
              <a:t/>
            </a:r>
            <a:br>
              <a:rPr lang="en-GB" b="1" dirty="0"/>
            </a:br>
            <a:endParaRPr lang="en-GB" dirty="0"/>
          </a:p>
        </p:txBody>
      </p:sp>
      <p:sp>
        <p:nvSpPr>
          <p:cNvPr id="3" name="Content Placeholder 2"/>
          <p:cNvSpPr>
            <a:spLocks noGrp="1"/>
          </p:cNvSpPr>
          <p:nvPr>
            <p:ph idx="1"/>
          </p:nvPr>
        </p:nvSpPr>
        <p:spPr/>
        <p:txBody>
          <a:bodyPr>
            <a:noAutofit/>
          </a:bodyPr>
          <a:lstStyle/>
          <a:p>
            <a:r>
              <a:rPr lang="en-GB" sz="3600" dirty="0" smtClean="0">
                <a:solidFill>
                  <a:srgbClr val="7030A0"/>
                </a:solidFill>
              </a:rPr>
              <a:t>For </a:t>
            </a:r>
            <a:r>
              <a:rPr lang="en-GB" sz="3600" dirty="0">
                <a:solidFill>
                  <a:srgbClr val="7030A0"/>
                </a:solidFill>
              </a:rPr>
              <a:t>example – is this to be ‘fast track’ with the shortest overall programme a priority; </a:t>
            </a:r>
            <a:endParaRPr lang="en-GB" sz="3600" dirty="0" smtClean="0">
              <a:solidFill>
                <a:srgbClr val="7030A0"/>
              </a:solidFill>
            </a:endParaRPr>
          </a:p>
          <a:p>
            <a:r>
              <a:rPr lang="en-GB" sz="3600" dirty="0" smtClean="0">
                <a:solidFill>
                  <a:srgbClr val="FF0000"/>
                </a:solidFill>
              </a:rPr>
              <a:t>is </a:t>
            </a:r>
            <a:r>
              <a:rPr lang="en-GB" sz="3600" dirty="0">
                <a:solidFill>
                  <a:srgbClr val="FF0000"/>
                </a:solidFill>
              </a:rPr>
              <a:t>an early start </a:t>
            </a:r>
            <a:r>
              <a:rPr lang="en-GB" sz="3600" dirty="0" smtClean="0">
                <a:solidFill>
                  <a:srgbClr val="FF0000"/>
                </a:solidFill>
              </a:rPr>
              <a:t>date desirable</a:t>
            </a:r>
            <a:r>
              <a:rPr lang="en-GB" sz="3600" dirty="0">
                <a:solidFill>
                  <a:srgbClr val="FF0000"/>
                </a:solidFill>
              </a:rPr>
              <a:t>; </a:t>
            </a:r>
            <a:endParaRPr lang="en-GB" sz="3600" dirty="0" smtClean="0">
              <a:solidFill>
                <a:srgbClr val="FF0000"/>
              </a:solidFill>
            </a:endParaRPr>
          </a:p>
          <a:p>
            <a:r>
              <a:rPr lang="en-GB" sz="3600" dirty="0" smtClean="0"/>
              <a:t>will </a:t>
            </a:r>
            <a:r>
              <a:rPr lang="en-GB" sz="3600" dirty="0"/>
              <a:t>there be adequate time to prepare full information for tendering purposes; do </a:t>
            </a:r>
            <a:r>
              <a:rPr lang="en-GB" sz="3600" dirty="0" smtClean="0"/>
              <a:t>circumstances dictate </a:t>
            </a:r>
            <a:r>
              <a:rPr lang="en-GB" sz="3600" dirty="0"/>
              <a:t>a specific completion date</a:t>
            </a:r>
            <a:r>
              <a:rPr lang="en-GB" sz="3600" dirty="0" smtClean="0"/>
              <a:t>;</a:t>
            </a:r>
          </a:p>
          <a:p>
            <a:r>
              <a:rPr lang="en-GB" sz="3600" dirty="0" smtClean="0"/>
              <a:t> </a:t>
            </a:r>
            <a:r>
              <a:rPr lang="en-GB" sz="3600" dirty="0">
                <a:solidFill>
                  <a:srgbClr val="0070C0"/>
                </a:solidFill>
              </a:rPr>
              <a:t>can the contractor be provided with exclusive possession right from </a:t>
            </a:r>
            <a:r>
              <a:rPr lang="en-GB" sz="3600" dirty="0" smtClean="0">
                <a:solidFill>
                  <a:srgbClr val="0070C0"/>
                </a:solidFill>
              </a:rPr>
              <a:t>the start</a:t>
            </a:r>
            <a:r>
              <a:rPr lang="en-GB" sz="3600" dirty="0">
                <a:solidFill>
                  <a:srgbClr val="0070C0"/>
                </a:solidFill>
              </a:rPr>
              <a:t>?</a:t>
            </a:r>
          </a:p>
        </p:txBody>
      </p:sp>
    </p:spTree>
    <p:extLst>
      <p:ext uri="{BB962C8B-B14F-4D97-AF65-F5344CB8AC3E}">
        <p14:creationId xmlns:p14="http://schemas.microsoft.com/office/powerpoint/2010/main" val="90816481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Restrictions</a:t>
            </a:r>
          </a:p>
        </p:txBody>
      </p:sp>
      <p:sp>
        <p:nvSpPr>
          <p:cNvPr id="3" name="Content Placeholder 2"/>
          <p:cNvSpPr>
            <a:spLocks noGrp="1"/>
          </p:cNvSpPr>
          <p:nvPr>
            <p:ph idx="1"/>
          </p:nvPr>
        </p:nvSpPr>
        <p:spPr/>
        <p:txBody>
          <a:bodyPr/>
          <a:lstStyle/>
          <a:p>
            <a:r>
              <a:rPr lang="en-GB" dirty="0" smtClean="0">
                <a:solidFill>
                  <a:srgbClr val="00B050"/>
                </a:solidFill>
              </a:rPr>
              <a:t>For </a:t>
            </a:r>
            <a:r>
              <a:rPr lang="en-GB" dirty="0">
                <a:solidFill>
                  <a:srgbClr val="00B050"/>
                </a:solidFill>
              </a:rPr>
              <a:t>example – does the site raise security problems or problems in relation to surrounding property such </a:t>
            </a:r>
            <a:r>
              <a:rPr lang="en-GB" dirty="0" smtClean="0">
                <a:solidFill>
                  <a:srgbClr val="00B050"/>
                </a:solidFill>
              </a:rPr>
              <a:t>as access </a:t>
            </a:r>
            <a:r>
              <a:rPr lang="en-GB" dirty="0">
                <a:solidFill>
                  <a:srgbClr val="00B050"/>
                </a:solidFill>
              </a:rPr>
              <a:t>or noise; </a:t>
            </a:r>
            <a:endParaRPr lang="en-GB" dirty="0" smtClean="0">
              <a:solidFill>
                <a:srgbClr val="00B050"/>
              </a:solidFill>
            </a:endParaRPr>
          </a:p>
          <a:p>
            <a:r>
              <a:rPr lang="en-GB" dirty="0" smtClean="0">
                <a:solidFill>
                  <a:srgbClr val="7030A0"/>
                </a:solidFill>
              </a:rPr>
              <a:t>are </a:t>
            </a:r>
            <a:r>
              <a:rPr lang="en-GB" dirty="0">
                <a:solidFill>
                  <a:srgbClr val="7030A0"/>
                </a:solidFill>
              </a:rPr>
              <a:t>there restrictions on working hours; </a:t>
            </a:r>
            <a:endParaRPr lang="en-GB" dirty="0" smtClean="0">
              <a:solidFill>
                <a:srgbClr val="7030A0"/>
              </a:solidFill>
            </a:endParaRPr>
          </a:p>
          <a:p>
            <a:r>
              <a:rPr lang="en-GB" dirty="0" smtClean="0"/>
              <a:t>will </a:t>
            </a:r>
            <a:r>
              <a:rPr lang="en-GB" dirty="0"/>
              <a:t>the building be still in operation and </a:t>
            </a:r>
            <a:r>
              <a:rPr lang="en-GB" dirty="0" smtClean="0"/>
              <a:t>occupied during </a:t>
            </a:r>
            <a:r>
              <a:rPr lang="en-GB" dirty="0"/>
              <a:t>the course of the works</a:t>
            </a:r>
            <a:r>
              <a:rPr lang="en-GB" dirty="0" smtClean="0"/>
              <a:t>;</a:t>
            </a:r>
          </a:p>
          <a:p>
            <a:r>
              <a:rPr lang="en-GB" dirty="0" smtClean="0">
                <a:solidFill>
                  <a:srgbClr val="FF0000"/>
                </a:solidFill>
              </a:rPr>
              <a:t> </a:t>
            </a:r>
            <a:r>
              <a:rPr lang="en-GB" dirty="0">
                <a:solidFill>
                  <a:srgbClr val="FF0000"/>
                </a:solidFill>
              </a:rPr>
              <a:t>is the work to be phased; </a:t>
            </a:r>
            <a:endParaRPr lang="en-GB" dirty="0" smtClean="0">
              <a:solidFill>
                <a:srgbClr val="FF0000"/>
              </a:solidFill>
            </a:endParaRPr>
          </a:p>
          <a:p>
            <a:r>
              <a:rPr lang="en-GB" dirty="0" smtClean="0">
                <a:solidFill>
                  <a:srgbClr val="0070C0"/>
                </a:solidFill>
              </a:rPr>
              <a:t>is </a:t>
            </a:r>
            <a:r>
              <a:rPr lang="en-GB" dirty="0">
                <a:solidFill>
                  <a:srgbClr val="0070C0"/>
                </a:solidFill>
              </a:rPr>
              <a:t>there a specific requirement concerning </a:t>
            </a:r>
            <a:r>
              <a:rPr lang="en-GB" dirty="0" smtClean="0">
                <a:solidFill>
                  <a:srgbClr val="0070C0"/>
                </a:solidFill>
              </a:rPr>
              <a:t>the sequence </a:t>
            </a:r>
            <a:r>
              <a:rPr lang="en-GB" dirty="0">
                <a:solidFill>
                  <a:srgbClr val="0070C0"/>
                </a:solidFill>
              </a:rPr>
              <a:t>of operations?</a:t>
            </a:r>
          </a:p>
        </p:txBody>
      </p:sp>
    </p:spTree>
    <p:extLst>
      <p:ext uri="{BB962C8B-B14F-4D97-AF65-F5344CB8AC3E}">
        <p14:creationId xmlns:p14="http://schemas.microsoft.com/office/powerpoint/2010/main" val="353551110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Changes during construction</a:t>
            </a:r>
            <a:r>
              <a:rPr lang="en-GB" b="1" dirty="0"/>
              <a:t/>
            </a:r>
            <a:br>
              <a:rPr lang="en-GB" b="1" dirty="0"/>
            </a:br>
            <a:endParaRPr lang="en-GB" dirty="0"/>
          </a:p>
        </p:txBody>
      </p:sp>
      <p:sp>
        <p:nvSpPr>
          <p:cNvPr id="3" name="Content Placeholder 2"/>
          <p:cNvSpPr>
            <a:spLocks noGrp="1"/>
          </p:cNvSpPr>
          <p:nvPr>
            <p:ph idx="1"/>
          </p:nvPr>
        </p:nvSpPr>
        <p:spPr>
          <a:xfrm>
            <a:off x="355600" y="1456267"/>
            <a:ext cx="10998200" cy="4720696"/>
          </a:xfrm>
        </p:spPr>
        <p:txBody>
          <a:bodyPr>
            <a:normAutofit/>
          </a:bodyPr>
          <a:lstStyle/>
          <a:p>
            <a:r>
              <a:rPr lang="en-GB" sz="3600" dirty="0" smtClean="0">
                <a:solidFill>
                  <a:srgbClr val="FF0000"/>
                </a:solidFill>
              </a:rPr>
              <a:t>For </a:t>
            </a:r>
            <a:r>
              <a:rPr lang="en-GB" sz="3600" dirty="0">
                <a:solidFill>
                  <a:srgbClr val="FF0000"/>
                </a:solidFill>
              </a:rPr>
              <a:t>example – is there a likelihood of design changes during the course of the works; </a:t>
            </a:r>
            <a:endParaRPr lang="en-GB" sz="3600" dirty="0" smtClean="0">
              <a:solidFill>
                <a:srgbClr val="FF0000"/>
              </a:solidFill>
            </a:endParaRPr>
          </a:p>
          <a:p>
            <a:r>
              <a:rPr lang="en-GB" sz="3600" dirty="0" smtClean="0">
                <a:solidFill>
                  <a:srgbClr val="00B050"/>
                </a:solidFill>
              </a:rPr>
              <a:t>can </a:t>
            </a:r>
            <a:r>
              <a:rPr lang="en-GB" sz="3600" dirty="0">
                <a:solidFill>
                  <a:srgbClr val="00B050"/>
                </a:solidFill>
              </a:rPr>
              <a:t>the </a:t>
            </a:r>
            <a:r>
              <a:rPr lang="en-GB" sz="3600" dirty="0" smtClean="0">
                <a:solidFill>
                  <a:srgbClr val="00B050"/>
                </a:solidFill>
              </a:rPr>
              <a:t>contract satisfactorily </a:t>
            </a:r>
            <a:r>
              <a:rPr lang="en-GB" sz="3600" dirty="0">
                <a:solidFill>
                  <a:srgbClr val="00B050"/>
                </a:solidFill>
              </a:rPr>
              <a:t>accommodate variations and the valuing of such work; </a:t>
            </a:r>
            <a:endParaRPr lang="en-GB" sz="3600" dirty="0" smtClean="0">
              <a:solidFill>
                <a:srgbClr val="00B050"/>
              </a:solidFill>
            </a:endParaRPr>
          </a:p>
          <a:p>
            <a:r>
              <a:rPr lang="en-GB" sz="3600" dirty="0" smtClean="0">
                <a:solidFill>
                  <a:srgbClr val="7030A0"/>
                </a:solidFill>
              </a:rPr>
              <a:t>to </a:t>
            </a:r>
            <a:r>
              <a:rPr lang="en-GB" sz="3600" dirty="0">
                <a:solidFill>
                  <a:srgbClr val="7030A0"/>
                </a:solidFill>
              </a:rPr>
              <a:t>what extent might </a:t>
            </a:r>
            <a:r>
              <a:rPr lang="en-GB" sz="3600" dirty="0" smtClean="0">
                <a:solidFill>
                  <a:srgbClr val="7030A0"/>
                </a:solidFill>
              </a:rPr>
              <a:t>approximate quantities </a:t>
            </a:r>
            <a:r>
              <a:rPr lang="en-GB" sz="3600" dirty="0">
                <a:solidFill>
                  <a:srgbClr val="7030A0"/>
                </a:solidFill>
              </a:rPr>
              <a:t>or provisional sums be required?</a:t>
            </a:r>
          </a:p>
        </p:txBody>
      </p:sp>
    </p:spTree>
    <p:extLst>
      <p:ext uri="{BB962C8B-B14F-4D97-AF65-F5344CB8AC3E}">
        <p14:creationId xmlns:p14="http://schemas.microsoft.com/office/powerpoint/2010/main" val="386462624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Assessment of risks</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3600" dirty="0" smtClean="0">
                <a:solidFill>
                  <a:srgbClr val="7030A0"/>
                </a:solidFill>
              </a:rPr>
              <a:t>For </a:t>
            </a:r>
            <a:r>
              <a:rPr lang="en-GB" sz="3600" dirty="0">
                <a:solidFill>
                  <a:srgbClr val="7030A0"/>
                </a:solidFill>
              </a:rPr>
              <a:t>example – is this to be a contract with the lowest possible risk to the client overall; </a:t>
            </a:r>
            <a:endParaRPr lang="en-GB" sz="3600" dirty="0" smtClean="0">
              <a:solidFill>
                <a:srgbClr val="7030A0"/>
              </a:solidFill>
            </a:endParaRPr>
          </a:p>
          <a:p>
            <a:r>
              <a:rPr lang="en-GB" sz="3600" dirty="0" smtClean="0">
                <a:solidFill>
                  <a:srgbClr val="00B050"/>
                </a:solidFill>
              </a:rPr>
              <a:t>what </a:t>
            </a:r>
            <a:r>
              <a:rPr lang="en-GB" sz="3600" dirty="0">
                <a:solidFill>
                  <a:srgbClr val="00B050"/>
                </a:solidFill>
              </a:rPr>
              <a:t>are the </a:t>
            </a:r>
            <a:r>
              <a:rPr lang="en-GB" sz="3600" dirty="0" smtClean="0">
                <a:solidFill>
                  <a:srgbClr val="00B050"/>
                </a:solidFill>
              </a:rPr>
              <a:t>priorities in </a:t>
            </a:r>
            <a:r>
              <a:rPr lang="en-GB" sz="3600" dirty="0">
                <a:solidFill>
                  <a:srgbClr val="00B050"/>
                </a:solidFill>
              </a:rPr>
              <a:t>apportioning the risks concerning cost, time, and quality or performance</a:t>
            </a:r>
            <a:r>
              <a:rPr lang="en-GB" sz="3600" dirty="0"/>
              <a:t>; </a:t>
            </a:r>
            <a:endParaRPr lang="en-GB" sz="3600" dirty="0" smtClean="0"/>
          </a:p>
          <a:p>
            <a:r>
              <a:rPr lang="en-GB" sz="3600" dirty="0" smtClean="0">
                <a:solidFill>
                  <a:srgbClr val="FF0000"/>
                </a:solidFill>
              </a:rPr>
              <a:t>where </a:t>
            </a:r>
            <a:r>
              <a:rPr lang="en-GB" sz="3600" dirty="0">
                <a:solidFill>
                  <a:srgbClr val="FF0000"/>
                </a:solidFill>
              </a:rPr>
              <a:t>are the speculative </a:t>
            </a:r>
            <a:r>
              <a:rPr lang="en-GB" sz="3600" dirty="0" smtClean="0">
                <a:solidFill>
                  <a:srgbClr val="FF0000"/>
                </a:solidFill>
              </a:rPr>
              <a:t>risks intended </a:t>
            </a:r>
            <a:r>
              <a:rPr lang="en-GB" sz="3600" dirty="0">
                <a:solidFill>
                  <a:srgbClr val="FF0000"/>
                </a:solidFill>
              </a:rPr>
              <a:t>to lie?</a:t>
            </a:r>
          </a:p>
        </p:txBody>
      </p:sp>
    </p:spTree>
    <p:extLst>
      <p:ext uri="{BB962C8B-B14F-4D97-AF65-F5344CB8AC3E}">
        <p14:creationId xmlns:p14="http://schemas.microsoft.com/office/powerpoint/2010/main" val="118342733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Building relationships with the supply chain</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3600" dirty="0" smtClean="0"/>
              <a:t>For </a:t>
            </a:r>
            <a:r>
              <a:rPr lang="en-GB" sz="3600" dirty="0"/>
              <a:t>example – is a long term relationship with a supplier or the supply chain required so as to </a:t>
            </a:r>
            <a:r>
              <a:rPr lang="en-GB" sz="3600" dirty="0" smtClean="0"/>
              <a:t>provide continuous </a:t>
            </a:r>
            <a:r>
              <a:rPr lang="en-GB" sz="3600" dirty="0"/>
              <a:t>improvement? </a:t>
            </a:r>
          </a:p>
        </p:txBody>
      </p:sp>
    </p:spTree>
    <p:extLst>
      <p:ext uri="{BB962C8B-B14F-4D97-AF65-F5344CB8AC3E}">
        <p14:creationId xmlns:p14="http://schemas.microsoft.com/office/powerpoint/2010/main" val="303058798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Consequences of the choice of main contract</a:t>
            </a:r>
            <a:endParaRPr lang="en-GB" dirty="0">
              <a:solidFill>
                <a:srgbClr val="FF0000"/>
              </a:solidFill>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51427128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Composition of the team</a:t>
            </a:r>
            <a:r>
              <a:rPr lang="en-GB" b="1" dirty="0"/>
              <a:t/>
            </a:r>
            <a:br>
              <a:rPr lang="en-GB" b="1" dirty="0"/>
            </a:b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FF0000"/>
                </a:solidFill>
              </a:rPr>
              <a:t>The </a:t>
            </a:r>
            <a:r>
              <a:rPr lang="en-GB" dirty="0">
                <a:solidFill>
                  <a:srgbClr val="FF0000"/>
                </a:solidFill>
              </a:rPr>
              <a:t>form of contract, when completed, will confirm who is to undertake certain specific duties and accept certain</a:t>
            </a:r>
          </a:p>
          <a:p>
            <a:pPr marL="0" indent="0">
              <a:buNone/>
            </a:pPr>
            <a:r>
              <a:rPr lang="en-GB" dirty="0">
                <a:solidFill>
                  <a:srgbClr val="FF0000"/>
                </a:solidFill>
              </a:rPr>
              <a:t>obligations. </a:t>
            </a:r>
            <a:endParaRPr lang="en-GB" dirty="0" smtClean="0">
              <a:solidFill>
                <a:srgbClr val="FF0000"/>
              </a:solidFill>
            </a:endParaRPr>
          </a:p>
          <a:p>
            <a:pPr marL="0" indent="0">
              <a:buNone/>
            </a:pPr>
            <a:r>
              <a:rPr lang="en-GB" dirty="0" err="1" smtClean="0"/>
              <a:t>Eg</a:t>
            </a:r>
            <a:r>
              <a:rPr lang="en-GB" dirty="0" smtClean="0"/>
              <a:t>  the </a:t>
            </a:r>
            <a:r>
              <a:rPr lang="en-GB" dirty="0"/>
              <a:t>extent to which </a:t>
            </a:r>
            <a:r>
              <a:rPr lang="en-GB" dirty="0">
                <a:solidFill>
                  <a:srgbClr val="FF0000"/>
                </a:solidFill>
              </a:rPr>
              <a:t>construction and design responsibilities </a:t>
            </a:r>
            <a:r>
              <a:rPr lang="en-GB" dirty="0"/>
              <a:t>are allocated as </a:t>
            </a:r>
            <a:r>
              <a:rPr lang="en-GB" dirty="0" smtClean="0"/>
              <a:t>between the </a:t>
            </a:r>
            <a:r>
              <a:rPr lang="en-GB" dirty="0"/>
              <a:t>professional consultants, the main contractor and specialist subcontractors should be evident from the</a:t>
            </a:r>
          </a:p>
          <a:p>
            <a:pPr marL="0" indent="0">
              <a:buNone/>
            </a:pPr>
            <a:r>
              <a:rPr lang="en-GB" dirty="0"/>
              <a:t>provisions of the contract.</a:t>
            </a:r>
          </a:p>
        </p:txBody>
      </p:sp>
    </p:spTree>
    <p:extLst>
      <p:ext uri="{BB962C8B-B14F-4D97-AF65-F5344CB8AC3E}">
        <p14:creationId xmlns:p14="http://schemas.microsoft.com/office/powerpoint/2010/main" val="337998623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Compatibility of Agreements</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sz="4000" dirty="0" smtClean="0"/>
              <a:t>It </a:t>
            </a:r>
            <a:r>
              <a:rPr lang="en-GB" sz="4000" dirty="0"/>
              <a:t>is essential, however, that what might be required of the </a:t>
            </a:r>
            <a:r>
              <a:rPr lang="en-GB" sz="4000" dirty="0">
                <a:solidFill>
                  <a:srgbClr val="FF0000"/>
                </a:solidFill>
              </a:rPr>
              <a:t>professional consultants </a:t>
            </a:r>
            <a:r>
              <a:rPr lang="en-GB" sz="4000" dirty="0"/>
              <a:t>as expressed in the </a:t>
            </a:r>
            <a:r>
              <a:rPr lang="en-GB" sz="4000" dirty="0" smtClean="0">
                <a:solidFill>
                  <a:srgbClr val="7030A0"/>
                </a:solidFill>
              </a:rPr>
              <a:t>building contract </a:t>
            </a:r>
            <a:r>
              <a:rPr lang="en-GB" sz="4000" dirty="0"/>
              <a:t>is also reflected in the </a:t>
            </a:r>
            <a:r>
              <a:rPr lang="en-GB" sz="4000" dirty="0">
                <a:solidFill>
                  <a:srgbClr val="FF0000"/>
                </a:solidFill>
              </a:rPr>
              <a:t>schedules of professional services </a:t>
            </a:r>
            <a:r>
              <a:rPr lang="en-GB" sz="4000" dirty="0"/>
              <a:t>included as part of the appointing </a:t>
            </a:r>
            <a:r>
              <a:rPr lang="en-GB" sz="4000" dirty="0" smtClean="0"/>
              <a:t>documents for </a:t>
            </a:r>
            <a:r>
              <a:rPr lang="en-GB" sz="4000" dirty="0"/>
              <a:t>those consultants.</a:t>
            </a:r>
          </a:p>
        </p:txBody>
      </p:sp>
    </p:spTree>
    <p:extLst>
      <p:ext uri="{BB962C8B-B14F-4D97-AF65-F5344CB8AC3E}">
        <p14:creationId xmlns:p14="http://schemas.microsoft.com/office/powerpoint/2010/main" val="244939150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Documents for tendering purposes</a:t>
            </a:r>
            <a:r>
              <a:rPr lang="en-GB" b="1" dirty="0"/>
              <a:t/>
            </a:r>
            <a:br>
              <a:rPr lang="en-GB" b="1" dirty="0"/>
            </a:br>
            <a:endParaRPr lang="en-GB" dirty="0"/>
          </a:p>
        </p:txBody>
      </p:sp>
      <p:sp>
        <p:nvSpPr>
          <p:cNvPr id="3" name="Content Placeholder 2"/>
          <p:cNvSpPr>
            <a:spLocks noGrp="1"/>
          </p:cNvSpPr>
          <p:nvPr>
            <p:ph idx="1"/>
          </p:nvPr>
        </p:nvSpPr>
        <p:spPr>
          <a:xfrm>
            <a:off x="304799" y="1337733"/>
            <a:ext cx="10930467" cy="4906963"/>
          </a:xfrm>
        </p:spPr>
        <p:txBody>
          <a:bodyPr>
            <a:noAutofit/>
          </a:bodyPr>
          <a:lstStyle/>
          <a:p>
            <a:pPr marL="0" indent="0">
              <a:buNone/>
            </a:pPr>
            <a:r>
              <a:rPr lang="en-GB" sz="2400" dirty="0" smtClean="0"/>
              <a:t>With </a:t>
            </a:r>
            <a:r>
              <a:rPr lang="en-GB" sz="2400" dirty="0"/>
              <a:t>traditional procurement, the </a:t>
            </a:r>
            <a:r>
              <a:rPr lang="en-GB" sz="2400" dirty="0" smtClean="0"/>
              <a:t>accuracy of </a:t>
            </a:r>
            <a:r>
              <a:rPr lang="en-GB" sz="2400" dirty="0"/>
              <a:t>lump sums will obviously depend on tenders </a:t>
            </a:r>
            <a:r>
              <a:rPr lang="en-GB" sz="2400" dirty="0" smtClean="0"/>
              <a:t>having been </a:t>
            </a:r>
            <a:r>
              <a:rPr lang="en-GB" sz="2400" dirty="0"/>
              <a:t>prepared on the </a:t>
            </a:r>
            <a:r>
              <a:rPr lang="en-GB" sz="2400" dirty="0">
                <a:solidFill>
                  <a:srgbClr val="FF0000"/>
                </a:solidFill>
              </a:rPr>
              <a:t>fullest possible information. </a:t>
            </a:r>
            <a:endParaRPr lang="en-GB" sz="2400" dirty="0" smtClean="0">
              <a:solidFill>
                <a:srgbClr val="FF0000"/>
              </a:solidFill>
            </a:endParaRPr>
          </a:p>
          <a:p>
            <a:pPr marL="0" indent="0">
              <a:buNone/>
            </a:pPr>
            <a:r>
              <a:rPr lang="en-GB" sz="2400" dirty="0" smtClean="0">
                <a:solidFill>
                  <a:srgbClr val="00B0F0"/>
                </a:solidFill>
              </a:rPr>
              <a:t>Where </a:t>
            </a:r>
            <a:r>
              <a:rPr lang="en-GB" sz="2400" dirty="0">
                <a:solidFill>
                  <a:srgbClr val="00B0F0"/>
                </a:solidFill>
              </a:rPr>
              <a:t>that information is unlikely to be available at preconstruction</a:t>
            </a:r>
          </a:p>
          <a:p>
            <a:pPr marL="0" indent="0">
              <a:buNone/>
            </a:pPr>
            <a:r>
              <a:rPr lang="en-GB" sz="2400" dirty="0">
                <a:solidFill>
                  <a:srgbClr val="00B0F0"/>
                </a:solidFill>
              </a:rPr>
              <a:t>stage, lump sum contracts are unlikely to be satisfactory and alternatives will have to </a:t>
            </a:r>
            <a:r>
              <a:rPr lang="en-GB" sz="2400" dirty="0" smtClean="0">
                <a:solidFill>
                  <a:srgbClr val="00B0F0"/>
                </a:solidFill>
              </a:rPr>
              <a:t>be considered</a:t>
            </a:r>
            <a:r>
              <a:rPr lang="en-GB" sz="2400" dirty="0">
                <a:solidFill>
                  <a:srgbClr val="00B0F0"/>
                </a:solidFill>
              </a:rPr>
              <a:t>. </a:t>
            </a:r>
            <a:endParaRPr lang="en-GB" sz="2400" dirty="0" smtClean="0">
              <a:solidFill>
                <a:srgbClr val="00B0F0"/>
              </a:solidFill>
            </a:endParaRPr>
          </a:p>
          <a:p>
            <a:pPr marL="0" indent="0">
              <a:buNone/>
            </a:pPr>
            <a:r>
              <a:rPr lang="en-GB" sz="2400" dirty="0" smtClean="0">
                <a:solidFill>
                  <a:srgbClr val="FF0000"/>
                </a:solidFill>
              </a:rPr>
              <a:t>JCT </a:t>
            </a:r>
            <a:r>
              <a:rPr lang="en-GB" sz="2400" dirty="0">
                <a:solidFill>
                  <a:srgbClr val="FF0000"/>
                </a:solidFill>
              </a:rPr>
              <a:t>documents generally do not include tender procedures covering tenders for the main </a:t>
            </a:r>
            <a:r>
              <a:rPr lang="en-GB" sz="2400" dirty="0" smtClean="0">
                <a:solidFill>
                  <a:srgbClr val="FF0000"/>
                </a:solidFill>
              </a:rPr>
              <a:t>contract works</a:t>
            </a:r>
            <a:r>
              <a:rPr lang="en-GB" sz="2400" dirty="0">
                <a:solidFill>
                  <a:srgbClr val="FF0000"/>
                </a:solidFill>
              </a:rPr>
              <a:t>, but, where the main contract conditions refer to the use of specific documents, for example the naming </a:t>
            </a:r>
            <a:r>
              <a:rPr lang="en-GB" sz="2400" dirty="0" err="1" smtClean="0">
                <a:solidFill>
                  <a:srgbClr val="FF0000"/>
                </a:solidFill>
              </a:rPr>
              <a:t>ofpersons</a:t>
            </a:r>
            <a:r>
              <a:rPr lang="en-GB" sz="2400" dirty="0" smtClean="0">
                <a:solidFill>
                  <a:srgbClr val="FF0000"/>
                </a:solidFill>
              </a:rPr>
              <a:t> </a:t>
            </a:r>
            <a:r>
              <a:rPr lang="en-GB" sz="2400" dirty="0">
                <a:solidFill>
                  <a:srgbClr val="FF0000"/>
                </a:solidFill>
              </a:rPr>
              <a:t>as sub-contractors (Intermediate Building Contract (IC)) or the use of Works Contractors (</a:t>
            </a:r>
            <a:r>
              <a:rPr lang="en-GB" sz="2400" dirty="0" smtClean="0">
                <a:solidFill>
                  <a:srgbClr val="FF0000"/>
                </a:solidFill>
              </a:rPr>
              <a:t>Management Building </a:t>
            </a:r>
            <a:r>
              <a:rPr lang="en-GB" sz="2400" dirty="0">
                <a:solidFill>
                  <a:srgbClr val="FF0000"/>
                </a:solidFill>
              </a:rPr>
              <a:t>Contract (MC)), there is a requirement that such tenders be invited in accordance with the </a:t>
            </a:r>
            <a:r>
              <a:rPr lang="en-GB" sz="2400" dirty="0" smtClean="0">
                <a:solidFill>
                  <a:srgbClr val="FF0000"/>
                </a:solidFill>
              </a:rPr>
              <a:t>relevant documents</a:t>
            </a:r>
            <a:endParaRPr lang="en-GB" sz="2400" dirty="0">
              <a:solidFill>
                <a:srgbClr val="FF0000"/>
              </a:solidFill>
            </a:endParaRPr>
          </a:p>
        </p:txBody>
      </p:sp>
    </p:spTree>
    <p:extLst>
      <p:ext uri="{BB962C8B-B14F-4D97-AF65-F5344CB8AC3E}">
        <p14:creationId xmlns:p14="http://schemas.microsoft.com/office/powerpoint/2010/main" val="334584940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5400" b="1" u="sng" dirty="0">
                <a:solidFill>
                  <a:srgbClr val="0070C0"/>
                </a:solidFill>
              </a:rPr>
              <a:t>The Contract Sum</a:t>
            </a:r>
            <a:endParaRPr lang="en-GB" sz="5400" dirty="0"/>
          </a:p>
        </p:txBody>
      </p:sp>
    </p:spTree>
    <p:extLst>
      <p:ext uri="{BB962C8B-B14F-4D97-AF65-F5344CB8AC3E}">
        <p14:creationId xmlns:p14="http://schemas.microsoft.com/office/powerpoint/2010/main" val="226835537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a:r>
            <a:br>
              <a:rPr lang="en-GB" b="1" dirty="0"/>
            </a:br>
            <a:endParaRPr lang="en-GB" dirty="0"/>
          </a:p>
        </p:txBody>
      </p:sp>
      <p:sp>
        <p:nvSpPr>
          <p:cNvPr id="3" name="Content Placeholder 2"/>
          <p:cNvSpPr>
            <a:spLocks noGrp="1"/>
          </p:cNvSpPr>
          <p:nvPr>
            <p:ph idx="1"/>
          </p:nvPr>
        </p:nvSpPr>
        <p:spPr>
          <a:xfrm>
            <a:off x="135467" y="365125"/>
            <a:ext cx="11218333" cy="5811838"/>
          </a:xfrm>
        </p:spPr>
        <p:txBody>
          <a:bodyPr>
            <a:normAutofit/>
          </a:bodyPr>
          <a:lstStyle/>
          <a:p>
            <a:r>
              <a:rPr lang="en-GB" b="1" dirty="0" smtClean="0">
                <a:solidFill>
                  <a:srgbClr val="FF0000"/>
                </a:solidFill>
              </a:rPr>
              <a:t> </a:t>
            </a:r>
            <a:r>
              <a:rPr lang="en-GB" b="1" dirty="0">
                <a:solidFill>
                  <a:srgbClr val="FF0000"/>
                </a:solidFill>
              </a:rPr>
              <a:t>Use of a Standard Building Contract With Quantities (SBC/Q) should ensure that all tenderers are using </a:t>
            </a:r>
            <a:r>
              <a:rPr lang="en-GB" b="1" dirty="0" smtClean="0">
                <a:solidFill>
                  <a:srgbClr val="FF0000"/>
                </a:solidFill>
              </a:rPr>
              <a:t>the same </a:t>
            </a:r>
            <a:r>
              <a:rPr lang="en-GB" b="1" dirty="0">
                <a:solidFill>
                  <a:srgbClr val="FF0000"/>
                </a:solidFill>
              </a:rPr>
              <a:t>quantities. </a:t>
            </a:r>
            <a:endParaRPr lang="en-GB" b="1" dirty="0" smtClean="0">
              <a:solidFill>
                <a:srgbClr val="FF0000"/>
              </a:solidFill>
            </a:endParaRPr>
          </a:p>
          <a:p>
            <a:r>
              <a:rPr lang="en-GB" dirty="0" smtClean="0">
                <a:solidFill>
                  <a:srgbClr val="00B050"/>
                </a:solidFill>
              </a:rPr>
              <a:t>Unless </a:t>
            </a:r>
            <a:r>
              <a:rPr lang="en-GB" dirty="0">
                <a:solidFill>
                  <a:srgbClr val="00B050"/>
                </a:solidFill>
              </a:rPr>
              <a:t>stated otherwise in respect of any particular items, the contract requires the </a:t>
            </a:r>
            <a:r>
              <a:rPr lang="en-GB" dirty="0" smtClean="0">
                <a:solidFill>
                  <a:srgbClr val="00B050"/>
                </a:solidFill>
              </a:rPr>
              <a:t>Contract Bills </a:t>
            </a:r>
            <a:r>
              <a:rPr lang="en-GB" dirty="0">
                <a:solidFill>
                  <a:srgbClr val="00B050"/>
                </a:solidFill>
              </a:rPr>
              <a:t>to have been prepared in accordance with the Detailed Measurement for Building Works (</a:t>
            </a:r>
            <a:r>
              <a:rPr lang="en-GB" dirty="0" smtClean="0">
                <a:solidFill>
                  <a:srgbClr val="00B050"/>
                </a:solidFill>
              </a:rPr>
              <a:t>'NRM) </a:t>
            </a:r>
            <a:r>
              <a:rPr lang="en-GB" dirty="0">
                <a:solidFill>
                  <a:srgbClr val="00B050"/>
                </a:solidFill>
              </a:rPr>
              <a:t>published by The Royal Institution of Chartered Surveyors and the Construction Confederation.</a:t>
            </a:r>
          </a:p>
          <a:p>
            <a:r>
              <a:rPr lang="en-GB" dirty="0"/>
              <a:t>The </a:t>
            </a:r>
            <a:r>
              <a:rPr lang="en-GB" dirty="0">
                <a:solidFill>
                  <a:srgbClr val="FF0000"/>
                </a:solidFill>
              </a:rPr>
              <a:t>accuracy of the quantities is the employer’s responsibility</a:t>
            </a:r>
            <a:r>
              <a:rPr lang="en-GB" dirty="0"/>
              <a:t>, and the contract provides for the correction </a:t>
            </a:r>
            <a:r>
              <a:rPr lang="en-GB" dirty="0" smtClean="0"/>
              <a:t>of errors </a:t>
            </a:r>
            <a:r>
              <a:rPr lang="en-GB" dirty="0"/>
              <a:t>with appropriate adjustment of the Contract Sum. The Contract Sum is the total arrived at in the fully</a:t>
            </a:r>
          </a:p>
          <a:p>
            <a:r>
              <a:rPr lang="en-GB" dirty="0"/>
              <a:t>priced copy of the itemised Contract Bills</a:t>
            </a:r>
            <a:r>
              <a:rPr lang="en-GB" dirty="0" smtClean="0"/>
              <a:t>.</a:t>
            </a:r>
            <a:endParaRPr lang="en-GB" dirty="0"/>
          </a:p>
        </p:txBody>
      </p:sp>
    </p:spTree>
    <p:extLst>
      <p:ext uri="{BB962C8B-B14F-4D97-AF65-F5344CB8AC3E}">
        <p14:creationId xmlns:p14="http://schemas.microsoft.com/office/powerpoint/2010/main" val="89623744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355600"/>
            <a:ext cx="11032067" cy="5821363"/>
          </a:xfrm>
        </p:spPr>
        <p:txBody>
          <a:bodyPr>
            <a:normAutofit/>
          </a:bodyPr>
          <a:lstStyle/>
          <a:p>
            <a:r>
              <a:rPr lang="en-GB" dirty="0">
                <a:solidFill>
                  <a:srgbClr val="0070C0"/>
                </a:solidFill>
              </a:rPr>
              <a:t>Where a Standard Building Contract Without Quantities is used, then, in addition to the contract drawings, </a:t>
            </a:r>
            <a:r>
              <a:rPr lang="en-GB" dirty="0" smtClean="0">
                <a:solidFill>
                  <a:srgbClr val="0070C0"/>
                </a:solidFill>
              </a:rPr>
              <a:t>the other </a:t>
            </a:r>
            <a:r>
              <a:rPr lang="en-GB" dirty="0">
                <a:solidFill>
                  <a:srgbClr val="0070C0"/>
                </a:solidFill>
              </a:rPr>
              <a:t>required document(s) will be either a Specification or Work Schedules. </a:t>
            </a:r>
            <a:endParaRPr lang="en-GB" dirty="0" smtClean="0">
              <a:solidFill>
                <a:srgbClr val="0070C0"/>
              </a:solidFill>
            </a:endParaRPr>
          </a:p>
          <a:p>
            <a:r>
              <a:rPr lang="en-GB" dirty="0" smtClean="0">
                <a:solidFill>
                  <a:srgbClr val="FF0000"/>
                </a:solidFill>
              </a:rPr>
              <a:t>The </a:t>
            </a:r>
            <a:r>
              <a:rPr lang="en-GB" dirty="0">
                <a:solidFill>
                  <a:srgbClr val="FF0000"/>
                </a:solidFill>
              </a:rPr>
              <a:t>Specification or </a:t>
            </a:r>
            <a:r>
              <a:rPr lang="en-GB" dirty="0" smtClean="0">
                <a:solidFill>
                  <a:srgbClr val="FF0000"/>
                </a:solidFill>
              </a:rPr>
              <a:t>Work Schedules </a:t>
            </a:r>
            <a:r>
              <a:rPr lang="en-GB" dirty="0">
                <a:solidFill>
                  <a:srgbClr val="FF0000"/>
                </a:solidFill>
              </a:rPr>
              <a:t>should be itemised in sufficient detail for the contractor to price, and the total of the pricing will be </a:t>
            </a:r>
            <a:r>
              <a:rPr lang="en-GB" dirty="0" smtClean="0">
                <a:solidFill>
                  <a:srgbClr val="FF0000"/>
                </a:solidFill>
              </a:rPr>
              <a:t>the Contract </a:t>
            </a:r>
            <a:r>
              <a:rPr lang="en-GB" dirty="0">
                <a:solidFill>
                  <a:srgbClr val="FF0000"/>
                </a:solidFill>
              </a:rPr>
              <a:t>Sum</a:t>
            </a:r>
            <a:r>
              <a:rPr lang="en-GB" dirty="0" smtClean="0">
                <a:solidFill>
                  <a:srgbClr val="FF0000"/>
                </a:solidFill>
              </a:rPr>
              <a:t>.</a:t>
            </a:r>
          </a:p>
          <a:p>
            <a:r>
              <a:rPr lang="en-GB" dirty="0" smtClean="0"/>
              <a:t> </a:t>
            </a:r>
            <a:r>
              <a:rPr lang="en-GB" dirty="0">
                <a:solidFill>
                  <a:srgbClr val="7030A0"/>
                </a:solidFill>
              </a:rPr>
              <a:t>Alternatively, the contractor may state the sum he requires to carry out the work; in this case he </a:t>
            </a:r>
            <a:r>
              <a:rPr lang="en-GB" dirty="0" smtClean="0">
                <a:solidFill>
                  <a:srgbClr val="7030A0"/>
                </a:solidFill>
              </a:rPr>
              <a:t>is in </a:t>
            </a:r>
            <a:r>
              <a:rPr lang="en-GB" dirty="0">
                <a:solidFill>
                  <a:srgbClr val="7030A0"/>
                </a:solidFill>
              </a:rPr>
              <a:t>addition required to supply either a </a:t>
            </a:r>
            <a:r>
              <a:rPr lang="en-GB" dirty="0">
                <a:solidFill>
                  <a:srgbClr val="FF0000"/>
                </a:solidFill>
              </a:rPr>
              <a:t>Contract Sum Ana</a:t>
            </a:r>
            <a:r>
              <a:rPr lang="en-GB" dirty="0">
                <a:solidFill>
                  <a:srgbClr val="7030A0"/>
                </a:solidFill>
              </a:rPr>
              <a:t>lysis or a </a:t>
            </a:r>
            <a:r>
              <a:rPr lang="en-GB" dirty="0">
                <a:solidFill>
                  <a:srgbClr val="FF0000"/>
                </a:solidFill>
              </a:rPr>
              <a:t>Schedule of Rates </a:t>
            </a:r>
            <a:r>
              <a:rPr lang="en-GB" dirty="0">
                <a:solidFill>
                  <a:srgbClr val="7030A0"/>
                </a:solidFill>
              </a:rPr>
              <a:t>on which the Contract </a:t>
            </a:r>
            <a:r>
              <a:rPr lang="en-GB" dirty="0" smtClean="0">
                <a:solidFill>
                  <a:srgbClr val="7030A0"/>
                </a:solidFill>
              </a:rPr>
              <a:t>Sum is </a:t>
            </a:r>
            <a:r>
              <a:rPr lang="en-GB" dirty="0">
                <a:solidFill>
                  <a:srgbClr val="7030A0"/>
                </a:solidFill>
              </a:rPr>
              <a:t>based, also referred to as </a:t>
            </a:r>
            <a:r>
              <a:rPr lang="en-GB" dirty="0">
                <a:solidFill>
                  <a:srgbClr val="FF0000"/>
                </a:solidFill>
              </a:rPr>
              <a:t>the Priced Document</a:t>
            </a:r>
            <a:r>
              <a:rPr lang="en-GB" dirty="0">
                <a:solidFill>
                  <a:srgbClr val="7030A0"/>
                </a:solidFill>
              </a:rPr>
              <a:t>. The Priced Document then forms the basis for the </a:t>
            </a:r>
            <a:r>
              <a:rPr lang="en-GB" dirty="0" smtClean="0">
                <a:solidFill>
                  <a:srgbClr val="7030A0"/>
                </a:solidFill>
              </a:rPr>
              <a:t>valuation of </a:t>
            </a:r>
            <a:r>
              <a:rPr lang="en-GB" dirty="0">
                <a:solidFill>
                  <a:srgbClr val="7030A0"/>
                </a:solidFill>
              </a:rPr>
              <a:t>any variations and of work carried out under Provisional Sums. </a:t>
            </a:r>
          </a:p>
        </p:txBody>
      </p:sp>
    </p:spTree>
    <p:extLst>
      <p:ext uri="{BB962C8B-B14F-4D97-AF65-F5344CB8AC3E}">
        <p14:creationId xmlns:p14="http://schemas.microsoft.com/office/powerpoint/2010/main" val="151175519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0133" y="254000"/>
            <a:ext cx="11133667" cy="5922963"/>
          </a:xfrm>
        </p:spPr>
        <p:txBody>
          <a:bodyPr/>
          <a:lstStyle/>
          <a:p>
            <a:r>
              <a:rPr lang="en-GB" sz="3200" dirty="0">
                <a:solidFill>
                  <a:srgbClr val="FF0000"/>
                </a:solidFill>
              </a:rPr>
              <a:t>There may be a reluctance on the part </a:t>
            </a:r>
            <a:r>
              <a:rPr lang="en-GB" sz="3200" dirty="0" smtClean="0">
                <a:solidFill>
                  <a:srgbClr val="FF0000"/>
                </a:solidFill>
              </a:rPr>
              <a:t>of contractors </a:t>
            </a:r>
            <a:r>
              <a:rPr lang="en-GB" sz="3200" dirty="0">
                <a:solidFill>
                  <a:srgbClr val="FF0000"/>
                </a:solidFill>
              </a:rPr>
              <a:t>to tender without quantities where the project exceeds a certain size or complexity. </a:t>
            </a:r>
            <a:endParaRPr lang="en-GB" sz="3200" dirty="0" smtClean="0">
              <a:solidFill>
                <a:srgbClr val="FF0000"/>
              </a:solidFill>
            </a:endParaRPr>
          </a:p>
          <a:p>
            <a:endParaRPr lang="en-GB" sz="3200" dirty="0"/>
          </a:p>
          <a:p>
            <a:r>
              <a:rPr lang="en-GB" sz="3200" dirty="0" smtClean="0">
                <a:solidFill>
                  <a:srgbClr val="0070C0"/>
                </a:solidFill>
              </a:rPr>
              <a:t>The risk of error is largely borne by the contractor, and tenders may be increased to cover preparation costs and possible disputes over the quantity of work implied in the Contract Documents.</a:t>
            </a:r>
          </a:p>
          <a:p>
            <a:endParaRPr lang="en-GB" dirty="0"/>
          </a:p>
        </p:txBody>
      </p:sp>
    </p:spTree>
    <p:extLst>
      <p:ext uri="{BB962C8B-B14F-4D97-AF65-F5344CB8AC3E}">
        <p14:creationId xmlns:p14="http://schemas.microsoft.com/office/powerpoint/2010/main" val="164308691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a:t>JCT contracts for smaller, more straightforward projects seek to avoid, and do not recognise, a need for </a:t>
            </a:r>
            <a:r>
              <a:rPr lang="en-GB" dirty="0" smtClean="0"/>
              <a:t>any ancillary </a:t>
            </a:r>
            <a:r>
              <a:rPr lang="en-GB" dirty="0"/>
              <a:t>documents. </a:t>
            </a:r>
            <a:endParaRPr lang="en-GB" dirty="0" smtClean="0"/>
          </a:p>
          <a:p>
            <a:r>
              <a:rPr lang="en-GB" dirty="0" smtClean="0"/>
              <a:t>These </a:t>
            </a:r>
            <a:r>
              <a:rPr lang="en-GB" dirty="0"/>
              <a:t>contracts, like </a:t>
            </a:r>
            <a:r>
              <a:rPr lang="en-GB" b="1" dirty="0">
                <a:solidFill>
                  <a:srgbClr val="FF0000"/>
                </a:solidFill>
              </a:rPr>
              <a:t>Minor Works Building Contract (MW</a:t>
            </a:r>
            <a:r>
              <a:rPr lang="en-GB" dirty="0"/>
              <a:t>), accept that domestic </a:t>
            </a:r>
            <a:r>
              <a:rPr lang="en-GB" dirty="0" smtClean="0"/>
              <a:t>subcontracts may </a:t>
            </a:r>
            <a:r>
              <a:rPr lang="en-GB" dirty="0"/>
              <a:t>be necessary; they do not stipulate the use of any particular form, but only that, whatever form </a:t>
            </a:r>
            <a:r>
              <a:rPr lang="en-GB" dirty="0" smtClean="0"/>
              <a:t>is used </a:t>
            </a:r>
            <a:r>
              <a:rPr lang="en-GB" dirty="0"/>
              <a:t>it must include certain provisions stated in the main contract</a:t>
            </a:r>
            <a:r>
              <a:rPr lang="en-GB" dirty="0" smtClean="0"/>
              <a:t>.</a:t>
            </a:r>
          </a:p>
          <a:p>
            <a:r>
              <a:rPr lang="en-GB" dirty="0" smtClean="0"/>
              <a:t> </a:t>
            </a:r>
            <a:endParaRPr lang="en-GB" dirty="0"/>
          </a:p>
        </p:txBody>
      </p:sp>
    </p:spTree>
    <p:extLst>
      <p:ext uri="{BB962C8B-B14F-4D97-AF65-F5344CB8AC3E}">
        <p14:creationId xmlns:p14="http://schemas.microsoft.com/office/powerpoint/2010/main" val="359453548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Other JCT contracts for larger work </a:t>
            </a:r>
            <a:r>
              <a:rPr lang="en-GB" dirty="0" smtClean="0"/>
              <a:t>require the </a:t>
            </a:r>
            <a:r>
              <a:rPr lang="en-GB" dirty="0"/>
              <a:t>use of </a:t>
            </a:r>
            <a:r>
              <a:rPr lang="en-GB" dirty="0">
                <a:solidFill>
                  <a:srgbClr val="FF0000"/>
                </a:solidFill>
              </a:rPr>
              <a:t>sub-contracts </a:t>
            </a:r>
            <a:r>
              <a:rPr lang="en-GB" dirty="0"/>
              <a:t>specifically published for use with the particular main contracts; </a:t>
            </a:r>
            <a:endParaRPr lang="en-GB" dirty="0" smtClean="0"/>
          </a:p>
          <a:p>
            <a:pPr marL="0" indent="0">
              <a:buNone/>
            </a:pPr>
            <a:r>
              <a:rPr lang="en-GB" dirty="0" smtClean="0"/>
              <a:t>for </a:t>
            </a:r>
            <a:r>
              <a:rPr lang="en-GB" dirty="0"/>
              <a:t>example, </a:t>
            </a:r>
            <a:r>
              <a:rPr lang="en-GB" dirty="0" smtClean="0">
                <a:solidFill>
                  <a:srgbClr val="FF0000"/>
                </a:solidFill>
              </a:rPr>
              <a:t>the Intermediate </a:t>
            </a:r>
            <a:r>
              <a:rPr lang="en-GB" dirty="0">
                <a:solidFill>
                  <a:srgbClr val="FF0000"/>
                </a:solidFill>
              </a:rPr>
              <a:t>Named Sub-Contract documents</a:t>
            </a:r>
            <a:r>
              <a:rPr lang="en-GB" dirty="0"/>
              <a:t>, where the sub-contractor is a Named Person under the</a:t>
            </a:r>
          </a:p>
          <a:p>
            <a:pPr marL="0" indent="0">
              <a:buNone/>
            </a:pPr>
            <a:r>
              <a:rPr lang="en-GB" dirty="0">
                <a:solidFill>
                  <a:srgbClr val="FF0000"/>
                </a:solidFill>
              </a:rPr>
              <a:t>Intermediate Building Contract (</a:t>
            </a:r>
            <a:r>
              <a:rPr lang="en-GB" dirty="0" err="1">
                <a:solidFill>
                  <a:srgbClr val="FF0000"/>
                </a:solidFill>
              </a:rPr>
              <a:t>ICSub</a:t>
            </a:r>
            <a:r>
              <a:rPr lang="en-GB" dirty="0">
                <a:solidFill>
                  <a:srgbClr val="FF0000"/>
                </a:solidFill>
              </a:rPr>
              <a:t>/NAM documents</a:t>
            </a:r>
            <a:r>
              <a:rPr lang="en-GB" dirty="0"/>
              <a:t>), and the Management Works Contract documents, for a</a:t>
            </a:r>
          </a:p>
          <a:p>
            <a:pPr marL="0" indent="0">
              <a:buNone/>
            </a:pPr>
            <a:r>
              <a:rPr lang="en-GB" dirty="0"/>
              <a:t>Works Contractor under the Management Building Contract (MCWC documents).</a:t>
            </a:r>
          </a:p>
          <a:p>
            <a:endParaRPr lang="en-GB" dirty="0"/>
          </a:p>
        </p:txBody>
      </p:sp>
    </p:spTree>
    <p:extLst>
      <p:ext uri="{BB962C8B-B14F-4D97-AF65-F5344CB8AC3E}">
        <p14:creationId xmlns:p14="http://schemas.microsoft.com/office/powerpoint/2010/main" val="286639075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389467"/>
            <a:ext cx="11049000" cy="5787496"/>
          </a:xfrm>
        </p:spPr>
        <p:txBody>
          <a:bodyPr>
            <a:normAutofit lnSpcReduction="10000"/>
          </a:bodyPr>
          <a:lstStyle/>
          <a:p>
            <a:r>
              <a:rPr lang="en-GB" dirty="0"/>
              <a:t>For the employer, </a:t>
            </a:r>
            <a:r>
              <a:rPr lang="en-GB" dirty="0">
                <a:solidFill>
                  <a:srgbClr val="FF0000"/>
                </a:solidFill>
              </a:rPr>
              <a:t>most JCT contracts state that the employer has had certain contract documents prepared</a:t>
            </a:r>
            <a:r>
              <a:rPr lang="en-GB" dirty="0"/>
              <a:t>; </a:t>
            </a:r>
            <a:r>
              <a:rPr lang="en-GB" dirty="0" smtClean="0"/>
              <a:t>the type </a:t>
            </a:r>
            <a:r>
              <a:rPr lang="en-GB" dirty="0"/>
              <a:t>of documents that are relevant will depend on the form of contract used. </a:t>
            </a:r>
            <a:endParaRPr lang="en-GB" dirty="0" smtClean="0"/>
          </a:p>
          <a:p>
            <a:endParaRPr lang="en-GB" dirty="0"/>
          </a:p>
          <a:p>
            <a:r>
              <a:rPr lang="en-GB" dirty="0" smtClean="0"/>
              <a:t>Except </a:t>
            </a:r>
            <a:r>
              <a:rPr lang="en-GB" dirty="0"/>
              <a:t>for some contracts </a:t>
            </a:r>
            <a:r>
              <a:rPr lang="en-GB" dirty="0" smtClean="0"/>
              <a:t>for </a:t>
            </a:r>
            <a:r>
              <a:rPr lang="en-GB" dirty="0" smtClean="0">
                <a:solidFill>
                  <a:srgbClr val="FF0000"/>
                </a:solidFill>
              </a:rPr>
              <a:t>smaller </a:t>
            </a:r>
            <a:r>
              <a:rPr lang="en-GB" dirty="0">
                <a:solidFill>
                  <a:srgbClr val="FF0000"/>
                </a:solidFill>
              </a:rPr>
              <a:t>works</a:t>
            </a:r>
            <a:r>
              <a:rPr lang="en-GB" dirty="0"/>
              <a:t>, the Design and Build Contract (DB) and the Major Project Construction Contract (MP), </a:t>
            </a:r>
            <a:r>
              <a:rPr lang="en-GB" dirty="0" smtClean="0"/>
              <a:t>the employer </a:t>
            </a:r>
            <a:r>
              <a:rPr lang="en-GB" dirty="0"/>
              <a:t>is obliged to appoint a professional consultant to administer the terms of the contract. </a:t>
            </a:r>
            <a:endParaRPr lang="en-GB" dirty="0" smtClean="0"/>
          </a:p>
          <a:p>
            <a:r>
              <a:rPr lang="en-GB" dirty="0" smtClean="0"/>
              <a:t>Under the Design </a:t>
            </a:r>
            <a:r>
              <a:rPr lang="en-GB" dirty="0"/>
              <a:t>and Build Contract the employer may appoint someone to act on </a:t>
            </a:r>
            <a:r>
              <a:rPr lang="en-GB" dirty="0" smtClean="0"/>
              <a:t>his/her  </a:t>
            </a:r>
            <a:r>
              <a:rPr lang="en-GB" dirty="0"/>
              <a:t>behalf. Contracts may refer to </a:t>
            </a:r>
            <a:r>
              <a:rPr lang="en-GB" dirty="0" smtClean="0">
                <a:solidFill>
                  <a:srgbClr val="FF0000"/>
                </a:solidFill>
              </a:rPr>
              <a:t>the administrator </a:t>
            </a:r>
            <a:r>
              <a:rPr lang="en-GB" dirty="0"/>
              <a:t>as the</a:t>
            </a:r>
            <a:r>
              <a:rPr lang="en-GB" dirty="0">
                <a:solidFill>
                  <a:srgbClr val="FF0000"/>
                </a:solidFill>
              </a:rPr>
              <a:t> Architect, Contract Administrator or, as in the Design and Build Contract, the Employer’s</a:t>
            </a:r>
          </a:p>
          <a:p>
            <a:r>
              <a:rPr lang="en-GB" dirty="0">
                <a:solidFill>
                  <a:srgbClr val="FF0000"/>
                </a:solidFill>
              </a:rPr>
              <a:t>Agent</a:t>
            </a:r>
            <a:r>
              <a:rPr lang="en-GB" dirty="0"/>
              <a:t>. The employer may also be required to appoint a Quantity Surveyor</a:t>
            </a:r>
            <a:r>
              <a:rPr lang="en-GB" dirty="0" smtClean="0"/>
              <a:t>.</a:t>
            </a:r>
            <a:endParaRPr lang="en-GB" dirty="0"/>
          </a:p>
        </p:txBody>
      </p:sp>
    </p:spTree>
    <p:extLst>
      <p:ext uri="{BB962C8B-B14F-4D97-AF65-F5344CB8AC3E}">
        <p14:creationId xmlns:p14="http://schemas.microsoft.com/office/powerpoint/2010/main" val="227607654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1867"/>
            <a:ext cx="10896600" cy="5635096"/>
          </a:xfrm>
        </p:spPr>
        <p:txBody>
          <a:bodyPr>
            <a:normAutofit/>
          </a:bodyPr>
          <a:lstStyle/>
          <a:p>
            <a:r>
              <a:rPr lang="en-GB" sz="3600" dirty="0"/>
              <a:t>With </a:t>
            </a:r>
            <a:r>
              <a:rPr lang="en-GB" sz="3600" dirty="0">
                <a:solidFill>
                  <a:srgbClr val="FF0000"/>
                </a:solidFill>
              </a:rPr>
              <a:t>all JCT contracts </a:t>
            </a:r>
            <a:r>
              <a:rPr lang="en-GB" sz="3600" dirty="0"/>
              <a:t>the employer should satisfy himself that any </a:t>
            </a:r>
            <a:r>
              <a:rPr lang="en-GB" sz="3600" dirty="0">
                <a:solidFill>
                  <a:srgbClr val="FF0000"/>
                </a:solidFill>
              </a:rPr>
              <a:t>desired optional clauses and </a:t>
            </a:r>
            <a:r>
              <a:rPr lang="en-GB" sz="3600" dirty="0" smtClean="0">
                <a:solidFill>
                  <a:srgbClr val="FF0000"/>
                </a:solidFill>
              </a:rPr>
              <a:t>supplemental provisions </a:t>
            </a:r>
            <a:r>
              <a:rPr lang="en-GB" sz="3600" dirty="0"/>
              <a:t>have been properly incorporated to indicate his intentions, that the </a:t>
            </a:r>
            <a:r>
              <a:rPr lang="en-GB" sz="3600" dirty="0">
                <a:solidFill>
                  <a:srgbClr val="FF0000"/>
                </a:solidFill>
              </a:rPr>
              <a:t>Agreement has been </a:t>
            </a:r>
            <a:r>
              <a:rPr lang="en-GB" sz="3600" dirty="0" smtClean="0">
                <a:solidFill>
                  <a:srgbClr val="FF0000"/>
                </a:solidFill>
              </a:rPr>
              <a:t>properly completed</a:t>
            </a:r>
            <a:r>
              <a:rPr lang="en-GB" sz="3600" dirty="0"/>
              <a:t>, and that the contract is properly signed or otherwise executed before construction work commences.</a:t>
            </a:r>
          </a:p>
        </p:txBody>
      </p:sp>
    </p:spTree>
    <p:extLst>
      <p:ext uri="{BB962C8B-B14F-4D97-AF65-F5344CB8AC3E}">
        <p14:creationId xmlns:p14="http://schemas.microsoft.com/office/powerpoint/2010/main" val="122884064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406400"/>
            <a:ext cx="11049000" cy="5770563"/>
          </a:xfrm>
        </p:spPr>
        <p:txBody>
          <a:bodyPr>
            <a:normAutofit/>
          </a:bodyPr>
          <a:lstStyle/>
          <a:p>
            <a:r>
              <a:rPr lang="en-GB" dirty="0">
                <a:solidFill>
                  <a:srgbClr val="FF0000"/>
                </a:solidFill>
              </a:rPr>
              <a:t>For the </a:t>
            </a:r>
            <a:r>
              <a:rPr lang="en-GB" b="1" dirty="0">
                <a:solidFill>
                  <a:srgbClr val="FF0000"/>
                </a:solidFill>
              </a:rPr>
              <a:t>contractor, </a:t>
            </a:r>
            <a:r>
              <a:rPr lang="en-GB" dirty="0">
                <a:solidFill>
                  <a:srgbClr val="FF0000"/>
                </a:solidFill>
              </a:rPr>
              <a:t>the consequences of entering into a particular contract are that he must carry out </a:t>
            </a:r>
            <a:r>
              <a:rPr lang="en-GB" dirty="0" smtClean="0">
                <a:solidFill>
                  <a:srgbClr val="FF0000"/>
                </a:solidFill>
              </a:rPr>
              <a:t>and complete </a:t>
            </a:r>
            <a:r>
              <a:rPr lang="en-GB" dirty="0">
                <a:solidFill>
                  <a:srgbClr val="FF0000"/>
                </a:solidFill>
              </a:rPr>
              <a:t>the work in accordance with the terms of that contract. </a:t>
            </a:r>
            <a:endParaRPr lang="en-GB" dirty="0" smtClean="0">
              <a:solidFill>
                <a:srgbClr val="FF0000"/>
              </a:solidFill>
            </a:endParaRPr>
          </a:p>
          <a:p>
            <a:endParaRPr lang="en-GB" dirty="0" smtClean="0"/>
          </a:p>
          <a:p>
            <a:r>
              <a:rPr lang="en-GB" dirty="0" smtClean="0"/>
              <a:t>Depending </a:t>
            </a:r>
            <a:r>
              <a:rPr lang="en-GB" dirty="0"/>
              <a:t>on these terms, he may </a:t>
            </a:r>
            <a:r>
              <a:rPr lang="en-GB" dirty="0">
                <a:solidFill>
                  <a:srgbClr val="FF0000"/>
                </a:solidFill>
              </a:rPr>
              <a:t>submit </a:t>
            </a:r>
            <a:r>
              <a:rPr lang="en-GB" dirty="0" smtClean="0">
                <a:solidFill>
                  <a:srgbClr val="FF0000"/>
                </a:solidFill>
              </a:rPr>
              <a:t>his own </a:t>
            </a:r>
            <a:r>
              <a:rPr lang="en-GB" dirty="0">
                <a:solidFill>
                  <a:srgbClr val="FF0000"/>
                </a:solidFill>
              </a:rPr>
              <a:t>valuations; </a:t>
            </a:r>
            <a:endParaRPr lang="en-GB" dirty="0" smtClean="0">
              <a:solidFill>
                <a:srgbClr val="FF0000"/>
              </a:solidFill>
            </a:endParaRPr>
          </a:p>
          <a:p>
            <a:endParaRPr lang="en-GB" dirty="0" smtClean="0">
              <a:solidFill>
                <a:srgbClr val="FF0000"/>
              </a:solidFill>
            </a:endParaRPr>
          </a:p>
          <a:p>
            <a:r>
              <a:rPr lang="en-GB" dirty="0" smtClean="0"/>
              <a:t>be </a:t>
            </a:r>
            <a:r>
              <a:rPr lang="en-GB" dirty="0"/>
              <a:t>required to </a:t>
            </a:r>
            <a:r>
              <a:rPr lang="en-GB" dirty="0">
                <a:solidFill>
                  <a:srgbClr val="FF0000"/>
                </a:solidFill>
              </a:rPr>
              <a:t>submit design proposals </a:t>
            </a:r>
            <a:r>
              <a:rPr lang="en-GB" dirty="0"/>
              <a:t>for part of the work; </a:t>
            </a:r>
            <a:endParaRPr lang="en-GB" dirty="0" smtClean="0"/>
          </a:p>
          <a:p>
            <a:endParaRPr lang="en-GB" dirty="0" smtClean="0"/>
          </a:p>
          <a:p>
            <a:r>
              <a:rPr lang="en-GB" dirty="0" smtClean="0"/>
              <a:t>be </a:t>
            </a:r>
            <a:r>
              <a:rPr lang="en-GB" dirty="0"/>
              <a:t>required to carry out </a:t>
            </a:r>
            <a:r>
              <a:rPr lang="en-GB" dirty="0" smtClean="0">
                <a:solidFill>
                  <a:srgbClr val="FF0000"/>
                </a:solidFill>
              </a:rPr>
              <a:t>performance specified </a:t>
            </a:r>
            <a:r>
              <a:rPr lang="en-GB" dirty="0">
                <a:solidFill>
                  <a:srgbClr val="FF0000"/>
                </a:solidFill>
              </a:rPr>
              <a:t>work; </a:t>
            </a:r>
            <a:endParaRPr lang="en-GB" dirty="0" smtClean="0">
              <a:solidFill>
                <a:srgbClr val="FF0000"/>
              </a:solidFill>
            </a:endParaRPr>
          </a:p>
          <a:p>
            <a:pPr marL="0" indent="0">
              <a:buNone/>
            </a:pPr>
            <a:endParaRPr lang="en-GB" dirty="0" smtClean="0"/>
          </a:p>
          <a:p>
            <a:r>
              <a:rPr lang="en-GB" dirty="0" smtClean="0"/>
              <a:t> </a:t>
            </a:r>
            <a:r>
              <a:rPr lang="en-GB" dirty="0"/>
              <a:t>be obliged to </a:t>
            </a:r>
            <a:r>
              <a:rPr lang="en-GB" dirty="0">
                <a:solidFill>
                  <a:srgbClr val="FF0000"/>
                </a:solidFill>
              </a:rPr>
              <a:t>sub-let work to specified</a:t>
            </a:r>
            <a:r>
              <a:rPr lang="en-GB" dirty="0"/>
              <a:t>, i.e. named, sub-contractors. </a:t>
            </a:r>
          </a:p>
        </p:txBody>
      </p:sp>
    </p:spTree>
    <p:extLst>
      <p:ext uri="{BB962C8B-B14F-4D97-AF65-F5344CB8AC3E}">
        <p14:creationId xmlns:p14="http://schemas.microsoft.com/office/powerpoint/2010/main" val="394819537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4000" dirty="0" smtClean="0"/>
              <a:t>He/she  </a:t>
            </a:r>
            <a:r>
              <a:rPr lang="en-GB" sz="4000" dirty="0"/>
              <a:t>will be obliged </a:t>
            </a:r>
            <a:r>
              <a:rPr lang="en-GB" sz="4000" dirty="0" smtClean="0"/>
              <a:t>to complete </a:t>
            </a:r>
            <a:r>
              <a:rPr lang="en-GB" sz="4000" dirty="0"/>
              <a:t>on or before the </a:t>
            </a:r>
            <a:r>
              <a:rPr lang="en-GB" sz="4000" dirty="0">
                <a:solidFill>
                  <a:srgbClr val="FF0000"/>
                </a:solidFill>
              </a:rPr>
              <a:t>completion date stated in the contract</a:t>
            </a:r>
            <a:r>
              <a:rPr lang="en-GB" sz="4000" dirty="0"/>
              <a:t>, but where the work is subject to </a:t>
            </a:r>
            <a:r>
              <a:rPr lang="en-GB" sz="4000" dirty="0">
                <a:solidFill>
                  <a:srgbClr val="FF0000"/>
                </a:solidFill>
              </a:rPr>
              <a:t>Sectional</a:t>
            </a:r>
          </a:p>
          <a:p>
            <a:r>
              <a:rPr lang="en-GB" sz="4000" dirty="0">
                <a:solidFill>
                  <a:srgbClr val="FF0000"/>
                </a:solidFill>
              </a:rPr>
              <a:t>Completion</a:t>
            </a:r>
            <a:r>
              <a:rPr lang="en-GB" sz="4000" dirty="0"/>
              <a:t> each </a:t>
            </a:r>
            <a:r>
              <a:rPr lang="en-GB" sz="4000" dirty="0">
                <a:solidFill>
                  <a:srgbClr val="FF0000"/>
                </a:solidFill>
              </a:rPr>
              <a:t>Section </a:t>
            </a:r>
            <a:r>
              <a:rPr lang="en-GB" sz="4000" dirty="0"/>
              <a:t>must be completed by </a:t>
            </a:r>
            <a:r>
              <a:rPr lang="en-GB" sz="4000" dirty="0">
                <a:solidFill>
                  <a:srgbClr val="FF0000"/>
                </a:solidFill>
              </a:rPr>
              <a:t>the completion date </a:t>
            </a:r>
            <a:r>
              <a:rPr lang="en-GB" sz="4000" dirty="0"/>
              <a:t>entered for that Section.</a:t>
            </a:r>
          </a:p>
          <a:p>
            <a:endParaRPr lang="en-GB" dirty="0"/>
          </a:p>
        </p:txBody>
      </p:sp>
    </p:spTree>
    <p:extLst>
      <p:ext uri="{BB962C8B-B14F-4D97-AF65-F5344CB8AC3E}">
        <p14:creationId xmlns:p14="http://schemas.microsoft.com/office/powerpoint/2010/main" val="245565816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9399" y="826557"/>
            <a:ext cx="11472333" cy="5845175"/>
          </a:xfrm>
        </p:spPr>
        <p:txBody>
          <a:bodyPr>
            <a:normAutofit/>
          </a:bodyPr>
          <a:lstStyle/>
          <a:p>
            <a:r>
              <a:rPr lang="en-GB" dirty="0"/>
              <a:t>There are various obligations arising </a:t>
            </a:r>
            <a:r>
              <a:rPr lang="en-GB" dirty="0">
                <a:solidFill>
                  <a:srgbClr val="FF0000"/>
                </a:solidFill>
              </a:rPr>
              <a:t>from statute</a:t>
            </a:r>
            <a:r>
              <a:rPr lang="en-GB" dirty="0"/>
              <a:t>, some of which will be implied in the terms of the contract, </a:t>
            </a:r>
            <a:r>
              <a:rPr lang="en-GB" dirty="0" smtClean="0"/>
              <a:t>and others </a:t>
            </a:r>
            <a:r>
              <a:rPr lang="en-GB" dirty="0"/>
              <a:t>expressly stated. </a:t>
            </a:r>
            <a:endParaRPr lang="en-GB" dirty="0" smtClean="0"/>
          </a:p>
          <a:p>
            <a:r>
              <a:rPr lang="en-GB" dirty="0" smtClean="0"/>
              <a:t>For </a:t>
            </a:r>
            <a:r>
              <a:rPr lang="en-GB" dirty="0"/>
              <a:t>example, responsibility for obtaining the necessary planning consents or </a:t>
            </a:r>
            <a:r>
              <a:rPr lang="en-GB" dirty="0" smtClean="0"/>
              <a:t>building regulations </a:t>
            </a:r>
            <a:r>
              <a:rPr lang="en-GB" dirty="0"/>
              <a:t>approvals will normally rest with the employer through his professional consultants. </a:t>
            </a:r>
            <a:endParaRPr lang="en-GB" dirty="0" smtClean="0"/>
          </a:p>
          <a:p>
            <a:r>
              <a:rPr lang="en-GB" dirty="0" smtClean="0"/>
              <a:t>Nevertheless</a:t>
            </a:r>
            <a:r>
              <a:rPr lang="en-GB" dirty="0"/>
              <a:t>, </a:t>
            </a:r>
            <a:r>
              <a:rPr lang="en-GB" dirty="0" smtClean="0"/>
              <a:t>the contractor </a:t>
            </a:r>
            <a:r>
              <a:rPr lang="en-GB" dirty="0"/>
              <a:t>will still be liable for compliance with statute in respect </a:t>
            </a:r>
            <a:r>
              <a:rPr lang="en-GB" b="1" dirty="0">
                <a:solidFill>
                  <a:srgbClr val="FF0000"/>
                </a:solidFill>
              </a:rPr>
              <a:t>of building law. Health and safety law</a:t>
            </a:r>
            <a:r>
              <a:rPr lang="en-GB" dirty="0"/>
              <a:t>, and in</a:t>
            </a:r>
          </a:p>
          <a:p>
            <a:r>
              <a:rPr lang="en-GB" b="1" dirty="0">
                <a:solidFill>
                  <a:srgbClr val="FF0000"/>
                </a:solidFill>
              </a:rPr>
              <a:t>particular the CDM Regulations</a:t>
            </a:r>
            <a:r>
              <a:rPr lang="en-GB" dirty="0"/>
              <a:t>, impose statutory obligations on the employer, designers and the contractor. </a:t>
            </a:r>
            <a:endParaRPr lang="en-GB" dirty="0" smtClean="0"/>
          </a:p>
          <a:p>
            <a:r>
              <a:rPr lang="en-GB" dirty="0" smtClean="0"/>
              <a:t>In addition </a:t>
            </a:r>
            <a:r>
              <a:rPr lang="en-GB" dirty="0"/>
              <a:t>to being statutory matters, some are also incorporated as contractual obligations in JCT contracts.</a:t>
            </a:r>
          </a:p>
        </p:txBody>
      </p:sp>
    </p:spTree>
    <p:extLst>
      <p:ext uri="{BB962C8B-B14F-4D97-AF65-F5344CB8AC3E}">
        <p14:creationId xmlns:p14="http://schemas.microsoft.com/office/powerpoint/2010/main" val="112641414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5600" y="304800"/>
            <a:ext cx="10998200" cy="5872163"/>
          </a:xfrm>
        </p:spPr>
        <p:txBody>
          <a:bodyPr>
            <a:normAutofit/>
          </a:bodyPr>
          <a:lstStyle/>
          <a:p>
            <a:r>
              <a:rPr lang="en-GB" dirty="0" smtClean="0">
                <a:solidFill>
                  <a:srgbClr val="FF0000"/>
                </a:solidFill>
              </a:rPr>
              <a:t>All editions </a:t>
            </a:r>
            <a:r>
              <a:rPr lang="en-GB" dirty="0">
                <a:solidFill>
                  <a:srgbClr val="FF0000"/>
                </a:solidFill>
              </a:rPr>
              <a:t>of JCT contracts dated from 1998 onwards take account of the Housing Grants, Construction </a:t>
            </a:r>
            <a:r>
              <a:rPr lang="en-GB" dirty="0" smtClean="0">
                <a:solidFill>
                  <a:srgbClr val="FF0000"/>
                </a:solidFill>
              </a:rPr>
              <a:t>and Regeneration </a:t>
            </a:r>
            <a:r>
              <a:rPr lang="en-GB" dirty="0">
                <a:solidFill>
                  <a:srgbClr val="FF0000"/>
                </a:solidFill>
              </a:rPr>
              <a:t>Act 1996 (‘the Construction Act’), except for the home owner/occupier building contracts. </a:t>
            </a:r>
            <a:endParaRPr lang="en-GB" dirty="0" smtClean="0">
              <a:solidFill>
                <a:srgbClr val="FF0000"/>
              </a:solidFill>
            </a:endParaRPr>
          </a:p>
          <a:p>
            <a:r>
              <a:rPr lang="en-GB" dirty="0" smtClean="0">
                <a:solidFill>
                  <a:srgbClr val="00B050"/>
                </a:solidFill>
              </a:rPr>
              <a:t>The 2011 </a:t>
            </a:r>
            <a:r>
              <a:rPr lang="en-GB" dirty="0">
                <a:solidFill>
                  <a:srgbClr val="00B050"/>
                </a:solidFill>
              </a:rPr>
              <a:t>editions of JCT contracts reflect the amendments to the Construction Act made by the Local </a:t>
            </a:r>
            <a:r>
              <a:rPr lang="en-GB" dirty="0" smtClean="0">
                <a:solidFill>
                  <a:srgbClr val="00B050"/>
                </a:solidFill>
              </a:rPr>
              <a:t>Democracy, Economic </a:t>
            </a:r>
            <a:r>
              <a:rPr lang="en-GB" dirty="0">
                <a:solidFill>
                  <a:srgbClr val="00B050"/>
                </a:solidFill>
              </a:rPr>
              <a:t>and Construction Act 2009, insofar as they relate to payment terms and payment-related notices. </a:t>
            </a:r>
            <a:endParaRPr lang="en-GB" dirty="0" smtClean="0">
              <a:solidFill>
                <a:srgbClr val="00B050"/>
              </a:solidFill>
            </a:endParaRPr>
          </a:p>
          <a:p>
            <a:r>
              <a:rPr lang="en-GB" dirty="0" smtClean="0">
                <a:solidFill>
                  <a:srgbClr val="0070C0"/>
                </a:solidFill>
              </a:rPr>
              <a:t>The home </a:t>
            </a:r>
            <a:r>
              <a:rPr lang="en-GB" dirty="0">
                <a:solidFill>
                  <a:srgbClr val="0070C0"/>
                </a:solidFill>
              </a:rPr>
              <a:t>owner/occupier building contracts are for use by a residential occupier and a construction contract </a:t>
            </a:r>
            <a:r>
              <a:rPr lang="en-GB" dirty="0" smtClean="0">
                <a:solidFill>
                  <a:srgbClr val="0070C0"/>
                </a:solidFill>
              </a:rPr>
              <a:t>where a residential </a:t>
            </a:r>
            <a:r>
              <a:rPr lang="en-GB" dirty="0">
                <a:solidFill>
                  <a:srgbClr val="0070C0"/>
                </a:solidFill>
              </a:rPr>
              <a:t>occupier is excluded from the provisions of the Construction Act. They, however, include </a:t>
            </a:r>
            <a:r>
              <a:rPr lang="en-GB" dirty="0" smtClean="0">
                <a:solidFill>
                  <a:srgbClr val="0070C0"/>
                </a:solidFill>
              </a:rPr>
              <a:t>adjudication provisions </a:t>
            </a:r>
            <a:r>
              <a:rPr lang="en-GB" dirty="0">
                <a:solidFill>
                  <a:srgbClr val="0070C0"/>
                </a:solidFill>
              </a:rPr>
              <a:t>even though the Act does not require them for residential occupiers</a:t>
            </a:r>
            <a:r>
              <a:rPr lang="en-GB" dirty="0" smtClean="0">
                <a:solidFill>
                  <a:srgbClr val="0070C0"/>
                </a:solidFill>
              </a:rPr>
              <a:t>.</a:t>
            </a:r>
            <a:endParaRPr lang="en-GB" dirty="0">
              <a:solidFill>
                <a:srgbClr val="0070C0"/>
              </a:solidFill>
            </a:endParaRPr>
          </a:p>
        </p:txBody>
      </p:sp>
    </p:spTree>
    <p:extLst>
      <p:ext uri="{BB962C8B-B14F-4D97-AF65-F5344CB8AC3E}">
        <p14:creationId xmlns:p14="http://schemas.microsoft.com/office/powerpoint/2010/main" val="4259390482"/>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rgbClr val="0070C0"/>
                </a:solidFill>
              </a:rPr>
              <a:t>Watchpoints</a:t>
            </a:r>
            <a:r>
              <a:rPr lang="en-GB" b="1" dirty="0">
                <a:solidFill>
                  <a:srgbClr val="0070C0"/>
                </a:solidFill>
              </a:rPr>
              <a:t> for choice and use</a:t>
            </a:r>
            <a:endParaRPr lang="en-GB" dirty="0">
              <a:solidFill>
                <a:srgbClr val="0070C0"/>
              </a:solidFill>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0424651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Choice</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 </a:t>
            </a:r>
            <a:r>
              <a:rPr lang="en-GB" dirty="0"/>
              <a:t>Check whether the JCT contract under consideration is appropriate for the procurement method </a:t>
            </a:r>
            <a:r>
              <a:rPr lang="en-GB" dirty="0" smtClean="0"/>
              <a:t>adopted, and </a:t>
            </a:r>
            <a:r>
              <a:rPr lang="en-GB" dirty="0"/>
              <a:t>that the provisions it contains are likely to prove adequate for the particular circumstances.</a:t>
            </a:r>
          </a:p>
          <a:p>
            <a:pPr marL="0" indent="0">
              <a:buNone/>
            </a:pPr>
            <a:r>
              <a:rPr lang="en-GB" dirty="0" smtClean="0"/>
              <a:t>.</a:t>
            </a:r>
            <a:endParaRPr lang="en-GB" dirty="0"/>
          </a:p>
        </p:txBody>
      </p:sp>
    </p:spTree>
    <p:extLst>
      <p:ext uri="{BB962C8B-B14F-4D97-AF65-F5344CB8AC3E}">
        <p14:creationId xmlns:p14="http://schemas.microsoft.com/office/powerpoint/2010/main" val="1184429178"/>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667" y="355600"/>
            <a:ext cx="11015133" cy="5821363"/>
          </a:xfrm>
        </p:spPr>
        <p:txBody>
          <a:bodyPr>
            <a:normAutofit/>
          </a:bodyPr>
          <a:lstStyle/>
          <a:p>
            <a:pPr marL="0" indent="0">
              <a:buNone/>
            </a:pPr>
            <a:r>
              <a:rPr lang="en-GB" dirty="0"/>
              <a:t>● </a:t>
            </a:r>
            <a:r>
              <a:rPr lang="en-GB" dirty="0">
                <a:solidFill>
                  <a:srgbClr val="0070C0"/>
                </a:solidFill>
              </a:rPr>
              <a:t>Remember that in JCT contracts, design obligations can be imposed upon constructors in various ways, </a:t>
            </a:r>
            <a:r>
              <a:rPr lang="en-GB" dirty="0" err="1" smtClean="0">
                <a:solidFill>
                  <a:srgbClr val="0070C0"/>
                </a:solidFill>
              </a:rPr>
              <a:t>eg</a:t>
            </a:r>
            <a:endParaRPr lang="en-GB" dirty="0" smtClean="0">
              <a:solidFill>
                <a:srgbClr val="0070C0"/>
              </a:solidFill>
            </a:endParaRPr>
          </a:p>
          <a:p>
            <a:pPr marL="0" indent="0">
              <a:buNone/>
            </a:pPr>
            <a:endParaRPr lang="en-GB" dirty="0">
              <a:solidFill>
                <a:srgbClr val="0070C0"/>
              </a:solidFill>
            </a:endParaRPr>
          </a:p>
          <a:p>
            <a:pPr marL="571500" indent="-571500">
              <a:buAutoNum type="romanLcParenR"/>
            </a:pPr>
            <a:r>
              <a:rPr lang="en-GB" dirty="0" smtClean="0"/>
              <a:t>by </a:t>
            </a:r>
            <a:r>
              <a:rPr lang="en-GB" dirty="0"/>
              <a:t>selecting the optional integrated provisions such as those contained in the Standard Building Contract</a:t>
            </a:r>
            <a:r>
              <a:rPr lang="en-GB" dirty="0" smtClean="0"/>
              <a:t>.</a:t>
            </a:r>
          </a:p>
          <a:p>
            <a:pPr marL="0" indent="0">
              <a:buNone/>
            </a:pPr>
            <a:endParaRPr lang="en-GB" dirty="0"/>
          </a:p>
          <a:p>
            <a:pPr marL="0" indent="0">
              <a:buNone/>
            </a:pPr>
            <a:r>
              <a:rPr lang="en-GB" dirty="0"/>
              <a:t>ii) by using the </a:t>
            </a:r>
            <a:r>
              <a:rPr lang="en-GB" dirty="0">
                <a:solidFill>
                  <a:srgbClr val="FF0000"/>
                </a:solidFill>
              </a:rPr>
              <a:t>with contractor’s design ve</a:t>
            </a:r>
            <a:r>
              <a:rPr lang="en-GB" dirty="0"/>
              <a:t>rsion of </a:t>
            </a:r>
            <a:r>
              <a:rPr lang="en-GB" dirty="0">
                <a:solidFill>
                  <a:srgbClr val="FF0000"/>
                </a:solidFill>
              </a:rPr>
              <a:t>the Minor Works Building Contract </a:t>
            </a:r>
            <a:r>
              <a:rPr lang="en-GB" dirty="0"/>
              <a:t>or </a:t>
            </a:r>
            <a:r>
              <a:rPr lang="en-GB" dirty="0" smtClean="0">
                <a:solidFill>
                  <a:srgbClr val="FF0000"/>
                </a:solidFill>
              </a:rPr>
              <a:t>Intermediate Building </a:t>
            </a:r>
            <a:r>
              <a:rPr lang="en-GB" dirty="0">
                <a:solidFill>
                  <a:srgbClr val="FF0000"/>
                </a:solidFill>
              </a:rPr>
              <a:t>Contract</a:t>
            </a:r>
            <a:r>
              <a:rPr lang="en-GB" dirty="0" smtClean="0">
                <a:solidFill>
                  <a:srgbClr val="FF0000"/>
                </a:solidFill>
              </a:rPr>
              <a:t>.</a:t>
            </a:r>
          </a:p>
          <a:p>
            <a:pPr marL="0" indent="0">
              <a:buNone/>
            </a:pPr>
            <a:endParaRPr lang="en-GB" dirty="0">
              <a:solidFill>
                <a:srgbClr val="FF0000"/>
              </a:solidFill>
            </a:endParaRPr>
          </a:p>
          <a:p>
            <a:pPr marL="0" indent="0">
              <a:buNone/>
            </a:pPr>
            <a:r>
              <a:rPr lang="en-GB" dirty="0"/>
              <a:t>iii) by using the Major Project Construction Contract or Design and Build Contract.</a:t>
            </a:r>
          </a:p>
          <a:p>
            <a:pPr marL="0" indent="0">
              <a:buNone/>
            </a:pPr>
            <a:r>
              <a:rPr lang="en-GB" dirty="0"/>
              <a:t>iv) by using the Intermediate Named Sub-Contractor/Employer Agreement</a:t>
            </a:r>
          </a:p>
        </p:txBody>
      </p:sp>
    </p:spTree>
    <p:extLst>
      <p:ext uri="{BB962C8B-B14F-4D97-AF65-F5344CB8AC3E}">
        <p14:creationId xmlns:p14="http://schemas.microsoft.com/office/powerpoint/2010/main" val="95280690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70C0"/>
                </a:solidFill>
              </a:rPr>
              <a:t>Range of JCT Main Contracts</a:t>
            </a:r>
            <a:endParaRPr lang="en-GB" u="sng" dirty="0">
              <a:solidFill>
                <a:srgbClr val="0070C0"/>
              </a:solidFill>
            </a:endParaRPr>
          </a:p>
        </p:txBody>
      </p:sp>
      <p:sp>
        <p:nvSpPr>
          <p:cNvPr id="3" name="Content Placeholder 2"/>
          <p:cNvSpPr>
            <a:spLocks noGrp="1"/>
          </p:cNvSpPr>
          <p:nvPr>
            <p:ph idx="1"/>
          </p:nvPr>
        </p:nvSpPr>
        <p:spPr/>
        <p:txBody>
          <a:bodyPr/>
          <a:lstStyle/>
          <a:p>
            <a:r>
              <a:rPr lang="en-GB" b="1" dirty="0"/>
              <a:t>Traditional or conventional: Lump sum</a:t>
            </a:r>
            <a:endParaRPr lang="en-GB" dirty="0"/>
          </a:p>
        </p:txBody>
      </p:sp>
    </p:spTree>
    <p:extLst>
      <p:ext uri="{BB962C8B-B14F-4D97-AF65-F5344CB8AC3E}">
        <p14:creationId xmlns:p14="http://schemas.microsoft.com/office/powerpoint/2010/main" val="222749568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9776" t="41962" r="8265" b="18570"/>
          <a:stretch/>
        </p:blipFill>
        <p:spPr bwMode="auto">
          <a:xfrm>
            <a:off x="287867" y="541867"/>
            <a:ext cx="11057466" cy="60282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8911545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12" t="42868" r="7971" b="15104"/>
          <a:stretch/>
        </p:blipFill>
        <p:spPr>
          <a:xfrm>
            <a:off x="0" y="609600"/>
            <a:ext cx="12605921" cy="5672665"/>
          </a:xfrm>
          <a:prstGeom prst="rect">
            <a:avLst/>
          </a:prstGeom>
        </p:spPr>
      </p:pic>
    </p:spTree>
    <p:extLst>
      <p:ext uri="{BB962C8B-B14F-4D97-AF65-F5344CB8AC3E}">
        <p14:creationId xmlns:p14="http://schemas.microsoft.com/office/powerpoint/2010/main" val="21712092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8869" t="25368" r="5480" b="12368"/>
          <a:stretch/>
        </p:blipFill>
        <p:spPr>
          <a:xfrm>
            <a:off x="0" y="120626"/>
            <a:ext cx="9855199" cy="6489017"/>
          </a:xfrm>
          <a:prstGeom prst="rect">
            <a:avLst/>
          </a:prstGeom>
        </p:spPr>
      </p:pic>
    </p:spTree>
    <p:extLst>
      <p:ext uri="{BB962C8B-B14F-4D97-AF65-F5344CB8AC3E}">
        <p14:creationId xmlns:p14="http://schemas.microsoft.com/office/powerpoint/2010/main" val="59420234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934" t="13693" r="6415" b="16648"/>
          <a:stretch/>
        </p:blipFill>
        <p:spPr>
          <a:xfrm>
            <a:off x="863600" y="-148078"/>
            <a:ext cx="9511048" cy="7006078"/>
          </a:xfrm>
          <a:prstGeom prst="rect">
            <a:avLst/>
          </a:prstGeom>
        </p:spPr>
      </p:pic>
    </p:spTree>
    <p:extLst>
      <p:ext uri="{BB962C8B-B14F-4D97-AF65-F5344CB8AC3E}">
        <p14:creationId xmlns:p14="http://schemas.microsoft.com/office/powerpoint/2010/main" val="2753325748"/>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12" t="25368" r="6725" b="13924"/>
          <a:stretch/>
        </p:blipFill>
        <p:spPr>
          <a:xfrm>
            <a:off x="-84234" y="203200"/>
            <a:ext cx="10413567" cy="6657853"/>
          </a:xfrm>
          <a:prstGeom prst="rect">
            <a:avLst/>
          </a:prstGeom>
        </p:spPr>
      </p:pic>
    </p:spTree>
    <p:extLst>
      <p:ext uri="{BB962C8B-B14F-4D97-AF65-F5344CB8AC3E}">
        <p14:creationId xmlns:p14="http://schemas.microsoft.com/office/powerpoint/2010/main" val="340183517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12" t="20309" r="5169" b="18594"/>
          <a:stretch/>
        </p:blipFill>
        <p:spPr>
          <a:xfrm>
            <a:off x="338667" y="200275"/>
            <a:ext cx="10209936" cy="6437592"/>
          </a:xfrm>
          <a:prstGeom prst="rect">
            <a:avLst/>
          </a:prstGeom>
        </p:spPr>
      </p:pic>
    </p:spTree>
    <p:extLst>
      <p:ext uri="{BB962C8B-B14F-4D97-AF65-F5344CB8AC3E}">
        <p14:creationId xmlns:p14="http://schemas.microsoft.com/office/powerpoint/2010/main" val="277658663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9489" t="22242" r="7038" b="30281"/>
          <a:stretch/>
        </p:blipFill>
        <p:spPr>
          <a:xfrm>
            <a:off x="135467" y="373824"/>
            <a:ext cx="11920785" cy="6162443"/>
          </a:xfrm>
          <a:prstGeom prst="rect">
            <a:avLst/>
          </a:prstGeom>
        </p:spPr>
      </p:pic>
    </p:spTree>
    <p:extLst>
      <p:ext uri="{BB962C8B-B14F-4D97-AF65-F5344CB8AC3E}">
        <p14:creationId xmlns:p14="http://schemas.microsoft.com/office/powerpoint/2010/main" val="2690147261"/>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Building contract for a home owner/occupier who has appointed a consultant to oversee the work</a:t>
            </a:r>
            <a:br>
              <a:rPr lang="en-GB" b="1" dirty="0"/>
            </a:br>
            <a:r>
              <a:rPr lang="en-GB" b="1" dirty="0"/>
              <a:t>(HO/C)</a:t>
            </a:r>
            <a:endParaRPr lang="en-GB" dirty="0"/>
          </a:p>
        </p:txBody>
      </p:sp>
      <p:sp>
        <p:nvSpPr>
          <p:cNvPr id="3" name="Content Placeholder 2"/>
          <p:cNvSpPr>
            <a:spLocks noGrp="1"/>
          </p:cNvSpPr>
          <p:nvPr>
            <p:ph idx="1"/>
          </p:nvPr>
        </p:nvSpPr>
        <p:spPr/>
        <p:txBody>
          <a:bodyPr>
            <a:normAutofit lnSpcReduction="10000"/>
          </a:bodyPr>
          <a:lstStyle/>
          <a:p>
            <a:r>
              <a:rPr lang="en-GB" dirty="0"/>
              <a:t>This is a consumer contract for use by a residential occupier, drafted in clear simple language to comply with</a:t>
            </a:r>
          </a:p>
          <a:p>
            <a:r>
              <a:rPr lang="en-GB" dirty="0"/>
              <a:t>The Unfair Terms in Consumer Contracts Regulations 1999. A construction contract with a residential</a:t>
            </a:r>
          </a:p>
          <a:p>
            <a:r>
              <a:rPr lang="en-GB" dirty="0"/>
              <a:t>occupier or someone who intends to occupy the dwelling as his/her residence is excluded from the provisions</a:t>
            </a:r>
          </a:p>
          <a:p>
            <a:r>
              <a:rPr lang="en-GB" dirty="0"/>
              <a:t>of the Housing Grants, Construction and Regeneration Act 1996; nevertheless this contract provides for</a:t>
            </a:r>
          </a:p>
          <a:p>
            <a:r>
              <a:rPr lang="en-GB" dirty="0"/>
              <a:t>adjudication in the event of a dispute between the home owner/occupier and the contractor</a:t>
            </a:r>
            <a:r>
              <a:rPr lang="en-GB" dirty="0" smtClean="0"/>
              <a:t>.</a:t>
            </a:r>
            <a:endParaRPr lang="en-GB" dirty="0"/>
          </a:p>
        </p:txBody>
      </p:sp>
    </p:spTree>
    <p:extLst>
      <p:ext uri="{BB962C8B-B14F-4D97-AF65-F5344CB8AC3E}">
        <p14:creationId xmlns:p14="http://schemas.microsoft.com/office/powerpoint/2010/main" val="154294211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normAutofit fontScale="92500" lnSpcReduction="10000"/>
          </a:bodyPr>
          <a:lstStyle/>
          <a:p>
            <a:r>
              <a:rPr lang="en-GB" dirty="0"/>
              <a:t>This building contract is published as part of the Building contract and consultancy agreement for a home</a:t>
            </a:r>
          </a:p>
          <a:p>
            <a:r>
              <a:rPr lang="en-GB" dirty="0"/>
              <a:t>owner/occupier and is designed for use with the consultancy agreement.</a:t>
            </a:r>
          </a:p>
          <a:p>
            <a:r>
              <a:rPr lang="en-GB" dirty="0"/>
              <a:t>Appropriate:</a:t>
            </a:r>
          </a:p>
          <a:p>
            <a:r>
              <a:rPr lang="en-GB" dirty="0"/>
              <a:t>● for small domestic building work such as extensions and alterations;</a:t>
            </a:r>
          </a:p>
          <a:p>
            <a:r>
              <a:rPr lang="en-GB" dirty="0"/>
              <a:t>● where the proposed works are to be carried out for an agreed lump </a:t>
            </a:r>
            <a:r>
              <a:rPr lang="en-GB" dirty="0" err="1"/>
              <a:t>sum;where</a:t>
            </a:r>
            <a:r>
              <a:rPr lang="en-GB" dirty="0"/>
              <a:t> detailed procedures are not required; and</a:t>
            </a:r>
          </a:p>
          <a:p>
            <a:r>
              <a:rPr lang="en-GB" dirty="0"/>
              <a:t>● where the home owner/occupier has appointed a consultant who will be administering the contract for the</a:t>
            </a:r>
          </a:p>
          <a:p>
            <a:r>
              <a:rPr lang="en-GB" dirty="0"/>
              <a:t>home owner/occupier.</a:t>
            </a:r>
          </a:p>
          <a:p>
            <a:endParaRPr lang="en-GB" dirty="0"/>
          </a:p>
        </p:txBody>
      </p:sp>
    </p:spTree>
    <p:extLst>
      <p:ext uri="{BB962C8B-B14F-4D97-AF65-F5344CB8AC3E}">
        <p14:creationId xmlns:p14="http://schemas.microsoft.com/office/powerpoint/2010/main" val="4033775672"/>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Traditional or conventional: Measurement</a:t>
            </a: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281559268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1733" y="338667"/>
            <a:ext cx="11032067" cy="5838296"/>
          </a:xfrm>
        </p:spPr>
        <p:txBody>
          <a:bodyPr>
            <a:normAutofit/>
          </a:bodyPr>
          <a:lstStyle/>
          <a:p>
            <a:r>
              <a:rPr lang="en-GB" b="1" dirty="0"/>
              <a:t>Standard Building Contract With Approximate Quantities (</a:t>
            </a:r>
            <a:r>
              <a:rPr lang="en-GB" b="1" dirty="0" smtClean="0"/>
              <a:t>SBC</a:t>
            </a:r>
          </a:p>
          <a:p>
            <a:r>
              <a:rPr lang="en-GB" dirty="0" smtClean="0"/>
              <a:t>Appropriate</a:t>
            </a:r>
            <a:r>
              <a:rPr lang="en-GB" dirty="0"/>
              <a:t>:</a:t>
            </a:r>
          </a:p>
          <a:p>
            <a:r>
              <a:rPr lang="en-GB" dirty="0"/>
              <a:t>● for larger works designed and/or detailed by or on behalf of the Employer, where detailed contract</a:t>
            </a:r>
          </a:p>
          <a:p>
            <a:r>
              <a:rPr lang="en-GB" dirty="0"/>
              <a:t>provisions are necessary and the Employer is to provide the Contractor with drawings</a:t>
            </a:r>
            <a:r>
              <a:rPr lang="en-GB" dirty="0" smtClean="0"/>
              <a:t>;</a:t>
            </a:r>
          </a:p>
          <a:p>
            <a:r>
              <a:rPr lang="en-GB" dirty="0" smtClean="0"/>
              <a:t> </a:t>
            </a:r>
            <a:r>
              <a:rPr lang="en-GB" dirty="0"/>
              <a:t>and </a:t>
            </a:r>
            <a:r>
              <a:rPr lang="en-GB" dirty="0" smtClean="0"/>
              <a:t>with approximate </a:t>
            </a:r>
            <a:r>
              <a:rPr lang="en-GB" dirty="0"/>
              <a:t>bills of quantities to define the quantity and quality of the work, which are to be subject </a:t>
            </a:r>
            <a:r>
              <a:rPr lang="en-GB" dirty="0" smtClean="0"/>
              <a:t>to </a:t>
            </a:r>
            <a:r>
              <a:rPr lang="en-GB" dirty="0" err="1" smtClean="0"/>
              <a:t>remeasurement</a:t>
            </a:r>
            <a:r>
              <a:rPr lang="en-GB" dirty="0"/>
              <a:t>, as there is insufficient time to prepare the detailed drawings necessary for accurate </a:t>
            </a:r>
            <a:r>
              <a:rPr lang="en-GB" dirty="0" smtClean="0"/>
              <a:t>bills of </a:t>
            </a:r>
            <a:r>
              <a:rPr lang="en-GB" dirty="0"/>
              <a:t>quantities to be produced; </a:t>
            </a:r>
            <a:endParaRPr lang="en-GB" dirty="0" smtClean="0"/>
          </a:p>
          <a:p>
            <a:r>
              <a:rPr lang="en-GB" dirty="0" smtClean="0"/>
              <a:t>and </a:t>
            </a:r>
            <a:r>
              <a:rPr lang="en-GB" dirty="0"/>
              <a:t>where an Architect/Contract Administrator and Quantity Surveyor are to administer the conditions</a:t>
            </a:r>
            <a:r>
              <a:rPr lang="en-GB" dirty="0" smtClean="0"/>
              <a:t>.</a:t>
            </a:r>
            <a:endParaRPr lang="en-GB" dirty="0"/>
          </a:p>
        </p:txBody>
      </p:sp>
    </p:spTree>
    <p:extLst>
      <p:ext uri="{BB962C8B-B14F-4D97-AF65-F5344CB8AC3E}">
        <p14:creationId xmlns:p14="http://schemas.microsoft.com/office/powerpoint/2010/main" val="2266969096"/>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Standard Building Contract With Approximate Quantities (</a:t>
            </a:r>
            <a:r>
              <a:rPr lang="en-GB" b="1" dirty="0" smtClean="0"/>
              <a:t>SBC)</a:t>
            </a:r>
            <a:r>
              <a:rPr lang="en-GB" b="1" dirty="0"/>
              <a:t/>
            </a:r>
            <a:br>
              <a:rPr lang="en-GB" b="1" dirty="0"/>
            </a:br>
            <a:endParaRPr lang="en-GB" dirty="0"/>
          </a:p>
        </p:txBody>
      </p:sp>
      <p:sp>
        <p:nvSpPr>
          <p:cNvPr id="3" name="Content Placeholder 2"/>
          <p:cNvSpPr>
            <a:spLocks noGrp="1"/>
          </p:cNvSpPr>
          <p:nvPr>
            <p:ph idx="1"/>
          </p:nvPr>
        </p:nvSpPr>
        <p:spPr/>
        <p:txBody>
          <a:bodyPr/>
          <a:lstStyle/>
          <a:p>
            <a:r>
              <a:rPr lang="en-GB" dirty="0"/>
              <a:t>Can be used:</a:t>
            </a:r>
          </a:p>
          <a:p>
            <a:r>
              <a:rPr lang="en-GB" dirty="0"/>
              <a:t>● where the Contractor is to design discrete part(s) of the works (Contractor’s Designed Portion);</a:t>
            </a:r>
          </a:p>
          <a:p>
            <a:r>
              <a:rPr lang="en-GB" dirty="0"/>
              <a:t>● where the works are to be carried out in sections;</a:t>
            </a:r>
          </a:p>
          <a:p>
            <a:r>
              <a:rPr lang="en-GB" dirty="0"/>
              <a:t>● by both private and local authority employers.</a:t>
            </a:r>
            <a:r>
              <a:rPr lang="en-GB" b="1" dirty="0"/>
              <a:t>/AQ)</a:t>
            </a:r>
            <a:endParaRPr lang="en-GB" dirty="0"/>
          </a:p>
          <a:p>
            <a:endParaRPr lang="en-GB" dirty="0"/>
          </a:p>
          <a:p>
            <a:endParaRPr lang="en-GB" dirty="0"/>
          </a:p>
        </p:txBody>
      </p:sp>
    </p:spTree>
    <p:extLst>
      <p:ext uri="{BB962C8B-B14F-4D97-AF65-F5344CB8AC3E}">
        <p14:creationId xmlns:p14="http://schemas.microsoft.com/office/powerpoint/2010/main" val="1488377458"/>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Measured Term Contract (MTC)</a:t>
            </a:r>
            <a:endParaRPr lang="en-GB" dirty="0"/>
          </a:p>
        </p:txBody>
      </p:sp>
      <p:sp>
        <p:nvSpPr>
          <p:cNvPr id="3" name="Content Placeholder 2"/>
          <p:cNvSpPr>
            <a:spLocks noGrp="1"/>
          </p:cNvSpPr>
          <p:nvPr>
            <p:ph idx="1"/>
          </p:nvPr>
        </p:nvSpPr>
        <p:spPr/>
        <p:txBody>
          <a:bodyPr/>
          <a:lstStyle/>
          <a:p>
            <a:r>
              <a:rPr lang="en-GB" dirty="0"/>
              <a:t>Appropriate for use:</a:t>
            </a:r>
          </a:p>
          <a:p>
            <a:r>
              <a:rPr lang="en-GB" dirty="0" smtClean="0"/>
              <a:t> </a:t>
            </a:r>
            <a:r>
              <a:rPr lang="en-GB" dirty="0"/>
              <a:t>by Employers who have a regular flow of maintenance and minor works, including improvements, to </a:t>
            </a:r>
            <a:r>
              <a:rPr lang="en-GB" dirty="0" smtClean="0"/>
              <a:t>be carried </a:t>
            </a:r>
            <a:r>
              <a:rPr lang="en-GB" dirty="0"/>
              <a:t>out by a single contractor over a specified period of time and under a single contract;</a:t>
            </a:r>
          </a:p>
          <a:p>
            <a:r>
              <a:rPr lang="en-GB" dirty="0" smtClean="0"/>
              <a:t>where </a:t>
            </a:r>
            <a:r>
              <a:rPr lang="en-GB" dirty="0"/>
              <a:t>the work is to be instructed from time to time and measured and valued on the basis of an </a:t>
            </a:r>
            <a:r>
              <a:rPr lang="en-GB" dirty="0" smtClean="0"/>
              <a:t>agreed schedule </a:t>
            </a:r>
            <a:r>
              <a:rPr lang="en-GB" dirty="0"/>
              <a:t>of rates</a:t>
            </a:r>
            <a:r>
              <a:rPr lang="en-GB" dirty="0" smtClean="0"/>
              <a:t>;</a:t>
            </a:r>
          </a:p>
          <a:p>
            <a:r>
              <a:rPr lang="en-GB" dirty="0" smtClean="0"/>
              <a:t> and </a:t>
            </a:r>
            <a:r>
              <a:rPr lang="en-GB" dirty="0"/>
              <a:t>where a Contract Administrator is to administer the conditions.</a:t>
            </a:r>
          </a:p>
        </p:txBody>
      </p:sp>
    </p:spTree>
    <p:extLst>
      <p:ext uri="{BB962C8B-B14F-4D97-AF65-F5344CB8AC3E}">
        <p14:creationId xmlns:p14="http://schemas.microsoft.com/office/powerpoint/2010/main" val="2795768312"/>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Traditional or conventional: Cost reimbursement or cost plus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092053981"/>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Prime Cost Building Contract (PCC)</a:t>
            </a:r>
          </a:p>
        </p:txBody>
      </p:sp>
      <p:sp>
        <p:nvSpPr>
          <p:cNvPr id="3" name="Content Placeholder 2"/>
          <p:cNvSpPr>
            <a:spLocks noGrp="1"/>
          </p:cNvSpPr>
          <p:nvPr>
            <p:ph idx="1"/>
          </p:nvPr>
        </p:nvSpPr>
        <p:spPr/>
        <p:txBody>
          <a:bodyPr>
            <a:normAutofit fontScale="85000" lnSpcReduction="20000"/>
          </a:bodyPr>
          <a:lstStyle/>
          <a:p>
            <a:r>
              <a:rPr lang="en-GB" dirty="0" smtClean="0"/>
              <a:t>Appropriate</a:t>
            </a:r>
            <a:r>
              <a:rPr lang="en-GB" dirty="0"/>
              <a:t>:</a:t>
            </a:r>
          </a:p>
          <a:p>
            <a:r>
              <a:rPr lang="en-GB" dirty="0"/>
              <a:t>● for projects requiring an early start on site, where the works are designed by or on behalf of the </a:t>
            </a:r>
            <a:r>
              <a:rPr lang="en-GB" dirty="0" smtClean="0"/>
              <a:t>Employer but </a:t>
            </a:r>
            <a:r>
              <a:rPr lang="en-GB" dirty="0"/>
              <a:t>where it is not possible to prepare full design information before the works commence;</a:t>
            </a:r>
          </a:p>
          <a:p>
            <a:r>
              <a:rPr lang="en-GB" dirty="0"/>
              <a:t>● where detailed contract provisions are necessary and the Employer is to provide a </a:t>
            </a:r>
            <a:r>
              <a:rPr lang="en-GB" dirty="0" smtClean="0"/>
              <a:t>specification describing </a:t>
            </a:r>
            <a:r>
              <a:rPr lang="en-GB" dirty="0"/>
              <a:t>and showing the work; drawings may also be provided; </a:t>
            </a:r>
            <a:endParaRPr lang="en-GB" dirty="0" smtClean="0"/>
          </a:p>
          <a:p>
            <a:r>
              <a:rPr lang="en-GB" smtClean="0"/>
              <a:t>and </a:t>
            </a:r>
            <a:r>
              <a:rPr lang="en-GB" dirty="0"/>
              <a:t>where a Contract Administrator and Quantity Surveyor are to administer the conditions.</a:t>
            </a:r>
          </a:p>
          <a:p>
            <a:r>
              <a:rPr lang="en-GB" dirty="0"/>
              <a:t>Can be used:</a:t>
            </a:r>
          </a:p>
          <a:p>
            <a:r>
              <a:rPr lang="en-GB" dirty="0"/>
              <a:t>● where the works are to be carried out in sections;</a:t>
            </a:r>
          </a:p>
          <a:p>
            <a:r>
              <a:rPr lang="en-GB" dirty="0"/>
              <a:t>● by both private and local authority employers.</a:t>
            </a:r>
          </a:p>
        </p:txBody>
      </p:sp>
    </p:spTree>
    <p:extLst>
      <p:ext uri="{BB962C8B-B14F-4D97-AF65-F5344CB8AC3E}">
        <p14:creationId xmlns:p14="http://schemas.microsoft.com/office/powerpoint/2010/main" val="12386885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249</TotalTime>
  <Words>5181</Words>
  <Application>Microsoft Office PowerPoint</Application>
  <PresentationFormat>Widescreen</PresentationFormat>
  <Paragraphs>312</Paragraphs>
  <Slides>86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86</vt:i4>
      </vt:variant>
    </vt:vector>
  </HeadingPairs>
  <TitlesOfParts>
    <vt:vector size="90" baseType="lpstr">
      <vt:lpstr>Arial</vt:lpstr>
      <vt:lpstr>Calibri</vt:lpstr>
      <vt:lpstr>Calibri Light</vt:lpstr>
      <vt:lpstr>Office Theme</vt:lpstr>
      <vt:lpstr>Project Strategy</vt:lpstr>
      <vt:lpstr>Procurement methods</vt:lpstr>
      <vt:lpstr>The essential features of each are: </vt:lpstr>
      <vt:lpstr> Traditional  Procurement  </vt:lpstr>
      <vt:lpstr>PowerPoint Presentation</vt:lpstr>
      <vt:lpstr>PowerPoint Presentation</vt:lpstr>
      <vt:lpstr>PowerPoint Presentation</vt:lpstr>
      <vt:lpstr>Design and build procurement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procurement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contract</vt:lpstr>
      <vt:lpstr>PowerPoint Presentation</vt:lpstr>
      <vt:lpstr>Measurement contracts</vt:lpstr>
      <vt:lpstr>Measurement contracts</vt:lpstr>
      <vt:lpstr>Cost reimbursement contracts</vt:lpstr>
      <vt:lpstr>Design and build </vt:lpstr>
      <vt:lpstr>Package deal or turnkey contract</vt:lpstr>
      <vt:lpstr>Design and build contracts</vt:lpstr>
      <vt:lpstr>Contractor’s design for specific elements only </vt:lpstr>
      <vt:lpstr>Management </vt:lpstr>
      <vt:lpstr>Management contracts </vt:lpstr>
      <vt:lpstr>Management contracts (contd)</vt:lpstr>
      <vt:lpstr>Construction Management</vt:lpstr>
      <vt:lpstr>Construction Management(contd)</vt:lpstr>
      <vt:lpstr>Design – manage – construct </vt:lpstr>
      <vt:lpstr>PowerPoint Presentation</vt:lpstr>
      <vt:lpstr>PowerPoint Presentation</vt:lpstr>
      <vt:lpstr> The nature of the project </vt:lpstr>
      <vt:lpstr>The scope of the works </vt:lpstr>
      <vt:lpstr>Measure of control by the client</vt:lpstr>
      <vt:lpstr>Accountability </vt:lpstr>
      <vt:lpstr>Appointment of a contractor </vt:lpstr>
      <vt:lpstr>Certainty of final cost </vt:lpstr>
      <vt:lpstr>Start and completion times </vt:lpstr>
      <vt:lpstr>Restrictions</vt:lpstr>
      <vt:lpstr>Changes during construction </vt:lpstr>
      <vt:lpstr>Assessment of risks </vt:lpstr>
      <vt:lpstr>Building relationships with the supply chain </vt:lpstr>
      <vt:lpstr>Consequences of the choice of main contract</vt:lpstr>
      <vt:lpstr>Composition of the team </vt:lpstr>
      <vt:lpstr>Compatibility of Agreements </vt:lpstr>
      <vt:lpstr>Documents for tendering purposes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Watchpoints for choice and use</vt:lpstr>
      <vt:lpstr>Choice </vt:lpstr>
      <vt:lpstr>PowerPoint Presentation</vt:lpstr>
      <vt:lpstr>Range of JCT Main Contracts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Building contract for a home owner/occupier who has appointed a consultant to oversee the work (HO/C)</vt:lpstr>
      <vt:lpstr>PowerPoint Presentation</vt:lpstr>
      <vt:lpstr>Traditional or conventional: Measurement</vt:lpstr>
      <vt:lpstr>PowerPoint Presentation</vt:lpstr>
      <vt:lpstr>Standard Building Contract With Approximate Quantities (SBC) </vt:lpstr>
      <vt:lpstr>Measured Term Contract (MTC)</vt:lpstr>
      <vt:lpstr>Traditional or conventional: Cost reimbursement or cost plus</vt:lpstr>
      <vt:lpstr>Prime Cost Building Contract (PCC)</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Strategy</dc:title>
  <dc:creator>Lindsay Richards</dc:creator>
  <cp:lastModifiedBy>Lindsay Richards</cp:lastModifiedBy>
  <cp:revision>25</cp:revision>
  <dcterms:created xsi:type="dcterms:W3CDTF">2016-11-23T16:07:50Z</dcterms:created>
  <dcterms:modified xsi:type="dcterms:W3CDTF">2017-11-07T16:12:08Z</dcterms:modified>
</cp:coreProperties>
</file>