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63" r:id="rId2"/>
    <p:sldId id="296" r:id="rId3"/>
    <p:sldId id="301" r:id="rId4"/>
    <p:sldId id="274" r:id="rId5"/>
    <p:sldId id="265" r:id="rId6"/>
    <p:sldId id="275" r:id="rId7"/>
    <p:sldId id="276" r:id="rId8"/>
    <p:sldId id="277" r:id="rId9"/>
    <p:sldId id="278" r:id="rId10"/>
    <p:sldId id="266" r:id="rId11"/>
    <p:sldId id="302" r:id="rId12"/>
    <p:sldId id="267" r:id="rId13"/>
    <p:sldId id="269" r:id="rId14"/>
    <p:sldId id="271" r:id="rId15"/>
    <p:sldId id="314" r:id="rId16"/>
    <p:sldId id="303" r:id="rId17"/>
    <p:sldId id="272" r:id="rId18"/>
    <p:sldId id="273" r:id="rId19"/>
    <p:sldId id="26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6982A70-E2EB-4E2F-A306-5BF5BB41C5C1}" type="datetimeFigureOut">
              <a:rPr lang="en-GB" smtClean="0"/>
              <a:pPr/>
              <a:t>25/03/2019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A8A1496-3003-49CA-B799-7FF1FEC68C41}" type="slidenum">
              <a:rPr lang="en-GB" smtClean="0"/>
              <a:pPr/>
              <a:t>‹#›</a:t>
            </a:fld>
            <a:endParaRPr lang="en-GB"/>
          </a:p>
        </p:txBody>
      </p:sp>
    </p:spTree>
    <p:extLst>
      <p:ext uri="{BB962C8B-B14F-4D97-AF65-F5344CB8AC3E}">
        <p14:creationId xmlns:p14="http://schemas.microsoft.com/office/powerpoint/2010/main" val="1222657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3/25/2019</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3/25/2019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3/25/2019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goldenelixir.com/taoism/views_of_the_body.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Session </a:t>
            </a:r>
            <a:r>
              <a:rPr lang="en-US" altLang="zh-CN" dirty="0" smtClean="0"/>
              <a:t>5-2</a:t>
            </a:r>
            <a:r>
              <a:rPr lang="en-GB" dirty="0" smtClean="0"/>
              <a:t>: Dao and Human Body</a:t>
            </a:r>
            <a:endParaRPr lang="en-GB" dirty="0"/>
          </a:p>
        </p:txBody>
      </p:sp>
      <p:sp>
        <p:nvSpPr>
          <p:cNvPr id="3" name="Content Placeholder 2"/>
          <p:cNvSpPr>
            <a:spLocks noGrp="1"/>
          </p:cNvSpPr>
          <p:nvPr>
            <p:ph idx="1"/>
          </p:nvPr>
        </p:nvSpPr>
        <p:spPr/>
        <p:txBody>
          <a:bodyPr/>
          <a:lstStyle/>
          <a:p>
            <a:r>
              <a:rPr lang="en-GB" dirty="0" err="1" smtClean="0"/>
              <a:t>Daoist</a:t>
            </a:r>
            <a:r>
              <a:rPr lang="en-GB" dirty="0" smtClean="0"/>
              <a:t> Philosophy put emphasis on individual personally finding within themselves the Tao, the Body of Light, or God within. </a:t>
            </a:r>
          </a:p>
          <a:p>
            <a:endParaRPr lang="en-GB" dirty="0" smtClean="0"/>
          </a:p>
          <a:p>
            <a:r>
              <a:rPr lang="en-GB" dirty="0" smtClean="0"/>
              <a:t>This inner esoteric tradition sees Creation’s source and all its manifestations as contained within each human being</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563562"/>
          </a:xfrm>
        </p:spPr>
        <p:txBody>
          <a:bodyPr>
            <a:normAutofit/>
          </a:bodyPr>
          <a:lstStyle/>
          <a:p>
            <a:r>
              <a:rPr lang="en-GB" sz="2800" dirty="0" err="1" smtClean="0"/>
              <a:t>Qi</a:t>
            </a:r>
            <a:r>
              <a:rPr lang="en-GB" sz="2800" dirty="0" smtClean="0"/>
              <a:t> Flow and the Waterway in the Body</a:t>
            </a:r>
            <a:endParaRPr lang="en-GB" sz="2800" dirty="0"/>
          </a:p>
        </p:txBody>
      </p:sp>
      <p:sp>
        <p:nvSpPr>
          <p:cNvPr id="3" name="Content Placeholder 2"/>
          <p:cNvSpPr>
            <a:spLocks noGrp="1"/>
          </p:cNvSpPr>
          <p:nvPr>
            <p:ph idx="1"/>
          </p:nvPr>
        </p:nvSpPr>
        <p:spPr>
          <a:xfrm>
            <a:off x="1435608" y="914400"/>
            <a:ext cx="7498080" cy="5715000"/>
          </a:xfrm>
        </p:spPr>
        <p:txBody>
          <a:bodyPr>
            <a:normAutofit fontScale="85000" lnSpcReduction="10000"/>
          </a:bodyPr>
          <a:lstStyle/>
          <a:p>
            <a:r>
              <a:rPr lang="en-GB" dirty="0" smtClean="0"/>
              <a:t>As the Dao is compared to water, the flow of </a:t>
            </a:r>
            <a:r>
              <a:rPr lang="en-GB" dirty="0" err="1" smtClean="0"/>
              <a:t>qi</a:t>
            </a:r>
            <a:r>
              <a:rPr lang="en-GB" dirty="0" smtClean="0"/>
              <a:t> is as a complex system of waterways in nature and in the human body. </a:t>
            </a:r>
          </a:p>
          <a:p>
            <a:endParaRPr lang="en-GB" dirty="0" smtClean="0"/>
          </a:p>
          <a:p>
            <a:endParaRPr lang="en-GB" dirty="0" smtClean="0"/>
          </a:p>
          <a:p>
            <a:r>
              <a:rPr lang="en-GB" dirty="0" smtClean="0"/>
              <a:t>The Ocean of Qi is in the abdomen</a:t>
            </a:r>
          </a:p>
          <a:p>
            <a:r>
              <a:rPr lang="en-GB" dirty="0" smtClean="0"/>
              <a:t>Rivers of </a:t>
            </a:r>
            <a:r>
              <a:rPr lang="en-GB" dirty="0" err="1" smtClean="0"/>
              <a:t>qi</a:t>
            </a:r>
            <a:r>
              <a:rPr lang="en-GB" dirty="0" smtClean="0"/>
              <a:t> flow through the upper torso, arms, and legs; </a:t>
            </a:r>
          </a:p>
          <a:p>
            <a:r>
              <a:rPr lang="en-GB" dirty="0" smtClean="0"/>
              <a:t>springs of </a:t>
            </a:r>
            <a:r>
              <a:rPr lang="en-GB" dirty="0" err="1" smtClean="0"/>
              <a:t>qi</a:t>
            </a:r>
            <a:r>
              <a:rPr lang="en-GB" dirty="0" smtClean="0"/>
              <a:t> sprout at the wrists and ankles</a:t>
            </a:r>
          </a:p>
          <a:p>
            <a:r>
              <a:rPr lang="en-GB" dirty="0" smtClean="0"/>
              <a:t>The well of </a:t>
            </a:r>
            <a:r>
              <a:rPr lang="en-GB" dirty="0" err="1" smtClean="0"/>
              <a:t>qi</a:t>
            </a:r>
            <a:r>
              <a:rPr lang="en-GB" dirty="0" smtClean="0"/>
              <a:t> are found in the fingers and toes.</a:t>
            </a:r>
          </a:p>
          <a:p>
            <a:endParaRPr lang="en-GB" sz="2400" dirty="0" smtClean="0"/>
          </a:p>
          <a:p>
            <a:r>
              <a:rPr lang="en-GB" sz="2400" dirty="0" smtClean="0"/>
              <a:t>In both nature and the body, even a small spot in this structure can thus influence the whole, so that overall balance and smoothness are the general goal. </a:t>
            </a:r>
            <a:endParaRPr lang="en-GB" sz="24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76613" y="1863127"/>
            <a:ext cx="1572514" cy="97469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0600" y="1773957"/>
            <a:ext cx="1762145" cy="109903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C:\Documents and Settings\sh018\My Documents\My Pictures\300px-Chinese_meridians.jpg"/>
          <p:cNvPicPr>
            <a:picLocks noGrp="1" noChangeAspect="1" noChangeArrowheads="1"/>
          </p:cNvPicPr>
          <p:nvPr>
            <p:ph idx="1"/>
          </p:nvPr>
        </p:nvPicPr>
        <p:blipFill>
          <a:blip r:embed="rId2" cstate="print"/>
          <a:srcRect/>
          <a:stretch>
            <a:fillRect/>
          </a:stretch>
        </p:blipFill>
        <p:spPr bwMode="auto">
          <a:xfrm>
            <a:off x="1371600" y="-586994"/>
            <a:ext cx="7543800" cy="880313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74638"/>
            <a:ext cx="7866888" cy="868362"/>
          </a:xfrm>
        </p:spPr>
        <p:txBody>
          <a:bodyPr>
            <a:normAutofit/>
          </a:bodyPr>
          <a:lstStyle/>
          <a:p>
            <a:r>
              <a:rPr lang="en-GB" sz="2400" b="1" dirty="0" smtClean="0"/>
              <a:t>Are body, thought and emotions separated entities?</a:t>
            </a:r>
            <a:endParaRPr lang="en-GB" sz="2400" b="1" dirty="0"/>
          </a:p>
        </p:txBody>
      </p:sp>
      <p:sp>
        <p:nvSpPr>
          <p:cNvPr id="3" name="Content Placeholder 2"/>
          <p:cNvSpPr>
            <a:spLocks noGrp="1"/>
          </p:cNvSpPr>
          <p:nvPr>
            <p:ph idx="1"/>
          </p:nvPr>
        </p:nvSpPr>
        <p:spPr/>
        <p:txBody>
          <a:bodyPr>
            <a:normAutofit/>
          </a:bodyPr>
          <a:lstStyle/>
          <a:p>
            <a:pPr>
              <a:buNone/>
            </a:pPr>
            <a:r>
              <a:rPr lang="en-GB" dirty="0" smtClean="0"/>
              <a:t>Chinese Medicine: </a:t>
            </a:r>
          </a:p>
          <a:p>
            <a:pPr>
              <a:buNone/>
            </a:pPr>
            <a:r>
              <a:rPr lang="en-GB" dirty="0" smtClean="0"/>
              <a:t>Both body and mind are composed of Chi/</a:t>
            </a:r>
            <a:r>
              <a:rPr lang="en-GB" dirty="0" err="1" smtClean="0"/>
              <a:t>Qi</a:t>
            </a:r>
            <a:r>
              <a:rPr lang="en-GB" dirty="0" smtClean="0"/>
              <a:t> and controlled by the state of that Chi/</a:t>
            </a:r>
            <a:r>
              <a:rPr lang="en-GB" dirty="0" err="1" smtClean="0"/>
              <a:t>Qi</a:t>
            </a:r>
            <a:r>
              <a:rPr lang="en-GB" dirty="0" smtClean="0"/>
              <a:t>. </a:t>
            </a:r>
          </a:p>
          <a:p>
            <a:pPr>
              <a:buNone/>
            </a:pPr>
            <a:r>
              <a:rPr lang="en-GB" dirty="0" smtClean="0"/>
              <a:t>Through the medium of chi/</a:t>
            </a:r>
            <a:r>
              <a:rPr lang="en-GB" dirty="0" err="1" smtClean="0"/>
              <a:t>Qi</a:t>
            </a:r>
            <a:r>
              <a:rPr lang="en-GB" dirty="0" smtClean="0"/>
              <a:t>, the mind can affect the physical body for good or ill, and vice versa.</a:t>
            </a:r>
          </a:p>
          <a:p>
            <a:pPr>
              <a:buNone/>
            </a:pPr>
            <a:r>
              <a:rPr lang="en-GB" dirty="0" smtClean="0"/>
              <a:t>Thus, mental and emotional stress creates physical illness.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Daoist</a:t>
            </a:r>
            <a:r>
              <a:rPr lang="en-GB" dirty="0" smtClean="0"/>
              <a:t> Understanding of the Structure of Human Body</a:t>
            </a:r>
            <a:endParaRPr lang="en-GB" dirty="0"/>
          </a:p>
        </p:txBody>
      </p:sp>
      <p:sp>
        <p:nvSpPr>
          <p:cNvPr id="3" name="Content Placeholder 2"/>
          <p:cNvSpPr>
            <a:spLocks noGrp="1"/>
          </p:cNvSpPr>
          <p:nvPr>
            <p:ph idx="1"/>
          </p:nvPr>
        </p:nvSpPr>
        <p:spPr>
          <a:xfrm>
            <a:off x="1435608" y="1447800"/>
            <a:ext cx="7498080" cy="5181600"/>
          </a:xfrm>
        </p:spPr>
        <p:txBody>
          <a:bodyPr>
            <a:normAutofit fontScale="70000" lnSpcReduction="20000"/>
          </a:bodyPr>
          <a:lstStyle/>
          <a:p>
            <a:r>
              <a:rPr lang="en-GB" sz="2800" dirty="0" smtClean="0"/>
              <a:t>The Western notion of “body” as physical structure is inadequate to convey the complexity of the Chinese views of </a:t>
            </a:r>
            <a:r>
              <a:rPr lang="zh-CN" altLang="en-US" sz="2800" dirty="0" smtClean="0"/>
              <a:t>身体</a:t>
            </a:r>
            <a:r>
              <a:rPr lang="en-US" altLang="zh-CN" sz="2800" dirty="0" smtClean="0"/>
              <a:t>. </a:t>
            </a:r>
          </a:p>
          <a:p>
            <a:endParaRPr lang="en-US" altLang="zh-CN" sz="2800" dirty="0" smtClean="0"/>
          </a:p>
          <a:p>
            <a:r>
              <a:rPr lang="en-US" altLang="zh-CN" sz="2800" dirty="0" smtClean="0"/>
              <a:t>There are three </a:t>
            </a:r>
            <a:r>
              <a:rPr lang="en-GB" sz="2800" dirty="0" smtClean="0"/>
              <a:t>main terms to define traditional Chinese views of the human body:  </a:t>
            </a:r>
          </a:p>
          <a:p>
            <a:endParaRPr lang="en-GB" b="1" dirty="0" smtClean="0"/>
          </a:p>
          <a:p>
            <a:r>
              <a:rPr lang="en-GB" b="1" dirty="0" smtClean="0"/>
              <a:t>Ti </a:t>
            </a:r>
            <a:r>
              <a:rPr lang="zh-CN" altLang="en-US" b="1" dirty="0" smtClean="0"/>
              <a:t>体</a:t>
            </a:r>
            <a:r>
              <a:rPr lang="en-GB" b="1" dirty="0" smtClean="0"/>
              <a:t> </a:t>
            </a:r>
            <a:r>
              <a:rPr lang="en-GB" dirty="0" smtClean="0"/>
              <a:t>"body," designates the physical frame as an ordered whole made of interdependent parts. </a:t>
            </a:r>
          </a:p>
          <a:p>
            <a:endParaRPr lang="en-GB" b="1" dirty="0" smtClean="0"/>
          </a:p>
          <a:p>
            <a:r>
              <a:rPr lang="en-GB" b="1" dirty="0" smtClean="0"/>
              <a:t>Xing</a:t>
            </a:r>
            <a:r>
              <a:rPr lang="zh-CN" altLang="en-US" b="1" dirty="0" smtClean="0"/>
              <a:t>形</a:t>
            </a:r>
            <a:r>
              <a:rPr lang="en-GB" b="1" dirty="0" smtClean="0"/>
              <a:t> </a:t>
            </a:r>
            <a:r>
              <a:rPr lang="en-GB" dirty="0" smtClean="0"/>
              <a:t>"form," mainly refers to the body as the counterpart and residence of spirit. </a:t>
            </a:r>
          </a:p>
          <a:p>
            <a:endParaRPr lang="en-GB" b="1" i="1" dirty="0" smtClean="0"/>
          </a:p>
          <a:p>
            <a:r>
              <a:rPr lang="en-GB" b="1" i="1" dirty="0" err="1" smtClean="0"/>
              <a:t>Shen</a:t>
            </a:r>
            <a:r>
              <a:rPr lang="en-GB" b="1" dirty="0" smtClean="0"/>
              <a:t> </a:t>
            </a:r>
            <a:r>
              <a:rPr lang="zh-CN" altLang="en-US" b="1" dirty="0" smtClean="0"/>
              <a:t>身</a:t>
            </a:r>
            <a:r>
              <a:rPr lang="en-GB" dirty="0" smtClean="0"/>
              <a:t> "person," denotes the whole human being, including its non-material aspects ranging from thinking and feeling to personality and social role.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health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Physical health begins with a lack of obvious symptoms and also requires the chi/</a:t>
            </a:r>
            <a:r>
              <a:rPr lang="en-GB" dirty="0" err="1" smtClean="0"/>
              <a:t>qi</a:t>
            </a:r>
            <a:r>
              <a:rPr lang="en-GB" dirty="0" smtClean="0"/>
              <a:t> energy of your various bodily systems to be balanced, abundant and functioning well. </a:t>
            </a:r>
          </a:p>
          <a:p>
            <a:endParaRPr lang="en-GB" dirty="0" smtClean="0"/>
          </a:p>
          <a:p>
            <a:r>
              <a:rPr lang="en-GB" b="1" dirty="0" smtClean="0"/>
              <a:t>Manifestation of healthy &amp; energetic person:</a:t>
            </a:r>
          </a:p>
          <a:p>
            <a:endParaRPr lang="en-GB" sz="2900" dirty="0" smtClean="0"/>
          </a:p>
          <a:p>
            <a:r>
              <a:rPr lang="en-GB" sz="2900" dirty="0" smtClean="0"/>
              <a:t>Reasonably rapid healing and recovery time</a:t>
            </a:r>
          </a:p>
          <a:p>
            <a:r>
              <a:rPr lang="en-GB" sz="2900" dirty="0" smtClean="0"/>
              <a:t>A lack of incipient or potentially hidden, long-term cause of disease.</a:t>
            </a:r>
          </a:p>
          <a:p>
            <a:r>
              <a:rPr lang="en-GB" sz="2900" dirty="0" smtClean="0"/>
              <a:t>A feeling of being fully alive and vibrant during various age</a:t>
            </a:r>
          </a:p>
          <a:p>
            <a:r>
              <a:rPr lang="en-GB" sz="2900" dirty="0" smtClean="0"/>
              <a:t>Strong and well balanced internal organs and glands </a:t>
            </a:r>
          </a:p>
          <a:p>
            <a:r>
              <a:rPr lang="en-GB" sz="2900" dirty="0" smtClean="0"/>
              <a:t>Flexible and spring joints, muscles and tendons</a:t>
            </a:r>
          </a:p>
          <a:p>
            <a:r>
              <a:rPr lang="en-GB" sz="2900" dirty="0" smtClean="0"/>
              <a:t>Good concentration and mental stamina.  </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Health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From the perspective of Chinese Medicine, organic disease, the way your mind operates and emotional predispositions are all intimately interconnected. </a:t>
            </a:r>
          </a:p>
          <a:p>
            <a:endParaRPr lang="en-GB" dirty="0" smtClean="0"/>
          </a:p>
          <a:p>
            <a:r>
              <a:rPr lang="en-GB" dirty="0" smtClean="0"/>
              <a:t>The Chinese have always thought that prolonged excessive emotions easily lead to unhappiness and allow the mind to fall into morbid or destructive paths, both to oneself and others.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 Health</a:t>
            </a:r>
            <a:endParaRPr lang="en-GB" dirty="0"/>
          </a:p>
        </p:txBody>
      </p:sp>
      <p:sp>
        <p:nvSpPr>
          <p:cNvPr id="3" name="Content Placeholder 2"/>
          <p:cNvSpPr>
            <a:spLocks noGrp="1"/>
          </p:cNvSpPr>
          <p:nvPr>
            <p:ph idx="1"/>
          </p:nvPr>
        </p:nvSpPr>
        <p:spPr/>
        <p:txBody>
          <a:bodyPr/>
          <a:lstStyle/>
          <a:p>
            <a:r>
              <a:rPr lang="en-GB" dirty="0" smtClean="0"/>
              <a:t>For the Chinese, many common problems that we could call psychological positively affected, mitigated or cured by acupuncture, herbs and etc. </a:t>
            </a:r>
          </a:p>
          <a:p>
            <a:endParaRPr lang="en-GB" dirty="0" smtClean="0"/>
          </a:p>
          <a:p>
            <a:r>
              <a:rPr lang="en-GB" dirty="0" smtClean="0"/>
              <a:t>Because those psychological problems are considered to be generated by energetic malfunctions in the body.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Spiritual Health</a:t>
            </a:r>
            <a:endParaRPr lang="en-GB" dirty="0"/>
          </a:p>
        </p:txBody>
      </p:sp>
      <p:sp>
        <p:nvSpPr>
          <p:cNvPr id="3" name="Content Placeholder 2"/>
          <p:cNvSpPr>
            <a:spLocks noGrp="1"/>
          </p:cNvSpPr>
          <p:nvPr>
            <p:ph idx="1"/>
          </p:nvPr>
        </p:nvSpPr>
        <p:spPr/>
        <p:txBody>
          <a:bodyPr/>
          <a:lstStyle/>
          <a:p>
            <a:r>
              <a:rPr lang="en-GB" dirty="0" smtClean="0"/>
              <a:t>In Taoist meditation, spirit is part and parcel of non-physical realities rooted deep in mind, psyche, soul and karma, or whatever one wishes to call essential spiritual qualities</a:t>
            </a:r>
          </a:p>
          <a:p>
            <a:endParaRPr lang="en-GB" dirty="0" smtClean="0"/>
          </a:p>
          <a:p>
            <a:r>
              <a:rPr lang="en-GB" dirty="0" smtClean="0"/>
              <a:t>In Chinese medicine, spirit reflects the underlying conditions of the body’s acupuncture channels and internal organs.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a:bodyPr>
          <a:lstStyle/>
          <a:p>
            <a:r>
              <a:rPr lang="en-GB" sz="2800" b="1" dirty="0" smtClean="0"/>
              <a:t>Human Body is a Image of a Country</a:t>
            </a:r>
            <a:endParaRPr lang="en-GB" sz="2800" dirty="0"/>
          </a:p>
        </p:txBody>
      </p:sp>
      <p:sp>
        <p:nvSpPr>
          <p:cNvPr id="3" name="Content Placeholder 2"/>
          <p:cNvSpPr>
            <a:spLocks noGrp="1"/>
          </p:cNvSpPr>
          <p:nvPr>
            <p:ph idx="1"/>
          </p:nvPr>
        </p:nvSpPr>
        <p:spPr/>
        <p:txBody>
          <a:bodyPr>
            <a:normAutofit fontScale="85000" lnSpcReduction="10000"/>
          </a:bodyPr>
          <a:lstStyle/>
          <a:p>
            <a:r>
              <a:rPr lang="en-GB" dirty="0" smtClean="0"/>
              <a:t>The Taoists believe that human body as a country where people can see mountains and rivers, ponds, forests, paths, and barriers, a whole landscape lord out with dwellings, palaces, towers, walls, and gates sheltering a vast population. </a:t>
            </a:r>
          </a:p>
          <a:p>
            <a:r>
              <a:rPr lang="en-GB" dirty="0" smtClean="0"/>
              <a:t>It is a civilized state, administrated by lords and their ministers. </a:t>
            </a:r>
          </a:p>
          <a:p>
            <a:endParaRPr lang="en-GB" dirty="0" smtClean="0"/>
          </a:p>
          <a:p>
            <a:r>
              <a:rPr lang="en-GB" dirty="0" smtClean="0"/>
              <a:t>The version of the human body belongs both to Taoism and to Chinese medicine.’ </a:t>
            </a:r>
          </a:p>
          <a:p>
            <a:r>
              <a:rPr lang="en-GB" sz="1900" dirty="0" err="1" smtClean="0"/>
              <a:t>Kristofer</a:t>
            </a:r>
            <a:r>
              <a:rPr lang="en-GB" sz="1900" dirty="0" smtClean="0"/>
              <a:t> </a:t>
            </a:r>
            <a:r>
              <a:rPr lang="en-GB" sz="1900" dirty="0" err="1" smtClean="0"/>
              <a:t>Schipper</a:t>
            </a:r>
            <a:r>
              <a:rPr lang="en-GB" sz="1900" dirty="0" smtClean="0"/>
              <a:t>, </a:t>
            </a:r>
            <a:r>
              <a:rPr lang="en-GB" sz="1900" i="1" dirty="0" smtClean="0"/>
              <a:t>The Taoist Body, </a:t>
            </a:r>
            <a:r>
              <a:rPr lang="en-GB" sz="1900" dirty="0" smtClean="0"/>
              <a:t>translated by Karen C. Duval, University of California Press, 1993, p.100.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C:\Documents and Settings\sh018\My Documents\My Pictures\200431311445169803.jpg"/>
          <p:cNvPicPr>
            <a:picLocks noGrp="1" noChangeAspect="1" noChangeArrowheads="1"/>
          </p:cNvPicPr>
          <p:nvPr>
            <p:ph idx="1"/>
          </p:nvPr>
        </p:nvPicPr>
        <p:blipFill>
          <a:blip r:embed="rId2" cstate="print"/>
          <a:srcRect/>
          <a:stretch>
            <a:fillRect/>
          </a:stretch>
        </p:blipFill>
        <p:spPr bwMode="auto">
          <a:xfrm>
            <a:off x="2247900" y="0"/>
            <a:ext cx="5600700" cy="74676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Ge</a:t>
            </a:r>
            <a:r>
              <a:rPr lang="en-GB" dirty="0" smtClean="0"/>
              <a:t> Hong’s View on Human Body</a:t>
            </a:r>
            <a:endParaRPr lang="en-GB" dirty="0"/>
          </a:p>
        </p:txBody>
      </p:sp>
      <p:sp>
        <p:nvSpPr>
          <p:cNvPr id="3" name="Content Placeholder 2"/>
          <p:cNvSpPr>
            <a:spLocks noGrp="1"/>
          </p:cNvSpPr>
          <p:nvPr>
            <p:ph idx="1"/>
          </p:nvPr>
        </p:nvSpPr>
        <p:spPr/>
        <p:txBody>
          <a:bodyPr>
            <a:normAutofit fontScale="85000" lnSpcReduction="10000"/>
          </a:bodyPr>
          <a:lstStyle/>
          <a:p>
            <a:r>
              <a:rPr lang="zh-CN" altLang="en-US" dirty="0" smtClean="0"/>
              <a:t>身</a:t>
            </a:r>
            <a:r>
              <a:rPr lang="en-GB" altLang="zh-CN" dirty="0" smtClean="0"/>
              <a:t>body=</a:t>
            </a:r>
            <a:r>
              <a:rPr lang="zh-CN" altLang="en-US" dirty="0" smtClean="0"/>
              <a:t>国</a:t>
            </a:r>
            <a:r>
              <a:rPr lang="en-GB" altLang="zh-CN" dirty="0" smtClean="0"/>
              <a:t>state</a:t>
            </a:r>
            <a:r>
              <a:rPr lang="zh-CN" altLang="en-US" dirty="0" smtClean="0"/>
              <a:t>。</a:t>
            </a:r>
            <a:endParaRPr lang="en-GB" altLang="zh-CN" dirty="0" smtClean="0"/>
          </a:p>
          <a:p>
            <a:r>
              <a:rPr lang="zh-CN" altLang="en-US" dirty="0" smtClean="0"/>
              <a:t>胸腹</a:t>
            </a:r>
            <a:r>
              <a:rPr lang="en-GB" altLang="zh-CN" dirty="0" smtClean="0"/>
              <a:t>chest and stomach=</a:t>
            </a:r>
            <a:r>
              <a:rPr lang="zh-CN" altLang="en-US" dirty="0" smtClean="0"/>
              <a:t>宫室 </a:t>
            </a:r>
            <a:r>
              <a:rPr lang="en-GB" altLang="zh-CN" dirty="0" smtClean="0"/>
              <a:t>palaces</a:t>
            </a:r>
          </a:p>
          <a:p>
            <a:r>
              <a:rPr lang="en-GB" dirty="0" smtClean="0"/>
              <a:t>Four limbs = edge of the city </a:t>
            </a:r>
          </a:p>
          <a:p>
            <a:r>
              <a:rPr lang="en-GB" dirty="0" smtClean="0"/>
              <a:t>Joints = officials </a:t>
            </a:r>
          </a:p>
          <a:p>
            <a:r>
              <a:rPr lang="en-GB" dirty="0" smtClean="0"/>
              <a:t>Spirit= ruler</a:t>
            </a:r>
          </a:p>
          <a:p>
            <a:r>
              <a:rPr lang="en-GB" dirty="0" smtClean="0"/>
              <a:t>Blood= ministers</a:t>
            </a:r>
          </a:p>
          <a:p>
            <a:r>
              <a:rPr lang="en-GB" dirty="0" err="1" smtClean="0"/>
              <a:t>Qi</a:t>
            </a:r>
            <a:r>
              <a:rPr lang="en-GB" dirty="0" smtClean="0"/>
              <a:t> = citizens </a:t>
            </a:r>
          </a:p>
          <a:p>
            <a:endParaRPr lang="en-GB" dirty="0" smtClean="0"/>
          </a:p>
          <a:p>
            <a:r>
              <a:rPr lang="en-GB" dirty="0" smtClean="0"/>
              <a:t>Managing body same as managing country;  Cultivating </a:t>
            </a:r>
            <a:r>
              <a:rPr lang="en-GB" dirty="0" err="1" smtClean="0"/>
              <a:t>Qi</a:t>
            </a:r>
            <a:r>
              <a:rPr lang="en-GB" dirty="0" smtClean="0"/>
              <a:t> to preserve one’s life is same as to harmonizing citizen to keep a country in peace</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smtClean="0"/>
              <a:t>Laozi</a:t>
            </a:r>
            <a:r>
              <a:rPr lang="en-GB" i="1" dirty="0" smtClean="0"/>
              <a:t> </a:t>
            </a:r>
            <a:r>
              <a:rPr lang="zh-CN" altLang="en-US" i="1" dirty="0" smtClean="0"/>
              <a:t>河上公注</a:t>
            </a:r>
            <a:r>
              <a:rPr lang="en-GB" dirty="0" smtClean="0"/>
              <a:t> 10</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If in governing the body one cherishes one's breath, the body will be complete. </a:t>
            </a:r>
          </a:p>
          <a:p>
            <a:r>
              <a:rPr lang="en-GB" dirty="0" smtClean="0"/>
              <a:t>If in governing the country one cherishes the people, the country will be peaceful. </a:t>
            </a:r>
          </a:p>
          <a:p>
            <a:endParaRPr lang="en-GB" dirty="0" smtClean="0"/>
          </a:p>
          <a:p>
            <a:r>
              <a:rPr lang="en-GB" dirty="0" smtClean="0"/>
              <a:t>Governing the body means to inhale and exhale essence and breath (</a:t>
            </a:r>
            <a:r>
              <a:rPr lang="en-GB" i="1" dirty="0" err="1" smtClean="0"/>
              <a:t>jing</a:t>
            </a:r>
            <a:r>
              <a:rPr lang="en-GB" dirty="0" smtClean="0"/>
              <a:t> and </a:t>
            </a:r>
            <a:r>
              <a:rPr lang="en-GB" i="1" dirty="0" err="1" smtClean="0"/>
              <a:t>qi</a:t>
            </a:r>
            <a:r>
              <a:rPr lang="en-GB" dirty="0" smtClean="0"/>
              <a:t>) without letting one's ears hear them. </a:t>
            </a:r>
          </a:p>
          <a:p>
            <a:r>
              <a:rPr lang="en-GB" dirty="0" smtClean="0"/>
              <a:t>Governing the country means to distribute virtue (</a:t>
            </a:r>
            <a:r>
              <a:rPr lang="en-GB" i="1" dirty="0" smtClean="0"/>
              <a:t>de</a:t>
            </a:r>
            <a:r>
              <a:rPr lang="en-GB" dirty="0" smtClean="0"/>
              <a:t>) and bestow grace (</a:t>
            </a:r>
            <a:r>
              <a:rPr lang="en-GB" i="1" dirty="0" err="1" smtClean="0"/>
              <a:t>hui</a:t>
            </a:r>
            <a:r>
              <a:rPr lang="en-GB" dirty="0" smtClean="0"/>
              <a:t>) without letting the lower ones know it.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b="1" dirty="0" smtClean="0"/>
              <a:t>Body is a Microcosm of the Cosmos and the Universe the Macrocosm of the Body</a:t>
            </a:r>
            <a:endParaRPr lang="en-GB" dirty="0"/>
          </a:p>
        </p:txBody>
      </p:sp>
      <p:sp>
        <p:nvSpPr>
          <p:cNvPr id="3" name="Content Placeholder 2"/>
          <p:cNvSpPr>
            <a:spLocks noGrp="1"/>
          </p:cNvSpPr>
          <p:nvPr>
            <p:ph idx="1"/>
          </p:nvPr>
        </p:nvSpPr>
        <p:spPr>
          <a:xfrm>
            <a:off x="1435608" y="1447800"/>
            <a:ext cx="7498080" cy="5410200"/>
          </a:xfrm>
        </p:spPr>
        <p:txBody>
          <a:bodyPr>
            <a:normAutofit fontScale="70000" lnSpcReduction="20000"/>
          </a:bodyPr>
          <a:lstStyle/>
          <a:p>
            <a:r>
              <a:rPr lang="en-GB" dirty="0" smtClean="0"/>
              <a:t>‘The roundness of the head is an image of Heaven, the </a:t>
            </a:r>
            <a:r>
              <a:rPr lang="en-GB" dirty="0" err="1" smtClean="0"/>
              <a:t>squareness</a:t>
            </a:r>
            <a:r>
              <a:rPr lang="en-GB" dirty="0" smtClean="0"/>
              <a:t> of the feet follows the pattern of earth.’  </a:t>
            </a:r>
          </a:p>
          <a:p>
            <a:endParaRPr lang="en-GB" dirty="0" smtClean="0"/>
          </a:p>
          <a:p>
            <a:r>
              <a:rPr lang="en-GB" dirty="0" smtClean="0"/>
              <a:t>Just as the natural world functions according to the four seasons, five phases, nine directions and 360 days, ‘human beings have four limbs, five inner organs, nine orifices and 360 joints.’ </a:t>
            </a:r>
          </a:p>
          <a:p>
            <a:endParaRPr lang="en-GB" dirty="0" smtClean="0"/>
          </a:p>
          <a:p>
            <a:r>
              <a:rPr lang="en-GB" dirty="0" smtClean="0"/>
              <a:t>Similarly, the various forces of nature, such as rain, wind, cold and heat are matched in people’s actions of giving, taking, joy and anger’. </a:t>
            </a:r>
          </a:p>
          <a:p>
            <a:r>
              <a:rPr lang="en-GB" dirty="0" smtClean="0"/>
              <a:t>Each organ, moreover, has a part to play in the natural inner world: ‘the gall bladder corresponds to the clouds, the lungs to the breath, the liver to the wind, the kidneys to the rain, and the spleen to the thunder’</a:t>
            </a:r>
          </a:p>
          <a:p>
            <a:endParaRPr lang="en-GB" sz="2000" i="1" dirty="0" smtClean="0"/>
          </a:p>
          <a:p>
            <a:r>
              <a:rPr lang="en-GB" sz="2000" i="1" dirty="0" err="1" smtClean="0"/>
              <a:t>Huai</a:t>
            </a:r>
            <a:r>
              <a:rPr lang="en-GB" sz="2000" i="1" dirty="0" smtClean="0"/>
              <a:t> </a:t>
            </a:r>
            <a:r>
              <a:rPr lang="en-GB" sz="2000" i="1" dirty="0" err="1" smtClean="0"/>
              <a:t>Nanzi</a:t>
            </a:r>
            <a:r>
              <a:rPr lang="en-GB" sz="2000" dirty="0" smtClean="0"/>
              <a:t>, chap 7, see major 1978, in John S. Major, ‘Myth, Cosmology and the Origins of Chinese Science’, </a:t>
            </a:r>
            <a:r>
              <a:rPr lang="en-GB" sz="2000" i="1" dirty="0" smtClean="0"/>
              <a:t>Journal of Chinese philosophy </a:t>
            </a:r>
            <a:r>
              <a:rPr lang="en-GB" sz="2000" dirty="0" smtClean="0"/>
              <a:t>5:1-20, 1978.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28600"/>
            <a:ext cx="7498080" cy="1143000"/>
          </a:xfrm>
        </p:spPr>
        <p:txBody>
          <a:bodyPr>
            <a:normAutofit/>
          </a:bodyPr>
          <a:lstStyle/>
          <a:p>
            <a:r>
              <a:rPr lang="en-GB" sz="2800" b="1" dirty="0" smtClean="0"/>
              <a:t>Body is a Microcosm of the Cosmos and the Universe the Macrocosm of the Body</a:t>
            </a:r>
            <a:endParaRPr lang="en-GB" sz="2800" dirty="0"/>
          </a:p>
        </p:txBody>
      </p:sp>
      <p:sp>
        <p:nvSpPr>
          <p:cNvPr id="3" name="Content Placeholder 2"/>
          <p:cNvSpPr>
            <a:spLocks noGrp="1"/>
          </p:cNvSpPr>
          <p:nvPr>
            <p:ph idx="1"/>
          </p:nvPr>
        </p:nvSpPr>
        <p:spPr/>
        <p:txBody>
          <a:bodyPr>
            <a:normAutofit/>
          </a:bodyPr>
          <a:lstStyle/>
          <a:p>
            <a:r>
              <a:rPr lang="en-GB" dirty="0" smtClean="0"/>
              <a:t>Head---Roundness: image of Heaven, </a:t>
            </a:r>
          </a:p>
          <a:p>
            <a:r>
              <a:rPr lang="en-GB" dirty="0" smtClean="0"/>
              <a:t>Feet--- </a:t>
            </a:r>
            <a:r>
              <a:rPr lang="en-GB" dirty="0" err="1" smtClean="0"/>
              <a:t>Squareness</a:t>
            </a:r>
            <a:r>
              <a:rPr lang="en-GB" dirty="0" smtClean="0"/>
              <a:t>: the pattern of Earth</a:t>
            </a:r>
          </a:p>
          <a:p>
            <a:endParaRPr lang="en-GB" dirty="0" smtClean="0"/>
          </a:p>
          <a:p>
            <a:r>
              <a:rPr lang="en-GB" b="1" dirty="0" smtClean="0"/>
              <a:t>Natural world        Human beings</a:t>
            </a:r>
          </a:p>
          <a:p>
            <a:r>
              <a:rPr lang="en-GB" dirty="0" smtClean="0"/>
              <a:t>Four seasons,             Four limbs</a:t>
            </a:r>
          </a:p>
          <a:p>
            <a:r>
              <a:rPr lang="en-GB" dirty="0" smtClean="0"/>
              <a:t>Five phases,                Five inner organs</a:t>
            </a:r>
          </a:p>
          <a:p>
            <a:r>
              <a:rPr lang="en-GB" dirty="0" smtClean="0"/>
              <a:t>Nine directions          Nine Orifices</a:t>
            </a:r>
          </a:p>
          <a:p>
            <a:r>
              <a:rPr lang="en-GB" dirty="0" smtClean="0"/>
              <a:t>360 days,                    360 joints.’ </a:t>
            </a:r>
          </a:p>
          <a:p>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C:\Documents and Settings\sh018\My Documents\My Pictures\xiuzhentu.gif"/>
          <p:cNvPicPr>
            <a:picLocks noGrp="1" noChangeAspect="1" noChangeArrowheads="1"/>
          </p:cNvPicPr>
          <p:nvPr>
            <p:ph idx="1"/>
          </p:nvPr>
        </p:nvPicPr>
        <p:blipFill>
          <a:blip r:embed="rId2" cstate="print"/>
          <a:srcRect/>
          <a:stretch>
            <a:fillRect/>
          </a:stretch>
        </p:blipFill>
        <p:spPr bwMode="auto">
          <a:xfrm>
            <a:off x="-457200" y="-1676400"/>
            <a:ext cx="10058400" cy="10202442"/>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Scripture of the Transformations of </a:t>
            </a:r>
            <a:r>
              <a:rPr lang="en-GB" dirty="0" err="1" smtClean="0"/>
              <a:t>Laozi</a:t>
            </a:r>
            <a:endParaRPr lang="en-GB" dirty="0"/>
          </a:p>
        </p:txBody>
      </p:sp>
      <p:sp>
        <p:nvSpPr>
          <p:cNvPr id="3" name="Content Placeholder 2"/>
          <p:cNvSpPr>
            <a:spLocks noGrp="1"/>
          </p:cNvSpPr>
          <p:nvPr>
            <p:ph idx="1"/>
          </p:nvPr>
        </p:nvSpPr>
        <p:spPr/>
        <p:txBody>
          <a:bodyPr/>
          <a:lstStyle/>
          <a:p>
            <a:r>
              <a:rPr lang="en-GB" dirty="0" err="1" smtClean="0"/>
              <a:t>Laozi</a:t>
            </a:r>
            <a:r>
              <a:rPr lang="en-GB" dirty="0" smtClean="0"/>
              <a:t> exists at the beginning of the formation of the cosmos and reappears throughout human history, transforming his body each time. </a:t>
            </a:r>
          </a:p>
          <a:p>
            <a:endParaRPr lang="en-GB" dirty="0" smtClean="0"/>
          </a:p>
          <a:p>
            <a:r>
              <a:rPr lang="en-GB" dirty="0" smtClean="0"/>
              <a:t>In other instances, the cosmos itself is seen as the body of </a:t>
            </a:r>
            <a:r>
              <a:rPr lang="en-GB" dirty="0" err="1" smtClean="0"/>
              <a:t>Laozi</a:t>
            </a:r>
            <a:r>
              <a:rPr lang="en-GB" dirty="0" smtClean="0"/>
              <a:t>, a theme that appears to have originated in myths concerning Pan </a:t>
            </a:r>
            <a:r>
              <a:rPr lang="en-GB" dirty="0" err="1" smtClean="0"/>
              <a:t>Gu</a:t>
            </a:r>
            <a:r>
              <a:rPr lang="en-GB" dirty="0" smtClean="0"/>
              <a:t>, the "cosmic man".</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Buddhist </a:t>
            </a:r>
            <a:r>
              <a:rPr lang="en-GB" i="1" dirty="0" err="1" smtClean="0"/>
              <a:t>Xiaodao</a:t>
            </a:r>
            <a:r>
              <a:rPr lang="en-GB" i="1" dirty="0" smtClean="0"/>
              <a:t> </a:t>
            </a:r>
            <a:r>
              <a:rPr lang="en-GB" i="1" dirty="0" err="1" smtClean="0"/>
              <a:t>lun</a:t>
            </a:r>
            <a:r>
              <a:rPr lang="en-GB" dirty="0" smtClean="0"/>
              <a:t> (Essays to Ridicule the Dao) </a:t>
            </a:r>
            <a:endParaRPr lang="en-GB" dirty="0"/>
          </a:p>
        </p:txBody>
      </p:sp>
      <p:sp>
        <p:nvSpPr>
          <p:cNvPr id="3" name="Content Placeholder 2"/>
          <p:cNvSpPr>
            <a:spLocks noGrp="1"/>
          </p:cNvSpPr>
          <p:nvPr>
            <p:ph idx="1"/>
          </p:nvPr>
        </p:nvSpPr>
        <p:spPr/>
        <p:txBody>
          <a:bodyPr>
            <a:normAutofit fontScale="85000" lnSpcReduction="10000"/>
          </a:bodyPr>
          <a:lstStyle/>
          <a:p>
            <a:r>
              <a:rPr lang="en-GB" dirty="0" err="1" smtClean="0"/>
              <a:t>Laozi</a:t>
            </a:r>
            <a:r>
              <a:rPr lang="en-GB" dirty="0" smtClean="0"/>
              <a:t> transformed his body. His </a:t>
            </a:r>
            <a:r>
              <a:rPr lang="en-GB" b="1" dirty="0" smtClean="0"/>
              <a:t>left eye </a:t>
            </a:r>
            <a:r>
              <a:rPr lang="en-GB" dirty="0" smtClean="0"/>
              <a:t>became </a:t>
            </a:r>
            <a:r>
              <a:rPr lang="en-GB" b="1" dirty="0" smtClean="0"/>
              <a:t>the sun</a:t>
            </a:r>
            <a:r>
              <a:rPr lang="en-GB" dirty="0" smtClean="0"/>
              <a:t>; his </a:t>
            </a:r>
            <a:r>
              <a:rPr lang="en-GB" dirty="0" smtClean="0">
                <a:solidFill>
                  <a:srgbClr val="FF0000"/>
                </a:solidFill>
              </a:rPr>
              <a:t>right eye</a:t>
            </a:r>
            <a:r>
              <a:rPr lang="en-GB" dirty="0" smtClean="0"/>
              <a:t>, </a:t>
            </a:r>
            <a:r>
              <a:rPr lang="en-GB" dirty="0" smtClean="0">
                <a:solidFill>
                  <a:srgbClr val="FF0000"/>
                </a:solidFill>
              </a:rPr>
              <a:t>the moon</a:t>
            </a:r>
            <a:r>
              <a:rPr lang="en-GB" dirty="0" smtClean="0"/>
              <a:t>; his </a:t>
            </a:r>
            <a:r>
              <a:rPr lang="en-GB" dirty="0" smtClean="0">
                <a:solidFill>
                  <a:schemeClr val="accent4"/>
                </a:solidFill>
              </a:rPr>
              <a:t>head</a:t>
            </a:r>
            <a:r>
              <a:rPr lang="en-GB" dirty="0" smtClean="0"/>
              <a:t>, </a:t>
            </a:r>
            <a:r>
              <a:rPr lang="en-GB" dirty="0" smtClean="0">
                <a:solidFill>
                  <a:schemeClr val="accent4"/>
                </a:solidFill>
              </a:rPr>
              <a:t>Mount Kunlun</a:t>
            </a:r>
            <a:r>
              <a:rPr lang="en-GB" dirty="0" smtClean="0"/>
              <a:t>; his </a:t>
            </a:r>
            <a:r>
              <a:rPr lang="en-GB" dirty="0" smtClean="0">
                <a:solidFill>
                  <a:schemeClr val="accent2">
                    <a:lumMod val="60000"/>
                    <a:lumOff val="40000"/>
                  </a:schemeClr>
                </a:solidFill>
              </a:rPr>
              <a:t>beard</a:t>
            </a:r>
            <a:r>
              <a:rPr lang="en-GB" dirty="0" smtClean="0"/>
              <a:t>, the </a:t>
            </a:r>
            <a:r>
              <a:rPr lang="en-GB" dirty="0" smtClean="0">
                <a:solidFill>
                  <a:schemeClr val="accent2">
                    <a:lumMod val="60000"/>
                    <a:lumOff val="40000"/>
                  </a:schemeClr>
                </a:solidFill>
              </a:rPr>
              <a:t>planets</a:t>
            </a:r>
            <a:r>
              <a:rPr lang="en-GB" dirty="0" smtClean="0"/>
              <a:t> and </a:t>
            </a:r>
            <a:r>
              <a:rPr lang="en-GB" dirty="0" smtClean="0">
                <a:solidFill>
                  <a:schemeClr val="accent2">
                    <a:lumMod val="60000"/>
                    <a:lumOff val="40000"/>
                  </a:schemeClr>
                </a:solidFill>
              </a:rPr>
              <a:t>constellations; </a:t>
            </a:r>
            <a:r>
              <a:rPr lang="en-GB" dirty="0" smtClean="0"/>
              <a:t>his </a:t>
            </a:r>
            <a:r>
              <a:rPr lang="en-GB" b="1" dirty="0" smtClean="0"/>
              <a:t>bones</a:t>
            </a:r>
            <a:r>
              <a:rPr lang="en-GB" dirty="0" smtClean="0"/>
              <a:t>, the </a:t>
            </a:r>
            <a:r>
              <a:rPr lang="en-GB" b="1" dirty="0" smtClean="0"/>
              <a:t>dragons</a:t>
            </a:r>
            <a:r>
              <a:rPr lang="en-GB" dirty="0" smtClean="0"/>
              <a:t>; his </a:t>
            </a:r>
            <a:r>
              <a:rPr lang="en-GB" dirty="0" smtClean="0">
                <a:solidFill>
                  <a:schemeClr val="accent3"/>
                </a:solidFill>
              </a:rPr>
              <a:t>flesh</a:t>
            </a:r>
            <a:r>
              <a:rPr lang="en-GB" dirty="0" smtClean="0"/>
              <a:t>, the </a:t>
            </a:r>
            <a:r>
              <a:rPr lang="en-GB" dirty="0" smtClean="0">
                <a:solidFill>
                  <a:schemeClr val="accent3"/>
                </a:solidFill>
              </a:rPr>
              <a:t>quadrupeds</a:t>
            </a:r>
            <a:r>
              <a:rPr lang="en-GB" dirty="0" smtClean="0"/>
              <a:t>; his </a:t>
            </a:r>
            <a:r>
              <a:rPr lang="en-GB" dirty="0" smtClean="0">
                <a:solidFill>
                  <a:schemeClr val="accent4">
                    <a:lumMod val="75000"/>
                  </a:schemeClr>
                </a:solidFill>
              </a:rPr>
              <a:t>intestine</a:t>
            </a:r>
            <a:r>
              <a:rPr lang="en-GB" dirty="0" smtClean="0"/>
              <a:t>, the </a:t>
            </a:r>
            <a:r>
              <a:rPr lang="en-GB" dirty="0" smtClean="0">
                <a:solidFill>
                  <a:schemeClr val="accent4">
                    <a:lumMod val="75000"/>
                  </a:schemeClr>
                </a:solidFill>
              </a:rPr>
              <a:t>snakes</a:t>
            </a:r>
            <a:r>
              <a:rPr lang="en-GB" dirty="0" smtClean="0"/>
              <a:t>; his </a:t>
            </a:r>
            <a:r>
              <a:rPr lang="en-GB" dirty="0" smtClean="0">
                <a:solidFill>
                  <a:srgbClr val="7030A0"/>
                </a:solidFill>
              </a:rPr>
              <a:t>stomach</a:t>
            </a:r>
            <a:r>
              <a:rPr lang="en-GB" dirty="0" smtClean="0"/>
              <a:t>, the </a:t>
            </a:r>
            <a:r>
              <a:rPr lang="en-GB" dirty="0" smtClean="0">
                <a:solidFill>
                  <a:srgbClr val="7030A0"/>
                </a:solidFill>
              </a:rPr>
              <a:t>sea</a:t>
            </a:r>
            <a:r>
              <a:rPr lang="en-GB" dirty="0" smtClean="0"/>
              <a:t>; his </a:t>
            </a:r>
            <a:r>
              <a:rPr lang="en-GB" dirty="0" smtClean="0">
                <a:solidFill>
                  <a:schemeClr val="accent3">
                    <a:lumMod val="60000"/>
                    <a:lumOff val="40000"/>
                  </a:schemeClr>
                </a:solidFill>
              </a:rPr>
              <a:t>fingers</a:t>
            </a:r>
            <a:r>
              <a:rPr lang="en-GB" dirty="0" smtClean="0"/>
              <a:t>, the </a:t>
            </a:r>
            <a:r>
              <a:rPr lang="en-GB" dirty="0" smtClean="0">
                <a:solidFill>
                  <a:schemeClr val="accent3">
                    <a:lumMod val="60000"/>
                    <a:lumOff val="40000"/>
                  </a:schemeClr>
                </a:solidFill>
              </a:rPr>
              <a:t>five peaks (</a:t>
            </a:r>
            <a:r>
              <a:rPr lang="en-GB" i="1" dirty="0" err="1" smtClean="0">
                <a:solidFill>
                  <a:schemeClr val="accent3">
                    <a:lumMod val="60000"/>
                    <a:lumOff val="40000"/>
                  </a:schemeClr>
                </a:solidFill>
              </a:rPr>
              <a:t>wuyue</a:t>
            </a:r>
            <a:r>
              <a:rPr lang="en-GB" dirty="0" smtClean="0"/>
              <a:t>); his </a:t>
            </a:r>
            <a:r>
              <a:rPr lang="en-GB" dirty="0" smtClean="0">
                <a:solidFill>
                  <a:srgbClr val="FF0000"/>
                </a:solidFill>
              </a:rPr>
              <a:t>hair</a:t>
            </a:r>
            <a:r>
              <a:rPr lang="en-GB" dirty="0" smtClean="0"/>
              <a:t>, the </a:t>
            </a:r>
            <a:r>
              <a:rPr lang="en-GB" dirty="0" smtClean="0">
                <a:solidFill>
                  <a:srgbClr val="FF0000"/>
                </a:solidFill>
              </a:rPr>
              <a:t>trees</a:t>
            </a:r>
            <a:r>
              <a:rPr lang="en-GB" dirty="0" smtClean="0"/>
              <a:t> and the </a:t>
            </a:r>
            <a:r>
              <a:rPr lang="en-GB" dirty="0" smtClean="0">
                <a:solidFill>
                  <a:srgbClr val="FF0000"/>
                </a:solidFill>
              </a:rPr>
              <a:t>herbs;</a:t>
            </a:r>
            <a:r>
              <a:rPr lang="en-GB" dirty="0" smtClean="0"/>
              <a:t> his </a:t>
            </a:r>
            <a:r>
              <a:rPr lang="en-GB" dirty="0" smtClean="0">
                <a:solidFill>
                  <a:srgbClr val="FFC000"/>
                </a:solidFill>
              </a:rPr>
              <a:t>heart</a:t>
            </a:r>
            <a:r>
              <a:rPr lang="en-GB" dirty="0" smtClean="0"/>
              <a:t>, the </a:t>
            </a:r>
            <a:r>
              <a:rPr lang="en-GB" dirty="0" smtClean="0">
                <a:solidFill>
                  <a:srgbClr val="FFC000"/>
                </a:solidFill>
              </a:rPr>
              <a:t>Flowery Canopy </a:t>
            </a:r>
            <a:r>
              <a:rPr lang="en-GB" dirty="0" smtClean="0"/>
              <a:t>(</a:t>
            </a:r>
            <a:r>
              <a:rPr lang="en-GB" i="1" dirty="0" err="1" smtClean="0"/>
              <a:t>huagai</a:t>
            </a:r>
            <a:r>
              <a:rPr lang="en-GB" dirty="0" smtClean="0"/>
              <a:t>, i.e., </a:t>
            </a:r>
            <a:r>
              <a:rPr lang="en-GB" dirty="0" err="1" smtClean="0"/>
              <a:t>Cassiopea</a:t>
            </a:r>
            <a:r>
              <a:rPr lang="en-GB" dirty="0" smtClean="0"/>
              <a:t> in heaven and the lungs in the body); and his </a:t>
            </a:r>
            <a:r>
              <a:rPr lang="en-GB" b="1" dirty="0" smtClean="0"/>
              <a:t>kidneys</a:t>
            </a:r>
            <a:r>
              <a:rPr lang="en-GB" dirty="0" smtClean="0"/>
              <a:t>, the </a:t>
            </a:r>
            <a:r>
              <a:rPr lang="en-GB" b="1" dirty="0" smtClean="0"/>
              <a:t>Real Father and the Real Mother</a:t>
            </a:r>
            <a:r>
              <a:rPr lang="en-GB" dirty="0" smtClean="0"/>
              <a:t> of humanity. </a:t>
            </a:r>
          </a:p>
          <a:p>
            <a:r>
              <a:rPr lang="en-GB" u="sng" dirty="0" smtClean="0">
                <a:hlinkClick r:id="rId2"/>
              </a:rPr>
              <a:t>http://www.goldenelixir.com/taoism/views_of_the_body.html</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Body and Universe </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In Chinese literature, </a:t>
            </a:r>
            <a:r>
              <a:rPr lang="en-GB" b="1" dirty="0" smtClean="0"/>
              <a:t>guan </a:t>
            </a:r>
            <a:r>
              <a:rPr lang="zh-CN" altLang="en-US" b="1" dirty="0" smtClean="0"/>
              <a:t>官</a:t>
            </a:r>
            <a:r>
              <a:rPr lang="en-GB" dirty="0" smtClean="0"/>
              <a:t>means </a:t>
            </a:r>
            <a:r>
              <a:rPr lang="en-GB" b="1" dirty="0" smtClean="0"/>
              <a:t>organ</a:t>
            </a:r>
            <a:r>
              <a:rPr lang="en-GB" dirty="0" smtClean="0"/>
              <a:t> as well as </a:t>
            </a:r>
            <a:r>
              <a:rPr lang="en-GB" b="1" dirty="0" smtClean="0"/>
              <a:t>officia</a:t>
            </a:r>
            <a:r>
              <a:rPr lang="en-GB" dirty="0" smtClean="0"/>
              <a:t>l (xun </a:t>
            </a:r>
            <a:r>
              <a:rPr lang="en-GB" dirty="0" err="1" smtClean="0"/>
              <a:t>zi</a:t>
            </a:r>
            <a:r>
              <a:rPr lang="en-GB" dirty="0" smtClean="0"/>
              <a:t> chapter 17; </a:t>
            </a:r>
            <a:r>
              <a:rPr lang="en-GB" dirty="0" err="1" smtClean="0"/>
              <a:t>zhuang</a:t>
            </a:r>
            <a:r>
              <a:rPr lang="en-GB" dirty="0" smtClean="0"/>
              <a:t> </a:t>
            </a:r>
            <a:r>
              <a:rPr lang="en-GB" dirty="0" err="1" smtClean="0"/>
              <a:t>zi</a:t>
            </a:r>
            <a:r>
              <a:rPr lang="en-GB" dirty="0" smtClean="0"/>
              <a:t>, </a:t>
            </a:r>
            <a:r>
              <a:rPr lang="en-GB" dirty="0" err="1" smtClean="0"/>
              <a:t>chp</a:t>
            </a:r>
            <a:r>
              <a:rPr lang="en-GB" dirty="0" smtClean="0"/>
              <a:t>. P.507). </a:t>
            </a:r>
          </a:p>
          <a:p>
            <a:endParaRPr lang="en-GB" dirty="0" smtClean="0"/>
          </a:p>
          <a:p>
            <a:r>
              <a:rPr lang="en-GB" dirty="0" smtClean="0"/>
              <a:t>Some scholars states that it is clear that beyond the metaphorical level, a whole system of correspondences is intended here: </a:t>
            </a:r>
          </a:p>
          <a:p>
            <a:r>
              <a:rPr lang="en-GB" dirty="0" smtClean="0"/>
              <a:t>the body—microcosm is meant to correspond in all respects to the outer world and reflect it faithfully. </a:t>
            </a:r>
          </a:p>
          <a:p>
            <a:endParaRPr lang="en-GB" dirty="0" smtClean="0"/>
          </a:p>
          <a:p>
            <a:r>
              <a:rPr lang="en-GB" dirty="0" smtClean="0"/>
              <a:t>That means, the whole human body, its organization, laws, and transformations were to be found in the universe: they can understand their body organs through observe the sky or the universe.</a:t>
            </a:r>
          </a:p>
          <a:p>
            <a:endParaRPr lang="en-GB" dirty="0" smtClean="0"/>
          </a:p>
          <a:p>
            <a:r>
              <a:rPr lang="en-GB" b="1" dirty="0" smtClean="0"/>
              <a:t>Is this statement True?</a:t>
            </a:r>
            <a:endParaRPr lang="en-GB" b="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4112</TotalTime>
  <Words>1366</Words>
  <Application>Microsoft Office PowerPoint</Application>
  <PresentationFormat>On-screen Show (4:3)</PresentationFormat>
  <Paragraphs>108</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华文中宋</vt:lpstr>
      <vt:lpstr>Calibri</vt:lpstr>
      <vt:lpstr>Gill Sans MT</vt:lpstr>
      <vt:lpstr>Verdana</vt:lpstr>
      <vt:lpstr>Wingdings 2</vt:lpstr>
      <vt:lpstr>Solstice</vt:lpstr>
      <vt:lpstr>Session 5-2: Dao and Human Body</vt:lpstr>
      <vt:lpstr>Qi Flow and the Waterway in the Body</vt:lpstr>
      <vt:lpstr>PowerPoint Presentation</vt:lpstr>
      <vt:lpstr>Are body, thought and emotions separated entities?</vt:lpstr>
      <vt:lpstr>Daoist Understanding of the Structure of Human Body</vt:lpstr>
      <vt:lpstr>Physical health </vt:lpstr>
      <vt:lpstr>Emotional Health</vt:lpstr>
      <vt:lpstr>Psychological Health</vt:lpstr>
      <vt:lpstr>Spiritual Health</vt:lpstr>
      <vt:lpstr>Human Body is a Image of a Country</vt:lpstr>
      <vt:lpstr>PowerPoint Presentation</vt:lpstr>
      <vt:lpstr>Ge Hong’s View on Human Body</vt:lpstr>
      <vt:lpstr>Laozi 河上公注 10</vt:lpstr>
      <vt:lpstr>Body is a Microcosm of the Cosmos and the Universe the Macrocosm of the Body</vt:lpstr>
      <vt:lpstr>Body is a Microcosm of the Cosmos and the Universe the Macrocosm of the Body</vt:lpstr>
      <vt:lpstr>PowerPoint Presentation</vt:lpstr>
      <vt:lpstr>Scripture of the Transformations of Laozi</vt:lpstr>
      <vt:lpstr>Buddhist Xiaodao lun (Essays to Ridicule the Dao) </vt:lpstr>
      <vt:lpstr>Human Body and Universe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352</cp:revision>
  <dcterms:created xsi:type="dcterms:W3CDTF">2006-08-16T00:00:00Z</dcterms:created>
  <dcterms:modified xsi:type="dcterms:W3CDTF">2019-03-25T09:32:45Z</dcterms:modified>
</cp:coreProperties>
</file>