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57" r:id="rId2"/>
    <p:sldId id="284" r:id="rId3"/>
    <p:sldId id="306" r:id="rId4"/>
    <p:sldId id="290" r:id="rId5"/>
    <p:sldId id="356" r:id="rId6"/>
    <p:sldId id="313" r:id="rId7"/>
    <p:sldId id="314" r:id="rId8"/>
    <p:sldId id="388" r:id="rId9"/>
    <p:sldId id="315" r:id="rId10"/>
    <p:sldId id="389" r:id="rId11"/>
    <p:sldId id="391" r:id="rId12"/>
    <p:sldId id="316" r:id="rId13"/>
    <p:sldId id="357" r:id="rId14"/>
    <p:sldId id="393" r:id="rId15"/>
    <p:sldId id="301" r:id="rId16"/>
    <p:sldId id="304" r:id="rId17"/>
    <p:sldId id="261" r:id="rId18"/>
    <p:sldId id="271" r:id="rId19"/>
    <p:sldId id="385" r:id="rId20"/>
    <p:sldId id="265" r:id="rId21"/>
    <p:sldId id="394" r:id="rId22"/>
    <p:sldId id="358" r:id="rId23"/>
    <p:sldId id="396" r:id="rId24"/>
    <p:sldId id="392" r:id="rId25"/>
    <p:sldId id="395" r:id="rId26"/>
    <p:sldId id="378" r:id="rId27"/>
    <p:sldId id="379" r:id="rId28"/>
    <p:sldId id="380" r:id="rId29"/>
    <p:sldId id="381" r:id="rId30"/>
    <p:sldId id="397" r:id="rId31"/>
    <p:sldId id="382" r:id="rId32"/>
    <p:sldId id="383" r:id="rId33"/>
    <p:sldId id="386" r:id="rId34"/>
    <p:sldId id="359" r:id="rId35"/>
    <p:sldId id="361" r:id="rId36"/>
    <p:sldId id="387" r:id="rId37"/>
    <p:sldId id="384"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8DED10-6DE8-4C91-AC82-01BADD776EF4}" v="64" dt="2025-09-30T14:28:28.0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7" d="100"/>
          <a:sy n="87" d="100"/>
        </p:scale>
        <p:origin x="66"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708DED10-6DE8-4C91-AC82-01BADD776EF4}"/>
    <pc:docChg chg="undo custSel addSld delSld modSld sldOrd">
      <pc:chgData name="Deborah Jenkins" userId="3cd02ba5-e528-4585-978d-4fde2b47730a" providerId="ADAL" clId="{708DED10-6DE8-4C91-AC82-01BADD776EF4}" dt="2025-09-30T14:29:26.770" v="269" actId="20577"/>
      <pc:docMkLst>
        <pc:docMk/>
      </pc:docMkLst>
      <pc:sldChg chg="modSp">
        <pc:chgData name="Deborah Jenkins" userId="3cd02ba5-e528-4585-978d-4fde2b47730a" providerId="ADAL" clId="{708DED10-6DE8-4C91-AC82-01BADD776EF4}" dt="2025-09-30T14:01:54.472" v="61" actId="1076"/>
        <pc:sldMkLst>
          <pc:docMk/>
          <pc:sldMk cId="0" sldId="261"/>
        </pc:sldMkLst>
        <pc:spChg chg="mod">
          <ac:chgData name="Deborah Jenkins" userId="3cd02ba5-e528-4585-978d-4fde2b47730a" providerId="ADAL" clId="{708DED10-6DE8-4C91-AC82-01BADD776EF4}" dt="2025-09-30T14:01:54.472" v="61" actId="1076"/>
          <ac:spMkLst>
            <pc:docMk/>
            <pc:sldMk cId="0" sldId="261"/>
            <ac:spMk id="47109" creationId="{15455076-78FD-79FD-C13D-8EBEBE7DDFB4}"/>
          </ac:spMkLst>
        </pc:spChg>
      </pc:sldChg>
      <pc:sldChg chg="del">
        <pc:chgData name="Deborah Jenkins" userId="3cd02ba5-e528-4585-978d-4fde2b47730a" providerId="ADAL" clId="{708DED10-6DE8-4C91-AC82-01BADD776EF4}" dt="2025-09-30T14:16:48.494" v="128" actId="47"/>
        <pc:sldMkLst>
          <pc:docMk/>
          <pc:sldMk cId="0" sldId="268"/>
        </pc:sldMkLst>
      </pc:sldChg>
      <pc:sldChg chg="addSp modSp mod modClrScheme chgLayout">
        <pc:chgData name="Deborah Jenkins" userId="3cd02ba5-e528-4585-978d-4fde2b47730a" providerId="ADAL" clId="{708DED10-6DE8-4C91-AC82-01BADD776EF4}" dt="2025-09-30T14:02:59.142" v="65" actId="26606"/>
        <pc:sldMkLst>
          <pc:docMk/>
          <pc:sldMk cId="0" sldId="271"/>
        </pc:sldMkLst>
        <pc:spChg chg="mod">
          <ac:chgData name="Deborah Jenkins" userId="3cd02ba5-e528-4585-978d-4fde2b47730a" providerId="ADAL" clId="{708DED10-6DE8-4C91-AC82-01BADD776EF4}" dt="2025-09-30T14:02:59.142" v="65" actId="26606"/>
          <ac:spMkLst>
            <pc:docMk/>
            <pc:sldMk cId="0" sldId="271"/>
            <ac:spMk id="32771" creationId="{ABCA5BA5-93E0-2384-D294-E3D5BB32F120}"/>
          </ac:spMkLst>
        </pc:spChg>
        <pc:spChg chg="mod">
          <ac:chgData name="Deborah Jenkins" userId="3cd02ba5-e528-4585-978d-4fde2b47730a" providerId="ADAL" clId="{708DED10-6DE8-4C91-AC82-01BADD776EF4}" dt="2025-09-30T14:02:59.142" v="65" actId="26606"/>
          <ac:spMkLst>
            <pc:docMk/>
            <pc:sldMk cId="0" sldId="271"/>
            <ac:spMk id="51202" creationId="{41174619-A6B2-0F1E-C453-C32A4C39D407}"/>
          </ac:spMkLst>
        </pc:spChg>
        <pc:picChg chg="add mod">
          <ac:chgData name="Deborah Jenkins" userId="3cd02ba5-e528-4585-978d-4fde2b47730a" providerId="ADAL" clId="{708DED10-6DE8-4C91-AC82-01BADD776EF4}" dt="2025-09-30T14:02:59.142" v="65" actId="26606"/>
          <ac:picMkLst>
            <pc:docMk/>
            <pc:sldMk cId="0" sldId="271"/>
            <ac:picMk id="2" creationId="{20CBD7E1-0B33-AD33-28FA-B6DE662D6B23}"/>
          </ac:picMkLst>
        </pc:picChg>
      </pc:sldChg>
      <pc:sldChg chg="modSp mod modAnim">
        <pc:chgData name="Deborah Jenkins" userId="3cd02ba5-e528-4585-978d-4fde2b47730a" providerId="ADAL" clId="{708DED10-6DE8-4C91-AC82-01BADD776EF4}" dt="2025-09-30T13:52:36.685" v="8"/>
        <pc:sldMkLst>
          <pc:docMk/>
          <pc:sldMk cId="0" sldId="314"/>
        </pc:sldMkLst>
        <pc:spChg chg="mod">
          <ac:chgData name="Deborah Jenkins" userId="3cd02ba5-e528-4585-978d-4fde2b47730a" providerId="ADAL" clId="{708DED10-6DE8-4C91-AC82-01BADD776EF4}" dt="2025-09-30T13:52:22.082" v="6" actId="27636"/>
          <ac:spMkLst>
            <pc:docMk/>
            <pc:sldMk cId="0" sldId="314"/>
            <ac:spMk id="22531" creationId="{1C83A55C-76DE-734C-FC6B-6735193E4C8A}"/>
          </ac:spMkLst>
        </pc:spChg>
      </pc:sldChg>
      <pc:sldChg chg="modSp mod">
        <pc:chgData name="Deborah Jenkins" userId="3cd02ba5-e528-4585-978d-4fde2b47730a" providerId="ADAL" clId="{708DED10-6DE8-4C91-AC82-01BADD776EF4}" dt="2025-09-30T14:29:08.113" v="247" actId="14100"/>
        <pc:sldMkLst>
          <pc:docMk/>
          <pc:sldMk cId="0" sldId="361"/>
        </pc:sldMkLst>
        <pc:picChg chg="mod">
          <ac:chgData name="Deborah Jenkins" userId="3cd02ba5-e528-4585-978d-4fde2b47730a" providerId="ADAL" clId="{708DED10-6DE8-4C91-AC82-01BADD776EF4}" dt="2025-09-30T14:29:08.113" v="247" actId="14100"/>
          <ac:picMkLst>
            <pc:docMk/>
            <pc:sldMk cId="0" sldId="361"/>
            <ac:picMk id="2" creationId="{EDB2BA08-4D2B-6153-24CD-735D32F3A8BB}"/>
          </ac:picMkLst>
        </pc:picChg>
      </pc:sldChg>
      <pc:sldChg chg="modAnim">
        <pc:chgData name="Deborah Jenkins" userId="3cd02ba5-e528-4585-978d-4fde2b47730a" providerId="ADAL" clId="{708DED10-6DE8-4C91-AC82-01BADD776EF4}" dt="2025-09-30T14:15:46.551" v="123"/>
        <pc:sldMkLst>
          <pc:docMk/>
          <pc:sldMk cId="3041619114" sldId="378"/>
        </pc:sldMkLst>
      </pc:sldChg>
      <pc:sldChg chg="modSp mod modAnim">
        <pc:chgData name="Deborah Jenkins" userId="3cd02ba5-e528-4585-978d-4fde2b47730a" providerId="ADAL" clId="{708DED10-6DE8-4C91-AC82-01BADD776EF4}" dt="2025-09-30T14:16:07.343" v="126"/>
        <pc:sldMkLst>
          <pc:docMk/>
          <pc:sldMk cId="3106607424" sldId="379"/>
        </pc:sldMkLst>
        <pc:spChg chg="mod">
          <ac:chgData name="Deborah Jenkins" userId="3cd02ba5-e528-4585-978d-4fde2b47730a" providerId="ADAL" clId="{708DED10-6DE8-4C91-AC82-01BADD776EF4}" dt="2025-09-30T14:15:55.582" v="124" actId="1076"/>
          <ac:spMkLst>
            <pc:docMk/>
            <pc:sldMk cId="3106607424" sldId="379"/>
            <ac:spMk id="2" creationId="{57711A26-3BDE-385C-8264-108C60A6FE56}"/>
          </ac:spMkLst>
        </pc:spChg>
      </pc:sldChg>
      <pc:sldChg chg="modSp mod">
        <pc:chgData name="Deborah Jenkins" userId="3cd02ba5-e528-4585-978d-4fde2b47730a" providerId="ADAL" clId="{708DED10-6DE8-4C91-AC82-01BADD776EF4}" dt="2025-09-30T14:16:21.497" v="127" actId="1076"/>
        <pc:sldMkLst>
          <pc:docMk/>
          <pc:sldMk cId="3693821943" sldId="380"/>
        </pc:sldMkLst>
        <pc:spChg chg="mod">
          <ac:chgData name="Deborah Jenkins" userId="3cd02ba5-e528-4585-978d-4fde2b47730a" providerId="ADAL" clId="{708DED10-6DE8-4C91-AC82-01BADD776EF4}" dt="2025-09-30T14:16:21.497" v="127" actId="1076"/>
          <ac:spMkLst>
            <pc:docMk/>
            <pc:sldMk cId="3693821943" sldId="380"/>
            <ac:spMk id="3" creationId="{3B7FFA14-A576-455E-2C36-B43790935D0B}"/>
          </ac:spMkLst>
        </pc:spChg>
      </pc:sldChg>
      <pc:sldChg chg="modSp mod">
        <pc:chgData name="Deborah Jenkins" userId="3cd02ba5-e528-4585-978d-4fde2b47730a" providerId="ADAL" clId="{708DED10-6DE8-4C91-AC82-01BADD776EF4}" dt="2025-09-30T14:18:40.834" v="141" actId="14100"/>
        <pc:sldMkLst>
          <pc:docMk/>
          <pc:sldMk cId="2147560574" sldId="381"/>
        </pc:sldMkLst>
        <pc:spChg chg="mod">
          <ac:chgData name="Deborah Jenkins" userId="3cd02ba5-e528-4585-978d-4fde2b47730a" providerId="ADAL" clId="{708DED10-6DE8-4C91-AC82-01BADD776EF4}" dt="2025-09-30T14:18:35.387" v="140" actId="1076"/>
          <ac:spMkLst>
            <pc:docMk/>
            <pc:sldMk cId="2147560574" sldId="381"/>
            <ac:spMk id="2" creationId="{2D23C068-5C95-7D96-1444-849E53182469}"/>
          </ac:spMkLst>
        </pc:spChg>
        <pc:spChg chg="mod">
          <ac:chgData name="Deborah Jenkins" userId="3cd02ba5-e528-4585-978d-4fde2b47730a" providerId="ADAL" clId="{708DED10-6DE8-4C91-AC82-01BADD776EF4}" dt="2025-09-30T14:18:26.721" v="135" actId="1076"/>
          <ac:spMkLst>
            <pc:docMk/>
            <pc:sldMk cId="2147560574" sldId="381"/>
            <ac:spMk id="3" creationId="{8F0D3AB0-37EB-94CF-8914-9EF51D4E6B88}"/>
          </ac:spMkLst>
        </pc:spChg>
        <pc:picChg chg="mod">
          <ac:chgData name="Deborah Jenkins" userId="3cd02ba5-e528-4585-978d-4fde2b47730a" providerId="ADAL" clId="{708DED10-6DE8-4C91-AC82-01BADD776EF4}" dt="2025-09-30T14:18:40.834" v="141" actId="14100"/>
          <ac:picMkLst>
            <pc:docMk/>
            <pc:sldMk cId="2147560574" sldId="381"/>
            <ac:picMk id="4" creationId="{E4F357B9-A7EE-12C1-36E6-1DD75605E13E}"/>
          </ac:picMkLst>
        </pc:picChg>
      </pc:sldChg>
      <pc:sldChg chg="modSp mod">
        <pc:chgData name="Deborah Jenkins" userId="3cd02ba5-e528-4585-978d-4fde2b47730a" providerId="ADAL" clId="{708DED10-6DE8-4C91-AC82-01BADD776EF4}" dt="2025-09-30T14:27:53.906" v="237" actId="1076"/>
        <pc:sldMkLst>
          <pc:docMk/>
          <pc:sldMk cId="1143819692" sldId="382"/>
        </pc:sldMkLst>
        <pc:spChg chg="mod">
          <ac:chgData name="Deborah Jenkins" userId="3cd02ba5-e528-4585-978d-4fde2b47730a" providerId="ADAL" clId="{708DED10-6DE8-4C91-AC82-01BADD776EF4}" dt="2025-09-30T14:20:22.836" v="142" actId="1076"/>
          <ac:spMkLst>
            <pc:docMk/>
            <pc:sldMk cId="1143819692" sldId="382"/>
            <ac:spMk id="2" creationId="{1B46BCEC-23B9-C307-C3E2-875C9DD0E4B3}"/>
          </ac:spMkLst>
        </pc:spChg>
        <pc:spChg chg="mod">
          <ac:chgData name="Deborah Jenkins" userId="3cd02ba5-e528-4585-978d-4fde2b47730a" providerId="ADAL" clId="{708DED10-6DE8-4C91-AC82-01BADD776EF4}" dt="2025-09-30T14:27:47.889" v="235" actId="403"/>
          <ac:spMkLst>
            <pc:docMk/>
            <pc:sldMk cId="1143819692" sldId="382"/>
            <ac:spMk id="3" creationId="{D41A0EE6-BC78-72CB-D06E-34D01BBFBF8C}"/>
          </ac:spMkLst>
        </pc:spChg>
        <pc:picChg chg="mod">
          <ac:chgData name="Deborah Jenkins" userId="3cd02ba5-e528-4585-978d-4fde2b47730a" providerId="ADAL" clId="{708DED10-6DE8-4C91-AC82-01BADD776EF4}" dt="2025-09-30T14:27:53.906" v="237" actId="1076"/>
          <ac:picMkLst>
            <pc:docMk/>
            <pc:sldMk cId="1143819692" sldId="382"/>
            <ac:picMk id="4" creationId="{0F9C74D0-EA0A-2284-B23D-09DA9015DDB9}"/>
          </ac:picMkLst>
        </pc:picChg>
        <pc:picChg chg="mod">
          <ac:chgData name="Deborah Jenkins" userId="3cd02ba5-e528-4585-978d-4fde2b47730a" providerId="ADAL" clId="{708DED10-6DE8-4C91-AC82-01BADD776EF4}" dt="2025-09-30T14:27:51.963" v="236" actId="1076"/>
          <ac:picMkLst>
            <pc:docMk/>
            <pc:sldMk cId="1143819692" sldId="382"/>
            <ac:picMk id="1026" creationId="{528631C0-06BA-F056-CC37-5915B2EA645F}"/>
          </ac:picMkLst>
        </pc:picChg>
      </pc:sldChg>
      <pc:sldChg chg="modSp mod modAnim">
        <pc:chgData name="Deborah Jenkins" userId="3cd02ba5-e528-4585-978d-4fde2b47730a" providerId="ADAL" clId="{708DED10-6DE8-4C91-AC82-01BADD776EF4}" dt="2025-09-30T14:28:28.058" v="245"/>
        <pc:sldMkLst>
          <pc:docMk/>
          <pc:sldMk cId="2100786213" sldId="383"/>
        </pc:sldMkLst>
        <pc:spChg chg="mod">
          <ac:chgData name="Deborah Jenkins" userId="3cd02ba5-e528-4585-978d-4fde2b47730a" providerId="ADAL" clId="{708DED10-6DE8-4C91-AC82-01BADD776EF4}" dt="2025-09-30T14:28:08.939" v="242" actId="27636"/>
          <ac:spMkLst>
            <pc:docMk/>
            <pc:sldMk cId="2100786213" sldId="383"/>
            <ac:spMk id="3" creationId="{09622971-C0F1-CB6C-FA1D-86C38D27B991}"/>
          </ac:spMkLst>
        </pc:spChg>
        <pc:picChg chg="mod">
          <ac:chgData name="Deborah Jenkins" userId="3cd02ba5-e528-4585-978d-4fde2b47730a" providerId="ADAL" clId="{708DED10-6DE8-4C91-AC82-01BADD776EF4}" dt="2025-09-30T14:28:10.719" v="243" actId="1076"/>
          <ac:picMkLst>
            <pc:docMk/>
            <pc:sldMk cId="2100786213" sldId="383"/>
            <ac:picMk id="4" creationId="{98D44BE8-763A-8A11-D1FF-AB8F5CE2EEB6}"/>
          </ac:picMkLst>
        </pc:picChg>
      </pc:sldChg>
      <pc:sldChg chg="modSp mod modAnim">
        <pc:chgData name="Deborah Jenkins" userId="3cd02ba5-e528-4585-978d-4fde2b47730a" providerId="ADAL" clId="{708DED10-6DE8-4C91-AC82-01BADD776EF4}" dt="2025-09-30T14:03:55.914" v="75" actId="20577"/>
        <pc:sldMkLst>
          <pc:docMk/>
          <pc:sldMk cId="2790314751" sldId="385"/>
        </pc:sldMkLst>
        <pc:spChg chg="mod">
          <ac:chgData name="Deborah Jenkins" userId="3cd02ba5-e528-4585-978d-4fde2b47730a" providerId="ADAL" clId="{708DED10-6DE8-4C91-AC82-01BADD776EF4}" dt="2025-09-30T14:03:55.914" v="75" actId="20577"/>
          <ac:spMkLst>
            <pc:docMk/>
            <pc:sldMk cId="2790314751" sldId="385"/>
            <ac:spMk id="3" creationId="{ABA02357-8285-B50F-FA20-3426CE982665}"/>
          </ac:spMkLst>
        </pc:spChg>
      </pc:sldChg>
      <pc:sldChg chg="modSp mod">
        <pc:chgData name="Deborah Jenkins" userId="3cd02ba5-e528-4585-978d-4fde2b47730a" providerId="ADAL" clId="{708DED10-6DE8-4C91-AC82-01BADD776EF4}" dt="2025-09-30T14:29:26.770" v="269" actId="20577"/>
        <pc:sldMkLst>
          <pc:docMk/>
          <pc:sldMk cId="1376014416" sldId="387"/>
        </pc:sldMkLst>
        <pc:spChg chg="mod">
          <ac:chgData name="Deborah Jenkins" userId="3cd02ba5-e528-4585-978d-4fde2b47730a" providerId="ADAL" clId="{708DED10-6DE8-4C91-AC82-01BADD776EF4}" dt="2025-09-30T14:29:26.770" v="269" actId="20577"/>
          <ac:spMkLst>
            <pc:docMk/>
            <pc:sldMk cId="1376014416" sldId="387"/>
            <ac:spMk id="3" creationId="{DE322908-7C26-DB7B-FFE3-D2C2752C4E93}"/>
          </ac:spMkLst>
        </pc:spChg>
      </pc:sldChg>
      <pc:sldChg chg="modSp mod modAnim">
        <pc:chgData name="Deborah Jenkins" userId="3cd02ba5-e528-4585-978d-4fde2b47730a" providerId="ADAL" clId="{708DED10-6DE8-4C91-AC82-01BADD776EF4}" dt="2025-09-30T13:56:00.933" v="20"/>
        <pc:sldMkLst>
          <pc:docMk/>
          <pc:sldMk cId="811862448" sldId="388"/>
        </pc:sldMkLst>
        <pc:spChg chg="mod">
          <ac:chgData name="Deborah Jenkins" userId="3cd02ba5-e528-4585-978d-4fde2b47730a" providerId="ADAL" clId="{708DED10-6DE8-4C91-AC82-01BADD776EF4}" dt="2025-09-30T13:54:35.370" v="18" actId="1076"/>
          <ac:spMkLst>
            <pc:docMk/>
            <pc:sldMk cId="811862448" sldId="388"/>
            <ac:spMk id="5" creationId="{ACA10C87-54DA-0697-19F9-ECB9B3357B2E}"/>
          </ac:spMkLst>
        </pc:spChg>
      </pc:sldChg>
      <pc:sldChg chg="modAnim">
        <pc:chgData name="Deborah Jenkins" userId="3cd02ba5-e528-4585-978d-4fde2b47730a" providerId="ADAL" clId="{708DED10-6DE8-4C91-AC82-01BADD776EF4}" dt="2025-09-30T13:56:30.114" v="22"/>
        <pc:sldMkLst>
          <pc:docMk/>
          <pc:sldMk cId="1550395449" sldId="389"/>
        </pc:sldMkLst>
      </pc:sldChg>
      <pc:sldChg chg="ord">
        <pc:chgData name="Deborah Jenkins" userId="3cd02ba5-e528-4585-978d-4fde2b47730a" providerId="ADAL" clId="{708DED10-6DE8-4C91-AC82-01BADD776EF4}" dt="2025-09-30T14:17:48.113" v="130"/>
        <pc:sldMkLst>
          <pc:docMk/>
          <pc:sldMk cId="1808450996" sldId="392"/>
        </pc:sldMkLst>
      </pc:sldChg>
      <pc:sldChg chg="modSp mod ord modAnim">
        <pc:chgData name="Deborah Jenkins" userId="3cd02ba5-e528-4585-978d-4fde2b47730a" providerId="ADAL" clId="{708DED10-6DE8-4C91-AC82-01BADD776EF4}" dt="2025-09-30T13:58:26.892" v="38" actId="14100"/>
        <pc:sldMkLst>
          <pc:docMk/>
          <pc:sldMk cId="3032857151" sldId="393"/>
        </pc:sldMkLst>
        <pc:spChg chg="mod">
          <ac:chgData name="Deborah Jenkins" userId="3cd02ba5-e528-4585-978d-4fde2b47730a" providerId="ADAL" clId="{708DED10-6DE8-4C91-AC82-01BADD776EF4}" dt="2025-09-30T13:58:19.162" v="37" actId="403"/>
          <ac:spMkLst>
            <pc:docMk/>
            <pc:sldMk cId="3032857151" sldId="393"/>
            <ac:spMk id="7" creationId="{E7743F9F-2668-2A3A-E44A-3AFCB67F5539}"/>
          </ac:spMkLst>
        </pc:spChg>
        <pc:picChg chg="mod">
          <ac:chgData name="Deborah Jenkins" userId="3cd02ba5-e528-4585-978d-4fde2b47730a" providerId="ADAL" clId="{708DED10-6DE8-4C91-AC82-01BADD776EF4}" dt="2025-09-30T13:58:26.892" v="38" actId="14100"/>
          <ac:picMkLst>
            <pc:docMk/>
            <pc:sldMk cId="3032857151" sldId="393"/>
            <ac:picMk id="5" creationId="{55AD7526-E8B3-E15C-95E3-623538C8586B}"/>
          </ac:picMkLst>
        </pc:picChg>
      </pc:sldChg>
      <pc:sldChg chg="modSp ord modAnim">
        <pc:chgData name="Deborah Jenkins" userId="3cd02ba5-e528-4585-978d-4fde2b47730a" providerId="ADAL" clId="{708DED10-6DE8-4C91-AC82-01BADD776EF4}" dt="2025-09-30T14:18:09.759" v="134"/>
        <pc:sldMkLst>
          <pc:docMk/>
          <pc:sldMk cId="448782842" sldId="394"/>
        </pc:sldMkLst>
        <pc:spChg chg="mod">
          <ac:chgData name="Deborah Jenkins" userId="3cd02ba5-e528-4585-978d-4fde2b47730a" providerId="ADAL" clId="{708DED10-6DE8-4C91-AC82-01BADD776EF4}" dt="2025-09-30T13:57:53.179" v="31" actId="113"/>
          <ac:spMkLst>
            <pc:docMk/>
            <pc:sldMk cId="448782842" sldId="394"/>
            <ac:spMk id="3" creationId="{7CBD4E24-7C76-5DA7-5BCC-8899950C1201}"/>
          </ac:spMkLst>
        </pc:spChg>
      </pc:sldChg>
      <pc:sldChg chg="modSp mod ord modAnim">
        <pc:chgData name="Deborah Jenkins" userId="3cd02ba5-e528-4585-978d-4fde2b47730a" providerId="ADAL" clId="{708DED10-6DE8-4C91-AC82-01BADD776EF4}" dt="2025-09-30T14:17:48.113" v="130"/>
        <pc:sldMkLst>
          <pc:docMk/>
          <pc:sldMk cId="3555301977" sldId="395"/>
        </pc:sldMkLst>
        <pc:spChg chg="mod">
          <ac:chgData name="Deborah Jenkins" userId="3cd02ba5-e528-4585-978d-4fde2b47730a" providerId="ADAL" clId="{708DED10-6DE8-4C91-AC82-01BADD776EF4}" dt="2025-09-30T13:59:44.954" v="55" actId="27636"/>
          <ac:spMkLst>
            <pc:docMk/>
            <pc:sldMk cId="3555301977" sldId="395"/>
            <ac:spMk id="2" creationId="{CAA57032-A8F5-0A2F-38D4-A275E48935F5}"/>
          </ac:spMkLst>
        </pc:spChg>
        <pc:spChg chg="mod">
          <ac:chgData name="Deborah Jenkins" userId="3cd02ba5-e528-4585-978d-4fde2b47730a" providerId="ADAL" clId="{708DED10-6DE8-4C91-AC82-01BADD776EF4}" dt="2025-09-30T13:59:59.701" v="57" actId="20577"/>
          <ac:spMkLst>
            <pc:docMk/>
            <pc:sldMk cId="3555301977" sldId="395"/>
            <ac:spMk id="3" creationId="{80C25027-76D0-0FEB-59EC-EA69829ADAD8}"/>
          </ac:spMkLst>
        </pc:spChg>
        <pc:picChg chg="mod">
          <ac:chgData name="Deborah Jenkins" userId="3cd02ba5-e528-4585-978d-4fde2b47730a" providerId="ADAL" clId="{708DED10-6DE8-4C91-AC82-01BADD776EF4}" dt="2025-09-30T13:59:24.718" v="48" actId="14100"/>
          <ac:picMkLst>
            <pc:docMk/>
            <pc:sldMk cId="3555301977" sldId="395"/>
            <ac:picMk id="7" creationId="{CE9F3834-034C-D436-77B0-6F64E565897D}"/>
          </ac:picMkLst>
        </pc:picChg>
      </pc:sldChg>
      <pc:sldChg chg="addSp delSp modSp new mod">
        <pc:chgData name="Deborah Jenkins" userId="3cd02ba5-e528-4585-978d-4fde2b47730a" providerId="ADAL" clId="{708DED10-6DE8-4C91-AC82-01BADD776EF4}" dt="2025-09-30T14:10:55.228" v="120" actId="404"/>
        <pc:sldMkLst>
          <pc:docMk/>
          <pc:sldMk cId="1412926243" sldId="396"/>
        </pc:sldMkLst>
        <pc:spChg chg="mod">
          <ac:chgData name="Deborah Jenkins" userId="3cd02ba5-e528-4585-978d-4fde2b47730a" providerId="ADAL" clId="{708DED10-6DE8-4C91-AC82-01BADD776EF4}" dt="2025-09-30T14:10:55.228" v="120" actId="404"/>
          <ac:spMkLst>
            <pc:docMk/>
            <pc:sldMk cId="1412926243" sldId="396"/>
            <ac:spMk id="2" creationId="{A5618190-4D8F-7A1F-7B95-CCDB6DCF9D8B}"/>
          </ac:spMkLst>
        </pc:spChg>
        <pc:spChg chg="del">
          <ac:chgData name="Deborah Jenkins" userId="3cd02ba5-e528-4585-978d-4fde2b47730a" providerId="ADAL" clId="{708DED10-6DE8-4C91-AC82-01BADD776EF4}" dt="2025-09-30T14:06:33.266" v="77" actId="22"/>
          <ac:spMkLst>
            <pc:docMk/>
            <pc:sldMk cId="1412926243" sldId="396"/>
            <ac:spMk id="3" creationId="{9ABCDFE6-D409-4A6C-3E66-623745389513}"/>
          </ac:spMkLst>
        </pc:spChg>
        <pc:picChg chg="add mod ord">
          <ac:chgData name="Deborah Jenkins" userId="3cd02ba5-e528-4585-978d-4fde2b47730a" providerId="ADAL" clId="{708DED10-6DE8-4C91-AC82-01BADD776EF4}" dt="2025-09-30T14:10:46.021" v="117" actId="1076"/>
          <ac:picMkLst>
            <pc:docMk/>
            <pc:sldMk cId="1412926243" sldId="396"/>
            <ac:picMk id="5" creationId="{EC45C254-B12F-B8BC-173C-22AAC7E2DE4A}"/>
          </ac:picMkLst>
        </pc:picChg>
        <pc:picChg chg="add mod">
          <ac:chgData name="Deborah Jenkins" userId="3cd02ba5-e528-4585-978d-4fde2b47730a" providerId="ADAL" clId="{708DED10-6DE8-4C91-AC82-01BADD776EF4}" dt="2025-09-30T14:08:32.743" v="96" actId="1076"/>
          <ac:picMkLst>
            <pc:docMk/>
            <pc:sldMk cId="1412926243" sldId="396"/>
            <ac:picMk id="7" creationId="{45BB8F6A-7523-5974-8CB9-D61124721434}"/>
          </ac:picMkLst>
        </pc:picChg>
        <pc:picChg chg="add mod">
          <ac:chgData name="Deborah Jenkins" userId="3cd02ba5-e528-4585-978d-4fde2b47730a" providerId="ADAL" clId="{708DED10-6DE8-4C91-AC82-01BADD776EF4}" dt="2025-09-30T14:10:39.205" v="115" actId="688"/>
          <ac:picMkLst>
            <pc:docMk/>
            <pc:sldMk cId="1412926243" sldId="396"/>
            <ac:picMk id="9" creationId="{188A3B7C-4F08-DFA6-4658-C0E12A3476F6}"/>
          </ac:picMkLst>
        </pc:picChg>
        <pc:picChg chg="add mod ord">
          <ac:chgData name="Deborah Jenkins" userId="3cd02ba5-e528-4585-978d-4fde2b47730a" providerId="ADAL" clId="{708DED10-6DE8-4C91-AC82-01BADD776EF4}" dt="2025-09-30T14:10:33.823" v="113" actId="14100"/>
          <ac:picMkLst>
            <pc:docMk/>
            <pc:sldMk cId="1412926243" sldId="396"/>
            <ac:picMk id="11" creationId="{46212526-5D02-94D2-8F27-2B79CF873DC2}"/>
          </ac:picMkLst>
        </pc:picChg>
      </pc:sldChg>
      <pc:sldChg chg="new del">
        <pc:chgData name="Deborah Jenkins" userId="3cd02ba5-e528-4585-978d-4fde2b47730a" providerId="ADAL" clId="{708DED10-6DE8-4C91-AC82-01BADD776EF4}" dt="2025-09-30T14:20:40.677" v="145" actId="680"/>
        <pc:sldMkLst>
          <pc:docMk/>
          <pc:sldMk cId="1660033485" sldId="397"/>
        </pc:sldMkLst>
      </pc:sldChg>
      <pc:sldChg chg="addSp delSp modSp new mod modClrScheme modAnim chgLayout">
        <pc:chgData name="Deborah Jenkins" userId="3cd02ba5-e528-4585-978d-4fde2b47730a" providerId="ADAL" clId="{708DED10-6DE8-4C91-AC82-01BADD776EF4}" dt="2025-09-30T14:26:55.250" v="209"/>
        <pc:sldMkLst>
          <pc:docMk/>
          <pc:sldMk cId="3218377806" sldId="397"/>
        </pc:sldMkLst>
        <pc:spChg chg="mod">
          <ac:chgData name="Deborah Jenkins" userId="3cd02ba5-e528-4585-978d-4fde2b47730a" providerId="ADAL" clId="{708DED10-6DE8-4C91-AC82-01BADD776EF4}" dt="2025-09-30T14:26:10.955" v="193" actId="1076"/>
          <ac:spMkLst>
            <pc:docMk/>
            <pc:sldMk cId="3218377806" sldId="397"/>
            <ac:spMk id="2" creationId="{ABF9CB48-615E-73EC-83A0-97F1079B30E6}"/>
          </ac:spMkLst>
        </pc:spChg>
        <pc:spChg chg="add del mod">
          <ac:chgData name="Deborah Jenkins" userId="3cd02ba5-e528-4585-978d-4fde2b47730a" providerId="ADAL" clId="{708DED10-6DE8-4C91-AC82-01BADD776EF4}" dt="2025-09-30T14:26:32.470" v="205" actId="27636"/>
          <ac:spMkLst>
            <pc:docMk/>
            <pc:sldMk cId="3218377806" sldId="397"/>
            <ac:spMk id="3" creationId="{C3F85D14-6F46-427F-E6D2-105EE6E82477}"/>
          </ac:spMkLst>
        </pc:spChg>
        <pc:graphicFrameChg chg="add mod">
          <ac:chgData name="Deborah Jenkins" userId="3cd02ba5-e528-4585-978d-4fde2b47730a" providerId="ADAL" clId="{708DED10-6DE8-4C91-AC82-01BADD776EF4}" dt="2025-09-30T14:21:13.766" v="149"/>
          <ac:graphicFrameMkLst>
            <pc:docMk/>
            <pc:sldMk cId="3218377806" sldId="397"/>
            <ac:graphicFrameMk id="4" creationId="{1D2B395E-C2B4-DEDC-3889-CADB8B3D40C0}"/>
          </ac:graphicFrameMkLst>
        </pc:graphicFrameChg>
        <pc:graphicFrameChg chg="add mod">
          <ac:chgData name="Deborah Jenkins" userId="3cd02ba5-e528-4585-978d-4fde2b47730a" providerId="ADAL" clId="{708DED10-6DE8-4C91-AC82-01BADD776EF4}" dt="2025-09-30T14:21:08.448" v="148"/>
          <ac:graphicFrameMkLst>
            <pc:docMk/>
            <pc:sldMk cId="3218377806" sldId="397"/>
            <ac:graphicFrameMk id="5" creationId="{47AB4A53-2F93-F0DE-7DE2-17AF4B7B4523}"/>
          </ac:graphicFrameMkLst>
        </pc:graphicFrameChg>
        <pc:picChg chg="add mod ord">
          <ac:chgData name="Deborah Jenkins" userId="3cd02ba5-e528-4585-978d-4fde2b47730a" providerId="ADAL" clId="{708DED10-6DE8-4C91-AC82-01BADD776EF4}" dt="2025-09-30T14:26:41.295" v="207" actId="1076"/>
          <ac:picMkLst>
            <pc:docMk/>
            <pc:sldMk cId="3218377806" sldId="397"/>
            <ac:picMk id="6" creationId="{6834845D-E56A-31A4-A13F-FE5EE41A90F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6AFC6C-BB1B-4255-B153-EF16718798E4}" type="datetimeFigureOut">
              <a:rPr lang="en-GB" smtClean="0"/>
              <a:t>30/09/2025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E944BD-F5AC-40CA-9CBB-E9430B0FBCFB}" type="slidenum">
              <a:rPr lang="en-GB" smtClean="0"/>
              <a:t>‹#›</a:t>
            </a:fld>
            <a:endParaRPr lang="en-GB"/>
          </a:p>
        </p:txBody>
      </p:sp>
    </p:spTree>
    <p:extLst>
      <p:ext uri="{BB962C8B-B14F-4D97-AF65-F5344CB8AC3E}">
        <p14:creationId xmlns:p14="http://schemas.microsoft.com/office/powerpoint/2010/main" val="1001026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C62D35A0-FC3F-5E38-D6E9-070305A186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a:extLst>
              <a:ext uri="{FF2B5EF4-FFF2-40B4-BE49-F238E27FC236}">
                <a16:creationId xmlns:a16="http://schemas.microsoft.com/office/drawing/2014/main" id="{10AC2518-E5CC-0753-0843-A45C334E40C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6148" name="Slide Number Placeholder 3">
            <a:extLst>
              <a:ext uri="{FF2B5EF4-FFF2-40B4-BE49-F238E27FC236}">
                <a16:creationId xmlns:a16="http://schemas.microsoft.com/office/drawing/2014/main" id="{EA0C920E-7BFD-20E5-2B8B-4F81FDF403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08C5231E-32D8-4770-8CCC-CE56A3A5BA54}" type="slidenum">
              <a:rPr lang="en-GB" altLang="en-US" smtClean="0"/>
              <a:pPr fontAlgn="base">
                <a:spcBef>
                  <a:spcPct val="0"/>
                </a:spcBef>
                <a:spcAft>
                  <a:spcPct val="0"/>
                </a:spcAft>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19411D9E-7A75-22A1-796C-1C348895D14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7F35C6C5-13D5-A071-F3C6-498921645D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8196" name="Slide Number Placeholder 3">
            <a:extLst>
              <a:ext uri="{FF2B5EF4-FFF2-40B4-BE49-F238E27FC236}">
                <a16:creationId xmlns:a16="http://schemas.microsoft.com/office/drawing/2014/main" id="{EE9C20C1-046B-8639-23BD-7328FD57738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265C3631-A3D9-48D4-85DE-94FE311D92AD}" type="slidenum">
              <a:rPr lang="en-US" altLang="en-US" smtClean="0">
                <a:latin typeface="Arial" panose="020B0604020202020204" pitchFamily="34" charset="0"/>
              </a:rPr>
              <a:pPr fontAlgn="base">
                <a:spcBef>
                  <a:spcPct val="0"/>
                </a:spcBef>
                <a:spcAft>
                  <a:spcPct val="0"/>
                </a:spcAft>
              </a:pPr>
              <a:t>2</a:t>
            </a:fld>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E0967455-4B82-178E-917A-1DB83F4E43D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B215AA47-2889-463C-B9E3-CFB08F7745EA}" type="slidenum">
              <a:rPr lang="en-US" altLang="en-US" smtClean="0">
                <a:latin typeface="Arial" panose="020B0604020202020204" pitchFamily="34" charset="0"/>
              </a:rPr>
              <a:pPr fontAlgn="base">
                <a:spcBef>
                  <a:spcPct val="0"/>
                </a:spcBef>
                <a:spcAft>
                  <a:spcPct val="0"/>
                </a:spcAft>
              </a:pPr>
              <a:t>4</a:t>
            </a:fld>
            <a:endParaRPr lang="en-US" altLang="en-US">
              <a:latin typeface="Arial" panose="020B0604020202020204" pitchFamily="34" charset="0"/>
            </a:endParaRPr>
          </a:p>
        </p:txBody>
      </p:sp>
      <p:sp>
        <p:nvSpPr>
          <p:cNvPr id="16387" name="Rectangle 2">
            <a:extLst>
              <a:ext uri="{FF2B5EF4-FFF2-40B4-BE49-F238E27FC236}">
                <a16:creationId xmlns:a16="http://schemas.microsoft.com/office/drawing/2014/main" id="{EA692DDF-948B-3ECA-1539-623C96D380A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8" name="Rectangle 3">
            <a:extLst>
              <a:ext uri="{FF2B5EF4-FFF2-40B4-BE49-F238E27FC236}">
                <a16:creationId xmlns:a16="http://schemas.microsoft.com/office/drawing/2014/main" id="{CEE03CC4-3B33-4521-1607-7D90077B297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DBF0D3B8-6911-9DA0-5872-90BE036EE46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118BB902-4073-8857-1C5E-98B52C259C0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F7AB95D8-F70E-4F50-537D-8A49FA84073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D0F54B5D-5551-4914-B61C-B8CF08398BDC}" type="slidenum">
              <a:rPr lang="en-GB" altLang="en-US" smtClean="0"/>
              <a:pPr fontAlgn="base">
                <a:spcBef>
                  <a:spcPct val="0"/>
                </a:spcBef>
                <a:spcAft>
                  <a:spcPct val="0"/>
                </a:spcAft>
              </a:pPr>
              <a:t>6</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D9BFB3F9-7947-D453-13BA-3B18E9C0BEA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FFBB6B8E-BDB5-2CC6-840E-D632168C4A6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Example of TRT LIVE in lockdown TRT method you teach your horse how to manage himself.– for me an event that I would have to go to the Netherlands to attend – over 5000 people on the wall on line . </a:t>
            </a:r>
          </a:p>
        </p:txBody>
      </p:sp>
      <p:sp>
        <p:nvSpPr>
          <p:cNvPr id="25604" name="Slide Number Placeholder 3">
            <a:extLst>
              <a:ext uri="{FF2B5EF4-FFF2-40B4-BE49-F238E27FC236}">
                <a16:creationId xmlns:a16="http://schemas.microsoft.com/office/drawing/2014/main" id="{3574A5AC-56BB-0FF0-B929-6714BFDEBD6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1A59A744-972A-4225-8C7C-0765E54BDEA4}" type="slidenum">
              <a:rPr lang="en-GB" altLang="en-US" smtClean="0"/>
              <a:pPr fontAlgn="base">
                <a:spcBef>
                  <a:spcPct val="0"/>
                </a:spcBef>
                <a:spcAft>
                  <a:spcPct val="0"/>
                </a:spcAft>
              </a:pPr>
              <a:t>12</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FF557992-0360-805D-EEA4-512028B1E95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CDA81319-544E-FBE3-B810-DA28E79D7EA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What events would you consider your list of events? </a:t>
            </a:r>
          </a:p>
        </p:txBody>
      </p:sp>
      <p:sp>
        <p:nvSpPr>
          <p:cNvPr id="50180" name="Slide Number Placeholder 3">
            <a:extLst>
              <a:ext uri="{FF2B5EF4-FFF2-40B4-BE49-F238E27FC236}">
                <a16:creationId xmlns:a16="http://schemas.microsoft.com/office/drawing/2014/main" id="{043284F4-A448-EB8D-839D-ABA72599AD7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DC81A59C-D318-4F76-862C-D13D920F87B2}" type="slidenum">
              <a:rPr lang="en-GB" altLang="en-US" smtClean="0"/>
              <a:pPr fontAlgn="base">
                <a:spcBef>
                  <a:spcPct val="0"/>
                </a:spcBef>
                <a:spcAft>
                  <a:spcPct val="0"/>
                </a:spcAft>
              </a:pPr>
              <a:t>15</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9FAC98A3-8C55-EC1F-A3E4-AC0FD26C11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647564E7-BDF6-15E3-70ED-8729BAA736D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8132" name="Slide Number Placeholder 3">
            <a:extLst>
              <a:ext uri="{FF2B5EF4-FFF2-40B4-BE49-F238E27FC236}">
                <a16:creationId xmlns:a16="http://schemas.microsoft.com/office/drawing/2014/main" id="{3B0BB757-8475-B95B-2303-2E835DD4AD52}"/>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6B49D991-A4B3-4733-A0FC-92CF4995F7D3}" type="slidenum">
              <a:rPr lang="en-GB" altLang="en-US"/>
              <a:pPr algn="r" eaLnBrk="1" hangingPunct="1">
                <a:spcBef>
                  <a:spcPct val="0"/>
                </a:spcBef>
              </a:pPr>
              <a:t>17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9EF92E50-D6D8-0458-B47F-2F5A135A34C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65D2C49F-8594-10E3-88FC-31B5656D8D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65540" name="Slide Number Placeholder 3">
            <a:extLst>
              <a:ext uri="{FF2B5EF4-FFF2-40B4-BE49-F238E27FC236}">
                <a16:creationId xmlns:a16="http://schemas.microsoft.com/office/drawing/2014/main" id="{CF27A52B-D3BD-2C90-AB00-C26624C656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4B188EE3-DAD7-4D17-B8F2-81A6E9F6FDDA}" type="slidenum">
              <a:rPr lang="en-GB" altLang="en-US" smtClean="0"/>
              <a:pPr fontAlgn="base">
                <a:spcBef>
                  <a:spcPct val="0"/>
                </a:spcBef>
                <a:spcAft>
                  <a:spcPct val="0"/>
                </a:spcAft>
              </a:pPr>
              <a:t>20</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9B6176E-B90E-5739-B9B1-45BEB827D04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DD6BAAA0-458F-0192-FB2F-69B7F86981E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E11A4B96-3B1F-5ABC-689B-CC5C3553809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262C99C0-4792-4ABF-937E-7D8E5FDD4D5D}" type="slidenum">
              <a:rPr lang="en-GB" altLang="en-US" smtClean="0"/>
              <a:pPr fontAlgn="base">
                <a:spcBef>
                  <a:spcPct val="0"/>
                </a:spcBef>
                <a:spcAft>
                  <a:spcPct val="0"/>
                </a:spcAft>
              </a:pPr>
              <a:t>22</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6A1FE70A-6C05-BBED-D43E-2F6981BE6C4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F38885E-C108-598A-8849-FDE227AB46A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2AA1EAFC-66E3-EEA4-8C79-A734F26FD5E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8EC6FDEE-4919-4063-BD2B-6BECC56C2252}" type="slidenum">
              <a:rPr lang="en-GB" altLang="en-US" smtClean="0"/>
              <a:pPr fontAlgn="base">
                <a:spcBef>
                  <a:spcPct val="0"/>
                </a:spcBef>
                <a:spcAft>
                  <a:spcPct val="0"/>
                </a:spcAft>
              </a:pPr>
              <a:t>34</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E25A0C5A-5160-4797-A205-2501D61E5602}" type="datetimeFigureOut">
              <a:rPr lang="en-GB" smtClean="0"/>
              <a:t>30/09/2025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2282079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E25A0C5A-5160-4797-A205-2501D61E5602}" type="datetimeFigureOut">
              <a:rPr lang="en-GB" smtClean="0"/>
              <a:t>30/09/2025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3405359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E25A0C5A-5160-4797-A205-2501D61E5602}" type="datetimeFigureOut">
              <a:rPr lang="en-GB" smtClean="0"/>
              <a:t>30/09/2025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614096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E25A0C5A-5160-4797-A205-2501D61E5602}" type="datetimeFigureOut">
              <a:rPr lang="en-GB" smtClean="0"/>
              <a:t>30/09/2025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688208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E25A0C5A-5160-4797-A205-2501D61E5602}" type="datetimeFigureOut">
              <a:rPr lang="en-GB" smtClean="0"/>
              <a:t>30/09/2025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2266754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E25A0C5A-5160-4797-A205-2501D61E5602}" type="datetimeFigureOut">
              <a:rPr lang="en-GB" smtClean="0"/>
              <a:t>30/09/2025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3545828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E25A0C5A-5160-4797-A205-2501D61E5602}" type="datetimeFigureOut">
              <a:rPr lang="en-GB" smtClean="0"/>
              <a:t>30/09/2025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2765055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E25A0C5A-5160-4797-A205-2501D61E5602}" type="datetimeFigureOut">
              <a:rPr lang="en-GB" smtClean="0"/>
              <a:t>30/09/2025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605723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E25A0C5A-5160-4797-A205-2501D61E5602}" type="datetimeFigureOut">
              <a:rPr lang="en-GB" smtClean="0"/>
              <a:t>30/09/2025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9164984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E25A0C5A-5160-4797-A205-2501D61E5602}" type="datetimeFigureOut">
              <a:rPr lang="en-GB" smtClean="0"/>
              <a:t>30/09/2025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1844024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E25A0C5A-5160-4797-A205-2501D61E5602}" type="datetimeFigureOut">
              <a:rPr lang="en-GB" smtClean="0"/>
              <a:t>30/09/2025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3822773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571121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5A0C5A-5160-4797-A205-2501D61E5602}" type="datetimeFigureOut">
              <a:rPr lang="en-GB" smtClean="0"/>
              <a:t>30/09/2025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40A76F-1FE7-446D-9AEE-8C3F3FD804EC}" type="slidenum">
              <a:rPr lang="en-GB" smtClean="0"/>
              <a:t>‹#›</a:t>
            </a:fld>
            <a:endParaRPr lang="en-GB"/>
          </a:p>
        </p:txBody>
      </p:sp>
    </p:spTree>
    <p:extLst>
      <p:ext uri="{BB962C8B-B14F-4D97-AF65-F5344CB8AC3E}">
        <p14:creationId xmlns:p14="http://schemas.microsoft.com/office/powerpoint/2010/main" val="29208870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6.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cvent.com/en/blog/events/business-travel" TargetMode="Externa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hyperlink" Target="https://micedestination.com/corporate-incentive-travel-trends-2025/?utm_source=chatgpt.com" TargetMode="External"/><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cvent.com/uk/blog/hospitality/trade-show-booth-ideas-to-wow-the-crowd" TargetMode="Externa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hyperlink" Target="https://www.mckinsey.com/capabilities/mckinsey-digital/our-insights/the-tech-forward-recipe-for-a-successful-technology-transformation" TargetMode="Externa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s://www.eventbrite.co.uk/blog/audience-interaction-tools-ds00/"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hyperlink" Target="https://publicdomainpictures.net/view-image.php?image=45310&amp;picture=" TargetMode="External"/><Relationship Id="rId2" Type="http://schemas.openxmlformats.org/officeDocument/2006/relationships/image" Target="../media/image3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7027D4B8-6464-2013-822E-58355133815A}"/>
              </a:ext>
            </a:extLst>
          </p:cNvPr>
          <p:cNvSpPr>
            <a:spLocks noGrp="1" noChangeArrowheads="1"/>
          </p:cNvSpPr>
          <p:nvPr>
            <p:ph type="title"/>
          </p:nvPr>
        </p:nvSpPr>
        <p:spPr>
          <a:xfrm>
            <a:off x="2152650" y="365126"/>
            <a:ext cx="7886700" cy="1325563"/>
          </a:xfrm>
        </p:spPr>
        <p:txBody>
          <a:bodyPr wrap="square" anchor="ctr">
            <a:normAutofit/>
          </a:bodyPr>
          <a:lstStyle/>
          <a:p>
            <a:r>
              <a:rPr lang="en-GB" altLang="en-US" sz="3200" b="1"/>
              <a:t>BMTP6017</a:t>
            </a:r>
            <a:br>
              <a:rPr lang="en-GB" altLang="en-US" sz="3200" b="1"/>
            </a:br>
            <a:r>
              <a:rPr lang="en-GB" altLang="en-US" sz="3200" b="1"/>
              <a:t>Festivals Conventions and Events Management</a:t>
            </a:r>
          </a:p>
        </p:txBody>
      </p:sp>
      <p:sp>
        <p:nvSpPr>
          <p:cNvPr id="5123" name="Subtitle 2">
            <a:extLst>
              <a:ext uri="{FF2B5EF4-FFF2-40B4-BE49-F238E27FC236}">
                <a16:creationId xmlns:a16="http://schemas.microsoft.com/office/drawing/2014/main" id="{5D232EDD-6300-858F-2DBD-4DEF3A7C2B4A}"/>
              </a:ext>
            </a:extLst>
          </p:cNvPr>
          <p:cNvSpPr>
            <a:spLocks noGrp="1" noChangeArrowheads="1"/>
          </p:cNvSpPr>
          <p:nvPr>
            <p:ph sz="half" idx="1"/>
          </p:nvPr>
        </p:nvSpPr>
        <p:spPr bwMode="auto">
          <a:xfrm>
            <a:off x="2152650" y="1825625"/>
            <a:ext cx="3886200" cy="4351338"/>
          </a:xfrm>
        </p:spPr>
        <p:txBody>
          <a:bodyPr numCol="1" anchorCtr="0" compatLnSpc="1">
            <a:prstTxWarp prst="textNoShape">
              <a:avLst/>
            </a:prstTxWarp>
            <a:normAutofit/>
          </a:bodyPr>
          <a:lstStyle/>
          <a:p>
            <a:r>
              <a:rPr lang="en-GB" altLang="en-US" b="1"/>
              <a:t>Deborah Jenkins</a:t>
            </a:r>
          </a:p>
          <a:p>
            <a:r>
              <a:rPr lang="en-GB" altLang="en-US" b="1"/>
              <a:t>Introduction and overview</a:t>
            </a:r>
          </a:p>
          <a:p>
            <a:r>
              <a:rPr lang="en-GB" altLang="en-US" b="1"/>
              <a:t>Week 1</a:t>
            </a:r>
          </a:p>
        </p:txBody>
      </p:sp>
      <p:pic>
        <p:nvPicPr>
          <p:cNvPr id="5" name="Picture 4">
            <a:extLst>
              <a:ext uri="{FF2B5EF4-FFF2-40B4-BE49-F238E27FC236}">
                <a16:creationId xmlns:a16="http://schemas.microsoft.com/office/drawing/2014/main" id="{1B8C23D2-38BD-E3BF-716C-C484CE406A79}"/>
              </a:ext>
            </a:extLst>
          </p:cNvPr>
          <p:cNvPicPr>
            <a:picLocks noChangeAspect="1"/>
          </p:cNvPicPr>
          <p:nvPr/>
        </p:nvPicPr>
        <p:blipFill>
          <a:blip r:embed="rId3"/>
          <a:stretch>
            <a:fillRect/>
          </a:stretch>
        </p:blipFill>
        <p:spPr>
          <a:xfrm>
            <a:off x="5231904" y="2636912"/>
            <a:ext cx="4937150" cy="296229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E90FE8A-C58D-858E-054C-182E37B721FC}"/>
              </a:ext>
            </a:extLst>
          </p:cNvPr>
          <p:cNvSpPr>
            <a:spLocks noGrp="1" noChangeArrowheads="1"/>
          </p:cNvSpPr>
          <p:nvPr>
            <p:ph type="title"/>
          </p:nvPr>
        </p:nvSpPr>
        <p:spPr>
          <a:xfrm>
            <a:off x="1552575" y="115888"/>
            <a:ext cx="7886700" cy="1325562"/>
          </a:xfrm>
        </p:spPr>
        <p:txBody>
          <a:bodyPr/>
          <a:lstStyle/>
          <a:p>
            <a:r>
              <a:rPr lang="en-GB" altLang="en-US">
                <a:latin typeface="Calibri" panose="020F0502020204030204" pitchFamily="34" charset="0"/>
                <a:cs typeface="Calibri" panose="020F0502020204030204" pitchFamily="34" charset="0"/>
              </a:rPr>
              <a:t>Session Outcomes</a:t>
            </a:r>
            <a:endParaRPr lang="en-US" altLang="en-US">
              <a:latin typeface="Calibri" panose="020F0502020204030204" pitchFamily="34" charset="0"/>
              <a:cs typeface="Calibri" panose="020F0502020204030204" pitchFamily="34" charset="0"/>
            </a:endParaRPr>
          </a:p>
        </p:txBody>
      </p:sp>
      <p:sp>
        <p:nvSpPr>
          <p:cNvPr id="3075" name="Rectangle 3">
            <a:extLst>
              <a:ext uri="{FF2B5EF4-FFF2-40B4-BE49-F238E27FC236}">
                <a16:creationId xmlns:a16="http://schemas.microsoft.com/office/drawing/2014/main" id="{1BA3862E-D3B3-D788-1677-6D416F49EA9C}"/>
              </a:ext>
            </a:extLst>
          </p:cNvPr>
          <p:cNvSpPr>
            <a:spLocks noGrp="1" noChangeArrowheads="1"/>
          </p:cNvSpPr>
          <p:nvPr>
            <p:ph idx="1"/>
          </p:nvPr>
        </p:nvSpPr>
        <p:spPr>
          <a:xfrm>
            <a:off x="1919288" y="1196975"/>
            <a:ext cx="7886700" cy="4351338"/>
          </a:xfrm>
        </p:spPr>
        <p:txBody>
          <a:bodyPr/>
          <a:lstStyle/>
          <a:p>
            <a:pPr marL="114300" indent="0">
              <a:buClr>
                <a:schemeClr val="accent1">
                  <a:lumMod val="75000"/>
                </a:schemeClr>
              </a:buClr>
              <a:buNone/>
              <a:defRPr/>
            </a:pPr>
            <a:r>
              <a:rPr lang="en-GB" altLang="en-US">
                <a:cs typeface="Calibri" panose="020F0502020204030204" pitchFamily="34" charset="0"/>
              </a:rPr>
              <a:t>Today we will cover…</a:t>
            </a:r>
          </a:p>
          <a:p>
            <a:pPr marL="114300" indent="0">
              <a:buClr>
                <a:schemeClr val="accent1">
                  <a:lumMod val="75000"/>
                </a:schemeClr>
              </a:buClr>
              <a:buNone/>
              <a:defRPr/>
            </a:pPr>
            <a:endParaRPr lang="en-GB" altLang="en-US">
              <a:cs typeface="Calibri" panose="020F0502020204030204" pitchFamily="34" charset="0"/>
            </a:endParaRPr>
          </a:p>
          <a:p>
            <a:pPr marL="182880" indent="-182880">
              <a:buClr>
                <a:schemeClr val="accent1">
                  <a:lumMod val="75000"/>
                </a:schemeClr>
              </a:buClr>
              <a:buFont typeface="Arial" charset="0"/>
              <a:buChar char="•"/>
              <a:defRPr/>
            </a:pPr>
            <a:r>
              <a:rPr lang="en-GB" altLang="en-US">
                <a:cs typeface="Calibri" panose="020F0502020204030204" pitchFamily="34" charset="0"/>
              </a:rPr>
              <a:t>Introductions &amp; expectations</a:t>
            </a:r>
          </a:p>
          <a:p>
            <a:pPr marL="182880" indent="-182880">
              <a:buClr>
                <a:schemeClr val="accent1">
                  <a:lumMod val="75000"/>
                </a:schemeClr>
              </a:buClr>
              <a:buFont typeface="Arial" charset="0"/>
              <a:buChar char="•"/>
              <a:defRPr/>
            </a:pPr>
            <a:r>
              <a:rPr lang="en-GB" altLang="en-US">
                <a:cs typeface="Calibri" panose="020F0502020204030204" pitchFamily="34" charset="0"/>
              </a:rPr>
              <a:t>Overview of the module</a:t>
            </a:r>
          </a:p>
          <a:p>
            <a:pPr marL="182880" indent="-182880">
              <a:buClr>
                <a:schemeClr val="accent1">
                  <a:lumMod val="75000"/>
                </a:schemeClr>
              </a:buClr>
              <a:buFont typeface="Arial" charset="0"/>
              <a:buChar char="•"/>
              <a:defRPr/>
            </a:pPr>
            <a:r>
              <a:rPr lang="en-GB" altLang="en-US">
                <a:cs typeface="Calibri" panose="020F0502020204030204" pitchFamily="34" charset="0"/>
              </a:rPr>
              <a:t>Reading, presentation and written assessment</a:t>
            </a:r>
          </a:p>
          <a:p>
            <a:pPr marL="182880" indent="-182880">
              <a:buClr>
                <a:schemeClr val="accent1">
                  <a:lumMod val="75000"/>
                </a:schemeClr>
              </a:buClr>
              <a:buFont typeface="Arial" charset="0"/>
              <a:buChar char="•"/>
              <a:defRPr/>
            </a:pPr>
            <a:r>
              <a:rPr lang="en-GB" altLang="en-US">
                <a:cs typeface="Calibri" panose="020F0502020204030204" pitchFamily="34" charset="0"/>
              </a:rPr>
              <a:t>Today - Introduction to </a:t>
            </a:r>
          </a:p>
          <a:p>
            <a:pPr lvl="1" indent="-182880">
              <a:buClr>
                <a:schemeClr val="accent1">
                  <a:lumMod val="75000"/>
                </a:schemeClr>
              </a:buClr>
              <a:buFont typeface="Arial" charset="0"/>
              <a:buChar char="•"/>
              <a:defRPr/>
            </a:pPr>
            <a:r>
              <a:rPr lang="en-GB" altLang="en-US" sz="2600">
                <a:cs typeface="Calibri" panose="020F0502020204030204" pitchFamily="34" charset="0"/>
              </a:rPr>
              <a:t>Concepts, foundations of festivals conventions and events tourism</a:t>
            </a:r>
          </a:p>
          <a:p>
            <a:pPr lvl="1" indent="-182880">
              <a:buClr>
                <a:schemeClr val="accent1">
                  <a:lumMod val="75000"/>
                </a:schemeClr>
              </a:buClr>
              <a:buFont typeface="Arial" charset="0"/>
              <a:buChar char="•"/>
              <a:defRPr/>
            </a:pPr>
            <a:r>
              <a:rPr lang="en-GB" altLang="en-US" sz="2600">
                <a:cs typeface="Calibri" panose="020F0502020204030204" pitchFamily="34" charset="0"/>
              </a:rPr>
              <a:t>historical developments</a:t>
            </a:r>
          </a:p>
          <a:p>
            <a:pPr marL="182880" indent="-182880">
              <a:buClr>
                <a:schemeClr val="accent1">
                  <a:lumMod val="75000"/>
                </a:schemeClr>
              </a:buClr>
              <a:buFont typeface="Arial" charset="0"/>
              <a:buChar char="•"/>
              <a:defRPr/>
            </a:pPr>
            <a:endParaRPr lang="en-GB" altLang="en-US"/>
          </a:p>
          <a:p>
            <a:pPr marL="182880" indent="-182880">
              <a:buClr>
                <a:schemeClr val="accent1">
                  <a:lumMod val="75000"/>
                </a:schemeClr>
              </a:buClr>
              <a:buFont typeface="Arial" charset="0"/>
              <a:buChar char="•"/>
              <a:defRPr/>
            </a:pPr>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E9CDDF4D-FB4B-F44E-E310-5D3CD4F22476}"/>
              </a:ext>
            </a:extLst>
          </p:cNvPr>
          <p:cNvSpPr>
            <a:spLocks noGrp="1" noChangeArrowheads="1"/>
          </p:cNvSpPr>
          <p:nvPr>
            <p:ph type="title"/>
          </p:nvPr>
        </p:nvSpPr>
        <p:spPr/>
        <p:txBody>
          <a:bodyPr/>
          <a:lstStyle/>
          <a:p>
            <a:r>
              <a:rPr lang="en-GB" altLang="en-US">
                <a:latin typeface="Calibri" panose="020F0502020204030204" pitchFamily="34" charset="0"/>
                <a:cs typeface="Calibri" panose="020F0502020204030204" pitchFamily="34" charset="0"/>
              </a:rPr>
              <a:t>Module aim</a:t>
            </a:r>
          </a:p>
        </p:txBody>
      </p:sp>
      <p:sp>
        <p:nvSpPr>
          <p:cNvPr id="11267" name="Content Placeholder 2">
            <a:extLst>
              <a:ext uri="{FF2B5EF4-FFF2-40B4-BE49-F238E27FC236}">
                <a16:creationId xmlns:a16="http://schemas.microsoft.com/office/drawing/2014/main" id="{63543789-8776-1936-5BF5-A84FD4124F66}"/>
              </a:ext>
            </a:extLst>
          </p:cNvPr>
          <p:cNvSpPr>
            <a:spLocks noGrp="1" noChangeArrowheads="1"/>
          </p:cNvSpPr>
          <p:nvPr>
            <p:ph idx="1"/>
          </p:nvPr>
        </p:nvSpPr>
        <p:spPr bwMode="auto"/>
        <p:txBody>
          <a:bodyPr wrap="square" numCol="1" anchor="t" anchorCtr="0" compatLnSpc="1">
            <a:prstTxWarp prst="textNoShape">
              <a:avLst/>
            </a:prstTxWarp>
          </a:bodyPr>
          <a:lstStyle/>
          <a:p>
            <a:pPr marL="342900" indent="-342900" algn="just">
              <a:lnSpc>
                <a:spcPct val="100000"/>
              </a:lnSpc>
              <a:spcAft>
                <a:spcPts val="1000"/>
              </a:spcAft>
              <a:buFont typeface="Symbol" panose="05050102010706020507" pitchFamily="18" charset="2"/>
              <a:buChar char=""/>
            </a:pPr>
            <a:r>
              <a:rPr lang="en-GB" altLang="en-US" sz="1800">
                <a:solidFill>
                  <a:srgbClr val="000000"/>
                </a:solidFill>
                <a:ea typeface="Arial Unicode MS"/>
                <a:cs typeface="Calibri" panose="020F0502020204030204" pitchFamily="34" charset="0"/>
              </a:rPr>
              <a:t>To develop critical perspectives on policy and planning for Festivals, Conventions and Events. This will include considering pre-bid event feasibility through to bidding, funding, planning and hosting Festivals, Conventions and Events along with the impact of emergency situations such as the Covid-19 pandemic including the development of virtual events.</a:t>
            </a:r>
          </a:p>
          <a:p>
            <a:pPr marL="342900" indent="-342900" algn="just">
              <a:lnSpc>
                <a:spcPct val="100000"/>
              </a:lnSpc>
              <a:spcAft>
                <a:spcPts val="1000"/>
              </a:spcAft>
              <a:buFont typeface="Symbol" panose="05050102010706020507" pitchFamily="18" charset="2"/>
              <a:buChar char=""/>
            </a:pPr>
            <a:r>
              <a:rPr lang="en-GB" altLang="en-US" sz="1800">
                <a:solidFill>
                  <a:srgbClr val="000000"/>
                </a:solidFill>
                <a:ea typeface="Arial Unicode MS"/>
                <a:cs typeface="Calibri" panose="020F0502020204030204" pitchFamily="34" charset="0"/>
              </a:rPr>
              <a:t>The module examines the nature and purpose of operational decision making and management, with a particular focus on managing Convention Centres and Events venues, impacts upon communities and tourism destinations. </a:t>
            </a:r>
          </a:p>
          <a:p>
            <a:pPr marL="342900" indent="-342900"/>
            <a:endParaRPr lang="en-GB" altLang="en-US">
              <a:ea typeface="Arial Unicode MS"/>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1CC728AC-CF5B-D5DF-6AA2-C28FEF907458}"/>
              </a:ext>
            </a:extLst>
          </p:cNvPr>
          <p:cNvSpPr>
            <a:spLocks noGrp="1" noChangeArrowheads="1"/>
          </p:cNvSpPr>
          <p:nvPr>
            <p:ph type="title"/>
          </p:nvPr>
        </p:nvSpPr>
        <p:spPr>
          <a:xfrm>
            <a:off x="164306" y="115889"/>
            <a:ext cx="9743282" cy="1609725"/>
          </a:xfrm>
        </p:spPr>
        <p:txBody>
          <a:bodyPr/>
          <a:lstStyle/>
          <a:p>
            <a:r>
              <a:rPr lang="en-GB" altLang="en-US" b="1">
                <a:latin typeface="Calibri" panose="020F0502020204030204" pitchFamily="34" charset="0"/>
                <a:cs typeface="Calibri" panose="020F0502020204030204" pitchFamily="34" charset="0"/>
              </a:rPr>
              <a:t>Assessments</a:t>
            </a:r>
            <a:endParaRPr lang="en-US" altLang="en-US" b="1">
              <a:latin typeface="Calibri" panose="020F0502020204030204" pitchFamily="34" charset="0"/>
              <a:cs typeface="Calibri" panose="020F0502020204030204" pitchFamily="34" charset="0"/>
            </a:endParaRPr>
          </a:p>
        </p:txBody>
      </p:sp>
      <p:sp>
        <p:nvSpPr>
          <p:cNvPr id="10243" name="Rectangle 3">
            <a:extLst>
              <a:ext uri="{FF2B5EF4-FFF2-40B4-BE49-F238E27FC236}">
                <a16:creationId xmlns:a16="http://schemas.microsoft.com/office/drawing/2014/main" id="{6D30E14A-F66C-C42D-0B80-153317AB50B7}"/>
              </a:ext>
            </a:extLst>
          </p:cNvPr>
          <p:cNvSpPr>
            <a:spLocks noGrp="1" noChangeArrowheads="1"/>
          </p:cNvSpPr>
          <p:nvPr>
            <p:ph idx="1"/>
          </p:nvPr>
        </p:nvSpPr>
        <p:spPr>
          <a:xfrm>
            <a:off x="973932" y="1725614"/>
            <a:ext cx="7920038" cy="3959225"/>
          </a:xfrm>
        </p:spPr>
        <p:txBody>
          <a:bodyPr>
            <a:normAutofit/>
          </a:bodyPr>
          <a:lstStyle/>
          <a:p>
            <a:pPr marL="0" indent="0">
              <a:buClr>
                <a:schemeClr val="accent1">
                  <a:lumMod val="75000"/>
                </a:schemeClr>
              </a:buClr>
              <a:buNone/>
              <a:defRPr/>
            </a:pPr>
            <a:r>
              <a:rPr lang="en-GB" b="1">
                <a:cs typeface="Calibri" panose="020F0502020204030204" pitchFamily="34" charset="0"/>
              </a:rPr>
              <a:t>Two summative assessments:</a:t>
            </a:r>
          </a:p>
          <a:p>
            <a:pPr marL="0" indent="0">
              <a:buClr>
                <a:schemeClr val="accent1">
                  <a:lumMod val="75000"/>
                </a:schemeClr>
              </a:buClr>
              <a:buNone/>
              <a:defRPr/>
            </a:pPr>
            <a:endParaRPr lang="en-GB" b="1">
              <a:cs typeface="Calibri" panose="020F0502020204030204" pitchFamily="34" charset="0"/>
            </a:endParaRPr>
          </a:p>
          <a:p>
            <a:pPr marL="0" indent="0">
              <a:buClr>
                <a:schemeClr val="accent1">
                  <a:lumMod val="75000"/>
                </a:schemeClr>
              </a:buClr>
              <a:buNone/>
              <a:defRPr/>
            </a:pPr>
            <a:r>
              <a:rPr lang="en-GB" b="1">
                <a:cs typeface="Calibri" panose="020F0502020204030204" pitchFamily="34" charset="0"/>
              </a:rPr>
              <a:t>Assignment 1: 2,500 word Essay:  </a:t>
            </a:r>
          </a:p>
          <a:p>
            <a:pPr marL="0" indent="0">
              <a:buClr>
                <a:schemeClr val="accent1">
                  <a:lumMod val="75000"/>
                </a:schemeClr>
              </a:buClr>
              <a:buNone/>
              <a:defRPr/>
            </a:pPr>
            <a:r>
              <a:rPr lang="en-GB" b="1">
                <a:cs typeface="Calibri" panose="020F0502020204030204" pitchFamily="34" charset="0"/>
              </a:rPr>
              <a:t>             Deadline :  24 November 2024 11.59pm</a:t>
            </a:r>
          </a:p>
          <a:p>
            <a:pPr marL="0" indent="0">
              <a:buClr>
                <a:schemeClr val="accent1">
                  <a:lumMod val="75000"/>
                </a:schemeClr>
              </a:buClr>
              <a:buNone/>
              <a:defRPr/>
            </a:pPr>
            <a:endParaRPr lang="en-GB" b="1">
              <a:cs typeface="Calibri" panose="020F0502020204030204" pitchFamily="34" charset="0"/>
            </a:endParaRPr>
          </a:p>
          <a:p>
            <a:pPr marL="0" indent="0">
              <a:buClr>
                <a:schemeClr val="accent1">
                  <a:lumMod val="75000"/>
                </a:schemeClr>
              </a:buClr>
              <a:buNone/>
              <a:defRPr/>
            </a:pPr>
            <a:r>
              <a:rPr lang="en-GB" b="1">
                <a:cs typeface="Calibri" panose="020F0502020204030204" pitchFamily="34" charset="0"/>
              </a:rPr>
              <a:t>Assignment 2: 15 minute individual presentation:                     	    Deadline: w/c 13 January 2024 pm</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47B09E6-5446-D07A-535F-B46D7F61E167}"/>
              </a:ext>
            </a:extLst>
          </p:cNvPr>
          <p:cNvSpPr>
            <a:spLocks noGrp="1" noChangeArrowheads="1"/>
          </p:cNvSpPr>
          <p:nvPr>
            <p:ph type="title"/>
          </p:nvPr>
        </p:nvSpPr>
        <p:spPr>
          <a:xfrm>
            <a:off x="171909" y="152844"/>
            <a:ext cx="11848182" cy="1700213"/>
          </a:xfrm>
        </p:spPr>
        <p:txBody>
          <a:bodyPr>
            <a:normAutofit fontScale="90000"/>
          </a:bodyPr>
          <a:lstStyle/>
          <a:p>
            <a:pPr>
              <a:lnSpc>
                <a:spcPct val="115000"/>
              </a:lnSpc>
              <a:spcBef>
                <a:spcPts val="600"/>
              </a:spcBef>
              <a:spcAft>
                <a:spcPts val="600"/>
              </a:spcAft>
            </a:pPr>
            <a:r>
              <a:rPr lang="en-GB" altLang="en-US" b="1" dirty="0"/>
              <a:t>Assignment 1 : 2500 word Essay – </a:t>
            </a:r>
            <a:r>
              <a:rPr lang="en-GB" altLang="en-US" dirty="0"/>
              <a:t>21</a:t>
            </a:r>
            <a:r>
              <a:rPr lang="en-GB" altLang="en-US" baseline="30000" dirty="0"/>
              <a:t>st</a:t>
            </a:r>
            <a:r>
              <a:rPr lang="en-GB" altLang="en-US" dirty="0"/>
              <a:t> November </a:t>
            </a:r>
            <a:br>
              <a:rPr lang="en-GB" altLang="en-US" dirty="0"/>
            </a:br>
            <a:r>
              <a:rPr lang="en-GB" sz="2700" b="1" dirty="0">
                <a:solidFill>
                  <a:srgbClr val="000000"/>
                </a:solidFill>
                <a:latin typeface="+mn-lt"/>
                <a:ea typeface="Arial Unicode MS"/>
              </a:rPr>
              <a:t>“Tradition or Strategy? A Critical Evaluation of Glastonbury Festival’s 2026 Fallow Year and the Sustainability of Mega-Events”</a:t>
            </a:r>
            <a:endParaRPr lang="en-GB" altLang="en-US" dirty="0">
              <a:latin typeface="+mn-lt"/>
            </a:endParaRPr>
          </a:p>
        </p:txBody>
      </p:sp>
      <p:sp>
        <p:nvSpPr>
          <p:cNvPr id="3" name="Content Placeholder 2">
            <a:extLst>
              <a:ext uri="{FF2B5EF4-FFF2-40B4-BE49-F238E27FC236}">
                <a16:creationId xmlns:a16="http://schemas.microsoft.com/office/drawing/2014/main" id="{3BCF3796-6E37-3CB0-55C4-B81DE8AF4023}"/>
              </a:ext>
            </a:extLst>
          </p:cNvPr>
          <p:cNvSpPr>
            <a:spLocks noGrp="1"/>
          </p:cNvSpPr>
          <p:nvPr>
            <p:ph idx="1"/>
          </p:nvPr>
        </p:nvSpPr>
        <p:spPr>
          <a:xfrm>
            <a:off x="71438" y="1956815"/>
            <a:ext cx="11848182" cy="4078225"/>
          </a:xfrm>
        </p:spPr>
        <p:txBody>
          <a:bodyPr>
            <a:normAutofit fontScale="40000" lnSpcReduction="20000"/>
          </a:bodyPr>
          <a:lstStyle/>
          <a:p>
            <a:pPr>
              <a:lnSpc>
                <a:spcPct val="120000"/>
              </a:lnSpc>
            </a:pPr>
            <a:r>
              <a:rPr lang="en-GB" sz="4000" i="1" dirty="0"/>
              <a:t>“Sustainability is no longer about doing less harm. It’s about doing more good.”</a:t>
            </a:r>
            <a:r>
              <a:rPr lang="en-GB" sz="4000" dirty="0"/>
              <a:t> — Jochen Zeitz, Business Leader &amp; Environmentalist</a:t>
            </a:r>
          </a:p>
          <a:p>
            <a:pPr>
              <a:lnSpc>
                <a:spcPct val="120000"/>
              </a:lnSpc>
            </a:pPr>
            <a:r>
              <a:rPr lang="en-GB" sz="4000" dirty="0"/>
              <a:t>While Glastonbury Festival’s fallow years are officially justified as a long-standing tradition to allow the land and community to recover, you are asked to critically evaluate whether the 2026 hiatus is better understood as a strategic necessity driven by environmental, operational, economic, and community sustainability factors. Governments, corporations, and communities now demand that events operate not only as cultural and leisure platforms, but also as strategic vehicles for sustainability, tourism development, and long-term legacy creation.</a:t>
            </a:r>
          </a:p>
          <a:p>
            <a:pPr>
              <a:lnSpc>
                <a:spcPct val="120000"/>
              </a:lnSpc>
            </a:pPr>
            <a:r>
              <a:rPr lang="en-GB" sz="4000" dirty="0"/>
              <a:t>This questions whether ‘tradition’ functions as a cultural narrative that legitimises wider management strategies such as marketing/brand strategy rather than purely environmental or operational? </a:t>
            </a:r>
          </a:p>
          <a:p>
            <a:pPr>
              <a:lnSpc>
                <a:spcPct val="120000"/>
              </a:lnSpc>
            </a:pPr>
            <a:r>
              <a:rPr lang="en-GB" sz="4000" b="1" dirty="0"/>
              <a:t>Considering the long term sustainability of this event, choose </a:t>
            </a:r>
            <a:r>
              <a:rPr lang="en-GB" sz="4000" b="1" u="sng" dirty="0"/>
              <a:t>one of the key areas</a:t>
            </a:r>
            <a:r>
              <a:rPr lang="en-GB" sz="4000" b="1" dirty="0"/>
              <a:t> listed  to be discussed:</a:t>
            </a:r>
            <a:endParaRPr lang="en-GB" sz="4000" dirty="0"/>
          </a:p>
          <a:p>
            <a:pPr lvl="0">
              <a:lnSpc>
                <a:spcPct val="120000"/>
              </a:lnSpc>
            </a:pPr>
            <a:r>
              <a:rPr lang="en-GB" sz="4000" dirty="0"/>
              <a:t>Environmental – conservation, ecological, policies and sustainable practices </a:t>
            </a:r>
          </a:p>
          <a:p>
            <a:pPr lvl="0">
              <a:lnSpc>
                <a:spcPct val="120000"/>
              </a:lnSpc>
            </a:pPr>
            <a:r>
              <a:rPr lang="en-GB" sz="4000" dirty="0"/>
              <a:t>Operational – economic and legacy sustainability</a:t>
            </a:r>
          </a:p>
          <a:p>
            <a:pPr lvl="0">
              <a:lnSpc>
                <a:spcPct val="120000"/>
              </a:lnSpc>
            </a:pPr>
            <a:r>
              <a:rPr lang="en-GB" sz="4000" dirty="0"/>
              <a:t>Economic – Tourism sustainability</a:t>
            </a:r>
          </a:p>
          <a:p>
            <a:pPr lvl="0">
              <a:lnSpc>
                <a:spcPct val="120000"/>
              </a:lnSpc>
            </a:pPr>
            <a:r>
              <a:rPr lang="en-GB" sz="4000" dirty="0"/>
              <a:t>Community – social</a:t>
            </a:r>
            <a:r>
              <a:rPr lang="en-GB" sz="4000" b="1" dirty="0"/>
              <a:t> </a:t>
            </a:r>
            <a:r>
              <a:rPr lang="en-GB" sz="4000" dirty="0"/>
              <a:t>sustainability</a:t>
            </a:r>
          </a:p>
          <a:p>
            <a:pPr marL="0" indent="0">
              <a:buNone/>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9FF01D19-6578-C3B9-9BE4-E31361CEEA7B}"/>
              </a:ext>
            </a:extLst>
          </p:cNvPr>
          <p:cNvSpPr>
            <a:spLocks noGrp="1" noChangeArrowheads="1"/>
          </p:cNvSpPr>
          <p:nvPr>
            <p:ph type="title"/>
          </p:nvPr>
        </p:nvSpPr>
        <p:spPr>
          <a:xfrm>
            <a:off x="1631950" y="131763"/>
            <a:ext cx="7886700" cy="1325562"/>
          </a:xfrm>
        </p:spPr>
        <p:txBody>
          <a:bodyPr/>
          <a:lstStyle/>
          <a:p>
            <a:r>
              <a:rPr lang="en-GB" altLang="en-US" dirty="0">
                <a:latin typeface="Calibri" panose="020F0502020204030204" pitchFamily="34" charset="0"/>
                <a:cs typeface="Calibri" panose="020F0502020204030204" pitchFamily="34" charset="0"/>
              </a:rPr>
              <a:t>Festivals, Conventions, Events </a:t>
            </a:r>
          </a:p>
        </p:txBody>
      </p:sp>
      <p:sp>
        <p:nvSpPr>
          <p:cNvPr id="20483" name="Content Placeholder 2">
            <a:extLst>
              <a:ext uri="{FF2B5EF4-FFF2-40B4-BE49-F238E27FC236}">
                <a16:creationId xmlns:a16="http://schemas.microsoft.com/office/drawing/2014/main" id="{37C8E119-3493-9C6A-4364-0385A9A62675}"/>
              </a:ext>
            </a:extLst>
          </p:cNvPr>
          <p:cNvSpPr>
            <a:spLocks noGrp="1" noChangeArrowheads="1"/>
          </p:cNvSpPr>
          <p:nvPr>
            <p:ph idx="1"/>
          </p:nvPr>
        </p:nvSpPr>
        <p:spPr bwMode="auto">
          <a:xfrm>
            <a:off x="190501" y="1253331"/>
            <a:ext cx="7886700" cy="4351337"/>
          </a:xfrm>
        </p:spPr>
        <p:txBody>
          <a:bodyPr wrap="square" numCol="1" anchor="t" anchorCtr="0" compatLnSpc="1">
            <a:prstTxWarp prst="textNoShape">
              <a:avLst/>
            </a:prstTxWarp>
          </a:bodyPr>
          <a:lstStyle/>
          <a:p>
            <a:r>
              <a:rPr lang="en-GB" altLang="en-US" dirty="0">
                <a:cs typeface="Calibri" panose="020F0502020204030204" pitchFamily="34" charset="0"/>
              </a:rPr>
              <a:t>Write down as many as you have attended or been part of ?</a:t>
            </a:r>
          </a:p>
          <a:p>
            <a:pPr lvl="1"/>
            <a:r>
              <a:rPr lang="en-GB" altLang="en-US" dirty="0">
                <a:cs typeface="Calibri" panose="020F0502020204030204" pitchFamily="34" charset="0"/>
              </a:rPr>
              <a:t>What is coming up this year 2025/26  ???</a:t>
            </a:r>
          </a:p>
          <a:p>
            <a:endParaRPr lang="en-GB" altLang="en-US" dirty="0"/>
          </a:p>
        </p:txBody>
      </p:sp>
      <p:pic>
        <p:nvPicPr>
          <p:cNvPr id="20484" name="Picture 2">
            <a:extLst>
              <a:ext uri="{FF2B5EF4-FFF2-40B4-BE49-F238E27FC236}">
                <a16:creationId xmlns:a16="http://schemas.microsoft.com/office/drawing/2014/main" id="{EDF9433C-F753-8341-2521-FAFBE4B585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1889" y="1600201"/>
            <a:ext cx="3708400" cy="208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9">
            <a:extLst>
              <a:ext uri="{FF2B5EF4-FFF2-40B4-BE49-F238E27FC236}">
                <a16:creationId xmlns:a16="http://schemas.microsoft.com/office/drawing/2014/main" id="{F6540C45-7EE4-73B7-E880-47010EA5A3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5708" y="2883693"/>
            <a:ext cx="4283075" cy="272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6" name="Picture 3">
            <a:extLst>
              <a:ext uri="{FF2B5EF4-FFF2-40B4-BE49-F238E27FC236}">
                <a16:creationId xmlns:a16="http://schemas.microsoft.com/office/drawing/2014/main" id="{3E5A2445-4B3E-ABD1-0261-9C8874FC32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43989" y="3736977"/>
            <a:ext cx="3124200" cy="208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3431D07-5DC7-BED9-0EEE-2EE963533A09}"/>
              </a:ext>
            </a:extLst>
          </p:cNvPr>
          <p:cNvSpPr>
            <a:spLocks noGrp="1" noChangeArrowheads="1"/>
          </p:cNvSpPr>
          <p:nvPr>
            <p:ph type="title"/>
          </p:nvPr>
        </p:nvSpPr>
        <p:spPr>
          <a:xfrm>
            <a:off x="0" y="18256"/>
            <a:ext cx="10515600" cy="662782"/>
          </a:xfrm>
        </p:spPr>
        <p:txBody>
          <a:bodyPr anchor="ctr">
            <a:normAutofit/>
          </a:bodyPr>
          <a:lstStyle/>
          <a:p>
            <a:r>
              <a:rPr lang="en-GB" altLang="en-US" sz="4000" b="1" dirty="0"/>
              <a:t>What is the historical background of festival?</a:t>
            </a:r>
          </a:p>
        </p:txBody>
      </p:sp>
      <p:sp>
        <p:nvSpPr>
          <p:cNvPr id="22531" name="Content Placeholder 2">
            <a:extLst>
              <a:ext uri="{FF2B5EF4-FFF2-40B4-BE49-F238E27FC236}">
                <a16:creationId xmlns:a16="http://schemas.microsoft.com/office/drawing/2014/main" id="{1C83A55C-76DE-734C-FC6B-6735193E4C8A}"/>
              </a:ext>
            </a:extLst>
          </p:cNvPr>
          <p:cNvSpPr>
            <a:spLocks noGrp="1" noChangeArrowheads="1"/>
          </p:cNvSpPr>
          <p:nvPr>
            <p:ph sz="half" idx="1"/>
          </p:nvPr>
        </p:nvSpPr>
        <p:spPr bwMode="auto">
          <a:xfrm>
            <a:off x="134753" y="804673"/>
            <a:ext cx="8506327" cy="5010912"/>
          </a:xfrm>
        </p:spPr>
        <p:txBody>
          <a:bodyPr numCol="1" anchorCtr="0" compatLnSpc="1">
            <a:prstTxWarp prst="textNoShape">
              <a:avLst/>
            </a:prstTxWarp>
            <a:normAutofit fontScale="92500" lnSpcReduction="20000"/>
          </a:bodyPr>
          <a:lstStyle/>
          <a:p>
            <a:pPr>
              <a:lnSpc>
                <a:spcPct val="110000"/>
              </a:lnSpc>
            </a:pPr>
            <a:r>
              <a:rPr lang="en-GB" sz="2400" dirty="0"/>
              <a:t>“</a:t>
            </a:r>
            <a:r>
              <a:rPr lang="en-GB" sz="2400" i="1" dirty="0"/>
              <a:t>Festivals are as old as humanity itself. Long before there were stadiums, event planners, or even written history, people gathered to celebrate, to remember, and to connect. Festivals tell the story of who we are.”</a:t>
            </a:r>
          </a:p>
          <a:p>
            <a:pPr>
              <a:lnSpc>
                <a:spcPct val="110000"/>
              </a:lnSpc>
            </a:pPr>
            <a:r>
              <a:rPr lang="en-GB" altLang="en-US" sz="2400" dirty="0"/>
              <a:t>The word "festival" was originally used as an adjective from the late fourteenth century, deriving from Latin via Old French. In Middle English, a "festival </a:t>
            </a:r>
            <a:r>
              <a:rPr lang="en-GB" altLang="en-US" sz="2400" dirty="0" err="1"/>
              <a:t>dai</a:t>
            </a:r>
            <a:r>
              <a:rPr lang="en-GB" altLang="en-US" sz="2400" dirty="0"/>
              <a:t>" was a religious holiday. Its first recorded used as a noun was in 1589 (as "</a:t>
            </a:r>
            <a:r>
              <a:rPr lang="en-GB" altLang="en-US" sz="2400" dirty="0" err="1"/>
              <a:t>Festifall</a:t>
            </a:r>
            <a:r>
              <a:rPr lang="en-GB" altLang="en-US" sz="2400" dirty="0"/>
              <a:t>").</a:t>
            </a:r>
          </a:p>
          <a:p>
            <a:pPr>
              <a:lnSpc>
                <a:spcPct val="110000"/>
              </a:lnSpc>
            </a:pPr>
            <a:r>
              <a:rPr lang="en-GB" sz="2400" dirty="0"/>
              <a:t>Festivals have always been more than just parties. They’re reflections of culture, power, faith, and identity. As future event professionals, you’re not just planning logistics — you’re shaping traditions that people will look back on as history. </a:t>
            </a:r>
          </a:p>
          <a:p>
            <a:pPr>
              <a:lnSpc>
                <a:spcPct val="110000"/>
              </a:lnSpc>
            </a:pPr>
            <a:r>
              <a:rPr lang="en-GB" sz="2400" dirty="0"/>
              <a:t>“a reflection of human culture and society, expressing values, identity, and continuity.” (Getz, 2010)</a:t>
            </a:r>
            <a:endParaRPr lang="en-GB" sz="2400" i="1" dirty="0"/>
          </a:p>
          <a:p>
            <a:endParaRPr lang="en-GB" altLang="en-US" sz="2200" dirty="0"/>
          </a:p>
        </p:txBody>
      </p:sp>
      <p:pic>
        <p:nvPicPr>
          <p:cNvPr id="22532" name="Picture 3">
            <a:extLst>
              <a:ext uri="{FF2B5EF4-FFF2-40B4-BE49-F238E27FC236}">
                <a16:creationId xmlns:a16="http://schemas.microsoft.com/office/drawing/2014/main" id="{585D23D3-547A-005E-AF7F-A6869ED1832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506199" y="804672"/>
            <a:ext cx="3481069" cy="43513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2531">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17523-383F-47F6-9E18-B479A2A9400C}"/>
              </a:ext>
            </a:extLst>
          </p:cNvPr>
          <p:cNvSpPr>
            <a:spLocks noGrp="1"/>
          </p:cNvSpPr>
          <p:nvPr>
            <p:ph type="title"/>
          </p:nvPr>
        </p:nvSpPr>
        <p:spPr>
          <a:xfrm>
            <a:off x="106680" y="50701"/>
            <a:ext cx="10515600" cy="689322"/>
          </a:xfrm>
        </p:spPr>
        <p:txBody>
          <a:bodyPr>
            <a:normAutofit/>
          </a:bodyPr>
          <a:lstStyle/>
          <a:p>
            <a:pPr algn="ctr"/>
            <a:r>
              <a:rPr lang="en-GB" sz="4000" b="1" dirty="0"/>
              <a:t>Festivals</a:t>
            </a:r>
          </a:p>
        </p:txBody>
      </p:sp>
      <p:sp>
        <p:nvSpPr>
          <p:cNvPr id="5" name="Rectangle 2">
            <a:extLst>
              <a:ext uri="{FF2B5EF4-FFF2-40B4-BE49-F238E27FC236}">
                <a16:creationId xmlns:a16="http://schemas.microsoft.com/office/drawing/2014/main" id="{ACA10C87-54DA-0697-19F9-ECB9B3357B2E}"/>
              </a:ext>
            </a:extLst>
          </p:cNvPr>
          <p:cNvSpPr>
            <a:spLocks noGrp="1" noChangeArrowheads="1"/>
          </p:cNvSpPr>
          <p:nvPr>
            <p:ph idx="1"/>
          </p:nvPr>
        </p:nvSpPr>
        <p:spPr bwMode="auto">
          <a:xfrm>
            <a:off x="53340" y="598448"/>
            <a:ext cx="12085320"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rPr>
              <a:t>Ancient Origins</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Early festivals were tied to </a:t>
            </a:r>
            <a:r>
              <a:rPr kumimoji="0" lang="en-US" altLang="en-US" sz="1800" b="1" i="0" u="none" strike="noStrike" cap="none" normalizeH="0" baseline="0" dirty="0">
                <a:ln>
                  <a:noFill/>
                </a:ln>
                <a:solidFill>
                  <a:schemeClr val="tx1"/>
                </a:solidFill>
                <a:effectLst/>
              </a:rPr>
              <a:t>seasonal cycles</a:t>
            </a:r>
            <a:r>
              <a:rPr kumimoji="0" lang="en-US" altLang="en-US" sz="1800" b="0" i="0" u="none" strike="noStrike" cap="none" normalizeH="0" baseline="0" dirty="0">
                <a:ln>
                  <a:noFill/>
                </a:ln>
                <a:solidFill>
                  <a:schemeClr val="tx1"/>
                </a:solidFill>
                <a:effectLst/>
              </a:rPr>
              <a:t> — harvests, planting, or solstices.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They were about survival </a:t>
            </a:r>
            <a:r>
              <a:rPr kumimoji="0" lang="en-US" altLang="en-US" sz="1800" b="0" i="1" u="none" strike="noStrike" cap="none" normalizeH="0" baseline="0" dirty="0">
                <a:ln>
                  <a:noFill/>
                </a:ln>
                <a:solidFill>
                  <a:schemeClr val="tx1"/>
                </a:solidFill>
                <a:effectLst/>
              </a:rPr>
              <a:t>and</a:t>
            </a:r>
            <a:r>
              <a:rPr kumimoji="0" lang="en-US" altLang="en-US" sz="1800" b="0" i="0" u="none" strike="noStrike" cap="none" normalizeH="0" baseline="0" dirty="0">
                <a:ln>
                  <a:noFill/>
                </a:ln>
                <a:solidFill>
                  <a:schemeClr val="tx1"/>
                </a:solidFill>
                <a:effectLst/>
              </a:rPr>
              <a:t> celebration: food, music, dance, and rituals.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Example: Ancient Egyptians celebrated the flooding of the Nile, which guaranteed crops.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rPr>
              <a:t>Religious &amp; Spiritual Roots</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Festivals often honored gods, ancestors, or spirits.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Ancient Greeks had the </a:t>
            </a:r>
            <a:r>
              <a:rPr kumimoji="0" lang="en-US" altLang="en-US" sz="1800" b="1" i="0" u="none" strike="noStrike" cap="none" normalizeH="0" baseline="0" dirty="0">
                <a:ln>
                  <a:noFill/>
                </a:ln>
                <a:solidFill>
                  <a:schemeClr val="tx1"/>
                </a:solidFill>
                <a:effectLst/>
              </a:rPr>
              <a:t>Olympian festivals</a:t>
            </a:r>
            <a:r>
              <a:rPr kumimoji="0" lang="en-US" altLang="en-US" sz="1800" b="0" i="0" u="none" strike="noStrike" cap="none" normalizeH="0" baseline="0" dirty="0">
                <a:ln>
                  <a:noFill/>
                </a:ln>
                <a:solidFill>
                  <a:schemeClr val="tx1"/>
                </a:solidFill>
                <a:effectLst/>
              </a:rPr>
              <a:t>, mixing worship with sports and arts — the roots of the Olympic Games.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Many modern festivals still have spiritual echoes — like Diwali, Christmas, or Ramadan festivals.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rPr>
              <a:t>Social &amp; Cultural Identity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Festivals gave communities a </a:t>
            </a:r>
            <a:r>
              <a:rPr kumimoji="0" lang="en-US" altLang="en-US" sz="1800" b="1" i="0" u="none" strike="noStrike" cap="none" normalizeH="0" baseline="0" dirty="0">
                <a:ln>
                  <a:noFill/>
                </a:ln>
                <a:solidFill>
                  <a:schemeClr val="tx1"/>
                </a:solidFill>
                <a:effectLst/>
              </a:rPr>
              <a:t>shared identity and belonging</a:t>
            </a:r>
            <a:r>
              <a:rPr kumimoji="0" lang="en-US" altLang="en-US" sz="1800" b="0" i="0" u="none" strike="noStrike" cap="none" normalizeH="0" baseline="0" dirty="0">
                <a:ln>
                  <a:noFill/>
                </a:ln>
                <a:solidFill>
                  <a:schemeClr val="tx1"/>
                </a:solidFill>
                <a:effectLst/>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They often marked rites of passage, victories, or national pride.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Example: Medieval Europe’s fairs and carnivals were both religious and social — mixing markets, theatre, and celebration.</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rPr>
              <a:t>Economic &amp; Political Power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Rulers used festivals to display wealth and authority.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Example: Roman emperors hosted gladiatorial games and lavish festivals to keep citizens loyal and entertained.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 name="Picture 5">
            <a:extLst>
              <a:ext uri="{FF2B5EF4-FFF2-40B4-BE49-F238E27FC236}">
                <a16:creationId xmlns:a16="http://schemas.microsoft.com/office/drawing/2014/main" id="{BA455F7B-F9C8-1AF9-9570-14595E5622FA}"/>
              </a:ext>
            </a:extLst>
          </p:cNvPr>
          <p:cNvPicPr>
            <a:picLocks noChangeAspect="1"/>
          </p:cNvPicPr>
          <p:nvPr/>
        </p:nvPicPr>
        <p:blipFill>
          <a:blip r:embed="rId2"/>
          <a:stretch>
            <a:fillRect/>
          </a:stretch>
        </p:blipFill>
        <p:spPr>
          <a:xfrm>
            <a:off x="8718804" y="155608"/>
            <a:ext cx="3366516" cy="2104072"/>
          </a:xfrm>
          <a:prstGeom prst="rect">
            <a:avLst/>
          </a:prstGeom>
        </p:spPr>
      </p:pic>
    </p:spTree>
    <p:extLst>
      <p:ext uri="{BB962C8B-B14F-4D97-AF65-F5344CB8AC3E}">
        <p14:creationId xmlns:p14="http://schemas.microsoft.com/office/powerpoint/2010/main" val="811862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10" end="1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11" end="1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12" end="1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13" end="1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15" end="15"/>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16" end="16"/>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5ED1F63-FF11-689A-E490-E58E917370D9}"/>
              </a:ext>
            </a:extLst>
          </p:cNvPr>
          <p:cNvPicPr>
            <a:picLocks noChangeAspect="1"/>
          </p:cNvPicPr>
          <p:nvPr/>
        </p:nvPicPr>
        <p:blipFill>
          <a:blip r:embed="rId2"/>
          <a:stretch>
            <a:fillRect/>
          </a:stretch>
        </p:blipFill>
        <p:spPr>
          <a:xfrm>
            <a:off x="10204704" y="176588"/>
            <a:ext cx="1862327" cy="1466583"/>
          </a:xfrm>
          <a:prstGeom prst="rect">
            <a:avLst/>
          </a:prstGeom>
          <a:noFill/>
        </p:spPr>
      </p:pic>
      <p:sp>
        <p:nvSpPr>
          <p:cNvPr id="23554" name="Title 1">
            <a:extLst>
              <a:ext uri="{FF2B5EF4-FFF2-40B4-BE49-F238E27FC236}">
                <a16:creationId xmlns:a16="http://schemas.microsoft.com/office/drawing/2014/main" id="{E3067BF4-CCEE-41AD-94F1-9F47DE534C69}"/>
              </a:ext>
            </a:extLst>
          </p:cNvPr>
          <p:cNvSpPr>
            <a:spLocks noGrp="1" noChangeArrowheads="1"/>
          </p:cNvSpPr>
          <p:nvPr>
            <p:ph type="title"/>
          </p:nvPr>
        </p:nvSpPr>
        <p:spPr>
          <a:xfrm>
            <a:off x="0" y="0"/>
            <a:ext cx="10515600" cy="889819"/>
          </a:xfrm>
        </p:spPr>
        <p:txBody>
          <a:bodyPr anchor="ctr">
            <a:normAutofit/>
          </a:bodyPr>
          <a:lstStyle/>
          <a:p>
            <a:r>
              <a:rPr lang="en-GB" altLang="en-US" sz="4000" b="1" dirty="0"/>
              <a:t>History of Conferences</a:t>
            </a:r>
          </a:p>
        </p:txBody>
      </p:sp>
      <p:sp>
        <p:nvSpPr>
          <p:cNvPr id="3" name="Content Placeholder 2">
            <a:extLst>
              <a:ext uri="{FF2B5EF4-FFF2-40B4-BE49-F238E27FC236}">
                <a16:creationId xmlns:a16="http://schemas.microsoft.com/office/drawing/2014/main" id="{4F6DD125-AA74-A9F5-572D-67F9AC926B99}"/>
              </a:ext>
            </a:extLst>
          </p:cNvPr>
          <p:cNvSpPr>
            <a:spLocks noGrp="1" noChangeArrowheads="1"/>
          </p:cNvSpPr>
          <p:nvPr>
            <p:ph sz="half" idx="1"/>
          </p:nvPr>
        </p:nvSpPr>
        <p:spPr bwMode="auto">
          <a:xfrm>
            <a:off x="-1" y="815934"/>
            <a:ext cx="10771633" cy="5273969"/>
          </a:xfrm>
        </p:spPr>
        <p:txBody>
          <a:bodyPr numCol="1" anchorCtr="0" compatLnSpc="1">
            <a:prstTxWarp prst="textNoShape">
              <a:avLst/>
            </a:prstTxWarp>
            <a:noAutofit/>
          </a:bodyPr>
          <a:lstStyle/>
          <a:p>
            <a:pPr>
              <a:lnSpc>
                <a:spcPct val="100000"/>
              </a:lnSpc>
            </a:pPr>
            <a:r>
              <a:rPr lang="en-GB" altLang="en-US" sz="1800" b="1" dirty="0"/>
              <a:t>Ancient roots</a:t>
            </a:r>
            <a:r>
              <a:rPr lang="en-GB" altLang="en-US" sz="1800" dirty="0"/>
              <a:t>: people have gathered to discuss shared interests. Archaeological ruins of gathering places suggest that early communities held meetings for hunting plans, tribal celebrations, or negotiating peace.</a:t>
            </a:r>
          </a:p>
          <a:p>
            <a:pPr>
              <a:lnSpc>
                <a:spcPct val="100000"/>
              </a:lnSpc>
            </a:pPr>
            <a:r>
              <a:rPr lang="en-GB" altLang="en-US" sz="1800" dirty="0"/>
              <a:t>The first known use of "conference" appears in 1527, meaning "a meeting of two or more persons for discussing matters of common concern". It came from the word </a:t>
            </a:r>
            <a:r>
              <a:rPr lang="en-GB" altLang="en-US" sz="1800" b="1" dirty="0"/>
              <a:t>"confer", </a:t>
            </a:r>
            <a:r>
              <a:rPr lang="en-GB" altLang="en-US" sz="1800" dirty="0"/>
              <a:t>which means "to compare views or take counsel".</a:t>
            </a:r>
          </a:p>
          <a:p>
            <a:pPr>
              <a:lnSpc>
                <a:spcPct val="100000"/>
              </a:lnSpc>
            </a:pPr>
            <a:r>
              <a:rPr lang="en-GB" altLang="en-US" sz="1800" b="1" dirty="0"/>
              <a:t>What is the purpose of conference?</a:t>
            </a:r>
          </a:p>
          <a:p>
            <a:pPr>
              <a:lnSpc>
                <a:spcPct val="100000"/>
              </a:lnSpc>
            </a:pPr>
            <a:r>
              <a:rPr lang="en-GB" altLang="en-US" sz="1800" dirty="0"/>
              <a:t>Conferences are used to bring together people with common interests and discuss issues and ideas relating to a specific topic. Conferences can be held on almost any topic, come in many sizes, and can be run by any number of organizations.</a:t>
            </a:r>
          </a:p>
          <a:p>
            <a:pPr>
              <a:lnSpc>
                <a:spcPct val="100000"/>
              </a:lnSpc>
            </a:pPr>
            <a:r>
              <a:rPr lang="en-GB" altLang="en-US" sz="1800" dirty="0"/>
              <a:t>Many types: conventions, product launces, press conferences, seminars, workshops, board meetings, trade shows/ exhibitions </a:t>
            </a:r>
          </a:p>
          <a:p>
            <a:pPr>
              <a:lnSpc>
                <a:spcPct val="100000"/>
              </a:lnSpc>
            </a:pPr>
            <a:r>
              <a:rPr lang="en-GB" altLang="en-US" sz="1800" dirty="0"/>
              <a:t>While the concept of meeting to discuss shared concerns has existed since ancient times, the modern conference with its structured format and formalised processes emerged in the </a:t>
            </a:r>
            <a:r>
              <a:rPr lang="en-GB" altLang="en-US" sz="1800" b="1" dirty="0"/>
              <a:t>late 18th and 19th centuries</a:t>
            </a:r>
            <a:r>
              <a:rPr lang="en-GB" altLang="en-US" sz="1800" dirty="0"/>
              <a:t>. </a:t>
            </a:r>
          </a:p>
          <a:p>
            <a:pPr>
              <a:lnSpc>
                <a:spcPct val="100000"/>
              </a:lnSpc>
            </a:pPr>
            <a:r>
              <a:rPr lang="en-GB" altLang="en-US" sz="1800" dirty="0"/>
              <a:t>Several factors led to this evolution, including improvements in transportation, the growth of international organizations, and the professionalization of science and other fields</a:t>
            </a:r>
            <a:r>
              <a:rPr lang="en-GB" altLang="en-US" sz="2000"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D1C80-27CC-B271-CFAB-9C60CC72EFE6}"/>
              </a:ext>
            </a:extLst>
          </p:cNvPr>
          <p:cNvSpPr>
            <a:spLocks noGrp="1"/>
          </p:cNvSpPr>
          <p:nvPr>
            <p:ph type="title"/>
          </p:nvPr>
        </p:nvSpPr>
        <p:spPr>
          <a:xfrm>
            <a:off x="0" y="0"/>
            <a:ext cx="10515600" cy="1325563"/>
          </a:xfrm>
        </p:spPr>
        <p:txBody>
          <a:bodyPr/>
          <a:lstStyle/>
          <a:p>
            <a:r>
              <a:rPr lang="en-GB" dirty="0"/>
              <a:t>History of conferences</a:t>
            </a:r>
            <a:br>
              <a:rPr lang="en-GB" dirty="0"/>
            </a:br>
            <a:endParaRPr lang="en-GB" dirty="0"/>
          </a:p>
        </p:txBody>
      </p:sp>
      <p:sp>
        <p:nvSpPr>
          <p:cNvPr id="3" name="Content Placeholder 2">
            <a:extLst>
              <a:ext uri="{FF2B5EF4-FFF2-40B4-BE49-F238E27FC236}">
                <a16:creationId xmlns:a16="http://schemas.microsoft.com/office/drawing/2014/main" id="{82FE3AF6-AE73-2E89-7293-1260438E5F26}"/>
              </a:ext>
            </a:extLst>
          </p:cNvPr>
          <p:cNvSpPr>
            <a:spLocks noGrp="1"/>
          </p:cNvSpPr>
          <p:nvPr>
            <p:ph idx="1"/>
          </p:nvPr>
        </p:nvSpPr>
        <p:spPr>
          <a:xfrm>
            <a:off x="188975" y="831273"/>
            <a:ext cx="11772115" cy="4913745"/>
          </a:xfrm>
        </p:spPr>
        <p:txBody>
          <a:bodyPr>
            <a:normAutofit fontScale="47500" lnSpcReduction="20000"/>
          </a:bodyPr>
          <a:lstStyle/>
          <a:p>
            <a:pPr>
              <a:lnSpc>
                <a:spcPct val="120000"/>
              </a:lnSpc>
            </a:pPr>
            <a:r>
              <a:rPr lang="en-GB" sz="3600" b="1" dirty="0"/>
              <a:t>The 19th century </a:t>
            </a:r>
            <a:r>
              <a:rPr lang="en-GB" sz="3600" dirty="0"/>
              <a:t>saw a dramatic increase in conferences of all kinds, driven by social and political changes.</a:t>
            </a:r>
          </a:p>
          <a:p>
            <a:pPr>
              <a:lnSpc>
                <a:spcPct val="120000"/>
              </a:lnSpc>
            </a:pPr>
            <a:r>
              <a:rPr lang="en-GB" sz="3600" b="1" dirty="0"/>
              <a:t>Internationalism:</a:t>
            </a:r>
            <a:r>
              <a:rPr lang="en-GB" sz="3600" dirty="0"/>
              <a:t> The conference format was seen to facilitate cross-border collaboration and regulate a modernising world. From 1840 to 1909, the number of "international private conferences" saw rapid growth.</a:t>
            </a:r>
          </a:p>
          <a:p>
            <a:pPr>
              <a:lnSpc>
                <a:spcPct val="120000"/>
              </a:lnSpc>
            </a:pPr>
            <a:r>
              <a:rPr lang="en-GB" sz="3600" b="1" dirty="0"/>
              <a:t>New centres of conferencing:</a:t>
            </a:r>
            <a:r>
              <a:rPr lang="en-GB" sz="3600" dirty="0"/>
              <a:t> Cities like Brussels, London, and Paris became favoured locations for international conferences. The Union of International Associations (UIA) , founded in Brussels 1907, became a headquarters for information about these growing gatherings</a:t>
            </a:r>
          </a:p>
          <a:p>
            <a:pPr>
              <a:lnSpc>
                <a:spcPct val="120000"/>
              </a:lnSpc>
            </a:pPr>
            <a:r>
              <a:rPr lang="en-GB" sz="3600" b="1" dirty="0"/>
              <a:t>20th century: Institutionalisation and professionalisation</a:t>
            </a:r>
          </a:p>
          <a:p>
            <a:pPr>
              <a:lnSpc>
                <a:spcPct val="120000"/>
              </a:lnSpc>
            </a:pPr>
            <a:r>
              <a:rPr lang="en-GB" sz="3600" b="1" dirty="0"/>
              <a:t>Post-WWI cooperation:</a:t>
            </a:r>
            <a:r>
              <a:rPr lang="en-GB" sz="3600" dirty="0"/>
              <a:t> Following World War I, the creation of organisations like the </a:t>
            </a:r>
            <a:r>
              <a:rPr lang="en-GB" sz="3600" b="1" dirty="0"/>
              <a:t>League of Nations 1920 </a:t>
            </a:r>
            <a:r>
              <a:rPr lang="en-GB" sz="3600" dirty="0"/>
              <a:t>further spurred the growth of intergovernmental conferences. These meetings addressed topics of international relations as well as scientific and technical questions.</a:t>
            </a:r>
          </a:p>
          <a:p>
            <a:pPr>
              <a:lnSpc>
                <a:spcPct val="120000"/>
              </a:lnSpc>
            </a:pPr>
            <a:r>
              <a:rPr lang="en-GB" sz="3600" b="1" dirty="0"/>
              <a:t>Growth as an industry:</a:t>
            </a:r>
            <a:r>
              <a:rPr lang="en-GB" sz="3600" dirty="0"/>
              <a:t> Starting in the </a:t>
            </a:r>
            <a:r>
              <a:rPr lang="en-GB" sz="3600" b="1" dirty="0"/>
              <a:t>1960s</a:t>
            </a:r>
            <a:r>
              <a:rPr lang="en-GB" sz="3600" dirty="0"/>
              <a:t>, the conference sector transformed into a profitable and organized part of the tourism industry. It evolved to include suppliers, marketing, and dedicated facilities.</a:t>
            </a:r>
          </a:p>
          <a:p>
            <a:pPr>
              <a:lnSpc>
                <a:spcPct val="120000"/>
              </a:lnSpc>
            </a:pPr>
            <a:r>
              <a:rPr lang="en-GB" sz="3600" b="1" dirty="0"/>
              <a:t>Evolving formats:</a:t>
            </a:r>
            <a:r>
              <a:rPr lang="en-GB" sz="3600" dirty="0"/>
              <a:t> Alongside the established, formal conference, other formats emerged. In contrast to a formal meeting with a structured agenda, informal meetings became more common for relaxed discussions and building relationships. </a:t>
            </a:r>
          </a:p>
          <a:p>
            <a:pPr>
              <a:lnSpc>
                <a:spcPct val="120000"/>
              </a:lnSpc>
            </a:pPr>
            <a:endParaRPr lang="en-GB" sz="3600" dirty="0"/>
          </a:p>
          <a:p>
            <a:endParaRPr lang="en-GB" dirty="0"/>
          </a:p>
          <a:p>
            <a:endParaRPr lang="en-GB" dirty="0"/>
          </a:p>
        </p:txBody>
      </p:sp>
    </p:spTree>
    <p:extLst>
      <p:ext uri="{BB962C8B-B14F-4D97-AF65-F5344CB8AC3E}">
        <p14:creationId xmlns:p14="http://schemas.microsoft.com/office/powerpoint/2010/main" val="1550395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03D00-40EE-7571-4F09-5EC66F631909}"/>
              </a:ext>
            </a:extLst>
          </p:cNvPr>
          <p:cNvSpPr>
            <a:spLocks noGrp="1"/>
          </p:cNvSpPr>
          <p:nvPr>
            <p:ph type="title"/>
          </p:nvPr>
        </p:nvSpPr>
        <p:spPr>
          <a:xfrm>
            <a:off x="838200" y="365125"/>
            <a:ext cx="10515600" cy="677291"/>
          </a:xfrm>
        </p:spPr>
        <p:txBody>
          <a:bodyPr>
            <a:normAutofit/>
          </a:bodyPr>
          <a:lstStyle/>
          <a:p>
            <a:r>
              <a:rPr lang="en-GB" sz="4000" b="1" dirty="0"/>
              <a:t>Modern conferences and the digital age</a:t>
            </a:r>
          </a:p>
        </p:txBody>
      </p:sp>
      <p:sp>
        <p:nvSpPr>
          <p:cNvPr id="3" name="Content Placeholder 2">
            <a:extLst>
              <a:ext uri="{FF2B5EF4-FFF2-40B4-BE49-F238E27FC236}">
                <a16:creationId xmlns:a16="http://schemas.microsoft.com/office/drawing/2014/main" id="{28981D6F-E25E-5018-4AB4-D861B798E0DB}"/>
              </a:ext>
            </a:extLst>
          </p:cNvPr>
          <p:cNvSpPr>
            <a:spLocks noGrp="1"/>
          </p:cNvSpPr>
          <p:nvPr>
            <p:ph idx="1"/>
          </p:nvPr>
        </p:nvSpPr>
        <p:spPr>
          <a:xfrm>
            <a:off x="188976" y="1253331"/>
            <a:ext cx="10515600" cy="4351338"/>
          </a:xfrm>
        </p:spPr>
        <p:txBody>
          <a:bodyPr/>
          <a:lstStyle/>
          <a:p>
            <a:pPr>
              <a:lnSpc>
                <a:spcPct val="100000"/>
              </a:lnSpc>
            </a:pPr>
            <a:r>
              <a:rPr lang="en-GB" b="1" dirty="0"/>
              <a:t>Industry shift:</a:t>
            </a:r>
            <a:r>
              <a:rPr lang="en-GB" dirty="0"/>
              <a:t> The global conference sector is now a multi-billion-pound industry.</a:t>
            </a:r>
          </a:p>
          <a:p>
            <a:pPr>
              <a:lnSpc>
                <a:spcPct val="100000"/>
              </a:lnSpc>
            </a:pPr>
            <a:r>
              <a:rPr lang="en-GB" b="1" dirty="0"/>
              <a:t>Technological evolution:</a:t>
            </a:r>
            <a:r>
              <a:rPr lang="en-GB" dirty="0"/>
              <a:t> The advent of new communications technology has made it possible to hold </a:t>
            </a:r>
            <a:r>
              <a:rPr lang="en-GB" b="1" dirty="0"/>
              <a:t>virtual and hybrid conferences,</a:t>
            </a:r>
            <a:r>
              <a:rPr lang="en-GB" dirty="0"/>
              <a:t> which combine in-person and remote participation.</a:t>
            </a:r>
          </a:p>
          <a:p>
            <a:pPr>
              <a:lnSpc>
                <a:spcPct val="100000"/>
              </a:lnSpc>
            </a:pPr>
            <a:r>
              <a:rPr lang="en-GB" b="1" dirty="0"/>
              <a:t>Resilience and reflection:</a:t>
            </a:r>
            <a:r>
              <a:rPr lang="en-GB" dirty="0"/>
              <a:t> Only major global disruptions, like the world wars and the COVID-19 pandemic, have truly interrupted the conference tradition. The pandemic, spurred widespread reflection on the function and future of conferencing.</a:t>
            </a:r>
          </a:p>
          <a:p>
            <a:endParaRPr lang="en-GB" dirty="0"/>
          </a:p>
        </p:txBody>
      </p:sp>
    </p:spTree>
    <p:extLst>
      <p:ext uri="{BB962C8B-B14F-4D97-AF65-F5344CB8AC3E}">
        <p14:creationId xmlns:p14="http://schemas.microsoft.com/office/powerpoint/2010/main" val="3262623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D4D19-2A96-9120-FFF2-0E62BACB8BC1}"/>
              </a:ext>
            </a:extLst>
          </p:cNvPr>
          <p:cNvSpPr>
            <a:spLocks noGrp="1"/>
          </p:cNvSpPr>
          <p:nvPr>
            <p:ph type="title"/>
          </p:nvPr>
        </p:nvSpPr>
        <p:spPr>
          <a:xfrm>
            <a:off x="152655" y="79218"/>
            <a:ext cx="8424863" cy="928688"/>
          </a:xfrm>
        </p:spPr>
        <p:txBody>
          <a:bodyPr rtlCol="0">
            <a:normAutofit fontScale="90000"/>
          </a:bodyPr>
          <a:lstStyle/>
          <a:p>
            <a:pPr>
              <a:defRPr/>
            </a:pPr>
            <a:br>
              <a:rPr lang="en-GB" sz="4000" dirty="0"/>
            </a:br>
            <a:r>
              <a:rPr lang="en-GB" sz="4000" dirty="0">
                <a:latin typeface="Calibri" panose="020F0502020204030204" pitchFamily="34" charset="0"/>
                <a:cs typeface="Calibri" panose="020F0502020204030204" pitchFamily="34" charset="0"/>
              </a:rPr>
              <a:t>The Evolution of Event Management</a:t>
            </a:r>
            <a:br>
              <a:rPr lang="en-GB" dirty="0"/>
            </a:br>
            <a:endParaRPr lang="en-GB" dirty="0"/>
          </a:p>
        </p:txBody>
      </p:sp>
      <p:sp>
        <p:nvSpPr>
          <p:cNvPr id="3" name="Content Placeholder 2">
            <a:extLst>
              <a:ext uri="{FF2B5EF4-FFF2-40B4-BE49-F238E27FC236}">
                <a16:creationId xmlns:a16="http://schemas.microsoft.com/office/drawing/2014/main" id="{8FE89D8F-1CF1-FD8E-807C-F6F60572E734}"/>
              </a:ext>
            </a:extLst>
          </p:cNvPr>
          <p:cNvSpPr>
            <a:spLocks noGrp="1" noChangeArrowheads="1"/>
          </p:cNvSpPr>
          <p:nvPr>
            <p:ph idx="1"/>
          </p:nvPr>
        </p:nvSpPr>
        <p:spPr bwMode="auto">
          <a:xfrm>
            <a:off x="0" y="801594"/>
            <a:ext cx="8229600" cy="5886450"/>
          </a:xfrm>
        </p:spPr>
        <p:txBody>
          <a:bodyPr wrap="square" numCol="1" anchor="t" anchorCtr="0" compatLnSpc="1">
            <a:prstTxWarp prst="textNoShape">
              <a:avLst/>
            </a:prstTxWarp>
          </a:bodyPr>
          <a:lstStyle/>
          <a:p>
            <a:pPr>
              <a:lnSpc>
                <a:spcPct val="100000"/>
              </a:lnSpc>
            </a:pPr>
            <a:r>
              <a:rPr lang="en-GB" altLang="en-US" sz="2400" b="1" dirty="0">
                <a:cs typeface="Calibri" panose="020F0502020204030204" pitchFamily="34" charset="0"/>
              </a:rPr>
              <a:t>The earliest recorded events </a:t>
            </a:r>
            <a:r>
              <a:rPr lang="en-GB" altLang="en-US" sz="2400" dirty="0">
                <a:cs typeface="Calibri" panose="020F0502020204030204" pitchFamily="34" charset="0"/>
              </a:rPr>
              <a:t>and gatherings promoted peace and friendship between tribes and clans, and the first known event planner was </a:t>
            </a:r>
            <a:r>
              <a:rPr lang="en-GB" altLang="en-US" sz="2400" b="1" dirty="0">
                <a:cs typeface="Calibri" panose="020F0502020204030204" pitchFamily="34" charset="0"/>
              </a:rPr>
              <a:t>Cleopatra.</a:t>
            </a:r>
            <a:r>
              <a:rPr lang="en-GB" altLang="en-US" sz="2400" dirty="0">
                <a:cs typeface="Calibri" panose="020F0502020204030204" pitchFamily="34" charset="0"/>
              </a:rPr>
              <a:t> She hosted elaborate, lavish, sumptuous meetings in pursuit of potential lovers. Cleopatra even went as far as entering one meeting by drifting down the Nile River on a boat filled with candles and perfume in order to impress Mark Anthony. </a:t>
            </a:r>
          </a:p>
          <a:p>
            <a:pPr>
              <a:lnSpc>
                <a:spcPct val="100000"/>
              </a:lnSpc>
            </a:pPr>
            <a:r>
              <a:rPr lang="en-GB" altLang="en-US" sz="2400" dirty="0">
                <a:cs typeface="Calibri" panose="020F0502020204030204" pitchFamily="34" charset="0"/>
              </a:rPr>
              <a:t>Cleopatra’s events would not have been possible without her servants and free labour. Communication was very limited, and messages were often hand delivered took weeks, or months, to be delivered</a:t>
            </a:r>
            <a:r>
              <a:rPr lang="en-GB" altLang="en-US" sz="1800" dirty="0">
                <a:cs typeface="Calibri" panose="020F0502020204030204" pitchFamily="34" charset="0"/>
              </a:rPr>
              <a:t>.</a:t>
            </a:r>
          </a:p>
        </p:txBody>
      </p:sp>
      <p:pic>
        <p:nvPicPr>
          <p:cNvPr id="24580" name="Picture 3">
            <a:extLst>
              <a:ext uri="{FF2B5EF4-FFF2-40B4-BE49-F238E27FC236}">
                <a16:creationId xmlns:a16="http://schemas.microsoft.com/office/drawing/2014/main" id="{9CCF3034-6142-4113-BB97-7394D80849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85632" y="1007906"/>
            <a:ext cx="3395532" cy="2262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331C1A-ADC2-DFB8-B8FE-26DE2E0EEC44}"/>
              </a:ext>
            </a:extLst>
          </p:cNvPr>
          <p:cNvSpPr>
            <a:spLocks noGrp="1"/>
          </p:cNvSpPr>
          <p:nvPr>
            <p:ph idx="1"/>
          </p:nvPr>
        </p:nvSpPr>
        <p:spPr>
          <a:xfrm>
            <a:off x="304799" y="188913"/>
            <a:ext cx="11594353" cy="5688012"/>
          </a:xfrm>
        </p:spPr>
        <p:txBody>
          <a:bodyPr>
            <a:normAutofit fontScale="92500"/>
          </a:bodyPr>
          <a:lstStyle/>
          <a:p>
            <a:pPr>
              <a:lnSpc>
                <a:spcPct val="120000"/>
              </a:lnSpc>
              <a:defRPr/>
            </a:pPr>
            <a:r>
              <a:rPr lang="en-GB" altLang="en-US" sz="2400" b="1">
                <a:cs typeface="Calibri" panose="020F0502020204030204" pitchFamily="34" charset="0"/>
              </a:rPr>
              <a:t>Luxurious events and parties</a:t>
            </a:r>
            <a:r>
              <a:rPr lang="en-GB" altLang="en-US" sz="2400">
                <a:cs typeface="Calibri" panose="020F0502020204030204" pitchFamily="34" charset="0"/>
              </a:rPr>
              <a:t> continued with </a:t>
            </a:r>
            <a:r>
              <a:rPr lang="en-GB" altLang="en-US" sz="2400" b="1">
                <a:cs typeface="Calibri" panose="020F0502020204030204" pitchFamily="34" charset="0"/>
              </a:rPr>
              <a:t>medieval French Royalty</a:t>
            </a:r>
            <a:r>
              <a:rPr lang="en-GB" altLang="en-US" sz="2400">
                <a:cs typeface="Calibri" panose="020F0502020204030204" pitchFamily="34" charset="0"/>
              </a:rPr>
              <a:t>. Wealthy aristocratic women were in charge of event management, the most notable being Madame Pompadour, the mistress to King Louis XV of France and Marie Antoine. Parties were </a:t>
            </a:r>
            <a:r>
              <a:rPr lang="en-GB" altLang="en-US" sz="2400" b="1">
                <a:cs typeface="Calibri" panose="020F0502020204030204" pitchFamily="34" charset="0"/>
              </a:rPr>
              <a:t>themed with costumes and popular musicians </a:t>
            </a:r>
            <a:r>
              <a:rPr lang="en-GB" altLang="en-US" sz="2400">
                <a:cs typeface="Calibri" panose="020F0502020204030204" pitchFamily="34" charset="0"/>
              </a:rPr>
              <a:t>of the time.</a:t>
            </a:r>
          </a:p>
          <a:p>
            <a:pPr>
              <a:lnSpc>
                <a:spcPct val="120000"/>
              </a:lnSpc>
              <a:defRPr/>
            </a:pPr>
            <a:r>
              <a:rPr lang="en-GB" altLang="en-US" sz="2400" b="1">
                <a:cs typeface="Calibri" panose="020F0502020204030204" pitchFamily="34" charset="0"/>
              </a:rPr>
              <a:t>The Industrial Revolution</a:t>
            </a:r>
            <a:r>
              <a:rPr lang="en-GB" altLang="en-US" sz="2400">
                <a:cs typeface="Calibri" panose="020F0502020204030204" pitchFamily="34" charset="0"/>
              </a:rPr>
              <a:t> created the need for events to expand beyond parties for the elite and royal families. a stronger economy manufacturing and generating business growth, became necessary for people to set up meetings and events in </a:t>
            </a:r>
            <a:r>
              <a:rPr lang="en-GB" altLang="en-US" sz="2400" b="1">
                <a:cs typeface="Calibri" panose="020F0502020204030204" pitchFamily="34" charset="0"/>
              </a:rPr>
              <a:t>order to collaborate and grow businesses</a:t>
            </a:r>
            <a:r>
              <a:rPr lang="en-GB" altLang="en-US" sz="2400">
                <a:cs typeface="Calibri" panose="020F0502020204030204" pitchFamily="34" charset="0"/>
              </a:rPr>
              <a:t>. People were making more money, which meant that they could </a:t>
            </a:r>
            <a:r>
              <a:rPr lang="en-GB" altLang="en-US" sz="2400" b="1">
                <a:cs typeface="Calibri" panose="020F0502020204030204" pitchFamily="34" charset="0"/>
              </a:rPr>
              <a:t>spend more on hosting events</a:t>
            </a:r>
            <a:r>
              <a:rPr lang="en-GB" altLang="en-US" sz="2400">
                <a:cs typeface="Calibri" panose="020F0502020204030204" pitchFamily="34" charset="0"/>
              </a:rPr>
              <a:t>. The expansion of </a:t>
            </a:r>
            <a:r>
              <a:rPr lang="en-GB" altLang="en-US" sz="2400" b="1">
                <a:cs typeface="Calibri" panose="020F0502020204030204" pitchFamily="34" charset="0"/>
              </a:rPr>
              <a:t>transportation provided options </a:t>
            </a:r>
            <a:r>
              <a:rPr lang="en-GB" altLang="en-US" sz="2400">
                <a:cs typeface="Calibri" panose="020F0502020204030204" pitchFamily="34" charset="0"/>
              </a:rPr>
              <a:t>to move people and increase the number of events and meetings, as well as location options. </a:t>
            </a:r>
          </a:p>
          <a:p>
            <a:pPr>
              <a:lnSpc>
                <a:spcPct val="120000"/>
              </a:lnSpc>
              <a:defRPr/>
            </a:pPr>
            <a:r>
              <a:rPr lang="en-GB" altLang="en-US" sz="2400" b="1">
                <a:cs typeface="Calibri" panose="020F0502020204030204" pitchFamily="34" charset="0"/>
              </a:rPr>
              <a:t>The introduction of digital era </a:t>
            </a:r>
            <a:r>
              <a:rPr lang="en-GB" altLang="en-US" sz="2400">
                <a:cs typeface="Calibri" panose="020F0502020204030204" pitchFamily="34" charset="0"/>
              </a:rPr>
              <a:t>had an enormous impact on event planning. With the use of electronics, communication happen at any time during the day, from anywhere in the world. Individuals can create, locate, register, and document an event by using one small portable device.</a:t>
            </a:r>
          </a:p>
          <a:p>
            <a:pPr>
              <a:defRPr/>
            </a:pPr>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C0530-FB2D-79D2-FC5B-CC93AEE1DCAA}"/>
              </a:ext>
            </a:extLst>
          </p:cNvPr>
          <p:cNvSpPr>
            <a:spLocks noGrp="1"/>
          </p:cNvSpPr>
          <p:nvPr>
            <p:ph type="title"/>
          </p:nvPr>
        </p:nvSpPr>
        <p:spPr>
          <a:xfrm>
            <a:off x="0" y="81040"/>
            <a:ext cx="10515600" cy="1325563"/>
          </a:xfrm>
        </p:spPr>
        <p:txBody>
          <a:bodyPr vert="horz" lIns="91440" tIns="45720" rIns="91440" bIns="45720" rtlCol="0" anchor="ctr">
            <a:normAutofit/>
          </a:bodyPr>
          <a:lstStyle/>
          <a:p>
            <a:r>
              <a:rPr lang="en-GB" b="1"/>
              <a:t>Events Industry Market Research, 2035</a:t>
            </a:r>
            <a:br>
              <a:rPr lang="en-GB"/>
            </a:br>
            <a:endParaRPr lang="en-GB"/>
          </a:p>
        </p:txBody>
      </p:sp>
      <p:sp>
        <p:nvSpPr>
          <p:cNvPr id="7" name="TextBox 6">
            <a:extLst>
              <a:ext uri="{FF2B5EF4-FFF2-40B4-BE49-F238E27FC236}">
                <a16:creationId xmlns:a16="http://schemas.microsoft.com/office/drawing/2014/main" id="{E7743F9F-2668-2A3A-E44A-3AFCB67F5539}"/>
              </a:ext>
            </a:extLst>
          </p:cNvPr>
          <p:cNvSpPr txBox="1"/>
          <p:nvPr/>
        </p:nvSpPr>
        <p:spPr>
          <a:xfrm>
            <a:off x="195310" y="908649"/>
            <a:ext cx="5824491" cy="4764182"/>
          </a:xfrm>
          <a:prstGeom prst="rect">
            <a:avLst/>
          </a:prstGeom>
        </p:spPr>
        <p:txBody>
          <a:bodyPr vert="horz" lIns="91440" tIns="45720" rIns="91440" bIns="45720" rtlCol="0">
            <a:noAutofit/>
          </a:bodyPr>
          <a:lstStyle/>
          <a:p>
            <a:pPr marL="228600" indent="-228600">
              <a:lnSpc>
                <a:spcPct val="90000"/>
              </a:lnSpc>
              <a:spcBef>
                <a:spcPts val="1000"/>
              </a:spcBef>
              <a:buFont typeface="Arial" panose="020B0604020202020204" pitchFamily="34" charset="0"/>
              <a:buChar char="•"/>
            </a:pPr>
            <a:r>
              <a:rPr lang="en-US" sz="2000" dirty="0"/>
              <a:t>The global events industry market size was valued at $736.8 billion in 2021, and is projected to reach $2.5 trillion by 2035, growing at a CAGR of 6.8% from 2024 to 2035.</a:t>
            </a:r>
          </a:p>
          <a:p>
            <a:pPr marL="228600" indent="-228600">
              <a:lnSpc>
                <a:spcPct val="90000"/>
              </a:lnSpc>
              <a:spcBef>
                <a:spcPts val="1000"/>
              </a:spcBef>
              <a:buFont typeface="Arial" panose="020B0604020202020204" pitchFamily="34" charset="0"/>
              <a:buChar char="•"/>
            </a:pPr>
            <a:r>
              <a:rPr lang="en-US" sz="2000" dirty="0"/>
              <a:t> Events refer to </a:t>
            </a:r>
            <a:r>
              <a:rPr lang="en-US" sz="2000" b="1" dirty="0"/>
              <a:t>public gathering of populace </a:t>
            </a:r>
            <a:r>
              <a:rPr lang="en-US" sz="2000" dirty="0"/>
              <a:t>at a determined time and place for a purpose. The purpose for staging an event can be to increase business profitability, celebratory, entertainment, and community causes. </a:t>
            </a:r>
          </a:p>
          <a:p>
            <a:pPr marL="228600" indent="-228600">
              <a:lnSpc>
                <a:spcPct val="90000"/>
              </a:lnSpc>
              <a:spcBef>
                <a:spcPts val="1000"/>
              </a:spcBef>
              <a:buFont typeface="Arial" panose="020B0604020202020204" pitchFamily="34" charset="0"/>
              <a:buChar char="•"/>
            </a:pPr>
            <a:r>
              <a:rPr lang="en-US" sz="2000" dirty="0"/>
              <a:t>The most </a:t>
            </a:r>
            <a:r>
              <a:rPr lang="en-US" sz="2000" b="1" dirty="0"/>
              <a:t>popular events </a:t>
            </a:r>
            <a:r>
              <a:rPr lang="en-US" sz="2000" dirty="0"/>
              <a:t>include conference &amp; exhibition, corporate events &amp; seminar, promotion &amp; fundraising, music &amp; art performances, sports, festival, trade shows, and product launch. </a:t>
            </a:r>
          </a:p>
          <a:p>
            <a:pPr marL="228600" indent="-228600">
              <a:lnSpc>
                <a:spcPct val="90000"/>
              </a:lnSpc>
              <a:spcBef>
                <a:spcPts val="1000"/>
              </a:spcBef>
              <a:buFont typeface="Arial" panose="020B0604020202020204" pitchFamily="34" charset="0"/>
              <a:buChar char="•"/>
            </a:pPr>
            <a:r>
              <a:rPr lang="en-US" sz="2000" dirty="0"/>
              <a:t>The </a:t>
            </a:r>
            <a:r>
              <a:rPr lang="en-US" sz="2000" b="1" dirty="0"/>
              <a:t>key stakeholders </a:t>
            </a:r>
            <a:r>
              <a:rPr lang="en-US" sz="2000" dirty="0"/>
              <a:t>within the market are corporate </a:t>
            </a:r>
            <a:r>
              <a:rPr lang="en-US" sz="2000" dirty="0" err="1"/>
              <a:t>organisations</a:t>
            </a:r>
            <a:r>
              <a:rPr lang="en-US" sz="2000" dirty="0"/>
              <a:t>, public organizations &amp; NGOs, and similar others.</a:t>
            </a:r>
          </a:p>
        </p:txBody>
      </p:sp>
      <p:pic>
        <p:nvPicPr>
          <p:cNvPr id="5" name="Content Placeholder 4">
            <a:extLst>
              <a:ext uri="{FF2B5EF4-FFF2-40B4-BE49-F238E27FC236}">
                <a16:creationId xmlns:a16="http://schemas.microsoft.com/office/drawing/2014/main" id="{55AD7526-E8B3-E15C-95E3-623538C8586B}"/>
              </a:ext>
            </a:extLst>
          </p:cNvPr>
          <p:cNvPicPr>
            <a:picLocks noGrp="1" noChangeAspect="1"/>
          </p:cNvPicPr>
          <p:nvPr>
            <p:ph sz="half" idx="2"/>
          </p:nvPr>
        </p:nvPicPr>
        <p:blipFill>
          <a:blip r:embed="rId2"/>
          <a:stretch>
            <a:fillRect/>
          </a:stretch>
        </p:blipFill>
        <p:spPr>
          <a:xfrm>
            <a:off x="6172199" y="1069675"/>
            <a:ext cx="6316433" cy="4207587"/>
          </a:xfrm>
          <a:prstGeom prst="rect">
            <a:avLst/>
          </a:prstGeom>
          <a:noFill/>
        </p:spPr>
      </p:pic>
    </p:spTree>
    <p:extLst>
      <p:ext uri="{BB962C8B-B14F-4D97-AF65-F5344CB8AC3E}">
        <p14:creationId xmlns:p14="http://schemas.microsoft.com/office/powerpoint/2010/main" val="3032857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B078E05D-29CA-A76E-9829-8AB3D18A1803}"/>
              </a:ext>
            </a:extLst>
          </p:cNvPr>
          <p:cNvSpPr>
            <a:spLocks noGrp="1" noChangeArrowheads="1"/>
          </p:cNvSpPr>
          <p:nvPr>
            <p:ph type="title"/>
          </p:nvPr>
        </p:nvSpPr>
        <p:spPr>
          <a:xfrm>
            <a:off x="179388" y="217954"/>
            <a:ext cx="7772400" cy="1143000"/>
          </a:xfrm>
        </p:spPr>
        <p:txBody>
          <a:bodyPr/>
          <a:lstStyle/>
          <a:p>
            <a:r>
              <a:rPr lang="en-AU" altLang="en-US" sz="3600" b="1">
                <a:latin typeface="Calibri" panose="020F0502020204030204" pitchFamily="34" charset="0"/>
                <a:cs typeface="Calibri" panose="020F0502020204030204" pitchFamily="34" charset="0"/>
              </a:rPr>
              <a:t>Events as </a:t>
            </a:r>
            <a:br>
              <a:rPr lang="en-AU" altLang="en-US" sz="3600" b="1">
                <a:latin typeface="Calibri" panose="020F0502020204030204" pitchFamily="34" charset="0"/>
                <a:cs typeface="Calibri" panose="020F0502020204030204" pitchFamily="34" charset="0"/>
              </a:rPr>
            </a:br>
            <a:r>
              <a:rPr lang="en-AU" altLang="en-US" sz="3600" b="1">
                <a:latin typeface="Calibri" panose="020F0502020204030204" pitchFamily="34" charset="0"/>
                <a:cs typeface="Calibri" panose="020F0502020204030204" pitchFamily="34" charset="0"/>
              </a:rPr>
              <a:t>benchmarks for our lives</a:t>
            </a:r>
          </a:p>
        </p:txBody>
      </p:sp>
      <p:sp>
        <p:nvSpPr>
          <p:cNvPr id="8195" name="Rectangle 3">
            <a:extLst>
              <a:ext uri="{FF2B5EF4-FFF2-40B4-BE49-F238E27FC236}">
                <a16:creationId xmlns:a16="http://schemas.microsoft.com/office/drawing/2014/main" id="{6B0525E8-1F6F-1139-95DA-E9B160B7F87B}"/>
              </a:ext>
            </a:extLst>
          </p:cNvPr>
          <p:cNvSpPr>
            <a:spLocks noGrp="1" noChangeArrowheads="1"/>
          </p:cNvSpPr>
          <p:nvPr>
            <p:ph idx="1"/>
          </p:nvPr>
        </p:nvSpPr>
        <p:spPr>
          <a:xfrm>
            <a:off x="454211" y="1844675"/>
            <a:ext cx="11421035" cy="4343400"/>
          </a:xfrm>
        </p:spPr>
        <p:txBody>
          <a:bodyPr>
            <a:normAutofit/>
          </a:bodyPr>
          <a:lstStyle/>
          <a:p>
            <a:pPr marL="182880" indent="-182880">
              <a:lnSpc>
                <a:spcPct val="100000"/>
              </a:lnSpc>
              <a:buClr>
                <a:schemeClr val="accent1">
                  <a:lumMod val="75000"/>
                </a:schemeClr>
              </a:buClr>
              <a:defRPr/>
            </a:pPr>
            <a:r>
              <a:rPr lang="en-US" altLang="en-US" sz="2600">
                <a:cs typeface="Calibri" panose="020F0502020204030204" pitchFamily="34" charset="0"/>
              </a:rPr>
              <a:t>Historical examples </a:t>
            </a:r>
            <a:endParaRPr lang="en-AU" altLang="en-US" sz="2600">
              <a:cs typeface="Calibri" panose="020F0502020204030204" pitchFamily="34" charset="0"/>
            </a:endParaRPr>
          </a:p>
          <a:p>
            <a:pPr lvl="1" indent="-182880">
              <a:lnSpc>
                <a:spcPct val="100000"/>
              </a:lnSpc>
              <a:buClr>
                <a:schemeClr val="accent1">
                  <a:lumMod val="75000"/>
                </a:schemeClr>
              </a:buClr>
              <a:defRPr/>
            </a:pPr>
            <a:r>
              <a:rPr lang="en-US" altLang="en-US" sz="2600">
                <a:cs typeface="Calibri" panose="020F0502020204030204" pitchFamily="34" charset="0"/>
              </a:rPr>
              <a:t>folk festivals, harvest rituals, Christmas, new year                                               </a:t>
            </a:r>
          </a:p>
          <a:p>
            <a:pPr marL="182880" indent="-182880">
              <a:lnSpc>
                <a:spcPct val="100000"/>
              </a:lnSpc>
              <a:buClr>
                <a:schemeClr val="accent1">
                  <a:lumMod val="75000"/>
                </a:schemeClr>
              </a:buClr>
              <a:defRPr/>
            </a:pPr>
            <a:r>
              <a:rPr lang="en-US" altLang="en-US" sz="2600">
                <a:cs typeface="Calibri" panose="020F0502020204030204" pitchFamily="34" charset="0"/>
              </a:rPr>
              <a:t>Private events </a:t>
            </a:r>
            <a:endParaRPr lang="en-AU" altLang="en-US" sz="2600">
              <a:cs typeface="Calibri" panose="020F0502020204030204" pitchFamily="34" charset="0"/>
            </a:endParaRPr>
          </a:p>
          <a:p>
            <a:pPr lvl="1" indent="-182880">
              <a:lnSpc>
                <a:spcPct val="100000"/>
              </a:lnSpc>
              <a:buClr>
                <a:schemeClr val="accent1">
                  <a:lumMod val="75000"/>
                </a:schemeClr>
              </a:buClr>
              <a:defRPr/>
            </a:pPr>
            <a:r>
              <a:rPr lang="en-US" altLang="en-US" sz="2600">
                <a:cs typeface="Calibri" panose="020F0502020204030204" pitchFamily="34" charset="0"/>
              </a:rPr>
              <a:t>births, christenings, coming of age celebrations, marriages, deaths</a:t>
            </a:r>
          </a:p>
          <a:p>
            <a:pPr marL="182880" indent="-182880">
              <a:lnSpc>
                <a:spcPct val="100000"/>
              </a:lnSpc>
              <a:buClr>
                <a:schemeClr val="accent1">
                  <a:lumMod val="75000"/>
                </a:schemeClr>
              </a:buClr>
              <a:defRPr/>
            </a:pPr>
            <a:r>
              <a:rPr lang="en-US" altLang="en-US" sz="2600">
                <a:cs typeface="Calibri" panose="020F0502020204030204" pitchFamily="34" charset="0"/>
              </a:rPr>
              <a:t>Public events </a:t>
            </a:r>
            <a:endParaRPr lang="en-AU" altLang="en-US" sz="2600">
              <a:cs typeface="Calibri" panose="020F0502020204030204" pitchFamily="34" charset="0"/>
            </a:endParaRPr>
          </a:p>
          <a:p>
            <a:pPr lvl="1" indent="-182880">
              <a:lnSpc>
                <a:spcPct val="100000"/>
              </a:lnSpc>
              <a:buClr>
                <a:schemeClr val="accent1">
                  <a:lumMod val="75000"/>
                </a:schemeClr>
              </a:buClr>
              <a:defRPr/>
            </a:pPr>
            <a:r>
              <a:rPr lang="en-US" altLang="en-US" sz="2600">
                <a:cs typeface="Calibri" panose="020F0502020204030204" pitchFamily="34" charset="0"/>
              </a:rPr>
              <a:t>World Wars, 1966 World Cup, Royal Funeral, Royal weddings, Manchester 2002 Commonwealth Games, London 2012 Olympic Games</a:t>
            </a:r>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819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819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1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97DF8A4-5DBA-0133-98BF-2165D1B4ACF0}"/>
              </a:ext>
            </a:extLst>
          </p:cNvPr>
          <p:cNvSpPr>
            <a:spLocks noGrp="1" noChangeArrowheads="1"/>
          </p:cNvSpPr>
          <p:nvPr>
            <p:ph type="title"/>
          </p:nvPr>
        </p:nvSpPr>
        <p:spPr>
          <a:xfrm>
            <a:off x="1774825" y="188913"/>
            <a:ext cx="7772400" cy="1143000"/>
          </a:xfrm>
        </p:spPr>
        <p:txBody>
          <a:bodyPr/>
          <a:lstStyle/>
          <a:p>
            <a:r>
              <a:rPr lang="en-AU" altLang="en-US" sz="3600" b="1">
                <a:cs typeface="Calibri" panose="020F0502020204030204" pitchFamily="34" charset="0"/>
              </a:rPr>
              <a:t>Types of events</a:t>
            </a:r>
          </a:p>
        </p:txBody>
      </p:sp>
      <p:sp>
        <p:nvSpPr>
          <p:cNvPr id="46083" name="Rectangle 3">
            <a:extLst>
              <a:ext uri="{FF2B5EF4-FFF2-40B4-BE49-F238E27FC236}">
                <a16:creationId xmlns:a16="http://schemas.microsoft.com/office/drawing/2014/main" id="{07134AF6-08CD-6F94-9017-B70D800AF387}"/>
              </a:ext>
            </a:extLst>
          </p:cNvPr>
          <p:cNvSpPr>
            <a:spLocks noGrp="1" noChangeArrowheads="1"/>
          </p:cNvSpPr>
          <p:nvPr>
            <p:ph idx="1"/>
          </p:nvPr>
        </p:nvSpPr>
        <p:spPr bwMode="auto">
          <a:xfrm>
            <a:off x="330703" y="1371600"/>
            <a:ext cx="7772400" cy="4114800"/>
          </a:xfrm>
        </p:spPr>
        <p:txBody>
          <a:bodyPr wrap="square" numCol="1" anchor="t" anchorCtr="0" compatLnSpc="1">
            <a:prstTxWarp prst="textNoShape">
              <a:avLst/>
            </a:prstTxWarp>
          </a:bodyPr>
          <a:lstStyle/>
          <a:p>
            <a:pPr>
              <a:buFontTx/>
              <a:buNone/>
            </a:pPr>
            <a:r>
              <a:rPr lang="en-US" altLang="en-US" sz="2700" b="1" dirty="0">
                <a:cs typeface="Calibri" panose="020F0502020204030204" pitchFamily="34" charset="0"/>
              </a:rPr>
              <a:t>Size</a:t>
            </a:r>
          </a:p>
          <a:p>
            <a:r>
              <a:rPr lang="en-US" altLang="en-US" sz="2700" dirty="0">
                <a:cs typeface="Calibri" panose="020F0502020204030204" pitchFamily="34" charset="0"/>
              </a:rPr>
              <a:t>Local or community events</a:t>
            </a:r>
          </a:p>
          <a:p>
            <a:r>
              <a:rPr lang="en-US" altLang="en-US" sz="2700" dirty="0">
                <a:cs typeface="Calibri" panose="020F0502020204030204" pitchFamily="34" charset="0"/>
              </a:rPr>
              <a:t>Major events</a:t>
            </a:r>
          </a:p>
          <a:p>
            <a:r>
              <a:rPr lang="en-US" altLang="en-US" sz="2700" dirty="0">
                <a:cs typeface="Calibri" panose="020F0502020204030204" pitchFamily="34" charset="0"/>
              </a:rPr>
              <a:t>Hallmark events</a:t>
            </a:r>
          </a:p>
          <a:p>
            <a:r>
              <a:rPr lang="en-US" altLang="en-US" sz="2700" dirty="0">
                <a:cs typeface="Calibri" panose="020F0502020204030204" pitchFamily="34" charset="0"/>
              </a:rPr>
              <a:t>Mega-events</a:t>
            </a:r>
          </a:p>
          <a:p>
            <a:endParaRPr lang="en-US" altLang="en-US" sz="2700" dirty="0">
              <a:cs typeface="Calibri" panose="020F0502020204030204" pitchFamily="34" charset="0"/>
            </a:endParaRPr>
          </a:p>
          <a:p>
            <a:r>
              <a:rPr lang="en-US" altLang="en-US" sz="2700" dirty="0">
                <a:cs typeface="Calibri" panose="020F0502020204030204" pitchFamily="34" charset="0"/>
              </a:rPr>
              <a:t>Write down some you have attended?</a:t>
            </a:r>
          </a:p>
        </p:txBody>
      </p:sp>
      <p:pic>
        <p:nvPicPr>
          <p:cNvPr id="46084" name="Picture 2" descr="A picture containing red, outdoor, person, cart&#10;&#10;Description automatically generated">
            <a:extLst>
              <a:ext uri="{FF2B5EF4-FFF2-40B4-BE49-F238E27FC236}">
                <a16:creationId xmlns:a16="http://schemas.microsoft.com/office/drawing/2014/main" id="{0B176044-6FB2-75C1-33E8-592CF24837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2625" y="709614"/>
            <a:ext cx="3151188" cy="393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blinds dir="ver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53148857.jpg">
            <a:extLst>
              <a:ext uri="{FF2B5EF4-FFF2-40B4-BE49-F238E27FC236}">
                <a16:creationId xmlns:a16="http://schemas.microsoft.com/office/drawing/2014/main" id="{E6C54154-60C0-E40B-48E1-0D0CB6E99F8D}"/>
              </a:ext>
            </a:extLst>
          </p:cNvPr>
          <p:cNvPicPr>
            <a:picLocks noChangeAspect="1"/>
          </p:cNvPicPr>
          <p:nvPr/>
        </p:nvPicPr>
        <p:blipFill>
          <a:blip r:embed="rId3" cstate="print">
            <a:duotone>
              <a:prstClr val="black"/>
              <a:schemeClr val="accent2">
                <a:tint val="45000"/>
                <a:satMod val="400000"/>
              </a:schemeClr>
            </a:duotone>
            <a:lum bright="84000" contrast="-81000"/>
          </a:blip>
          <a:stretch>
            <a:fillRect/>
          </a:stretch>
        </p:blipFill>
        <p:spPr>
          <a:xfrm>
            <a:off x="1466850" y="71438"/>
            <a:ext cx="9144001" cy="5643578"/>
          </a:xfrm>
          <a:prstGeom prst="rect">
            <a:avLst/>
          </a:prstGeom>
        </p:spPr>
      </p:pic>
      <p:pic>
        <p:nvPicPr>
          <p:cNvPr id="47107" name="Picture 14" descr="f01-01-9781856178181">
            <a:extLst>
              <a:ext uri="{FF2B5EF4-FFF2-40B4-BE49-F238E27FC236}">
                <a16:creationId xmlns:a16="http://schemas.microsoft.com/office/drawing/2014/main" id="{AF722474-3100-C282-1329-B3D2E72645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5600" y="1285876"/>
            <a:ext cx="6470650" cy="401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2">
            <a:extLst>
              <a:ext uri="{FF2B5EF4-FFF2-40B4-BE49-F238E27FC236}">
                <a16:creationId xmlns:a16="http://schemas.microsoft.com/office/drawing/2014/main" id="{3CC06709-65E9-DDA5-EF31-714015408C58}"/>
              </a:ext>
            </a:extLst>
          </p:cNvPr>
          <p:cNvSpPr txBox="1">
            <a:spLocks noChangeArrowheads="1"/>
          </p:cNvSpPr>
          <p:nvPr/>
        </p:nvSpPr>
        <p:spPr>
          <a:xfrm>
            <a:off x="1466850" y="71438"/>
            <a:ext cx="7772400" cy="1143000"/>
          </a:xfrm>
          <a:prstGeom prst="rect">
            <a:avLst/>
          </a:prstGeom>
        </p:spPr>
        <p:txBody>
          <a:bodyPr/>
          <a:lstStyle/>
          <a:p>
            <a:pPr algn="ctr">
              <a:defRPr/>
            </a:pPr>
            <a:r>
              <a:rPr lang="en-AU" sz="3600" b="1">
                <a:latin typeface="+mj-lt"/>
                <a:ea typeface="+mj-ea"/>
                <a:cs typeface="+mj-cs"/>
              </a:rPr>
              <a:t>Types of events</a:t>
            </a:r>
          </a:p>
        </p:txBody>
      </p:sp>
      <p:sp>
        <p:nvSpPr>
          <p:cNvPr id="47109" name="TextBox 2">
            <a:extLst>
              <a:ext uri="{FF2B5EF4-FFF2-40B4-BE49-F238E27FC236}">
                <a16:creationId xmlns:a16="http://schemas.microsoft.com/office/drawing/2014/main" id="{15455076-78FD-79FD-C13D-8EBEBE7DDFB4}"/>
              </a:ext>
            </a:extLst>
          </p:cNvPr>
          <p:cNvSpPr txBox="1">
            <a:spLocks noChangeArrowheads="1"/>
          </p:cNvSpPr>
          <p:nvPr/>
        </p:nvSpPr>
        <p:spPr bwMode="auto">
          <a:xfrm>
            <a:off x="8767296" y="5299076"/>
            <a:ext cx="21415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dirty="0">
                <a:latin typeface="Rockwell" panose="02060603020205020403" pitchFamily="18" charset="0"/>
              </a:rPr>
              <a:t>Bowdin et al 2001</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41174619-A6B2-0F1E-C453-C32A4C39D407}"/>
              </a:ext>
            </a:extLst>
          </p:cNvPr>
          <p:cNvSpPr>
            <a:spLocks noGrp="1" noChangeArrowheads="1"/>
          </p:cNvSpPr>
          <p:nvPr>
            <p:ph type="title"/>
          </p:nvPr>
        </p:nvSpPr>
        <p:spPr>
          <a:xfrm>
            <a:off x="838200" y="365125"/>
            <a:ext cx="10515600" cy="1325563"/>
          </a:xfrm>
        </p:spPr>
        <p:txBody>
          <a:bodyPr anchor="ctr">
            <a:normAutofit/>
          </a:bodyPr>
          <a:lstStyle/>
          <a:p>
            <a:r>
              <a:rPr lang="en-AU" altLang="en-US" b="1"/>
              <a:t>Types of events</a:t>
            </a:r>
          </a:p>
        </p:txBody>
      </p:sp>
      <p:sp>
        <p:nvSpPr>
          <p:cNvPr id="32771" name="Rectangle 3">
            <a:extLst>
              <a:ext uri="{FF2B5EF4-FFF2-40B4-BE49-F238E27FC236}">
                <a16:creationId xmlns:a16="http://schemas.microsoft.com/office/drawing/2014/main" id="{ABCA5BA5-93E0-2384-D294-E3D5BB32F120}"/>
              </a:ext>
            </a:extLst>
          </p:cNvPr>
          <p:cNvSpPr>
            <a:spLocks noGrp="1" noChangeArrowheads="1"/>
          </p:cNvSpPr>
          <p:nvPr>
            <p:ph sz="half" idx="1"/>
          </p:nvPr>
        </p:nvSpPr>
        <p:spPr bwMode="auto">
          <a:xfrm>
            <a:off x="838200" y="1825625"/>
            <a:ext cx="5181600" cy="4351338"/>
          </a:xfrm>
        </p:spPr>
        <p:txBody>
          <a:bodyPr numCol="1" anchorCtr="0" compatLnSpc="1">
            <a:prstTxWarp prst="textNoShape">
              <a:avLst/>
            </a:prstTxWarp>
            <a:normAutofit/>
          </a:bodyPr>
          <a:lstStyle/>
          <a:p>
            <a:pPr>
              <a:buFontTx/>
              <a:buNone/>
            </a:pPr>
            <a:r>
              <a:rPr lang="en-US" altLang="en-US" sz="2200" b="1"/>
              <a:t>Form or content</a:t>
            </a:r>
          </a:p>
          <a:p>
            <a:r>
              <a:rPr lang="en-US" altLang="en-US" sz="2200" b="1"/>
              <a:t>Cultural events including festivals</a:t>
            </a:r>
          </a:p>
          <a:p>
            <a:r>
              <a:rPr lang="en-US" altLang="en-US" sz="2200" b="1"/>
              <a:t>Sports events</a:t>
            </a:r>
          </a:p>
          <a:p>
            <a:r>
              <a:rPr lang="en-US" altLang="en-US" sz="2200" b="1"/>
              <a:t>Business events</a:t>
            </a:r>
          </a:p>
          <a:p>
            <a:pPr lvl="1"/>
            <a:r>
              <a:rPr lang="en-US" altLang="en-US" sz="2200"/>
              <a:t>business tourism or the MICE industry</a:t>
            </a:r>
          </a:p>
          <a:p>
            <a:pPr lvl="1"/>
            <a:r>
              <a:rPr lang="en-US" altLang="en-US" sz="2200"/>
              <a:t>business or trade focus</a:t>
            </a:r>
          </a:p>
          <a:p>
            <a:pPr lvl="1"/>
            <a:r>
              <a:rPr lang="en-US" altLang="en-US" sz="2200"/>
              <a:t>meetings/conferences </a:t>
            </a:r>
          </a:p>
          <a:p>
            <a:pPr lvl="1"/>
            <a:r>
              <a:rPr lang="en-US" altLang="en-US" sz="2200"/>
              <a:t>exhibitions</a:t>
            </a:r>
          </a:p>
          <a:p>
            <a:pPr lvl="1"/>
            <a:r>
              <a:rPr lang="en-US" altLang="en-US" sz="2200"/>
              <a:t>incentive travel</a:t>
            </a:r>
          </a:p>
          <a:p>
            <a:pPr lvl="1"/>
            <a:r>
              <a:rPr lang="en-US" altLang="en-US" sz="2200"/>
              <a:t>corporate events</a:t>
            </a:r>
          </a:p>
          <a:p>
            <a:endParaRPr lang="en-US" altLang="en-US" sz="2200"/>
          </a:p>
          <a:p>
            <a:pPr>
              <a:buFontTx/>
              <a:buNone/>
            </a:pPr>
            <a:endParaRPr lang="en-US" altLang="en-US" sz="2200" b="1"/>
          </a:p>
        </p:txBody>
      </p:sp>
      <p:pic>
        <p:nvPicPr>
          <p:cNvPr id="2" name="Picture 1">
            <a:extLst>
              <a:ext uri="{FF2B5EF4-FFF2-40B4-BE49-F238E27FC236}">
                <a16:creationId xmlns:a16="http://schemas.microsoft.com/office/drawing/2014/main" id="{20CBD7E1-0B33-AD33-28FA-B6DE662D6B23}"/>
              </a:ext>
            </a:extLst>
          </p:cNvPr>
          <p:cNvPicPr>
            <a:picLocks noChangeAspect="1"/>
          </p:cNvPicPr>
          <p:nvPr/>
        </p:nvPicPr>
        <p:blipFill>
          <a:blip r:embed="rId2"/>
          <a:stretch>
            <a:fillRect/>
          </a:stretch>
        </p:blipFill>
        <p:spPr>
          <a:xfrm>
            <a:off x="6172200" y="2543969"/>
            <a:ext cx="5181600" cy="2914649"/>
          </a:xfrm>
          <a:prstGeom prst="rect">
            <a:avLst/>
          </a:prstGeom>
          <a:noFill/>
        </p:spPr>
      </p:pic>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2771">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2771">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2771">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2771">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2771">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2771">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277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864D3-D8C5-DA98-FF9B-1A0F7AD57A02}"/>
              </a:ext>
            </a:extLst>
          </p:cNvPr>
          <p:cNvSpPr>
            <a:spLocks noGrp="1"/>
          </p:cNvSpPr>
          <p:nvPr>
            <p:ph type="title"/>
          </p:nvPr>
        </p:nvSpPr>
        <p:spPr>
          <a:xfrm>
            <a:off x="131904" y="18256"/>
            <a:ext cx="10515600" cy="757408"/>
          </a:xfrm>
        </p:spPr>
        <p:txBody>
          <a:bodyPr>
            <a:normAutofit/>
          </a:bodyPr>
          <a:lstStyle/>
          <a:p>
            <a:r>
              <a:rPr lang="en-GB" altLang="en-US" sz="3600">
                <a:latin typeface="Calibri" panose="020F0502020204030204" pitchFamily="34" charset="0"/>
                <a:cs typeface="Calibri" panose="020F0502020204030204" pitchFamily="34" charset="0"/>
              </a:rPr>
              <a:t>Typology of events </a:t>
            </a:r>
            <a:endParaRPr lang="en-GB" sz="3600"/>
          </a:p>
        </p:txBody>
      </p:sp>
      <p:sp>
        <p:nvSpPr>
          <p:cNvPr id="3" name="Content Placeholder 2">
            <a:extLst>
              <a:ext uri="{FF2B5EF4-FFF2-40B4-BE49-F238E27FC236}">
                <a16:creationId xmlns:a16="http://schemas.microsoft.com/office/drawing/2014/main" id="{ABA02357-8285-B50F-FA20-3426CE982665}"/>
              </a:ext>
            </a:extLst>
          </p:cNvPr>
          <p:cNvSpPr>
            <a:spLocks noGrp="1"/>
          </p:cNvSpPr>
          <p:nvPr>
            <p:ph idx="1"/>
          </p:nvPr>
        </p:nvSpPr>
        <p:spPr>
          <a:xfrm>
            <a:off x="131904" y="911225"/>
            <a:ext cx="11830970" cy="4903098"/>
          </a:xfrm>
        </p:spPr>
        <p:txBody>
          <a:bodyPr>
            <a:normAutofit fontScale="70000" lnSpcReduction="20000"/>
          </a:bodyPr>
          <a:lstStyle/>
          <a:p>
            <a:pPr>
              <a:lnSpc>
                <a:spcPct val="120000"/>
              </a:lnSpc>
            </a:pPr>
            <a:r>
              <a:rPr lang="en-GB" sz="3300" dirty="0"/>
              <a:t>The </a:t>
            </a:r>
            <a:r>
              <a:rPr lang="en-GB" sz="3300" b="1" dirty="0"/>
              <a:t>Typology of Events</a:t>
            </a:r>
            <a:r>
              <a:rPr lang="en-GB" sz="3300" dirty="0"/>
              <a:t> refers to the classification of events based on </a:t>
            </a:r>
            <a:r>
              <a:rPr lang="en-GB" sz="3300" b="1" dirty="0"/>
              <a:t>different characteristics, such as their size, purpose, audience, and context.</a:t>
            </a:r>
            <a:r>
              <a:rPr lang="en-GB" sz="3300" dirty="0"/>
              <a:t> Understanding the different types of events helps in </a:t>
            </a:r>
            <a:r>
              <a:rPr lang="en-GB" sz="3300" b="1" dirty="0"/>
              <a:t>planning, organising, and managing them effectively. </a:t>
            </a:r>
          </a:p>
          <a:p>
            <a:pPr>
              <a:lnSpc>
                <a:spcPct val="120000"/>
              </a:lnSpc>
            </a:pPr>
            <a:r>
              <a:rPr lang="en-GB" sz="3300" b="1" dirty="0"/>
              <a:t>Mega Events</a:t>
            </a:r>
            <a:r>
              <a:rPr lang="en-GB" sz="3300" dirty="0"/>
              <a:t>: Large-scale, global events that attract international attention. These often involve significant media coverage and economic impact, e.g., the </a:t>
            </a:r>
            <a:r>
              <a:rPr lang="en-GB" sz="3300" b="1" dirty="0"/>
              <a:t>Olympic Games</a:t>
            </a:r>
            <a:r>
              <a:rPr lang="en-GB" sz="3300" dirty="0"/>
              <a:t>, </a:t>
            </a:r>
            <a:r>
              <a:rPr lang="en-GB" sz="3300" b="1" dirty="0"/>
              <a:t>FIFA World Cup</a:t>
            </a:r>
            <a:r>
              <a:rPr lang="en-GB" sz="3300" dirty="0"/>
              <a:t>.</a:t>
            </a:r>
          </a:p>
          <a:p>
            <a:pPr>
              <a:lnSpc>
                <a:spcPct val="120000"/>
              </a:lnSpc>
            </a:pPr>
            <a:r>
              <a:rPr lang="en-GB" sz="3300" b="1" dirty="0"/>
              <a:t>Hallmark Events</a:t>
            </a:r>
            <a:r>
              <a:rPr lang="en-GB" sz="3300" dirty="0"/>
              <a:t>: Events that are synonymous with the place where they are held. They are often key for destination branding and tourism, e.g., </a:t>
            </a:r>
            <a:r>
              <a:rPr lang="en-GB" sz="3300" b="1" dirty="0"/>
              <a:t>Carnival in Rio de Janeiro</a:t>
            </a:r>
            <a:r>
              <a:rPr lang="en-GB" sz="3300" dirty="0"/>
              <a:t>, </a:t>
            </a:r>
            <a:r>
              <a:rPr lang="en-GB" sz="3300" b="1" dirty="0"/>
              <a:t>Edinburgh Festival</a:t>
            </a:r>
            <a:r>
              <a:rPr lang="en-GB" sz="3300" dirty="0"/>
              <a:t>.</a:t>
            </a:r>
          </a:p>
          <a:p>
            <a:pPr>
              <a:lnSpc>
                <a:spcPct val="120000"/>
              </a:lnSpc>
            </a:pPr>
            <a:r>
              <a:rPr lang="en-GB" sz="3300" b="1" dirty="0"/>
              <a:t>Major Events</a:t>
            </a:r>
            <a:r>
              <a:rPr lang="en-GB" sz="3300" dirty="0"/>
              <a:t>: Large but typically national or regional in scope. They attract high attendance and media coverage but are not global, e.g., </a:t>
            </a:r>
            <a:r>
              <a:rPr lang="en-GB" sz="3300" b="1" dirty="0"/>
              <a:t>Super Bowl</a:t>
            </a:r>
            <a:r>
              <a:rPr lang="en-GB" sz="3300" dirty="0"/>
              <a:t>, </a:t>
            </a:r>
            <a:r>
              <a:rPr lang="en-GB" sz="3300" b="1" dirty="0"/>
              <a:t>Wimbledon</a:t>
            </a:r>
            <a:r>
              <a:rPr lang="en-GB" sz="3300" dirty="0"/>
              <a:t>.</a:t>
            </a:r>
          </a:p>
          <a:p>
            <a:pPr>
              <a:lnSpc>
                <a:spcPct val="120000"/>
              </a:lnSpc>
            </a:pPr>
            <a:r>
              <a:rPr lang="en-GB" sz="3300" b="1" dirty="0"/>
              <a:t>Minor Events</a:t>
            </a:r>
            <a:r>
              <a:rPr lang="en-GB" sz="3300" dirty="0"/>
              <a:t>: Smaller, local events with limited media and attendance, often community-oriented, e.g., local fairs, small music festivals, or charity runs.</a:t>
            </a:r>
          </a:p>
          <a:p>
            <a:endParaRPr lang="en-GB" dirty="0"/>
          </a:p>
        </p:txBody>
      </p:sp>
    </p:spTree>
    <p:extLst>
      <p:ext uri="{BB962C8B-B14F-4D97-AF65-F5344CB8AC3E}">
        <p14:creationId xmlns:p14="http://schemas.microsoft.com/office/powerpoint/2010/main" val="2790314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BD538F1B-4AE7-F5E8-F50B-B17DF1168B92}"/>
              </a:ext>
            </a:extLst>
          </p:cNvPr>
          <p:cNvSpPr>
            <a:spLocks noGrp="1" noChangeArrowheads="1"/>
          </p:cNvSpPr>
          <p:nvPr>
            <p:ph type="title"/>
          </p:nvPr>
        </p:nvSpPr>
        <p:spPr>
          <a:xfrm>
            <a:off x="222760" y="65236"/>
            <a:ext cx="7772400" cy="705632"/>
          </a:xfrm>
        </p:spPr>
        <p:txBody>
          <a:bodyPr>
            <a:normAutofit/>
          </a:bodyPr>
          <a:lstStyle/>
          <a:p>
            <a:r>
              <a:rPr lang="en-GB" altLang="en-US">
                <a:latin typeface="Calibri" panose="020F0502020204030204" pitchFamily="34" charset="0"/>
                <a:cs typeface="Calibri" panose="020F0502020204030204" pitchFamily="34" charset="0"/>
              </a:rPr>
              <a:t>Typology of events </a:t>
            </a:r>
          </a:p>
        </p:txBody>
      </p:sp>
      <p:sp>
        <p:nvSpPr>
          <p:cNvPr id="64515" name="Content Placeholder 2">
            <a:extLst>
              <a:ext uri="{FF2B5EF4-FFF2-40B4-BE49-F238E27FC236}">
                <a16:creationId xmlns:a16="http://schemas.microsoft.com/office/drawing/2014/main" id="{8B5369A0-7D02-F20D-F400-E45278F1F23A}"/>
              </a:ext>
            </a:extLst>
          </p:cNvPr>
          <p:cNvSpPr>
            <a:spLocks noGrp="1" noChangeArrowheads="1"/>
          </p:cNvSpPr>
          <p:nvPr>
            <p:ph sz="half" idx="1"/>
          </p:nvPr>
        </p:nvSpPr>
        <p:spPr bwMode="auto">
          <a:xfrm>
            <a:off x="278023" y="891620"/>
            <a:ext cx="11508278" cy="4947928"/>
          </a:xfrm>
        </p:spPr>
        <p:txBody>
          <a:bodyPr wrap="square" numCol="1" anchor="t" anchorCtr="0" compatLnSpc="1">
            <a:prstTxWarp prst="textNoShape">
              <a:avLst/>
            </a:prstTxWarp>
            <a:normAutofit lnSpcReduction="10000"/>
          </a:bodyPr>
          <a:lstStyle/>
          <a:p>
            <a:pPr>
              <a:lnSpc>
                <a:spcPct val="100000"/>
              </a:lnSpc>
            </a:pPr>
            <a:r>
              <a:rPr lang="en-GB" altLang="en-US" sz="2400" b="1" dirty="0">
                <a:cs typeface="Calibri" panose="020F0502020204030204" pitchFamily="34" charset="0"/>
              </a:rPr>
              <a:t>Type A</a:t>
            </a:r>
            <a:r>
              <a:rPr lang="en-GB" altLang="en-US" sz="2400" dirty="0">
                <a:cs typeface="Calibri" panose="020F0502020204030204" pitchFamily="34" charset="0"/>
              </a:rPr>
              <a:t> – Irregular, one off, major international events generating significant economic activity (e.g. Olympics, European Football Championships, World Cup)</a:t>
            </a:r>
          </a:p>
          <a:p>
            <a:pPr>
              <a:lnSpc>
                <a:spcPct val="100000"/>
              </a:lnSpc>
            </a:pPr>
            <a:r>
              <a:rPr lang="en-GB" altLang="en-US" sz="2400" b="1" dirty="0">
                <a:cs typeface="Calibri" panose="020F0502020204030204" pitchFamily="34" charset="0"/>
              </a:rPr>
              <a:t>Type B</a:t>
            </a:r>
            <a:r>
              <a:rPr lang="en-GB" altLang="en-US" sz="2400" dirty="0">
                <a:cs typeface="Calibri" panose="020F0502020204030204" pitchFamily="34" charset="0"/>
              </a:rPr>
              <a:t> – Major Spectator events, generating significant activity, media interest and part of an annual domestic cycle of sports events (e.g. FA cup final, 6 nations, test Match cricket, Wimbledon, Open golf).</a:t>
            </a:r>
          </a:p>
          <a:p>
            <a:pPr>
              <a:lnSpc>
                <a:spcPct val="100000"/>
              </a:lnSpc>
            </a:pPr>
            <a:r>
              <a:rPr lang="en-GB" altLang="en-US" sz="2400" b="1" dirty="0">
                <a:cs typeface="Calibri" panose="020F0502020204030204" pitchFamily="34" charset="0"/>
              </a:rPr>
              <a:t>Type C</a:t>
            </a:r>
            <a:r>
              <a:rPr lang="en-GB" altLang="en-US" sz="2400" dirty="0">
                <a:cs typeface="Calibri" panose="020F0502020204030204" pitchFamily="34" charset="0"/>
              </a:rPr>
              <a:t> – Irregular, one-off, major international spectator/competitor events generating limited economic activity (e.g. World and European championships in Athletics, swimming etc.)</a:t>
            </a:r>
          </a:p>
          <a:p>
            <a:pPr>
              <a:lnSpc>
                <a:spcPct val="100000"/>
              </a:lnSpc>
            </a:pPr>
            <a:r>
              <a:rPr lang="en-GB" altLang="en-US" sz="2400" b="1" dirty="0">
                <a:cs typeface="Calibri" panose="020F0502020204030204" pitchFamily="34" charset="0"/>
              </a:rPr>
              <a:t>Type D –</a:t>
            </a:r>
            <a:r>
              <a:rPr lang="en-GB" altLang="en-US" sz="2400" dirty="0">
                <a:cs typeface="Calibri" panose="020F0502020204030204" pitchFamily="34" charset="0"/>
              </a:rPr>
              <a:t> Major competitor events generating limited economic activity and par of an annual domestic cycle of sport events (e.g. National championships in most sports)</a:t>
            </a:r>
          </a:p>
          <a:p>
            <a:pPr>
              <a:lnSpc>
                <a:spcPct val="100000"/>
              </a:lnSpc>
            </a:pPr>
            <a:r>
              <a:rPr lang="en-GB" altLang="en-US" sz="2400" b="1" dirty="0">
                <a:cs typeface="Calibri" panose="020F0502020204030204" pitchFamily="34" charset="0"/>
              </a:rPr>
              <a:t>Type E </a:t>
            </a:r>
            <a:r>
              <a:rPr lang="en-GB" altLang="en-US" sz="2400" dirty="0">
                <a:cs typeface="Calibri" panose="020F0502020204030204" pitchFamily="34" charset="0"/>
              </a:rPr>
              <a:t>– Smaller scale, competitor/spectator driven.</a:t>
            </a:r>
          </a:p>
          <a:p>
            <a:pPr marL="639763" lvl="1">
              <a:lnSpc>
                <a:spcPct val="100000"/>
              </a:lnSpc>
            </a:pPr>
            <a:r>
              <a:rPr lang="en-GB" altLang="en-US" dirty="0">
                <a:cs typeface="Calibri" panose="020F0502020204030204" pitchFamily="34" charset="0"/>
              </a:rPr>
              <a:t>(Wilson 2006, citing Gratton </a:t>
            </a:r>
            <a:r>
              <a:rPr lang="en-GB" altLang="en-US" i="1" dirty="0">
                <a:cs typeface="Calibri" panose="020F0502020204030204" pitchFamily="34" charset="0"/>
              </a:rPr>
              <a:t>et al</a:t>
            </a:r>
            <a:r>
              <a:rPr lang="en-GB" altLang="en-US" dirty="0">
                <a:cs typeface="Calibri" panose="020F0502020204030204" pitchFamily="34" charset="0"/>
              </a:rPr>
              <a:t> 2000).</a:t>
            </a:r>
          </a:p>
          <a:p>
            <a:pPr marL="639763" lvl="1"/>
            <a:endParaRPr lang="en-GB" altLang="en-US" sz="1600" dirty="0"/>
          </a:p>
        </p:txBody>
      </p:sp>
      <p:pic>
        <p:nvPicPr>
          <p:cNvPr id="64517" name="Picture 5" descr="A crowd of people watching a race&#10;&#10;Description automatically generated with low confidence">
            <a:extLst>
              <a:ext uri="{FF2B5EF4-FFF2-40B4-BE49-F238E27FC236}">
                <a16:creationId xmlns:a16="http://schemas.microsoft.com/office/drawing/2014/main" id="{B98AE0B3-2E7C-F2C5-FB3E-2FA7A5472F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32309" y="5006870"/>
            <a:ext cx="3273425" cy="177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18" name="Picture 8" descr="A group of men in sports uniforms on a field with a crowd watching&#10;&#10;Description automatically generated with low confidence">
            <a:extLst>
              <a:ext uri="{FF2B5EF4-FFF2-40B4-BE49-F238E27FC236}">
                <a16:creationId xmlns:a16="http://schemas.microsoft.com/office/drawing/2014/main" id="{7E0EBA3A-7314-87C4-ABAF-0C9D3BBFCB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25269" y="5200084"/>
            <a:ext cx="2559050" cy="144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CA4DB-9974-1A6E-BFB2-0854F33F4BD6}"/>
              </a:ext>
            </a:extLst>
          </p:cNvPr>
          <p:cNvSpPr>
            <a:spLocks noGrp="1"/>
          </p:cNvSpPr>
          <p:nvPr>
            <p:ph type="title"/>
          </p:nvPr>
        </p:nvSpPr>
        <p:spPr/>
        <p:txBody>
          <a:bodyPr/>
          <a:lstStyle/>
          <a:p>
            <a:r>
              <a:rPr lang="en-GB" b="1" dirty="0"/>
              <a:t>Market dynamics</a:t>
            </a:r>
            <a:br>
              <a:rPr lang="en-GB" dirty="0"/>
            </a:br>
            <a:endParaRPr lang="en-GB" dirty="0"/>
          </a:p>
        </p:txBody>
      </p:sp>
      <p:sp>
        <p:nvSpPr>
          <p:cNvPr id="3" name="Content Placeholder 2">
            <a:extLst>
              <a:ext uri="{FF2B5EF4-FFF2-40B4-BE49-F238E27FC236}">
                <a16:creationId xmlns:a16="http://schemas.microsoft.com/office/drawing/2014/main" id="{7CBD4E24-7C76-5DA7-5BCC-8899950C1201}"/>
              </a:ext>
            </a:extLst>
          </p:cNvPr>
          <p:cNvSpPr>
            <a:spLocks noGrp="1"/>
          </p:cNvSpPr>
          <p:nvPr>
            <p:ph idx="1"/>
          </p:nvPr>
        </p:nvSpPr>
        <p:spPr>
          <a:xfrm>
            <a:off x="215630" y="1253331"/>
            <a:ext cx="10515600" cy="4351338"/>
          </a:xfrm>
        </p:spPr>
        <p:txBody>
          <a:bodyPr>
            <a:normAutofit fontScale="85000" lnSpcReduction="10000"/>
          </a:bodyPr>
          <a:lstStyle/>
          <a:p>
            <a:r>
              <a:rPr lang="en-GB" dirty="0"/>
              <a:t>The event industry has undergone rapid digital transformation, driven by advancements in technology that are reshaping how events are planned, executed, and experienced.</a:t>
            </a:r>
          </a:p>
          <a:p>
            <a:r>
              <a:rPr lang="en-GB" dirty="0"/>
              <a:t> Virtual platforms, AI-powered tools, and data analytics are becoming central to event management, allowing organizers to streamline operations, improve attendee experiences, and analyse post-event metrics in real-time. </a:t>
            </a:r>
          </a:p>
          <a:p>
            <a:r>
              <a:rPr lang="en-GB" dirty="0"/>
              <a:t>Live streaming and virtual events have gained significant traction, especially post-pandemic, expanding the reach of events to global audiences. </a:t>
            </a:r>
          </a:p>
          <a:p>
            <a:r>
              <a:rPr lang="en-GB" dirty="0"/>
              <a:t>In addition, immersive technologies such as augmented reality </a:t>
            </a:r>
            <a:r>
              <a:rPr lang="en-GB" b="1" dirty="0"/>
              <a:t>(</a:t>
            </a:r>
            <a:r>
              <a:rPr lang="en-GB" dirty="0"/>
              <a:t>AR</a:t>
            </a:r>
            <a:r>
              <a:rPr lang="en-GB" b="1" dirty="0"/>
              <a:t>) </a:t>
            </a:r>
            <a:r>
              <a:rPr lang="en-GB" dirty="0"/>
              <a:t>and virtual reality </a:t>
            </a:r>
            <a:r>
              <a:rPr lang="en-GB" b="1" dirty="0"/>
              <a:t>(</a:t>
            </a:r>
            <a:r>
              <a:rPr lang="en-GB" dirty="0"/>
              <a:t>VR</a:t>
            </a:r>
            <a:r>
              <a:rPr lang="en-GB" b="1" dirty="0"/>
              <a:t>) </a:t>
            </a:r>
            <a:r>
              <a:rPr lang="en-GB" dirty="0"/>
              <a:t>are used to enhance attendee engagement, offering interactive environments and personalized experiences. These innovations are not just trends but have become the </a:t>
            </a:r>
            <a:r>
              <a:rPr lang="en-GB" b="1" dirty="0"/>
              <a:t>basis </a:t>
            </a:r>
            <a:r>
              <a:rPr lang="en-GB" dirty="0"/>
              <a:t>that are expected to continue to drive the event market growth.</a:t>
            </a:r>
          </a:p>
          <a:p>
            <a:endParaRPr lang="en-GB" dirty="0"/>
          </a:p>
        </p:txBody>
      </p:sp>
    </p:spTree>
    <p:extLst>
      <p:ext uri="{BB962C8B-B14F-4D97-AF65-F5344CB8AC3E}">
        <p14:creationId xmlns:p14="http://schemas.microsoft.com/office/powerpoint/2010/main" val="448782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D7297-7F3B-5E78-13A1-94992782DE96}"/>
              </a:ext>
            </a:extLst>
          </p:cNvPr>
          <p:cNvSpPr>
            <a:spLocks noGrp="1"/>
          </p:cNvSpPr>
          <p:nvPr>
            <p:ph type="title"/>
          </p:nvPr>
        </p:nvSpPr>
        <p:spPr>
          <a:xfrm>
            <a:off x="248175" y="146051"/>
            <a:ext cx="7886700" cy="400050"/>
          </a:xfrm>
        </p:spPr>
        <p:txBody>
          <a:bodyPr rtlCol="0">
            <a:normAutofit fontScale="90000"/>
          </a:bodyPr>
          <a:lstStyle/>
          <a:p>
            <a:pPr>
              <a:defRPr/>
            </a:pPr>
            <a:r>
              <a:rPr lang="en-GB" dirty="0"/>
              <a:t>Trends in 2025</a:t>
            </a:r>
          </a:p>
        </p:txBody>
      </p:sp>
      <p:sp>
        <p:nvSpPr>
          <p:cNvPr id="3" name="Content Placeholder 2">
            <a:extLst>
              <a:ext uri="{FF2B5EF4-FFF2-40B4-BE49-F238E27FC236}">
                <a16:creationId xmlns:a16="http://schemas.microsoft.com/office/drawing/2014/main" id="{F6E6784B-1931-3ECB-21AD-17A260974ACA}"/>
              </a:ext>
            </a:extLst>
          </p:cNvPr>
          <p:cNvSpPr>
            <a:spLocks noGrp="1"/>
          </p:cNvSpPr>
          <p:nvPr>
            <p:ph idx="1"/>
          </p:nvPr>
        </p:nvSpPr>
        <p:spPr>
          <a:xfrm>
            <a:off x="0" y="640607"/>
            <a:ext cx="11874587" cy="5195888"/>
          </a:xfrm>
        </p:spPr>
        <p:txBody>
          <a:bodyPr>
            <a:normAutofit fontScale="92500" lnSpcReduction="10000"/>
          </a:bodyPr>
          <a:lstStyle/>
          <a:p>
            <a:pPr>
              <a:defRPr/>
            </a:pPr>
            <a:r>
              <a:rPr lang="en-GB" b="1" dirty="0">
                <a:solidFill>
                  <a:srgbClr val="324B8C"/>
                </a:solidFill>
                <a:latin typeface="Neue Plak Text Semi"/>
              </a:rPr>
              <a:t>Events trigger positive emotions</a:t>
            </a:r>
            <a:endParaRPr lang="en-GB" dirty="0">
              <a:solidFill>
                <a:srgbClr val="1E0A3C"/>
              </a:solidFill>
              <a:latin typeface="Neue Plak Text Semi"/>
            </a:endParaRPr>
          </a:p>
          <a:p>
            <a:pPr>
              <a:defRPr/>
            </a:pPr>
            <a:r>
              <a:rPr lang="en-GB" dirty="0">
                <a:solidFill>
                  <a:srgbClr val="4B4D63"/>
                </a:solidFill>
                <a:latin typeface="Neue Plak Text"/>
              </a:rPr>
              <a:t>Event creators are not just entertaining, educating and fundraising –the architects of happiness and are responsible for generating positive emotions. </a:t>
            </a:r>
          </a:p>
          <a:p>
            <a:pPr>
              <a:defRPr/>
            </a:pPr>
            <a:r>
              <a:rPr lang="en-GB" dirty="0">
                <a:solidFill>
                  <a:srgbClr val="4B4D63"/>
                </a:solidFill>
                <a:latin typeface="Neue Plak Text"/>
              </a:rPr>
              <a:t>Events are places where people feel ‘happy’ and ‘energised’, all about connection. As a result, event creators would be wise to double down on  </a:t>
            </a:r>
            <a:r>
              <a:rPr lang="en-GB" b="1" dirty="0">
                <a:solidFill>
                  <a:srgbClr val="4B4D63"/>
                </a:solidFill>
                <a:latin typeface="Neue Plak Text"/>
              </a:rPr>
              <a:t>experiences promoting togetherness and fostering community.</a:t>
            </a:r>
            <a:endParaRPr lang="en-GB" b="1" dirty="0"/>
          </a:p>
          <a:p>
            <a:pPr>
              <a:defRPr/>
            </a:pPr>
            <a:r>
              <a:rPr lang="en-GB" dirty="0">
                <a:solidFill>
                  <a:srgbClr val="4B4D63"/>
                </a:solidFill>
                <a:latin typeface="Neue Plak Text"/>
              </a:rPr>
              <a:t>This feel-good factor is one of the things that elevates an event into an experience. Attendees memorable moments not about the event itself but the people they went with or met there and the atmosphere. Overall experience that encourages people to spend on events, even when budgets are tight. </a:t>
            </a:r>
          </a:p>
          <a:p>
            <a:pPr>
              <a:defRPr/>
            </a:pPr>
            <a:r>
              <a:rPr lang="en-GB" dirty="0">
                <a:solidFill>
                  <a:srgbClr val="F05637"/>
                </a:solidFill>
                <a:latin typeface="Neue Plak Text Semi"/>
              </a:rPr>
              <a:t>“I design an experience, as opposed to an event – from the sensory elements and unusual visuals to the location. Attendees come away having created something unique that they haven’t done before. Then they return with friends or family for them to experience it.” </a:t>
            </a:r>
            <a:r>
              <a:rPr lang="en-GB" dirty="0">
                <a:solidFill>
                  <a:srgbClr val="9B9B9B"/>
                </a:solidFill>
                <a:latin typeface="Neue Plak Text"/>
              </a:rPr>
              <a:t>— </a:t>
            </a:r>
            <a:r>
              <a:rPr lang="en-GB" dirty="0" err="1">
                <a:solidFill>
                  <a:srgbClr val="9B9B9B"/>
                </a:solidFill>
                <a:latin typeface="Neue Plak Text"/>
              </a:rPr>
              <a:t>Jylle</a:t>
            </a:r>
            <a:r>
              <a:rPr lang="en-GB" dirty="0">
                <a:solidFill>
                  <a:srgbClr val="9B9B9B"/>
                </a:solidFill>
                <a:latin typeface="Neue Plak Text"/>
              </a:rPr>
              <a:t> Navarro, Neon Naked Life Drawing</a:t>
            </a:r>
            <a:endParaRPr lang="en-GB" dirty="0">
              <a:solidFill>
                <a:srgbClr val="4B4D63"/>
              </a:solidFill>
              <a:latin typeface="Neue Plak Tex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6212526-5D02-94D2-8F27-2B79CF873DC2}"/>
              </a:ext>
            </a:extLst>
          </p:cNvPr>
          <p:cNvPicPr>
            <a:picLocks noChangeAspect="1"/>
          </p:cNvPicPr>
          <p:nvPr/>
        </p:nvPicPr>
        <p:blipFill>
          <a:blip r:embed="rId2"/>
          <a:stretch>
            <a:fillRect/>
          </a:stretch>
        </p:blipFill>
        <p:spPr>
          <a:xfrm>
            <a:off x="3982970" y="39269"/>
            <a:ext cx="8156048" cy="6858000"/>
          </a:xfrm>
          <a:prstGeom prst="rect">
            <a:avLst/>
          </a:prstGeom>
        </p:spPr>
      </p:pic>
      <p:sp>
        <p:nvSpPr>
          <p:cNvPr id="2" name="Title 1">
            <a:extLst>
              <a:ext uri="{FF2B5EF4-FFF2-40B4-BE49-F238E27FC236}">
                <a16:creationId xmlns:a16="http://schemas.microsoft.com/office/drawing/2014/main" id="{A5618190-4D8F-7A1F-7B95-CCDB6DCF9D8B}"/>
              </a:ext>
            </a:extLst>
          </p:cNvPr>
          <p:cNvSpPr>
            <a:spLocks noGrp="1"/>
          </p:cNvSpPr>
          <p:nvPr>
            <p:ph type="title"/>
          </p:nvPr>
        </p:nvSpPr>
        <p:spPr>
          <a:xfrm>
            <a:off x="100977" y="106091"/>
            <a:ext cx="3797845" cy="661170"/>
          </a:xfrm>
        </p:spPr>
        <p:txBody>
          <a:bodyPr>
            <a:noAutofit/>
          </a:bodyPr>
          <a:lstStyle/>
          <a:p>
            <a:pPr algn="ctr"/>
            <a:r>
              <a:rPr lang="en-GB" sz="3200" b="1" dirty="0"/>
              <a:t>WHAT CONSUMERS WANT</a:t>
            </a:r>
          </a:p>
        </p:txBody>
      </p:sp>
      <p:pic>
        <p:nvPicPr>
          <p:cNvPr id="5" name="Content Placeholder 4">
            <a:extLst>
              <a:ext uri="{FF2B5EF4-FFF2-40B4-BE49-F238E27FC236}">
                <a16:creationId xmlns:a16="http://schemas.microsoft.com/office/drawing/2014/main" id="{EC45C254-B12F-B8BC-173C-22AAC7E2DE4A}"/>
              </a:ext>
            </a:extLst>
          </p:cNvPr>
          <p:cNvPicPr>
            <a:picLocks noGrp="1" noChangeAspect="1"/>
          </p:cNvPicPr>
          <p:nvPr>
            <p:ph idx="1"/>
          </p:nvPr>
        </p:nvPicPr>
        <p:blipFill>
          <a:blip r:embed="rId3"/>
          <a:stretch>
            <a:fillRect/>
          </a:stretch>
        </p:blipFill>
        <p:spPr>
          <a:xfrm>
            <a:off x="3341147" y="2696582"/>
            <a:ext cx="3392936" cy="4036758"/>
          </a:xfrm>
          <a:prstGeom prst="rect">
            <a:avLst/>
          </a:prstGeom>
        </p:spPr>
      </p:pic>
      <p:pic>
        <p:nvPicPr>
          <p:cNvPr id="7" name="Picture 6">
            <a:extLst>
              <a:ext uri="{FF2B5EF4-FFF2-40B4-BE49-F238E27FC236}">
                <a16:creationId xmlns:a16="http://schemas.microsoft.com/office/drawing/2014/main" id="{45BB8F6A-7523-5974-8CB9-D61124721434}"/>
              </a:ext>
            </a:extLst>
          </p:cNvPr>
          <p:cNvPicPr>
            <a:picLocks noChangeAspect="1"/>
          </p:cNvPicPr>
          <p:nvPr/>
        </p:nvPicPr>
        <p:blipFill>
          <a:blip r:embed="rId4"/>
          <a:stretch>
            <a:fillRect/>
          </a:stretch>
        </p:blipFill>
        <p:spPr>
          <a:xfrm>
            <a:off x="152441" y="845798"/>
            <a:ext cx="3044724" cy="5623840"/>
          </a:xfrm>
          <a:prstGeom prst="rect">
            <a:avLst/>
          </a:prstGeom>
        </p:spPr>
      </p:pic>
      <p:pic>
        <p:nvPicPr>
          <p:cNvPr id="9" name="Picture 8">
            <a:extLst>
              <a:ext uri="{FF2B5EF4-FFF2-40B4-BE49-F238E27FC236}">
                <a16:creationId xmlns:a16="http://schemas.microsoft.com/office/drawing/2014/main" id="{188A3B7C-4F08-DFA6-4658-C0E12A3476F6}"/>
              </a:ext>
            </a:extLst>
          </p:cNvPr>
          <p:cNvPicPr>
            <a:picLocks noChangeAspect="1"/>
          </p:cNvPicPr>
          <p:nvPr/>
        </p:nvPicPr>
        <p:blipFill>
          <a:blip r:embed="rId5"/>
          <a:stretch>
            <a:fillRect/>
          </a:stretch>
        </p:blipFill>
        <p:spPr>
          <a:xfrm rot="474348">
            <a:off x="7409815" y="4221460"/>
            <a:ext cx="4123588" cy="2041199"/>
          </a:xfrm>
          <a:prstGeom prst="rect">
            <a:avLst/>
          </a:prstGeom>
        </p:spPr>
      </p:pic>
    </p:spTree>
    <p:extLst>
      <p:ext uri="{BB962C8B-B14F-4D97-AF65-F5344CB8AC3E}">
        <p14:creationId xmlns:p14="http://schemas.microsoft.com/office/powerpoint/2010/main" val="14129262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13C78-E500-141F-B4A7-371E649FB19B}"/>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GB" dirty="0"/>
              <a:t>Events Industry - </a:t>
            </a:r>
            <a:r>
              <a:rPr lang="en-GB" b="1" dirty="0"/>
              <a:t>Segmental overview</a:t>
            </a:r>
            <a:br>
              <a:rPr lang="en-GB" dirty="0"/>
            </a:br>
            <a:endParaRPr lang="en-GB" dirty="0"/>
          </a:p>
        </p:txBody>
      </p:sp>
      <p:sp>
        <p:nvSpPr>
          <p:cNvPr id="9" name="TextBox 8">
            <a:extLst>
              <a:ext uri="{FF2B5EF4-FFF2-40B4-BE49-F238E27FC236}">
                <a16:creationId xmlns:a16="http://schemas.microsoft.com/office/drawing/2014/main" id="{BE5F11B3-A2E0-A924-8540-33A3D0ED6CC6}"/>
              </a:ext>
            </a:extLst>
          </p:cNvPr>
          <p:cNvSpPr txBox="1"/>
          <p:nvPr/>
        </p:nvSpPr>
        <p:spPr>
          <a:xfrm>
            <a:off x="163496" y="1253331"/>
            <a:ext cx="5181600" cy="4351338"/>
          </a:xfrm>
          <a:prstGeom prst="rect">
            <a:avLst/>
          </a:prstGeom>
        </p:spPr>
        <p:txBody>
          <a:bodyPr vert="horz" lIns="91440" tIns="45720" rIns="91440" bIns="45720" rtlCol="0">
            <a:normAutofit fontScale="92500" lnSpcReduction="20000"/>
          </a:bodyPr>
          <a:lstStyle/>
          <a:p>
            <a:pPr marL="228600" indent="-228600">
              <a:lnSpc>
                <a:spcPct val="90000"/>
              </a:lnSpc>
              <a:spcBef>
                <a:spcPts val="1000"/>
              </a:spcBef>
              <a:buFont typeface="Arial" panose="020B0604020202020204" pitchFamily="34" charset="0"/>
              <a:buChar char="•"/>
            </a:pPr>
            <a:r>
              <a:rPr lang="en-US" dirty="0"/>
              <a:t>The events industry market is segmented into type, revenue source, organizer, age group, origin of attendees, event location, and region.</a:t>
            </a:r>
          </a:p>
          <a:p>
            <a:pPr marL="228600" indent="-228600">
              <a:lnSpc>
                <a:spcPct val="90000"/>
              </a:lnSpc>
              <a:spcBef>
                <a:spcPts val="1000"/>
              </a:spcBef>
              <a:buFont typeface="Arial" panose="020B0604020202020204" pitchFamily="34" charset="0"/>
              <a:buChar char="•"/>
            </a:pPr>
            <a:r>
              <a:rPr lang="en-US" b="1" dirty="0"/>
              <a:t> By type</a:t>
            </a:r>
            <a:r>
              <a:rPr lang="en-US" dirty="0"/>
              <a:t>, the market is divided into music concerts, festivals, sports, exhibitions &amp; conferences, corporate events &amp; seminars, and others.</a:t>
            </a:r>
          </a:p>
          <a:p>
            <a:pPr marL="228600" indent="-228600">
              <a:lnSpc>
                <a:spcPct val="90000"/>
              </a:lnSpc>
              <a:spcBef>
                <a:spcPts val="1000"/>
              </a:spcBef>
              <a:buFont typeface="Arial" panose="020B0604020202020204" pitchFamily="34" charset="0"/>
              <a:buChar char="•"/>
            </a:pPr>
            <a:r>
              <a:rPr lang="en-US" b="1" dirty="0"/>
              <a:t>Revenue source</a:t>
            </a:r>
            <a:r>
              <a:rPr lang="en-US" dirty="0"/>
              <a:t>, it is segregated into ticket sales, sponsorship, and others. As per </a:t>
            </a:r>
            <a:r>
              <a:rPr lang="en-US" dirty="0" err="1"/>
              <a:t>organiser</a:t>
            </a:r>
            <a:r>
              <a:rPr lang="en-US" dirty="0"/>
              <a:t>, it is </a:t>
            </a:r>
            <a:r>
              <a:rPr lang="en-US" dirty="0" err="1"/>
              <a:t>categorised</a:t>
            </a:r>
            <a:r>
              <a:rPr lang="en-US" dirty="0"/>
              <a:t> into corporate, sports, education, entertainment, and others. </a:t>
            </a:r>
          </a:p>
          <a:p>
            <a:pPr marL="228600" indent="-228600">
              <a:lnSpc>
                <a:spcPct val="90000"/>
              </a:lnSpc>
              <a:spcBef>
                <a:spcPts val="1000"/>
              </a:spcBef>
              <a:buFont typeface="Arial" panose="020B0604020202020204" pitchFamily="34" charset="0"/>
              <a:buChar char="•"/>
            </a:pPr>
            <a:r>
              <a:rPr lang="en-US" b="1" dirty="0"/>
              <a:t>By age group</a:t>
            </a:r>
            <a:r>
              <a:rPr lang="en-US" dirty="0"/>
              <a:t>, it is fragmented into below 20 years, 21–40 years, and above 40 years.</a:t>
            </a:r>
          </a:p>
          <a:p>
            <a:pPr marL="228600" indent="-228600">
              <a:lnSpc>
                <a:spcPct val="90000"/>
              </a:lnSpc>
              <a:spcBef>
                <a:spcPts val="1000"/>
              </a:spcBef>
              <a:buFont typeface="Arial" panose="020B0604020202020204" pitchFamily="34" charset="0"/>
              <a:buChar char="•"/>
            </a:pPr>
            <a:r>
              <a:rPr lang="en-US" b="1" dirty="0"/>
              <a:t> By origin of attendees</a:t>
            </a:r>
            <a:r>
              <a:rPr lang="en-US" dirty="0"/>
              <a:t>, the market is segmented into national, continental, and transcontinental. </a:t>
            </a:r>
          </a:p>
          <a:p>
            <a:pPr marL="228600" indent="-228600">
              <a:lnSpc>
                <a:spcPct val="90000"/>
              </a:lnSpc>
              <a:spcBef>
                <a:spcPts val="1000"/>
              </a:spcBef>
              <a:buFont typeface="Arial" panose="020B0604020202020204" pitchFamily="34" charset="0"/>
              <a:buChar char="•"/>
            </a:pPr>
            <a:r>
              <a:rPr lang="en-US" b="1" dirty="0"/>
              <a:t>By event location</a:t>
            </a:r>
            <a:r>
              <a:rPr lang="en-US" dirty="0"/>
              <a:t>, it is categorized into tier 1 cities, tier 2 cities, and tier 3 cities. </a:t>
            </a:r>
          </a:p>
          <a:p>
            <a:pPr marL="228600" indent="-228600">
              <a:lnSpc>
                <a:spcPct val="90000"/>
              </a:lnSpc>
              <a:spcBef>
                <a:spcPts val="1000"/>
              </a:spcBef>
              <a:buFont typeface="Arial" panose="020B0604020202020204" pitchFamily="34" charset="0"/>
              <a:buChar char="•"/>
            </a:pPr>
            <a:r>
              <a:rPr lang="en-US" b="1" dirty="0"/>
              <a:t>Region-wise</a:t>
            </a:r>
            <a:r>
              <a:rPr lang="en-US" dirty="0"/>
              <a:t>, the market is </a:t>
            </a:r>
            <a:r>
              <a:rPr lang="en-US" dirty="0" err="1"/>
              <a:t>analysed</a:t>
            </a:r>
            <a:r>
              <a:rPr lang="en-US" dirty="0"/>
              <a:t> across North America, Europe, Asia-Pacific, and LAMEA.</a:t>
            </a:r>
          </a:p>
        </p:txBody>
      </p:sp>
      <p:pic>
        <p:nvPicPr>
          <p:cNvPr id="7" name="Content Placeholder 6">
            <a:extLst>
              <a:ext uri="{FF2B5EF4-FFF2-40B4-BE49-F238E27FC236}">
                <a16:creationId xmlns:a16="http://schemas.microsoft.com/office/drawing/2014/main" id="{D3C0DC25-5424-8E19-E01B-644EB2498F8D}"/>
              </a:ext>
            </a:extLst>
          </p:cNvPr>
          <p:cNvPicPr>
            <a:picLocks noGrp="1" noChangeAspect="1"/>
          </p:cNvPicPr>
          <p:nvPr>
            <p:ph sz="half" idx="2"/>
          </p:nvPr>
        </p:nvPicPr>
        <p:blipFill>
          <a:blip r:embed="rId2"/>
          <a:srcRect l="23146" r="11061" b="-2"/>
          <a:stretch>
            <a:fillRect/>
          </a:stretch>
        </p:blipFill>
        <p:spPr>
          <a:xfrm>
            <a:off x="6800295" y="1022911"/>
            <a:ext cx="5181600" cy="4351338"/>
          </a:xfrm>
          <a:prstGeom prst="rect">
            <a:avLst/>
          </a:prstGeom>
          <a:noFill/>
        </p:spPr>
      </p:pic>
      <p:sp>
        <p:nvSpPr>
          <p:cNvPr id="10" name="Oval 9">
            <a:extLst>
              <a:ext uri="{FF2B5EF4-FFF2-40B4-BE49-F238E27FC236}">
                <a16:creationId xmlns:a16="http://schemas.microsoft.com/office/drawing/2014/main" id="{5F38A381-0BB9-0D2E-7D8A-E6FC4B5409D8}"/>
              </a:ext>
            </a:extLst>
          </p:cNvPr>
          <p:cNvSpPr/>
          <p:nvPr/>
        </p:nvSpPr>
        <p:spPr>
          <a:xfrm>
            <a:off x="3542190" y="1391251"/>
            <a:ext cx="3258105" cy="2532680"/>
          </a:xfrm>
          <a:prstGeom prst="ellipse">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200" dirty="0"/>
              <a:t>The </a:t>
            </a:r>
            <a:r>
              <a:rPr lang="en-GB" sz="1200" b="1" dirty="0"/>
              <a:t>sponsorship segment dominated </a:t>
            </a:r>
            <a:r>
              <a:rPr lang="en-GB" sz="1200" dirty="0"/>
              <a:t>the global events industry market in 2023 and is anticipated to maintain its dominance throughout the forecast period. </a:t>
            </a:r>
            <a:r>
              <a:rPr lang="en-GB" sz="1200" b="1" dirty="0"/>
              <a:t>Sponsorship plays a crucial role </a:t>
            </a:r>
            <a:r>
              <a:rPr lang="en-GB" sz="1200" dirty="0"/>
              <a:t>in effective marketing due to its ability to enhance event programs and offset increasing expenses.</a:t>
            </a:r>
          </a:p>
        </p:txBody>
      </p:sp>
      <p:sp>
        <p:nvSpPr>
          <p:cNvPr id="11" name="Oval 10">
            <a:extLst>
              <a:ext uri="{FF2B5EF4-FFF2-40B4-BE49-F238E27FC236}">
                <a16:creationId xmlns:a16="http://schemas.microsoft.com/office/drawing/2014/main" id="{821F2B04-6176-4868-98CA-C7F5534E3CE8}"/>
              </a:ext>
            </a:extLst>
          </p:cNvPr>
          <p:cNvSpPr/>
          <p:nvPr/>
        </p:nvSpPr>
        <p:spPr>
          <a:xfrm>
            <a:off x="-341421" y="1253331"/>
            <a:ext cx="2104008" cy="2532680"/>
          </a:xfrm>
          <a:prstGeom prst="ellipse">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400" b="1" dirty="0"/>
              <a:t>21-40</a:t>
            </a:r>
            <a:r>
              <a:rPr lang="en-GB" sz="1400" dirty="0"/>
              <a:t> years segment dominated the global market in 2023 and is anticipated to maintain its dominance throughout the forecast period.</a:t>
            </a:r>
          </a:p>
        </p:txBody>
      </p:sp>
      <p:sp>
        <p:nvSpPr>
          <p:cNvPr id="12" name="Oval 11">
            <a:extLst>
              <a:ext uri="{FF2B5EF4-FFF2-40B4-BE49-F238E27FC236}">
                <a16:creationId xmlns:a16="http://schemas.microsoft.com/office/drawing/2014/main" id="{0637038C-9C63-BF6D-D152-B58F9F5470E5}"/>
              </a:ext>
            </a:extLst>
          </p:cNvPr>
          <p:cNvSpPr/>
          <p:nvPr/>
        </p:nvSpPr>
        <p:spPr>
          <a:xfrm>
            <a:off x="4799315" y="3944471"/>
            <a:ext cx="2515166" cy="2859741"/>
          </a:xfrm>
          <a:prstGeom prst="ellipse">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400" dirty="0"/>
              <a:t>Europe holds the major share of the market in 2023. Germany and Spain are expected to experience the highest increase in activity, with various types of meetings witnessing growth in both numbers and attendees.</a:t>
            </a:r>
          </a:p>
        </p:txBody>
      </p:sp>
    </p:spTree>
    <p:extLst>
      <p:ext uri="{BB962C8B-B14F-4D97-AF65-F5344CB8AC3E}">
        <p14:creationId xmlns:p14="http://schemas.microsoft.com/office/powerpoint/2010/main" val="1808450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57032-A8F5-0A2F-38D4-A275E48935F5}"/>
              </a:ext>
            </a:extLst>
          </p:cNvPr>
          <p:cNvSpPr>
            <a:spLocks noGrp="1"/>
          </p:cNvSpPr>
          <p:nvPr>
            <p:ph type="title"/>
          </p:nvPr>
        </p:nvSpPr>
        <p:spPr>
          <a:xfrm>
            <a:off x="75265" y="84634"/>
            <a:ext cx="10515600" cy="913913"/>
          </a:xfrm>
        </p:spPr>
        <p:txBody>
          <a:bodyPr anchor="ctr">
            <a:normAutofit fontScale="90000"/>
          </a:bodyPr>
          <a:lstStyle/>
          <a:p>
            <a:r>
              <a:rPr lang="en-GB" sz="3600" b="1" dirty="0"/>
              <a:t>Corporate Event Market Research, 2035</a:t>
            </a:r>
            <a:br>
              <a:rPr lang="en-GB" sz="3600" dirty="0"/>
            </a:br>
            <a:endParaRPr lang="en-GB" sz="3600" dirty="0"/>
          </a:p>
        </p:txBody>
      </p:sp>
      <p:sp>
        <p:nvSpPr>
          <p:cNvPr id="3" name="Content Placeholder 2">
            <a:extLst>
              <a:ext uri="{FF2B5EF4-FFF2-40B4-BE49-F238E27FC236}">
                <a16:creationId xmlns:a16="http://schemas.microsoft.com/office/drawing/2014/main" id="{80C25027-76D0-0FEB-59EC-EA69829ADAD8}"/>
              </a:ext>
            </a:extLst>
          </p:cNvPr>
          <p:cNvSpPr>
            <a:spLocks noGrp="1"/>
          </p:cNvSpPr>
          <p:nvPr>
            <p:ph sz="half" idx="1"/>
          </p:nvPr>
        </p:nvSpPr>
        <p:spPr>
          <a:xfrm>
            <a:off x="96613" y="657473"/>
            <a:ext cx="7684201" cy="5240124"/>
          </a:xfrm>
        </p:spPr>
        <p:txBody>
          <a:bodyPr>
            <a:normAutofit lnSpcReduction="10000"/>
          </a:bodyPr>
          <a:lstStyle/>
          <a:p>
            <a:pPr>
              <a:lnSpc>
                <a:spcPct val="110000"/>
              </a:lnSpc>
            </a:pPr>
            <a:r>
              <a:rPr lang="en-GB" sz="1600" dirty="0"/>
              <a:t>The global corporate event market was valued at $330.9 billion in 2023, and is projected to reach $730.7 billion by 2035, growing at a CAGR (compound annual growth rate) of 7% from 2024 to 2035.</a:t>
            </a:r>
          </a:p>
          <a:p>
            <a:pPr>
              <a:lnSpc>
                <a:spcPct val="110000"/>
              </a:lnSpc>
            </a:pPr>
            <a:r>
              <a:rPr lang="en-GB" sz="1600" dirty="0"/>
              <a:t>Corporate events are organised gatherings or functions designed to achieve </a:t>
            </a:r>
            <a:r>
              <a:rPr lang="en-GB" sz="1600" b="1" dirty="0"/>
              <a:t>specific business objectives</a:t>
            </a:r>
            <a:r>
              <a:rPr lang="en-GB" sz="1600" dirty="0"/>
              <a:t>, enhancing brand awareness, fostering collaboration, motivating employees, launching products, or cultivating relationships with clients, partners, and stakeholders. </a:t>
            </a:r>
          </a:p>
          <a:p>
            <a:pPr>
              <a:lnSpc>
                <a:spcPct val="110000"/>
              </a:lnSpc>
            </a:pPr>
            <a:r>
              <a:rPr lang="en-GB" sz="1600" dirty="0"/>
              <a:t>These events range from large-scale conferences, trade shows, and product launches to smaller, more intimate settings such as seminars, workshops, company meetings, team-building activities, and appreciation dinners. </a:t>
            </a:r>
          </a:p>
          <a:p>
            <a:pPr>
              <a:lnSpc>
                <a:spcPct val="110000"/>
              </a:lnSpc>
            </a:pPr>
            <a:r>
              <a:rPr lang="en-GB" sz="1600" b="1" dirty="0"/>
              <a:t>Corporate events </a:t>
            </a:r>
            <a:r>
              <a:rPr lang="en-GB" sz="1600" dirty="0"/>
              <a:t>are often tailored to address the </a:t>
            </a:r>
            <a:r>
              <a:rPr lang="en-GB" sz="1600" b="1" dirty="0"/>
              <a:t>unique needs of an organisation</a:t>
            </a:r>
            <a:r>
              <a:rPr lang="en-GB" sz="1600" dirty="0"/>
              <a:t>, providing a platform for knowledge sharing, networking, and strategic planning. They serve as essential tools for improving internal communication, promoting company culture, and generating business growth.</a:t>
            </a:r>
          </a:p>
          <a:p>
            <a:pPr>
              <a:lnSpc>
                <a:spcPct val="110000"/>
              </a:lnSpc>
            </a:pPr>
            <a:r>
              <a:rPr lang="en-GB" sz="1600" dirty="0"/>
              <a:t> Corporate events </a:t>
            </a:r>
            <a:r>
              <a:rPr lang="en-GB" sz="1600" b="1" dirty="0"/>
              <a:t>create opportunities for professional development</a:t>
            </a:r>
            <a:r>
              <a:rPr lang="en-GB" sz="1600" dirty="0"/>
              <a:t>, leadership engagement, and </a:t>
            </a:r>
            <a:r>
              <a:rPr lang="en-GB" sz="1600" b="1" dirty="0"/>
              <a:t>business expansion </a:t>
            </a:r>
            <a:r>
              <a:rPr lang="en-GB" sz="1600" dirty="0"/>
              <a:t>by bringing together employees, industry experts, clients, and investors in a formal or informal setting. Corporate events play a </a:t>
            </a:r>
            <a:r>
              <a:rPr lang="en-GB" sz="1600" b="1" dirty="0"/>
              <a:t>crucial role in modern business strategies </a:t>
            </a:r>
            <a:r>
              <a:rPr lang="en-GB" sz="1600" dirty="0"/>
              <a:t>by driving innovation, collaboration, whether in-person, virtual, or hybrid.</a:t>
            </a:r>
          </a:p>
          <a:p>
            <a:endParaRPr lang="en-GB" sz="1100" dirty="0"/>
          </a:p>
        </p:txBody>
      </p:sp>
      <p:pic>
        <p:nvPicPr>
          <p:cNvPr id="7" name="Picture 6">
            <a:extLst>
              <a:ext uri="{FF2B5EF4-FFF2-40B4-BE49-F238E27FC236}">
                <a16:creationId xmlns:a16="http://schemas.microsoft.com/office/drawing/2014/main" id="{CE9F3834-034C-D436-77B0-6F64E565897D}"/>
              </a:ext>
            </a:extLst>
          </p:cNvPr>
          <p:cNvPicPr>
            <a:picLocks noChangeAspect="1"/>
          </p:cNvPicPr>
          <p:nvPr/>
        </p:nvPicPr>
        <p:blipFill>
          <a:blip r:embed="rId2"/>
          <a:stretch>
            <a:fillRect/>
          </a:stretch>
        </p:blipFill>
        <p:spPr>
          <a:xfrm>
            <a:off x="7780814" y="1492217"/>
            <a:ext cx="4263163" cy="3186978"/>
          </a:xfrm>
          <a:prstGeom prst="rect">
            <a:avLst/>
          </a:prstGeom>
          <a:noFill/>
        </p:spPr>
      </p:pic>
    </p:spTree>
    <p:extLst>
      <p:ext uri="{BB962C8B-B14F-4D97-AF65-F5344CB8AC3E}">
        <p14:creationId xmlns:p14="http://schemas.microsoft.com/office/powerpoint/2010/main" val="3555301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060C9-11DE-5B44-F025-1CB464EE2109}"/>
              </a:ext>
            </a:extLst>
          </p:cNvPr>
          <p:cNvSpPr>
            <a:spLocks noGrp="1"/>
          </p:cNvSpPr>
          <p:nvPr>
            <p:ph type="title"/>
          </p:nvPr>
        </p:nvSpPr>
        <p:spPr>
          <a:xfrm>
            <a:off x="100422" y="0"/>
            <a:ext cx="7886700" cy="1325563"/>
          </a:xfrm>
        </p:spPr>
        <p:txBody>
          <a:bodyPr wrap="square" anchor="ctr">
            <a:normAutofit/>
          </a:bodyPr>
          <a:lstStyle/>
          <a:p>
            <a:r>
              <a:rPr lang="en-GB" b="1" dirty="0"/>
              <a:t>MICE</a:t>
            </a:r>
          </a:p>
        </p:txBody>
      </p:sp>
      <p:sp>
        <p:nvSpPr>
          <p:cNvPr id="3" name="Content Placeholder 2">
            <a:extLst>
              <a:ext uri="{FF2B5EF4-FFF2-40B4-BE49-F238E27FC236}">
                <a16:creationId xmlns:a16="http://schemas.microsoft.com/office/drawing/2014/main" id="{B471F753-7C6A-7607-42A8-6CBE6E9616FC}"/>
              </a:ext>
            </a:extLst>
          </p:cNvPr>
          <p:cNvSpPr>
            <a:spLocks noGrp="1"/>
          </p:cNvSpPr>
          <p:nvPr>
            <p:ph sz="half" idx="1"/>
          </p:nvPr>
        </p:nvSpPr>
        <p:spPr>
          <a:xfrm>
            <a:off x="400005" y="1081138"/>
            <a:ext cx="4680520" cy="4351338"/>
          </a:xfrm>
        </p:spPr>
        <p:txBody>
          <a:bodyPr>
            <a:normAutofit fontScale="92500" lnSpcReduction="10000"/>
          </a:bodyPr>
          <a:lstStyle/>
          <a:p>
            <a:r>
              <a:rPr lang="en-GB" b="0" i="0" dirty="0">
                <a:effectLst/>
                <a:highlight>
                  <a:srgbClr val="FEFEFE"/>
                </a:highlight>
              </a:rPr>
              <a:t>It makes up a big part of global </a:t>
            </a:r>
            <a:r>
              <a:rPr lang="en-GB" b="1" i="0" u="sng" dirty="0">
                <a:effectLst/>
                <a:highlight>
                  <a:srgbClr val="FEFEFE"/>
                </a:highlight>
                <a:hlinkClick r:id="rId2"/>
              </a:rPr>
              <a:t>business travel</a:t>
            </a:r>
            <a:r>
              <a:rPr lang="en-GB" b="0" i="0" dirty="0">
                <a:effectLst/>
                <a:highlight>
                  <a:srgbClr val="FEFEFE"/>
                </a:highlight>
              </a:rPr>
              <a:t> since every industry has regular events of some kind.</a:t>
            </a:r>
          </a:p>
          <a:p>
            <a:r>
              <a:rPr lang="en-GB" b="0" i="0" dirty="0">
                <a:effectLst/>
                <a:highlight>
                  <a:srgbClr val="FEFEFE"/>
                </a:highlight>
              </a:rPr>
              <a:t> The main goal here is always to bring professionals together, foster connections, promote new ideas, and push growth.  </a:t>
            </a:r>
          </a:p>
          <a:p>
            <a:r>
              <a:rPr lang="en-GB" dirty="0">
                <a:highlight>
                  <a:srgbClr val="FEFEFE"/>
                </a:highlight>
              </a:rPr>
              <a:t>WHAT DOES IT STAND FOR?</a:t>
            </a:r>
          </a:p>
          <a:p>
            <a:r>
              <a:rPr lang="en-GB" dirty="0">
                <a:highlight>
                  <a:srgbClr val="FEFEFE"/>
                </a:highlight>
              </a:rPr>
              <a:t>Meetings, incentives, conventions and exhibitions. </a:t>
            </a:r>
          </a:p>
          <a:p>
            <a:endParaRPr lang="en-GB" dirty="0"/>
          </a:p>
        </p:txBody>
      </p:sp>
      <p:pic>
        <p:nvPicPr>
          <p:cNvPr id="4" name="Picture 3">
            <a:extLst>
              <a:ext uri="{FF2B5EF4-FFF2-40B4-BE49-F238E27FC236}">
                <a16:creationId xmlns:a16="http://schemas.microsoft.com/office/drawing/2014/main" id="{EEA52E79-072C-96AC-D728-2FB0740B7F7D}"/>
              </a:ext>
            </a:extLst>
          </p:cNvPr>
          <p:cNvPicPr>
            <a:picLocks noChangeAspect="1"/>
          </p:cNvPicPr>
          <p:nvPr/>
        </p:nvPicPr>
        <p:blipFill>
          <a:blip r:embed="rId3"/>
          <a:srcRect l="2868" r="37516" b="-1"/>
          <a:stretch/>
        </p:blipFill>
        <p:spPr>
          <a:xfrm>
            <a:off x="6456040" y="836712"/>
            <a:ext cx="3886200" cy="4351338"/>
          </a:xfrm>
          <a:prstGeom prst="rect">
            <a:avLst/>
          </a:prstGeom>
          <a:noFill/>
        </p:spPr>
      </p:pic>
    </p:spTree>
    <p:extLst>
      <p:ext uri="{BB962C8B-B14F-4D97-AF65-F5344CB8AC3E}">
        <p14:creationId xmlns:p14="http://schemas.microsoft.com/office/powerpoint/2010/main" val="3041619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11A26-3BDE-385C-8264-108C60A6FE56}"/>
              </a:ext>
            </a:extLst>
          </p:cNvPr>
          <p:cNvSpPr>
            <a:spLocks noGrp="1"/>
          </p:cNvSpPr>
          <p:nvPr>
            <p:ph type="title"/>
          </p:nvPr>
        </p:nvSpPr>
        <p:spPr>
          <a:xfrm>
            <a:off x="0" y="112684"/>
            <a:ext cx="10515600" cy="1325563"/>
          </a:xfrm>
        </p:spPr>
        <p:txBody>
          <a:bodyPr/>
          <a:lstStyle/>
          <a:p>
            <a:r>
              <a:rPr lang="en-GB" b="1" dirty="0">
                <a:solidFill>
                  <a:srgbClr val="161851"/>
                </a:solidFill>
                <a:highlight>
                  <a:srgbClr val="FEFEFE"/>
                </a:highlight>
                <a:latin typeface="BrandonText"/>
              </a:rPr>
              <a:t>T</a:t>
            </a:r>
            <a:r>
              <a:rPr lang="en-GB" b="1" i="0" dirty="0">
                <a:solidFill>
                  <a:srgbClr val="161851"/>
                </a:solidFill>
                <a:effectLst/>
                <a:highlight>
                  <a:srgbClr val="FEFEFE"/>
                </a:highlight>
                <a:latin typeface="BrandonText"/>
              </a:rPr>
              <a:t>he four pillars of MICE </a:t>
            </a:r>
            <a:br>
              <a:rPr lang="en-GB" b="1" i="0" dirty="0">
                <a:solidFill>
                  <a:srgbClr val="161851"/>
                </a:solidFill>
                <a:effectLst/>
                <a:highlight>
                  <a:srgbClr val="FEFEFE"/>
                </a:highlight>
                <a:latin typeface="BrandonText"/>
              </a:rPr>
            </a:br>
            <a:endParaRPr lang="en-GB" dirty="0"/>
          </a:p>
        </p:txBody>
      </p:sp>
      <p:sp>
        <p:nvSpPr>
          <p:cNvPr id="3" name="Content Placeholder 2">
            <a:extLst>
              <a:ext uri="{FF2B5EF4-FFF2-40B4-BE49-F238E27FC236}">
                <a16:creationId xmlns:a16="http://schemas.microsoft.com/office/drawing/2014/main" id="{CB208C29-B100-7806-A119-56694720D011}"/>
              </a:ext>
            </a:extLst>
          </p:cNvPr>
          <p:cNvSpPr>
            <a:spLocks noGrp="1"/>
          </p:cNvSpPr>
          <p:nvPr>
            <p:ph idx="1"/>
          </p:nvPr>
        </p:nvSpPr>
        <p:spPr>
          <a:xfrm>
            <a:off x="244813" y="1253331"/>
            <a:ext cx="10515600" cy="4351338"/>
          </a:xfrm>
        </p:spPr>
        <p:txBody>
          <a:bodyPr/>
          <a:lstStyle/>
          <a:p>
            <a:r>
              <a:rPr lang="en-GB" b="0" i="0" dirty="0">
                <a:solidFill>
                  <a:srgbClr val="161851"/>
                </a:solidFill>
                <a:effectLst/>
                <a:highlight>
                  <a:srgbClr val="FEFEFE"/>
                </a:highlight>
                <a:latin typeface="BrandonText"/>
              </a:rPr>
              <a:t>Traditionally, MICE encompasses </a:t>
            </a:r>
            <a:r>
              <a:rPr lang="en-GB" b="1" i="0" dirty="0">
                <a:solidFill>
                  <a:srgbClr val="161851"/>
                </a:solidFill>
                <a:effectLst/>
                <a:highlight>
                  <a:srgbClr val="FEFEFE"/>
                </a:highlight>
                <a:latin typeface="BrandonText"/>
              </a:rPr>
              <a:t>mostly business events</a:t>
            </a:r>
            <a:r>
              <a:rPr lang="en-GB" b="0" i="0" dirty="0">
                <a:solidFill>
                  <a:srgbClr val="161851"/>
                </a:solidFill>
                <a:effectLst/>
                <a:highlight>
                  <a:srgbClr val="FEFEFE"/>
                </a:highlight>
                <a:latin typeface="BrandonText"/>
              </a:rPr>
              <a:t>. </a:t>
            </a:r>
          </a:p>
          <a:p>
            <a:r>
              <a:rPr lang="en-GB" b="0" i="0" dirty="0">
                <a:solidFill>
                  <a:srgbClr val="161851"/>
                </a:solidFill>
                <a:effectLst/>
                <a:highlight>
                  <a:srgbClr val="FEFEFE"/>
                </a:highlight>
                <a:latin typeface="BrandonText"/>
              </a:rPr>
              <a:t>Leisure events like concerts or festivals fall into a different category. </a:t>
            </a:r>
          </a:p>
          <a:p>
            <a:r>
              <a:rPr lang="en-GB" dirty="0">
                <a:solidFill>
                  <a:srgbClr val="161851"/>
                </a:solidFill>
                <a:highlight>
                  <a:srgbClr val="FEFEFE"/>
                </a:highlight>
                <a:latin typeface="BrandonText"/>
              </a:rPr>
              <a:t>Trends in the industry now see </a:t>
            </a:r>
            <a:r>
              <a:rPr lang="en-GB" b="0" i="0" dirty="0">
                <a:solidFill>
                  <a:srgbClr val="161851"/>
                </a:solidFill>
                <a:effectLst/>
                <a:highlight>
                  <a:srgbClr val="FEFEFE"/>
                </a:highlight>
                <a:latin typeface="BrandonText"/>
              </a:rPr>
              <a:t>many organisers now add leisure elements to larger events to better engage attendees and create a more </a:t>
            </a:r>
            <a:r>
              <a:rPr lang="en-GB" b="1" i="0" dirty="0">
                <a:solidFill>
                  <a:srgbClr val="161851"/>
                </a:solidFill>
                <a:effectLst/>
                <a:highlight>
                  <a:srgbClr val="FEFEFE"/>
                </a:highlight>
                <a:latin typeface="BrandonText"/>
              </a:rPr>
              <a:t>memorable experience</a:t>
            </a:r>
            <a:r>
              <a:rPr lang="en-GB" b="0" i="0" dirty="0">
                <a:solidFill>
                  <a:srgbClr val="161851"/>
                </a:solidFill>
                <a:effectLst/>
                <a:highlight>
                  <a:srgbClr val="FEFEFE"/>
                </a:highlight>
                <a:latin typeface="BrandonText"/>
              </a:rPr>
              <a:t>.</a:t>
            </a:r>
          </a:p>
          <a:p>
            <a:r>
              <a:rPr lang="en-GB" b="0" i="0" dirty="0">
                <a:solidFill>
                  <a:srgbClr val="161851"/>
                </a:solidFill>
                <a:effectLst/>
                <a:highlight>
                  <a:srgbClr val="FEFEFE"/>
                </a:highlight>
                <a:latin typeface="BrandonText"/>
              </a:rPr>
              <a:t>Another trend of moving smaller gatherings to virtual spaces is on the rise. </a:t>
            </a:r>
            <a:endParaRPr lang="en-GB" dirty="0">
              <a:solidFill>
                <a:srgbClr val="161851"/>
              </a:solidFill>
              <a:highlight>
                <a:srgbClr val="FEFEFE"/>
              </a:highlight>
              <a:latin typeface="BrandonText"/>
            </a:endParaRPr>
          </a:p>
          <a:p>
            <a:r>
              <a:rPr lang="en-GB" dirty="0">
                <a:solidFill>
                  <a:srgbClr val="161851"/>
                </a:solidFill>
                <a:highlight>
                  <a:srgbClr val="FEFEFE"/>
                </a:highlight>
                <a:latin typeface="BrandonText"/>
              </a:rPr>
              <a:t>D</a:t>
            </a:r>
            <a:r>
              <a:rPr lang="en-GB" b="0" i="0" dirty="0">
                <a:solidFill>
                  <a:srgbClr val="161851"/>
                </a:solidFill>
                <a:effectLst/>
                <a:highlight>
                  <a:srgbClr val="FEFEFE"/>
                </a:highlight>
                <a:latin typeface="BrandonText"/>
              </a:rPr>
              <a:t>emand for </a:t>
            </a:r>
            <a:r>
              <a:rPr lang="en-GB" b="1" u="sng" dirty="0">
                <a:solidFill>
                  <a:srgbClr val="006AE1"/>
                </a:solidFill>
                <a:highlight>
                  <a:srgbClr val="FEFEFE"/>
                </a:highlight>
                <a:latin typeface="BrandonText"/>
              </a:rPr>
              <a:t>hybrid</a:t>
            </a:r>
            <a:r>
              <a:rPr lang="en-GB" b="0" i="0" dirty="0">
                <a:solidFill>
                  <a:srgbClr val="161851"/>
                </a:solidFill>
                <a:effectLst/>
                <a:highlight>
                  <a:srgbClr val="FEFEFE"/>
                </a:highlight>
                <a:latin typeface="BrandonText"/>
              </a:rPr>
              <a:t> and </a:t>
            </a:r>
            <a:r>
              <a:rPr lang="en-GB" b="1" i="0" u="sng" dirty="0">
                <a:solidFill>
                  <a:srgbClr val="006AE1"/>
                </a:solidFill>
                <a:effectLst/>
                <a:highlight>
                  <a:srgbClr val="FEFEFE"/>
                </a:highlight>
                <a:latin typeface="BrandonText"/>
              </a:rPr>
              <a:t>virtual events</a:t>
            </a:r>
            <a:r>
              <a:rPr lang="en-GB" b="0" i="0" dirty="0">
                <a:solidFill>
                  <a:srgbClr val="161851"/>
                </a:solidFill>
                <a:effectLst/>
                <a:highlight>
                  <a:srgbClr val="FEFEFE"/>
                </a:highlight>
                <a:latin typeface="BrandonText"/>
              </a:rPr>
              <a:t> skyrocketed due to COVID-19, changing the MICE industry.  </a:t>
            </a:r>
            <a:endParaRPr lang="en-GB" dirty="0"/>
          </a:p>
        </p:txBody>
      </p:sp>
    </p:spTree>
    <p:extLst>
      <p:ext uri="{BB962C8B-B14F-4D97-AF65-F5344CB8AC3E}">
        <p14:creationId xmlns:p14="http://schemas.microsoft.com/office/powerpoint/2010/main" val="3106607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24D09-CBB5-D73B-25D9-182984FEB34B}"/>
              </a:ext>
            </a:extLst>
          </p:cNvPr>
          <p:cNvSpPr>
            <a:spLocks noGrp="1"/>
          </p:cNvSpPr>
          <p:nvPr>
            <p:ph type="title"/>
          </p:nvPr>
        </p:nvSpPr>
        <p:spPr/>
        <p:txBody>
          <a:bodyPr/>
          <a:lstStyle/>
          <a:p>
            <a:r>
              <a:rPr lang="en-GB" sz="3600" b="1">
                <a:solidFill>
                  <a:srgbClr val="161851"/>
                </a:solidFill>
                <a:highlight>
                  <a:srgbClr val="FEFEFE"/>
                </a:highlight>
                <a:latin typeface="Calibri" panose="020F0502020204030204" pitchFamily="34" charset="0"/>
                <a:cs typeface="Calibri" panose="020F0502020204030204" pitchFamily="34" charset="0"/>
              </a:rPr>
              <a:t>Meetings </a:t>
            </a:r>
            <a:br>
              <a:rPr lang="en-GB" b="1" i="0">
                <a:solidFill>
                  <a:srgbClr val="161851"/>
                </a:solidFill>
                <a:effectLst/>
                <a:highlight>
                  <a:srgbClr val="FEFEFE"/>
                </a:highlight>
                <a:latin typeface="BrandonText"/>
              </a:rPr>
            </a:br>
            <a:endParaRPr lang="en-GB"/>
          </a:p>
        </p:txBody>
      </p:sp>
      <p:sp>
        <p:nvSpPr>
          <p:cNvPr id="3" name="Content Placeholder 2">
            <a:extLst>
              <a:ext uri="{FF2B5EF4-FFF2-40B4-BE49-F238E27FC236}">
                <a16:creationId xmlns:a16="http://schemas.microsoft.com/office/drawing/2014/main" id="{3B7FFA14-A576-455E-2C36-B43790935D0B}"/>
              </a:ext>
            </a:extLst>
          </p:cNvPr>
          <p:cNvSpPr>
            <a:spLocks noGrp="1"/>
          </p:cNvSpPr>
          <p:nvPr>
            <p:ph idx="1"/>
          </p:nvPr>
        </p:nvSpPr>
        <p:spPr>
          <a:xfrm>
            <a:off x="402837" y="1253331"/>
            <a:ext cx="7886700" cy="4351338"/>
          </a:xfrm>
        </p:spPr>
        <p:txBody>
          <a:bodyPr>
            <a:normAutofit fontScale="92500" lnSpcReduction="20000"/>
          </a:bodyPr>
          <a:lstStyle/>
          <a:p>
            <a:pPr algn="l">
              <a:lnSpc>
                <a:spcPct val="150000"/>
              </a:lnSpc>
            </a:pPr>
            <a:r>
              <a:rPr lang="en-GB" b="0" i="0" dirty="0">
                <a:solidFill>
                  <a:srgbClr val="161851"/>
                </a:solidFill>
                <a:effectLst/>
                <a:highlight>
                  <a:srgbClr val="FEFEFE"/>
                </a:highlight>
                <a:latin typeface="Calibri" panose="020F0502020204030204" pitchFamily="34" charset="0"/>
                <a:cs typeface="Calibri" panose="020F0502020204030204" pitchFamily="34" charset="0"/>
              </a:rPr>
              <a:t>Meetings are usually a single-day event held in hotel conference rooms or at convention centres. They can vary in size from only a small group of senior executives to larger gatherings like annual shareholder meetings.  </a:t>
            </a:r>
          </a:p>
          <a:p>
            <a:pPr algn="l">
              <a:lnSpc>
                <a:spcPct val="150000"/>
              </a:lnSpc>
            </a:pPr>
            <a:r>
              <a:rPr lang="en-GB" b="0" i="0" dirty="0">
                <a:solidFill>
                  <a:srgbClr val="161851"/>
                </a:solidFill>
                <a:effectLst/>
                <a:highlight>
                  <a:srgbClr val="FEFEFE"/>
                </a:highlight>
                <a:latin typeface="Calibri" panose="020F0502020204030204" pitchFamily="34" charset="0"/>
                <a:cs typeface="Calibri" panose="020F0502020204030204" pitchFamily="34" charset="0"/>
              </a:rPr>
              <a:t>The purpose is to bring together people from one company, industry, or project to address challenges, discuss plans, and set goals. Catering is often kept simple and there’s rarely an entertainment program.</a:t>
            </a:r>
          </a:p>
          <a:p>
            <a:endParaRPr lang="en-GB" dirty="0"/>
          </a:p>
        </p:txBody>
      </p:sp>
    </p:spTree>
    <p:extLst>
      <p:ext uri="{BB962C8B-B14F-4D97-AF65-F5344CB8AC3E}">
        <p14:creationId xmlns:p14="http://schemas.microsoft.com/office/powerpoint/2010/main" val="36938219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3C068-5C95-7D96-1444-849E53182469}"/>
              </a:ext>
            </a:extLst>
          </p:cNvPr>
          <p:cNvSpPr>
            <a:spLocks noGrp="1"/>
          </p:cNvSpPr>
          <p:nvPr>
            <p:ph type="title"/>
          </p:nvPr>
        </p:nvSpPr>
        <p:spPr>
          <a:xfrm>
            <a:off x="213363" y="0"/>
            <a:ext cx="2949178" cy="883568"/>
          </a:xfrm>
        </p:spPr>
        <p:txBody>
          <a:bodyPr wrap="square" anchor="b">
            <a:normAutofit/>
          </a:bodyPr>
          <a:lstStyle/>
          <a:p>
            <a:r>
              <a:rPr lang="en-GB" sz="4400" b="1" dirty="0"/>
              <a:t>Incentives</a:t>
            </a:r>
          </a:p>
        </p:txBody>
      </p:sp>
      <p:sp>
        <p:nvSpPr>
          <p:cNvPr id="3" name="Content Placeholder 2">
            <a:extLst>
              <a:ext uri="{FF2B5EF4-FFF2-40B4-BE49-F238E27FC236}">
                <a16:creationId xmlns:a16="http://schemas.microsoft.com/office/drawing/2014/main" id="{8F0D3AB0-37EB-94CF-8914-9EF51D4E6B88}"/>
              </a:ext>
            </a:extLst>
          </p:cNvPr>
          <p:cNvSpPr>
            <a:spLocks noGrp="1"/>
          </p:cNvSpPr>
          <p:nvPr>
            <p:ph type="body" sz="half" idx="2"/>
          </p:nvPr>
        </p:nvSpPr>
        <p:spPr>
          <a:xfrm>
            <a:off x="340126" y="1196132"/>
            <a:ext cx="5040560" cy="4456212"/>
          </a:xfrm>
        </p:spPr>
        <p:txBody>
          <a:bodyPr>
            <a:normAutofit/>
          </a:bodyPr>
          <a:lstStyle/>
          <a:p>
            <a:pPr>
              <a:lnSpc>
                <a:spcPct val="100000"/>
              </a:lnSpc>
            </a:pPr>
            <a:r>
              <a:rPr lang="en-GB" sz="2000" dirty="0">
                <a:highlight>
                  <a:srgbClr val="FEFEFE"/>
                </a:highlight>
              </a:rPr>
              <a:t>They include all types of travel rewards a company offers to individual staff, teams, or partners (e.g. affiliates). In this context, the goal of an incentive is to thank people for their great performance, boost morale, or increase employee loyalty.  </a:t>
            </a:r>
          </a:p>
          <a:p>
            <a:pPr>
              <a:lnSpc>
                <a:spcPct val="100000"/>
              </a:lnSpc>
            </a:pPr>
            <a:r>
              <a:rPr lang="en-GB" sz="2000" dirty="0">
                <a:highlight>
                  <a:srgbClr val="FEFEFE"/>
                </a:highlight>
              </a:rPr>
              <a:t>Incentives can take different forms depending on the company organising them.</a:t>
            </a:r>
          </a:p>
          <a:p>
            <a:pPr>
              <a:lnSpc>
                <a:spcPct val="100000"/>
              </a:lnSpc>
              <a:buFont typeface="Arial" panose="020B0604020202020204" pitchFamily="34" charset="0"/>
              <a:buChar char="•"/>
            </a:pPr>
            <a:r>
              <a:rPr lang="en-GB" sz="2000" dirty="0">
                <a:highlight>
                  <a:srgbClr val="FFFFFF"/>
                </a:highlight>
              </a:rPr>
              <a:t>Cash bonus plans</a:t>
            </a:r>
          </a:p>
          <a:p>
            <a:pPr>
              <a:lnSpc>
                <a:spcPct val="100000"/>
              </a:lnSpc>
              <a:buFont typeface="Arial" panose="020B0604020202020204" pitchFamily="34" charset="0"/>
              <a:buChar char="•"/>
            </a:pPr>
            <a:r>
              <a:rPr lang="en-GB" sz="2000" dirty="0">
                <a:highlight>
                  <a:srgbClr val="FFFFFF"/>
                </a:highlight>
              </a:rPr>
              <a:t>Manager equity arrangements</a:t>
            </a:r>
          </a:p>
          <a:p>
            <a:pPr>
              <a:lnSpc>
                <a:spcPct val="100000"/>
              </a:lnSpc>
              <a:buFont typeface="Arial" panose="020B0604020202020204" pitchFamily="34" charset="0"/>
              <a:buChar char="•"/>
            </a:pPr>
            <a:r>
              <a:rPr lang="en-GB" sz="2000" dirty="0">
                <a:highlight>
                  <a:srgbClr val="FFFFFF"/>
                </a:highlight>
              </a:rPr>
              <a:t>Share incentive plans</a:t>
            </a:r>
          </a:p>
          <a:p>
            <a:endParaRPr lang="en-GB" sz="2000" dirty="0">
              <a:highlight>
                <a:srgbClr val="FFFFFF"/>
              </a:highlight>
            </a:endParaRPr>
          </a:p>
          <a:p>
            <a:endParaRPr lang="en-GB" sz="2000" dirty="0">
              <a:highlight>
                <a:srgbClr val="FEFEFE"/>
              </a:highlight>
            </a:endParaRPr>
          </a:p>
          <a:p>
            <a:endParaRPr lang="en-GB" dirty="0"/>
          </a:p>
        </p:txBody>
      </p:sp>
      <p:pic>
        <p:nvPicPr>
          <p:cNvPr id="4" name="Picture 3">
            <a:extLst>
              <a:ext uri="{FF2B5EF4-FFF2-40B4-BE49-F238E27FC236}">
                <a16:creationId xmlns:a16="http://schemas.microsoft.com/office/drawing/2014/main" id="{E4F357B9-A7EE-12C1-36E6-1DD75605E13E}"/>
              </a:ext>
            </a:extLst>
          </p:cNvPr>
          <p:cNvPicPr>
            <a:picLocks noChangeAspect="1"/>
          </p:cNvPicPr>
          <p:nvPr/>
        </p:nvPicPr>
        <p:blipFill>
          <a:blip r:embed="rId2"/>
          <a:stretch>
            <a:fillRect/>
          </a:stretch>
        </p:blipFill>
        <p:spPr>
          <a:xfrm>
            <a:off x="6641034" y="1374662"/>
            <a:ext cx="4375570" cy="3351524"/>
          </a:xfrm>
          <a:prstGeom prst="rect">
            <a:avLst/>
          </a:prstGeom>
          <a:noFill/>
        </p:spPr>
      </p:pic>
    </p:spTree>
    <p:extLst>
      <p:ext uri="{BB962C8B-B14F-4D97-AF65-F5344CB8AC3E}">
        <p14:creationId xmlns:p14="http://schemas.microsoft.com/office/powerpoint/2010/main" val="2147560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834845D-E56A-31A4-A13F-FE5EE41A90F7}"/>
              </a:ext>
            </a:extLst>
          </p:cNvPr>
          <p:cNvPicPr>
            <a:picLocks noChangeAspect="1"/>
          </p:cNvPicPr>
          <p:nvPr/>
        </p:nvPicPr>
        <p:blipFill>
          <a:blip r:embed="rId2"/>
          <a:stretch>
            <a:fillRect/>
          </a:stretch>
        </p:blipFill>
        <p:spPr>
          <a:xfrm>
            <a:off x="8569451" y="3104578"/>
            <a:ext cx="3534942" cy="2209339"/>
          </a:xfrm>
          <a:prstGeom prst="rect">
            <a:avLst/>
          </a:prstGeom>
          <a:noFill/>
        </p:spPr>
      </p:pic>
      <p:sp>
        <p:nvSpPr>
          <p:cNvPr id="2" name="Title 1">
            <a:extLst>
              <a:ext uri="{FF2B5EF4-FFF2-40B4-BE49-F238E27FC236}">
                <a16:creationId xmlns:a16="http://schemas.microsoft.com/office/drawing/2014/main" id="{ABF9CB48-615E-73EC-83A0-97F1079B30E6}"/>
              </a:ext>
            </a:extLst>
          </p:cNvPr>
          <p:cNvSpPr>
            <a:spLocks noGrp="1"/>
          </p:cNvSpPr>
          <p:nvPr>
            <p:ph type="title"/>
          </p:nvPr>
        </p:nvSpPr>
        <p:spPr>
          <a:xfrm>
            <a:off x="88064" y="18255"/>
            <a:ext cx="10515600" cy="1325563"/>
          </a:xfrm>
        </p:spPr>
        <p:txBody>
          <a:bodyPr anchor="ctr">
            <a:normAutofit/>
          </a:bodyPr>
          <a:lstStyle/>
          <a:p>
            <a:r>
              <a:rPr lang="en-GB" dirty="0"/>
              <a:t>Key Trends for Incentive Travel in 2025</a:t>
            </a:r>
          </a:p>
        </p:txBody>
      </p:sp>
      <p:sp>
        <p:nvSpPr>
          <p:cNvPr id="3" name="Content Placeholder 2">
            <a:extLst>
              <a:ext uri="{FF2B5EF4-FFF2-40B4-BE49-F238E27FC236}">
                <a16:creationId xmlns:a16="http://schemas.microsoft.com/office/drawing/2014/main" id="{C3F85D14-6F46-427F-E6D2-105EE6E82477}"/>
              </a:ext>
            </a:extLst>
          </p:cNvPr>
          <p:cNvSpPr>
            <a:spLocks noGrp="1"/>
          </p:cNvSpPr>
          <p:nvPr>
            <p:ph sz="half" idx="1"/>
          </p:nvPr>
        </p:nvSpPr>
        <p:spPr>
          <a:xfrm>
            <a:off x="131411" y="1084139"/>
            <a:ext cx="8826424" cy="5092824"/>
          </a:xfrm>
        </p:spPr>
        <p:txBody>
          <a:bodyPr>
            <a:normAutofit fontScale="92500" lnSpcReduction="10000"/>
          </a:bodyPr>
          <a:lstStyle/>
          <a:p>
            <a:pPr>
              <a:lnSpc>
                <a:spcPct val="120000"/>
              </a:lnSpc>
            </a:pPr>
            <a:r>
              <a:rPr lang="en-GB" sz="2000" b="1" dirty="0"/>
              <a:t>Authentic, Immersive Experiences</a:t>
            </a:r>
            <a:r>
              <a:rPr lang="en-GB" sz="2000" dirty="0"/>
              <a:t>: Instead of just luxury hotels and gala dinners, companies are choosing experiences connected to local culture: cooking with locals, heritage tours, volunteering, nature-based adventures</a:t>
            </a:r>
          </a:p>
          <a:p>
            <a:pPr>
              <a:lnSpc>
                <a:spcPct val="120000"/>
              </a:lnSpc>
            </a:pPr>
            <a:r>
              <a:rPr lang="en-GB" sz="2000" b="1" dirty="0"/>
              <a:t>Sustainability &amp; Eco-consciousness at the Core</a:t>
            </a:r>
            <a:r>
              <a:rPr lang="en-GB" sz="2000" dirty="0"/>
              <a:t>: Incentive programs are integrating carbon offsetting, using eco-certified venues, zero waste food, supporting conservation in destinations. It’s no longer a “nice extra” but often an expectation.</a:t>
            </a:r>
          </a:p>
          <a:p>
            <a:pPr>
              <a:lnSpc>
                <a:spcPct val="120000"/>
              </a:lnSpc>
            </a:pPr>
            <a:r>
              <a:rPr lang="en-GB" sz="2000" b="1" dirty="0" err="1"/>
              <a:t>Bleisure</a:t>
            </a:r>
            <a:r>
              <a:rPr lang="en-GB" sz="2000" b="1" dirty="0"/>
              <a:t> &amp; Flexibility</a:t>
            </a:r>
            <a:r>
              <a:rPr lang="en-GB" sz="2000" dirty="0"/>
              <a:t>: Employees want flexibility: extending trips for leisure, bringing family or combining business and holiday. This means programmes are less rigid, more adaptable.</a:t>
            </a:r>
          </a:p>
          <a:p>
            <a:pPr>
              <a:lnSpc>
                <a:spcPct val="120000"/>
              </a:lnSpc>
            </a:pPr>
            <a:r>
              <a:rPr lang="en-GB" sz="2000" b="1" dirty="0"/>
              <a:t>Wellness &amp; Mental Health Focus</a:t>
            </a:r>
            <a:r>
              <a:rPr lang="en-GB" sz="2000" dirty="0"/>
              <a:t>: Wellness retreats, mindfulness, nature, spa, fitness, better food options. Incentive travel isn’t just rewards — it’s about returning feeling refreshed and valued</a:t>
            </a:r>
          </a:p>
          <a:p>
            <a:pPr>
              <a:lnSpc>
                <a:spcPct val="120000"/>
              </a:lnSpc>
            </a:pPr>
            <a:r>
              <a:rPr lang="en-GB" sz="2000" dirty="0">
                <a:hlinkClick r:id="rId3"/>
              </a:rPr>
              <a:t>https://micedestination.com/corporate-incentive-travel-trends-2025/?utm_source=chatgpt.com</a:t>
            </a:r>
            <a:endParaRPr lang="en-GB" sz="2000" dirty="0"/>
          </a:p>
          <a:p>
            <a:endParaRPr lang="en-GB" sz="1300" dirty="0"/>
          </a:p>
        </p:txBody>
      </p:sp>
    </p:spTree>
    <p:extLst>
      <p:ext uri="{BB962C8B-B14F-4D97-AF65-F5344CB8AC3E}">
        <p14:creationId xmlns:p14="http://schemas.microsoft.com/office/powerpoint/2010/main" val="3218377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6BCEC-23B9-C307-C3E2-875C9DD0E4B3}"/>
              </a:ext>
            </a:extLst>
          </p:cNvPr>
          <p:cNvSpPr>
            <a:spLocks noGrp="1"/>
          </p:cNvSpPr>
          <p:nvPr>
            <p:ph type="title"/>
          </p:nvPr>
        </p:nvSpPr>
        <p:spPr>
          <a:xfrm>
            <a:off x="90507" y="56403"/>
            <a:ext cx="7886700" cy="1325563"/>
          </a:xfrm>
        </p:spPr>
        <p:txBody>
          <a:bodyPr wrap="square" anchor="ctr">
            <a:normAutofit/>
          </a:bodyPr>
          <a:lstStyle/>
          <a:p>
            <a:r>
              <a:rPr lang="en-GB" b="1" dirty="0"/>
              <a:t>Conventions</a:t>
            </a:r>
            <a:r>
              <a:rPr lang="en-GB" dirty="0"/>
              <a:t> / </a:t>
            </a:r>
            <a:r>
              <a:rPr lang="en-GB" b="1" dirty="0"/>
              <a:t>conferences</a:t>
            </a:r>
            <a:r>
              <a:rPr lang="en-GB" dirty="0"/>
              <a:t> </a:t>
            </a:r>
          </a:p>
        </p:txBody>
      </p:sp>
      <p:sp>
        <p:nvSpPr>
          <p:cNvPr id="3" name="Content Placeholder 2">
            <a:extLst>
              <a:ext uri="{FF2B5EF4-FFF2-40B4-BE49-F238E27FC236}">
                <a16:creationId xmlns:a16="http://schemas.microsoft.com/office/drawing/2014/main" id="{D41A0EE6-BC78-72CB-D06E-34D01BBFBF8C}"/>
              </a:ext>
            </a:extLst>
          </p:cNvPr>
          <p:cNvSpPr>
            <a:spLocks noGrp="1"/>
          </p:cNvSpPr>
          <p:nvPr>
            <p:ph sz="half" idx="1"/>
          </p:nvPr>
        </p:nvSpPr>
        <p:spPr>
          <a:xfrm>
            <a:off x="227393" y="1154771"/>
            <a:ext cx="5959864" cy="5021535"/>
          </a:xfrm>
        </p:spPr>
        <p:txBody>
          <a:bodyPr>
            <a:normAutofit fontScale="25000" lnSpcReduction="20000"/>
          </a:bodyPr>
          <a:lstStyle/>
          <a:p>
            <a:pPr>
              <a:lnSpc>
                <a:spcPct val="120000"/>
              </a:lnSpc>
            </a:pPr>
            <a:r>
              <a:rPr lang="en-GB" sz="9600" dirty="0">
                <a:highlight>
                  <a:srgbClr val="FEFEFE"/>
                </a:highlight>
              </a:rPr>
              <a:t>The purpose of conferences varies, but usually, they’re meant to address and find solutions to challenges in a business or industry. </a:t>
            </a:r>
          </a:p>
          <a:p>
            <a:pPr>
              <a:lnSpc>
                <a:spcPct val="120000"/>
              </a:lnSpc>
            </a:pPr>
            <a:r>
              <a:rPr lang="en-GB" sz="9600" dirty="0">
                <a:highlight>
                  <a:srgbClr val="FEFEFE"/>
                </a:highlight>
              </a:rPr>
              <a:t>Sharing new insights and research is a big part of that. So are networking and team-building activities. </a:t>
            </a:r>
          </a:p>
          <a:p>
            <a:pPr>
              <a:lnSpc>
                <a:spcPct val="120000"/>
              </a:lnSpc>
            </a:pPr>
            <a:r>
              <a:rPr lang="en-GB" sz="9600" dirty="0">
                <a:highlight>
                  <a:srgbClr val="FEFEFE"/>
                </a:highlight>
              </a:rPr>
              <a:t>Political conventions </a:t>
            </a:r>
          </a:p>
          <a:p>
            <a:pPr>
              <a:lnSpc>
                <a:spcPct val="120000"/>
              </a:lnSpc>
            </a:pPr>
            <a:r>
              <a:rPr lang="en-GB" sz="9600" dirty="0">
                <a:highlight>
                  <a:srgbClr val="FEFEFE"/>
                </a:highlight>
              </a:rPr>
              <a:t>Other types?</a:t>
            </a:r>
          </a:p>
          <a:p>
            <a:pPr>
              <a:lnSpc>
                <a:spcPct val="120000"/>
              </a:lnSpc>
            </a:pPr>
            <a:r>
              <a:rPr lang="en-GB" sz="9600" dirty="0">
                <a:highlight>
                  <a:srgbClr val="FEFEFE"/>
                </a:highlight>
              </a:rPr>
              <a:t>Medical conventions </a:t>
            </a:r>
          </a:p>
          <a:p>
            <a:pPr>
              <a:lnSpc>
                <a:spcPct val="120000"/>
              </a:lnSpc>
            </a:pPr>
            <a:r>
              <a:rPr lang="en-GB" sz="8000" dirty="0">
                <a:highlight>
                  <a:srgbClr val="FEFEFE"/>
                </a:highlight>
              </a:rPr>
              <a:t>Others? </a:t>
            </a:r>
          </a:p>
          <a:p>
            <a:endParaRPr lang="en-GB" dirty="0"/>
          </a:p>
        </p:txBody>
      </p:sp>
      <p:pic>
        <p:nvPicPr>
          <p:cNvPr id="1026" name="Picture 2" descr="Political Conventions Will Likely Never Be The Same : NPR">
            <a:extLst>
              <a:ext uri="{FF2B5EF4-FFF2-40B4-BE49-F238E27FC236}">
                <a16:creationId xmlns:a16="http://schemas.microsoft.com/office/drawing/2014/main" id="{528631C0-06BA-F056-CC37-5915B2EA645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66893" y="719184"/>
            <a:ext cx="3886200" cy="2594038"/>
          </a:xfrm>
          <a:prstGeom prst="rect">
            <a:avLst/>
          </a:prstGeom>
          <a:solidFill>
            <a:srgbClr val="FFFFFF"/>
          </a:solidFill>
        </p:spPr>
      </p:pic>
      <p:pic>
        <p:nvPicPr>
          <p:cNvPr id="4" name="Picture 3">
            <a:extLst>
              <a:ext uri="{FF2B5EF4-FFF2-40B4-BE49-F238E27FC236}">
                <a16:creationId xmlns:a16="http://schemas.microsoft.com/office/drawing/2014/main" id="{0F9C74D0-EA0A-2284-B23D-09DA9015DDB9}"/>
              </a:ext>
            </a:extLst>
          </p:cNvPr>
          <p:cNvPicPr>
            <a:picLocks noChangeAspect="1"/>
          </p:cNvPicPr>
          <p:nvPr/>
        </p:nvPicPr>
        <p:blipFill>
          <a:blip r:embed="rId3"/>
          <a:stretch>
            <a:fillRect/>
          </a:stretch>
        </p:blipFill>
        <p:spPr>
          <a:xfrm>
            <a:off x="7755274" y="3602875"/>
            <a:ext cx="4255165" cy="1934166"/>
          </a:xfrm>
          <a:prstGeom prst="rect">
            <a:avLst/>
          </a:prstGeom>
        </p:spPr>
      </p:pic>
    </p:spTree>
    <p:extLst>
      <p:ext uri="{BB962C8B-B14F-4D97-AF65-F5344CB8AC3E}">
        <p14:creationId xmlns:p14="http://schemas.microsoft.com/office/powerpoint/2010/main" val="11438196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C7952-831D-3C83-BBFA-559B9E4E0E98}"/>
              </a:ext>
            </a:extLst>
          </p:cNvPr>
          <p:cNvSpPr>
            <a:spLocks noGrp="1"/>
          </p:cNvSpPr>
          <p:nvPr>
            <p:ph type="title"/>
          </p:nvPr>
        </p:nvSpPr>
        <p:spPr>
          <a:xfrm>
            <a:off x="1648595" y="56356"/>
            <a:ext cx="7886700" cy="1325563"/>
          </a:xfrm>
        </p:spPr>
        <p:txBody>
          <a:bodyPr wrap="square" anchor="ctr">
            <a:normAutofit/>
          </a:bodyPr>
          <a:lstStyle/>
          <a:p>
            <a:r>
              <a:rPr lang="en-GB" b="1" i="0">
                <a:effectLst/>
                <a:highlight>
                  <a:srgbClr val="FEFEFE"/>
                </a:highlight>
              </a:rPr>
              <a:t>Exhibitions </a:t>
            </a:r>
            <a:br>
              <a:rPr lang="en-GB" b="1" i="0">
                <a:effectLst/>
                <a:highlight>
                  <a:srgbClr val="FEFEFE"/>
                </a:highlight>
              </a:rPr>
            </a:br>
            <a:endParaRPr lang="en-GB"/>
          </a:p>
        </p:txBody>
      </p:sp>
      <p:sp>
        <p:nvSpPr>
          <p:cNvPr id="3" name="Content Placeholder 2">
            <a:extLst>
              <a:ext uri="{FF2B5EF4-FFF2-40B4-BE49-F238E27FC236}">
                <a16:creationId xmlns:a16="http://schemas.microsoft.com/office/drawing/2014/main" id="{09622971-C0F1-CB6C-FA1D-86C38D27B991}"/>
              </a:ext>
            </a:extLst>
          </p:cNvPr>
          <p:cNvSpPr>
            <a:spLocks noGrp="1"/>
          </p:cNvSpPr>
          <p:nvPr>
            <p:ph sz="half" idx="1"/>
          </p:nvPr>
        </p:nvSpPr>
        <p:spPr>
          <a:xfrm>
            <a:off x="196779" y="1060464"/>
            <a:ext cx="6335432" cy="4608512"/>
          </a:xfrm>
        </p:spPr>
        <p:txBody>
          <a:bodyPr>
            <a:normAutofit fontScale="85000" lnSpcReduction="10000"/>
          </a:bodyPr>
          <a:lstStyle/>
          <a:p>
            <a:pPr>
              <a:lnSpc>
                <a:spcPct val="120000"/>
              </a:lnSpc>
            </a:pPr>
            <a:r>
              <a:rPr lang="en-GB" sz="2600" dirty="0">
                <a:highlight>
                  <a:srgbClr val="FEFEFE"/>
                </a:highlight>
              </a:rPr>
              <a:t>Also referred to as trade shows, exhibitions big events that draw thousands of visitors and exhibitors from around the world. </a:t>
            </a:r>
          </a:p>
          <a:p>
            <a:pPr>
              <a:lnSpc>
                <a:spcPct val="120000"/>
              </a:lnSpc>
            </a:pPr>
            <a:r>
              <a:rPr lang="en-GB" sz="2600" dirty="0">
                <a:highlight>
                  <a:srgbClr val="FEFEFE"/>
                </a:highlight>
              </a:rPr>
              <a:t>Last anywhere from several days to a week. Exhibitions are usually very industry-specific and have a well-defined target market. </a:t>
            </a:r>
          </a:p>
          <a:p>
            <a:pPr>
              <a:lnSpc>
                <a:spcPct val="120000"/>
              </a:lnSpc>
            </a:pPr>
            <a:r>
              <a:rPr lang="en-GB" sz="2600" dirty="0">
                <a:highlight>
                  <a:srgbClr val="FEFEFE"/>
                </a:highlight>
              </a:rPr>
              <a:t>Exhibitors go to </a:t>
            </a:r>
            <a:r>
              <a:rPr lang="en-GB" sz="2600" b="1" u="sng" dirty="0">
                <a:highlight>
                  <a:srgbClr val="FEFEFE"/>
                </a:highlight>
                <a:hlinkClick r:id="rId2"/>
              </a:rPr>
              <a:t>trade shows</a:t>
            </a:r>
            <a:r>
              <a:rPr lang="en-GB" sz="2600" dirty="0">
                <a:highlight>
                  <a:srgbClr val="FEFEFE"/>
                </a:highlight>
              </a:rPr>
              <a:t> to present and promote their product or service, drive business, and liaise with existing and potential partners. </a:t>
            </a:r>
          </a:p>
          <a:p>
            <a:pPr>
              <a:lnSpc>
                <a:spcPct val="120000"/>
              </a:lnSpc>
            </a:pPr>
            <a:r>
              <a:rPr lang="en-GB" sz="2600" dirty="0">
                <a:highlight>
                  <a:srgbClr val="FEFEFE"/>
                </a:highlight>
              </a:rPr>
              <a:t>Industry professionals go to network, find clients or jobs, and discover new ways to solve problems.  </a:t>
            </a:r>
          </a:p>
          <a:p>
            <a:endParaRPr lang="en-GB" sz="1800" dirty="0"/>
          </a:p>
        </p:txBody>
      </p:sp>
      <p:pic>
        <p:nvPicPr>
          <p:cNvPr id="4" name="Picture 3">
            <a:extLst>
              <a:ext uri="{FF2B5EF4-FFF2-40B4-BE49-F238E27FC236}">
                <a16:creationId xmlns:a16="http://schemas.microsoft.com/office/drawing/2014/main" id="{98D44BE8-763A-8A11-D1FF-AB8F5CE2EEB6}"/>
              </a:ext>
            </a:extLst>
          </p:cNvPr>
          <p:cNvPicPr>
            <a:picLocks noChangeAspect="1"/>
          </p:cNvPicPr>
          <p:nvPr/>
        </p:nvPicPr>
        <p:blipFill>
          <a:blip r:embed="rId3"/>
          <a:srcRect l="20501" r="29261" b="-1"/>
          <a:stretch/>
        </p:blipFill>
        <p:spPr>
          <a:xfrm>
            <a:off x="8483611" y="1060464"/>
            <a:ext cx="3886200" cy="4351338"/>
          </a:xfrm>
          <a:prstGeom prst="rect">
            <a:avLst/>
          </a:prstGeom>
          <a:noFill/>
        </p:spPr>
      </p:pic>
    </p:spTree>
    <p:extLst>
      <p:ext uri="{BB962C8B-B14F-4D97-AF65-F5344CB8AC3E}">
        <p14:creationId xmlns:p14="http://schemas.microsoft.com/office/powerpoint/2010/main" val="2100786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207BDE-0B22-4C6A-744D-DB9B11C793CD}"/>
              </a:ext>
            </a:extLst>
          </p:cNvPr>
          <p:cNvSpPr txBox="1"/>
          <p:nvPr/>
        </p:nvSpPr>
        <p:spPr>
          <a:xfrm>
            <a:off x="1631644" y="5453083"/>
            <a:ext cx="9892862" cy="461665"/>
          </a:xfrm>
          <a:prstGeom prst="rect">
            <a:avLst/>
          </a:prstGeom>
          <a:noFill/>
        </p:spPr>
        <p:txBody>
          <a:bodyPr wrap="square">
            <a:spAutoFit/>
          </a:bodyPr>
          <a:lstStyle/>
          <a:p>
            <a:r>
              <a:rPr lang="en-GB" sz="2400" err="1">
                <a:hlinkClick r:id="rId2"/>
              </a:rPr>
              <a:t>Tech:Forward</a:t>
            </a:r>
            <a:r>
              <a:rPr lang="en-GB" sz="2400">
                <a:hlinkClick r:id="rId2"/>
              </a:rPr>
              <a:t> approach to a tech transformation | McKinsey</a:t>
            </a:r>
            <a:endParaRPr lang="en-GB" sz="2400"/>
          </a:p>
        </p:txBody>
      </p:sp>
      <p:sp>
        <p:nvSpPr>
          <p:cNvPr id="5" name="TextBox 4">
            <a:extLst>
              <a:ext uri="{FF2B5EF4-FFF2-40B4-BE49-F238E27FC236}">
                <a16:creationId xmlns:a16="http://schemas.microsoft.com/office/drawing/2014/main" id="{9D28B164-916A-F4DE-B150-D33496556FF9}"/>
              </a:ext>
            </a:extLst>
          </p:cNvPr>
          <p:cNvSpPr txBox="1"/>
          <p:nvPr/>
        </p:nvSpPr>
        <p:spPr>
          <a:xfrm>
            <a:off x="60522" y="759465"/>
            <a:ext cx="10499834" cy="4832092"/>
          </a:xfrm>
          <a:prstGeom prst="rect">
            <a:avLst/>
          </a:prstGeom>
          <a:noFill/>
        </p:spPr>
        <p:txBody>
          <a:bodyPr wrap="square">
            <a:spAutoFit/>
          </a:bodyPr>
          <a:lstStyle/>
          <a:p>
            <a:pPr marL="342900" indent="-342900">
              <a:buFont typeface="Arial" panose="020B0604020202020204" pitchFamily="34" charset="0"/>
              <a:buChar char="•"/>
            </a:pPr>
            <a:r>
              <a:rPr lang="en-GB" sz="2200"/>
              <a:t>Focusing on building communities and </a:t>
            </a:r>
            <a:r>
              <a:rPr lang="en-GB" sz="2200" b="1"/>
              <a:t>authentic in-person connections </a:t>
            </a:r>
            <a:r>
              <a:rPr lang="en-GB" sz="2200"/>
              <a:t>- surprising, delightful and must-return experiences – many of which include a tech-forward element. these special moments and feel-good sensations should outlast the memories.</a:t>
            </a:r>
          </a:p>
          <a:p>
            <a:endParaRPr lang="en-GB" sz="2200"/>
          </a:p>
          <a:p>
            <a:pPr marL="342900" indent="-342900">
              <a:buFont typeface="Arial" panose="020B0604020202020204" pitchFamily="34" charset="0"/>
              <a:buChar char="•"/>
            </a:pPr>
            <a:r>
              <a:rPr lang="en-GB" sz="2200" b="1"/>
              <a:t>Virtual venues </a:t>
            </a:r>
            <a:r>
              <a:rPr lang="en-GB" sz="2200"/>
              <a:t>from Zoom to Google Meet remain an attractive option for attendees -grow their overall attendee base - virtual ticket prices often are lower than their in-person ticket prices. Many event creators in the UK (39%) and Ireland (40%) say they price virtual tickets at the same level as in-person hosting virtual events (or simply host them as an emergency option) are missing out on a potential revenue opportunity.</a:t>
            </a:r>
          </a:p>
          <a:p>
            <a:pPr marL="342900" indent="-342900">
              <a:buFont typeface="Arial" panose="020B0604020202020204" pitchFamily="34" charset="0"/>
              <a:buChar char="•"/>
            </a:pPr>
            <a:endParaRPr lang="en-GB" sz="2200"/>
          </a:p>
          <a:p>
            <a:pPr marL="342900" indent="-342900">
              <a:buFont typeface="Arial" panose="020B0604020202020204" pitchFamily="34" charset="0"/>
              <a:buChar char="•"/>
            </a:pPr>
            <a:r>
              <a:rPr lang="en-GB" sz="2200"/>
              <a:t>Events that depend heavily on </a:t>
            </a:r>
            <a:r>
              <a:rPr lang="en-GB" sz="2200" b="1"/>
              <a:t>corporate and brand sponsorship </a:t>
            </a:r>
            <a:r>
              <a:rPr lang="en-GB" sz="2200"/>
              <a:t>are likely to face pressure as companies cut advertising and promotional budgets. In fact, 16% of creators in the UK and 28% in Ireland cited securing sponsorship as one of the biggest challenges they’ll face in 2023. </a:t>
            </a:r>
          </a:p>
        </p:txBody>
      </p:sp>
      <p:sp>
        <p:nvSpPr>
          <p:cNvPr id="6" name="Title 1">
            <a:extLst>
              <a:ext uri="{FF2B5EF4-FFF2-40B4-BE49-F238E27FC236}">
                <a16:creationId xmlns:a16="http://schemas.microsoft.com/office/drawing/2014/main" id="{68DEB4BA-6B78-5D6B-99F9-4E4C31072357}"/>
              </a:ext>
            </a:extLst>
          </p:cNvPr>
          <p:cNvSpPr txBox="1">
            <a:spLocks/>
          </p:cNvSpPr>
          <p:nvPr/>
        </p:nvSpPr>
        <p:spPr>
          <a:xfrm>
            <a:off x="156298" y="185256"/>
            <a:ext cx="7886700" cy="400050"/>
          </a:xfrm>
          <a:prstGeom prst="rect">
            <a:avLst/>
          </a:prstGeom>
        </p:spPr>
        <p:txBody>
          <a:bodyPr rtlCol="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sz="3600" b="1"/>
              <a:t>Experience Economy</a:t>
            </a:r>
          </a:p>
        </p:txBody>
      </p:sp>
    </p:spTree>
    <p:extLst>
      <p:ext uri="{BB962C8B-B14F-4D97-AF65-F5344CB8AC3E}">
        <p14:creationId xmlns:p14="http://schemas.microsoft.com/office/powerpoint/2010/main" val="992869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B89B7-21A7-454B-4D90-E39CB166F605}"/>
              </a:ext>
            </a:extLst>
          </p:cNvPr>
          <p:cNvSpPr>
            <a:spLocks noGrp="1"/>
          </p:cNvSpPr>
          <p:nvPr>
            <p:ph type="title"/>
          </p:nvPr>
        </p:nvSpPr>
        <p:spPr>
          <a:xfrm>
            <a:off x="131072" y="65438"/>
            <a:ext cx="7886700" cy="400050"/>
          </a:xfrm>
        </p:spPr>
        <p:txBody>
          <a:bodyPr rtlCol="0">
            <a:noAutofit/>
          </a:bodyPr>
          <a:lstStyle/>
          <a:p>
            <a:pPr>
              <a:defRPr/>
            </a:pPr>
            <a:r>
              <a:rPr lang="en-GB" sz="3600">
                <a:ea typeface="MS PMincho" panose="020B0400000000000000" pitchFamily="18" charset="-128"/>
              </a:rPr>
              <a:t>Experience Economy</a:t>
            </a:r>
          </a:p>
        </p:txBody>
      </p:sp>
      <p:sp>
        <p:nvSpPr>
          <p:cNvPr id="3" name="Content Placeholder 2">
            <a:extLst>
              <a:ext uri="{FF2B5EF4-FFF2-40B4-BE49-F238E27FC236}">
                <a16:creationId xmlns:a16="http://schemas.microsoft.com/office/drawing/2014/main" id="{A4913DD2-8B34-CC26-6EAB-BD079E5FA97C}"/>
              </a:ext>
            </a:extLst>
          </p:cNvPr>
          <p:cNvSpPr>
            <a:spLocks noGrp="1"/>
          </p:cNvSpPr>
          <p:nvPr>
            <p:ph idx="1"/>
          </p:nvPr>
        </p:nvSpPr>
        <p:spPr>
          <a:xfrm>
            <a:off x="176575" y="515939"/>
            <a:ext cx="8734096" cy="5661025"/>
          </a:xfrm>
        </p:spPr>
        <p:txBody>
          <a:bodyPr>
            <a:normAutofit fontScale="32500" lnSpcReduction="20000"/>
          </a:bodyPr>
          <a:lstStyle/>
          <a:p>
            <a:pPr>
              <a:lnSpc>
                <a:spcPct val="120000"/>
              </a:lnSpc>
              <a:defRPr/>
            </a:pPr>
            <a:r>
              <a:rPr lang="en-GB" sz="6200" b="1">
                <a:solidFill>
                  <a:srgbClr val="4B4D63"/>
                </a:solidFill>
              </a:rPr>
              <a:t>‘Insufficient budget’ </a:t>
            </a:r>
            <a:r>
              <a:rPr lang="en-GB" sz="6200">
                <a:solidFill>
                  <a:srgbClr val="4B4D63"/>
                </a:solidFill>
              </a:rPr>
              <a:t>was the most commonly cited challenge for 2023 (28% in the UK and 39% in Ireland ) -  2023 will see event creators trying to </a:t>
            </a:r>
            <a:r>
              <a:rPr lang="en-GB" sz="6200">
                <a:solidFill>
                  <a:srgbClr val="1E0A3C"/>
                </a:solidFill>
              </a:rPr>
              <a:t>increase event income</a:t>
            </a:r>
            <a:r>
              <a:rPr lang="en-GB" sz="6200">
                <a:solidFill>
                  <a:srgbClr val="4B4D63"/>
                </a:solidFill>
              </a:rPr>
              <a:t> and do more with less. This extends to marketing with ‘free’ channels, such as word-of-mouth and organic social, to help creators connect with attendees. </a:t>
            </a:r>
          </a:p>
          <a:p>
            <a:pPr>
              <a:lnSpc>
                <a:spcPct val="120000"/>
              </a:lnSpc>
              <a:defRPr/>
            </a:pPr>
            <a:r>
              <a:rPr lang="en-GB" sz="6200" b="1">
                <a:solidFill>
                  <a:srgbClr val="4B4D63"/>
                </a:solidFill>
              </a:rPr>
              <a:t>The top effective tactics creators use to </a:t>
            </a:r>
            <a:r>
              <a:rPr lang="en-GB" sz="6200" b="1">
                <a:solidFill>
                  <a:srgbClr val="1E0A3C"/>
                </a:solidFill>
              </a:rPr>
              <a:t>promote their events</a:t>
            </a:r>
            <a:r>
              <a:rPr lang="en-GB" sz="6200" b="1">
                <a:solidFill>
                  <a:srgbClr val="4B4D63"/>
                </a:solidFill>
              </a:rPr>
              <a:t> are organic (unpaid) social media </a:t>
            </a:r>
            <a:r>
              <a:rPr lang="en-GB" sz="6200">
                <a:solidFill>
                  <a:srgbClr val="4B4D63"/>
                </a:solidFill>
              </a:rPr>
              <a:t>(43% UK and 36% Ireland), email marketing (40% UK and 30% Ireland) and social ads (19% UK and 29% Ireland). However, these two regions are among the lowest when it comes to content marketing – only 16% of creators in the UK cite this as an effective tactic compared to the global average of 21% </a:t>
            </a:r>
          </a:p>
          <a:p>
            <a:pPr>
              <a:lnSpc>
                <a:spcPct val="120000"/>
              </a:lnSpc>
              <a:defRPr/>
            </a:pPr>
            <a:r>
              <a:rPr lang="en-GB" sz="6200" b="1">
                <a:solidFill>
                  <a:srgbClr val="4B4D63"/>
                </a:solidFill>
              </a:rPr>
              <a:t>Social media isn’t only about promoting events</a:t>
            </a:r>
            <a:r>
              <a:rPr lang="en-GB" sz="6200">
                <a:solidFill>
                  <a:srgbClr val="4B4D63"/>
                </a:solidFill>
              </a:rPr>
              <a:t>; it has also become </a:t>
            </a:r>
            <a:r>
              <a:rPr lang="en-GB" sz="6200" b="1">
                <a:solidFill>
                  <a:srgbClr val="4B4D63"/>
                </a:solidFill>
              </a:rPr>
              <a:t>an event destination in and of itself</a:t>
            </a:r>
            <a:r>
              <a:rPr lang="en-GB" sz="6200">
                <a:solidFill>
                  <a:srgbClr val="4B4D63"/>
                </a:solidFill>
              </a:rPr>
              <a:t>. Creators can use Facebook Live, Instagram Live or TikTok live to live stream events for fans and </a:t>
            </a:r>
            <a:r>
              <a:rPr lang="en-GB" sz="6200">
                <a:solidFill>
                  <a:srgbClr val="1E0A3C"/>
                </a:solidFill>
                <a:hlinkClick r:id="rId3"/>
              </a:rPr>
              <a:t>engage with audiences</a:t>
            </a:r>
            <a:r>
              <a:rPr lang="en-GB" sz="6200">
                <a:solidFill>
                  <a:srgbClr val="4B4D63"/>
                </a:solidFill>
              </a:rPr>
              <a:t> one-to-one. This is especially true for creators who want to attract young fans.</a:t>
            </a:r>
            <a:endParaRPr lang="en-GB" sz="6200">
              <a:solidFill>
                <a:srgbClr val="324B8C"/>
              </a:solidFill>
            </a:endParaRPr>
          </a:p>
          <a:p>
            <a:pPr>
              <a:defRPr/>
            </a:pPr>
            <a:endParaRPr lang="en-GB">
              <a:solidFill>
                <a:srgbClr val="324B8C"/>
              </a:solidFill>
              <a:latin typeface="Neue Plak Text"/>
            </a:endParaRPr>
          </a:p>
        </p:txBody>
      </p:sp>
      <p:pic>
        <p:nvPicPr>
          <p:cNvPr id="5" name="Picture 4">
            <a:extLst>
              <a:ext uri="{FF2B5EF4-FFF2-40B4-BE49-F238E27FC236}">
                <a16:creationId xmlns:a16="http://schemas.microsoft.com/office/drawing/2014/main" id="{CF249124-439A-BBC2-2536-A111FD61CA05}"/>
              </a:ext>
            </a:extLst>
          </p:cNvPr>
          <p:cNvPicPr>
            <a:picLocks noChangeAspect="1"/>
          </p:cNvPicPr>
          <p:nvPr/>
        </p:nvPicPr>
        <p:blipFill rotWithShape="1">
          <a:blip r:embed="rId4"/>
          <a:srcRect l="8027" t="26114" r="8540" b="23954"/>
          <a:stretch/>
        </p:blipFill>
        <p:spPr>
          <a:xfrm>
            <a:off x="8860220" y="3619674"/>
            <a:ext cx="3281329" cy="196447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DB2BA08-4D2B-6153-24CD-735D32F3A8BB}"/>
              </a:ext>
            </a:extLst>
          </p:cNvPr>
          <p:cNvPicPr>
            <a:picLocks noChangeAspect="1"/>
          </p:cNvPicPr>
          <p:nvPr/>
        </p:nvPicPr>
        <p:blipFill>
          <a:blip r:embed="rId2"/>
          <a:stretch>
            <a:fillRect/>
          </a:stretch>
        </p:blipFill>
        <p:spPr>
          <a:xfrm>
            <a:off x="8965061" y="1564479"/>
            <a:ext cx="2995820" cy="1781020"/>
          </a:xfrm>
          <a:prstGeom prst="rect">
            <a:avLst/>
          </a:prstGeom>
        </p:spPr>
      </p:pic>
      <p:sp>
        <p:nvSpPr>
          <p:cNvPr id="43010" name="Title 1">
            <a:extLst>
              <a:ext uri="{FF2B5EF4-FFF2-40B4-BE49-F238E27FC236}">
                <a16:creationId xmlns:a16="http://schemas.microsoft.com/office/drawing/2014/main" id="{847E2D0A-A637-A331-2C5E-27846B51B05C}"/>
              </a:ext>
            </a:extLst>
          </p:cNvPr>
          <p:cNvSpPr>
            <a:spLocks noGrp="1" noChangeArrowheads="1"/>
          </p:cNvSpPr>
          <p:nvPr>
            <p:ph type="title"/>
          </p:nvPr>
        </p:nvSpPr>
        <p:spPr>
          <a:xfrm>
            <a:off x="125599" y="0"/>
            <a:ext cx="10515600" cy="1325563"/>
          </a:xfrm>
        </p:spPr>
        <p:txBody>
          <a:bodyPr/>
          <a:lstStyle/>
          <a:p>
            <a:r>
              <a:rPr lang="en-GB" altLang="en-US" sz="4000" b="1">
                <a:solidFill>
                  <a:srgbClr val="1E0A3C"/>
                </a:solidFill>
              </a:rPr>
              <a:t>How does event sponsorship work?</a:t>
            </a:r>
            <a:br>
              <a:rPr lang="en-GB" altLang="en-US" b="1">
                <a:solidFill>
                  <a:srgbClr val="1E0A3C"/>
                </a:solidFill>
              </a:rPr>
            </a:br>
            <a:endParaRPr lang="en-GB" altLang="en-US"/>
          </a:p>
        </p:txBody>
      </p:sp>
      <p:sp>
        <p:nvSpPr>
          <p:cNvPr id="43011" name="Content Placeholder 2">
            <a:extLst>
              <a:ext uri="{FF2B5EF4-FFF2-40B4-BE49-F238E27FC236}">
                <a16:creationId xmlns:a16="http://schemas.microsoft.com/office/drawing/2014/main" id="{3C25CE0B-C92B-839B-A3AF-D876745B5687}"/>
              </a:ext>
            </a:extLst>
          </p:cNvPr>
          <p:cNvSpPr>
            <a:spLocks noGrp="1" noChangeArrowheads="1"/>
          </p:cNvSpPr>
          <p:nvPr>
            <p:ph idx="1"/>
          </p:nvPr>
        </p:nvSpPr>
        <p:spPr bwMode="auto">
          <a:xfrm>
            <a:off x="49981" y="1253331"/>
            <a:ext cx="9612239" cy="4351338"/>
          </a:xfrm>
        </p:spPr>
        <p:txBody>
          <a:bodyPr wrap="square" numCol="1" anchor="t" anchorCtr="0" compatLnSpc="1">
            <a:prstTxWarp prst="textNoShape">
              <a:avLst/>
            </a:prstTxWarp>
            <a:normAutofit lnSpcReduction="10000"/>
          </a:bodyPr>
          <a:lstStyle/>
          <a:p>
            <a:r>
              <a:rPr lang="en-GB" altLang="en-US">
                <a:solidFill>
                  <a:srgbClr val="4B4D63"/>
                </a:solidFill>
              </a:rPr>
              <a:t>A business or some other organisation provides financial assistance or resources to help facilitate the planning and operation of an event.</a:t>
            </a:r>
          </a:p>
          <a:p>
            <a:r>
              <a:rPr lang="en-GB" altLang="en-US" b="1">
                <a:solidFill>
                  <a:srgbClr val="4B4D63"/>
                </a:solidFill>
              </a:rPr>
              <a:t>Different types:</a:t>
            </a:r>
          </a:p>
          <a:p>
            <a:r>
              <a:rPr lang="en-GB" altLang="en-US" b="1">
                <a:solidFill>
                  <a:srgbClr val="4B4D63"/>
                </a:solidFill>
              </a:rPr>
              <a:t>Monetary sponsorship:</a:t>
            </a:r>
            <a:r>
              <a:rPr lang="en-GB" altLang="en-US">
                <a:solidFill>
                  <a:srgbClr val="4B4D63"/>
                </a:solidFill>
              </a:rPr>
              <a:t> a cash injection to support an event </a:t>
            </a:r>
          </a:p>
          <a:p>
            <a:r>
              <a:rPr lang="en-GB" altLang="en-US" b="1">
                <a:solidFill>
                  <a:srgbClr val="4B4D63"/>
                </a:solidFill>
              </a:rPr>
              <a:t>In-kind sponsorship: </a:t>
            </a:r>
            <a:r>
              <a:rPr lang="en-GB" altLang="en-US">
                <a:solidFill>
                  <a:srgbClr val="4B4D63"/>
                </a:solidFill>
              </a:rPr>
              <a:t>when sponsors provide goods or services instead of monetary support </a:t>
            </a:r>
          </a:p>
          <a:p>
            <a:r>
              <a:rPr lang="en-GB" altLang="en-US" b="1">
                <a:solidFill>
                  <a:srgbClr val="4B4D63"/>
                </a:solidFill>
              </a:rPr>
              <a:t>Brand sponsorship (or brand partnership):</a:t>
            </a:r>
            <a:r>
              <a:rPr lang="en-GB" altLang="en-US">
                <a:solidFill>
                  <a:srgbClr val="4B4D63"/>
                </a:solidFill>
              </a:rPr>
              <a:t> when you accept resources from a company and offer them access to your name, branding, and reputation as a result</a:t>
            </a:r>
          </a:p>
          <a:p>
            <a:pPr marL="0" indent="0">
              <a:buNone/>
            </a:pPr>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C0762-7001-1F71-333A-EF6EB0F7F51B}"/>
              </a:ext>
            </a:extLst>
          </p:cNvPr>
          <p:cNvSpPr>
            <a:spLocks noGrp="1"/>
          </p:cNvSpPr>
          <p:nvPr>
            <p:ph type="title"/>
          </p:nvPr>
        </p:nvSpPr>
        <p:spPr>
          <a:xfrm>
            <a:off x="838200" y="365125"/>
            <a:ext cx="10515600" cy="1325563"/>
          </a:xfrm>
        </p:spPr>
        <p:txBody>
          <a:bodyPr anchor="ctr">
            <a:normAutofit/>
          </a:bodyPr>
          <a:lstStyle/>
          <a:p>
            <a:r>
              <a:rPr lang="en-GB"/>
              <a:t>Task</a:t>
            </a:r>
            <a:br>
              <a:rPr lang="en-GB"/>
            </a:br>
            <a:endParaRPr lang="en-GB"/>
          </a:p>
        </p:txBody>
      </p:sp>
      <p:sp>
        <p:nvSpPr>
          <p:cNvPr id="3" name="Content Placeholder 2">
            <a:extLst>
              <a:ext uri="{FF2B5EF4-FFF2-40B4-BE49-F238E27FC236}">
                <a16:creationId xmlns:a16="http://schemas.microsoft.com/office/drawing/2014/main" id="{DE322908-7C26-DB7B-FFE3-D2C2752C4E93}"/>
              </a:ext>
            </a:extLst>
          </p:cNvPr>
          <p:cNvSpPr>
            <a:spLocks noGrp="1"/>
          </p:cNvSpPr>
          <p:nvPr>
            <p:ph sz="half" idx="1"/>
          </p:nvPr>
        </p:nvSpPr>
        <p:spPr>
          <a:xfrm>
            <a:off x="109966" y="1195949"/>
            <a:ext cx="5181600" cy="4351338"/>
          </a:xfrm>
        </p:spPr>
        <p:txBody>
          <a:bodyPr>
            <a:normAutofit/>
          </a:bodyPr>
          <a:lstStyle/>
          <a:p>
            <a:pPr>
              <a:lnSpc>
                <a:spcPct val="150000"/>
              </a:lnSpc>
            </a:pPr>
            <a:r>
              <a:rPr lang="en-GB" dirty="0"/>
              <a:t>Choose one of the festivals, conferences or events you have been to and consider the sponsorship opportunities from a </a:t>
            </a:r>
            <a:r>
              <a:rPr lang="en-GB"/>
              <a:t>strategic POV to </a:t>
            </a:r>
            <a:r>
              <a:rPr lang="en-GB" dirty="0"/>
              <a:t>discuss.</a:t>
            </a:r>
          </a:p>
        </p:txBody>
      </p:sp>
      <p:pic>
        <p:nvPicPr>
          <p:cNvPr id="4" name="Picture 3">
            <a:extLst>
              <a:ext uri="{FF2B5EF4-FFF2-40B4-BE49-F238E27FC236}">
                <a16:creationId xmlns:a16="http://schemas.microsoft.com/office/drawing/2014/main" id="{546CAE7F-F303-74FA-313E-ABFC7D2E18EA}"/>
              </a:ext>
            </a:extLst>
          </p:cNvPr>
          <p:cNvPicPr>
            <a:picLocks noChangeAspect="1"/>
          </p:cNvPicPr>
          <p:nvPr/>
        </p:nvPicPr>
        <p:blipFill>
          <a:blip r:embed="rId2"/>
          <a:srcRect l="9357" r="31104" b="1"/>
          <a:stretch/>
        </p:blipFill>
        <p:spPr>
          <a:xfrm>
            <a:off x="6096000" y="1027906"/>
            <a:ext cx="5181600" cy="4351338"/>
          </a:xfrm>
          <a:prstGeom prst="rect">
            <a:avLst/>
          </a:prstGeom>
          <a:noFill/>
        </p:spPr>
      </p:pic>
    </p:spTree>
    <p:extLst>
      <p:ext uri="{BB962C8B-B14F-4D97-AF65-F5344CB8AC3E}">
        <p14:creationId xmlns:p14="http://schemas.microsoft.com/office/powerpoint/2010/main" val="13760144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up of coffee on a wood sign&#10;&#10;Description automatically generated">
            <a:extLst>
              <a:ext uri="{FF2B5EF4-FFF2-40B4-BE49-F238E27FC236}">
                <a16:creationId xmlns:a16="http://schemas.microsoft.com/office/drawing/2014/main" id="{DE209A45-6E2B-12CF-8E94-D34601AD7C2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279576" y="456380"/>
            <a:ext cx="7344816" cy="4874287"/>
          </a:xfrm>
          <a:prstGeom prst="rect">
            <a:avLst/>
          </a:prstGeom>
        </p:spPr>
      </p:pic>
    </p:spTree>
    <p:extLst>
      <p:ext uri="{BB962C8B-B14F-4D97-AF65-F5344CB8AC3E}">
        <p14:creationId xmlns:p14="http://schemas.microsoft.com/office/powerpoint/2010/main" val="1832012971"/>
      </p:ext>
    </p:extLst>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Words>4162</Words>
  <Application>Microsoft Office PowerPoint</Application>
  <PresentationFormat>Widescreen</PresentationFormat>
  <Paragraphs>231</Paragraphs>
  <Slides>37</Slides>
  <Notes>10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37</vt:i4>
      </vt:variant>
    </vt:vector>
  </HeadingPairs>
  <TitlesOfParts>
    <vt:vector size="49" baseType="lpstr">
      <vt:lpstr>Arial Unicode MS</vt:lpstr>
      <vt:lpstr>BrandonText</vt:lpstr>
      <vt:lpstr>MS PMincho</vt:lpstr>
      <vt:lpstr>Neue Plak Text</vt:lpstr>
      <vt:lpstr>Neue Plak Text Semi</vt:lpstr>
      <vt:lpstr>Aptos</vt:lpstr>
      <vt:lpstr>Arial</vt:lpstr>
      <vt:lpstr>Calibri</vt:lpstr>
      <vt:lpstr>Calibri Light</vt:lpstr>
      <vt:lpstr>Rockwell</vt:lpstr>
      <vt:lpstr>Symbol</vt:lpstr>
      <vt:lpstr>HATM 23-24 PPT Template_</vt:lpstr>
      <vt:lpstr>BMTP6017 Festivals Conventions and Events Management</vt:lpstr>
      <vt:lpstr>Session Outcomes</vt:lpstr>
      <vt:lpstr>Module aim</vt:lpstr>
      <vt:lpstr>Assessments</vt:lpstr>
      <vt:lpstr>Assignment 1 : 2500 word Essay – 21st November  “Tradition or Strategy? A Critical Evaluation of Glastonbury Festival’s 2026 Fallow Year and the Sustainability of Mega-Events”</vt:lpstr>
      <vt:lpstr>Festivals, Conventions, Events </vt:lpstr>
      <vt:lpstr>What is the historical background of festival?</vt:lpstr>
      <vt:lpstr>Festivals</vt:lpstr>
      <vt:lpstr>History of Conferences</vt:lpstr>
      <vt:lpstr>History of conferences </vt:lpstr>
      <vt:lpstr>Modern conferences and the digital age</vt:lpstr>
      <vt:lpstr> The Evolution of Event Management </vt:lpstr>
      <vt:lpstr>PowerPoint Presentation</vt:lpstr>
      <vt:lpstr>Events Industry Market Research, 2035 </vt:lpstr>
      <vt:lpstr>Events as  benchmarks for our lives</vt:lpstr>
      <vt:lpstr>Types of events</vt:lpstr>
      <vt:lpstr>PowerPoint Presentation</vt:lpstr>
      <vt:lpstr>Types of events</vt:lpstr>
      <vt:lpstr>Typology of events </vt:lpstr>
      <vt:lpstr>Typology of events </vt:lpstr>
      <vt:lpstr>Market dynamics </vt:lpstr>
      <vt:lpstr>Trends in 2025</vt:lpstr>
      <vt:lpstr>WHAT CONSUMERS WANT</vt:lpstr>
      <vt:lpstr>Events Industry - Segmental overview </vt:lpstr>
      <vt:lpstr>Corporate Event Market Research, 2035 </vt:lpstr>
      <vt:lpstr>MICE</vt:lpstr>
      <vt:lpstr>The four pillars of MICE  </vt:lpstr>
      <vt:lpstr>Meetings  </vt:lpstr>
      <vt:lpstr>Incentives</vt:lpstr>
      <vt:lpstr>Key Trends for Incentive Travel in 2025</vt:lpstr>
      <vt:lpstr>Conventions / conferences </vt:lpstr>
      <vt:lpstr>Exhibitions  </vt:lpstr>
      <vt:lpstr>PowerPoint Presentation</vt:lpstr>
      <vt:lpstr>Experience Economy</vt:lpstr>
      <vt:lpstr>How does event sponsorship work? </vt:lpstr>
      <vt:lpstr>Task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Deborah Jenkins</dc:creator>
  <cp:lastModifiedBy>Deborah Jenkins</cp:lastModifiedBy>
  <cp:revision>2</cp:revision>
  <dcterms:created xsi:type="dcterms:W3CDTF">2024-09-30T19:49:20Z</dcterms:created>
  <dcterms:modified xsi:type="dcterms:W3CDTF">2025-09-30T14:29:29Z</dcterms:modified>
</cp:coreProperties>
</file>