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490" r:id="rId2"/>
    <p:sldId id="480" r:id="rId3"/>
    <p:sldId id="483" r:id="rId4"/>
    <p:sldId id="501" r:id="rId5"/>
    <p:sldId id="482" r:id="rId6"/>
    <p:sldId id="496" r:id="rId7"/>
    <p:sldId id="484" r:id="rId8"/>
    <p:sldId id="497" r:id="rId9"/>
    <p:sldId id="481" r:id="rId10"/>
    <p:sldId id="478" r:id="rId11"/>
    <p:sldId id="492" r:id="rId12"/>
    <p:sldId id="493" r:id="rId13"/>
    <p:sldId id="502" r:id="rId14"/>
    <p:sldId id="371" r:id="rId15"/>
    <p:sldId id="495" r:id="rId16"/>
    <p:sldId id="504" r:id="rId17"/>
    <p:sldId id="486" r:id="rId18"/>
    <p:sldId id="498" r:id="rId19"/>
    <p:sldId id="489" r:id="rId20"/>
    <p:sldId id="491" r:id="rId21"/>
    <p:sldId id="48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398"/>
    <p:restoredTop sz="93265"/>
  </p:normalViewPr>
  <p:slideViewPr>
    <p:cSldViewPr snapToGrid="0" snapToObjects="1">
      <p:cViewPr varScale="1">
        <p:scale>
          <a:sx n="119" d="100"/>
          <a:sy n="119" d="100"/>
        </p:scale>
        <p:origin x="1376" y="184"/>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662982-CDAE-7947-A7A1-668D84246EE3}" type="datetimeFigureOut">
              <a:rPr lang="en-GB" smtClean="0"/>
              <a:t>04/04/2022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3A5E6D-EB5F-4D4F-8676-CEDE3B949652}" type="slidenum">
              <a:rPr lang="en-GB" smtClean="0"/>
              <a:t>‹#›</a:t>
            </a:fld>
            <a:endParaRPr lang="en-GB"/>
          </a:p>
        </p:txBody>
      </p:sp>
    </p:spTree>
    <p:extLst>
      <p:ext uri="{BB962C8B-B14F-4D97-AF65-F5344CB8AC3E}">
        <p14:creationId xmlns:p14="http://schemas.microsoft.com/office/powerpoint/2010/main" val="995108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a:t>
            </a:fld>
            <a:endParaRPr lang="en-GB"/>
          </a:p>
        </p:txBody>
      </p:sp>
    </p:spTree>
    <p:extLst>
      <p:ext uri="{BB962C8B-B14F-4D97-AF65-F5344CB8AC3E}">
        <p14:creationId xmlns:p14="http://schemas.microsoft.com/office/powerpoint/2010/main" val="414777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3</a:t>
            </a:fld>
            <a:endParaRPr lang="en-GB"/>
          </a:p>
        </p:txBody>
      </p:sp>
    </p:spTree>
    <p:extLst>
      <p:ext uri="{BB962C8B-B14F-4D97-AF65-F5344CB8AC3E}">
        <p14:creationId xmlns:p14="http://schemas.microsoft.com/office/powerpoint/2010/main" val="35339580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4</a:t>
            </a:fld>
            <a:endParaRPr lang="en-GB"/>
          </a:p>
        </p:txBody>
      </p:sp>
    </p:spTree>
    <p:extLst>
      <p:ext uri="{BB962C8B-B14F-4D97-AF65-F5344CB8AC3E}">
        <p14:creationId xmlns:p14="http://schemas.microsoft.com/office/powerpoint/2010/main" val="4106627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5</a:t>
            </a:fld>
            <a:endParaRPr lang="en-GB"/>
          </a:p>
        </p:txBody>
      </p:sp>
    </p:spTree>
    <p:extLst>
      <p:ext uri="{BB962C8B-B14F-4D97-AF65-F5344CB8AC3E}">
        <p14:creationId xmlns:p14="http://schemas.microsoft.com/office/powerpoint/2010/main" val="3608054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6</a:t>
            </a:fld>
            <a:endParaRPr lang="en-GB"/>
          </a:p>
        </p:txBody>
      </p:sp>
    </p:spTree>
    <p:extLst>
      <p:ext uri="{BB962C8B-B14F-4D97-AF65-F5344CB8AC3E}">
        <p14:creationId xmlns:p14="http://schemas.microsoft.com/office/powerpoint/2010/main" val="41227186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7</a:t>
            </a:fld>
            <a:endParaRPr lang="en-GB"/>
          </a:p>
        </p:txBody>
      </p:sp>
    </p:spTree>
    <p:extLst>
      <p:ext uri="{BB962C8B-B14F-4D97-AF65-F5344CB8AC3E}">
        <p14:creationId xmlns:p14="http://schemas.microsoft.com/office/powerpoint/2010/main" val="3004297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8</a:t>
            </a:fld>
            <a:endParaRPr lang="en-GB"/>
          </a:p>
        </p:txBody>
      </p:sp>
    </p:spTree>
    <p:extLst>
      <p:ext uri="{BB962C8B-B14F-4D97-AF65-F5344CB8AC3E}">
        <p14:creationId xmlns:p14="http://schemas.microsoft.com/office/powerpoint/2010/main" val="4228787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9</a:t>
            </a:fld>
            <a:endParaRPr lang="en-GB"/>
          </a:p>
        </p:txBody>
      </p:sp>
    </p:spTree>
    <p:extLst>
      <p:ext uri="{BB962C8B-B14F-4D97-AF65-F5344CB8AC3E}">
        <p14:creationId xmlns:p14="http://schemas.microsoft.com/office/powerpoint/2010/main" val="3579668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10</a:t>
            </a:fld>
            <a:endParaRPr lang="en-GB"/>
          </a:p>
        </p:txBody>
      </p:sp>
    </p:spTree>
    <p:extLst>
      <p:ext uri="{BB962C8B-B14F-4D97-AF65-F5344CB8AC3E}">
        <p14:creationId xmlns:p14="http://schemas.microsoft.com/office/powerpoint/2010/main" val="3272377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11</a:t>
            </a:fld>
            <a:endParaRPr lang="en-GB"/>
          </a:p>
        </p:txBody>
      </p:sp>
    </p:spTree>
    <p:extLst>
      <p:ext uri="{BB962C8B-B14F-4D97-AF65-F5344CB8AC3E}">
        <p14:creationId xmlns:p14="http://schemas.microsoft.com/office/powerpoint/2010/main" val="2285532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12</a:t>
            </a:fld>
            <a:endParaRPr lang="en-GB"/>
          </a:p>
        </p:txBody>
      </p:sp>
    </p:spTree>
    <p:extLst>
      <p:ext uri="{BB962C8B-B14F-4D97-AF65-F5344CB8AC3E}">
        <p14:creationId xmlns:p14="http://schemas.microsoft.com/office/powerpoint/2010/main" val="19223223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15</a:t>
            </a:fld>
            <a:endParaRPr lang="en-GB"/>
          </a:p>
        </p:txBody>
      </p:sp>
    </p:spTree>
    <p:extLst>
      <p:ext uri="{BB962C8B-B14F-4D97-AF65-F5344CB8AC3E}">
        <p14:creationId xmlns:p14="http://schemas.microsoft.com/office/powerpoint/2010/main" val="2865198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16</a:t>
            </a:fld>
            <a:endParaRPr lang="en-GB"/>
          </a:p>
        </p:txBody>
      </p:sp>
    </p:spTree>
    <p:extLst>
      <p:ext uri="{BB962C8B-B14F-4D97-AF65-F5344CB8AC3E}">
        <p14:creationId xmlns:p14="http://schemas.microsoft.com/office/powerpoint/2010/main" val="1186499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17</a:t>
            </a:fld>
            <a:endParaRPr lang="en-GB"/>
          </a:p>
        </p:txBody>
      </p:sp>
    </p:spTree>
    <p:extLst>
      <p:ext uri="{BB962C8B-B14F-4D97-AF65-F5344CB8AC3E}">
        <p14:creationId xmlns:p14="http://schemas.microsoft.com/office/powerpoint/2010/main" val="4240394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18</a:t>
            </a:fld>
            <a:endParaRPr lang="en-GB"/>
          </a:p>
        </p:txBody>
      </p:sp>
    </p:spTree>
    <p:extLst>
      <p:ext uri="{BB962C8B-B14F-4D97-AF65-F5344CB8AC3E}">
        <p14:creationId xmlns:p14="http://schemas.microsoft.com/office/powerpoint/2010/main" val="3473980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19</a:t>
            </a:fld>
            <a:endParaRPr lang="en-GB"/>
          </a:p>
        </p:txBody>
      </p:sp>
    </p:spTree>
    <p:extLst>
      <p:ext uri="{BB962C8B-B14F-4D97-AF65-F5344CB8AC3E}">
        <p14:creationId xmlns:p14="http://schemas.microsoft.com/office/powerpoint/2010/main" val="985589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20</a:t>
            </a:fld>
            <a:endParaRPr lang="en-GB"/>
          </a:p>
        </p:txBody>
      </p:sp>
    </p:spTree>
    <p:extLst>
      <p:ext uri="{BB962C8B-B14F-4D97-AF65-F5344CB8AC3E}">
        <p14:creationId xmlns:p14="http://schemas.microsoft.com/office/powerpoint/2010/main" val="3288780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21</a:t>
            </a:fld>
            <a:endParaRPr lang="en-GB"/>
          </a:p>
        </p:txBody>
      </p:sp>
    </p:spTree>
    <p:extLst>
      <p:ext uri="{BB962C8B-B14F-4D97-AF65-F5344CB8AC3E}">
        <p14:creationId xmlns:p14="http://schemas.microsoft.com/office/powerpoint/2010/main" val="1472336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B5010-3F4E-9D49-99A1-E95D976EDFD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EA2F74B-C4A7-1442-B98A-C22DE26372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BCBE2A5-C7D2-224F-81D2-D1FAF7F1288E}"/>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5" name="Footer Placeholder 4">
            <a:extLst>
              <a:ext uri="{FF2B5EF4-FFF2-40B4-BE49-F238E27FC236}">
                <a16:creationId xmlns:a16="http://schemas.microsoft.com/office/drawing/2014/main" id="{D4D94FAE-C39A-E64E-BF71-532E7763D9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B0BFF9-E175-0F42-A646-07BF60B7CF7E}"/>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543114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907D1-E969-434C-93CA-03A22C05E1E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D2798FE-B92F-704B-9397-F791186A498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FEEA097-2092-3145-9528-D17CF02232E8}"/>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5" name="Footer Placeholder 4">
            <a:extLst>
              <a:ext uri="{FF2B5EF4-FFF2-40B4-BE49-F238E27FC236}">
                <a16:creationId xmlns:a16="http://schemas.microsoft.com/office/drawing/2014/main" id="{A2FE60AD-3A6F-5941-B409-081153A886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78080F-46B9-9548-AE24-7EEDBCCB8138}"/>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259080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D2867-E639-2744-B08A-675C02E111D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98F9353-E84F-BF46-BE1F-26BD8CFF52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E3D09F6-DAED-D540-BFCD-24150B55173E}"/>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5" name="Footer Placeholder 4">
            <a:extLst>
              <a:ext uri="{FF2B5EF4-FFF2-40B4-BE49-F238E27FC236}">
                <a16:creationId xmlns:a16="http://schemas.microsoft.com/office/drawing/2014/main" id="{CD781912-27E6-BB46-90B2-AA11E62B62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277AD-5C72-4947-9445-BD3ACDBCC7E8}"/>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201949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7E35E-C49B-4644-A1BE-58E03138986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EC6AE55-9F7C-E049-A569-B4F75AB6111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7232B92-DF2D-0E4E-9B22-72A46E8128D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C9C6CD1-74AE-B440-B92B-1D422AB87AB9}"/>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6" name="Footer Placeholder 5">
            <a:extLst>
              <a:ext uri="{FF2B5EF4-FFF2-40B4-BE49-F238E27FC236}">
                <a16:creationId xmlns:a16="http://schemas.microsoft.com/office/drawing/2014/main" id="{0244343F-5BDA-AC4E-AB2F-B6D4B0C266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DFDCCE-96FD-654D-892F-70C843184451}"/>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924663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3E118-1904-E548-95D6-FF2C36A60D4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95E8D4A-B692-BD42-8F37-808920C102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8CF9D45-FFD1-CF4A-8290-2DB59271602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42793D0-0B39-D348-A56B-4EDA1A2A77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731CFFB-96BB-444E-82E8-42E5358A9D8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D82877B-9AC0-D848-9264-995A46D246F5}"/>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8" name="Footer Placeholder 7">
            <a:extLst>
              <a:ext uri="{FF2B5EF4-FFF2-40B4-BE49-F238E27FC236}">
                <a16:creationId xmlns:a16="http://schemas.microsoft.com/office/drawing/2014/main" id="{9607B329-46D3-BA42-BC53-95A688165B0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C0AC8F7-CD93-F04E-9B80-08A13334483B}"/>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78784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AF84E-5ADF-9A47-8194-0AD43374D9F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14C4169-E6BE-0144-9C7B-DF968F3378D2}"/>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4" name="Footer Placeholder 3">
            <a:extLst>
              <a:ext uri="{FF2B5EF4-FFF2-40B4-BE49-F238E27FC236}">
                <a16:creationId xmlns:a16="http://schemas.microsoft.com/office/drawing/2014/main" id="{A74902B7-9023-134B-8E8A-A3BA150BAE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820A69-17D9-7148-8C0F-A789AD6404D5}"/>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972292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94EC3C-0E73-8B45-A704-0197D3AD4CCA}"/>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3" name="Footer Placeholder 2">
            <a:extLst>
              <a:ext uri="{FF2B5EF4-FFF2-40B4-BE49-F238E27FC236}">
                <a16:creationId xmlns:a16="http://schemas.microsoft.com/office/drawing/2014/main" id="{2CC2B636-CC92-FE41-926F-1B3A6CB20D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0BDD64-9524-A54D-88F0-3D509A8F9616}"/>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91514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EE705-1DB4-154F-99FA-4C31C9919AD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49AAFB9-84F7-7448-BD60-FCE94CE686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576CE80-E86E-9A4B-91E4-246C427B39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1EC1649-B6EE-1042-87B7-7D480F1B867B}"/>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6" name="Footer Placeholder 5">
            <a:extLst>
              <a:ext uri="{FF2B5EF4-FFF2-40B4-BE49-F238E27FC236}">
                <a16:creationId xmlns:a16="http://schemas.microsoft.com/office/drawing/2014/main" id="{467F0D0F-C632-B84C-88AF-9A57C1EF96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F95488-49C6-0B43-B8A3-6ED0628FCA9A}"/>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1147378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8BA23-646A-BC4A-98B9-8F83BAAC949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07DC605-408B-E448-8A0F-40B1990239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9ABBB2-1FC2-CB4B-BAFB-E7000C89D5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A06E3A2-5446-A447-A06A-DA78CBC16127}"/>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6" name="Footer Placeholder 5">
            <a:extLst>
              <a:ext uri="{FF2B5EF4-FFF2-40B4-BE49-F238E27FC236}">
                <a16:creationId xmlns:a16="http://schemas.microsoft.com/office/drawing/2014/main" id="{CF465BE8-147E-CC4F-B4D8-DD74696006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DFE738-B50A-C944-A4AC-626D617C6C7D}"/>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1837051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628D5-6A25-2D49-8EE4-40B77812785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E868446-23F5-BA45-81AE-E753D0C22C5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155DF8F-4479-874E-A25E-8EFB077338B7}"/>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5" name="Footer Placeholder 4">
            <a:extLst>
              <a:ext uri="{FF2B5EF4-FFF2-40B4-BE49-F238E27FC236}">
                <a16:creationId xmlns:a16="http://schemas.microsoft.com/office/drawing/2014/main" id="{51E5FB83-2EC7-AE48-8F72-BB53EE871F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0709E4-0351-1946-BF03-2D4B591980E3}"/>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847937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86B896-4B03-C54F-9728-26DF32F508F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512C58C-C942-514B-BCA2-822AEFEC719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CF12786-4E76-9544-AB6B-F733C5B7D420}"/>
              </a:ext>
            </a:extLst>
          </p:cNvPr>
          <p:cNvSpPr>
            <a:spLocks noGrp="1"/>
          </p:cNvSpPr>
          <p:nvPr>
            <p:ph type="dt" sz="half" idx="10"/>
          </p:nvPr>
        </p:nvSpPr>
        <p:spPr/>
        <p:txBody>
          <a:bodyPr/>
          <a:lstStyle/>
          <a:p>
            <a:fld id="{AD7ADC7F-1CC9-2E4E-9B3B-A413643CB5A5}" type="datetimeFigureOut">
              <a:rPr lang="en-GB" smtClean="0"/>
              <a:t>04/04/2022</a:t>
            </a:fld>
            <a:endParaRPr lang="en-GB"/>
          </a:p>
        </p:txBody>
      </p:sp>
      <p:sp>
        <p:nvSpPr>
          <p:cNvPr id="5" name="Footer Placeholder 4">
            <a:extLst>
              <a:ext uri="{FF2B5EF4-FFF2-40B4-BE49-F238E27FC236}">
                <a16:creationId xmlns:a16="http://schemas.microsoft.com/office/drawing/2014/main" id="{E9F2E5DF-1F43-5C40-AB85-ADDB99F246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D94690-FF8B-4E43-BEAA-BBBEFFE1820B}"/>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616847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B437BE-8168-CA43-9926-A159D639AB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299BA08-EB69-484A-BE68-9DEC419494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DF2183-0840-3D4E-A176-04994E9283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7ADC7F-1CC9-2E4E-9B3B-A413643CB5A5}" type="datetimeFigureOut">
              <a:rPr lang="en-GB" smtClean="0"/>
              <a:t>04/04/2022</a:t>
            </a:fld>
            <a:endParaRPr lang="en-GB"/>
          </a:p>
        </p:txBody>
      </p:sp>
      <p:sp>
        <p:nvSpPr>
          <p:cNvPr id="5" name="Footer Placeholder 4">
            <a:extLst>
              <a:ext uri="{FF2B5EF4-FFF2-40B4-BE49-F238E27FC236}">
                <a16:creationId xmlns:a16="http://schemas.microsoft.com/office/drawing/2014/main" id="{1E59E3A0-75B5-4D40-B62C-DFFF5BB2D9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A20A56-E73F-8748-98D3-780B12D485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B20749-0BEE-4743-996F-40B5E64446D8}" type="slidenum">
              <a:rPr lang="en-GB" smtClean="0"/>
              <a:t>‹#›</a:t>
            </a:fld>
            <a:endParaRPr lang="en-GB"/>
          </a:p>
        </p:txBody>
      </p:sp>
    </p:spTree>
    <p:extLst>
      <p:ext uri="{BB962C8B-B14F-4D97-AF65-F5344CB8AC3E}">
        <p14:creationId xmlns:p14="http://schemas.microsoft.com/office/powerpoint/2010/main" val="3777870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6C51FB1-36E2-7B4A-8F32-5DAFAE70E9AD}"/>
              </a:ext>
            </a:extLst>
          </p:cNvPr>
          <p:cNvSpPr txBox="1"/>
          <p:nvPr/>
        </p:nvSpPr>
        <p:spPr>
          <a:xfrm>
            <a:off x="1164063" y="1697096"/>
            <a:ext cx="9863874" cy="3970318"/>
          </a:xfrm>
          <a:prstGeom prst="rect">
            <a:avLst/>
          </a:prstGeom>
          <a:noFill/>
        </p:spPr>
        <p:txBody>
          <a:bodyPr wrap="square" rtlCol="0">
            <a:spAutoFit/>
          </a:bodyPr>
          <a:lstStyle/>
          <a:p>
            <a:pPr algn="ctr"/>
            <a:r>
              <a:rPr lang="en-GB" sz="3600" dirty="0"/>
              <a:t>OME Electromagnetic Radiation</a:t>
            </a:r>
          </a:p>
          <a:p>
            <a:pPr algn="ctr"/>
            <a:r>
              <a:rPr lang="en-GB" sz="3600" dirty="0"/>
              <a:t> </a:t>
            </a:r>
          </a:p>
          <a:p>
            <a:pPr algn="ctr"/>
            <a:r>
              <a:rPr lang="en-GB" sz="3600" dirty="0"/>
              <a:t>Lecture 5</a:t>
            </a:r>
          </a:p>
          <a:p>
            <a:pPr algn="ctr"/>
            <a:endParaRPr lang="en-GB" sz="3600" dirty="0"/>
          </a:p>
          <a:p>
            <a:pPr algn="ctr"/>
            <a:r>
              <a:rPr lang="en-GB" sz="3600" dirty="0"/>
              <a:t>Propagation of Electromagnetic Radiation</a:t>
            </a:r>
          </a:p>
          <a:p>
            <a:pPr algn="ctr"/>
            <a:endParaRPr lang="en-GB" sz="3600" dirty="0"/>
          </a:p>
          <a:p>
            <a:pPr algn="ctr"/>
            <a:endParaRPr lang="en-GB" sz="3600" dirty="0"/>
          </a:p>
        </p:txBody>
      </p:sp>
    </p:spTree>
    <p:extLst>
      <p:ext uri="{BB962C8B-B14F-4D97-AF65-F5344CB8AC3E}">
        <p14:creationId xmlns:p14="http://schemas.microsoft.com/office/powerpoint/2010/main" val="3826822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035557" cy="584775"/>
          </a:xfrm>
          <a:prstGeom prst="rect">
            <a:avLst/>
          </a:prstGeom>
          <a:noFill/>
        </p:spPr>
        <p:txBody>
          <a:bodyPr wrap="none" rtlCol="0">
            <a:spAutoFit/>
          </a:bodyPr>
          <a:lstStyle/>
          <a:p>
            <a:r>
              <a:rPr lang="en-GB" sz="3200" dirty="0">
                <a:latin typeface="Calibri" panose="020F0502020204030204" pitchFamily="34" charset="0"/>
              </a:rPr>
              <a:t>Absorption</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6" name="Picture 5" descr="A close-up of a toy&#10;&#10;Description automatically generated with low confidence">
            <a:extLst>
              <a:ext uri="{FF2B5EF4-FFF2-40B4-BE49-F238E27FC236}">
                <a16:creationId xmlns:a16="http://schemas.microsoft.com/office/drawing/2014/main" id="{A4056FEC-FAA3-0F4C-A288-E804822F71B2}"/>
              </a:ext>
            </a:extLst>
          </p:cNvPr>
          <p:cNvPicPr>
            <a:picLocks noChangeAspect="1"/>
          </p:cNvPicPr>
          <p:nvPr/>
        </p:nvPicPr>
        <p:blipFill>
          <a:blip r:embed="rId3"/>
          <a:stretch>
            <a:fillRect/>
          </a:stretch>
        </p:blipFill>
        <p:spPr>
          <a:xfrm>
            <a:off x="8280401" y="5034936"/>
            <a:ext cx="2641600" cy="1312441"/>
          </a:xfrm>
          <a:prstGeom prst="rect">
            <a:avLst/>
          </a:prstGeom>
        </p:spPr>
      </p:pic>
      <p:pic>
        <p:nvPicPr>
          <p:cNvPr id="6152" name="Picture 8" descr="Bohr Model Hydrogen Atom - Postulates, Energy Levels">
            <a:extLst>
              <a:ext uri="{FF2B5EF4-FFF2-40B4-BE49-F238E27FC236}">
                <a16:creationId xmlns:a16="http://schemas.microsoft.com/office/drawing/2014/main" id="{7D161723-79A4-0E40-805B-4757D8C5F71C}"/>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b="6985"/>
          <a:stretch/>
        </p:blipFill>
        <p:spPr bwMode="auto">
          <a:xfrm>
            <a:off x="5664200" y="321657"/>
            <a:ext cx="6711950" cy="418756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918E29E-7B5B-6A4F-A336-4F935B25B75E}"/>
              </a:ext>
            </a:extLst>
          </p:cNvPr>
          <p:cNvSpPr/>
          <p:nvPr/>
        </p:nvSpPr>
        <p:spPr>
          <a:xfrm>
            <a:off x="228600" y="1305556"/>
            <a:ext cx="5308600" cy="4524315"/>
          </a:xfrm>
          <a:prstGeom prst="rect">
            <a:avLst/>
          </a:prstGeom>
        </p:spPr>
        <p:txBody>
          <a:bodyPr wrap="square">
            <a:spAutoFit/>
          </a:bodyPr>
          <a:lstStyle/>
          <a:p>
            <a:r>
              <a:rPr lang="en-GB" sz="2400" dirty="0">
                <a:solidFill>
                  <a:srgbClr val="333333"/>
                </a:solidFill>
                <a:latin typeface="Oxford Sans"/>
              </a:rPr>
              <a:t>In absorption, the frequency of the incoming radiation will transfer energy to the absorbing substance though interactions with electrons.  (In light, absorption takes place when the frequency is at or near the energy levels of the electrons absorbing substance.  In infra-red, absorption takes place when the frequency is at or near the bond vibrational frequencies, and in radio waves, the electric field will cause electrons to migrate across a conductor. </a:t>
            </a:r>
            <a:endParaRPr lang="en-GB" sz="2400" dirty="0"/>
          </a:p>
        </p:txBody>
      </p:sp>
    </p:spTree>
    <p:extLst>
      <p:ext uri="{BB962C8B-B14F-4D97-AF65-F5344CB8AC3E}">
        <p14:creationId xmlns:p14="http://schemas.microsoft.com/office/powerpoint/2010/main" val="263227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1861792" cy="584775"/>
          </a:xfrm>
          <a:prstGeom prst="rect">
            <a:avLst/>
          </a:prstGeom>
          <a:noFill/>
        </p:spPr>
        <p:txBody>
          <a:bodyPr wrap="none" rtlCol="0">
            <a:spAutoFit/>
          </a:bodyPr>
          <a:lstStyle/>
          <a:p>
            <a:r>
              <a:rPr lang="en-GB" sz="3200" dirty="0">
                <a:latin typeface="Calibri" panose="020F0502020204030204" pitchFamily="34" charset="0"/>
              </a:rPr>
              <a:t>Reflection</a:t>
            </a:r>
          </a:p>
        </p:txBody>
      </p:sp>
      <p:pic>
        <p:nvPicPr>
          <p:cNvPr id="8196" name="Picture 4" descr="Types of Reflection of Light with Laws and Examples">
            <a:extLst>
              <a:ext uri="{FF2B5EF4-FFF2-40B4-BE49-F238E27FC236}">
                <a16:creationId xmlns:a16="http://schemas.microsoft.com/office/drawing/2014/main" id="{F3A3F59B-2444-864B-8ACF-B57FAC6A3338}"/>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92450" y="1066800"/>
            <a:ext cx="60071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638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5086714" cy="584775"/>
          </a:xfrm>
          <a:prstGeom prst="rect">
            <a:avLst/>
          </a:prstGeom>
          <a:noFill/>
        </p:spPr>
        <p:txBody>
          <a:bodyPr wrap="none" rtlCol="0">
            <a:spAutoFit/>
          </a:bodyPr>
          <a:lstStyle/>
          <a:p>
            <a:r>
              <a:rPr lang="en-GB" sz="3200" dirty="0">
                <a:latin typeface="Calibri" panose="020F0502020204030204" pitchFamily="34" charset="0"/>
              </a:rPr>
              <a:t>Solar radiometer - reflection?</a:t>
            </a:r>
          </a:p>
        </p:txBody>
      </p:sp>
      <p:pic>
        <p:nvPicPr>
          <p:cNvPr id="4" name="Picture 3">
            <a:extLst>
              <a:ext uri="{FF2B5EF4-FFF2-40B4-BE49-F238E27FC236}">
                <a16:creationId xmlns:a16="http://schemas.microsoft.com/office/drawing/2014/main" id="{DEEFD056-EC20-6A4B-8C01-6D4E7EA3C42A}"/>
              </a:ext>
            </a:extLst>
          </p:cNvPr>
          <p:cNvPicPr>
            <a:picLocks noChangeAspect="1"/>
          </p:cNvPicPr>
          <p:nvPr/>
        </p:nvPicPr>
        <p:blipFill>
          <a:blip r:embed="rId3"/>
          <a:stretch>
            <a:fillRect/>
          </a:stretch>
        </p:blipFill>
        <p:spPr>
          <a:xfrm>
            <a:off x="5223163" y="854151"/>
            <a:ext cx="4405745" cy="5149698"/>
          </a:xfrm>
          <a:prstGeom prst="rect">
            <a:avLst/>
          </a:prstGeom>
        </p:spPr>
      </p:pic>
    </p:spTree>
    <p:extLst>
      <p:ext uri="{BB962C8B-B14F-4D97-AF65-F5344CB8AC3E}">
        <p14:creationId xmlns:p14="http://schemas.microsoft.com/office/powerpoint/2010/main" val="4275584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338910" cy="584775"/>
          </a:xfrm>
          <a:prstGeom prst="rect">
            <a:avLst/>
          </a:prstGeom>
          <a:noFill/>
        </p:spPr>
        <p:txBody>
          <a:bodyPr wrap="none" rtlCol="0">
            <a:spAutoFit/>
          </a:bodyPr>
          <a:lstStyle/>
          <a:p>
            <a:r>
              <a:rPr lang="en-GB" sz="3200" dirty="0">
                <a:latin typeface="Calibri" panose="020F0502020204030204" pitchFamily="34" charset="0"/>
              </a:rPr>
              <a:t>Transmission</a:t>
            </a:r>
            <a:endParaRPr lang="en-GB" sz="3200" dirty="0"/>
          </a:p>
        </p:txBody>
      </p:sp>
      <p:pic>
        <p:nvPicPr>
          <p:cNvPr id="7170" name="Picture 2" descr="Development of Atomic theory">
            <a:extLst>
              <a:ext uri="{FF2B5EF4-FFF2-40B4-BE49-F238E27FC236}">
                <a16:creationId xmlns:a16="http://schemas.microsoft.com/office/drawing/2014/main" id="{B7E67704-08B7-0849-98F4-72C6C414AE3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959100" y="1003300"/>
            <a:ext cx="6273800" cy="48514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0070BC1-BA0B-5544-965F-92D02CBA134E}"/>
              </a:ext>
            </a:extLst>
          </p:cNvPr>
          <p:cNvSpPr txBox="1"/>
          <p:nvPr/>
        </p:nvSpPr>
        <p:spPr>
          <a:xfrm>
            <a:off x="698500" y="5664200"/>
            <a:ext cx="2716193" cy="461665"/>
          </a:xfrm>
          <a:prstGeom prst="rect">
            <a:avLst/>
          </a:prstGeom>
          <a:noFill/>
        </p:spPr>
        <p:txBody>
          <a:bodyPr wrap="none" rtlCol="0">
            <a:spAutoFit/>
          </a:bodyPr>
          <a:lstStyle/>
          <a:p>
            <a:r>
              <a:rPr lang="en-GB" sz="2400" dirty="0"/>
              <a:t>(Rayleigh scattering)</a:t>
            </a:r>
          </a:p>
        </p:txBody>
      </p:sp>
    </p:spTree>
    <p:extLst>
      <p:ext uri="{BB962C8B-B14F-4D97-AF65-F5344CB8AC3E}">
        <p14:creationId xmlns:p14="http://schemas.microsoft.com/office/powerpoint/2010/main" val="1730900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1948354" cy="584775"/>
          </a:xfrm>
          <a:prstGeom prst="rect">
            <a:avLst/>
          </a:prstGeom>
          <a:noFill/>
        </p:spPr>
        <p:txBody>
          <a:bodyPr wrap="none" rtlCol="0">
            <a:spAutoFit/>
          </a:bodyPr>
          <a:lstStyle/>
          <a:p>
            <a:r>
              <a:rPr lang="en-GB" sz="3200" dirty="0">
                <a:latin typeface="Calibri" panose="020F0502020204030204" pitchFamily="34" charset="0"/>
              </a:rPr>
              <a:t>Diffraction</a:t>
            </a:r>
          </a:p>
        </p:txBody>
      </p:sp>
      <p:pic>
        <p:nvPicPr>
          <p:cNvPr id="4098" name="Picture 2" descr="10 Examples of Diffraction in Real Life – StudiousGuy">
            <a:extLst>
              <a:ext uri="{FF2B5EF4-FFF2-40B4-BE49-F238E27FC236}">
                <a16:creationId xmlns:a16="http://schemas.microsoft.com/office/drawing/2014/main" id="{DA0E6A99-6FBC-E143-B2EB-466DBE59FA21}"/>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3260033" y="715617"/>
            <a:ext cx="7593497" cy="5811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6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1948354" cy="584775"/>
          </a:xfrm>
          <a:prstGeom prst="rect">
            <a:avLst/>
          </a:prstGeom>
          <a:noFill/>
        </p:spPr>
        <p:txBody>
          <a:bodyPr wrap="none" rtlCol="0">
            <a:spAutoFit/>
          </a:bodyPr>
          <a:lstStyle/>
          <a:p>
            <a:r>
              <a:rPr lang="en-GB" sz="3200" dirty="0">
                <a:latin typeface="Calibri" panose="020F0502020204030204" pitchFamily="34" charset="0"/>
              </a:rPr>
              <a:t>Diffraction</a:t>
            </a:r>
          </a:p>
        </p:txBody>
      </p:sp>
      <p:pic>
        <p:nvPicPr>
          <p:cNvPr id="8" name="Picture 7" descr="Icon&#10;&#10;Description automatically generated">
            <a:extLst>
              <a:ext uri="{FF2B5EF4-FFF2-40B4-BE49-F238E27FC236}">
                <a16:creationId xmlns:a16="http://schemas.microsoft.com/office/drawing/2014/main" id="{87B03076-8837-7B49-902A-C7C24AD3F3F1}"/>
              </a:ext>
            </a:extLst>
          </p:cNvPr>
          <p:cNvPicPr>
            <a:picLocks noChangeAspect="1"/>
          </p:cNvPicPr>
          <p:nvPr/>
        </p:nvPicPr>
        <p:blipFill>
          <a:blip r:embed="rId3"/>
          <a:stretch>
            <a:fillRect/>
          </a:stretch>
        </p:blipFill>
        <p:spPr>
          <a:xfrm>
            <a:off x="1562100" y="1593850"/>
            <a:ext cx="9067800" cy="3670300"/>
          </a:xfrm>
          <a:prstGeom prst="rect">
            <a:avLst/>
          </a:prstGeom>
        </p:spPr>
      </p:pic>
    </p:spTree>
    <p:extLst>
      <p:ext uri="{BB962C8B-B14F-4D97-AF65-F5344CB8AC3E}">
        <p14:creationId xmlns:p14="http://schemas.microsoft.com/office/powerpoint/2010/main" val="1503359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1948354" cy="584775"/>
          </a:xfrm>
          <a:prstGeom prst="rect">
            <a:avLst/>
          </a:prstGeom>
          <a:noFill/>
        </p:spPr>
        <p:txBody>
          <a:bodyPr wrap="none" rtlCol="0">
            <a:spAutoFit/>
          </a:bodyPr>
          <a:lstStyle/>
          <a:p>
            <a:r>
              <a:rPr lang="en-GB" sz="3200" dirty="0">
                <a:latin typeface="Calibri" panose="020F0502020204030204" pitchFamily="34" charset="0"/>
              </a:rPr>
              <a:t>Diffraction</a:t>
            </a:r>
          </a:p>
        </p:txBody>
      </p:sp>
      <p:sp>
        <p:nvSpPr>
          <p:cNvPr id="4" name="TextBox 3">
            <a:extLst>
              <a:ext uri="{FF2B5EF4-FFF2-40B4-BE49-F238E27FC236}">
                <a16:creationId xmlns:a16="http://schemas.microsoft.com/office/drawing/2014/main" id="{D0F40E33-EA8F-AE49-9272-D8B9D4E60594}"/>
              </a:ext>
            </a:extLst>
          </p:cNvPr>
          <p:cNvSpPr txBox="1"/>
          <p:nvPr/>
        </p:nvSpPr>
        <p:spPr>
          <a:xfrm>
            <a:off x="385937" y="2679964"/>
            <a:ext cx="4795664" cy="1569660"/>
          </a:xfrm>
          <a:prstGeom prst="rect">
            <a:avLst/>
          </a:prstGeom>
          <a:noFill/>
        </p:spPr>
        <p:txBody>
          <a:bodyPr wrap="square" rtlCol="0">
            <a:spAutoFit/>
          </a:bodyPr>
          <a:lstStyle/>
          <a:p>
            <a:r>
              <a:rPr lang="en-GB" sz="2400" dirty="0" err="1"/>
              <a:t>Huygen’s</a:t>
            </a:r>
            <a:r>
              <a:rPr lang="en-GB" sz="2400" dirty="0"/>
              <a:t> Principle: Every point on a wave front acts as a point source; the wavefront as it develops is tangent to their envelop.</a:t>
            </a:r>
          </a:p>
        </p:txBody>
      </p:sp>
      <p:pic>
        <p:nvPicPr>
          <p:cNvPr id="6" name="Picture 5" descr="Diagram&#10;&#10;Description automatically generated">
            <a:extLst>
              <a:ext uri="{FF2B5EF4-FFF2-40B4-BE49-F238E27FC236}">
                <a16:creationId xmlns:a16="http://schemas.microsoft.com/office/drawing/2014/main" id="{BCBF698B-1D3E-9741-B339-37A034246500}"/>
              </a:ext>
            </a:extLst>
          </p:cNvPr>
          <p:cNvPicPr>
            <a:picLocks noChangeAspect="1"/>
          </p:cNvPicPr>
          <p:nvPr/>
        </p:nvPicPr>
        <p:blipFill>
          <a:blip r:embed="rId3"/>
          <a:stretch>
            <a:fillRect/>
          </a:stretch>
        </p:blipFill>
        <p:spPr>
          <a:xfrm>
            <a:off x="7010401" y="800100"/>
            <a:ext cx="4673600" cy="5257800"/>
          </a:xfrm>
          <a:prstGeom prst="rect">
            <a:avLst/>
          </a:prstGeom>
        </p:spPr>
      </p:pic>
    </p:spTree>
    <p:extLst>
      <p:ext uri="{BB962C8B-B14F-4D97-AF65-F5344CB8AC3E}">
        <p14:creationId xmlns:p14="http://schemas.microsoft.com/office/powerpoint/2010/main" val="435592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4154727" cy="584775"/>
          </a:xfrm>
          <a:prstGeom prst="rect">
            <a:avLst/>
          </a:prstGeom>
          <a:noFill/>
        </p:spPr>
        <p:txBody>
          <a:bodyPr wrap="none" rtlCol="0">
            <a:spAutoFit/>
          </a:bodyPr>
          <a:lstStyle/>
          <a:p>
            <a:r>
              <a:rPr lang="en-GB" sz="3200" dirty="0">
                <a:latin typeface="Calibri" panose="020F0502020204030204" pitchFamily="34" charset="0"/>
              </a:rPr>
              <a:t>Refraction or dispersion</a:t>
            </a:r>
          </a:p>
        </p:txBody>
      </p:sp>
      <p:pic>
        <p:nvPicPr>
          <p:cNvPr id="5122" name="Picture 2" descr="Huygens' Principle">
            <a:extLst>
              <a:ext uri="{FF2B5EF4-FFF2-40B4-BE49-F238E27FC236}">
                <a16:creationId xmlns:a16="http://schemas.microsoft.com/office/drawing/2014/main" id="{BA8A900D-3E90-084A-BBB1-25AD5488A4E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95794" y="1123122"/>
            <a:ext cx="4665317" cy="41556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FB822F6-27C6-0643-BEC6-1C3310EBCED4}"/>
              </a:ext>
            </a:extLst>
          </p:cNvPr>
          <p:cNvSpPr txBox="1"/>
          <p:nvPr/>
        </p:nvSpPr>
        <p:spPr>
          <a:xfrm>
            <a:off x="6904383" y="2875722"/>
            <a:ext cx="2193999" cy="646331"/>
          </a:xfrm>
          <a:prstGeom prst="rect">
            <a:avLst/>
          </a:prstGeom>
          <a:noFill/>
        </p:spPr>
        <p:txBody>
          <a:bodyPr wrap="none" rtlCol="0">
            <a:spAutoFit/>
          </a:bodyPr>
          <a:lstStyle/>
          <a:p>
            <a:r>
              <a:rPr lang="en-GB" sz="3600" dirty="0"/>
              <a:t>Snell’s Law</a:t>
            </a:r>
          </a:p>
        </p:txBody>
      </p:sp>
      <p:pic>
        <p:nvPicPr>
          <p:cNvPr id="5124" name="Picture 4" descr="geometric optics - Can an electromagnetic wave travel less than the speed  of light and yet perceived by the eye as a light? - Physics Stack Exchange">
            <a:extLst>
              <a:ext uri="{FF2B5EF4-FFF2-40B4-BE49-F238E27FC236}">
                <a16:creationId xmlns:a16="http://schemas.microsoft.com/office/drawing/2014/main" id="{168B4367-409F-AC42-B7E5-60302D444B3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958595" y="2019300"/>
            <a:ext cx="5753100" cy="28194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B9FB5301-1BB7-DF43-B623-61F3FD50DD76}"/>
              </a:ext>
            </a:extLst>
          </p:cNvPr>
          <p:cNvSpPr/>
          <p:nvPr/>
        </p:nvSpPr>
        <p:spPr>
          <a:xfrm>
            <a:off x="5895718" y="5585752"/>
            <a:ext cx="5878853" cy="461665"/>
          </a:xfrm>
          <a:prstGeom prst="rect">
            <a:avLst/>
          </a:prstGeom>
        </p:spPr>
        <p:txBody>
          <a:bodyPr wrap="none">
            <a:spAutoFit/>
          </a:bodyPr>
          <a:lstStyle/>
          <a:p>
            <a:r>
              <a:rPr lang="en-GB" sz="2400" dirty="0"/>
              <a:t>Also, red light travels faster than blue in glass.</a:t>
            </a:r>
          </a:p>
        </p:txBody>
      </p:sp>
    </p:spTree>
    <p:extLst>
      <p:ext uri="{BB962C8B-B14F-4D97-AF65-F5344CB8AC3E}">
        <p14:creationId xmlns:p14="http://schemas.microsoft.com/office/powerpoint/2010/main" val="352812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233560" cy="584775"/>
          </a:xfrm>
          <a:prstGeom prst="rect">
            <a:avLst/>
          </a:prstGeom>
          <a:noFill/>
        </p:spPr>
        <p:txBody>
          <a:bodyPr wrap="none" rtlCol="0">
            <a:spAutoFit/>
          </a:bodyPr>
          <a:lstStyle/>
          <a:p>
            <a:r>
              <a:rPr lang="en-GB" sz="3200" dirty="0">
                <a:latin typeface="Calibri" panose="020F0502020204030204" pitchFamily="34" charset="0"/>
              </a:rPr>
              <a:t>Interference</a:t>
            </a:r>
          </a:p>
        </p:txBody>
      </p:sp>
      <p:sp>
        <p:nvSpPr>
          <p:cNvPr id="2" name="Rectangle 1">
            <a:extLst>
              <a:ext uri="{FF2B5EF4-FFF2-40B4-BE49-F238E27FC236}">
                <a16:creationId xmlns:a16="http://schemas.microsoft.com/office/drawing/2014/main" id="{E1FDED0E-169F-3645-952A-D371889F1F2E}"/>
              </a:ext>
            </a:extLst>
          </p:cNvPr>
          <p:cNvSpPr/>
          <p:nvPr/>
        </p:nvSpPr>
        <p:spPr>
          <a:xfrm>
            <a:off x="385936" y="1138535"/>
            <a:ext cx="6096000" cy="1015663"/>
          </a:xfrm>
          <a:prstGeom prst="rect">
            <a:avLst/>
          </a:prstGeom>
        </p:spPr>
        <p:txBody>
          <a:bodyPr>
            <a:spAutoFit/>
          </a:bodyPr>
          <a:lstStyle/>
          <a:p>
            <a:r>
              <a:rPr lang="en-GB" sz="2000" dirty="0"/>
              <a:t>The combination of two or more electromagnetic waveforms to form a resultant wave in which the displacement is either reinforced or cancelled.</a:t>
            </a:r>
          </a:p>
        </p:txBody>
      </p:sp>
      <p:pic>
        <p:nvPicPr>
          <p:cNvPr id="1036" name="Picture 12">
            <a:extLst>
              <a:ext uri="{FF2B5EF4-FFF2-40B4-BE49-F238E27FC236}">
                <a16:creationId xmlns:a16="http://schemas.microsoft.com/office/drawing/2014/main" id="{156AB590-7E0C-BD48-9644-9E01E19AB4C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778000" y="2278192"/>
            <a:ext cx="8636000"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0989F20-0BD0-8B4B-9D04-2042810562EB}"/>
              </a:ext>
            </a:extLst>
          </p:cNvPr>
          <p:cNvSpPr txBox="1"/>
          <p:nvPr/>
        </p:nvSpPr>
        <p:spPr>
          <a:xfrm>
            <a:off x="385936" y="6212186"/>
            <a:ext cx="3330142" cy="523220"/>
          </a:xfrm>
          <a:prstGeom prst="rect">
            <a:avLst/>
          </a:prstGeom>
          <a:noFill/>
        </p:spPr>
        <p:txBody>
          <a:bodyPr wrap="none" rtlCol="0">
            <a:spAutoFit/>
          </a:bodyPr>
          <a:lstStyle/>
          <a:p>
            <a:r>
              <a:rPr lang="en-GB" sz="2800" dirty="0"/>
              <a:t>Identical wavelengths</a:t>
            </a:r>
          </a:p>
        </p:txBody>
      </p:sp>
    </p:spTree>
    <p:extLst>
      <p:ext uri="{BB962C8B-B14F-4D97-AF65-F5344CB8AC3E}">
        <p14:creationId xmlns:p14="http://schemas.microsoft.com/office/powerpoint/2010/main" val="109258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233560" cy="584775"/>
          </a:xfrm>
          <a:prstGeom prst="rect">
            <a:avLst/>
          </a:prstGeom>
          <a:noFill/>
        </p:spPr>
        <p:txBody>
          <a:bodyPr wrap="none" rtlCol="0">
            <a:spAutoFit/>
          </a:bodyPr>
          <a:lstStyle/>
          <a:p>
            <a:r>
              <a:rPr lang="en-GB" sz="3200" dirty="0">
                <a:latin typeface="Calibri" panose="020F0502020204030204" pitchFamily="34" charset="0"/>
              </a:rPr>
              <a:t>Interference</a:t>
            </a:r>
          </a:p>
        </p:txBody>
      </p:sp>
      <p:sp>
        <p:nvSpPr>
          <p:cNvPr id="2" name="Rectangle 1">
            <a:extLst>
              <a:ext uri="{FF2B5EF4-FFF2-40B4-BE49-F238E27FC236}">
                <a16:creationId xmlns:a16="http://schemas.microsoft.com/office/drawing/2014/main" id="{E1FDED0E-169F-3645-952A-D371889F1F2E}"/>
              </a:ext>
            </a:extLst>
          </p:cNvPr>
          <p:cNvSpPr/>
          <p:nvPr/>
        </p:nvSpPr>
        <p:spPr>
          <a:xfrm>
            <a:off x="385936" y="1138535"/>
            <a:ext cx="6096000" cy="1015663"/>
          </a:xfrm>
          <a:prstGeom prst="rect">
            <a:avLst/>
          </a:prstGeom>
        </p:spPr>
        <p:txBody>
          <a:bodyPr>
            <a:spAutoFit/>
          </a:bodyPr>
          <a:lstStyle/>
          <a:p>
            <a:r>
              <a:rPr lang="en-GB" sz="2000" dirty="0"/>
              <a:t>The combination of two or more electromagnetic waveforms to form a resultant wave in which the displacement is either reinforced or cancelled.</a:t>
            </a:r>
          </a:p>
        </p:txBody>
      </p:sp>
      <p:pic>
        <p:nvPicPr>
          <p:cNvPr id="1028" name="Picture 4" descr="What are some real life beautiful examples of superposition of wave? - Quora">
            <a:extLst>
              <a:ext uri="{FF2B5EF4-FFF2-40B4-BE49-F238E27FC236}">
                <a16:creationId xmlns:a16="http://schemas.microsoft.com/office/drawing/2014/main" id="{06F2D2EC-0AFB-F047-B618-2046E6E4821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639340" y="1609431"/>
            <a:ext cx="5404264" cy="508858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ight rays and oil">
            <a:extLst>
              <a:ext uri="{FF2B5EF4-FFF2-40B4-BE49-F238E27FC236}">
                <a16:creationId xmlns:a16="http://schemas.microsoft.com/office/drawing/2014/main" id="{D3AC8CFE-F9ED-894D-AF66-5D972FA38A46}"/>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306725" y="2497873"/>
            <a:ext cx="5113415" cy="4168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178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629199" cy="584775"/>
          </a:xfrm>
          <a:prstGeom prst="rect">
            <a:avLst/>
          </a:prstGeom>
          <a:noFill/>
        </p:spPr>
        <p:txBody>
          <a:bodyPr wrap="none" rtlCol="0">
            <a:spAutoFit/>
          </a:bodyPr>
          <a:lstStyle/>
          <a:p>
            <a:r>
              <a:rPr lang="en-GB" sz="3200" dirty="0">
                <a:latin typeface="Calibri" panose="020F0502020204030204" pitchFamily="34" charset="0"/>
              </a:rPr>
              <a:t>Interference – beats </a:t>
            </a:r>
          </a:p>
        </p:txBody>
      </p:sp>
      <p:pic>
        <p:nvPicPr>
          <p:cNvPr id="3074" name="Picture 2" descr="Phyx 103-0, Light &amp; Sound">
            <a:extLst>
              <a:ext uri="{FF2B5EF4-FFF2-40B4-BE49-F238E27FC236}">
                <a16:creationId xmlns:a16="http://schemas.microsoft.com/office/drawing/2014/main" id="{3414C055-2236-E744-B9DD-ED6F03612C5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75466" y="1253079"/>
            <a:ext cx="9765031" cy="512121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E41BFFA-8487-2A4F-8039-EBE9BB60D4C9}"/>
              </a:ext>
            </a:extLst>
          </p:cNvPr>
          <p:cNvSpPr txBox="1"/>
          <p:nvPr/>
        </p:nvSpPr>
        <p:spPr>
          <a:xfrm>
            <a:off x="7620000" y="508000"/>
            <a:ext cx="1439818" cy="369332"/>
          </a:xfrm>
          <a:prstGeom prst="rect">
            <a:avLst/>
          </a:prstGeom>
          <a:noFill/>
        </p:spPr>
        <p:txBody>
          <a:bodyPr wrap="none" rtlCol="0">
            <a:spAutoFit/>
          </a:bodyPr>
          <a:lstStyle/>
          <a:p>
            <a:r>
              <a:rPr lang="en-GB" dirty="0"/>
              <a:t>Tone gen app</a:t>
            </a:r>
          </a:p>
        </p:txBody>
      </p:sp>
    </p:spTree>
    <p:extLst>
      <p:ext uri="{BB962C8B-B14F-4D97-AF65-F5344CB8AC3E}">
        <p14:creationId xmlns:p14="http://schemas.microsoft.com/office/powerpoint/2010/main" val="79101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558930" y="295325"/>
            <a:ext cx="2264915" cy="584775"/>
          </a:xfrm>
          <a:prstGeom prst="rect">
            <a:avLst/>
          </a:prstGeom>
          <a:noFill/>
        </p:spPr>
        <p:txBody>
          <a:bodyPr wrap="none" rtlCol="0">
            <a:spAutoFit/>
          </a:bodyPr>
          <a:lstStyle/>
          <a:p>
            <a:r>
              <a:rPr lang="en-GB" sz="3200" dirty="0"/>
              <a:t>Attenuation </a:t>
            </a:r>
          </a:p>
        </p:txBody>
      </p:sp>
      <p:pic>
        <p:nvPicPr>
          <p:cNvPr id="2052" name="Picture 4">
            <a:extLst>
              <a:ext uri="{FF2B5EF4-FFF2-40B4-BE49-F238E27FC236}">
                <a16:creationId xmlns:a16="http://schemas.microsoft.com/office/drawing/2014/main" id="{01F74DCF-5FE5-DF4B-8E30-3B3738CF633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3759" y="2030104"/>
            <a:ext cx="4724969" cy="31499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icture containing application&#10;&#10;Description automatically generated">
            <a:extLst>
              <a:ext uri="{FF2B5EF4-FFF2-40B4-BE49-F238E27FC236}">
                <a16:creationId xmlns:a16="http://schemas.microsoft.com/office/drawing/2014/main" id="{D895F41E-8B79-A34E-837D-409B6776B073}"/>
              </a:ext>
            </a:extLst>
          </p:cNvPr>
          <p:cNvPicPr>
            <a:picLocks noChangeAspect="1"/>
          </p:cNvPicPr>
          <p:nvPr/>
        </p:nvPicPr>
        <p:blipFill>
          <a:blip r:embed="rId3"/>
          <a:stretch>
            <a:fillRect/>
          </a:stretch>
        </p:blipFill>
        <p:spPr>
          <a:xfrm>
            <a:off x="6096000" y="1291799"/>
            <a:ext cx="5016500" cy="3073400"/>
          </a:xfrm>
          <a:prstGeom prst="rect">
            <a:avLst/>
          </a:prstGeom>
        </p:spPr>
      </p:pic>
      <p:sp>
        <p:nvSpPr>
          <p:cNvPr id="5" name="Rectangle 4">
            <a:extLst>
              <a:ext uri="{FF2B5EF4-FFF2-40B4-BE49-F238E27FC236}">
                <a16:creationId xmlns:a16="http://schemas.microsoft.com/office/drawing/2014/main" id="{B868B3B7-9F72-4E42-8E86-E2FADB7E38D1}"/>
              </a:ext>
            </a:extLst>
          </p:cNvPr>
          <p:cNvSpPr/>
          <p:nvPr/>
        </p:nvSpPr>
        <p:spPr>
          <a:xfrm>
            <a:off x="960712" y="1306707"/>
            <a:ext cx="2576026" cy="461665"/>
          </a:xfrm>
          <a:prstGeom prst="rect">
            <a:avLst/>
          </a:prstGeom>
          <a:noFill/>
        </p:spPr>
        <p:txBody>
          <a:bodyPr wrap="none" rtlCol="0">
            <a:spAutoFit/>
          </a:bodyPr>
          <a:lstStyle/>
          <a:p>
            <a:r>
              <a:rPr lang="en-GB" sz="2400" dirty="0"/>
              <a:t>Inverse square law </a:t>
            </a:r>
          </a:p>
        </p:txBody>
      </p:sp>
    </p:spTree>
    <p:extLst>
      <p:ext uri="{BB962C8B-B14F-4D97-AF65-F5344CB8AC3E}">
        <p14:creationId xmlns:p14="http://schemas.microsoft.com/office/powerpoint/2010/main" val="4188496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9D656D-DFF8-684C-A975-01A8DAF4CB3F}"/>
              </a:ext>
            </a:extLst>
          </p:cNvPr>
          <p:cNvSpPr txBox="1"/>
          <p:nvPr/>
        </p:nvSpPr>
        <p:spPr>
          <a:xfrm>
            <a:off x="308920" y="374878"/>
            <a:ext cx="6510308" cy="584775"/>
          </a:xfrm>
          <a:prstGeom prst="rect">
            <a:avLst/>
          </a:prstGeom>
          <a:noFill/>
        </p:spPr>
        <p:txBody>
          <a:bodyPr wrap="none" rtlCol="0">
            <a:spAutoFit/>
          </a:bodyPr>
          <a:lstStyle/>
          <a:p>
            <a:r>
              <a:rPr lang="en-GB" sz="3200" dirty="0"/>
              <a:t>Approximation to binary digital signal </a:t>
            </a:r>
          </a:p>
        </p:txBody>
      </p:sp>
      <p:pic>
        <p:nvPicPr>
          <p:cNvPr id="3" name="Graphic 2">
            <a:extLst>
              <a:ext uri="{FF2B5EF4-FFF2-40B4-BE49-F238E27FC236}">
                <a16:creationId xmlns:a16="http://schemas.microsoft.com/office/drawing/2014/main" id="{7B83B9CC-7C11-6E49-8C09-DA2755A42EB0}"/>
              </a:ext>
            </a:extLst>
          </p:cNvPr>
          <p:cNvPicPr>
            <a:picLocks noChangeAspect="1"/>
          </p:cNvPicPr>
          <p:nvPr/>
        </p:nvPicPr>
        <p:blipFill rotWithShape="1">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t="16040"/>
          <a:stretch/>
        </p:blipFill>
        <p:spPr>
          <a:xfrm>
            <a:off x="124991" y="2361652"/>
            <a:ext cx="12019914" cy="2664258"/>
          </a:xfrm>
          <a:prstGeom prst="rect">
            <a:avLst/>
          </a:prstGeom>
        </p:spPr>
      </p:pic>
      <p:sp>
        <p:nvSpPr>
          <p:cNvPr id="5" name="TextBox 4">
            <a:extLst>
              <a:ext uri="{FF2B5EF4-FFF2-40B4-BE49-F238E27FC236}">
                <a16:creationId xmlns:a16="http://schemas.microsoft.com/office/drawing/2014/main" id="{D6215FD1-3950-4D4E-8EB5-97ADC94CD0A4}"/>
              </a:ext>
            </a:extLst>
          </p:cNvPr>
          <p:cNvSpPr txBox="1"/>
          <p:nvPr/>
        </p:nvSpPr>
        <p:spPr>
          <a:xfrm>
            <a:off x="855032" y="4795077"/>
            <a:ext cx="2880917" cy="461665"/>
          </a:xfrm>
          <a:prstGeom prst="rect">
            <a:avLst/>
          </a:prstGeom>
          <a:noFill/>
        </p:spPr>
        <p:txBody>
          <a:bodyPr wrap="none" rtlCol="0">
            <a:spAutoFit/>
          </a:bodyPr>
          <a:lstStyle/>
          <a:p>
            <a:r>
              <a:rPr lang="en-GB" sz="2400" dirty="0"/>
              <a:t>Signal in time domain</a:t>
            </a:r>
          </a:p>
        </p:txBody>
      </p:sp>
      <p:sp>
        <p:nvSpPr>
          <p:cNvPr id="9" name="TextBox 8">
            <a:extLst>
              <a:ext uri="{FF2B5EF4-FFF2-40B4-BE49-F238E27FC236}">
                <a16:creationId xmlns:a16="http://schemas.microsoft.com/office/drawing/2014/main" id="{3F07C70A-20F4-5646-A557-504052FE8E05}"/>
              </a:ext>
            </a:extLst>
          </p:cNvPr>
          <p:cNvSpPr txBox="1"/>
          <p:nvPr/>
        </p:nvSpPr>
        <p:spPr>
          <a:xfrm>
            <a:off x="8497634" y="4795076"/>
            <a:ext cx="3569375" cy="461665"/>
          </a:xfrm>
          <a:prstGeom prst="rect">
            <a:avLst/>
          </a:prstGeom>
          <a:noFill/>
        </p:spPr>
        <p:txBody>
          <a:bodyPr wrap="none" rtlCol="0">
            <a:spAutoFit/>
          </a:bodyPr>
          <a:lstStyle/>
          <a:p>
            <a:r>
              <a:rPr lang="en-GB" sz="2400" dirty="0"/>
              <a:t>Signal in frequency domain</a:t>
            </a:r>
          </a:p>
        </p:txBody>
      </p:sp>
    </p:spTree>
    <p:extLst>
      <p:ext uri="{BB962C8B-B14F-4D97-AF65-F5344CB8AC3E}">
        <p14:creationId xmlns:p14="http://schemas.microsoft.com/office/powerpoint/2010/main" val="32297203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857979" cy="584775"/>
          </a:xfrm>
          <a:prstGeom prst="rect">
            <a:avLst/>
          </a:prstGeom>
          <a:noFill/>
        </p:spPr>
        <p:txBody>
          <a:bodyPr wrap="none" rtlCol="0">
            <a:spAutoFit/>
          </a:bodyPr>
          <a:lstStyle/>
          <a:p>
            <a:r>
              <a:rPr lang="en-GB" sz="3200" dirty="0">
                <a:latin typeface="Calibri" panose="020F0502020204030204" pitchFamily="34" charset="0"/>
              </a:rPr>
              <a:t>Impedance mismatch </a:t>
            </a:r>
          </a:p>
        </p:txBody>
      </p:sp>
      <p:pic>
        <p:nvPicPr>
          <p:cNvPr id="5" name="Picture 4" descr="A picture containing metalware, coil spring&#10;&#10;Description automatically generated">
            <a:extLst>
              <a:ext uri="{FF2B5EF4-FFF2-40B4-BE49-F238E27FC236}">
                <a16:creationId xmlns:a16="http://schemas.microsoft.com/office/drawing/2014/main" id="{282C4E93-A2FC-CF49-8107-CDD6AAE737E9}"/>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4690250" y="3642655"/>
            <a:ext cx="1715737" cy="2603500"/>
          </a:xfrm>
          <a:prstGeom prst="rect">
            <a:avLst/>
          </a:prstGeom>
        </p:spPr>
      </p:pic>
      <p:grpSp>
        <p:nvGrpSpPr>
          <p:cNvPr id="9" name="Group 8">
            <a:extLst>
              <a:ext uri="{FF2B5EF4-FFF2-40B4-BE49-F238E27FC236}">
                <a16:creationId xmlns:a16="http://schemas.microsoft.com/office/drawing/2014/main" id="{1C792CAB-F9C0-9841-9136-5ECE9B4BE0C0}"/>
              </a:ext>
            </a:extLst>
          </p:cNvPr>
          <p:cNvGrpSpPr/>
          <p:nvPr/>
        </p:nvGrpSpPr>
        <p:grpSpPr>
          <a:xfrm>
            <a:off x="640809" y="4367003"/>
            <a:ext cx="10249172" cy="1715737"/>
            <a:chOff x="640809" y="4367003"/>
            <a:chExt cx="10249172" cy="1715737"/>
          </a:xfrm>
        </p:grpSpPr>
        <p:grpSp>
          <p:nvGrpSpPr>
            <p:cNvPr id="20" name="Group 19">
              <a:extLst>
                <a:ext uri="{FF2B5EF4-FFF2-40B4-BE49-F238E27FC236}">
                  <a16:creationId xmlns:a16="http://schemas.microsoft.com/office/drawing/2014/main" id="{754C9A6D-3113-BA4E-846B-667BAE4C999C}"/>
                </a:ext>
              </a:extLst>
            </p:cNvPr>
            <p:cNvGrpSpPr/>
            <p:nvPr/>
          </p:nvGrpSpPr>
          <p:grpSpPr>
            <a:xfrm>
              <a:off x="640809" y="4602317"/>
              <a:ext cx="10249172" cy="1224920"/>
              <a:chOff x="653509" y="1579717"/>
              <a:chExt cx="10249172" cy="1224920"/>
            </a:xfrm>
          </p:grpSpPr>
          <p:pic>
            <p:nvPicPr>
              <p:cNvPr id="21" name="Picture 20" descr="A picture containing metalware, coil spring&#10;&#10;Description automatically generated">
                <a:extLst>
                  <a:ext uri="{FF2B5EF4-FFF2-40B4-BE49-F238E27FC236}">
                    <a16:creationId xmlns:a16="http://schemas.microsoft.com/office/drawing/2014/main" id="{8B2DD590-20C0-1749-A1A4-7528681046B9}"/>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4300149" y="1379854"/>
                <a:ext cx="1183961" cy="1614834"/>
              </a:xfrm>
              <a:prstGeom prst="rect">
                <a:avLst/>
              </a:prstGeom>
            </p:spPr>
          </p:pic>
          <p:pic>
            <p:nvPicPr>
              <p:cNvPr id="22" name="Picture 21" descr="A picture containing metalware, coil spring&#10;&#10;Description automatically generated">
                <a:extLst>
                  <a:ext uri="{FF2B5EF4-FFF2-40B4-BE49-F238E27FC236}">
                    <a16:creationId xmlns:a16="http://schemas.microsoft.com/office/drawing/2014/main" id="{C8C1BCFB-0228-B540-A1FF-E41FC1920647}"/>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8201532" y="1372066"/>
                <a:ext cx="1183961" cy="1614834"/>
              </a:xfrm>
              <a:prstGeom prst="rect">
                <a:avLst/>
              </a:prstGeom>
            </p:spPr>
          </p:pic>
          <p:pic>
            <p:nvPicPr>
              <p:cNvPr id="23" name="Picture 22" descr="A picture containing metalware, coil spring&#10;&#10;Description automatically generated">
                <a:extLst>
                  <a:ext uri="{FF2B5EF4-FFF2-40B4-BE49-F238E27FC236}">
                    <a16:creationId xmlns:a16="http://schemas.microsoft.com/office/drawing/2014/main" id="{AB5C6F53-29E3-D046-AA84-7B8F8C695A9E}"/>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9503283" y="1374930"/>
                <a:ext cx="1183961" cy="1614834"/>
              </a:xfrm>
              <a:prstGeom prst="rect">
                <a:avLst/>
              </a:prstGeom>
            </p:spPr>
          </p:pic>
          <p:pic>
            <p:nvPicPr>
              <p:cNvPr id="24" name="Picture 23" descr="A picture containing metalware, coil spring&#10;&#10;Description automatically generated">
                <a:extLst>
                  <a:ext uri="{FF2B5EF4-FFF2-40B4-BE49-F238E27FC236}">
                    <a16:creationId xmlns:a16="http://schemas.microsoft.com/office/drawing/2014/main" id="{1A2119B6-5157-5E42-935F-7161E735B158}"/>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868945" y="1405240"/>
                <a:ext cx="1183961" cy="1614834"/>
              </a:xfrm>
              <a:prstGeom prst="rect">
                <a:avLst/>
              </a:prstGeom>
            </p:spPr>
          </p:pic>
          <p:pic>
            <p:nvPicPr>
              <p:cNvPr id="25" name="Picture 24" descr="A picture containing metalware, coil spring&#10;&#10;Description automatically generated">
                <a:extLst>
                  <a:ext uri="{FF2B5EF4-FFF2-40B4-BE49-F238E27FC236}">
                    <a16:creationId xmlns:a16="http://schemas.microsoft.com/office/drawing/2014/main" id="{DF6D4E46-0397-3741-A4FA-F4CD65E07EC9}"/>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5599966" y="1372067"/>
                <a:ext cx="1183961" cy="1614834"/>
              </a:xfrm>
              <a:prstGeom prst="rect">
                <a:avLst/>
              </a:prstGeom>
            </p:spPr>
          </p:pic>
          <p:pic>
            <p:nvPicPr>
              <p:cNvPr id="26" name="Picture 25" descr="A picture containing metalware, coil spring&#10;&#10;Description automatically generated">
                <a:extLst>
                  <a:ext uri="{FF2B5EF4-FFF2-40B4-BE49-F238E27FC236}">
                    <a16:creationId xmlns:a16="http://schemas.microsoft.com/office/drawing/2014/main" id="{07B0E751-1EF4-9A4E-969A-277CDC9A7703}"/>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6901716" y="1364281"/>
                <a:ext cx="1183961" cy="1614834"/>
              </a:xfrm>
              <a:prstGeom prst="rect">
                <a:avLst/>
              </a:prstGeom>
            </p:spPr>
          </p:pic>
          <p:pic>
            <p:nvPicPr>
              <p:cNvPr id="27" name="Picture 26" descr="A picture containing metalware, coil spring&#10;&#10;Description automatically generated">
                <a:extLst>
                  <a:ext uri="{FF2B5EF4-FFF2-40B4-BE49-F238E27FC236}">
                    <a16:creationId xmlns:a16="http://schemas.microsoft.com/office/drawing/2014/main" id="{92F64F2C-EF6F-4148-87AF-A78376776E02}"/>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3441235" y="1372066"/>
                <a:ext cx="1183961" cy="1614834"/>
              </a:xfrm>
              <a:prstGeom prst="rect">
                <a:avLst/>
              </a:prstGeom>
            </p:spPr>
          </p:pic>
          <p:pic>
            <p:nvPicPr>
              <p:cNvPr id="28" name="Picture 27" descr="A picture containing metalware, coil spring&#10;&#10;Description automatically generated">
                <a:extLst>
                  <a:ext uri="{FF2B5EF4-FFF2-40B4-BE49-F238E27FC236}">
                    <a16:creationId xmlns:a16="http://schemas.microsoft.com/office/drawing/2014/main" id="{D26A2B69-42F0-964C-A976-71598BFE9B3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2141418" y="1379855"/>
                <a:ext cx="1183961" cy="1614834"/>
              </a:xfrm>
              <a:prstGeom prst="rect">
                <a:avLst/>
              </a:prstGeom>
            </p:spPr>
          </p:pic>
        </p:grpSp>
        <p:pic>
          <p:nvPicPr>
            <p:cNvPr id="29" name="Picture 28" descr="A picture containing metalware, coil spring&#10;&#10;Description automatically generated">
              <a:extLst>
                <a:ext uri="{FF2B5EF4-FFF2-40B4-BE49-F238E27FC236}">
                  <a16:creationId xmlns:a16="http://schemas.microsoft.com/office/drawing/2014/main" id="{8C3DDA2A-FB1D-F343-971A-E11CAE0D8150}"/>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4690248" y="3923122"/>
              <a:ext cx="1715737" cy="2603500"/>
            </a:xfrm>
            <a:prstGeom prst="rect">
              <a:avLst/>
            </a:prstGeom>
          </p:spPr>
        </p:pic>
      </p:grpSp>
      <p:pic>
        <p:nvPicPr>
          <p:cNvPr id="30" name="Picture 4" descr="Transport Vibration - Should You Be Concerned? - Part 3">
            <a:extLst>
              <a:ext uri="{FF2B5EF4-FFF2-40B4-BE49-F238E27FC236}">
                <a16:creationId xmlns:a16="http://schemas.microsoft.com/office/drawing/2014/main" id="{894941AE-36B6-1E40-B90A-A3CD1A043B6F}"/>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r="-10785"/>
          <a:stretch/>
        </p:blipFill>
        <p:spPr bwMode="auto">
          <a:xfrm>
            <a:off x="7769518" y="2647374"/>
            <a:ext cx="1465408" cy="166068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A83B2E55-8B80-FA47-977B-B6AD4689F8A8}"/>
              </a:ext>
            </a:extLst>
          </p:cNvPr>
          <p:cNvSpPr txBox="1"/>
          <p:nvPr/>
        </p:nvSpPr>
        <p:spPr>
          <a:xfrm>
            <a:off x="6673579" y="3092997"/>
            <a:ext cx="1106008" cy="769441"/>
          </a:xfrm>
          <a:prstGeom prst="rect">
            <a:avLst/>
          </a:prstGeom>
          <a:noFill/>
        </p:spPr>
        <p:txBody>
          <a:bodyPr wrap="none" rtlCol="0">
            <a:spAutoFit/>
          </a:bodyPr>
          <a:lstStyle/>
          <a:p>
            <a:r>
              <a:rPr lang="en-GB" sz="4400" i="1" dirty="0">
                <a:latin typeface="Baskerville" panose="02020502070401020303" pitchFamily="18" charset="0"/>
                <a:ea typeface="Baskerville" panose="02020502070401020303" pitchFamily="18" charset="0"/>
              </a:rPr>
              <a:t>f ∝</a:t>
            </a:r>
            <a:r>
              <a:rPr lang="en-GB" sz="4400" dirty="0">
                <a:latin typeface="Baskerville" panose="02020502070401020303" pitchFamily="18" charset="0"/>
                <a:ea typeface="Baskerville" panose="02020502070401020303" pitchFamily="18" charset="0"/>
              </a:rPr>
              <a:t> </a:t>
            </a:r>
          </a:p>
        </p:txBody>
      </p:sp>
      <p:grpSp>
        <p:nvGrpSpPr>
          <p:cNvPr id="8" name="Group 7">
            <a:extLst>
              <a:ext uri="{FF2B5EF4-FFF2-40B4-BE49-F238E27FC236}">
                <a16:creationId xmlns:a16="http://schemas.microsoft.com/office/drawing/2014/main" id="{D17C5DF0-7E5A-164E-B1B8-6F5ACB46D941}"/>
              </a:ext>
            </a:extLst>
          </p:cNvPr>
          <p:cNvGrpSpPr/>
          <p:nvPr/>
        </p:nvGrpSpPr>
        <p:grpSpPr>
          <a:xfrm>
            <a:off x="901043" y="1161370"/>
            <a:ext cx="10141338" cy="1277338"/>
            <a:chOff x="901043" y="1161370"/>
            <a:chExt cx="10141338" cy="1277338"/>
          </a:xfrm>
        </p:grpSpPr>
        <p:pic>
          <p:nvPicPr>
            <p:cNvPr id="11" name="Picture 10" descr="A picture containing metalware, coil spring&#10;&#10;Description automatically generated">
              <a:extLst>
                <a:ext uri="{FF2B5EF4-FFF2-40B4-BE49-F238E27FC236}">
                  <a16:creationId xmlns:a16="http://schemas.microsoft.com/office/drawing/2014/main" id="{FE689CB2-3DB1-EA4E-AC10-91DEBBE0DE2D}"/>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4439849" y="961507"/>
              <a:ext cx="1183961" cy="1614834"/>
            </a:xfrm>
            <a:prstGeom prst="rect">
              <a:avLst/>
            </a:prstGeom>
          </p:spPr>
        </p:pic>
        <p:pic>
          <p:nvPicPr>
            <p:cNvPr id="12" name="Picture 11" descr="A picture containing metalware, coil spring&#10;&#10;Description automatically generated">
              <a:extLst>
                <a:ext uri="{FF2B5EF4-FFF2-40B4-BE49-F238E27FC236}">
                  <a16:creationId xmlns:a16="http://schemas.microsoft.com/office/drawing/2014/main" id="{F599F015-E1AA-B845-BC52-6D060D3F709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8341232" y="953719"/>
              <a:ext cx="1183961" cy="1614834"/>
            </a:xfrm>
            <a:prstGeom prst="rect">
              <a:avLst/>
            </a:prstGeom>
          </p:spPr>
        </p:pic>
        <p:pic>
          <p:nvPicPr>
            <p:cNvPr id="13" name="Picture 12" descr="A picture containing metalware, coil spring&#10;&#10;Description automatically generated">
              <a:extLst>
                <a:ext uri="{FF2B5EF4-FFF2-40B4-BE49-F238E27FC236}">
                  <a16:creationId xmlns:a16="http://schemas.microsoft.com/office/drawing/2014/main" id="{1F613BA3-AD58-1045-B3ED-93713BDA0D0E}"/>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9642983" y="956583"/>
              <a:ext cx="1183961" cy="1614834"/>
            </a:xfrm>
            <a:prstGeom prst="rect">
              <a:avLst/>
            </a:prstGeom>
          </p:spPr>
        </p:pic>
        <p:pic>
          <p:nvPicPr>
            <p:cNvPr id="14" name="Picture 13" descr="A picture containing metalware, coil spring&#10;&#10;Description automatically generated">
              <a:extLst>
                <a:ext uri="{FF2B5EF4-FFF2-40B4-BE49-F238E27FC236}">
                  <a16:creationId xmlns:a16="http://schemas.microsoft.com/office/drawing/2014/main" id="{F9979EF1-C57B-B144-B755-24AE71C605D3}"/>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1116479" y="1039311"/>
              <a:ext cx="1183961" cy="1614834"/>
            </a:xfrm>
            <a:prstGeom prst="rect">
              <a:avLst/>
            </a:prstGeom>
          </p:spPr>
        </p:pic>
        <p:pic>
          <p:nvPicPr>
            <p:cNvPr id="15" name="Picture 14" descr="A picture containing metalware, coil spring&#10;&#10;Description automatically generated">
              <a:extLst>
                <a:ext uri="{FF2B5EF4-FFF2-40B4-BE49-F238E27FC236}">
                  <a16:creationId xmlns:a16="http://schemas.microsoft.com/office/drawing/2014/main" id="{877537AB-0952-994E-A96E-EE1F1D9B5AB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5739666" y="953720"/>
              <a:ext cx="1183961" cy="1614834"/>
            </a:xfrm>
            <a:prstGeom prst="rect">
              <a:avLst/>
            </a:prstGeom>
          </p:spPr>
        </p:pic>
        <p:pic>
          <p:nvPicPr>
            <p:cNvPr id="16" name="Picture 15" descr="A picture containing metalware, coil spring&#10;&#10;Description automatically generated">
              <a:extLst>
                <a:ext uri="{FF2B5EF4-FFF2-40B4-BE49-F238E27FC236}">
                  <a16:creationId xmlns:a16="http://schemas.microsoft.com/office/drawing/2014/main" id="{B91A9C80-12D8-9545-A127-B97D805C67C6}"/>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7041416" y="945934"/>
              <a:ext cx="1183961" cy="1614834"/>
            </a:xfrm>
            <a:prstGeom prst="rect">
              <a:avLst/>
            </a:prstGeom>
          </p:spPr>
        </p:pic>
        <p:pic>
          <p:nvPicPr>
            <p:cNvPr id="17" name="Picture 16" descr="A picture containing metalware, coil spring&#10;&#10;Description automatically generated">
              <a:extLst>
                <a:ext uri="{FF2B5EF4-FFF2-40B4-BE49-F238E27FC236}">
                  <a16:creationId xmlns:a16="http://schemas.microsoft.com/office/drawing/2014/main" id="{A9B858AC-45D2-7F48-87DA-1977151AEB5A}"/>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3480031" y="1329625"/>
              <a:ext cx="1183961" cy="908321"/>
            </a:xfrm>
            <a:prstGeom prst="rect">
              <a:avLst/>
            </a:prstGeom>
          </p:spPr>
        </p:pic>
        <p:pic>
          <p:nvPicPr>
            <p:cNvPr id="18" name="Picture 17" descr="A picture containing metalware, coil spring&#10;&#10;Description automatically generated">
              <a:extLst>
                <a:ext uri="{FF2B5EF4-FFF2-40B4-BE49-F238E27FC236}">
                  <a16:creationId xmlns:a16="http://schemas.microsoft.com/office/drawing/2014/main" id="{AC150408-7D29-9648-9F99-FA5A89452FB6}"/>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2791902" y="1441577"/>
              <a:ext cx="1183961" cy="784916"/>
            </a:xfrm>
            <a:prstGeom prst="rect">
              <a:avLst/>
            </a:prstGeom>
          </p:spPr>
        </p:pic>
        <p:pic>
          <p:nvPicPr>
            <p:cNvPr id="31" name="Picture 30" descr="A picture containing metalware, coil spring&#10;&#10;Description automatically generated">
              <a:extLst>
                <a:ext uri="{FF2B5EF4-FFF2-40B4-BE49-F238E27FC236}">
                  <a16:creationId xmlns:a16="http://schemas.microsoft.com/office/drawing/2014/main" id="{46D90AD6-45A3-CB47-A397-1302C813F8DE}"/>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rot="5400000">
              <a:off x="2096163" y="1392567"/>
              <a:ext cx="1183961" cy="908321"/>
            </a:xfrm>
            <a:prstGeom prst="rect">
              <a:avLst/>
            </a:prstGeom>
          </p:spPr>
        </p:pic>
      </p:grpSp>
      <p:cxnSp>
        <p:nvCxnSpPr>
          <p:cNvPr id="4" name="Straight Arrow Connector 3">
            <a:extLst>
              <a:ext uri="{FF2B5EF4-FFF2-40B4-BE49-F238E27FC236}">
                <a16:creationId xmlns:a16="http://schemas.microsoft.com/office/drawing/2014/main" id="{D937351E-7204-194D-A756-AB9FA1C692C8}"/>
              </a:ext>
            </a:extLst>
          </p:cNvPr>
          <p:cNvCxnSpPr/>
          <p:nvPr/>
        </p:nvCxnSpPr>
        <p:spPr>
          <a:xfrm>
            <a:off x="2720698" y="2743199"/>
            <a:ext cx="1484251" cy="0"/>
          </a:xfrm>
          <a:prstGeom prst="straightConnector1">
            <a:avLst/>
          </a:prstGeom>
          <a:ln w="53975">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84AAAE-211D-8648-84B9-92B466F4F5E2}"/>
              </a:ext>
            </a:extLst>
          </p:cNvPr>
          <p:cNvSpPr txBox="1"/>
          <p:nvPr/>
        </p:nvSpPr>
        <p:spPr>
          <a:xfrm>
            <a:off x="2138477" y="2918358"/>
            <a:ext cx="2490810" cy="461665"/>
          </a:xfrm>
          <a:prstGeom prst="rect">
            <a:avLst/>
          </a:prstGeom>
          <a:noFill/>
        </p:spPr>
        <p:txBody>
          <a:bodyPr wrap="none" rtlCol="0">
            <a:spAutoFit/>
          </a:bodyPr>
          <a:lstStyle/>
          <a:p>
            <a:r>
              <a:rPr lang="en-GB" sz="2400" dirty="0"/>
              <a:t>compression wave</a:t>
            </a:r>
          </a:p>
        </p:txBody>
      </p:sp>
    </p:spTree>
    <p:extLst>
      <p:ext uri="{BB962C8B-B14F-4D97-AF65-F5344CB8AC3E}">
        <p14:creationId xmlns:p14="http://schemas.microsoft.com/office/powerpoint/2010/main" val="3564965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857979" cy="584775"/>
          </a:xfrm>
          <a:prstGeom prst="rect">
            <a:avLst/>
          </a:prstGeom>
          <a:noFill/>
        </p:spPr>
        <p:txBody>
          <a:bodyPr wrap="none" rtlCol="0">
            <a:spAutoFit/>
          </a:bodyPr>
          <a:lstStyle/>
          <a:p>
            <a:r>
              <a:rPr lang="en-GB" sz="3200" dirty="0">
                <a:latin typeface="Calibri" panose="020F0502020204030204" pitchFamily="34" charset="0"/>
              </a:rPr>
              <a:t>Impedance mismatch </a:t>
            </a:r>
          </a:p>
        </p:txBody>
      </p:sp>
      <p:grpSp>
        <p:nvGrpSpPr>
          <p:cNvPr id="2" name="Group 1">
            <a:extLst>
              <a:ext uri="{FF2B5EF4-FFF2-40B4-BE49-F238E27FC236}">
                <a16:creationId xmlns:a16="http://schemas.microsoft.com/office/drawing/2014/main" id="{BBF8ECEB-8F42-3341-A4DD-FA4B7453B8F3}"/>
              </a:ext>
            </a:extLst>
          </p:cNvPr>
          <p:cNvGrpSpPr/>
          <p:nvPr/>
        </p:nvGrpSpPr>
        <p:grpSpPr>
          <a:xfrm>
            <a:off x="901043" y="1161370"/>
            <a:ext cx="10141338" cy="1581829"/>
            <a:chOff x="901043" y="1161370"/>
            <a:chExt cx="10141338" cy="1581829"/>
          </a:xfrm>
        </p:grpSpPr>
        <p:pic>
          <p:nvPicPr>
            <p:cNvPr id="11" name="Picture 10" descr="A picture containing metalware, coil spring&#10;&#10;Description automatically generated">
              <a:extLst>
                <a:ext uri="{FF2B5EF4-FFF2-40B4-BE49-F238E27FC236}">
                  <a16:creationId xmlns:a16="http://schemas.microsoft.com/office/drawing/2014/main" id="{FE689CB2-3DB1-EA4E-AC10-91DEBBE0DE2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4439849" y="961507"/>
              <a:ext cx="1183961" cy="1614834"/>
            </a:xfrm>
            <a:prstGeom prst="rect">
              <a:avLst/>
            </a:prstGeom>
          </p:spPr>
        </p:pic>
        <p:pic>
          <p:nvPicPr>
            <p:cNvPr id="12" name="Picture 11" descr="A picture containing metalware, coil spring&#10;&#10;Description automatically generated">
              <a:extLst>
                <a:ext uri="{FF2B5EF4-FFF2-40B4-BE49-F238E27FC236}">
                  <a16:creationId xmlns:a16="http://schemas.microsoft.com/office/drawing/2014/main" id="{F599F015-E1AA-B845-BC52-6D060D3F709F}"/>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8341232" y="953719"/>
              <a:ext cx="1183961" cy="1614834"/>
            </a:xfrm>
            <a:prstGeom prst="rect">
              <a:avLst/>
            </a:prstGeom>
          </p:spPr>
        </p:pic>
        <p:pic>
          <p:nvPicPr>
            <p:cNvPr id="13" name="Picture 12" descr="A picture containing metalware, coil spring&#10;&#10;Description automatically generated">
              <a:extLst>
                <a:ext uri="{FF2B5EF4-FFF2-40B4-BE49-F238E27FC236}">
                  <a16:creationId xmlns:a16="http://schemas.microsoft.com/office/drawing/2014/main" id="{1F613BA3-AD58-1045-B3ED-93713BDA0D0E}"/>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9642983" y="956583"/>
              <a:ext cx="1183961" cy="1614834"/>
            </a:xfrm>
            <a:prstGeom prst="rect">
              <a:avLst/>
            </a:prstGeom>
          </p:spPr>
        </p:pic>
        <p:pic>
          <p:nvPicPr>
            <p:cNvPr id="14" name="Picture 13" descr="A picture containing metalware, coil spring&#10;&#10;Description automatically generated">
              <a:extLst>
                <a:ext uri="{FF2B5EF4-FFF2-40B4-BE49-F238E27FC236}">
                  <a16:creationId xmlns:a16="http://schemas.microsoft.com/office/drawing/2014/main" id="{F9979EF1-C57B-B144-B755-24AE71C605D3}"/>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1116479" y="1039311"/>
              <a:ext cx="1183961" cy="1614834"/>
            </a:xfrm>
            <a:prstGeom prst="rect">
              <a:avLst/>
            </a:prstGeom>
          </p:spPr>
        </p:pic>
        <p:pic>
          <p:nvPicPr>
            <p:cNvPr id="15" name="Picture 14" descr="A picture containing metalware, coil spring&#10;&#10;Description automatically generated">
              <a:extLst>
                <a:ext uri="{FF2B5EF4-FFF2-40B4-BE49-F238E27FC236}">
                  <a16:creationId xmlns:a16="http://schemas.microsoft.com/office/drawing/2014/main" id="{877537AB-0952-994E-A96E-EE1F1D9B5ABF}"/>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5739666" y="953720"/>
              <a:ext cx="1183961" cy="1614834"/>
            </a:xfrm>
            <a:prstGeom prst="rect">
              <a:avLst/>
            </a:prstGeom>
          </p:spPr>
        </p:pic>
        <p:pic>
          <p:nvPicPr>
            <p:cNvPr id="16" name="Picture 15" descr="A picture containing metalware, coil spring&#10;&#10;Description automatically generated">
              <a:extLst>
                <a:ext uri="{FF2B5EF4-FFF2-40B4-BE49-F238E27FC236}">
                  <a16:creationId xmlns:a16="http://schemas.microsoft.com/office/drawing/2014/main" id="{B91A9C80-12D8-9545-A127-B97D805C67C6}"/>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7041416" y="945934"/>
              <a:ext cx="1183961" cy="1614834"/>
            </a:xfrm>
            <a:prstGeom prst="rect">
              <a:avLst/>
            </a:prstGeom>
          </p:spPr>
        </p:pic>
        <p:pic>
          <p:nvPicPr>
            <p:cNvPr id="17" name="Picture 16" descr="A picture containing metalware, coil spring&#10;&#10;Description automatically generated">
              <a:extLst>
                <a:ext uri="{FF2B5EF4-FFF2-40B4-BE49-F238E27FC236}">
                  <a16:creationId xmlns:a16="http://schemas.microsoft.com/office/drawing/2014/main" id="{A9B858AC-45D2-7F48-87DA-1977151AEB5A}"/>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3480031" y="1329625"/>
              <a:ext cx="1183961" cy="908321"/>
            </a:xfrm>
            <a:prstGeom prst="rect">
              <a:avLst/>
            </a:prstGeom>
          </p:spPr>
        </p:pic>
        <p:pic>
          <p:nvPicPr>
            <p:cNvPr id="18" name="Picture 17" descr="A picture containing metalware, coil spring&#10;&#10;Description automatically generated">
              <a:extLst>
                <a:ext uri="{FF2B5EF4-FFF2-40B4-BE49-F238E27FC236}">
                  <a16:creationId xmlns:a16="http://schemas.microsoft.com/office/drawing/2014/main" id="{AC150408-7D29-9648-9F99-FA5A89452FB6}"/>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2791902" y="1441577"/>
              <a:ext cx="1183961" cy="784916"/>
            </a:xfrm>
            <a:prstGeom prst="rect">
              <a:avLst/>
            </a:prstGeom>
          </p:spPr>
        </p:pic>
        <p:pic>
          <p:nvPicPr>
            <p:cNvPr id="31" name="Picture 30" descr="A picture containing metalware, coil spring&#10;&#10;Description automatically generated">
              <a:extLst>
                <a:ext uri="{FF2B5EF4-FFF2-40B4-BE49-F238E27FC236}">
                  <a16:creationId xmlns:a16="http://schemas.microsoft.com/office/drawing/2014/main" id="{46D90AD6-45A3-CB47-A397-1302C813F8DE}"/>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2096163" y="1392567"/>
              <a:ext cx="1183961" cy="908321"/>
            </a:xfrm>
            <a:prstGeom prst="rect">
              <a:avLst/>
            </a:prstGeom>
          </p:spPr>
        </p:pic>
        <p:cxnSp>
          <p:nvCxnSpPr>
            <p:cNvPr id="4" name="Straight Arrow Connector 3">
              <a:extLst>
                <a:ext uri="{FF2B5EF4-FFF2-40B4-BE49-F238E27FC236}">
                  <a16:creationId xmlns:a16="http://schemas.microsoft.com/office/drawing/2014/main" id="{D937351E-7204-194D-A756-AB9FA1C692C8}"/>
                </a:ext>
              </a:extLst>
            </p:cNvPr>
            <p:cNvCxnSpPr/>
            <p:nvPr/>
          </p:nvCxnSpPr>
          <p:spPr>
            <a:xfrm>
              <a:off x="2720698" y="2743199"/>
              <a:ext cx="1484251" cy="0"/>
            </a:xfrm>
            <a:prstGeom prst="straightConnector1">
              <a:avLst/>
            </a:prstGeom>
            <a:ln w="53975">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grpSp>
      <p:sp>
        <p:nvSpPr>
          <p:cNvPr id="7" name="TextBox 6">
            <a:extLst>
              <a:ext uri="{FF2B5EF4-FFF2-40B4-BE49-F238E27FC236}">
                <a16:creationId xmlns:a16="http://schemas.microsoft.com/office/drawing/2014/main" id="{7484AAAE-211D-8648-84B9-92B466F4F5E2}"/>
              </a:ext>
            </a:extLst>
          </p:cNvPr>
          <p:cNvSpPr txBox="1"/>
          <p:nvPr/>
        </p:nvSpPr>
        <p:spPr>
          <a:xfrm>
            <a:off x="2138477" y="2918358"/>
            <a:ext cx="2490810" cy="461665"/>
          </a:xfrm>
          <a:prstGeom prst="rect">
            <a:avLst/>
          </a:prstGeom>
          <a:noFill/>
        </p:spPr>
        <p:txBody>
          <a:bodyPr wrap="none" rtlCol="0">
            <a:spAutoFit/>
          </a:bodyPr>
          <a:lstStyle/>
          <a:p>
            <a:r>
              <a:rPr lang="en-GB" sz="2400" dirty="0"/>
              <a:t>compression wave</a:t>
            </a:r>
          </a:p>
        </p:txBody>
      </p:sp>
      <p:grpSp>
        <p:nvGrpSpPr>
          <p:cNvPr id="32" name="Group 31">
            <a:extLst>
              <a:ext uri="{FF2B5EF4-FFF2-40B4-BE49-F238E27FC236}">
                <a16:creationId xmlns:a16="http://schemas.microsoft.com/office/drawing/2014/main" id="{576122B6-9B5A-9E4E-9A00-B221A81FD1AC}"/>
              </a:ext>
            </a:extLst>
          </p:cNvPr>
          <p:cNvGrpSpPr/>
          <p:nvPr/>
        </p:nvGrpSpPr>
        <p:grpSpPr>
          <a:xfrm>
            <a:off x="790207" y="3835294"/>
            <a:ext cx="10141338" cy="1581829"/>
            <a:chOff x="901043" y="1161370"/>
            <a:chExt cx="10141338" cy="1581829"/>
          </a:xfrm>
        </p:grpSpPr>
        <p:pic>
          <p:nvPicPr>
            <p:cNvPr id="33" name="Picture 32" descr="A picture containing metalware, coil spring&#10;&#10;Description automatically generated">
              <a:extLst>
                <a:ext uri="{FF2B5EF4-FFF2-40B4-BE49-F238E27FC236}">
                  <a16:creationId xmlns:a16="http://schemas.microsoft.com/office/drawing/2014/main" id="{FFC457D7-FD22-0240-978E-528608B4E10B}"/>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4439849" y="961507"/>
              <a:ext cx="1183961" cy="1614834"/>
            </a:xfrm>
            <a:prstGeom prst="rect">
              <a:avLst/>
            </a:prstGeom>
          </p:spPr>
        </p:pic>
        <p:pic>
          <p:nvPicPr>
            <p:cNvPr id="34" name="Picture 33" descr="A picture containing metalware, coil spring&#10;&#10;Description automatically generated">
              <a:extLst>
                <a:ext uri="{FF2B5EF4-FFF2-40B4-BE49-F238E27FC236}">
                  <a16:creationId xmlns:a16="http://schemas.microsoft.com/office/drawing/2014/main" id="{7740715E-C1E5-C244-A85B-3050B7F43FA2}"/>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8341232" y="953719"/>
              <a:ext cx="1183961" cy="1614834"/>
            </a:xfrm>
            <a:prstGeom prst="rect">
              <a:avLst/>
            </a:prstGeom>
          </p:spPr>
        </p:pic>
        <p:pic>
          <p:nvPicPr>
            <p:cNvPr id="35" name="Picture 34" descr="A picture containing metalware, coil spring&#10;&#10;Description automatically generated">
              <a:extLst>
                <a:ext uri="{FF2B5EF4-FFF2-40B4-BE49-F238E27FC236}">
                  <a16:creationId xmlns:a16="http://schemas.microsoft.com/office/drawing/2014/main" id="{D974A500-525F-0247-9F8E-51FE645DC7A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9642983" y="956583"/>
              <a:ext cx="1183961" cy="1614834"/>
            </a:xfrm>
            <a:prstGeom prst="rect">
              <a:avLst/>
            </a:prstGeom>
          </p:spPr>
        </p:pic>
        <p:pic>
          <p:nvPicPr>
            <p:cNvPr id="36" name="Picture 35" descr="A picture containing metalware, coil spring&#10;&#10;Description automatically generated">
              <a:extLst>
                <a:ext uri="{FF2B5EF4-FFF2-40B4-BE49-F238E27FC236}">
                  <a16:creationId xmlns:a16="http://schemas.microsoft.com/office/drawing/2014/main" id="{112320E6-CDB3-AC48-A4D2-607F83F847C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1116479" y="1039311"/>
              <a:ext cx="1183961" cy="1614834"/>
            </a:xfrm>
            <a:prstGeom prst="rect">
              <a:avLst/>
            </a:prstGeom>
          </p:spPr>
        </p:pic>
        <p:pic>
          <p:nvPicPr>
            <p:cNvPr id="37" name="Picture 36" descr="A picture containing metalware, coil spring&#10;&#10;Description automatically generated">
              <a:extLst>
                <a:ext uri="{FF2B5EF4-FFF2-40B4-BE49-F238E27FC236}">
                  <a16:creationId xmlns:a16="http://schemas.microsoft.com/office/drawing/2014/main" id="{23EE4F03-6F7D-0F42-9C8F-E8865B79FDBB}"/>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5739666" y="953720"/>
              <a:ext cx="1183961" cy="1614834"/>
            </a:xfrm>
            <a:prstGeom prst="rect">
              <a:avLst/>
            </a:prstGeom>
          </p:spPr>
        </p:pic>
        <p:pic>
          <p:nvPicPr>
            <p:cNvPr id="38" name="Picture 37" descr="A picture containing metalware, coil spring&#10;&#10;Description automatically generated">
              <a:extLst>
                <a:ext uri="{FF2B5EF4-FFF2-40B4-BE49-F238E27FC236}">
                  <a16:creationId xmlns:a16="http://schemas.microsoft.com/office/drawing/2014/main" id="{4A526FAD-0661-ED4A-95ED-B8BDFF90DB26}"/>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7041416" y="945934"/>
              <a:ext cx="1183961" cy="1614834"/>
            </a:xfrm>
            <a:prstGeom prst="rect">
              <a:avLst/>
            </a:prstGeom>
          </p:spPr>
        </p:pic>
        <p:pic>
          <p:nvPicPr>
            <p:cNvPr id="39" name="Picture 38" descr="A picture containing metalware, coil spring&#10;&#10;Description automatically generated">
              <a:extLst>
                <a:ext uri="{FF2B5EF4-FFF2-40B4-BE49-F238E27FC236}">
                  <a16:creationId xmlns:a16="http://schemas.microsoft.com/office/drawing/2014/main" id="{652D5B69-46C2-7041-83C8-97AA227AE25B}"/>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3480031" y="1329625"/>
              <a:ext cx="1183961" cy="908321"/>
            </a:xfrm>
            <a:prstGeom prst="rect">
              <a:avLst/>
            </a:prstGeom>
          </p:spPr>
        </p:pic>
        <p:pic>
          <p:nvPicPr>
            <p:cNvPr id="40" name="Picture 39" descr="A picture containing metalware, coil spring&#10;&#10;Description automatically generated">
              <a:extLst>
                <a:ext uri="{FF2B5EF4-FFF2-40B4-BE49-F238E27FC236}">
                  <a16:creationId xmlns:a16="http://schemas.microsoft.com/office/drawing/2014/main" id="{80599048-3AF3-BC45-86DB-9DE071555410}"/>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2791902" y="1441577"/>
              <a:ext cx="1183961" cy="784916"/>
            </a:xfrm>
            <a:prstGeom prst="rect">
              <a:avLst/>
            </a:prstGeom>
          </p:spPr>
        </p:pic>
        <p:pic>
          <p:nvPicPr>
            <p:cNvPr id="41" name="Picture 40" descr="A picture containing metalware, coil spring&#10;&#10;Description automatically generated">
              <a:extLst>
                <a:ext uri="{FF2B5EF4-FFF2-40B4-BE49-F238E27FC236}">
                  <a16:creationId xmlns:a16="http://schemas.microsoft.com/office/drawing/2014/main" id="{A20D85F2-97A9-D641-8AA6-18227B8B9BE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5400000">
              <a:off x="2096163" y="1392567"/>
              <a:ext cx="1183961" cy="908321"/>
            </a:xfrm>
            <a:prstGeom prst="rect">
              <a:avLst/>
            </a:prstGeom>
          </p:spPr>
        </p:pic>
        <p:cxnSp>
          <p:nvCxnSpPr>
            <p:cNvPr id="42" name="Straight Arrow Connector 41">
              <a:extLst>
                <a:ext uri="{FF2B5EF4-FFF2-40B4-BE49-F238E27FC236}">
                  <a16:creationId xmlns:a16="http://schemas.microsoft.com/office/drawing/2014/main" id="{E4BBB70E-218C-AF45-A922-905C017D3C2F}"/>
                </a:ext>
              </a:extLst>
            </p:cNvPr>
            <p:cNvCxnSpPr/>
            <p:nvPr/>
          </p:nvCxnSpPr>
          <p:spPr>
            <a:xfrm>
              <a:off x="2720698" y="2743199"/>
              <a:ext cx="1484251" cy="0"/>
            </a:xfrm>
            <a:prstGeom prst="straightConnector1">
              <a:avLst/>
            </a:prstGeom>
            <a:ln w="53975">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grpSp>
      <p:sp>
        <p:nvSpPr>
          <p:cNvPr id="43" name="TextBox 42">
            <a:extLst>
              <a:ext uri="{FF2B5EF4-FFF2-40B4-BE49-F238E27FC236}">
                <a16:creationId xmlns:a16="http://schemas.microsoft.com/office/drawing/2014/main" id="{5922C4A6-B81E-3640-A037-7660EB806059}"/>
              </a:ext>
            </a:extLst>
          </p:cNvPr>
          <p:cNvSpPr txBox="1"/>
          <p:nvPr/>
        </p:nvSpPr>
        <p:spPr>
          <a:xfrm>
            <a:off x="2123147" y="5553724"/>
            <a:ext cx="2490810" cy="461665"/>
          </a:xfrm>
          <a:prstGeom prst="rect">
            <a:avLst/>
          </a:prstGeom>
          <a:noFill/>
        </p:spPr>
        <p:txBody>
          <a:bodyPr wrap="none" rtlCol="0">
            <a:spAutoFit/>
          </a:bodyPr>
          <a:lstStyle/>
          <a:p>
            <a:r>
              <a:rPr lang="en-GB" sz="2400" dirty="0"/>
              <a:t>compression wave</a:t>
            </a:r>
          </a:p>
        </p:txBody>
      </p:sp>
      <p:sp>
        <p:nvSpPr>
          <p:cNvPr id="6" name="TextBox 5">
            <a:extLst>
              <a:ext uri="{FF2B5EF4-FFF2-40B4-BE49-F238E27FC236}">
                <a16:creationId xmlns:a16="http://schemas.microsoft.com/office/drawing/2014/main" id="{B94A6AB2-05EF-B846-8B97-D76E92A46E88}"/>
              </a:ext>
            </a:extLst>
          </p:cNvPr>
          <p:cNvSpPr txBox="1"/>
          <p:nvPr/>
        </p:nvSpPr>
        <p:spPr>
          <a:xfrm>
            <a:off x="9102436" y="2488837"/>
            <a:ext cx="1276311" cy="523220"/>
          </a:xfrm>
          <a:prstGeom prst="rect">
            <a:avLst/>
          </a:prstGeom>
          <a:noFill/>
        </p:spPr>
        <p:txBody>
          <a:bodyPr wrap="none" rtlCol="0">
            <a:spAutoFit/>
          </a:bodyPr>
          <a:lstStyle/>
          <a:p>
            <a:r>
              <a:rPr lang="en-GB" sz="2800" dirty="0"/>
              <a:t>no load</a:t>
            </a:r>
          </a:p>
        </p:txBody>
      </p:sp>
      <p:sp>
        <p:nvSpPr>
          <p:cNvPr id="44" name="TextBox 43">
            <a:extLst>
              <a:ext uri="{FF2B5EF4-FFF2-40B4-BE49-F238E27FC236}">
                <a16:creationId xmlns:a16="http://schemas.microsoft.com/office/drawing/2014/main" id="{3BF9EE4A-0E70-0948-91B1-BDC2E91877D4}"/>
              </a:ext>
            </a:extLst>
          </p:cNvPr>
          <p:cNvSpPr txBox="1"/>
          <p:nvPr/>
        </p:nvSpPr>
        <p:spPr>
          <a:xfrm>
            <a:off x="9144000" y="5439855"/>
            <a:ext cx="1465145" cy="523220"/>
          </a:xfrm>
          <a:prstGeom prst="rect">
            <a:avLst/>
          </a:prstGeom>
          <a:noFill/>
        </p:spPr>
        <p:txBody>
          <a:bodyPr wrap="none" rtlCol="0">
            <a:spAutoFit/>
          </a:bodyPr>
          <a:lstStyle/>
          <a:p>
            <a:r>
              <a:rPr lang="en-GB" sz="2800" dirty="0"/>
              <a:t>overload</a:t>
            </a:r>
          </a:p>
        </p:txBody>
      </p:sp>
      <p:sp>
        <p:nvSpPr>
          <p:cNvPr id="8" name="Rectangle 7">
            <a:extLst>
              <a:ext uri="{FF2B5EF4-FFF2-40B4-BE49-F238E27FC236}">
                <a16:creationId xmlns:a16="http://schemas.microsoft.com/office/drawing/2014/main" id="{F55C05A0-F129-D943-A429-E434AFB09AAD}"/>
              </a:ext>
            </a:extLst>
          </p:cNvPr>
          <p:cNvSpPr/>
          <p:nvPr/>
        </p:nvSpPr>
        <p:spPr>
          <a:xfrm>
            <a:off x="10931545" y="3616036"/>
            <a:ext cx="1260455" cy="1496596"/>
          </a:xfrm>
          <a:prstGeom prst="rect">
            <a:avLst/>
          </a:prstGeom>
          <a:pattFill prst="wdDnDiag">
            <a:fgClr>
              <a:schemeClr val="tx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9553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4238853" cy="584775"/>
          </a:xfrm>
          <a:prstGeom prst="rect">
            <a:avLst/>
          </a:prstGeom>
          <a:noFill/>
        </p:spPr>
        <p:txBody>
          <a:bodyPr wrap="none" rtlCol="0">
            <a:spAutoFit/>
          </a:bodyPr>
          <a:lstStyle/>
          <a:p>
            <a:r>
              <a:rPr lang="en-GB" sz="3200" dirty="0">
                <a:latin typeface="Calibri" panose="020F0502020204030204" pitchFamily="34" charset="0"/>
              </a:rPr>
              <a:t>Transmission line theory</a:t>
            </a:r>
          </a:p>
        </p:txBody>
      </p:sp>
      <p:pic>
        <p:nvPicPr>
          <p:cNvPr id="9218" name="Picture 2" descr="What is Transmission Lines? - Parameters and Performance of tranmission  lines - Circuit Globe">
            <a:extLst>
              <a:ext uri="{FF2B5EF4-FFF2-40B4-BE49-F238E27FC236}">
                <a16:creationId xmlns:a16="http://schemas.microsoft.com/office/drawing/2014/main" id="{EDC8A07F-EFD2-D64C-A1DC-40E0925A94B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17700" y="1422400"/>
            <a:ext cx="8356600" cy="401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576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oaxial Speaker Cable - The Ultimate Guide - Audiosolace">
            <a:extLst>
              <a:ext uri="{FF2B5EF4-FFF2-40B4-BE49-F238E27FC236}">
                <a16:creationId xmlns:a16="http://schemas.microsoft.com/office/drawing/2014/main" id="{F1F89DA5-60C5-024C-BE0C-D9B1D53F8C13}"/>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1798646" y="423371"/>
            <a:ext cx="8265442" cy="3408219"/>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a:extLst>
              <a:ext uri="{FF2B5EF4-FFF2-40B4-BE49-F238E27FC236}">
                <a16:creationId xmlns:a16="http://schemas.microsoft.com/office/drawing/2014/main" id="{4C0B2545-B6AC-4E46-9C91-A16B31124A83}"/>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rot="5065749">
            <a:off x="9047020" y="1197264"/>
            <a:ext cx="4281055" cy="210531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D8522B-6617-C045-A341-DA05CD73D589}"/>
              </a:ext>
            </a:extLst>
          </p:cNvPr>
          <p:cNvSpPr/>
          <p:nvPr/>
        </p:nvSpPr>
        <p:spPr>
          <a:xfrm>
            <a:off x="385936" y="297244"/>
            <a:ext cx="1966436" cy="584775"/>
          </a:xfrm>
          <a:prstGeom prst="rect">
            <a:avLst/>
          </a:prstGeom>
          <a:noFill/>
        </p:spPr>
        <p:txBody>
          <a:bodyPr wrap="none" rtlCol="0">
            <a:spAutoFit/>
          </a:bodyPr>
          <a:lstStyle/>
          <a:p>
            <a:r>
              <a:rPr lang="en-GB" sz="3200" dirty="0">
                <a:latin typeface="Calibri" panose="020F0502020204030204" pitchFamily="34" charset="0"/>
              </a:rPr>
              <a:t>Coax cable</a:t>
            </a:r>
          </a:p>
        </p:txBody>
      </p:sp>
      <p:sp>
        <p:nvSpPr>
          <p:cNvPr id="9" name="Rectangle 8">
            <a:extLst>
              <a:ext uri="{FF2B5EF4-FFF2-40B4-BE49-F238E27FC236}">
                <a16:creationId xmlns:a16="http://schemas.microsoft.com/office/drawing/2014/main" id="{42B28DD1-3B25-A84F-AC42-C909A11C567A}"/>
              </a:ext>
            </a:extLst>
          </p:cNvPr>
          <p:cNvSpPr/>
          <p:nvPr/>
        </p:nvSpPr>
        <p:spPr>
          <a:xfrm>
            <a:off x="385936" y="5723718"/>
            <a:ext cx="11612100" cy="923330"/>
          </a:xfrm>
          <a:prstGeom prst="rect">
            <a:avLst/>
          </a:prstGeom>
        </p:spPr>
        <p:txBody>
          <a:bodyPr wrap="square">
            <a:spAutoFit/>
          </a:bodyPr>
          <a:lstStyle/>
          <a:p>
            <a:r>
              <a:rPr lang="en-GB" dirty="0">
                <a:solidFill>
                  <a:srgbClr val="000000"/>
                </a:solidFill>
                <a:latin typeface="open sans" panose="020B0606030504020204" pitchFamily="34" charset="0"/>
              </a:rPr>
              <a:t>Radio frequency coax always has a designated impedance, most commonly 50 ohms or 75 ohms.  50</a:t>
            </a:r>
            <a:r>
              <a:rPr lang="el-GR" dirty="0">
                <a:solidFill>
                  <a:srgbClr val="000000"/>
                </a:solidFill>
                <a:latin typeface="open sans" panose="020B0606030504020204" pitchFamily="34" charset="0"/>
              </a:rPr>
              <a:t>Ω </a:t>
            </a:r>
            <a:r>
              <a:rPr lang="en-GB" dirty="0">
                <a:solidFill>
                  <a:srgbClr val="000000"/>
                </a:solidFill>
                <a:latin typeface="open sans" panose="020B0606030504020204" pitchFamily="34" charset="0"/>
              </a:rPr>
              <a:t>coax is standard for radio transmitters and receivers, laboratory equipment (for example almost all oscilloscopes are fitted with 50</a:t>
            </a:r>
            <a:r>
              <a:rPr lang="el-GR" dirty="0">
                <a:solidFill>
                  <a:srgbClr val="000000"/>
                </a:solidFill>
                <a:latin typeface="open sans" panose="020B0606030504020204" pitchFamily="34" charset="0"/>
              </a:rPr>
              <a:t>Ω </a:t>
            </a:r>
            <a:r>
              <a:rPr lang="en-GB" dirty="0">
                <a:solidFill>
                  <a:srgbClr val="000000"/>
                </a:solidFill>
                <a:latin typeface="open sans" panose="020B0606030504020204" pitchFamily="34" charset="0"/>
              </a:rPr>
              <a:t>BNC connectors).</a:t>
            </a:r>
          </a:p>
        </p:txBody>
      </p:sp>
      <p:sp>
        <p:nvSpPr>
          <p:cNvPr id="10" name="Rectangle 9">
            <a:extLst>
              <a:ext uri="{FF2B5EF4-FFF2-40B4-BE49-F238E27FC236}">
                <a16:creationId xmlns:a16="http://schemas.microsoft.com/office/drawing/2014/main" id="{B580BC7C-82C7-1245-B5C0-FECE34D1D1DC}"/>
              </a:ext>
            </a:extLst>
          </p:cNvPr>
          <p:cNvSpPr/>
          <p:nvPr/>
        </p:nvSpPr>
        <p:spPr>
          <a:xfrm>
            <a:off x="288954" y="3702348"/>
            <a:ext cx="7858428" cy="1938992"/>
          </a:xfrm>
          <a:prstGeom prst="rect">
            <a:avLst/>
          </a:prstGeom>
        </p:spPr>
        <p:txBody>
          <a:bodyPr wrap="square">
            <a:spAutoFit/>
          </a:bodyPr>
          <a:lstStyle/>
          <a:p>
            <a:r>
              <a:rPr lang="en-GB" sz="2000" dirty="0">
                <a:solidFill>
                  <a:srgbClr val="000000"/>
                </a:solidFill>
              </a:rPr>
              <a:t>The characteristic impedance (Z</a:t>
            </a:r>
            <a:r>
              <a:rPr lang="en-GB" sz="2000" baseline="-25000" dirty="0">
                <a:solidFill>
                  <a:srgbClr val="000000"/>
                </a:solidFill>
              </a:rPr>
              <a:t>0</a:t>
            </a:r>
            <a:r>
              <a:rPr lang="en-GB" sz="2000" dirty="0">
                <a:solidFill>
                  <a:srgbClr val="000000"/>
                </a:solidFill>
              </a:rPr>
              <a:t>) of a cable can be calculated by</a:t>
            </a:r>
          </a:p>
          <a:p>
            <a:r>
              <a:rPr lang="en-GB" sz="2000" dirty="0"/>
              <a:t>Z</a:t>
            </a:r>
            <a:r>
              <a:rPr lang="en-GB" sz="2000" baseline="-25000" dirty="0"/>
              <a:t>0</a:t>
            </a:r>
            <a:r>
              <a:rPr lang="en-GB" sz="2000" dirty="0"/>
              <a:t> = √( L / C ) Ohms</a:t>
            </a:r>
            <a:br>
              <a:rPr lang="en-GB" sz="2000" dirty="0"/>
            </a:br>
            <a:br>
              <a:rPr lang="en-GB" sz="2000" dirty="0"/>
            </a:br>
            <a:r>
              <a:rPr lang="en-GB" sz="2000" dirty="0"/>
              <a:t>Where ...</a:t>
            </a:r>
            <a:br>
              <a:rPr lang="en-GB" sz="2000" dirty="0"/>
            </a:br>
            <a:r>
              <a:rPr lang="en-GB" sz="2000" dirty="0"/>
              <a:t>    L = inductance in Henrys</a:t>
            </a:r>
            <a:br>
              <a:rPr lang="en-GB" sz="2000" dirty="0"/>
            </a:br>
            <a:r>
              <a:rPr lang="en-GB" sz="2000" dirty="0"/>
              <a:t>    C = capacitance in Farads</a:t>
            </a:r>
          </a:p>
        </p:txBody>
      </p:sp>
    </p:spTree>
    <p:extLst>
      <p:ext uri="{BB962C8B-B14F-4D97-AF65-F5344CB8AC3E}">
        <p14:creationId xmlns:p14="http://schemas.microsoft.com/office/powerpoint/2010/main" val="3862596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4718728" cy="584775"/>
          </a:xfrm>
          <a:prstGeom prst="rect">
            <a:avLst/>
          </a:prstGeom>
          <a:noFill/>
        </p:spPr>
        <p:txBody>
          <a:bodyPr wrap="none" rtlCol="0">
            <a:spAutoFit/>
          </a:bodyPr>
          <a:lstStyle/>
          <a:p>
            <a:r>
              <a:rPr lang="en-GB" sz="3200" dirty="0">
                <a:latin typeface="Calibri" panose="020F0502020204030204" pitchFamily="34" charset="0"/>
              </a:rPr>
              <a:t>Coax cable – velocity factor</a:t>
            </a:r>
          </a:p>
        </p:txBody>
      </p:sp>
      <p:sp>
        <p:nvSpPr>
          <p:cNvPr id="7" name="Rectangle 6">
            <a:extLst>
              <a:ext uri="{FF2B5EF4-FFF2-40B4-BE49-F238E27FC236}">
                <a16:creationId xmlns:a16="http://schemas.microsoft.com/office/drawing/2014/main" id="{D6E65598-C594-9C4A-AB1F-9933ABF31BCA}"/>
              </a:ext>
            </a:extLst>
          </p:cNvPr>
          <p:cNvSpPr/>
          <p:nvPr/>
        </p:nvSpPr>
        <p:spPr>
          <a:xfrm>
            <a:off x="1094509" y="2131061"/>
            <a:ext cx="9947563" cy="1938992"/>
          </a:xfrm>
          <a:prstGeom prst="rect">
            <a:avLst/>
          </a:prstGeom>
        </p:spPr>
        <p:txBody>
          <a:bodyPr wrap="square">
            <a:spAutoFit/>
          </a:bodyPr>
          <a:lstStyle/>
          <a:p>
            <a:r>
              <a:rPr lang="en-GB" sz="2400" dirty="0">
                <a:solidFill>
                  <a:srgbClr val="202124"/>
                </a:solidFill>
                <a:latin typeface="arial" panose="020B0604020202020204" pitchFamily="34" charset="0"/>
              </a:rPr>
              <a:t>Coaxial cable specifications often include the velocity factor, which is typically between 60% and 90%. A cable with a velocity factor of 70% means that the signal travels at 0.7 times the speed of light or 2.1 ∙ 10^8 m/sec. The velocity factor is directly related to the permittivity of the transmission line.</a:t>
            </a:r>
            <a:endParaRPr lang="en-GB" sz="2400" dirty="0"/>
          </a:p>
        </p:txBody>
      </p:sp>
    </p:spTree>
    <p:extLst>
      <p:ext uri="{BB962C8B-B14F-4D97-AF65-F5344CB8AC3E}">
        <p14:creationId xmlns:p14="http://schemas.microsoft.com/office/powerpoint/2010/main" val="21732329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1914114" cy="584775"/>
          </a:xfrm>
          <a:prstGeom prst="rect">
            <a:avLst/>
          </a:prstGeom>
          <a:noFill/>
        </p:spPr>
        <p:txBody>
          <a:bodyPr wrap="none" rtlCol="0">
            <a:spAutoFit/>
          </a:bodyPr>
          <a:lstStyle/>
          <a:p>
            <a:r>
              <a:rPr lang="en-GB" sz="3200" dirty="0">
                <a:latin typeface="Calibri" panose="020F0502020204030204" pitchFamily="34" charset="0"/>
              </a:rPr>
              <a:t>Skin effect</a:t>
            </a:r>
          </a:p>
        </p:txBody>
      </p:sp>
      <p:sp>
        <p:nvSpPr>
          <p:cNvPr id="2" name="Rectangle 1">
            <a:extLst>
              <a:ext uri="{FF2B5EF4-FFF2-40B4-BE49-F238E27FC236}">
                <a16:creationId xmlns:a16="http://schemas.microsoft.com/office/drawing/2014/main" id="{E65027D3-CF2D-364A-8027-C33154F0E051}"/>
              </a:ext>
            </a:extLst>
          </p:cNvPr>
          <p:cNvSpPr/>
          <p:nvPr/>
        </p:nvSpPr>
        <p:spPr>
          <a:xfrm>
            <a:off x="1030515" y="1818253"/>
            <a:ext cx="10218056" cy="1938992"/>
          </a:xfrm>
          <a:prstGeom prst="rect">
            <a:avLst/>
          </a:prstGeom>
        </p:spPr>
        <p:txBody>
          <a:bodyPr wrap="square">
            <a:spAutoFit/>
          </a:bodyPr>
          <a:lstStyle/>
          <a:p>
            <a:r>
              <a:rPr lang="en-GB" sz="2400" dirty="0">
                <a:solidFill>
                  <a:srgbClr val="000000"/>
                </a:solidFill>
                <a:latin typeface="open sans" panose="020B0606030504020204" pitchFamily="34" charset="0"/>
              </a:rPr>
              <a:t>Skin effect causes high frequency signals to concentrate on the outside of the conductor, and the inner section becomes (almost) irrelevant.  Some HF coax for fixed installations will use an inner copper tube rather than twisted wires, because the centre part of the conductor serves no real purpose.  </a:t>
            </a:r>
            <a:endParaRPr lang="en-GB" sz="2400" dirty="0"/>
          </a:p>
        </p:txBody>
      </p:sp>
    </p:spTree>
    <p:extLst>
      <p:ext uri="{BB962C8B-B14F-4D97-AF65-F5344CB8AC3E}">
        <p14:creationId xmlns:p14="http://schemas.microsoft.com/office/powerpoint/2010/main" val="4769424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6194709" cy="523220"/>
          </a:xfrm>
          <a:prstGeom prst="rect">
            <a:avLst/>
          </a:prstGeom>
          <a:noFill/>
        </p:spPr>
        <p:txBody>
          <a:bodyPr wrap="none" rtlCol="0">
            <a:spAutoFit/>
          </a:bodyPr>
          <a:lstStyle/>
          <a:p>
            <a:r>
              <a:rPr lang="en-GB" sz="2800" dirty="0"/>
              <a:t>EBW and EFI detonator coax and </a:t>
            </a:r>
            <a:r>
              <a:rPr lang="en-GB" sz="2800" dirty="0" err="1"/>
              <a:t>stripline</a:t>
            </a:r>
            <a:endParaRPr lang="en-GB" sz="2800" dirty="0"/>
          </a:p>
        </p:txBody>
      </p:sp>
      <p:pic>
        <p:nvPicPr>
          <p:cNvPr id="18439" name="Picture 7" descr="page1image338155152">
            <a:extLst>
              <a:ext uri="{FF2B5EF4-FFF2-40B4-BE49-F238E27FC236}">
                <a16:creationId xmlns:a16="http://schemas.microsoft.com/office/drawing/2014/main" id="{D6E2948A-AF20-0945-ADC5-A543C24F46D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32227" y="4262912"/>
            <a:ext cx="10426640" cy="2507673"/>
          </a:xfrm>
          <a:prstGeom prst="rect">
            <a:avLst/>
          </a:prstGeom>
          <a:noFill/>
          <a:extLst>
            <a:ext uri="{909E8E84-426E-40DD-AFC4-6F175D3DCCD1}">
              <a14:hiddenFill xmlns:a14="http://schemas.microsoft.com/office/drawing/2010/main">
                <a:solidFill>
                  <a:srgbClr val="FFFFFF"/>
                </a:solidFill>
              </a14:hiddenFill>
            </a:ext>
          </a:extLst>
        </p:spPr>
      </p:pic>
      <p:pic>
        <p:nvPicPr>
          <p:cNvPr id="18443" name="Picture 11" descr="page1image338156480">
            <a:extLst>
              <a:ext uri="{FF2B5EF4-FFF2-40B4-BE49-F238E27FC236}">
                <a16:creationId xmlns:a16="http://schemas.microsoft.com/office/drawing/2014/main" id="{23BB70B8-99AA-A341-86A6-7F3CBD739A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9587257" cy="0"/>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Teledyne Reynolds Red High Voltage Coaxial Cable C/A RI 1787026-14IN 8609  New | eBay">
            <a:extLst>
              <a:ext uri="{FF2B5EF4-FFF2-40B4-BE49-F238E27FC236}">
                <a16:creationId xmlns:a16="http://schemas.microsoft.com/office/drawing/2014/main" id="{31CF2DCF-86DF-C44C-B531-2DC98D1063D0}"/>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a:stretch/>
        </p:blipFill>
        <p:spPr bwMode="auto">
          <a:xfrm>
            <a:off x="4074510" y="1212350"/>
            <a:ext cx="7583085" cy="3921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3101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10289</TotalTime>
  <Words>472</Words>
  <Application>Microsoft Macintosh PowerPoint</Application>
  <PresentationFormat>Widescreen</PresentationFormat>
  <Paragraphs>68</Paragraphs>
  <Slides>21</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Arial</vt:lpstr>
      <vt:lpstr>Baskerville</vt:lpstr>
      <vt:lpstr>Calibri</vt:lpstr>
      <vt:lpstr>Calibri Light</vt:lpstr>
      <vt:lpstr>open sans</vt:lpstr>
      <vt:lpstr>Oxford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Owen</dc:creator>
  <cp:lastModifiedBy>Chris Owen</cp:lastModifiedBy>
  <cp:revision>260</cp:revision>
  <dcterms:created xsi:type="dcterms:W3CDTF">2021-02-08T22:52:00Z</dcterms:created>
  <dcterms:modified xsi:type="dcterms:W3CDTF">2022-04-04T05:25:55Z</dcterms:modified>
</cp:coreProperties>
</file>