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4" r:id="rId6"/>
    <p:sldId id="268" r:id="rId7"/>
    <p:sldId id="262" r:id="rId8"/>
    <p:sldId id="265" r:id="rId9"/>
    <p:sldId id="267"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7560A203-3B09-4150-89C3-7176D4D52DF3}"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3243237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412219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9258112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2107740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B583E7-16BD-4BD7-A5B4-1E9EDC1F24E1}" type="datetimeFigureOut">
              <a:rPr lang="en-GB" smtClean="0"/>
              <a:t>01/03/2019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765049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B583E7-16BD-4BD7-A5B4-1E9EDC1F24E1}" type="datetimeFigureOut">
              <a:rPr lang="en-GB" smtClean="0"/>
              <a:t>01/03/2019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203209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B583E7-16BD-4BD7-A5B4-1E9EDC1F24E1}" type="datetimeFigureOut">
              <a:rPr lang="en-GB" smtClean="0"/>
              <a:t>01/03/2019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1177501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5272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8B583E7-16BD-4BD7-A5B4-1E9EDC1F24E1}" type="datetimeFigureOut">
              <a:rPr lang="en-GB" smtClean="0"/>
              <a:t>01/03/2019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7560A203-3B09-4150-89C3-7176D4D52DF3}"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80539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3072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583E7-16BD-4BD7-A5B4-1E9EDC1F24E1}"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60A203-3B09-4150-89C3-7176D4D52DF3}" type="slidenum">
              <a:rPr lang="en-GB" smtClean="0"/>
              <a:t>‹#›</a:t>
            </a:fld>
            <a:endParaRPr lang="en-GB"/>
          </a:p>
        </p:txBody>
      </p:sp>
    </p:spTree>
    <p:extLst>
      <p:ext uri="{BB962C8B-B14F-4D97-AF65-F5344CB8AC3E}">
        <p14:creationId xmlns:p14="http://schemas.microsoft.com/office/powerpoint/2010/main" val="1481751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8B583E7-16BD-4BD7-A5B4-1E9EDC1F24E1}" type="datetimeFigureOut">
              <a:rPr lang="en-GB" smtClean="0"/>
              <a:t>01/03/2019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7560A203-3B09-4150-89C3-7176D4D52DF3}"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99342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207C-8F5A-446E-809D-1D8329C48564}"/>
              </a:ext>
            </a:extLst>
          </p:cNvPr>
          <p:cNvSpPr>
            <a:spLocks noGrp="1"/>
          </p:cNvSpPr>
          <p:nvPr>
            <p:ph type="ctrTitle"/>
          </p:nvPr>
        </p:nvSpPr>
        <p:spPr/>
        <p:txBody>
          <a:bodyPr>
            <a:normAutofit fontScale="90000"/>
          </a:bodyPr>
          <a:lstStyle/>
          <a:p>
            <a:r>
              <a:rPr lang="en-GB" dirty="0"/>
              <a:t>How effective is the structure of the Roman Household?</a:t>
            </a:r>
          </a:p>
        </p:txBody>
      </p:sp>
      <p:sp>
        <p:nvSpPr>
          <p:cNvPr id="3" name="Subtitle 2">
            <a:extLst>
              <a:ext uri="{FF2B5EF4-FFF2-40B4-BE49-F238E27FC236}">
                <a16:creationId xmlns:a16="http://schemas.microsoft.com/office/drawing/2014/main" id="{FED3FE4E-B0C3-4494-A599-B1A7FA05D6A6}"/>
              </a:ext>
            </a:extLst>
          </p:cNvPr>
          <p:cNvSpPr>
            <a:spLocks noGrp="1"/>
          </p:cNvSpPr>
          <p:nvPr>
            <p:ph type="subTitle" idx="1"/>
          </p:nvPr>
        </p:nvSpPr>
        <p:spPr>
          <a:xfrm>
            <a:off x="1471246" y="4299561"/>
            <a:ext cx="9144000" cy="1655762"/>
          </a:xfrm>
        </p:spPr>
        <p:txBody>
          <a:bodyPr>
            <a:normAutofit/>
          </a:bodyPr>
          <a:lstStyle/>
          <a:p>
            <a:r>
              <a:rPr lang="en-GB" dirty="0"/>
              <a:t>Hazel Carter (1800573)</a:t>
            </a:r>
            <a:br>
              <a:rPr lang="en-GB" dirty="0"/>
            </a:br>
            <a:r>
              <a:rPr lang="en-GB" dirty="0"/>
              <a:t>Matthew Rees (1801200)</a:t>
            </a:r>
            <a:br>
              <a:rPr lang="en-GB" dirty="0"/>
            </a:br>
            <a:r>
              <a:rPr lang="en-GB" dirty="0"/>
              <a:t>Jacob Summers (1801142)</a:t>
            </a:r>
            <a:br>
              <a:rPr lang="en-GB" dirty="0"/>
            </a:br>
            <a:endParaRPr lang="en-GB" dirty="0"/>
          </a:p>
        </p:txBody>
      </p:sp>
    </p:spTree>
    <p:extLst>
      <p:ext uri="{BB962C8B-B14F-4D97-AF65-F5344CB8AC3E}">
        <p14:creationId xmlns:p14="http://schemas.microsoft.com/office/powerpoint/2010/main" val="3272852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3F3A4-6A75-47E1-9314-FBC7708FE6C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30B113F-B00C-4A60-B052-ED5A40B6D5FE}"/>
              </a:ext>
            </a:extLst>
          </p:cNvPr>
          <p:cNvSpPr>
            <a:spLocks noGrp="1"/>
          </p:cNvSpPr>
          <p:nvPr>
            <p:ph idx="1"/>
          </p:nvPr>
        </p:nvSpPr>
        <p:spPr/>
        <p:txBody>
          <a:bodyPr/>
          <a:lstStyle/>
          <a:p>
            <a:r>
              <a:rPr lang="en-GB" dirty="0"/>
              <a:t>Members of the Roman Household.</a:t>
            </a:r>
          </a:p>
          <a:p>
            <a:endParaRPr lang="en-GB" dirty="0"/>
          </a:p>
          <a:p>
            <a:r>
              <a:rPr lang="en-GB" dirty="0"/>
              <a:t>Explain the effectiveness of each member.</a:t>
            </a:r>
          </a:p>
          <a:p>
            <a:endParaRPr lang="en-GB" dirty="0"/>
          </a:p>
          <a:p>
            <a:r>
              <a:rPr lang="en-GB" dirty="0"/>
              <a:t>How they work as a collective.</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07684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25B6-BACE-4BFE-906D-73273AEC07AC}"/>
              </a:ext>
            </a:extLst>
          </p:cNvPr>
          <p:cNvSpPr>
            <a:spLocks noGrp="1"/>
          </p:cNvSpPr>
          <p:nvPr>
            <p:ph type="title"/>
          </p:nvPr>
        </p:nvSpPr>
        <p:spPr/>
        <p:txBody>
          <a:bodyPr/>
          <a:lstStyle/>
          <a:p>
            <a:r>
              <a:rPr lang="en-GB" dirty="0"/>
              <a:t>Paterfamilias</a:t>
            </a:r>
          </a:p>
        </p:txBody>
      </p:sp>
      <p:sp>
        <p:nvSpPr>
          <p:cNvPr id="3" name="Content Placeholder 2">
            <a:extLst>
              <a:ext uri="{FF2B5EF4-FFF2-40B4-BE49-F238E27FC236}">
                <a16:creationId xmlns:a16="http://schemas.microsoft.com/office/drawing/2014/main" id="{FD1E4EC4-408F-4C14-AC26-16037FDEEFAF}"/>
              </a:ext>
            </a:extLst>
          </p:cNvPr>
          <p:cNvSpPr>
            <a:spLocks noGrp="1"/>
          </p:cNvSpPr>
          <p:nvPr>
            <p:ph idx="1"/>
          </p:nvPr>
        </p:nvSpPr>
        <p:spPr>
          <a:xfrm>
            <a:off x="838200" y="1825625"/>
            <a:ext cx="6383215" cy="4351338"/>
          </a:xfrm>
        </p:spPr>
        <p:txBody>
          <a:bodyPr>
            <a:normAutofit fontScale="85000" lnSpcReduction="20000"/>
          </a:bodyPr>
          <a:lstStyle/>
          <a:p>
            <a:r>
              <a:rPr lang="en-GB" dirty="0"/>
              <a:t>Power of the family (</a:t>
            </a:r>
            <a:r>
              <a:rPr lang="en-GB" i="1" dirty="0"/>
              <a:t>patria </a:t>
            </a:r>
            <a:r>
              <a:rPr lang="en-GB" i="1" dirty="0" err="1"/>
              <a:t>potestas</a:t>
            </a:r>
            <a:r>
              <a:rPr lang="en-GB" dirty="0"/>
              <a:t>)</a:t>
            </a:r>
          </a:p>
          <a:p>
            <a:pPr lvl="1"/>
            <a:r>
              <a:rPr lang="en-GB" i="0" dirty="0"/>
              <a:t>Oldest living male</a:t>
            </a:r>
          </a:p>
          <a:p>
            <a:pPr lvl="1"/>
            <a:r>
              <a:rPr lang="en-GB" i="0" dirty="0"/>
              <a:t>Power over life of the domus </a:t>
            </a:r>
            <a:r>
              <a:rPr lang="en-GB" i="1" dirty="0"/>
              <a:t>– vitae </a:t>
            </a:r>
            <a:r>
              <a:rPr lang="en-GB" i="1" dirty="0" err="1"/>
              <a:t>necisque</a:t>
            </a:r>
            <a:r>
              <a:rPr lang="en-GB" i="1" dirty="0"/>
              <a:t> </a:t>
            </a:r>
            <a:r>
              <a:rPr lang="en-GB" i="1" dirty="0" err="1"/>
              <a:t>potestas</a:t>
            </a:r>
            <a:r>
              <a:rPr lang="en-GB" i="1" dirty="0"/>
              <a:t>. </a:t>
            </a:r>
            <a:r>
              <a:rPr lang="en-GB" i="0" dirty="0"/>
              <a:t>Extended family are included in this.</a:t>
            </a:r>
          </a:p>
          <a:p>
            <a:pPr lvl="1"/>
            <a:r>
              <a:rPr lang="en-GB" i="0" dirty="0"/>
              <a:t>If they had disgraced him then it might be more likely to do so.</a:t>
            </a:r>
          </a:p>
          <a:p>
            <a:pPr lvl="1"/>
            <a:r>
              <a:rPr lang="en-GB" i="0" dirty="0"/>
              <a:t>The all powerful image diminishes over time.</a:t>
            </a:r>
          </a:p>
          <a:p>
            <a:r>
              <a:rPr lang="en-GB" dirty="0"/>
              <a:t>Not always likely to execute this power over offspring due to the risk of not having legitimate heirs.</a:t>
            </a:r>
          </a:p>
          <a:p>
            <a:pPr lvl="1"/>
            <a:r>
              <a:rPr lang="en-GB" i="0" dirty="0" err="1"/>
              <a:t>Disfigurment</a:t>
            </a:r>
            <a:r>
              <a:rPr lang="en-GB" i="0" dirty="0"/>
              <a:t> or severe issues were generally the common times in which you would expose a child or kill them later in life.</a:t>
            </a:r>
          </a:p>
          <a:p>
            <a:r>
              <a:rPr lang="en-GB" dirty="0"/>
              <a:t>Legal power over the domus</a:t>
            </a:r>
          </a:p>
          <a:p>
            <a:pPr lvl="1"/>
            <a:r>
              <a:rPr lang="en-GB" i="0" dirty="0"/>
              <a:t>Organises marriages</a:t>
            </a:r>
          </a:p>
          <a:p>
            <a:r>
              <a:rPr lang="en-GB" dirty="0"/>
              <a:t>Performed the household rites and rituals.</a:t>
            </a:r>
          </a:p>
          <a:p>
            <a:endParaRPr lang="en-GB" dirty="0"/>
          </a:p>
        </p:txBody>
      </p:sp>
      <p:sp>
        <p:nvSpPr>
          <p:cNvPr id="4" name="TextBox 3">
            <a:extLst>
              <a:ext uri="{FF2B5EF4-FFF2-40B4-BE49-F238E27FC236}">
                <a16:creationId xmlns:a16="http://schemas.microsoft.com/office/drawing/2014/main" id="{E74AB4FA-266B-43B4-86EE-64CA5F5EA052}"/>
              </a:ext>
            </a:extLst>
          </p:cNvPr>
          <p:cNvSpPr txBox="1"/>
          <p:nvPr/>
        </p:nvSpPr>
        <p:spPr>
          <a:xfrm>
            <a:off x="7221415" y="1690688"/>
            <a:ext cx="4783016" cy="4555093"/>
          </a:xfrm>
          <a:prstGeom prst="rect">
            <a:avLst/>
          </a:prstGeom>
          <a:noFill/>
        </p:spPr>
        <p:txBody>
          <a:bodyPr wrap="square" rtlCol="0">
            <a:spAutoFit/>
          </a:bodyPr>
          <a:lstStyle/>
          <a:p>
            <a:r>
              <a:rPr lang="en-GB" sz="2000" dirty="0"/>
              <a:t>Order of Importance to the paterfamilias:</a:t>
            </a:r>
          </a:p>
          <a:p>
            <a:pPr marL="800100" lvl="1" indent="-342900">
              <a:buFont typeface="Arial" panose="020B0604020202020204" pitchFamily="34" charset="0"/>
              <a:buChar char="•"/>
            </a:pPr>
            <a:r>
              <a:rPr lang="en-GB" dirty="0"/>
              <a:t>Parents</a:t>
            </a:r>
          </a:p>
          <a:p>
            <a:pPr marL="800100" lvl="1" indent="-342900">
              <a:buFont typeface="Arial" panose="020B0604020202020204" pitchFamily="34" charset="0"/>
              <a:buChar char="•"/>
            </a:pPr>
            <a:r>
              <a:rPr lang="en-GB" dirty="0"/>
              <a:t>Children</a:t>
            </a:r>
          </a:p>
          <a:p>
            <a:pPr marL="800100" lvl="1" indent="-342900">
              <a:buFont typeface="Arial" panose="020B0604020202020204" pitchFamily="34" charset="0"/>
              <a:buChar char="•"/>
            </a:pPr>
            <a:r>
              <a:rPr lang="en-GB" dirty="0"/>
              <a:t>Slaves</a:t>
            </a:r>
          </a:p>
          <a:p>
            <a:pPr marL="800100" lvl="1" indent="-342900">
              <a:buFont typeface="Arial" panose="020B0604020202020204" pitchFamily="34" charset="0"/>
              <a:buChar char="•"/>
            </a:pPr>
            <a:r>
              <a:rPr lang="en-GB" dirty="0"/>
              <a:t>Others (technically can include the wife)</a:t>
            </a:r>
          </a:p>
          <a:p>
            <a:pPr marL="800100" lvl="1" indent="-342900">
              <a:buFont typeface="Arial" panose="020B0604020202020204" pitchFamily="34" charset="0"/>
              <a:buChar char="•"/>
            </a:pPr>
            <a:endParaRPr lang="en-GB" dirty="0"/>
          </a:p>
          <a:p>
            <a:r>
              <a:rPr lang="en-GB" dirty="0"/>
              <a:t>“But if there were a contest of a comparison about who should get most of our dutifulness, then first would be our country and our parents to whom we are obligated for the greatest benefits. Next would be our children and our whole household (</a:t>
            </a:r>
            <a:r>
              <a:rPr lang="en-GB" i="1" dirty="0"/>
              <a:t>domus</a:t>
            </a:r>
            <a:r>
              <a:rPr lang="en-GB" dirty="0"/>
              <a:t>), who look to us alone and who have no other shelter. And finally, our relatives who are well disposed to us and with whom our fortune is held in common.” [Cicero. </a:t>
            </a:r>
            <a:r>
              <a:rPr lang="en-GB" i="1" dirty="0"/>
              <a:t>On </a:t>
            </a:r>
            <a:r>
              <a:rPr lang="en-GB" i="1" dirty="0" err="1"/>
              <a:t>Durties</a:t>
            </a:r>
            <a:r>
              <a:rPr lang="en-GB" i="1" dirty="0"/>
              <a:t>, 1.58</a:t>
            </a:r>
            <a:r>
              <a:rPr lang="en-GB" dirty="0"/>
              <a:t>]</a:t>
            </a:r>
          </a:p>
        </p:txBody>
      </p:sp>
    </p:spTree>
    <p:extLst>
      <p:ext uri="{BB962C8B-B14F-4D97-AF65-F5344CB8AC3E}">
        <p14:creationId xmlns:p14="http://schemas.microsoft.com/office/powerpoint/2010/main" val="1742330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CE1F5-CAD3-4354-AF29-7EC59C34F6A2}"/>
              </a:ext>
            </a:extLst>
          </p:cNvPr>
          <p:cNvSpPr>
            <a:spLocks noGrp="1"/>
          </p:cNvSpPr>
          <p:nvPr>
            <p:ph type="title"/>
          </p:nvPr>
        </p:nvSpPr>
        <p:spPr/>
        <p:txBody>
          <a:bodyPr/>
          <a:lstStyle/>
          <a:p>
            <a:r>
              <a:rPr lang="en-GB" dirty="0"/>
              <a:t>Children</a:t>
            </a:r>
          </a:p>
        </p:txBody>
      </p:sp>
      <p:sp>
        <p:nvSpPr>
          <p:cNvPr id="3" name="Content Placeholder 2">
            <a:extLst>
              <a:ext uri="{FF2B5EF4-FFF2-40B4-BE49-F238E27FC236}">
                <a16:creationId xmlns:a16="http://schemas.microsoft.com/office/drawing/2014/main" id="{BED4073E-26CD-4AEF-B30A-6C759A4F9378}"/>
              </a:ext>
            </a:extLst>
          </p:cNvPr>
          <p:cNvSpPr>
            <a:spLocks noGrp="1"/>
          </p:cNvSpPr>
          <p:nvPr>
            <p:ph idx="1"/>
          </p:nvPr>
        </p:nvSpPr>
        <p:spPr>
          <a:xfrm>
            <a:off x="1371600" y="1647092"/>
            <a:ext cx="9601200" cy="4220308"/>
          </a:xfrm>
        </p:spPr>
        <p:txBody>
          <a:bodyPr>
            <a:normAutofit fontScale="85000" lnSpcReduction="20000"/>
          </a:bodyPr>
          <a:lstStyle/>
          <a:p>
            <a:r>
              <a:rPr lang="en-GB" dirty="0"/>
              <a:t>Goal is to continue household through the generations.</a:t>
            </a:r>
          </a:p>
          <a:p>
            <a:pPr lvl="1"/>
            <a:r>
              <a:rPr lang="en-GB" i="0" dirty="0"/>
              <a:t>Legitimate heir is created through correct marriage</a:t>
            </a:r>
          </a:p>
          <a:p>
            <a:r>
              <a:rPr lang="en-GB" dirty="0"/>
              <a:t>Useful for work around house.</a:t>
            </a:r>
          </a:p>
          <a:p>
            <a:r>
              <a:rPr lang="en-GB" dirty="0"/>
              <a:t>Look after members of the family.</a:t>
            </a:r>
          </a:p>
          <a:p>
            <a:r>
              <a:rPr lang="en-GB" dirty="0"/>
              <a:t>Their first responsibility was the parents.</a:t>
            </a:r>
          </a:p>
          <a:p>
            <a:r>
              <a:rPr lang="en-GB" dirty="0"/>
              <a:t>Could be killed off or exposed.</a:t>
            </a:r>
          </a:p>
          <a:p>
            <a:pPr lvl="1"/>
            <a:r>
              <a:rPr lang="en-GB" i="0" dirty="0"/>
              <a:t>Risk of losing heir</a:t>
            </a:r>
          </a:p>
          <a:p>
            <a:pPr lvl="1"/>
            <a:r>
              <a:rPr lang="en-GB" i="0" dirty="0"/>
              <a:t>Female vs Male ratio inconclusive </a:t>
            </a:r>
          </a:p>
          <a:p>
            <a:r>
              <a:rPr lang="en-GB" dirty="0"/>
              <a:t>Adoption to create legitimate heir in the case of inability to have an offspring or death.</a:t>
            </a:r>
          </a:p>
          <a:p>
            <a:r>
              <a:rPr lang="en-GB" dirty="0"/>
              <a:t>In the case of the father dying, likely situation, male heirs can make legal decisions if they have reached maturity otherwise they have a guardian. </a:t>
            </a:r>
          </a:p>
          <a:p>
            <a:r>
              <a:rPr lang="en-GB" dirty="0"/>
              <a:t>High mortality rate.</a:t>
            </a:r>
          </a:p>
          <a:p>
            <a:r>
              <a:rPr lang="en-GB" dirty="0"/>
              <a:t>Could be sold into slavery.</a:t>
            </a:r>
          </a:p>
        </p:txBody>
      </p:sp>
    </p:spTree>
    <p:extLst>
      <p:ext uri="{BB962C8B-B14F-4D97-AF65-F5344CB8AC3E}">
        <p14:creationId xmlns:p14="http://schemas.microsoft.com/office/powerpoint/2010/main" val="862708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83F3F-1AB9-4B3A-A978-14A78B429586}"/>
              </a:ext>
            </a:extLst>
          </p:cNvPr>
          <p:cNvSpPr>
            <a:spLocks noGrp="1"/>
          </p:cNvSpPr>
          <p:nvPr>
            <p:ph type="title"/>
          </p:nvPr>
        </p:nvSpPr>
        <p:spPr/>
        <p:txBody>
          <a:bodyPr/>
          <a:lstStyle/>
          <a:p>
            <a:r>
              <a:rPr lang="en-GB" dirty="0"/>
              <a:t>Wives and Women</a:t>
            </a:r>
          </a:p>
        </p:txBody>
      </p:sp>
      <p:sp>
        <p:nvSpPr>
          <p:cNvPr id="3" name="Content Placeholder 2">
            <a:extLst>
              <a:ext uri="{FF2B5EF4-FFF2-40B4-BE49-F238E27FC236}">
                <a16:creationId xmlns:a16="http://schemas.microsoft.com/office/drawing/2014/main" id="{A70B857D-96A1-4BD7-AAEC-E8CF898B71DC}"/>
              </a:ext>
            </a:extLst>
          </p:cNvPr>
          <p:cNvSpPr>
            <a:spLocks noGrp="1"/>
          </p:cNvSpPr>
          <p:nvPr>
            <p:ph idx="1"/>
          </p:nvPr>
        </p:nvSpPr>
        <p:spPr>
          <a:xfrm>
            <a:off x="838200" y="1825624"/>
            <a:ext cx="10515600" cy="4768607"/>
          </a:xfrm>
        </p:spPr>
        <p:txBody>
          <a:bodyPr>
            <a:normAutofit fontScale="70000" lnSpcReduction="20000"/>
          </a:bodyPr>
          <a:lstStyle/>
          <a:p>
            <a:r>
              <a:rPr lang="en-GB" dirty="0"/>
              <a:t>Usefulness of a woman in the Roman household is often overlooked</a:t>
            </a:r>
          </a:p>
          <a:p>
            <a:r>
              <a:rPr lang="en-GB" i="1" dirty="0"/>
              <a:t>materfamilias</a:t>
            </a:r>
          </a:p>
          <a:p>
            <a:r>
              <a:rPr lang="en-GB" dirty="0"/>
              <a:t>Generally oversee and take control of economic endeavours</a:t>
            </a:r>
          </a:p>
          <a:p>
            <a:pPr lvl="1"/>
            <a:r>
              <a:rPr lang="en-GB" dirty="0"/>
              <a:t>Cicero and </a:t>
            </a:r>
            <a:r>
              <a:rPr lang="en-GB" dirty="0" err="1"/>
              <a:t>Terentia</a:t>
            </a:r>
            <a:r>
              <a:rPr lang="en-GB" dirty="0"/>
              <a:t>. She oversaw the family in his exile.</a:t>
            </a:r>
          </a:p>
          <a:p>
            <a:pPr lvl="1"/>
            <a:r>
              <a:rPr lang="en-US" i="0" dirty="0"/>
              <a:t>“Dearest, you tell me that you are going to sell a row of houses. This is dreadful. […] Just this I will say: if my friends are loyal, money will not be lacking; if not, you cannot achieve results with your money. For pity’s sake, pitiable that we are, don’t let our unfortunate boy be utterly ruined!” [Cicero</a:t>
            </a:r>
            <a:r>
              <a:rPr lang="en-US" dirty="0"/>
              <a:t>. </a:t>
            </a:r>
            <a:r>
              <a:rPr lang="en-US" i="1" dirty="0"/>
              <a:t>Letters to Friends: Cicero to </a:t>
            </a:r>
            <a:r>
              <a:rPr lang="en-US" i="1" dirty="0" err="1"/>
              <a:t>Terentia</a:t>
            </a:r>
            <a:r>
              <a:rPr lang="en-US" i="1" dirty="0"/>
              <a:t> 8 (XIV.1)</a:t>
            </a:r>
            <a:r>
              <a:rPr lang="en-US" dirty="0"/>
              <a:t>]</a:t>
            </a:r>
            <a:endParaRPr lang="en-GB" dirty="0"/>
          </a:p>
          <a:p>
            <a:r>
              <a:rPr lang="en-GB" dirty="0"/>
              <a:t>Household orientated</a:t>
            </a:r>
          </a:p>
          <a:p>
            <a:r>
              <a:rPr lang="en-GB" dirty="0"/>
              <a:t>Looking after household</a:t>
            </a:r>
          </a:p>
          <a:p>
            <a:pPr lvl="1"/>
            <a:r>
              <a:rPr lang="en-GB" i="0" dirty="0"/>
              <a:t>May help with cooking and cleaning. Also may help with a </a:t>
            </a:r>
            <a:r>
              <a:rPr lang="en-GB" i="0" dirty="0" err="1"/>
              <a:t>tabernam</a:t>
            </a:r>
            <a:r>
              <a:rPr lang="en-GB" i="0" dirty="0"/>
              <a:t> which was attached to the domus.</a:t>
            </a:r>
          </a:p>
          <a:p>
            <a:r>
              <a:rPr lang="en-GB" dirty="0"/>
              <a:t>Usually in charge of teaching the children, especially in early life.</a:t>
            </a:r>
          </a:p>
          <a:p>
            <a:r>
              <a:rPr lang="en-GB" dirty="0"/>
              <a:t>By the republic era they may be seen at public functions with their husbands.</a:t>
            </a:r>
          </a:p>
          <a:p>
            <a:pPr lvl="1"/>
            <a:r>
              <a:rPr lang="en-GB" i="0" dirty="0"/>
              <a:t>Whilst there are no gendered areas of the Roman household, it was not likely to find them in public areas with the husband or father due to the fact that if they were to do something wrong then the judgement that they received would reflect onto the paterfamilias.</a:t>
            </a:r>
          </a:p>
          <a:p>
            <a:r>
              <a:rPr lang="en-GB" dirty="0"/>
              <a:t>Later, women could be seen working as bakers, pharmacists and shopkeepers and, legally, women’s rights improved, for example, divorce proceedings could be initiated by either the husband or wife.</a:t>
            </a:r>
          </a:p>
          <a:p>
            <a:r>
              <a:rPr lang="en-GB" dirty="0"/>
              <a:t>Lacking evidence for all aspects of a woman’s life due to the way I which they are presented in male written sources. </a:t>
            </a:r>
          </a:p>
        </p:txBody>
      </p:sp>
    </p:spTree>
    <p:extLst>
      <p:ext uri="{BB962C8B-B14F-4D97-AF65-F5344CB8AC3E}">
        <p14:creationId xmlns:p14="http://schemas.microsoft.com/office/powerpoint/2010/main" val="272800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B367F-DD4D-4D31-8865-F66B392EB506}"/>
              </a:ext>
            </a:extLst>
          </p:cNvPr>
          <p:cNvSpPr>
            <a:spLocks noGrp="1"/>
          </p:cNvSpPr>
          <p:nvPr>
            <p:ph type="title"/>
          </p:nvPr>
        </p:nvSpPr>
        <p:spPr/>
        <p:txBody>
          <a:bodyPr/>
          <a:lstStyle/>
          <a:p>
            <a:r>
              <a:rPr lang="en-GB" dirty="0"/>
              <a:t>Marriage</a:t>
            </a:r>
          </a:p>
        </p:txBody>
      </p:sp>
      <p:sp>
        <p:nvSpPr>
          <p:cNvPr id="3" name="Content Placeholder 2">
            <a:extLst>
              <a:ext uri="{FF2B5EF4-FFF2-40B4-BE49-F238E27FC236}">
                <a16:creationId xmlns:a16="http://schemas.microsoft.com/office/drawing/2014/main" id="{6848910F-C003-469B-BD70-6EA0573379D1}"/>
              </a:ext>
            </a:extLst>
          </p:cNvPr>
          <p:cNvSpPr>
            <a:spLocks noGrp="1"/>
          </p:cNvSpPr>
          <p:nvPr>
            <p:ph idx="1"/>
          </p:nvPr>
        </p:nvSpPr>
        <p:spPr>
          <a:xfrm>
            <a:off x="838200" y="1494692"/>
            <a:ext cx="5087815" cy="5224579"/>
          </a:xfrm>
        </p:spPr>
        <p:txBody>
          <a:bodyPr>
            <a:normAutofit fontScale="92500" lnSpcReduction="20000"/>
          </a:bodyPr>
          <a:lstStyle/>
          <a:p>
            <a:r>
              <a:rPr lang="en-GB" sz="1600" dirty="0"/>
              <a:t>Types</a:t>
            </a:r>
          </a:p>
          <a:p>
            <a:pPr lvl="1"/>
            <a:r>
              <a:rPr lang="en-GB" sz="1400" i="1" dirty="0" err="1"/>
              <a:t>conubium</a:t>
            </a:r>
            <a:r>
              <a:rPr lang="en-GB" sz="1400" dirty="0"/>
              <a:t> </a:t>
            </a:r>
            <a:r>
              <a:rPr lang="en-GB" sz="1400" i="1" dirty="0"/>
              <a:t>cum </a:t>
            </a:r>
            <a:r>
              <a:rPr lang="en-GB" sz="1400" i="1" dirty="0" err="1"/>
              <a:t>manu</a:t>
            </a:r>
            <a:endParaRPr lang="en-GB" sz="1400" i="1" dirty="0"/>
          </a:p>
          <a:p>
            <a:pPr lvl="2"/>
            <a:r>
              <a:rPr lang="en-GB" sz="1200" dirty="0"/>
              <a:t>Wives inherit from Husband</a:t>
            </a:r>
          </a:p>
          <a:p>
            <a:pPr lvl="2"/>
            <a:r>
              <a:rPr lang="en-GB" sz="1200" dirty="0"/>
              <a:t>Under control of husbands</a:t>
            </a:r>
          </a:p>
          <a:p>
            <a:pPr lvl="2"/>
            <a:r>
              <a:rPr lang="en-GB" sz="1200" dirty="0"/>
              <a:t>Legal part of husband’s </a:t>
            </a:r>
            <a:r>
              <a:rPr lang="en-GB" sz="1200" i="1" dirty="0" err="1"/>
              <a:t>familia</a:t>
            </a:r>
            <a:endParaRPr lang="en-GB" sz="1200" i="1" dirty="0"/>
          </a:p>
          <a:p>
            <a:pPr lvl="2"/>
            <a:r>
              <a:rPr lang="en-GB" sz="1200" dirty="0"/>
              <a:t>Fell out of fashion by Republic</a:t>
            </a:r>
          </a:p>
          <a:p>
            <a:pPr lvl="2"/>
            <a:endParaRPr lang="en-GB" sz="1200" dirty="0"/>
          </a:p>
          <a:p>
            <a:pPr lvl="1"/>
            <a:r>
              <a:rPr lang="en-GB" sz="1400" i="1" dirty="0" err="1"/>
              <a:t>conubium</a:t>
            </a:r>
            <a:r>
              <a:rPr lang="en-GB" sz="1400" i="1" dirty="0"/>
              <a:t> sine </a:t>
            </a:r>
            <a:r>
              <a:rPr lang="en-GB" sz="1400" i="1" dirty="0" err="1"/>
              <a:t>manu</a:t>
            </a:r>
            <a:endParaRPr lang="en-GB" sz="1400" i="1" dirty="0"/>
          </a:p>
          <a:p>
            <a:pPr lvl="2"/>
            <a:r>
              <a:rPr lang="en-GB" sz="1200" dirty="0"/>
              <a:t>Women inherit from fathers</a:t>
            </a:r>
          </a:p>
          <a:p>
            <a:pPr lvl="2"/>
            <a:r>
              <a:rPr lang="en-GB" sz="1200" dirty="0"/>
              <a:t>Father has control – Legally independent of husbands</a:t>
            </a:r>
          </a:p>
          <a:p>
            <a:pPr lvl="2"/>
            <a:r>
              <a:rPr lang="en-GB" sz="1200" dirty="0"/>
              <a:t>Brought in later, common form by Republic</a:t>
            </a:r>
          </a:p>
          <a:p>
            <a:pPr lvl="2"/>
            <a:r>
              <a:rPr lang="en-GB" sz="1200" dirty="0"/>
              <a:t>Retains worship of father’s household gods</a:t>
            </a:r>
          </a:p>
          <a:p>
            <a:pPr lvl="2"/>
            <a:r>
              <a:rPr lang="en-GB" sz="1200" dirty="0"/>
              <a:t>Financially separate</a:t>
            </a:r>
          </a:p>
          <a:p>
            <a:r>
              <a:rPr lang="en-GB" sz="1600" dirty="0"/>
              <a:t>Money acquire through the dowry could be spent during the marriage but would have to be reimbursed if there was a divorce.</a:t>
            </a:r>
          </a:p>
          <a:p>
            <a:r>
              <a:rPr lang="en-GB" sz="1600" dirty="0"/>
              <a:t>Marriages in upper </a:t>
            </a:r>
            <a:r>
              <a:rPr lang="en-GB" sz="1600" dirty="0" err="1"/>
              <a:t>stratas</a:t>
            </a:r>
            <a:r>
              <a:rPr lang="en-GB" sz="1600" dirty="0"/>
              <a:t> often just for political gain.</a:t>
            </a:r>
          </a:p>
          <a:p>
            <a:pPr lvl="1"/>
            <a:r>
              <a:rPr lang="en-GB" sz="1400" i="0" dirty="0"/>
              <a:t>An example of such can be found in Cicero’s letters to Atticus in which he highlights Quintus </a:t>
            </a:r>
            <a:r>
              <a:rPr lang="en-GB" sz="1400" i="0" dirty="0" err="1"/>
              <a:t>Hortensius</a:t>
            </a:r>
            <a:r>
              <a:rPr lang="en-GB" sz="1400" i="0" dirty="0"/>
              <a:t>’ need for an heir. Marcia (Cato the Younger’s wife) was loaned to </a:t>
            </a:r>
            <a:r>
              <a:rPr lang="en-GB" sz="1400" i="0" dirty="0" err="1"/>
              <a:t>Hortensius</a:t>
            </a:r>
            <a:r>
              <a:rPr lang="en-GB" sz="1400" i="0" dirty="0"/>
              <a:t> by Cato and then she returned to him after </a:t>
            </a:r>
            <a:r>
              <a:rPr lang="en-GB" sz="1400" i="0" dirty="0" err="1"/>
              <a:t>Hortensius</a:t>
            </a:r>
            <a:r>
              <a:rPr lang="en-GB" sz="1400" i="0" dirty="0"/>
              <a:t>’ death.</a:t>
            </a:r>
          </a:p>
          <a:p>
            <a:pPr lvl="1"/>
            <a:r>
              <a:rPr lang="en-GB" sz="1400" i="0" dirty="0"/>
              <a:t>In Plutarch’s Life of Cato the </a:t>
            </a:r>
            <a:r>
              <a:rPr lang="en-GB" sz="1400" i="0" dirty="0" err="1"/>
              <a:t>Yonger</a:t>
            </a:r>
            <a:r>
              <a:rPr lang="en-GB" sz="1400" i="0" dirty="0"/>
              <a:t>, it is mentioned that Julius Cesar saw this as marriage for political alliance and so their was no issue.</a:t>
            </a:r>
          </a:p>
        </p:txBody>
      </p:sp>
      <p:sp>
        <p:nvSpPr>
          <p:cNvPr id="4" name="TextBox 3">
            <a:extLst>
              <a:ext uri="{FF2B5EF4-FFF2-40B4-BE49-F238E27FC236}">
                <a16:creationId xmlns:a16="http://schemas.microsoft.com/office/drawing/2014/main" id="{DEF11E73-9315-4428-BDFA-66FE3641B1D4}"/>
              </a:ext>
            </a:extLst>
          </p:cNvPr>
          <p:cNvSpPr txBox="1"/>
          <p:nvPr/>
        </p:nvSpPr>
        <p:spPr>
          <a:xfrm>
            <a:off x="6096000" y="1369804"/>
            <a:ext cx="5257800" cy="4893647"/>
          </a:xfrm>
          <a:prstGeom prst="rect">
            <a:avLst/>
          </a:prstGeom>
          <a:noFill/>
        </p:spPr>
        <p:txBody>
          <a:bodyPr wrap="square" rtlCol="0">
            <a:spAutoFit/>
          </a:bodyPr>
          <a:lstStyle/>
          <a:p>
            <a:pPr marL="285750" indent="-285750">
              <a:buFont typeface="Arial" panose="020B0604020202020204" pitchFamily="34" charset="0"/>
              <a:buChar char="•"/>
            </a:pPr>
            <a:r>
              <a:rPr lang="en-GB" sz="2800" dirty="0"/>
              <a:t>Requirements</a:t>
            </a:r>
          </a:p>
          <a:p>
            <a:pPr marL="742950" lvl="1" indent="-285750">
              <a:buFont typeface="Arial" panose="020B0604020202020204" pitchFamily="34" charset="0"/>
              <a:buChar char="•"/>
            </a:pPr>
            <a:r>
              <a:rPr lang="en-GB" sz="2400" dirty="0"/>
              <a:t>Roman Citizens</a:t>
            </a:r>
          </a:p>
          <a:p>
            <a:pPr marL="742950" lvl="1" indent="-285750">
              <a:buFont typeface="Arial" panose="020B0604020202020204" pitchFamily="34" charset="0"/>
              <a:buChar char="•"/>
            </a:pPr>
            <a:r>
              <a:rPr lang="en-GB" sz="2400" dirty="0"/>
              <a:t>Above min age (Male 14, Women 12)</a:t>
            </a:r>
          </a:p>
          <a:p>
            <a:pPr marL="742950" lvl="1" indent="-285750">
              <a:buFont typeface="Arial" panose="020B0604020202020204" pitchFamily="34" charset="0"/>
              <a:buChar char="•"/>
            </a:pPr>
            <a:r>
              <a:rPr lang="en-GB" sz="2400" dirty="0"/>
              <a:t>Not too closely related</a:t>
            </a:r>
          </a:p>
          <a:p>
            <a:pPr marL="1200150" lvl="2" indent="-285750">
              <a:buFont typeface="Arial" panose="020B0604020202020204" pitchFamily="34" charset="0"/>
              <a:buChar char="•"/>
            </a:pPr>
            <a:r>
              <a:rPr lang="en-GB" sz="2000" dirty="0"/>
              <a:t>Marriage without these requirements met – </a:t>
            </a:r>
            <a:r>
              <a:rPr lang="en-GB" sz="2000" i="1" dirty="0" err="1"/>
              <a:t>contubernium</a:t>
            </a:r>
            <a:r>
              <a:rPr lang="en-GB" sz="2000" i="1" dirty="0"/>
              <a:t>)</a:t>
            </a:r>
          </a:p>
          <a:p>
            <a:pPr marL="742950" lvl="1" indent="-285750">
              <a:buFont typeface="Arial" panose="020B0604020202020204" pitchFamily="34" charset="0"/>
              <a:buChar char="•"/>
            </a:pPr>
            <a:r>
              <a:rPr lang="en-GB" sz="2400" dirty="0"/>
              <a:t>Needed to create legitimate heirs</a:t>
            </a:r>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r>
              <a:rPr lang="en-GB" sz="2400" dirty="0"/>
              <a:t>Belief of marriage (</a:t>
            </a:r>
            <a:r>
              <a:rPr lang="en-GB" sz="2400" i="1" dirty="0" err="1"/>
              <a:t>conubinage</a:t>
            </a:r>
            <a:r>
              <a:rPr lang="en-GB" sz="2400" dirty="0"/>
              <a:t> – marriage without intent)</a:t>
            </a:r>
          </a:p>
          <a:p>
            <a:pPr marL="285750" indent="-285750">
              <a:buFont typeface="Arial" panose="020B0604020202020204" pitchFamily="34" charset="0"/>
              <a:buChar char="•"/>
            </a:pPr>
            <a:r>
              <a:rPr lang="en-GB" sz="2800" dirty="0"/>
              <a:t>Harmony</a:t>
            </a:r>
          </a:p>
          <a:p>
            <a:pPr marL="742950" lvl="1" indent="-285750">
              <a:buFont typeface="Arial" panose="020B0604020202020204" pitchFamily="34" charset="0"/>
              <a:buChar char="•"/>
            </a:pPr>
            <a:r>
              <a:rPr lang="en-GB" sz="2400" i="1" dirty="0" err="1"/>
              <a:t>concordia</a:t>
            </a:r>
            <a:endParaRPr lang="en-GB" sz="2400" i="1" dirty="0"/>
          </a:p>
        </p:txBody>
      </p:sp>
    </p:spTree>
    <p:extLst>
      <p:ext uri="{BB962C8B-B14F-4D97-AF65-F5344CB8AC3E}">
        <p14:creationId xmlns:p14="http://schemas.microsoft.com/office/powerpoint/2010/main" val="3698619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29986-264B-4A3C-B244-B90B400E459B}"/>
              </a:ext>
            </a:extLst>
          </p:cNvPr>
          <p:cNvSpPr>
            <a:spLocks noGrp="1"/>
          </p:cNvSpPr>
          <p:nvPr>
            <p:ph type="title"/>
          </p:nvPr>
        </p:nvSpPr>
        <p:spPr/>
        <p:txBody>
          <a:bodyPr/>
          <a:lstStyle/>
          <a:p>
            <a:r>
              <a:rPr lang="en-GB" dirty="0"/>
              <a:t>Slaves (General)</a:t>
            </a:r>
          </a:p>
        </p:txBody>
      </p:sp>
      <p:sp>
        <p:nvSpPr>
          <p:cNvPr id="3" name="Content Placeholder 2">
            <a:extLst>
              <a:ext uri="{FF2B5EF4-FFF2-40B4-BE49-F238E27FC236}">
                <a16:creationId xmlns:a16="http://schemas.microsoft.com/office/drawing/2014/main" id="{DA07B23B-7CD1-4F9F-9F6D-173945BC2F26}"/>
              </a:ext>
            </a:extLst>
          </p:cNvPr>
          <p:cNvSpPr>
            <a:spLocks noGrp="1"/>
          </p:cNvSpPr>
          <p:nvPr>
            <p:ph idx="1"/>
          </p:nvPr>
        </p:nvSpPr>
        <p:spPr>
          <a:xfrm>
            <a:off x="838200" y="1825625"/>
            <a:ext cx="10515600" cy="4667250"/>
          </a:xfrm>
        </p:spPr>
        <p:txBody>
          <a:bodyPr>
            <a:normAutofit fontScale="77500" lnSpcReduction="20000"/>
          </a:bodyPr>
          <a:lstStyle/>
          <a:p>
            <a:r>
              <a:rPr lang="en-GB" dirty="0"/>
              <a:t>Perform general household tasks</a:t>
            </a:r>
          </a:p>
          <a:p>
            <a:r>
              <a:rPr lang="en-GB" dirty="0"/>
              <a:t>Usually a slave will have specific talent or speciality</a:t>
            </a:r>
          </a:p>
          <a:p>
            <a:pPr lvl="1"/>
            <a:r>
              <a:rPr lang="en-GB" i="0" dirty="0"/>
              <a:t>Certain specialities had more benefit or desire</a:t>
            </a:r>
          </a:p>
          <a:p>
            <a:pPr lvl="1"/>
            <a:r>
              <a:rPr lang="en-GB" i="0" dirty="0"/>
              <a:t>You could have slaves who specialised in mining, agriculture or home-care as a primary speciality. Those in the domestic sphere generally had better lives.</a:t>
            </a:r>
          </a:p>
          <a:p>
            <a:r>
              <a:rPr lang="en-GB" dirty="0"/>
              <a:t>Women slaves</a:t>
            </a:r>
          </a:p>
          <a:p>
            <a:pPr lvl="1"/>
            <a:r>
              <a:rPr lang="en-GB" i="0" dirty="0"/>
              <a:t>Could be freed upon producing three children</a:t>
            </a:r>
          </a:p>
          <a:p>
            <a:pPr lvl="1"/>
            <a:r>
              <a:rPr lang="en-GB" i="0" dirty="0"/>
              <a:t>Because they are not given the same medical attention as a wife or female child would get, there is more risk of disease which could have effected her reproductive system. Makes them problematic to look after.</a:t>
            </a:r>
          </a:p>
          <a:p>
            <a:r>
              <a:rPr lang="en-GB" dirty="0"/>
              <a:t>Whilst they were allowed to keep an amount of their wages from various jobs they still had to pay their master a portion, taxes and, possibly, accommodation prices.</a:t>
            </a:r>
          </a:p>
          <a:p>
            <a:r>
              <a:rPr lang="en-GB" dirty="0"/>
              <a:t>Those who lived with the </a:t>
            </a:r>
            <a:r>
              <a:rPr lang="en-GB" i="1" dirty="0" err="1"/>
              <a:t>familia</a:t>
            </a:r>
            <a:r>
              <a:rPr lang="en-GB" dirty="0"/>
              <a:t> generally did not require their own rooms (less to worry about)</a:t>
            </a:r>
          </a:p>
          <a:p>
            <a:pPr lvl="1"/>
            <a:r>
              <a:rPr lang="en-GB" i="0" dirty="0"/>
              <a:t>Slept in master or person they looked after’s room</a:t>
            </a:r>
          </a:p>
          <a:p>
            <a:pPr lvl="1"/>
            <a:r>
              <a:rPr lang="en-GB" i="0" dirty="0"/>
              <a:t>Hallways</a:t>
            </a:r>
          </a:p>
          <a:p>
            <a:pPr lvl="1"/>
            <a:r>
              <a:rPr lang="en-GB" i="0" dirty="0"/>
              <a:t>Spare rooms/empty rooms</a:t>
            </a:r>
          </a:p>
          <a:p>
            <a:r>
              <a:rPr lang="en-GB" dirty="0"/>
              <a:t>Required that a master provide enough care to a slave that it remains alive and in working order so that it can be useful. </a:t>
            </a:r>
          </a:p>
          <a:p>
            <a:pPr lvl="1"/>
            <a:endParaRPr lang="en-GB" dirty="0"/>
          </a:p>
        </p:txBody>
      </p:sp>
    </p:spTree>
    <p:extLst>
      <p:ext uri="{BB962C8B-B14F-4D97-AF65-F5344CB8AC3E}">
        <p14:creationId xmlns:p14="http://schemas.microsoft.com/office/powerpoint/2010/main" val="1860849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A2C0-24DC-488A-8155-B1243F9313CA}"/>
              </a:ext>
            </a:extLst>
          </p:cNvPr>
          <p:cNvSpPr>
            <a:spLocks noGrp="1"/>
          </p:cNvSpPr>
          <p:nvPr>
            <p:ph type="title"/>
          </p:nvPr>
        </p:nvSpPr>
        <p:spPr/>
        <p:txBody>
          <a:bodyPr/>
          <a:lstStyle/>
          <a:p>
            <a:r>
              <a:rPr lang="en-GB" dirty="0"/>
              <a:t>Educated Slaves</a:t>
            </a:r>
          </a:p>
        </p:txBody>
      </p:sp>
      <p:sp>
        <p:nvSpPr>
          <p:cNvPr id="3" name="Content Placeholder 2">
            <a:extLst>
              <a:ext uri="{FF2B5EF4-FFF2-40B4-BE49-F238E27FC236}">
                <a16:creationId xmlns:a16="http://schemas.microsoft.com/office/drawing/2014/main" id="{450AD9F0-FEE9-4D50-BA73-D0605219FEE2}"/>
              </a:ext>
            </a:extLst>
          </p:cNvPr>
          <p:cNvSpPr>
            <a:spLocks noGrp="1"/>
          </p:cNvSpPr>
          <p:nvPr>
            <p:ph idx="1"/>
          </p:nvPr>
        </p:nvSpPr>
        <p:spPr/>
        <p:txBody>
          <a:bodyPr>
            <a:normAutofit fontScale="92500" lnSpcReduction="10000"/>
          </a:bodyPr>
          <a:lstStyle/>
          <a:p>
            <a:r>
              <a:rPr lang="en-GB" dirty="0"/>
              <a:t>Would generally do the same as an uneducated slave apart from they were more sought after</a:t>
            </a:r>
          </a:p>
          <a:p>
            <a:r>
              <a:rPr lang="en-GB" dirty="0"/>
              <a:t>Used as teachers for children</a:t>
            </a:r>
          </a:p>
          <a:p>
            <a:r>
              <a:rPr lang="en-GB" dirty="0"/>
              <a:t>Could be rented out as teachers</a:t>
            </a:r>
          </a:p>
          <a:p>
            <a:pPr lvl="1"/>
            <a:r>
              <a:rPr lang="en-GB" i="0" dirty="0"/>
              <a:t>Could gain a very good reputation and earn more pay due to quantity of students.</a:t>
            </a:r>
          </a:p>
          <a:p>
            <a:r>
              <a:rPr lang="en-GB" dirty="0"/>
              <a:t>Used alongside the teachings of the mother and father. </a:t>
            </a:r>
          </a:p>
          <a:p>
            <a:pPr lvl="1"/>
            <a:r>
              <a:rPr lang="en-GB" i="0" dirty="0"/>
              <a:t>Depends whether they are simply doing home-schooling or traditional teaching methods.</a:t>
            </a:r>
          </a:p>
          <a:p>
            <a:r>
              <a:rPr lang="en-GB" dirty="0"/>
              <a:t>Liability due to their intelligence</a:t>
            </a:r>
          </a:p>
          <a:p>
            <a:r>
              <a:rPr lang="en-GB" dirty="0"/>
              <a:t>If they became freedmen/women then they usually had a higher potential to succeed. </a:t>
            </a:r>
          </a:p>
        </p:txBody>
      </p:sp>
    </p:spTree>
    <p:extLst>
      <p:ext uri="{BB962C8B-B14F-4D97-AF65-F5344CB8AC3E}">
        <p14:creationId xmlns:p14="http://schemas.microsoft.com/office/powerpoint/2010/main" val="213035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30A58-12F2-42F1-87F7-946041E5FC9E}"/>
              </a:ext>
            </a:extLst>
          </p:cNvPr>
          <p:cNvSpPr>
            <a:spLocks noGrp="1"/>
          </p:cNvSpPr>
          <p:nvPr>
            <p:ph type="title"/>
          </p:nvPr>
        </p:nvSpPr>
        <p:spPr/>
        <p:txBody>
          <a:bodyPr/>
          <a:lstStyle/>
          <a:p>
            <a:r>
              <a:rPr lang="en-GB" dirty="0"/>
              <a:t>Freedmen/women</a:t>
            </a:r>
          </a:p>
        </p:txBody>
      </p:sp>
      <p:sp>
        <p:nvSpPr>
          <p:cNvPr id="3" name="Content Placeholder 2">
            <a:extLst>
              <a:ext uri="{FF2B5EF4-FFF2-40B4-BE49-F238E27FC236}">
                <a16:creationId xmlns:a16="http://schemas.microsoft.com/office/drawing/2014/main" id="{E4C0624D-71D0-472D-9C07-23E6B7C63041}"/>
              </a:ext>
            </a:extLst>
          </p:cNvPr>
          <p:cNvSpPr>
            <a:spLocks noGrp="1"/>
          </p:cNvSpPr>
          <p:nvPr>
            <p:ph idx="1"/>
          </p:nvPr>
        </p:nvSpPr>
        <p:spPr>
          <a:xfrm>
            <a:off x="838200" y="1825625"/>
            <a:ext cx="10515600" cy="4792052"/>
          </a:xfrm>
        </p:spPr>
        <p:txBody>
          <a:bodyPr>
            <a:normAutofit fontScale="70000" lnSpcReduction="20000"/>
          </a:bodyPr>
          <a:lstStyle/>
          <a:p>
            <a:r>
              <a:rPr lang="en-GB" dirty="0"/>
              <a:t>Manumission</a:t>
            </a:r>
          </a:p>
          <a:p>
            <a:r>
              <a:rPr lang="en-GB" dirty="0"/>
              <a:t>Becoming an official Roman citizen</a:t>
            </a:r>
          </a:p>
          <a:p>
            <a:pPr lvl="1"/>
            <a:r>
              <a:rPr lang="en-GB" i="0" dirty="0"/>
              <a:t>Sometimes this could get to their heads, Marcus </a:t>
            </a:r>
            <a:r>
              <a:rPr lang="en-GB" i="0" dirty="0" err="1"/>
              <a:t>Sidonius</a:t>
            </a:r>
            <a:r>
              <a:rPr lang="en-GB" i="0" dirty="0"/>
              <a:t> Falx illustrates a freedman by the name of Maximus who tried to run for office and was punished due to it.</a:t>
            </a:r>
          </a:p>
          <a:p>
            <a:pPr lvl="1"/>
            <a:r>
              <a:rPr lang="en-GB" i="0" dirty="0"/>
              <a:t>May be adopted into the household they were freed from (as children – creating heirs – or as wives)</a:t>
            </a:r>
          </a:p>
          <a:p>
            <a:r>
              <a:rPr lang="en-GB" i="1" dirty="0" err="1"/>
              <a:t>patronus</a:t>
            </a:r>
            <a:r>
              <a:rPr lang="en-GB" dirty="0"/>
              <a:t> and </a:t>
            </a:r>
            <a:r>
              <a:rPr lang="en-GB" i="1" dirty="0" err="1"/>
              <a:t>cliens</a:t>
            </a:r>
            <a:r>
              <a:rPr lang="en-GB" dirty="0"/>
              <a:t> relationship</a:t>
            </a:r>
          </a:p>
          <a:p>
            <a:r>
              <a:rPr lang="en-GB" dirty="0"/>
              <a:t>Legal obligation to their previous masters</a:t>
            </a:r>
          </a:p>
          <a:p>
            <a:pPr lvl="1"/>
            <a:r>
              <a:rPr lang="en-GB" i="0" dirty="0"/>
              <a:t>Could never cut all ties</a:t>
            </a:r>
          </a:p>
          <a:p>
            <a:pPr lvl="1"/>
            <a:r>
              <a:rPr lang="en-GB" i="0" dirty="0"/>
              <a:t>Had to perform a small amount of work</a:t>
            </a:r>
          </a:p>
          <a:p>
            <a:pPr lvl="1"/>
            <a:r>
              <a:rPr lang="en-GB" i="0" dirty="0"/>
              <a:t>Thus, not a complete loss of work force. Less to take care of though.</a:t>
            </a:r>
          </a:p>
          <a:p>
            <a:r>
              <a:rPr lang="en-GB" dirty="0"/>
              <a:t>Ex-masters had an obligation to teach them about laws, the economy and social structures</a:t>
            </a:r>
          </a:p>
          <a:p>
            <a:r>
              <a:rPr lang="en-GB" dirty="0"/>
              <a:t>Gained </a:t>
            </a:r>
            <a:r>
              <a:rPr lang="en-GB" i="1" dirty="0" err="1"/>
              <a:t>nomen</a:t>
            </a:r>
            <a:r>
              <a:rPr lang="en-GB" i="1" dirty="0"/>
              <a:t> </a:t>
            </a:r>
            <a:r>
              <a:rPr lang="en-GB" dirty="0"/>
              <a:t>and </a:t>
            </a:r>
            <a:r>
              <a:rPr lang="en-GB" i="1" dirty="0"/>
              <a:t>cognomen</a:t>
            </a:r>
            <a:r>
              <a:rPr lang="en-GB" dirty="0"/>
              <a:t> of ex-masters. Kept slave name as their </a:t>
            </a:r>
            <a:r>
              <a:rPr lang="en-GB" i="1" dirty="0" err="1"/>
              <a:t>prenomen</a:t>
            </a:r>
            <a:r>
              <a:rPr lang="en-GB" dirty="0"/>
              <a:t>.</a:t>
            </a:r>
          </a:p>
          <a:p>
            <a:pPr lvl="1"/>
            <a:r>
              <a:rPr lang="en-GB" dirty="0"/>
              <a:t>“</a:t>
            </a:r>
            <a:r>
              <a:rPr lang="en-GB" i="0" dirty="0"/>
              <a:t>I give you my freedman Servius. I rewarded him […] with his freedom […] he took my name: Marcus </a:t>
            </a:r>
            <a:r>
              <a:rPr lang="en-GB" i="0" dirty="0" err="1"/>
              <a:t>Sidonius</a:t>
            </a:r>
            <a:r>
              <a:rPr lang="en-GB" i="0" dirty="0"/>
              <a:t> Servius.” </a:t>
            </a:r>
            <a:r>
              <a:rPr lang="en-GB" dirty="0"/>
              <a:t>[</a:t>
            </a:r>
            <a:r>
              <a:rPr lang="en-GB" i="0" dirty="0"/>
              <a:t>Marcus </a:t>
            </a:r>
            <a:r>
              <a:rPr lang="en-GB" i="0" dirty="0" err="1"/>
              <a:t>Sidonius</a:t>
            </a:r>
            <a:r>
              <a:rPr lang="en-GB" i="0" dirty="0"/>
              <a:t> Falx. </a:t>
            </a:r>
            <a:r>
              <a:rPr lang="en-GB" i="1" dirty="0"/>
              <a:t>The problem with Freedmen</a:t>
            </a:r>
            <a:r>
              <a:rPr lang="en-GB" dirty="0"/>
              <a:t>]</a:t>
            </a:r>
          </a:p>
          <a:p>
            <a:r>
              <a:rPr lang="en-GB" dirty="0"/>
              <a:t>Because they have been living in hard conditions, many freedmen go and seek greatness. </a:t>
            </a:r>
          </a:p>
          <a:p>
            <a:r>
              <a:rPr lang="en-GB" dirty="0"/>
              <a:t>Some of the upper strata may look down upon them due to the nature of their citizenship.</a:t>
            </a:r>
          </a:p>
          <a:p>
            <a:pPr lvl="1"/>
            <a:r>
              <a:rPr lang="en-GB" i="0" dirty="0"/>
              <a:t>“He spent the entire evening going on and on about how he had earnt it all by his own hard work.” [Marcus </a:t>
            </a:r>
            <a:r>
              <a:rPr lang="en-GB" i="0" dirty="0" err="1"/>
              <a:t>Sidonius</a:t>
            </a:r>
            <a:r>
              <a:rPr lang="en-GB" i="0" dirty="0"/>
              <a:t> Falx. </a:t>
            </a:r>
            <a:r>
              <a:rPr lang="en-GB" i="1" dirty="0"/>
              <a:t>The Problem with Freedmen</a:t>
            </a:r>
            <a:r>
              <a:rPr lang="en-GB" dirty="0"/>
              <a:t>]</a:t>
            </a:r>
          </a:p>
        </p:txBody>
      </p:sp>
    </p:spTree>
    <p:extLst>
      <p:ext uri="{BB962C8B-B14F-4D97-AF65-F5344CB8AC3E}">
        <p14:creationId xmlns:p14="http://schemas.microsoft.com/office/powerpoint/2010/main" val="4079855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BE770-4389-43C7-B617-F738F29E6E80}"/>
              </a:ext>
            </a:extLst>
          </p:cNvPr>
          <p:cNvSpPr>
            <a:spLocks noGrp="1"/>
          </p:cNvSpPr>
          <p:nvPr>
            <p:ph type="title"/>
          </p:nvPr>
        </p:nvSpPr>
        <p:spPr/>
        <p:txBody>
          <a:bodyPr/>
          <a:lstStyle/>
          <a:p>
            <a:r>
              <a:rPr lang="en-GB" dirty="0"/>
              <a:t>The House as a Collective: A Summary</a:t>
            </a:r>
          </a:p>
        </p:txBody>
      </p:sp>
      <p:sp>
        <p:nvSpPr>
          <p:cNvPr id="3" name="Content Placeholder 2">
            <a:extLst>
              <a:ext uri="{FF2B5EF4-FFF2-40B4-BE49-F238E27FC236}">
                <a16:creationId xmlns:a16="http://schemas.microsoft.com/office/drawing/2014/main" id="{6A95C209-6FCC-4193-98CB-3F2670609AA6}"/>
              </a:ext>
            </a:extLst>
          </p:cNvPr>
          <p:cNvSpPr>
            <a:spLocks noGrp="1"/>
          </p:cNvSpPr>
          <p:nvPr>
            <p:ph idx="1"/>
          </p:nvPr>
        </p:nvSpPr>
        <p:spPr/>
        <p:txBody>
          <a:bodyPr/>
          <a:lstStyle/>
          <a:p>
            <a:r>
              <a:rPr lang="en-GB" dirty="0"/>
              <a:t>The Roman household was a microcosm of Roman society. These small functioning groups reflected the ideal way in which the Roman society should work. </a:t>
            </a:r>
          </a:p>
          <a:p>
            <a:r>
              <a:rPr lang="en-GB" dirty="0"/>
              <a:t>Every member to the </a:t>
            </a:r>
            <a:r>
              <a:rPr lang="en-GB" i="1" dirty="0"/>
              <a:t>domus</a:t>
            </a:r>
            <a:r>
              <a:rPr lang="en-GB" dirty="0"/>
              <a:t> played a part in making it function correctly.</a:t>
            </a:r>
          </a:p>
          <a:p>
            <a:r>
              <a:rPr lang="en-GB" dirty="0"/>
              <a:t>The </a:t>
            </a:r>
            <a:r>
              <a:rPr lang="en-GB" i="1" dirty="0"/>
              <a:t>paterfamilias</a:t>
            </a:r>
            <a:r>
              <a:rPr lang="en-GB" dirty="0"/>
              <a:t> is the most important member of the Roman household. They had a lot of responsibility to uphold the </a:t>
            </a:r>
            <a:r>
              <a:rPr lang="en-GB" i="1" dirty="0"/>
              <a:t>domus</a:t>
            </a:r>
            <a:r>
              <a:rPr lang="en-GB" dirty="0"/>
              <a:t>. </a:t>
            </a:r>
          </a:p>
          <a:p>
            <a:endParaRPr lang="en-GB" dirty="0"/>
          </a:p>
        </p:txBody>
      </p:sp>
    </p:spTree>
    <p:extLst>
      <p:ext uri="{BB962C8B-B14F-4D97-AF65-F5344CB8AC3E}">
        <p14:creationId xmlns:p14="http://schemas.microsoft.com/office/powerpoint/2010/main" val="1170655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5FEF-251A-4144-8762-07ADCBD73B0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0B68BDA-7BF2-49C9-AA44-59BD6704B38F}"/>
              </a:ext>
            </a:extLst>
          </p:cNvPr>
          <p:cNvSpPr>
            <a:spLocks noGrp="1"/>
          </p:cNvSpPr>
          <p:nvPr>
            <p:ph idx="1"/>
          </p:nvPr>
        </p:nvSpPr>
        <p:spPr>
          <a:xfrm>
            <a:off x="838200" y="1825625"/>
            <a:ext cx="10515600" cy="4667250"/>
          </a:xfrm>
        </p:spPr>
        <p:txBody>
          <a:bodyPr>
            <a:normAutofit fontScale="25000" lnSpcReduction="20000"/>
          </a:bodyPr>
          <a:lstStyle/>
          <a:p>
            <a:pPr marL="0" indent="0">
              <a:buNone/>
            </a:pPr>
            <a:r>
              <a:rPr lang="en-US" sz="4800" dirty="0"/>
              <a:t>D. L. Wasson. (2018). ‘Roman Daily Life’, Ancient History </a:t>
            </a:r>
            <a:r>
              <a:rPr lang="en-US" sz="4800" dirty="0" err="1"/>
              <a:t>Encyclopaedia</a:t>
            </a:r>
            <a:r>
              <a:rPr lang="en-US" sz="4800" dirty="0"/>
              <a:t>. </a:t>
            </a:r>
            <a:endParaRPr lang="en-GB" sz="4800" dirty="0"/>
          </a:p>
          <a:p>
            <a:pPr marL="0" indent="0">
              <a:buNone/>
            </a:pPr>
            <a:r>
              <a:rPr lang="en-GB" sz="4800" dirty="0"/>
              <a:t>Gwynn, D.M (2012). </a:t>
            </a:r>
            <a:r>
              <a:rPr lang="en-GB" sz="4800" i="1" dirty="0"/>
              <a:t>The Roman Republic: A Very Short Introduction</a:t>
            </a:r>
            <a:r>
              <a:rPr lang="en-GB" sz="4800" dirty="0"/>
              <a:t>. Oxford University Press, Oxford.</a:t>
            </a:r>
          </a:p>
          <a:p>
            <a:pPr marL="0" indent="0">
              <a:buNone/>
            </a:pPr>
            <a:r>
              <a:rPr lang="en-GB" sz="4800" dirty="0"/>
              <a:t>Jeppesen-</a:t>
            </a:r>
            <a:r>
              <a:rPr lang="en-GB" sz="4800" dirty="0" err="1"/>
              <a:t>Wigelsworth</a:t>
            </a:r>
            <a:r>
              <a:rPr lang="en-GB" sz="4800" dirty="0"/>
              <a:t>, A (2014). “The Roman Household”, in </a:t>
            </a:r>
            <a:r>
              <a:rPr lang="en-GB" sz="4800" i="1" dirty="0"/>
              <a:t>Themes in Roman Society and Culture </a:t>
            </a:r>
            <a:r>
              <a:rPr lang="en-GB" sz="4800" dirty="0"/>
              <a:t>(eds., Gibbs, M., Nikolic, M., and </a:t>
            </a:r>
            <a:r>
              <a:rPr lang="en-GB" sz="4800" dirty="0" err="1"/>
              <a:t>Ripat</a:t>
            </a:r>
            <a:r>
              <a:rPr lang="en-GB" sz="4800" dirty="0"/>
              <a:t>, P.), Oxford: 94-116.</a:t>
            </a:r>
          </a:p>
          <a:p>
            <a:pPr marL="0" indent="0">
              <a:buNone/>
            </a:pPr>
            <a:r>
              <a:rPr lang="en-US" sz="4800" dirty="0"/>
              <a:t>Mommsen T, Krueger, P and Watson, A (2007).</a:t>
            </a:r>
            <a:r>
              <a:rPr lang="en-GB" sz="4800" dirty="0"/>
              <a:t>(2007) </a:t>
            </a:r>
            <a:r>
              <a:rPr lang="en-GB" sz="4800" i="1" dirty="0"/>
              <a:t>Roman Social History A Source Book. </a:t>
            </a:r>
            <a:r>
              <a:rPr lang="en-GB" sz="4800" dirty="0"/>
              <a:t>Routledge, Abingdon.</a:t>
            </a:r>
          </a:p>
          <a:p>
            <a:pPr marL="0" indent="0">
              <a:buNone/>
            </a:pPr>
            <a:r>
              <a:rPr lang="en-GB" sz="4800" dirty="0"/>
              <a:t>Southern, P (2011). </a:t>
            </a:r>
            <a:r>
              <a:rPr lang="en-GB" sz="4800" i="1" dirty="0"/>
              <a:t>Ancient Rome: The Empire 30BC – AD476</a:t>
            </a:r>
            <a:r>
              <a:rPr lang="en-GB" sz="4800" dirty="0"/>
              <a:t>. Amberley Publishing, Gloucestershire. </a:t>
            </a:r>
          </a:p>
          <a:p>
            <a:pPr marL="0" indent="0">
              <a:buNone/>
            </a:pPr>
            <a:r>
              <a:rPr lang="en-GB" sz="4800" dirty="0"/>
              <a:t> </a:t>
            </a:r>
          </a:p>
          <a:p>
            <a:pPr marL="0" indent="0">
              <a:buNone/>
            </a:pPr>
            <a:r>
              <a:rPr lang="en-GB" sz="4800" u="sng" dirty="0"/>
              <a:t>Ancient Sources</a:t>
            </a:r>
            <a:br>
              <a:rPr lang="en-GB" sz="4800" dirty="0"/>
            </a:br>
            <a:endParaRPr lang="en-GB" sz="4800" dirty="0"/>
          </a:p>
          <a:p>
            <a:pPr marL="0" indent="0">
              <a:buNone/>
            </a:pPr>
            <a:r>
              <a:rPr lang="en-GB" sz="4800" dirty="0"/>
              <a:t>Cicero, </a:t>
            </a:r>
            <a:r>
              <a:rPr lang="en-GB" sz="4800" i="1" dirty="0"/>
              <a:t>Letters to Atticus</a:t>
            </a:r>
            <a:r>
              <a:rPr lang="en-GB" sz="4800" dirty="0"/>
              <a:t>. 1991. Loeb Classical Library</a:t>
            </a:r>
          </a:p>
          <a:p>
            <a:pPr marL="0" indent="0">
              <a:buNone/>
            </a:pPr>
            <a:r>
              <a:rPr lang="en-GB" sz="4800" dirty="0"/>
              <a:t>Cicero, </a:t>
            </a:r>
            <a:r>
              <a:rPr lang="en-GB" sz="4800" i="1" dirty="0"/>
              <a:t>Letters to Friends: Cicero to </a:t>
            </a:r>
            <a:r>
              <a:rPr lang="en-GB" sz="4800" i="1" dirty="0" err="1"/>
              <a:t>Terentia</a:t>
            </a:r>
            <a:r>
              <a:rPr lang="en-GB" sz="4800" i="1" dirty="0"/>
              <a:t>. </a:t>
            </a:r>
            <a:r>
              <a:rPr lang="en-GB" sz="4800" dirty="0"/>
              <a:t>1991. Loeb Classical Library</a:t>
            </a:r>
          </a:p>
          <a:p>
            <a:pPr marL="0" indent="0">
              <a:buNone/>
            </a:pPr>
            <a:r>
              <a:rPr lang="en-GB" sz="4800" dirty="0"/>
              <a:t>Cicero, </a:t>
            </a:r>
            <a:r>
              <a:rPr lang="en-GB" sz="4800" i="1" dirty="0"/>
              <a:t>On Duties. </a:t>
            </a:r>
            <a:r>
              <a:rPr lang="en-GB" sz="4800" dirty="0"/>
              <a:t>1991. Loeb Classical Library. </a:t>
            </a:r>
          </a:p>
          <a:p>
            <a:pPr marL="0" indent="0">
              <a:buNone/>
            </a:pPr>
            <a:r>
              <a:rPr lang="en-GB" sz="4800" dirty="0"/>
              <a:t>Cicero, </a:t>
            </a:r>
            <a:r>
              <a:rPr lang="en-GB" sz="4800" i="1" dirty="0"/>
              <a:t>Pro </a:t>
            </a:r>
            <a:r>
              <a:rPr lang="en-GB" sz="4800" i="1" dirty="0" err="1"/>
              <a:t>Caecina</a:t>
            </a:r>
            <a:r>
              <a:rPr lang="en-GB" sz="4800" dirty="0"/>
              <a:t>. 1991. Loeb Classical Library</a:t>
            </a:r>
          </a:p>
          <a:p>
            <a:pPr marL="0" indent="0">
              <a:buNone/>
            </a:pPr>
            <a:r>
              <a:rPr lang="en-GB" sz="4800" dirty="0"/>
              <a:t>Cicero, </a:t>
            </a:r>
            <a:r>
              <a:rPr lang="en-GB" sz="4800" i="1" dirty="0" err="1"/>
              <a:t>Rhetorica</a:t>
            </a:r>
            <a:r>
              <a:rPr lang="en-GB" sz="4800" i="1" dirty="0"/>
              <a:t> ad </a:t>
            </a:r>
            <a:r>
              <a:rPr lang="en-GB" sz="4800" i="1" dirty="0" err="1"/>
              <a:t>Herennium</a:t>
            </a:r>
            <a:r>
              <a:rPr lang="en-GB" sz="4800" dirty="0"/>
              <a:t>. 1991. Loeb Classical Library</a:t>
            </a:r>
          </a:p>
          <a:p>
            <a:pPr marL="0" indent="0">
              <a:buNone/>
            </a:pPr>
            <a:r>
              <a:rPr lang="en-US" sz="4800" dirty="0"/>
              <a:t>Marcus </a:t>
            </a:r>
            <a:r>
              <a:rPr lang="en-US" sz="4800" dirty="0" err="1"/>
              <a:t>Sidonius</a:t>
            </a:r>
            <a:r>
              <a:rPr lang="en-US" sz="4800" dirty="0"/>
              <a:t> Falx, </a:t>
            </a:r>
            <a:r>
              <a:rPr lang="en-US" sz="4800" i="1" dirty="0"/>
              <a:t>How to Manage Your Slaves</a:t>
            </a:r>
            <a:r>
              <a:rPr lang="en-US" sz="4800" dirty="0"/>
              <a:t>. Jerry Toner (trans.). 2014</a:t>
            </a:r>
            <a:endParaRPr lang="en-GB" sz="4800" dirty="0"/>
          </a:p>
          <a:p>
            <a:pPr marL="0" indent="0">
              <a:buNone/>
            </a:pPr>
            <a:r>
              <a:rPr lang="en-US" sz="4800" dirty="0"/>
              <a:t>Plutarch, </a:t>
            </a:r>
            <a:r>
              <a:rPr lang="en-US" sz="4800" i="1" dirty="0"/>
              <a:t>Life of Cato the Younger. Minor. 52</a:t>
            </a:r>
            <a:r>
              <a:rPr lang="en-US" sz="4800" dirty="0"/>
              <a:t>. 1991. Loeb Classical Library</a:t>
            </a:r>
            <a:endParaRPr lang="en-GB" sz="4800" dirty="0"/>
          </a:p>
          <a:p>
            <a:pPr marL="0" indent="0">
              <a:buNone/>
            </a:pPr>
            <a:r>
              <a:rPr lang="en-US" sz="4800" dirty="0"/>
              <a:t>Suetonius, </a:t>
            </a:r>
            <a:r>
              <a:rPr lang="en-US" sz="4800" i="1" dirty="0"/>
              <a:t>On Teachers of Grammar and Rhetoric 23</a:t>
            </a:r>
            <a:r>
              <a:rPr lang="en-US" sz="4800" dirty="0"/>
              <a:t>. 1991. Loeb Classical Library</a:t>
            </a:r>
            <a:endParaRPr lang="en-GB" sz="4800" dirty="0"/>
          </a:p>
          <a:p>
            <a:pPr marL="0" indent="0">
              <a:buNone/>
            </a:pPr>
            <a:r>
              <a:rPr lang="en-US" sz="4800" dirty="0" err="1"/>
              <a:t>Valerius</a:t>
            </a:r>
            <a:r>
              <a:rPr lang="en-US" sz="4800" dirty="0"/>
              <a:t> Maximus, </a:t>
            </a:r>
            <a:r>
              <a:rPr lang="en-US" sz="4800" i="1" dirty="0"/>
              <a:t>Memorable Doings and Sayings</a:t>
            </a:r>
            <a:r>
              <a:rPr lang="en-US" sz="4800" dirty="0"/>
              <a:t>. 1991. Loeb Classical Library</a:t>
            </a:r>
            <a:endParaRPr lang="en-GB" sz="4800" dirty="0"/>
          </a:p>
          <a:p>
            <a:pPr marL="0" indent="0">
              <a:buNone/>
            </a:pPr>
            <a:r>
              <a:rPr lang="en-GB" sz="4800" dirty="0"/>
              <a:t>Virgil, </a:t>
            </a:r>
            <a:r>
              <a:rPr lang="en-GB" sz="4800" i="1" dirty="0"/>
              <a:t>The Aeneid</a:t>
            </a:r>
            <a:r>
              <a:rPr lang="en-GB" sz="4800" dirty="0"/>
              <a:t>. David West (trans.). 1990. London: Penguin Group.</a:t>
            </a:r>
          </a:p>
          <a:p>
            <a:pPr marL="0" indent="0">
              <a:buNone/>
            </a:pPr>
            <a:endParaRPr lang="en-GB" dirty="0"/>
          </a:p>
        </p:txBody>
      </p:sp>
    </p:spTree>
    <p:extLst>
      <p:ext uri="{BB962C8B-B14F-4D97-AF65-F5344CB8AC3E}">
        <p14:creationId xmlns:p14="http://schemas.microsoft.com/office/powerpoint/2010/main" val="216458033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1883</TotalTime>
  <Words>1360</Words>
  <Application>Microsoft Office PowerPoint</Application>
  <PresentationFormat>Widescreen</PresentationFormat>
  <Paragraphs>144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Franklin Gothic Book</vt:lpstr>
      <vt:lpstr>Crop</vt:lpstr>
      <vt:lpstr>How effective is the structure of the Roman Household?</vt:lpstr>
      <vt:lpstr>Introduction</vt:lpstr>
      <vt:lpstr>Paterfamilias</vt:lpstr>
      <vt:lpstr>Children</vt:lpstr>
      <vt:lpstr>Wives and Women</vt:lpstr>
      <vt:lpstr>Marriage</vt:lpstr>
      <vt:lpstr>Slaves (General)</vt:lpstr>
      <vt:lpstr>Educated Slaves</vt:lpstr>
      <vt:lpstr>Freedmen/women</vt:lpstr>
      <vt:lpstr>The House as a Collective: A Summary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effective is the structure of the Roman Household?</dc:title>
  <dc:creator>Hazel Dawn Carter</dc:creator>
  <cp:lastModifiedBy>Jacob Summers (1801142)</cp:lastModifiedBy>
  <cp:revision>42</cp:revision>
  <dcterms:created xsi:type="dcterms:W3CDTF">2019-02-27T16:46:00Z</dcterms:created>
  <dcterms:modified xsi:type="dcterms:W3CDTF">2019-03-01T00:46:52Z</dcterms:modified>
</cp:coreProperties>
</file>