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1"/>
  </p:notesMasterIdLst>
  <p:sldIdLst>
    <p:sldId id="256" r:id="rId2"/>
    <p:sldId id="263" r:id="rId3"/>
    <p:sldId id="257" r:id="rId4"/>
    <p:sldId id="258" r:id="rId5"/>
    <p:sldId id="259" r:id="rId6"/>
    <p:sldId id="260" r:id="rId7"/>
    <p:sldId id="261"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821" autoAdjust="0"/>
  </p:normalViewPr>
  <p:slideViewPr>
    <p:cSldViewPr snapToGrid="0">
      <p:cViewPr varScale="1">
        <p:scale>
          <a:sx n="77" d="100"/>
          <a:sy n="77" d="100"/>
        </p:scale>
        <p:origin x="91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9F5E9C-8908-4741-971C-B8C470F1570B}" type="datetimeFigureOut">
              <a:rPr lang="en-GB" smtClean="0"/>
              <a:t>05/04/2024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B01BFF-5BA2-46B2-A966-FECE26FC21F5}" type="slidenum">
              <a:rPr lang="en-GB" smtClean="0"/>
              <a:t>‹#›</a:t>
            </a:fld>
            <a:endParaRPr lang="en-GB"/>
          </a:p>
        </p:txBody>
      </p:sp>
    </p:spTree>
    <p:extLst>
      <p:ext uri="{BB962C8B-B14F-4D97-AF65-F5344CB8AC3E}">
        <p14:creationId xmlns:p14="http://schemas.microsoft.com/office/powerpoint/2010/main" val="1171067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B01BFF-5BA2-46B2-A966-FECE26FC21F5}" type="slidenum">
              <a:rPr lang="en-GB" smtClean="0"/>
              <a:t>3</a:t>
            </a:fld>
            <a:endParaRPr lang="en-GB"/>
          </a:p>
        </p:txBody>
      </p:sp>
    </p:spTree>
    <p:extLst>
      <p:ext uri="{BB962C8B-B14F-4D97-AF65-F5344CB8AC3E}">
        <p14:creationId xmlns:p14="http://schemas.microsoft.com/office/powerpoint/2010/main" val="531489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B01BFF-5BA2-46B2-A966-FECE26FC21F5}" type="slidenum">
              <a:rPr lang="en-GB" smtClean="0"/>
              <a:t>5</a:t>
            </a:fld>
            <a:endParaRPr lang="en-GB"/>
          </a:p>
        </p:txBody>
      </p:sp>
    </p:spTree>
    <p:extLst>
      <p:ext uri="{BB962C8B-B14F-4D97-AF65-F5344CB8AC3E}">
        <p14:creationId xmlns:p14="http://schemas.microsoft.com/office/powerpoint/2010/main" val="2999708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B01BFF-5BA2-46B2-A966-FECE26FC21F5}" type="slidenum">
              <a:rPr lang="en-GB" smtClean="0"/>
              <a:t>6</a:t>
            </a:fld>
            <a:endParaRPr lang="en-GB"/>
          </a:p>
        </p:txBody>
      </p:sp>
    </p:spTree>
    <p:extLst>
      <p:ext uri="{BB962C8B-B14F-4D97-AF65-F5344CB8AC3E}">
        <p14:creationId xmlns:p14="http://schemas.microsoft.com/office/powerpoint/2010/main" val="806067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B01BFF-5BA2-46B2-A966-FECE26FC21F5}" type="slidenum">
              <a:rPr lang="en-GB" smtClean="0"/>
              <a:t>7</a:t>
            </a:fld>
            <a:endParaRPr lang="en-GB"/>
          </a:p>
        </p:txBody>
      </p:sp>
    </p:spTree>
    <p:extLst>
      <p:ext uri="{BB962C8B-B14F-4D97-AF65-F5344CB8AC3E}">
        <p14:creationId xmlns:p14="http://schemas.microsoft.com/office/powerpoint/2010/main" val="1242488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1040408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2478075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360566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76C84A-B493-48E4-84CE-D155F2B2665B}" type="datetimeFigureOut">
              <a:rPr lang="en-GB" smtClean="0"/>
              <a:t>05/04/2024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2430276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76C84A-B493-48E4-84CE-D155F2B2665B}" type="datetimeFigureOut">
              <a:rPr lang="en-GB" smtClean="0"/>
              <a:t>05/04/2024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2602718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76C84A-B493-48E4-84CE-D155F2B2665B}" type="datetimeFigureOut">
              <a:rPr lang="en-GB" smtClean="0"/>
              <a:t>05/04/2024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2405094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76C84A-B493-48E4-84CE-D155F2B2665B}" type="datetimeFigureOut">
              <a:rPr lang="en-GB" smtClean="0"/>
              <a:t>05/04/2024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332551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76C84A-B493-48E4-84CE-D155F2B2665B}" type="datetimeFigureOut">
              <a:rPr lang="en-GB" smtClean="0"/>
              <a:t>05/04/2024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2836656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76C84A-B493-48E4-84CE-D155F2B2665B}" type="datetimeFigureOut">
              <a:rPr lang="en-GB" smtClean="0"/>
              <a:t>05/04/2024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1884204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1241714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207159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2183209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31725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22334999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2055906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6C84A-B493-48E4-84CE-D155F2B2665B}" type="datetimeFigureOut">
              <a:rPr lang="en-GB" smtClean="0"/>
              <a:t>05/04/2024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BFE985-E60E-4826-913F-C1BC65E53445}" type="slidenum">
              <a:rPr lang="en-GB" smtClean="0"/>
              <a:t>‹#›</a:t>
            </a:fld>
            <a:endParaRPr lang="en-GB"/>
          </a:p>
        </p:txBody>
      </p:sp>
    </p:spTree>
    <p:extLst>
      <p:ext uri="{BB962C8B-B14F-4D97-AF65-F5344CB8AC3E}">
        <p14:creationId xmlns:p14="http://schemas.microsoft.com/office/powerpoint/2010/main" val="1772660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776C84A-B493-48E4-84CE-D155F2B2665B}" type="datetimeFigureOut">
              <a:rPr lang="en-GB" smtClean="0"/>
              <a:t>05/04/2024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1BFE985-E60E-4826-913F-C1BC65E53445}" type="slidenum">
              <a:rPr lang="en-GB" smtClean="0"/>
              <a:t>‹#›</a:t>
            </a:fld>
            <a:endParaRPr lang="en-GB"/>
          </a:p>
        </p:txBody>
      </p:sp>
    </p:spTree>
    <p:extLst>
      <p:ext uri="{BB962C8B-B14F-4D97-AF65-F5344CB8AC3E}">
        <p14:creationId xmlns:p14="http://schemas.microsoft.com/office/powerpoint/2010/main" val="1296070291"/>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igitalcommons.usu.edu/unf_research/53/" TargetMode="External"/><Relationship Id="rId2" Type="http://schemas.openxmlformats.org/officeDocument/2006/relationships/hyperlink" Target="https://doi.org/10.1146/annurev-orgpsych-110721-033711" TargetMode="External"/><Relationship Id="rId1" Type="http://schemas.openxmlformats.org/officeDocument/2006/relationships/slideLayout" Target="../slideLayouts/slideLayout2.xml"/><Relationship Id="rId5" Type="http://schemas.openxmlformats.org/officeDocument/2006/relationships/hyperlink" Target="https://doi.org/10.1002/9781118785317.weom060096" TargetMode="External"/><Relationship Id="rId4" Type="http://schemas.openxmlformats.org/officeDocument/2006/relationships/hyperlink" Target="https://www.jstor.org/stable/41662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C9B9C-8F70-83D0-7313-7064A2FF2A39}"/>
              </a:ext>
            </a:extLst>
          </p:cNvPr>
          <p:cNvSpPr>
            <a:spLocks noGrp="1"/>
          </p:cNvSpPr>
          <p:nvPr>
            <p:ph type="ctrTitle"/>
          </p:nvPr>
        </p:nvSpPr>
        <p:spPr/>
        <p:txBody>
          <a:bodyPr/>
          <a:lstStyle/>
          <a:p>
            <a:r>
              <a:rPr lang="en-GB" dirty="0"/>
              <a:t>German Office Expansion Plan</a:t>
            </a:r>
          </a:p>
        </p:txBody>
      </p:sp>
      <p:sp>
        <p:nvSpPr>
          <p:cNvPr id="3" name="Subtitle 2">
            <a:extLst>
              <a:ext uri="{FF2B5EF4-FFF2-40B4-BE49-F238E27FC236}">
                <a16:creationId xmlns:a16="http://schemas.microsoft.com/office/drawing/2014/main" id="{980C1643-0F20-528E-E416-882EAD23E9B0}"/>
              </a:ext>
            </a:extLst>
          </p:cNvPr>
          <p:cNvSpPr>
            <a:spLocks noGrp="1"/>
          </p:cNvSpPr>
          <p:nvPr>
            <p:ph type="subTitle" idx="1"/>
          </p:nvPr>
        </p:nvSpPr>
        <p:spPr/>
        <p:txBody>
          <a:bodyPr/>
          <a:lstStyle/>
          <a:p>
            <a:r>
              <a:rPr lang="en-US" dirty="0"/>
              <a:t>Presented by: </a:t>
            </a:r>
            <a:endParaRPr lang="en-GB" dirty="0"/>
          </a:p>
        </p:txBody>
      </p:sp>
    </p:spTree>
    <p:extLst>
      <p:ext uri="{BB962C8B-B14F-4D97-AF65-F5344CB8AC3E}">
        <p14:creationId xmlns:p14="http://schemas.microsoft.com/office/powerpoint/2010/main" val="2784883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DE0CA-029B-2F2C-A6B5-C1D9ADCB0229}"/>
              </a:ext>
            </a:extLst>
          </p:cNvPr>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Introduction</a:t>
            </a: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1D6A2A-E3EB-E580-88F9-C9FFD7F978CC}"/>
              </a:ext>
            </a:extLst>
          </p:cNvPr>
          <p:cNvSpPr>
            <a:spLocks noGrp="1"/>
          </p:cNvSpPr>
          <p:nvPr>
            <p:ph idx="1"/>
          </p:nvPr>
        </p:nvSpPr>
        <p:spPr/>
        <p:txBody>
          <a:bodyPr>
            <a:normAutofit/>
          </a:bodyPr>
          <a:lstStyle/>
          <a:p>
            <a:r>
              <a:rPr lang="en-US" sz="1800" dirty="0">
                <a:latin typeface="Times New Roman" panose="02020603050405020304" pitchFamily="18" charset="0"/>
                <a:cs typeface="Times New Roman" panose="02020603050405020304" pitchFamily="18" charset="0"/>
              </a:rPr>
              <a:t>The success of any international expansion endeavor largely depends on the extent to which cultural dynamics are understood and effectively managed.</a:t>
            </a:r>
          </a:p>
          <a:p>
            <a:r>
              <a:rPr lang="en-US" sz="1800" dirty="0">
                <a:latin typeface="Times New Roman" panose="02020603050405020304" pitchFamily="18" charset="0"/>
                <a:cs typeface="Times New Roman" panose="02020603050405020304" pitchFamily="18" charset="0"/>
              </a:rPr>
              <a:t>The communication across borders, referred to as intercultural communication, plays a pivotal role in creating a perfect recipe for cooperation beyond boundaries.</a:t>
            </a:r>
          </a:p>
          <a:p>
            <a:r>
              <a:rPr lang="en-US" sz="1800" dirty="0">
                <a:latin typeface="Times New Roman" panose="02020603050405020304" pitchFamily="18" charset="0"/>
                <a:cs typeface="Times New Roman" panose="02020603050405020304" pitchFamily="18" charset="0"/>
              </a:rPr>
              <a:t>The aim of my presentation is to evaluate the cultural differences of UK and Germany required to make globalization work smoothly for the UK headquartered technology firm </a:t>
            </a:r>
            <a:r>
              <a:rPr lang="en-US" sz="1800" dirty="0" err="1">
                <a:latin typeface="Times New Roman" panose="02020603050405020304" pitchFamily="18" charset="0"/>
                <a:cs typeface="Times New Roman" panose="02020603050405020304" pitchFamily="18" charset="0"/>
              </a:rPr>
              <a:t>GlobalTech</a:t>
            </a:r>
            <a:r>
              <a:rPr lang="en-US" sz="1800" dirty="0">
                <a:latin typeface="Times New Roman" panose="02020603050405020304" pitchFamily="18" charset="0"/>
                <a:cs typeface="Times New Roman" panose="02020603050405020304" pitchFamily="18" charset="0"/>
              </a:rPr>
              <a:t> Solutions Ltd. </a:t>
            </a:r>
          </a:p>
          <a:p>
            <a:r>
              <a:rPr lang="en-US" sz="1800" dirty="0">
                <a:latin typeface="Times New Roman" panose="02020603050405020304" pitchFamily="18" charset="0"/>
                <a:cs typeface="Times New Roman" panose="02020603050405020304" pitchFamily="18" charset="0"/>
              </a:rPr>
              <a:t>Introduction to the global marketing culture followed by different cultural aspects in a global marketing scenario, highlight the challenges of global marketing, and lastly, give the recommendations and strategies to achieve a successful market in all over the world.</a:t>
            </a: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5172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56C80-59E7-CAC6-4EC4-E2D215A26FF6}"/>
              </a:ext>
            </a:extLst>
          </p:cNvPr>
          <p:cNvSpPr>
            <a:spLocks noGrp="1"/>
          </p:cNvSpPr>
          <p:nvPr>
            <p:ph type="title"/>
          </p:nvPr>
        </p:nvSpPr>
        <p:spPr/>
        <p:txBody>
          <a:bodyPr/>
          <a:lstStyle/>
          <a:p>
            <a:r>
              <a:rPr lang="en-US" dirty="0"/>
              <a:t>Background of </a:t>
            </a:r>
            <a:r>
              <a:rPr lang="en-US" dirty="0" err="1"/>
              <a:t>GlobalTech</a:t>
            </a:r>
            <a:r>
              <a:rPr lang="en-US" dirty="0"/>
              <a:t> Solutions Ltd.</a:t>
            </a:r>
            <a:endParaRPr lang="en-GB" dirty="0"/>
          </a:p>
        </p:txBody>
      </p:sp>
      <p:sp>
        <p:nvSpPr>
          <p:cNvPr id="3" name="Content Placeholder 2">
            <a:extLst>
              <a:ext uri="{FF2B5EF4-FFF2-40B4-BE49-F238E27FC236}">
                <a16:creationId xmlns:a16="http://schemas.microsoft.com/office/drawing/2014/main" id="{2D5E859C-D86C-5BCF-79A2-0DD02D97A08D}"/>
              </a:ext>
            </a:extLst>
          </p:cNvPr>
          <p:cNvSpPr>
            <a:spLocks noGrp="1"/>
          </p:cNvSpPr>
          <p:nvPr>
            <p:ph idx="1"/>
          </p:nvPr>
        </p:nvSpPr>
        <p:spPr/>
        <p:txBody>
          <a:bodyPr>
            <a:normAutofit/>
          </a:bodyPr>
          <a:lstStyle/>
          <a:p>
            <a:pPr marL="0" indent="0">
              <a:buNone/>
            </a:pPr>
            <a:r>
              <a:rPr lang="en-US" sz="1800" dirty="0">
                <a:latin typeface="Times New Roman" panose="02020603050405020304" pitchFamily="18" charset="0"/>
                <a:cs typeface="Times New Roman" panose="02020603050405020304" pitchFamily="18" charset="0"/>
              </a:rPr>
              <a:t>•</a:t>
            </a:r>
            <a:r>
              <a:rPr lang="en-US" sz="1800" dirty="0" err="1">
                <a:latin typeface="Times New Roman" panose="02020603050405020304" pitchFamily="18" charset="0"/>
                <a:cs typeface="Times New Roman" panose="02020603050405020304" pitchFamily="18" charset="0"/>
              </a:rPr>
              <a:t>GlobalTech</a:t>
            </a:r>
            <a:r>
              <a:rPr lang="en-US" sz="1800" dirty="0">
                <a:latin typeface="Times New Roman" panose="02020603050405020304" pitchFamily="18" charset="0"/>
                <a:cs typeface="Times New Roman" panose="02020603050405020304" pitchFamily="18" charset="0"/>
              </a:rPr>
              <a:t> Solutions Ltd. is a well-known British multinational organization that provides end-to-end technology solutions.</a:t>
            </a:r>
          </a:p>
          <a:p>
            <a:pPr marL="0" indent="0">
              <a:buNone/>
            </a:pPr>
            <a:r>
              <a:rPr lang="en-US" sz="1800" dirty="0">
                <a:latin typeface="Times New Roman" panose="02020603050405020304" pitchFamily="18" charset="0"/>
                <a:cs typeface="Times New Roman" panose="02020603050405020304" pitchFamily="18" charset="0"/>
              </a:rPr>
              <a:t>•The company has made vast, expansive steps, thus possessing a favorable influence on its position as an industry leader in its field.</a:t>
            </a:r>
          </a:p>
          <a:p>
            <a:pPr marL="0" indent="0">
              <a:buNone/>
            </a:pPr>
            <a:r>
              <a:rPr lang="en-US" sz="1800" dirty="0">
                <a:latin typeface="Times New Roman" panose="02020603050405020304" pitchFamily="18" charset="0"/>
                <a:cs typeface="Times New Roman" panose="02020603050405020304" pitchFamily="18" charset="0"/>
              </a:rPr>
              <a:t>•What drives us to open our EU management office in Germany is the fact that this location favors us with easy access to the German market and also serves as a gateway to the rest of the EU markets.</a:t>
            </a:r>
          </a:p>
          <a:p>
            <a:pPr marL="0" indent="0">
              <a:buNone/>
            </a:pP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GlobalTech's</a:t>
            </a:r>
            <a:r>
              <a:rPr lang="en-US" sz="1800" dirty="0">
                <a:latin typeface="Times New Roman" panose="02020603050405020304" pitchFamily="18" charset="0"/>
                <a:cs typeface="Times New Roman" panose="02020603050405020304" pitchFamily="18" charset="0"/>
              </a:rPr>
              <a:t> global reach approach, on the other hand, works on improving the enterprise’s international participation and, thus, position in the world market.</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3736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05427-5B04-A586-529C-EC0127411B2F}"/>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Cultural Dimensions - Hofstede's Framework</a:t>
            </a:r>
          </a:p>
        </p:txBody>
      </p:sp>
      <p:sp>
        <p:nvSpPr>
          <p:cNvPr id="3" name="Content Placeholder 2">
            <a:extLst>
              <a:ext uri="{FF2B5EF4-FFF2-40B4-BE49-F238E27FC236}">
                <a16:creationId xmlns:a16="http://schemas.microsoft.com/office/drawing/2014/main" id="{34CB07BF-9E12-3F7D-038F-A628F75484F6}"/>
              </a:ext>
            </a:extLst>
          </p:cNvPr>
          <p:cNvSpPr>
            <a:spLocks noGrp="1"/>
          </p:cNvSpPr>
          <p:nvPr>
            <p:ph idx="1"/>
          </p:nvPr>
        </p:nvSpPr>
        <p:spPr/>
        <p:txBody>
          <a:bodyPr>
            <a:normAutofit/>
          </a:bodyPr>
          <a:lstStyle/>
          <a:p>
            <a:r>
              <a:rPr lang="en-US" sz="1800" dirty="0">
                <a:latin typeface="Times New Roman" panose="02020603050405020304" pitchFamily="18" charset="0"/>
                <a:cs typeface="Times New Roman" panose="02020603050405020304" pitchFamily="18" charset="0"/>
              </a:rPr>
              <a:t>Hofstede's cultural dimensions can be seen as a good example how different cultures of UK and Germany can be perceived;</a:t>
            </a:r>
          </a:p>
          <a:p>
            <a:r>
              <a:rPr lang="en-US" sz="1800" dirty="0">
                <a:latin typeface="Times New Roman" panose="02020603050405020304" pitchFamily="18" charset="0"/>
                <a:cs typeface="Times New Roman" panose="02020603050405020304" pitchFamily="18" charset="0"/>
              </a:rPr>
              <a:t>Looking through the Power Distance prism we will see, how authority in each culture is viewed and to the degree it is being accepted.</a:t>
            </a:r>
          </a:p>
          <a:p>
            <a:r>
              <a:rPr lang="en-US" sz="1800" dirty="0">
                <a:latin typeface="Times New Roman" panose="02020603050405020304" pitchFamily="18" charset="0"/>
                <a:cs typeface="Times New Roman" panose="02020603050405020304" pitchFamily="18" charset="0"/>
              </a:rPr>
              <a:t>The dimension of Individualism vs. Collectivism will offer insight into the weight given to individual interests as opposed to the group's interests.</a:t>
            </a:r>
          </a:p>
          <a:p>
            <a:r>
              <a:rPr lang="en-US" sz="1800" dirty="0">
                <a:latin typeface="Times New Roman" panose="02020603050405020304" pitchFamily="18" charset="0"/>
                <a:cs typeface="Times New Roman" panose="02020603050405020304" pitchFamily="18" charset="0"/>
              </a:rPr>
              <a:t>Masculinity vs. Femininity, which is going to help us comprehend the difference in work and social roles, followed by "Uncertainty Avoidance which will highlight the attitudes towards ambiguous and risky situations.</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08623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F417F-866B-46D6-1E3E-2E6109B9C53C}"/>
              </a:ext>
            </a:extLst>
          </p:cNvPr>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Cultural Differences: UK vs. Germany</a:t>
            </a: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41861E-F6BE-5A3A-A7C8-D9F67FC876AC}"/>
              </a:ext>
            </a:extLst>
          </p:cNvPr>
          <p:cNvSpPr>
            <a:spLocks noGrp="1"/>
          </p:cNvSpPr>
          <p:nvPr>
            <p:ph idx="1"/>
          </p:nvPr>
        </p:nvSpPr>
        <p:spPr/>
        <p:txBody>
          <a:bodyPr>
            <a:normAutofit/>
          </a:bodyPr>
          <a:lstStyle/>
          <a:p>
            <a:r>
              <a:rPr lang="en-US" sz="1800" dirty="0">
                <a:latin typeface="Times New Roman" panose="02020603050405020304" pitchFamily="18" charset="0"/>
                <a:cs typeface="Times New Roman" panose="02020603050405020304" pitchFamily="18" charset="0"/>
              </a:rPr>
              <a:t>Very prominent is the language gap, with English being the main language in the UK and the Germans speaking primarily in German. </a:t>
            </a:r>
          </a:p>
          <a:p>
            <a:r>
              <a:rPr lang="en-US" sz="1800" dirty="0">
                <a:latin typeface="Times New Roman" panose="02020603050405020304" pitchFamily="18" charset="0"/>
                <a:cs typeface="Times New Roman" panose="02020603050405020304" pitchFamily="18" charset="0"/>
              </a:rPr>
              <a:t>In the UK, including the UK the blend is more variable, whereas the Germans shows one dominating culture.</a:t>
            </a:r>
          </a:p>
          <a:p>
            <a:r>
              <a:rPr lang="en-US" sz="1800" dirty="0">
                <a:latin typeface="Times New Roman" panose="02020603050405020304" pitchFamily="18" charset="0"/>
                <a:cs typeface="Times New Roman" panose="02020603050405020304" pitchFamily="18" charset="0"/>
              </a:rPr>
              <a:t>Culture of different countries also varies, which often impacts on the types of social structures: UK chooses an informal setting while German one opts for the more hierarchical approach(</a:t>
            </a:r>
            <a:r>
              <a:rPr lang="en-GB" sz="1800" dirty="0" err="1">
                <a:effectLst/>
                <a:latin typeface="Times New Roman" panose="02020603050405020304" pitchFamily="18" charset="0"/>
                <a:cs typeface="Times New Roman" panose="02020603050405020304" pitchFamily="18" charset="0"/>
              </a:rPr>
              <a:t>Luque</a:t>
            </a:r>
            <a:r>
              <a:rPr lang="en-GB" sz="1800" dirty="0">
                <a:effectLst/>
                <a:latin typeface="Times New Roman" panose="02020603050405020304" pitchFamily="18" charset="0"/>
                <a:cs typeface="Times New Roman" panose="02020603050405020304" pitchFamily="18" charset="0"/>
              </a:rPr>
              <a:t> et al., 2015)</a:t>
            </a:r>
            <a:r>
              <a:rPr lang="en-US" sz="1800" dirty="0">
                <a:latin typeface="Times New Roman" panose="02020603050405020304" pitchFamily="18" charset="0"/>
                <a:cs typeface="Times New Roman" panose="02020603050405020304" pitchFamily="18" charset="0"/>
              </a:rPr>
              <a:t> .</a:t>
            </a:r>
          </a:p>
          <a:p>
            <a:r>
              <a:rPr lang="en-US" sz="1800" dirty="0">
                <a:latin typeface="Times New Roman" panose="02020603050405020304" pitchFamily="18" charset="0"/>
                <a:cs typeface="Times New Roman" panose="02020603050405020304" pitchFamily="18" charset="0"/>
              </a:rPr>
              <a:t>For the case of the UK, the interplay between different religions exists; however the Christianity brought the most followers in Germany, while in the UK the religious pluralism in dominated.</a:t>
            </a: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2969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E5EC-2CE3-D24B-85A2-7E987D2CD389}"/>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Intercultural Communication Theories</a:t>
            </a:r>
          </a:p>
        </p:txBody>
      </p:sp>
      <p:sp>
        <p:nvSpPr>
          <p:cNvPr id="3" name="Content Placeholder 2">
            <a:extLst>
              <a:ext uri="{FF2B5EF4-FFF2-40B4-BE49-F238E27FC236}">
                <a16:creationId xmlns:a16="http://schemas.microsoft.com/office/drawing/2014/main" id="{E2E7A513-E87D-CC92-5B34-A80B4CB7F6CB}"/>
              </a:ext>
            </a:extLst>
          </p:cNvPr>
          <p:cNvSpPr>
            <a:spLocks noGrp="1"/>
          </p:cNvSpPr>
          <p:nvPr>
            <p:ph idx="1"/>
          </p:nvPr>
        </p:nvSpPr>
        <p:spPr/>
        <p:txBody>
          <a:bodyPr>
            <a:noAutofit/>
          </a:bodyPr>
          <a:lstStyle/>
          <a:p>
            <a:r>
              <a:rPr lang="en-US" sz="1800" dirty="0">
                <a:latin typeface="Times New Roman" panose="02020603050405020304" pitchFamily="18" charset="0"/>
                <a:cs typeface="Times New Roman" panose="02020603050405020304" pitchFamily="18" charset="0"/>
              </a:rPr>
              <a:t>A high and low context communicating style creates space for the communication/interpretation of messages in different ways.</a:t>
            </a:r>
          </a:p>
          <a:p>
            <a:r>
              <a:rPr lang="en-US" sz="1800" dirty="0">
                <a:latin typeface="Times New Roman" panose="02020603050405020304" pitchFamily="18" charset="0"/>
                <a:cs typeface="Times New Roman" panose="02020603050405020304" pitchFamily="18" charset="0"/>
              </a:rPr>
              <a:t>With his "Trompenaars' Dimensions" showing you the cultural point of view and highlighting certain attitudes and practices that might affect interactions of different cultures, which enhances our understanding.</a:t>
            </a:r>
          </a:p>
          <a:p>
            <a:r>
              <a:rPr lang="en-US" sz="1800" dirty="0" err="1">
                <a:latin typeface="Times New Roman" panose="02020603050405020304" pitchFamily="18" charset="0"/>
                <a:cs typeface="Times New Roman" panose="02020603050405020304" pitchFamily="18" charset="0"/>
              </a:rPr>
              <a:t>Halls's</a:t>
            </a:r>
            <a:r>
              <a:rPr lang="en-US" sz="1800" dirty="0">
                <a:latin typeface="Times New Roman" panose="02020603050405020304" pitchFamily="18" charset="0"/>
                <a:cs typeface="Times New Roman" panose="02020603050405020304" pitchFamily="18" charset="0"/>
              </a:rPr>
              <a:t> Cultural Context Model Focusses on dimensions of communication space and time, It causes a shift in our approach to intercultural communication towards the elements of space and time dimensions (</a:t>
            </a:r>
            <a:r>
              <a:rPr lang="en-US" sz="1800" dirty="0" err="1">
                <a:latin typeface="Times New Roman" panose="02020603050405020304" pitchFamily="18" charset="0"/>
                <a:cs typeface="Times New Roman" panose="02020603050405020304" pitchFamily="18" charset="0"/>
              </a:rPr>
              <a:t>Javidan</a:t>
            </a:r>
            <a:r>
              <a:rPr lang="en-US" sz="1800" dirty="0">
                <a:latin typeface="Times New Roman" panose="02020603050405020304" pitchFamily="18" charset="0"/>
                <a:cs typeface="Times New Roman" panose="02020603050405020304" pitchFamily="18" charset="0"/>
              </a:rPr>
              <a:t> et al., 2006) .</a:t>
            </a:r>
          </a:p>
          <a:p>
            <a:r>
              <a:rPr lang="en-US" sz="1800" dirty="0">
                <a:latin typeface="Times New Roman" panose="02020603050405020304" pitchFamily="18" charset="0"/>
                <a:cs typeface="Times New Roman" panose="02020603050405020304" pitchFamily="18" charset="0"/>
              </a:rPr>
              <a:t>Historically, mistakenly stereotyping others based on generalizations is a prevalent cultural issue. Therefore, the adoption of cultural adaptation strategies is a requisite for fostering fruitful interaction and collaboration between different nations.</a:t>
            </a: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0814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AB4A9-053A-A22D-8844-ACE605882A12}"/>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 Challenges and Recommendations</a:t>
            </a:r>
          </a:p>
        </p:txBody>
      </p:sp>
      <p:sp>
        <p:nvSpPr>
          <p:cNvPr id="3" name="Content Placeholder 2">
            <a:extLst>
              <a:ext uri="{FF2B5EF4-FFF2-40B4-BE49-F238E27FC236}">
                <a16:creationId xmlns:a16="http://schemas.microsoft.com/office/drawing/2014/main" id="{56C54DF7-72FA-4325-A777-948EADBC53AE}"/>
              </a:ext>
            </a:extLst>
          </p:cNvPr>
          <p:cNvSpPr>
            <a:spLocks noGrp="1"/>
          </p:cNvSpPr>
          <p:nvPr>
            <p:ph idx="1"/>
          </p:nvPr>
        </p:nvSpPr>
        <p:spPr/>
        <p:txBody>
          <a:bodyPr>
            <a:normAutofit/>
          </a:bodyPr>
          <a:lstStyle/>
          <a:p>
            <a:r>
              <a:rPr lang="en-US" sz="1800" dirty="0">
                <a:latin typeface="Times New Roman" panose="02020603050405020304" pitchFamily="18" charset="0"/>
                <a:cs typeface="Times New Roman" panose="02020603050405020304" pitchFamily="18" charset="0"/>
              </a:rPr>
              <a:t>Some of the problems that have been identified are there could be cultural misunderstanding, communication breakdown and management practice differences.</a:t>
            </a:r>
          </a:p>
          <a:p>
            <a:r>
              <a:rPr lang="en-US" sz="1800" dirty="0">
                <a:latin typeface="Times New Roman" panose="02020603050405020304" pitchFamily="18" charset="0"/>
                <a:cs typeface="Times New Roman" panose="02020603050405020304" pitchFamily="18" charset="0"/>
              </a:rPr>
              <a:t>The recommended steps involve staffing cultural sensitivity training, forming cross-cultural teams and adopting culturally sensitive management practices(Den &amp; De, 2023). </a:t>
            </a:r>
          </a:p>
          <a:p>
            <a:r>
              <a:rPr lang="en-US" sz="1800" dirty="0">
                <a:latin typeface="Times New Roman" panose="02020603050405020304" pitchFamily="18" charset="0"/>
                <a:cs typeface="Times New Roman" panose="02020603050405020304" pitchFamily="18" charset="0"/>
              </a:rPr>
              <a:t>Genuine interaction is possible when we encourage free exchange of ideas, welcome diversity, and encourage mutual respect. </a:t>
            </a:r>
            <a:r>
              <a:rPr lang="en-US" sz="1800" dirty="0" err="1">
                <a:latin typeface="Times New Roman" panose="02020603050405020304" pitchFamily="18" charset="0"/>
                <a:cs typeface="Times New Roman" panose="02020603050405020304" pitchFamily="18" charset="0"/>
              </a:rPr>
              <a:t>GlobalTech</a:t>
            </a:r>
            <a:r>
              <a:rPr lang="en-US" sz="1800" dirty="0">
                <a:latin typeface="Times New Roman" panose="02020603050405020304" pitchFamily="18" charset="0"/>
                <a:cs typeface="Times New Roman" panose="02020603050405020304" pitchFamily="18" charset="0"/>
              </a:rPr>
              <a:t> can overcome cultural barriers by this approach, and integration can be easily facilitated.</a:t>
            </a:r>
          </a:p>
          <a:p>
            <a:r>
              <a:rPr lang="en-US" sz="1800" dirty="0">
                <a:latin typeface="Times New Roman" panose="02020603050405020304" pitchFamily="18" charset="0"/>
                <a:cs typeface="Times New Roman" panose="02020603050405020304" pitchFamily="18" charset="0"/>
              </a:rPr>
              <a:t>Our goal is to finally reach the integration yourself, increasing performance and advance position the German market.</a:t>
            </a: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8818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8934A-5528-E48A-B1B0-68289435B242}"/>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Conclusion and Recommendations</a:t>
            </a:r>
          </a:p>
        </p:txBody>
      </p:sp>
      <p:sp>
        <p:nvSpPr>
          <p:cNvPr id="3" name="Content Placeholder 2">
            <a:extLst>
              <a:ext uri="{FF2B5EF4-FFF2-40B4-BE49-F238E27FC236}">
                <a16:creationId xmlns:a16="http://schemas.microsoft.com/office/drawing/2014/main" id="{BFF725FE-3DCC-16FC-1C5E-089D4DABCB52}"/>
              </a:ext>
            </a:extLst>
          </p:cNvPr>
          <p:cNvSpPr>
            <a:spLocks noGrp="1"/>
          </p:cNvSpPr>
          <p:nvPr>
            <p:ph idx="1"/>
          </p:nvPr>
        </p:nvSpPr>
        <p:spPr/>
        <p:txBody>
          <a:bodyPr>
            <a:normAutofit/>
          </a:bodyPr>
          <a:lstStyle/>
          <a:p>
            <a:r>
              <a:rPr lang="en-US" sz="1800" dirty="0">
                <a:latin typeface="Times New Roman" panose="02020603050405020304" pitchFamily="18" charset="0"/>
                <a:cs typeface="Times New Roman" panose="02020603050405020304" pitchFamily="18" charset="0"/>
              </a:rPr>
              <a:t>The company </a:t>
            </a:r>
            <a:r>
              <a:rPr lang="en-US" sz="1800" dirty="0" err="1">
                <a:latin typeface="Times New Roman" panose="02020603050405020304" pitchFamily="18" charset="0"/>
                <a:cs typeface="Times New Roman" panose="02020603050405020304" pitchFamily="18" charset="0"/>
              </a:rPr>
              <a:t>GlobalTech</a:t>
            </a:r>
            <a:r>
              <a:rPr lang="en-US" sz="1800" dirty="0">
                <a:latin typeface="Times New Roman" panose="02020603050405020304" pitchFamily="18" charset="0"/>
                <a:cs typeface="Times New Roman" panose="02020603050405020304" pitchFamily="18" charset="0"/>
              </a:rPr>
              <a:t> Solutions Ltd. will achieve optimal results only in case the cultural adaptation is performed to a great extent while its development process in Germany.</a:t>
            </a:r>
          </a:p>
          <a:p>
            <a:r>
              <a:rPr lang="en-US" sz="1800" dirty="0">
                <a:latin typeface="Times New Roman" panose="02020603050405020304" pitchFamily="18" charset="0"/>
                <a:cs typeface="Times New Roman" panose="02020603050405020304" pitchFamily="18" charset="0"/>
              </a:rPr>
              <a:t>The recommendations include embracing minorities, improving communication lines, and making sure that mutual understanding prevails.</a:t>
            </a:r>
          </a:p>
          <a:p>
            <a:r>
              <a:rPr lang="en-US" sz="1800" dirty="0">
                <a:latin typeface="Times New Roman" panose="02020603050405020304" pitchFamily="18" charset="0"/>
                <a:cs typeface="Times New Roman" panose="02020603050405020304" pitchFamily="18" charset="0"/>
              </a:rPr>
              <a:t>Thereby, CD-ROMs, social media, and forums are suggested that may help </a:t>
            </a:r>
            <a:r>
              <a:rPr lang="en-US" sz="1800" dirty="0" err="1">
                <a:latin typeface="Times New Roman" panose="02020603050405020304" pitchFamily="18" charset="0"/>
                <a:cs typeface="Times New Roman" panose="02020603050405020304" pitchFamily="18" charset="0"/>
              </a:rPr>
              <a:t>GlobalTech</a:t>
            </a:r>
            <a:r>
              <a:rPr lang="en-US" sz="1800" dirty="0">
                <a:latin typeface="Times New Roman" panose="02020603050405020304" pitchFamily="18" charset="0"/>
                <a:cs typeface="Times New Roman" panose="02020603050405020304" pitchFamily="18" charset="0"/>
              </a:rPr>
              <a:t> to succeed in the German market and even beyond its limits.</a:t>
            </a: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83931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CFA2E-3B0F-FFD1-B397-C1DEDC68283D}"/>
              </a:ext>
            </a:extLst>
          </p:cNvPr>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References </a:t>
            </a: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30E3C3-CEE8-BC12-B62D-1105786E0FC4}"/>
              </a:ext>
            </a:extLst>
          </p:cNvPr>
          <p:cNvSpPr>
            <a:spLocks noGrp="1"/>
          </p:cNvSpPr>
          <p:nvPr>
            <p:ph idx="1"/>
          </p:nvPr>
        </p:nvSpPr>
        <p:spPr/>
        <p:txBody>
          <a:bodyPr>
            <a:normAutofit lnSpcReduction="10000"/>
          </a:bodyPr>
          <a:lstStyle/>
          <a:p>
            <a:r>
              <a:rPr lang="en-US" sz="1800" dirty="0">
                <a:latin typeface="Times New Roman" panose="02020603050405020304" pitchFamily="18" charset="0"/>
                <a:cs typeface="Times New Roman" panose="02020603050405020304" pitchFamily="18" charset="0"/>
              </a:rPr>
              <a:t>Den, D. N., &amp; De, B. (2023). Cross-Cultural Leadership: What We Know, What We Need to Know, and Where We Need to Go. Annual Review of Organizational Psychology and Organizational Behavior, 11(1). </a:t>
            </a:r>
            <a:r>
              <a:rPr lang="en-US" sz="1800" dirty="0">
                <a:latin typeface="Times New Roman" panose="02020603050405020304" pitchFamily="18" charset="0"/>
                <a:cs typeface="Times New Roman" panose="02020603050405020304" pitchFamily="18" charset="0"/>
                <a:hlinkClick r:id="rId2"/>
              </a:rPr>
              <a:t>https://doi.org/10.1146/annurev-orgpsych-110721-033711</a:t>
            </a: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Hofstede, G. (2001). Culture’s Consequences: Comparing Values, Behaviors, Institutions, and Organizations Across Nations. </a:t>
            </a:r>
            <a:r>
              <a:rPr lang="en-US" sz="1800" dirty="0" err="1">
                <a:latin typeface="Times New Roman" panose="02020603050405020304" pitchFamily="18" charset="0"/>
                <a:cs typeface="Times New Roman" panose="02020603050405020304" pitchFamily="18" charset="0"/>
              </a:rPr>
              <a:t>DigitalCommons@USU</a:t>
            </a:r>
            <a:r>
              <a:rPr lang="en-US" sz="1800"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hlinkClick r:id="rId3"/>
              </a:rPr>
              <a:t>https://digitalcommons.usu.edu/unf_research/53/</a:t>
            </a:r>
            <a:endParaRPr lang="en-US" sz="1800" dirty="0">
              <a:latin typeface="Times New Roman" panose="02020603050405020304" pitchFamily="18" charset="0"/>
              <a:cs typeface="Times New Roman" panose="02020603050405020304" pitchFamily="18" charset="0"/>
            </a:endParaRPr>
          </a:p>
          <a:p>
            <a:r>
              <a:rPr lang="en-US" sz="1800" dirty="0" err="1">
                <a:latin typeface="Times New Roman" panose="02020603050405020304" pitchFamily="18" charset="0"/>
                <a:cs typeface="Times New Roman" panose="02020603050405020304" pitchFamily="18" charset="0"/>
              </a:rPr>
              <a:t>Javidan</a:t>
            </a:r>
            <a:r>
              <a:rPr lang="en-US" sz="1800" dirty="0">
                <a:latin typeface="Times New Roman" panose="02020603050405020304" pitchFamily="18" charset="0"/>
                <a:cs typeface="Times New Roman" panose="02020603050405020304" pitchFamily="18" charset="0"/>
              </a:rPr>
              <a:t>, M., Dorfman, P. W., </a:t>
            </a:r>
            <a:r>
              <a:rPr lang="en-US" sz="1800" dirty="0" err="1">
                <a:latin typeface="Times New Roman" panose="02020603050405020304" pitchFamily="18" charset="0"/>
                <a:cs typeface="Times New Roman" panose="02020603050405020304" pitchFamily="18" charset="0"/>
              </a:rPr>
              <a:t>Luque</a:t>
            </a:r>
            <a:r>
              <a:rPr lang="en-US" sz="1800" dirty="0">
                <a:latin typeface="Times New Roman" panose="02020603050405020304" pitchFamily="18" charset="0"/>
                <a:cs typeface="Times New Roman" panose="02020603050405020304" pitchFamily="18" charset="0"/>
              </a:rPr>
              <a:t>, M. S. de, &amp; House, R. J. (2006). In the Eye of the Beholder: Cross Cultural Lessons in Leadership from Project GLOBE. Academy of Management Perspectives, 20(1), 67–90. </a:t>
            </a:r>
            <a:r>
              <a:rPr lang="en-US" sz="1800" dirty="0">
                <a:latin typeface="Times New Roman" panose="02020603050405020304" pitchFamily="18" charset="0"/>
                <a:cs typeface="Times New Roman" panose="02020603050405020304" pitchFamily="18" charset="0"/>
                <a:hlinkClick r:id="rId4"/>
              </a:rPr>
              <a:t>https://www.jstor.org/stable/4166219</a:t>
            </a:r>
            <a:endParaRPr lang="en-US" sz="1800" dirty="0">
              <a:latin typeface="Times New Roman" panose="02020603050405020304" pitchFamily="18" charset="0"/>
              <a:cs typeface="Times New Roman" panose="02020603050405020304" pitchFamily="18" charset="0"/>
            </a:endParaRPr>
          </a:p>
          <a:p>
            <a:r>
              <a:rPr lang="en-US" sz="1800" dirty="0" err="1">
                <a:latin typeface="Times New Roman" panose="02020603050405020304" pitchFamily="18" charset="0"/>
                <a:cs typeface="Times New Roman" panose="02020603050405020304" pitchFamily="18" charset="0"/>
              </a:rPr>
              <a:t>Luque</a:t>
            </a:r>
            <a:r>
              <a:rPr lang="en-US" sz="1800" dirty="0">
                <a:latin typeface="Times New Roman" panose="02020603050405020304" pitchFamily="18" charset="0"/>
                <a:cs typeface="Times New Roman" panose="02020603050405020304" pitchFamily="18" charset="0"/>
              </a:rPr>
              <a:t>, M. S., </a:t>
            </a:r>
            <a:r>
              <a:rPr lang="en-US" sz="1800" dirty="0" err="1">
                <a:latin typeface="Times New Roman" panose="02020603050405020304" pitchFamily="18" charset="0"/>
                <a:cs typeface="Times New Roman" panose="02020603050405020304" pitchFamily="18" charset="0"/>
              </a:rPr>
              <a:t>Lelchook</a:t>
            </a:r>
            <a:r>
              <a:rPr lang="en-US" sz="1800" dirty="0">
                <a:latin typeface="Times New Roman" panose="02020603050405020304" pitchFamily="18" charset="0"/>
                <a:cs typeface="Times New Roman" panose="02020603050405020304" pitchFamily="18" charset="0"/>
              </a:rPr>
              <a:t>, A. M., &amp; Quigley, N. R. (2015). Project GLOBE: Insights into the Study of Culture and Leadership. Wiley Encyclopedia of Management, 6, 1–9. </a:t>
            </a:r>
            <a:r>
              <a:rPr lang="en-US" sz="1800" dirty="0">
                <a:latin typeface="Times New Roman" panose="02020603050405020304" pitchFamily="18" charset="0"/>
                <a:cs typeface="Times New Roman" panose="02020603050405020304" pitchFamily="18" charset="0"/>
                <a:hlinkClick r:id="rId5"/>
              </a:rPr>
              <a:t>https://doi.org/10.1002/9781118785317.weom060096</a:t>
            </a:r>
            <a:r>
              <a:rPr lang="en-US" sz="1800" dirty="0">
                <a:latin typeface="Times New Roman" panose="02020603050405020304" pitchFamily="18" charset="0"/>
                <a:cs typeface="Times New Roman" panose="02020603050405020304" pitchFamily="18" charset="0"/>
              </a:rPr>
              <a:t> </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696541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