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6"/>
  </p:sldMasterIdLst>
  <p:notesMasterIdLst>
    <p:notesMasterId r:id="rId37"/>
  </p:notesMasterIdLst>
  <p:sldIdLst>
    <p:sldId id="263" r:id="rId7"/>
    <p:sldId id="266" r:id="rId8"/>
    <p:sldId id="286" r:id="rId9"/>
    <p:sldId id="300" r:id="rId10"/>
    <p:sldId id="310" r:id="rId11"/>
    <p:sldId id="321" r:id="rId12"/>
    <p:sldId id="320" r:id="rId13"/>
    <p:sldId id="311" r:id="rId14"/>
    <p:sldId id="312" r:id="rId15"/>
    <p:sldId id="313" r:id="rId16"/>
    <p:sldId id="314" r:id="rId17"/>
    <p:sldId id="315" r:id="rId18"/>
    <p:sldId id="316" r:id="rId19"/>
    <p:sldId id="317" r:id="rId20"/>
    <p:sldId id="284" r:id="rId21"/>
    <p:sldId id="288" r:id="rId22"/>
    <p:sldId id="289" r:id="rId23"/>
    <p:sldId id="322" r:id="rId24"/>
    <p:sldId id="323" r:id="rId25"/>
    <p:sldId id="324" r:id="rId26"/>
    <p:sldId id="325" r:id="rId27"/>
    <p:sldId id="327" r:id="rId28"/>
    <p:sldId id="290" r:id="rId29"/>
    <p:sldId id="293" r:id="rId30"/>
    <p:sldId id="294" r:id="rId31"/>
    <p:sldId id="309" r:id="rId32"/>
    <p:sldId id="295" r:id="rId33"/>
    <p:sldId id="326" r:id="rId34"/>
    <p:sldId id="296" r:id="rId35"/>
    <p:sldId id="270"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2750"/>
    <a:srgbClr val="ECEBE7"/>
    <a:srgbClr val="607C2F"/>
    <a:srgbClr val="607C5E"/>
    <a:srgbClr val="49662C"/>
    <a:srgbClr val="478E06"/>
    <a:srgbClr val="93CDDD"/>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552" autoAdjust="0"/>
    <p:restoredTop sz="76243" autoAdjust="0"/>
  </p:normalViewPr>
  <p:slideViewPr>
    <p:cSldViewPr snapToGrid="0" snapToObjects="1">
      <p:cViewPr varScale="1">
        <p:scale>
          <a:sx n="87" d="100"/>
          <a:sy n="87" d="100"/>
        </p:scale>
        <p:origin x="1128" y="56"/>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3EA0CE-37A6-4C3C-A158-8D508D3276B4}" type="datetimeFigureOut">
              <a:rPr lang="en-US" smtClean="0"/>
              <a:t>1/16/2023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5BC256-5F45-4D98-94A5-0F94A4AC792D}" type="slidenum">
              <a:rPr lang="en-US" smtClean="0"/>
              <a:t>‹#›</a:t>
            </a:fld>
            <a:endParaRPr lang="en-US"/>
          </a:p>
        </p:txBody>
      </p:sp>
    </p:spTree>
    <p:extLst>
      <p:ext uri="{BB962C8B-B14F-4D97-AF65-F5344CB8AC3E}">
        <p14:creationId xmlns:p14="http://schemas.microsoft.com/office/powerpoint/2010/main" val="385919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Biscayne National Park encompasses coral reefs, islands and shoreline mangrove forest in the northern Florida Keys. Its reefs and islands are accessible only by boat. Dolphins, turtles and pelicans live in Biscayne Bay Lagoon. The underwater Maritime Heritage Trail links dive sites, most of them shipwrecks. On Boca Chita Key, Boca Chita Lighthouse has coastal views. A museum at Convoy Point explains local ecosystems.</a:t>
            </a:r>
          </a:p>
          <a:p>
            <a:endParaRPr lang="en-GB" b="0" i="0" dirty="0">
              <a:solidFill>
                <a:srgbClr val="4D5156"/>
              </a:solidFill>
              <a:effectLst/>
              <a:latin typeface="arial" panose="020B0604020202020204" pitchFamily="34" charset="0"/>
            </a:endParaRPr>
          </a:p>
          <a:p>
            <a:r>
              <a:rPr lang="en-GB" dirty="0"/>
              <a:t>Visitors to Biscayne National Park have the opportunity to explore globally important, biologically diverse underwater habitats.</a:t>
            </a:r>
          </a:p>
        </p:txBody>
      </p:sp>
      <p:sp>
        <p:nvSpPr>
          <p:cNvPr id="4" name="Slide Number Placeholder 3"/>
          <p:cNvSpPr>
            <a:spLocks noGrp="1"/>
          </p:cNvSpPr>
          <p:nvPr>
            <p:ph type="sldNum" sz="quarter" idx="5"/>
          </p:nvPr>
        </p:nvSpPr>
        <p:spPr/>
        <p:txBody>
          <a:bodyPr/>
          <a:lstStyle/>
          <a:p>
            <a:fld id="{025BC256-5F45-4D98-94A5-0F94A4AC792D}" type="slidenum">
              <a:rPr lang="en-US" smtClean="0"/>
              <a:t>1</a:t>
            </a:fld>
            <a:endParaRPr lang="en-US"/>
          </a:p>
        </p:txBody>
      </p:sp>
    </p:spTree>
    <p:extLst>
      <p:ext uri="{BB962C8B-B14F-4D97-AF65-F5344CB8AC3E}">
        <p14:creationId xmlns:p14="http://schemas.microsoft.com/office/powerpoint/2010/main" val="323939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Situated at the doorstep of Miami, Florida, Biscayne National Park stretches 22 miles from Key Biscayne to Key Largo. The submerged aquatic habitats of Biscayne comprise 95% of the park’s 173,000 acres (Fig. 10.1). The remainder of the park protects tropical hardwood and mangrove forests on undeveloped keys and coastal lands. Each year, 500,000 visitors flock to Biscayne to relax on boats, to swim, snorkel, dive, kayak, and fish, to take a glass-bottom boat tour, and to camp on one of the undeveloped keys. Special accommodations are made for the busy Columbus Day weekend, an event that draws hundreds of boats to the park and a lively group of visitors who gather to enjoy the festive, party-like atmosphere.</a:t>
            </a:r>
          </a:p>
          <a:p>
            <a:endParaRPr lang="en-GB" dirty="0"/>
          </a:p>
          <a:p>
            <a:r>
              <a:rPr lang="en-GB" dirty="0"/>
              <a:t>Most of Biscayne National Park is underwater and features coral reefs, sea grass beds, and abundant marine life.</a:t>
            </a:r>
          </a:p>
          <a:p>
            <a:endParaRPr lang="en-GB" dirty="0"/>
          </a:p>
          <a:p>
            <a:r>
              <a:rPr lang="en-GB" dirty="0"/>
              <a:t>The only hiking trail in Biscayne—a remnant of the 7-mile-long “spite highway” bulldozed into the landscape by area landowners prior to the park’s creation—reflects Biscayne’s rocky origins. While developers saw opportunities to establish new roads, cities, a seaport, and an airport in the undeveloped northern Florida Keys, national support for the area’s protection led to its designation as a national monument in 1968. Set aside to protect “a rare combination of terrestrial, marine, and amphibious life in a tropical setting of great natural beauty,” the monument was expanded and re-­designated as a national park in 1980.</a:t>
            </a:r>
          </a:p>
        </p:txBody>
      </p:sp>
      <p:sp>
        <p:nvSpPr>
          <p:cNvPr id="4" name="Slide Number Placeholder 3"/>
          <p:cNvSpPr>
            <a:spLocks noGrp="1"/>
          </p:cNvSpPr>
          <p:nvPr>
            <p:ph type="sldNum" sz="quarter" idx="5"/>
          </p:nvPr>
        </p:nvSpPr>
        <p:spPr/>
        <p:txBody>
          <a:bodyPr/>
          <a:lstStyle/>
          <a:p>
            <a:fld id="{025BC256-5F45-4D98-94A5-0F94A4AC792D}" type="slidenum">
              <a:rPr lang="en-US" smtClean="0"/>
              <a:t>2</a:t>
            </a:fld>
            <a:endParaRPr lang="en-US"/>
          </a:p>
        </p:txBody>
      </p:sp>
    </p:spTree>
    <p:extLst>
      <p:ext uri="{BB962C8B-B14F-4D97-AF65-F5344CB8AC3E}">
        <p14:creationId xmlns:p14="http://schemas.microsoft.com/office/powerpoint/2010/main" val="3966737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maps</a:t>
            </a:r>
          </a:p>
        </p:txBody>
      </p:sp>
      <p:sp>
        <p:nvSpPr>
          <p:cNvPr id="4" name="Slide Number Placeholder 3"/>
          <p:cNvSpPr>
            <a:spLocks noGrp="1"/>
          </p:cNvSpPr>
          <p:nvPr>
            <p:ph type="sldNum" sz="quarter" idx="10"/>
          </p:nvPr>
        </p:nvSpPr>
        <p:spPr/>
        <p:txBody>
          <a:bodyPr/>
          <a:lstStyle/>
          <a:p>
            <a:fld id="{025BC256-5F45-4D98-94A5-0F94A4AC792D}" type="slidenum">
              <a:rPr lang="en-US" smtClean="0"/>
              <a:t>3</a:t>
            </a:fld>
            <a:endParaRPr lang="en-US"/>
          </a:p>
        </p:txBody>
      </p:sp>
    </p:spTree>
    <p:extLst>
      <p:ext uri="{BB962C8B-B14F-4D97-AF65-F5344CB8AC3E}">
        <p14:creationId xmlns:p14="http://schemas.microsoft.com/office/powerpoint/2010/main" val="3112477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Some of the world’s most diverse and productive ecosystems lie under the sea. Off the coast of southern Florida, marine life abounds in seagrass meadows and coral reefs. Close to shore, shallow, clear waters support meadows of flowering plants, seagrasses that provide food for sea turtles, manatees, sea urchins, and a nursery for young fish, lobsters, and shrimp. Rooted within the sands below, these life-sustaining meadows form vegetative mats that protect coastlines from erosion and storm damage, maintain water clarity, and absorb carbon from the atmosphere. A bit further from shore, vibrant reef tracts are home to dozens of species of living corals; they include brain, star, elkhorn, and staghorn corals, sea fans, and sea whips. </a:t>
            </a:r>
            <a:r>
              <a:rPr lang="en-GB" dirty="0" err="1"/>
              <a:t>Colorful</a:t>
            </a:r>
            <a:r>
              <a:rPr lang="en-GB" dirty="0"/>
              <a:t> reef fish—gobies, parrotfish, and damselfish, to name a few—live among the coral structures, along with a diversity of other sea creatures.</a:t>
            </a:r>
          </a:p>
          <a:p>
            <a:endParaRPr lang="en-GB" dirty="0"/>
          </a:p>
          <a:p>
            <a:r>
              <a:rPr lang="en-GB" dirty="0"/>
              <a:t>Despite their ecological, economic, and recreational importance, these rich benthic ecosystems face numerous threats. Shoreline development, pollution, climate change, and overfishing are problems that occur on regional and global scales. But the direct impact of recreational use can also be significant. Habitat degradation from recreational boating is a major cause for concern in Biscayne National Park and in nearby protected waters. When boats cross through shallow waters, anchor, or become grounded on seagrass beds or corals, habitat recovery may take years, if not decades. In some cases, recovery may not be possible. Severely damaged seagrass beds and coral reefs may never grow back, instead becoming sand bars.</a:t>
            </a:r>
          </a:p>
          <a:p>
            <a:endParaRPr lang="en-GB" dirty="0"/>
          </a:p>
          <a:p>
            <a:r>
              <a:rPr lang="en-GB" dirty="0"/>
              <a:t>The extent of damage that can result from the collective actions of boaters is revealed in aerial images. Long white scars crisscross through green seagrass beds, a result of boat propellers dragging along the bottom of a shallow sea. Damage also occurs when anchors strike seagrass habitat, or when chains from anchors drag along the ocean floor. When a boat becomes grounded, the problem can be made much worse when an operator attempts to “power off” from the situation and creates a large gash in the submerged earth. In the absence of vegetation, exposed sand is churned up by waves, reducing water clarity. When these impacts occur on coral reefs, the damage opens a pathway for disease, and the cost, effort, and time needed for restoration is magnified.</a:t>
            </a:r>
          </a:p>
          <a:p>
            <a:endParaRPr lang="en-GB" dirty="0"/>
          </a:p>
          <a:p>
            <a:r>
              <a:rPr lang="en-GB" dirty="0"/>
              <a:t>About 100 boat groundings are reported each year in heavily visited Biscayne National Park, and many more groundings go unreported, the consequences of which are left to be discovered by resource managers. Ninety percent of reported groundings occur in seagrass habitat. To address impacts to benthic habitats from recreational boating, Biscayne has engaged in a multi-faceted campaign of education, monitoring, enforcement, and recovery, and has established new protections through management zones to further address the problem.</a:t>
            </a:r>
          </a:p>
        </p:txBody>
      </p:sp>
      <p:sp>
        <p:nvSpPr>
          <p:cNvPr id="4" name="Slide Number Placeholder 3"/>
          <p:cNvSpPr>
            <a:spLocks noGrp="1"/>
          </p:cNvSpPr>
          <p:nvPr>
            <p:ph type="sldNum" sz="quarter" idx="5"/>
          </p:nvPr>
        </p:nvSpPr>
        <p:spPr/>
        <p:txBody>
          <a:bodyPr/>
          <a:lstStyle/>
          <a:p>
            <a:fld id="{025BC256-5F45-4D98-94A5-0F94A4AC792D}" type="slidenum">
              <a:rPr lang="en-US" smtClean="0"/>
              <a:t>16</a:t>
            </a:fld>
            <a:endParaRPr lang="en-US"/>
          </a:p>
        </p:txBody>
      </p:sp>
    </p:spTree>
    <p:extLst>
      <p:ext uri="{BB962C8B-B14F-4D97-AF65-F5344CB8AC3E}">
        <p14:creationId xmlns:p14="http://schemas.microsoft.com/office/powerpoint/2010/main" val="1865158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Visitors to Biscayne National Park have the opportunity to explore globally important, biologically diverse underwater habitats. However, when recreational boaters cross though shallow waters, anchor, or become grounded on seagrass meadows or coral reefs, significant resource damage can occur (Impacts to soil; Impacts to vegetation; Impacts to water; Impacts to wildlife). These problems are magnified by the park’s high level of visitation (Crowding; Conflict) and the presence of boaters unaccustomed to navigating in shallow waters (Depreciative </a:t>
            </a:r>
            <a:r>
              <a:rPr lang="en-GB" dirty="0" err="1"/>
              <a:t>behavior</a:t>
            </a:r>
            <a:r>
              <a:rPr lang="en-GB" dirty="0"/>
              <a:t>), with many impacts occurring in certain “hotspot” areas (Impacts to attraction sites</a:t>
            </a:r>
          </a:p>
        </p:txBody>
      </p:sp>
      <p:sp>
        <p:nvSpPr>
          <p:cNvPr id="4" name="Slide Number Placeholder 3"/>
          <p:cNvSpPr>
            <a:spLocks noGrp="1"/>
          </p:cNvSpPr>
          <p:nvPr>
            <p:ph type="sldNum" sz="quarter" idx="5"/>
          </p:nvPr>
        </p:nvSpPr>
        <p:spPr/>
        <p:txBody>
          <a:bodyPr/>
          <a:lstStyle/>
          <a:p>
            <a:fld id="{025BC256-5F45-4D98-94A5-0F94A4AC792D}" type="slidenum">
              <a:rPr lang="en-US" smtClean="0"/>
              <a:t>17</a:t>
            </a:fld>
            <a:endParaRPr lang="en-US"/>
          </a:p>
        </p:txBody>
      </p:sp>
    </p:spTree>
    <p:extLst>
      <p:ext uri="{BB962C8B-B14F-4D97-AF65-F5344CB8AC3E}">
        <p14:creationId xmlns:p14="http://schemas.microsoft.com/office/powerpoint/2010/main" val="322434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Accidental boat groundings at Biscayne National Park can seriously damage coral reefs and seagrass beds</a:t>
            </a:r>
          </a:p>
        </p:txBody>
      </p:sp>
      <p:sp>
        <p:nvSpPr>
          <p:cNvPr id="4" name="Slide Number Placeholder 3"/>
          <p:cNvSpPr>
            <a:spLocks noGrp="1"/>
          </p:cNvSpPr>
          <p:nvPr>
            <p:ph type="sldNum" sz="quarter" idx="5"/>
          </p:nvPr>
        </p:nvSpPr>
        <p:spPr/>
        <p:txBody>
          <a:bodyPr/>
          <a:lstStyle/>
          <a:p>
            <a:fld id="{025BC256-5F45-4D98-94A5-0F94A4AC792D}" type="slidenum">
              <a:rPr lang="en-US" smtClean="0"/>
              <a:t>19</a:t>
            </a:fld>
            <a:endParaRPr lang="en-US"/>
          </a:p>
        </p:txBody>
      </p:sp>
    </p:spTree>
    <p:extLst>
      <p:ext uri="{BB962C8B-B14F-4D97-AF65-F5344CB8AC3E}">
        <p14:creationId xmlns:p14="http://schemas.microsoft.com/office/powerpoint/2010/main" val="405307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Accidental boat groundings at Biscayne National Park can seriously damage coral reefs and seagrass beds</a:t>
            </a:r>
          </a:p>
        </p:txBody>
      </p:sp>
      <p:sp>
        <p:nvSpPr>
          <p:cNvPr id="4" name="Slide Number Placeholder 3"/>
          <p:cNvSpPr>
            <a:spLocks noGrp="1"/>
          </p:cNvSpPr>
          <p:nvPr>
            <p:ph type="sldNum" sz="quarter" idx="5"/>
          </p:nvPr>
        </p:nvSpPr>
        <p:spPr/>
        <p:txBody>
          <a:bodyPr/>
          <a:lstStyle/>
          <a:p>
            <a:fld id="{025BC256-5F45-4D98-94A5-0F94A4AC792D}" type="slidenum">
              <a:rPr lang="en-US" smtClean="0"/>
              <a:t>20</a:t>
            </a:fld>
            <a:endParaRPr lang="en-US"/>
          </a:p>
        </p:txBody>
      </p:sp>
    </p:spTree>
    <p:extLst>
      <p:ext uri="{BB962C8B-B14F-4D97-AF65-F5344CB8AC3E}">
        <p14:creationId xmlns:p14="http://schemas.microsoft.com/office/powerpoint/2010/main" val="4016865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address these issues, the park maintains markers and mooring buoys (Facility development/Site design/Maintenance), prohibits beaching and anchoring in sensitive areas (Rules/Regulations), educates visitors about responsible boating </a:t>
            </a:r>
            <a:r>
              <a:rPr lang="en-GB" dirty="0" err="1"/>
              <a:t>behaviors</a:t>
            </a:r>
            <a:r>
              <a:rPr lang="en-GB" dirty="0"/>
              <a:t> (Information/Education), assesses fines to visitors who damage underwater resources (Law enforcement), and works to restore damaged habitats (Facility development/Site design/Maintenance). No-take, slow speed, idle speed, and </a:t>
            </a:r>
            <a:r>
              <a:rPr lang="en-GB" dirty="0" err="1"/>
              <a:t>noncombustible</a:t>
            </a:r>
            <a:r>
              <a:rPr lang="en-GB" dirty="0"/>
              <a:t> engine zones have been established and expanded to further protect underwater habitats in vulnerable areas (Zoning). These management practices are designed to advance the management strategies of limiting the impact that visitors may have (Reduce the impact of use) and hardening park resources through maintenance and restoration (Harden resource/experience)</a:t>
            </a:r>
          </a:p>
          <a:p>
            <a:endParaRPr lang="en-GB" dirty="0"/>
          </a:p>
          <a:p>
            <a:r>
              <a:rPr lang="en-GB" dirty="0"/>
              <a:t>In Biscayne, the marine landscape is wide open, a feature that distinguishes it from most other units in the US national park system. While some visitors pass through the Dante </a:t>
            </a:r>
            <a:r>
              <a:rPr lang="en-GB" dirty="0" err="1"/>
              <a:t>Fascell</a:t>
            </a:r>
            <a:r>
              <a:rPr lang="en-GB" dirty="0"/>
              <a:t> Visitor </a:t>
            </a:r>
            <a:r>
              <a:rPr lang="en-GB" dirty="0" err="1"/>
              <a:t>Center</a:t>
            </a:r>
            <a:r>
              <a:rPr lang="en-GB" dirty="0"/>
              <a:t> on the mainland, most arrive by boat. With individual vessels dispersed across thousands of acres of water, reaching, informing, and monitoring visitors is a daunting task. A modestly sized Visitor Protection Division is responsible for patrolling the entire seascape. Despite the challenge, the park has used both visitor education and site design to prevent damage to benthic habitats in the park</a:t>
            </a:r>
          </a:p>
        </p:txBody>
      </p:sp>
      <p:sp>
        <p:nvSpPr>
          <p:cNvPr id="4" name="Slide Number Placeholder 3"/>
          <p:cNvSpPr>
            <a:spLocks noGrp="1"/>
          </p:cNvSpPr>
          <p:nvPr>
            <p:ph type="sldNum" sz="quarter" idx="5"/>
          </p:nvPr>
        </p:nvSpPr>
        <p:spPr/>
        <p:txBody>
          <a:bodyPr/>
          <a:lstStyle/>
          <a:p>
            <a:fld id="{025BC256-5F45-4D98-94A5-0F94A4AC792D}" type="slidenum">
              <a:rPr lang="en-US" smtClean="0"/>
              <a:t>23</a:t>
            </a:fld>
            <a:endParaRPr lang="en-US"/>
          </a:p>
        </p:txBody>
      </p:sp>
    </p:spTree>
    <p:extLst>
      <p:ext uri="{BB962C8B-B14F-4D97-AF65-F5344CB8AC3E}">
        <p14:creationId xmlns:p14="http://schemas.microsoft.com/office/powerpoint/2010/main" val="541497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is the narrative related to slides 24 -28 not in order though</a:t>
            </a:r>
          </a:p>
          <a:p>
            <a:endParaRPr lang="en-GB" dirty="0"/>
          </a:p>
          <a:p>
            <a:r>
              <a:rPr lang="en-GB" dirty="0"/>
              <a:t>On the park website, at boat docks, and in press releases, the importance of seagrass beds and coral reefs is emphasized, and boaters are provided with tips on how to avoid damaging these habitats (Fig. 10.2). Among the items highlighted are: being able to read and use nautical charts; reviewing these charts before heading out; knowing how to use electronic navigation equipment; and being aware of the tides. (In the shallow waters of Biscayne, tides can greatly influence the likelihood of becoming grounded.) In addition, boaters are encouraged to wear polarized sunglasses in order to better read water conditions. Mariner rhymes provide guidance about how to proceed based on these conditions. The phrase “brown, brown, run aground!” refers to the brown </a:t>
            </a:r>
            <a:r>
              <a:rPr lang="en-GB" dirty="0" err="1"/>
              <a:t>color</a:t>
            </a:r>
            <a:r>
              <a:rPr lang="en-GB" dirty="0"/>
              <a:t> of water that occurs when seagrass beds and reef formations are near the surface; boaters are advised to avoid these areas. In contrast, “blue, blue, cruise on through” indicates that waters are deep and safe for boating.</a:t>
            </a:r>
          </a:p>
          <a:p>
            <a:endParaRPr lang="en-GB" dirty="0"/>
          </a:p>
          <a:p>
            <a:r>
              <a:rPr lang="en-GB" dirty="0"/>
              <a:t>Markers and buoys also help boaters avoid fragile, shallow habitats and alert visitors to park rules and regulations. Markers take various forms and serve different purposes. Lighted structures aid in navigation and are permitted and maintained by the US Coast Guard. Day markers, poles, and pilings are used to mark sensitive habitat, shallow areas, and prohibited areas, and to post park regulations. Floating buoys, which are tethered to an anchor, are also used for navigation and to prevent damage to marine habitat. In particular, white mooring buoys are located near coral reefs to help protect this fragile resource. By tying a boat to a mooring buoy, the chances of damaging corals with anchors or anchor chains is reduced. When all mooring buoys are occupied, visitors are allowed to anchor in sandy areas near reefs, and are advised to anchor downwind from the reef to avoid having the anchor chain drag across the reef.</a:t>
            </a:r>
          </a:p>
          <a:p>
            <a:endParaRPr lang="en-GB" dirty="0"/>
          </a:p>
          <a:p>
            <a:r>
              <a:rPr lang="en-GB" dirty="0"/>
              <a:t>Eventually, anchoring will be prohibited in the park’s newly established marine reserve zone. Additional mooring buoys will be added to the zone, which protects about one-third of Biscayne’s coral reef habitat. Established in the park’s 2015 General Management Plan, the marine reserve zone aims to protect the coral reef ecosystem and restore reef fish populations. While fishing is prohibited within the zone, a variety of other recreational uses are allowed, including swimming, </a:t>
            </a:r>
            <a:r>
              <a:rPr lang="en-GB" dirty="0" err="1"/>
              <a:t>snorkeling</a:t>
            </a:r>
            <a:r>
              <a:rPr lang="en-GB" dirty="0"/>
              <a:t>, scuba diving, and glass-bottom boating. The plan also expands zones that limit speed and combustion engine use. Limits on high-speed propellers and speed of travel reduce the likelihood of direct damage to seagrass beds. Moreover, less sediment will be disturbed under the new restrictions, leading to higher water clarity, and healthier seagrass.</a:t>
            </a:r>
          </a:p>
          <a:p>
            <a:endParaRPr lang="en-GB" dirty="0"/>
          </a:p>
          <a:p>
            <a:r>
              <a:rPr lang="en-GB" dirty="0"/>
              <a:t>While markers, mooring buoys, speed and vessel restrictions, and educational efforts help reduce damage to underwater habitats, boat groundings still occur. Additional measures are needed to prevent groundings during the busy Columbus Day weekend. To help accommodate navigation during this time of high visitation, shoal markers were added along the shallow Featherbed Bank. Visitors are required to anchor within a “mandatory anchorage area” and are prohibited from doing so elsewhere in the park. Additional law enforcement officers and medical staff are on patrol, and the US Coast Guard enforces a reduced speed limit on the Intracoastal Waterway.</a:t>
            </a:r>
          </a:p>
          <a:p>
            <a:endParaRPr lang="en-GB" dirty="0"/>
          </a:p>
          <a:p>
            <a:r>
              <a:rPr lang="en-GB" dirty="0"/>
              <a:t>When boat groundings or anchoring on reefs occur, visitors face a hefty fine. Further, under the Park System Resource Protection Act, boaters may be responsible for the costs of habitat restoration. After a boat grounding, the park’s Damage Recovery Program team assesses the extent of the damage through mapping, measuring, and photography, and designs a restoration project. Once a site is restored, the site is monitored over several years. Of course, restoration is not easy, and imposing large fines on visitors is not a preferred approach for interacting with the public.</a:t>
            </a:r>
          </a:p>
          <a:p>
            <a:endParaRPr lang="en-GB" dirty="0"/>
          </a:p>
          <a:p>
            <a:r>
              <a:rPr lang="en-GB" dirty="0"/>
              <a:t>To help minimize the damage when boat groundings do occur, Biscayne advises visitors about what to do if found in this unfortunate situation. First, boaters should turn motors off; attempts to “power off” can lead to significant habitat damage, in some cases creating a “blow hole” in the sea floor about the size of the boat’s hull. (A boat’s engine may also be ruined in the process.) Instead, visitors are advised to attempt to push or pole the boat off manually, backing out the way the boat approached. Another alternative is to wait for the high tide to return to allow the boat to drift off the sea bottom. When these approaches fail, boaters are told to call for commercial assistance. The park offers a free Boating Education class for the general public and for boaters who receive a citation while in the park.</a:t>
            </a:r>
          </a:p>
          <a:p>
            <a:endParaRPr lang="en-GB" dirty="0"/>
          </a:p>
          <a:p>
            <a:r>
              <a:rPr lang="en-GB" dirty="0"/>
              <a:t>Much of Biscayne’s “great natural beauty” can be found under the sea. The future of these underwater treasures will depend upon careful planning, monitoring, and recovery efforts, as well as the </a:t>
            </a:r>
            <a:r>
              <a:rPr lang="en-GB" dirty="0" err="1"/>
              <a:t>behaviors</a:t>
            </a:r>
            <a:r>
              <a:rPr lang="en-GB" dirty="0"/>
              <a:t> of citizens well beyond park boundaries.</a:t>
            </a:r>
          </a:p>
          <a:p>
            <a:endParaRPr lang="en-GB" dirty="0"/>
          </a:p>
        </p:txBody>
      </p:sp>
      <p:sp>
        <p:nvSpPr>
          <p:cNvPr id="4" name="Slide Number Placeholder 3"/>
          <p:cNvSpPr>
            <a:spLocks noGrp="1"/>
          </p:cNvSpPr>
          <p:nvPr>
            <p:ph type="sldNum" sz="quarter" idx="5"/>
          </p:nvPr>
        </p:nvSpPr>
        <p:spPr/>
        <p:txBody>
          <a:bodyPr/>
          <a:lstStyle/>
          <a:p>
            <a:fld id="{025BC256-5F45-4D98-94A5-0F94A4AC792D}" type="slidenum">
              <a:rPr lang="en-US" smtClean="0"/>
              <a:t>24</a:t>
            </a:fld>
            <a:endParaRPr lang="en-US"/>
          </a:p>
        </p:txBody>
      </p:sp>
    </p:spTree>
    <p:extLst>
      <p:ext uri="{BB962C8B-B14F-4D97-AF65-F5344CB8AC3E}">
        <p14:creationId xmlns:p14="http://schemas.microsoft.com/office/powerpoint/2010/main" val="17490478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35" name="Picture 34"/>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userDrawn="1"/>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userDrawn="1"/>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50394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92086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918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userDrawn="1"/>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693739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325860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Marketing Tool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userDrawn="1">
            <p:extLst>
              <p:ext uri="{D42A27DB-BD31-4B8C-83A1-F6EECF244321}">
                <p14:modId xmlns:p14="http://schemas.microsoft.com/office/powerpoint/2010/main" val="3475472070"/>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0107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rategies">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email">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055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userDrawn="1"/>
        </p:nvSpPr>
        <p:spPr>
          <a:xfrm>
            <a:off x="1311264" y="486906"/>
            <a:ext cx="7196463" cy="430887"/>
          </a:xfrm>
          <a:prstGeom prst="rect">
            <a:avLst/>
          </a:prstGeom>
          <a:noFill/>
        </p:spPr>
        <p:txBody>
          <a:bodyPr wrap="square" rtlCol="0">
            <a:spAutoFit/>
          </a:bodyPr>
          <a:lstStyle/>
          <a:p>
            <a:r>
              <a:rPr lang="en-US" sz="2200" b="1" dirty="0">
                <a:latin typeface="Arial"/>
                <a:cs typeface="Arial"/>
              </a:rPr>
              <a:t>LEARNING OBJECTIVES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2" name="Picture 11"/>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46955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Click to edit Master title style</a:t>
            </a:r>
            <a:endParaRPr lang="en-US" dirty="0"/>
          </a:p>
        </p:txBody>
      </p:sp>
      <p:pic>
        <p:nvPicPr>
          <p:cNvPr id="13" name="Picture 12"/>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8770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email">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graphicFrame>
        <p:nvGraphicFramePr>
          <p:cNvPr id="14" name="Content Placeholder 5"/>
          <p:cNvGraphicFramePr>
            <a:graphicFrameLocks/>
          </p:cNvGraphicFramePr>
          <p:nvPr userDrawn="1">
            <p:extLst>
              <p:ext uri="{D42A27DB-BD31-4B8C-83A1-F6EECF244321}">
                <p14:modId xmlns:p14="http://schemas.microsoft.com/office/powerpoint/2010/main" val="779560563"/>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890910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14" name="Picture 13"/>
          <p:cNvPicPr>
            <a:picLocks noChangeAspect="1"/>
          </p:cNvPicPr>
          <p:nvPr userDrawn="1"/>
        </p:nvPicPr>
        <p:blipFill rotWithShape="1">
          <a:blip r:embed="rId2" cstate="email">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userDrawn="1"/>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userDrawn="1"/>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GB" dirty="0"/>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pic>
        <p:nvPicPr>
          <p:cNvPr id="8" name="Picture 7"/>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163609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9D500C-2DAD-E24B-947F-AA454B3B4803}"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DD8636-02F0-2043-B1BF-E7E2D60464E4}" type="slidenum">
              <a:rPr lang="en-US" smtClean="0"/>
              <a:t>‹#›</a:t>
            </a:fld>
            <a:endParaRPr lang="en-US"/>
          </a:p>
        </p:txBody>
      </p:sp>
    </p:spTree>
    <p:extLst>
      <p:ext uri="{BB962C8B-B14F-4D97-AF65-F5344CB8AC3E}">
        <p14:creationId xmlns:p14="http://schemas.microsoft.com/office/powerpoint/2010/main" val="708712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6" r:id="rId6"/>
    <p:sldLayoutId id="2147483662" r:id="rId7"/>
    <p:sldLayoutId id="2147483663" r:id="rId8"/>
    <p:sldLayoutId id="2147483664" r:id="rId9"/>
    <p:sldLayoutId id="2147483665" r:id="rId10"/>
    <p:sldLayoutId id="214748365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www.nps.gov/bisc/index.htm" TargetMode="External"/><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EeT5_pe4INk" TargetMode="External"/><Relationship Id="rId2" Type="http://schemas.openxmlformats.org/officeDocument/2006/relationships/hyperlink" Target="https://www.nps.gov/bisc/learn/photosmultimedia/nowplaying.htm"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Protecting</a:t>
            </a:r>
            <a:r>
              <a:rPr lang="en-US" b="1" baseline="0" dirty="0"/>
              <a:t> </a:t>
            </a:r>
            <a:r>
              <a:rPr lang="en-US" b="1" dirty="0"/>
              <a:t>Biscayne’s Underwater Treasures</a:t>
            </a:r>
            <a:br>
              <a:rPr lang="en-US" b="1" dirty="0"/>
            </a:br>
            <a:endParaRPr lang="en-GB" dirty="0"/>
          </a:p>
        </p:txBody>
      </p:sp>
    </p:spTree>
    <p:extLst>
      <p:ext uri="{BB962C8B-B14F-4D97-AF65-F5344CB8AC3E}">
        <p14:creationId xmlns:p14="http://schemas.microsoft.com/office/powerpoint/2010/main" val="3075493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r>
              <a:rPr lang="en-GB" dirty="0"/>
              <a:t>Biscayne National Monument (1968)</a:t>
            </a:r>
          </a:p>
          <a:p>
            <a:r>
              <a:rPr lang="en-GB" dirty="0"/>
              <a:t>Biscayne National Park (1980)</a:t>
            </a:r>
          </a:p>
          <a:p>
            <a:r>
              <a:rPr lang="en-GB" dirty="0"/>
              <a:t>173,000 acres; 95% underwater</a:t>
            </a:r>
          </a:p>
          <a:p>
            <a:r>
              <a:rPr lang="en-GB" dirty="0"/>
              <a:t>Biologically rich coral reefs and seagrass meadows</a:t>
            </a:r>
          </a:p>
          <a:p>
            <a:r>
              <a:rPr lang="en-GB" dirty="0"/>
              <a:t>Boating, swimming, snorkelling, fishing</a:t>
            </a:r>
          </a:p>
          <a:p>
            <a:r>
              <a:rPr lang="en-GB" dirty="0"/>
              <a:t>½ million visitors per year</a:t>
            </a:r>
          </a:p>
        </p:txBody>
      </p:sp>
      <p:sp>
        <p:nvSpPr>
          <p:cNvPr id="3" name="Title 2"/>
          <p:cNvSpPr>
            <a:spLocks noGrp="1"/>
          </p:cNvSpPr>
          <p:nvPr>
            <p:ph type="title"/>
          </p:nvPr>
        </p:nvSpPr>
        <p:spPr/>
        <p:txBody>
          <a:bodyPr/>
          <a:lstStyle/>
          <a:p>
            <a:r>
              <a:rPr lang="en-GB" dirty="0"/>
              <a:t>Biscayne National Park</a:t>
            </a:r>
          </a:p>
        </p:txBody>
      </p:sp>
    </p:spTree>
    <p:extLst>
      <p:ext uri="{BB962C8B-B14F-4D97-AF65-F5344CB8AC3E}">
        <p14:creationId xmlns:p14="http://schemas.microsoft.com/office/powerpoint/2010/main" val="3875592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73777" y="204529"/>
            <a:ext cx="7196447" cy="5486400"/>
          </a:xfrm>
          <a:prstGeom prst="rect">
            <a:avLst/>
          </a:prstGeom>
        </p:spPr>
      </p:pic>
    </p:spTree>
    <p:extLst>
      <p:ext uri="{BB962C8B-B14F-4D97-AF65-F5344CB8AC3E}">
        <p14:creationId xmlns:p14="http://schemas.microsoft.com/office/powerpoint/2010/main" val="443474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quarter" idx="13"/>
          </p:nvPr>
        </p:nvPicPr>
        <p:blipFill>
          <a:blip r:embed="rId2"/>
          <a:stretch>
            <a:fillRect/>
          </a:stretch>
        </p:blipFill>
        <p:spPr>
          <a:xfrm>
            <a:off x="454627" y="274638"/>
            <a:ext cx="8234746"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427204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54627" y="274638"/>
            <a:ext cx="8234746"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109562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39119" y="274638"/>
            <a:ext cx="8265762"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621027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728638" y="274638"/>
            <a:ext cx="7686725"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04005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728638" y="274638"/>
            <a:ext cx="7686725"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656545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728638" y="274638"/>
            <a:ext cx="7686725"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197746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77672" y="274638"/>
            <a:ext cx="8188657"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756042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54627" y="274638"/>
            <a:ext cx="8234746"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897171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4787424" y="274638"/>
            <a:ext cx="3915917" cy="5486400"/>
          </a:xfrm>
          <a:prstGeom prst="rect">
            <a:avLst/>
          </a:prstGeom>
        </p:spPr>
      </p:pic>
      <p:sp>
        <p:nvSpPr>
          <p:cNvPr id="3" name="Title 2"/>
          <p:cNvSpPr>
            <a:spLocks noGrp="1"/>
          </p:cNvSpPr>
          <p:nvPr>
            <p:ph type="title"/>
          </p:nvPr>
        </p:nvSpPr>
        <p:spPr/>
        <p:txBody>
          <a:bodyPr/>
          <a:lstStyle/>
          <a:p>
            <a:endParaRPr lang="en-US"/>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53658" y="274638"/>
            <a:ext cx="3915918" cy="5486400"/>
          </a:xfrm>
          <a:prstGeom prst="rect">
            <a:avLst/>
          </a:prstGeom>
        </p:spPr>
      </p:pic>
    </p:spTree>
    <p:extLst>
      <p:ext uri="{BB962C8B-B14F-4D97-AF65-F5344CB8AC3E}">
        <p14:creationId xmlns:p14="http://schemas.microsoft.com/office/powerpoint/2010/main" val="388863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39119" y="274638"/>
            <a:ext cx="8265762"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709117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454627" y="274638"/>
            <a:ext cx="8234746"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115919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3211154" y="1376724"/>
            <a:ext cx="3151905" cy="4102964"/>
          </a:xfrm>
          <a:prstGeom prst="rect">
            <a:avLst/>
          </a:prstGeom>
        </p:spPr>
      </p:pic>
      <p:sp>
        <p:nvSpPr>
          <p:cNvPr id="3" name="Title 2"/>
          <p:cNvSpPr>
            <a:spLocks noGrp="1"/>
          </p:cNvSpPr>
          <p:nvPr>
            <p:ph type="title"/>
          </p:nvPr>
        </p:nvSpPr>
        <p:spPr/>
        <p:txBody>
          <a:bodyPr/>
          <a:lstStyle/>
          <a:p>
            <a:pPr algn="ctr"/>
            <a:r>
              <a:rPr lang="en-GB" dirty="0">
                <a:hlinkClick r:id="rId3"/>
              </a:rPr>
              <a:t>Biscayne National Park</a:t>
            </a:r>
            <a:endParaRPr lang="en-GB" dirty="0"/>
          </a:p>
        </p:txBody>
      </p:sp>
      <p:sp>
        <p:nvSpPr>
          <p:cNvPr id="2" name="Rectangle 1"/>
          <p:cNvSpPr/>
          <p:nvPr/>
        </p:nvSpPr>
        <p:spPr>
          <a:xfrm>
            <a:off x="2956669" y="5399365"/>
            <a:ext cx="3660874" cy="369332"/>
          </a:xfrm>
          <a:prstGeom prst="rect">
            <a:avLst/>
          </a:prstGeom>
        </p:spPr>
        <p:txBody>
          <a:bodyPr wrap="none">
            <a:spAutoFit/>
          </a:bodyPr>
          <a:lstStyle/>
          <a:p>
            <a:r>
              <a:rPr lang="en-US" dirty="0"/>
              <a:t>https://www.nps.gov/bisc/index.htm</a:t>
            </a:r>
          </a:p>
        </p:txBody>
      </p:sp>
    </p:spTree>
    <p:extLst>
      <p:ext uri="{BB962C8B-B14F-4D97-AF65-F5344CB8AC3E}">
        <p14:creationId xmlns:p14="http://schemas.microsoft.com/office/powerpoint/2010/main" val="1878905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fontScale="92500" lnSpcReduction="10000"/>
          </a:bodyPr>
          <a:lstStyle/>
          <a:p>
            <a:r>
              <a:rPr lang="en-GB" dirty="0"/>
              <a:t>Shallow waters and vulnerable habitat</a:t>
            </a:r>
          </a:p>
          <a:p>
            <a:endParaRPr lang="en-GB" dirty="0"/>
          </a:p>
          <a:p>
            <a:r>
              <a:rPr lang="en-GB" dirty="0"/>
              <a:t>Visitors spread over vast area</a:t>
            </a:r>
          </a:p>
          <a:p>
            <a:endParaRPr lang="en-GB" dirty="0"/>
          </a:p>
          <a:p>
            <a:r>
              <a:rPr lang="en-GB" dirty="0"/>
              <a:t>Unlimited entry points</a:t>
            </a:r>
          </a:p>
          <a:p>
            <a:endParaRPr lang="en-GB" dirty="0"/>
          </a:p>
          <a:p>
            <a:r>
              <a:rPr lang="en-GB" dirty="0"/>
              <a:t>Propeller scars and groundings</a:t>
            </a:r>
          </a:p>
          <a:p>
            <a:r>
              <a:rPr lang="en-GB" dirty="0"/>
              <a:t> </a:t>
            </a:r>
          </a:p>
          <a:p>
            <a:endParaRPr lang="en-GB" dirty="0"/>
          </a:p>
        </p:txBody>
      </p:sp>
      <p:sp>
        <p:nvSpPr>
          <p:cNvPr id="3" name="Title 2"/>
          <p:cNvSpPr>
            <a:spLocks noGrp="1"/>
          </p:cNvSpPr>
          <p:nvPr>
            <p:ph type="title"/>
          </p:nvPr>
        </p:nvSpPr>
        <p:spPr/>
        <p:txBody>
          <a:bodyPr/>
          <a:lstStyle/>
          <a:p>
            <a:r>
              <a:rPr lang="en-GB" dirty="0"/>
              <a:t>Recreational Boating</a:t>
            </a:r>
          </a:p>
        </p:txBody>
      </p:sp>
    </p:spTree>
    <p:extLst>
      <p:ext uri="{BB962C8B-B14F-4D97-AF65-F5344CB8AC3E}">
        <p14:creationId xmlns:p14="http://schemas.microsoft.com/office/powerpoint/2010/main" val="4068802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lnSpcReduction="10000"/>
          </a:bodyPr>
          <a:lstStyle/>
          <a:p>
            <a:r>
              <a:rPr lang="en-GB" dirty="0"/>
              <a:t>Impacts to resources: Soil, vegetation, water, wildlife</a:t>
            </a:r>
          </a:p>
          <a:p>
            <a:endParaRPr lang="en-GB" dirty="0"/>
          </a:p>
          <a:p>
            <a:r>
              <a:rPr lang="en-GB" dirty="0"/>
              <a:t>Impacts to experience: Conflict, crowding, depreciative behaviour</a:t>
            </a:r>
          </a:p>
          <a:p>
            <a:endParaRPr lang="en-GB" dirty="0"/>
          </a:p>
          <a:p>
            <a:r>
              <a:rPr lang="en-GB" dirty="0"/>
              <a:t>Impacts to facilities/services: Attraction sites</a:t>
            </a:r>
            <a:endParaRPr lang="en-US" dirty="0"/>
          </a:p>
          <a:p>
            <a:endParaRPr lang="en-GB" dirty="0"/>
          </a:p>
        </p:txBody>
      </p:sp>
      <p:sp>
        <p:nvSpPr>
          <p:cNvPr id="3" name="Title 2"/>
          <p:cNvSpPr>
            <a:spLocks noGrp="1"/>
          </p:cNvSpPr>
          <p:nvPr>
            <p:ph type="title"/>
          </p:nvPr>
        </p:nvSpPr>
        <p:spPr/>
        <p:txBody>
          <a:bodyPr/>
          <a:lstStyle/>
          <a:p>
            <a:r>
              <a:rPr lang="en-GB" dirty="0"/>
              <a:t>Problems</a:t>
            </a:r>
          </a:p>
        </p:txBody>
      </p:sp>
    </p:spTree>
    <p:extLst>
      <p:ext uri="{BB962C8B-B14F-4D97-AF65-F5344CB8AC3E}">
        <p14:creationId xmlns:p14="http://schemas.microsoft.com/office/powerpoint/2010/main" val="105051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499026" y="274638"/>
            <a:ext cx="8145948"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1021756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16369" y="274638"/>
            <a:ext cx="7311262"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3758240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3" cstate="email">
            <a:extLst>
              <a:ext uri="{28A0092B-C50C-407E-A947-70E740481C1C}">
                <a14:useLocalDpi xmlns:a14="http://schemas.microsoft.com/office/drawing/2010/main"/>
              </a:ext>
            </a:extLst>
          </a:blip>
          <a:stretch>
            <a:fillRect/>
          </a:stretch>
        </p:blipFill>
        <p:spPr>
          <a:xfrm>
            <a:off x="912249" y="274638"/>
            <a:ext cx="7319502"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606465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cstate="email">
            <a:extLst>
              <a:ext uri="{28A0092B-C50C-407E-A947-70E740481C1C}">
                <a14:useLocalDpi xmlns:a14="http://schemas.microsoft.com/office/drawing/2010/main"/>
              </a:ext>
            </a:extLst>
          </a:blip>
          <a:stretch>
            <a:fillRect/>
          </a:stretch>
        </p:blipFill>
        <p:spPr>
          <a:xfrm>
            <a:off x="373426" y="274638"/>
            <a:ext cx="8397149"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915571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728638" y="274638"/>
            <a:ext cx="7686725" cy="5486400"/>
          </a:xfrm>
          <a:prstGeom prst="rect">
            <a:avLst/>
          </a:prstGeo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4212483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Management strategies: </a:t>
            </a:r>
            <a:r>
              <a:rPr lang="en-US" dirty="0"/>
              <a:t>Reduce the impact of use, harden resource/experience</a:t>
            </a:r>
          </a:p>
          <a:p>
            <a:endParaRPr lang="en-GB" dirty="0"/>
          </a:p>
          <a:p>
            <a:r>
              <a:rPr lang="en-GB" dirty="0"/>
              <a:t>Management practices: </a:t>
            </a:r>
            <a:r>
              <a:rPr lang="en-US" dirty="0"/>
              <a:t>Facility development/site design/maintenance, rules/regulations, information/education, law enforcement, zoning</a:t>
            </a:r>
            <a:endParaRPr lang="en-GB" dirty="0"/>
          </a:p>
        </p:txBody>
      </p:sp>
      <p:sp>
        <p:nvSpPr>
          <p:cNvPr id="3" name="Title 2"/>
          <p:cNvSpPr>
            <a:spLocks noGrp="1"/>
          </p:cNvSpPr>
          <p:nvPr>
            <p:ph type="title"/>
          </p:nvPr>
        </p:nvSpPr>
        <p:spPr/>
        <p:txBody>
          <a:bodyPr/>
          <a:lstStyle/>
          <a:p>
            <a:r>
              <a:rPr lang="en-GB" dirty="0"/>
              <a:t>Strategies and Practices</a:t>
            </a:r>
          </a:p>
        </p:txBody>
      </p:sp>
    </p:spTree>
    <p:extLst>
      <p:ext uri="{BB962C8B-B14F-4D97-AF65-F5344CB8AC3E}">
        <p14:creationId xmlns:p14="http://schemas.microsoft.com/office/powerpoint/2010/main" val="1037319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normAutofit/>
          </a:bodyPr>
          <a:lstStyle/>
          <a:p>
            <a:endParaRPr lang="en-GB" dirty="0"/>
          </a:p>
          <a:p>
            <a:r>
              <a:rPr lang="en-GB" dirty="0"/>
              <a:t>Markers and mooring buoys</a:t>
            </a:r>
          </a:p>
          <a:p>
            <a:endParaRPr lang="en-GB" dirty="0"/>
          </a:p>
          <a:p>
            <a:endParaRPr lang="en-GB" dirty="0"/>
          </a:p>
          <a:p>
            <a:endParaRPr lang="en-GB" dirty="0"/>
          </a:p>
        </p:txBody>
      </p:sp>
      <p:sp>
        <p:nvSpPr>
          <p:cNvPr id="3" name="Title 2"/>
          <p:cNvSpPr>
            <a:spLocks noGrp="1"/>
          </p:cNvSpPr>
          <p:nvPr>
            <p:ph type="title"/>
          </p:nvPr>
        </p:nvSpPr>
        <p:spPr>
          <a:xfrm>
            <a:off x="1189356" y="274638"/>
            <a:ext cx="7597805" cy="997743"/>
          </a:xfrm>
        </p:spPr>
        <p:txBody>
          <a:bodyPr/>
          <a:lstStyle/>
          <a:p>
            <a:r>
              <a:rPr lang="en-GB" dirty="0"/>
              <a:t>Facility Development/Site </a:t>
            </a:r>
            <a:r>
              <a:rPr lang="en-GB"/>
              <a:t>Design/Maintenance</a:t>
            </a:r>
            <a:endParaRPr lang="en-GB" dirty="0"/>
          </a:p>
        </p:txBody>
      </p:sp>
    </p:spTree>
    <p:extLst>
      <p:ext uri="{BB962C8B-B14F-4D97-AF65-F5344CB8AC3E}">
        <p14:creationId xmlns:p14="http://schemas.microsoft.com/office/powerpoint/2010/main" val="3193859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272381"/>
            <a:ext cx="7765073" cy="4548556"/>
          </a:xfrm>
        </p:spPr>
        <p:txBody>
          <a:bodyPr>
            <a:normAutofit fontScale="77500" lnSpcReduction="20000"/>
          </a:bodyPr>
          <a:lstStyle/>
          <a:p>
            <a:r>
              <a:rPr lang="en-GB" sz="4100" dirty="0"/>
              <a:t>Columbus Day Weekend</a:t>
            </a:r>
          </a:p>
          <a:p>
            <a:endParaRPr lang="en-GB" sz="4100" dirty="0"/>
          </a:p>
          <a:p>
            <a:r>
              <a:rPr lang="en-GB" sz="4100" dirty="0"/>
              <a:t>Mandatory anchorage area</a:t>
            </a:r>
          </a:p>
          <a:p>
            <a:endParaRPr lang="en-GB" sz="4100" dirty="0"/>
          </a:p>
          <a:p>
            <a:r>
              <a:rPr lang="en-GB" sz="4100" dirty="0"/>
              <a:t>No more than five boats rafted together</a:t>
            </a:r>
          </a:p>
          <a:p>
            <a:endParaRPr lang="en-GB" sz="4100" dirty="0"/>
          </a:p>
          <a:p>
            <a:r>
              <a:rPr lang="en-GB" sz="4100" dirty="0"/>
              <a:t>100 feet between vessels or groups</a:t>
            </a:r>
          </a:p>
          <a:p>
            <a:endParaRPr lang="en-GB" sz="4100" dirty="0"/>
          </a:p>
          <a:p>
            <a:r>
              <a:rPr lang="en-GB" dirty="0"/>
              <a:t> </a:t>
            </a:r>
          </a:p>
        </p:txBody>
      </p:sp>
      <p:sp>
        <p:nvSpPr>
          <p:cNvPr id="3" name="Title 2"/>
          <p:cNvSpPr>
            <a:spLocks noGrp="1"/>
          </p:cNvSpPr>
          <p:nvPr>
            <p:ph type="title"/>
          </p:nvPr>
        </p:nvSpPr>
        <p:spPr/>
        <p:txBody>
          <a:bodyPr/>
          <a:lstStyle/>
          <a:p>
            <a:r>
              <a:rPr lang="en-GB" dirty="0"/>
              <a:t>Rules/Regulations</a:t>
            </a:r>
          </a:p>
        </p:txBody>
      </p:sp>
    </p:spTree>
    <p:extLst>
      <p:ext uri="{BB962C8B-B14F-4D97-AF65-F5344CB8AC3E}">
        <p14:creationId xmlns:p14="http://schemas.microsoft.com/office/powerpoint/2010/main" val="815483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5" y="1272381"/>
            <a:ext cx="7765073" cy="4459346"/>
          </a:xfrm>
        </p:spPr>
        <p:txBody>
          <a:bodyPr>
            <a:normAutofit/>
          </a:bodyPr>
          <a:lstStyle/>
          <a:p>
            <a:r>
              <a:rPr lang="en-GB" dirty="0"/>
              <a:t>Park website, docks, press releases</a:t>
            </a:r>
          </a:p>
          <a:p>
            <a:endParaRPr lang="en-GB" dirty="0"/>
          </a:p>
          <a:p>
            <a:r>
              <a:rPr lang="en-GB" dirty="0"/>
              <a:t>Polarized sunglasses</a:t>
            </a:r>
          </a:p>
          <a:p>
            <a:endParaRPr lang="en-GB" dirty="0"/>
          </a:p>
          <a:p>
            <a:r>
              <a:rPr lang="en-GB" dirty="0"/>
              <a:t>“Brown, brown, run aground!”</a:t>
            </a:r>
          </a:p>
          <a:p>
            <a:endParaRPr lang="en-GB" dirty="0"/>
          </a:p>
          <a:p>
            <a:r>
              <a:rPr lang="en-GB" dirty="0"/>
              <a:t>“Blue, blue, cruise on through.”</a:t>
            </a:r>
          </a:p>
        </p:txBody>
      </p:sp>
      <p:sp>
        <p:nvSpPr>
          <p:cNvPr id="3" name="Title 2"/>
          <p:cNvSpPr>
            <a:spLocks noGrp="1"/>
          </p:cNvSpPr>
          <p:nvPr>
            <p:ph type="title"/>
          </p:nvPr>
        </p:nvSpPr>
        <p:spPr/>
        <p:txBody>
          <a:bodyPr/>
          <a:lstStyle/>
          <a:p>
            <a:r>
              <a:rPr lang="en-GB" dirty="0"/>
              <a:t>Information/Education</a:t>
            </a:r>
          </a:p>
        </p:txBody>
      </p:sp>
    </p:spTree>
    <p:extLst>
      <p:ext uri="{BB962C8B-B14F-4D97-AF65-F5344CB8AC3E}">
        <p14:creationId xmlns:p14="http://schemas.microsoft.com/office/powerpoint/2010/main" val="3762239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Law Enforcement</a:t>
            </a:r>
          </a:p>
        </p:txBody>
      </p:sp>
      <p:sp>
        <p:nvSpPr>
          <p:cNvPr id="5" name="Content Placeholder 4"/>
          <p:cNvSpPr>
            <a:spLocks noGrp="1"/>
          </p:cNvSpPr>
          <p:nvPr>
            <p:ph sz="quarter" idx="13"/>
          </p:nvPr>
        </p:nvSpPr>
        <p:spPr/>
        <p:txBody>
          <a:bodyPr>
            <a:normAutofit/>
          </a:bodyPr>
          <a:lstStyle/>
          <a:p>
            <a:r>
              <a:rPr lang="en-GB" dirty="0"/>
              <a:t>Fines for boat groundings</a:t>
            </a:r>
          </a:p>
          <a:p>
            <a:endParaRPr lang="en-GB" dirty="0"/>
          </a:p>
          <a:p>
            <a:r>
              <a:rPr lang="en-GB" dirty="0"/>
              <a:t>Park System Resource Protection Act</a:t>
            </a:r>
          </a:p>
          <a:p>
            <a:endParaRPr lang="en-GB" dirty="0"/>
          </a:p>
          <a:p>
            <a:r>
              <a:rPr lang="en-GB" dirty="0"/>
              <a:t>Damage Recovery Team</a:t>
            </a:r>
          </a:p>
          <a:p>
            <a:endParaRPr lang="en-GB" dirty="0"/>
          </a:p>
          <a:p>
            <a:endParaRPr lang="en-GB" dirty="0"/>
          </a:p>
          <a:p>
            <a:endParaRPr lang="en-US" dirty="0"/>
          </a:p>
          <a:p>
            <a:endParaRPr lang="en-US" dirty="0"/>
          </a:p>
        </p:txBody>
      </p:sp>
    </p:spTree>
    <p:extLst>
      <p:ext uri="{BB962C8B-B14F-4D97-AF65-F5344CB8AC3E}">
        <p14:creationId xmlns:p14="http://schemas.microsoft.com/office/powerpoint/2010/main" val="3732993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Zoning</a:t>
            </a:r>
          </a:p>
        </p:txBody>
      </p:sp>
      <p:sp>
        <p:nvSpPr>
          <p:cNvPr id="5" name="Content Placeholder 4"/>
          <p:cNvSpPr>
            <a:spLocks noGrp="1"/>
          </p:cNvSpPr>
          <p:nvPr>
            <p:ph sz="quarter" idx="13"/>
          </p:nvPr>
        </p:nvSpPr>
        <p:spPr/>
        <p:txBody>
          <a:bodyPr>
            <a:normAutofit/>
          </a:bodyPr>
          <a:lstStyle/>
          <a:p>
            <a:r>
              <a:rPr lang="en-GB" dirty="0"/>
              <a:t>Marine reserve zone</a:t>
            </a:r>
          </a:p>
          <a:p>
            <a:endParaRPr lang="en-GB" dirty="0"/>
          </a:p>
          <a:p>
            <a:r>
              <a:rPr lang="en-GB" dirty="0"/>
              <a:t>Anchoring prohibited</a:t>
            </a:r>
          </a:p>
          <a:p>
            <a:endParaRPr lang="en-GB" dirty="0"/>
          </a:p>
          <a:p>
            <a:r>
              <a:rPr lang="en-GB" dirty="0"/>
              <a:t>Fishing prohibited</a:t>
            </a:r>
          </a:p>
          <a:p>
            <a:endParaRPr lang="en-US" dirty="0"/>
          </a:p>
          <a:p>
            <a:endParaRPr lang="en-US" dirty="0"/>
          </a:p>
        </p:txBody>
      </p:sp>
    </p:spTree>
    <p:extLst>
      <p:ext uri="{BB962C8B-B14F-4D97-AF65-F5344CB8AC3E}">
        <p14:creationId xmlns:p14="http://schemas.microsoft.com/office/powerpoint/2010/main" val="20293901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1189356" y="1272381"/>
            <a:ext cx="7196137" cy="1936183"/>
          </a:xfrm>
        </p:spPr>
        <p:txBody>
          <a:bodyPr/>
          <a:lstStyle/>
          <a:p>
            <a:r>
              <a:rPr lang="en-US" dirty="0">
                <a:hlinkClick r:id="rId2"/>
              </a:rPr>
              <a:t>Spectrum of Life </a:t>
            </a:r>
            <a:r>
              <a:rPr lang="en-US" dirty="0"/>
              <a:t>(10:55)</a:t>
            </a:r>
          </a:p>
          <a:p>
            <a:endParaRPr lang="en-US" dirty="0"/>
          </a:p>
          <a:p>
            <a:r>
              <a:rPr lang="en-US" dirty="0">
                <a:hlinkClick r:id="rId3"/>
              </a:rPr>
              <a:t>Reef Revival </a:t>
            </a:r>
            <a:r>
              <a:rPr lang="en-US" dirty="0"/>
              <a:t>(3:17)</a:t>
            </a:r>
          </a:p>
          <a:p>
            <a:endParaRPr lang="en-US" dirty="0"/>
          </a:p>
        </p:txBody>
      </p:sp>
      <p:sp>
        <p:nvSpPr>
          <p:cNvPr id="3" name="Title 2"/>
          <p:cNvSpPr>
            <a:spLocks noGrp="1"/>
          </p:cNvSpPr>
          <p:nvPr>
            <p:ph type="title"/>
          </p:nvPr>
        </p:nvSpPr>
        <p:spPr/>
        <p:txBody>
          <a:bodyPr/>
          <a:lstStyle/>
          <a:p>
            <a:r>
              <a:rPr lang="en-US" dirty="0"/>
              <a:t>Video</a:t>
            </a:r>
          </a:p>
        </p:txBody>
      </p:sp>
      <p:sp>
        <p:nvSpPr>
          <p:cNvPr id="4" name="Rectangle 3"/>
          <p:cNvSpPr/>
          <p:nvPr/>
        </p:nvSpPr>
        <p:spPr>
          <a:xfrm>
            <a:off x="1189356" y="1871140"/>
            <a:ext cx="6702878" cy="369332"/>
          </a:xfrm>
          <a:prstGeom prst="rect">
            <a:avLst/>
          </a:prstGeom>
        </p:spPr>
        <p:txBody>
          <a:bodyPr wrap="square">
            <a:spAutoFit/>
          </a:bodyPr>
          <a:lstStyle/>
          <a:p>
            <a:r>
              <a:rPr lang="en-US" dirty="0"/>
              <a:t>https://www.nps.gov/bisc/learn/photosmultimedia/nowplaying.htm</a:t>
            </a:r>
          </a:p>
        </p:txBody>
      </p:sp>
      <p:sp>
        <p:nvSpPr>
          <p:cNvPr id="5" name="Rectangle 4"/>
          <p:cNvSpPr/>
          <p:nvPr/>
        </p:nvSpPr>
        <p:spPr>
          <a:xfrm>
            <a:off x="1189356" y="3023898"/>
            <a:ext cx="4972050" cy="369332"/>
          </a:xfrm>
          <a:prstGeom prst="rect">
            <a:avLst/>
          </a:prstGeom>
        </p:spPr>
        <p:txBody>
          <a:bodyPr wrap="square">
            <a:spAutoFit/>
          </a:bodyPr>
          <a:lstStyle/>
          <a:p>
            <a:r>
              <a:rPr lang="en-US" dirty="0"/>
              <a:t>https://www.youtube.com/watch?v=EeT5_pe4INk</a:t>
            </a:r>
          </a:p>
        </p:txBody>
      </p:sp>
    </p:spTree>
    <p:extLst>
      <p:ext uri="{BB962C8B-B14F-4D97-AF65-F5344CB8AC3E}">
        <p14:creationId xmlns:p14="http://schemas.microsoft.com/office/powerpoint/2010/main" val="6360224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3878711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t:contentTypeSchema xmlns:ct="http://schemas.microsoft.com/office/2006/metadata/contentType" xmlns:ma="http://schemas.microsoft.com/office/2006/metadata/properties/metaAttributes" ct:_="" ma:_="" ma:contentTypeName="CABI Publishing Document" ma:contentTypeID="0x010100B73AEB2BC9FE5343B1F3C335A1578D9438003995077E1015F040B0E24329BE275DF3" ma:contentTypeVersion="30" ma:contentTypeDescription="" ma:contentTypeScope="" ma:versionID="84f8fbb6dd0edb19f89ee4d2dd668f2e">
  <xsd:schema xmlns:xsd="http://www.w3.org/2001/XMLSchema" xmlns:xs="http://www.w3.org/2001/XMLSchema" xmlns:p="http://schemas.microsoft.com/office/2006/metadata/properties" xmlns:ns2="d07fce95-64a3-45e0-8e78-c550b935440d" xmlns:ns3="0b29e85d-e4df-4a6d-ba7c-01bf11944fc3" targetNamespace="http://schemas.microsoft.com/office/2006/metadata/properties" ma:root="true" ma:fieldsID="3280aa6ace604f9c4c48e98b9d77b7a1" ns2:_="" ns3:_="">
    <xsd:import namespace="d07fce95-64a3-45e0-8e78-c550b935440d"/>
    <xsd:import namespace="0b29e85d-e4df-4a6d-ba7c-01bf11944fc3"/>
    <xsd:element name="properties">
      <xsd:complexType>
        <xsd:sequence>
          <xsd:element name="documentManagement">
            <xsd:complexType>
              <xsd:all>
                <xsd:element ref="ns2:_dlc_DocId" minOccurs="0"/>
                <xsd:element ref="ns2:_dlc_DocIdUrl" minOccurs="0"/>
                <xsd:element ref="ns2:_dlc_DocIdPersistId" minOccurs="0"/>
                <xsd:element ref="ns3:TaxCatchAll" minOccurs="0"/>
                <xsd:element ref="ns3:Year" minOccurs="0"/>
                <xsd:element ref="ns3:TaxCatchAllLabel" minOccurs="0"/>
                <xsd:element ref="ns3:ISBN" minOccurs="0"/>
                <xsd:element ref="ns3:p52d2a15856145b6a82e28472153071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7fce95-64a3-45e0-8e78-c550b935440d" elementFormDefault="qualified">
    <xsd:import namespace="http://schemas.microsoft.com/office/2006/documentManagement/types"/>
    <xsd:import namespace="http://schemas.microsoft.com/office/infopath/2007/PartnerControls"/>
    <xsd:element name="_dlc_DocId" ma:index="4" nillable="true" ma:displayName="Document ID Value" ma:description="The value of the document ID assigned to this item." ma:internalName="_dlc_DocId" ma:readOnly="true">
      <xsd:simpleType>
        <xsd:restriction base="dms:Text"/>
      </xsd:simpleType>
    </xsd:element>
    <xsd:element name="_dlc_DocIdUrl" ma:index="5"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6" nillable="true" ma:displayName="Persist ID" ma:description="Keep ID on add." ma:hidden="true" ma:internalName="_dlc_DocIdPersistId" ma:readOnly="true">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0b29e85d-e4df-4a6d-ba7c-01bf11944fc3" elementFormDefault="qualified">
    <xsd:import namespace="http://schemas.microsoft.com/office/2006/documentManagement/types"/>
    <xsd:import namespace="http://schemas.microsoft.com/office/infopath/2007/PartnerControls"/>
    <xsd:element name="TaxCatchAll" ma:index="7" nillable="true" ma:displayName="Taxonomy Catch All Column" ma:description="" ma:hidden="true" ma:list="{d20632ca-f775-4fe3-b87f-f592633c52d2}" ma:internalName="TaxCatchAll" ma:showField="CatchAllData"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Year" ma:index="8" nillable="true" ma:displayName="Year" ma:format="Dropdown" ma:internalName="Year">
      <xsd:simpleType>
        <xsd:restriction base="dms:Choice">
          <xsd:enumeration value="2010"/>
          <xsd:enumeration value="2011"/>
          <xsd:enumeration value="2012"/>
          <xsd:enumeration value="2013"/>
          <xsd:enumeration value="2014"/>
          <xsd:enumeration value="2015"/>
          <xsd:enumeration value="2016"/>
          <xsd:enumeration value="2017"/>
        </xsd:restriction>
      </xsd:simpleType>
    </xsd:element>
    <xsd:element name="TaxCatchAllLabel" ma:index="9" nillable="true" ma:displayName="Taxonomy Catch All Column1" ma:description="" ma:hidden="true" ma:list="{d20632ca-f775-4fe3-b87f-f592633c52d2}" ma:internalName="TaxCatchAllLabel" ma:readOnly="true" ma:showField="CatchAllDataLabel" ma:web="f296afe4-7d45-40e4-b546-6287d241965f">
      <xsd:complexType>
        <xsd:complexContent>
          <xsd:extension base="dms:MultiChoiceLookup">
            <xsd:sequence>
              <xsd:element name="Value" type="dms:Lookup" maxOccurs="unbounded" minOccurs="0" nillable="true"/>
            </xsd:sequence>
          </xsd:extension>
        </xsd:complexContent>
      </xsd:complexType>
    </xsd:element>
    <xsd:element name="ISBN" ma:index="10" nillable="true" ma:displayName="ISBN" ma:internalName="ISBN" ma:readOnly="false">
      <xsd:simpleType>
        <xsd:restriction base="dms:Text">
          <xsd:maxLength value="255"/>
        </xsd:restriction>
      </xsd:simpleType>
    </xsd:element>
    <xsd:element name="p52d2a15856145b6a82e28472153071d" ma:index="11" nillable="true" ma:taxonomy="true" ma:internalName="p52d2a15856145b6a82e28472153071d" ma:taxonomyFieldName="PublishingDocType" ma:displayName="Book Project Doc Type" ma:default="" ma:fieldId="{952d2a15-8561-45b6-a82e-28472153071d}" ma:sspId="d8dd7c1c-4333-446f-aac1-2085e198f311" ma:termSetId="7ee2d5cf-4748-4b50-b9ae-598449825a5b" ma:anchorId="57dac553-970f-4487-b972-f5cd8d3241ce" ma:open="fals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13" ma:displayName="Author"/>
        <xsd:element ref="dcterms:created" minOccurs="0" maxOccurs="1"/>
        <xsd:element ref="dc:identifier" minOccurs="0" maxOccurs="1"/>
        <xsd:element name="contentType" minOccurs="0" maxOccurs="1" type="xsd:string" ma:index="14" ma:displayName="Content Type"/>
        <xsd:element ref="dc:title" minOccurs="0" maxOccurs="1" ma:index="3"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SBN xmlns="0b29e85d-e4df-4a6d-ba7c-01bf11944fc3" xsi:nil="true"/>
    <p52d2a15856145b6a82e28472153071d xmlns="0b29e85d-e4df-4a6d-ba7c-01bf11944fc3">
      <Terms xmlns="http://schemas.microsoft.com/office/infopath/2007/PartnerControls"/>
    </p52d2a15856145b6a82e28472153071d>
    <Year xmlns="0b29e85d-e4df-4a6d-ba7c-01bf11944fc3">2016</Year>
    <TaxCatchAll xmlns="0b29e85d-e4df-4a6d-ba7c-01bf11944fc3"/>
    <_dlc_DocId xmlns="d07fce95-64a3-45e0-8e78-c550b935440d">EDRFEEQ4MS6M-13-11705</_dlc_DocId>
    <_dlc_DocIdUrl xmlns="d07fce95-64a3-45e0-8e78-c550b935440d">
      <Url>http://teams.cabi.org/function/editorial/books/_layouts/15/DocIdRedir.aspx?ID=EDRFEEQ4MS6M-13-11705</Url>
      <Description>EDRFEEQ4MS6M-13-11705</Description>
    </_dlc_DocIdUr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5.xml><?xml version="1.0" encoding="utf-8"?>
<?mso-contentType ?>
<SharedContentType xmlns="Microsoft.SharePoint.Taxonomy.ContentTypeSync" SourceId="d8dd7c1c-4333-446f-aac1-2085e198f311" ContentTypeId="0x010100B73AEB2BC9FE5343B1F3C335A1578D9438" PreviousValue="false"/>
</file>

<file path=customXml/itemProps1.xml><?xml version="1.0" encoding="utf-8"?>
<ds:datastoreItem xmlns:ds="http://schemas.openxmlformats.org/officeDocument/2006/customXml" ds:itemID="{CDA3B108-B990-4CC3-90DA-A63E2DCF45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7fce95-64a3-45e0-8e78-c550b935440d"/>
    <ds:schemaRef ds:uri="0b29e85d-e4df-4a6d-ba7c-01bf11944f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CCA640-930D-40CB-90E6-83585633B98F}">
  <ds:schemaRefs>
    <ds:schemaRef ds:uri="http://www.w3.org/XML/1998/namespace"/>
    <ds:schemaRef ds:uri="http://schemas.microsoft.com/office/2006/metadata/properties"/>
    <ds:schemaRef ds:uri="0b29e85d-e4df-4a6d-ba7c-01bf11944fc3"/>
    <ds:schemaRef ds:uri="http://schemas.microsoft.com/office/2006/documentManagement/types"/>
    <ds:schemaRef ds:uri="http://schemas.microsoft.com/office/infopath/2007/PartnerControls"/>
    <ds:schemaRef ds:uri="d07fce95-64a3-45e0-8e78-c550b935440d"/>
    <ds:schemaRef ds:uri="http://schemas.openxmlformats.org/package/2006/metadata/core-properties"/>
    <ds:schemaRef ds:uri="http://purl.org/dc/dcmitype/"/>
    <ds:schemaRef ds:uri="http://purl.org/dc/terms/"/>
    <ds:schemaRef ds:uri="http://purl.org/dc/elements/1.1/"/>
  </ds:schemaRefs>
</ds:datastoreItem>
</file>

<file path=customXml/itemProps3.xml><?xml version="1.0" encoding="utf-8"?>
<ds:datastoreItem xmlns:ds="http://schemas.openxmlformats.org/officeDocument/2006/customXml" ds:itemID="{2856268C-66FF-45B5-8B74-F56EDECDDBB9}">
  <ds:schemaRefs>
    <ds:schemaRef ds:uri="http://schemas.microsoft.com/sharepoint/v3/contenttype/forms"/>
  </ds:schemaRefs>
</ds:datastoreItem>
</file>

<file path=customXml/itemProps4.xml><?xml version="1.0" encoding="utf-8"?>
<ds:datastoreItem xmlns:ds="http://schemas.openxmlformats.org/officeDocument/2006/customXml" ds:itemID="{9BFE1F17-E9DA-4F49-AEA7-91821E4640F1}">
  <ds:schemaRefs>
    <ds:schemaRef ds:uri="http://schemas.microsoft.com/sharepoint/events"/>
  </ds:schemaRefs>
</ds:datastoreItem>
</file>

<file path=customXml/itemProps5.xml><?xml version="1.0" encoding="utf-8"?>
<ds:datastoreItem xmlns:ds="http://schemas.openxmlformats.org/officeDocument/2006/customXml" ds:itemID="{A09D32EB-CBA0-48A3-A7FA-AC73987F3CAE}">
  <ds:schemaRefs>
    <ds:schemaRef ds:uri="Microsoft.SharePoint.Taxonomy.ContentTypeSync"/>
  </ds:schemaRefs>
</ds:datastoreItem>
</file>

<file path=docProps/app.xml><?xml version="1.0" encoding="utf-8"?>
<Properties xmlns="http://schemas.openxmlformats.org/officeDocument/2006/extended-properties" xmlns:vt="http://schemas.openxmlformats.org/officeDocument/2006/docPropsVTypes">
  <TotalTime>736</TotalTime>
  <Words>2510</Words>
  <Application>Microsoft Office PowerPoint</Application>
  <PresentationFormat>On-screen Show (4:3)</PresentationFormat>
  <Paragraphs>118</Paragraphs>
  <Slides>30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arial</vt:lpstr>
      <vt:lpstr>Calibri</vt:lpstr>
      <vt:lpstr>Office Theme</vt:lpstr>
      <vt:lpstr>Protecting Biscayne’s Underwater Treasures </vt:lpstr>
      <vt:lpstr>Biscayne National Park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Biscayne National Park</vt:lpstr>
      <vt:lpstr>Recreational Boating</vt:lpstr>
      <vt:lpstr>Problems</vt:lpstr>
      <vt:lpstr>PowerPoint Presentation</vt:lpstr>
      <vt:lpstr>PowerPoint Presentation</vt:lpstr>
      <vt:lpstr>PowerPoint Presentation</vt:lpstr>
      <vt:lpstr>PowerPoint Presentation</vt:lpstr>
      <vt:lpstr>PowerPoint Presentation</vt:lpstr>
      <vt:lpstr>Strategies and Practices</vt:lpstr>
      <vt:lpstr>Facility Development/Site Design/Maintenance</vt:lpstr>
      <vt:lpstr>Rules/Regulations</vt:lpstr>
      <vt:lpstr>Information/Education</vt:lpstr>
      <vt:lpstr>Law Enforcement</vt:lpstr>
      <vt:lpstr>Zoning</vt:lpstr>
      <vt:lpstr>Video</vt:lpstr>
      <vt:lpstr>PowerPoint Presentation</vt:lpstr>
    </vt:vector>
  </TitlesOfParts>
  <Company>CABI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Robert Manning</dc:creator>
  <cp:lastModifiedBy>Anthony Burns</cp:lastModifiedBy>
  <cp:revision>85</cp:revision>
  <dcterms:created xsi:type="dcterms:W3CDTF">2014-12-08T12:01:41Z</dcterms:created>
  <dcterms:modified xsi:type="dcterms:W3CDTF">2023-01-16T15:30:34Z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0x010100B73AEB2BC9FE5343B1F3C335A1578D9438003995077E1015F040B0E24329BE275DF3</vt:lpwstr>
  </property>
  <property fmtid="{D5CDD505-2E9C-101B-9397-08002B2CF9AE}" pid="3" name="PublishingDocType">
    <vt:lpwstr/>
  </property>
  <property fmtid="{D5CDD505-2E9C-101B-9397-08002B2CF9AE}" pid="4" name="_dlc_DocIdItemGuid">
    <vt:lpwstr>d9ab6b8d-4e69-40da-8a6a-8966830b36ed</vt:lpwstr>
  </property>
</Properties>
</file>