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242"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4F8D725E-DBED-469A-89F7-C7A9EBD0097D}" type="datetimeFigureOut">
              <a:rPr lang="en-GB" smtClean="0"/>
              <a:t>29/10/2014</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E2ECA60-A30B-43A3-A8BB-1958038799FA}" type="slidenum">
              <a:rPr lang="en-GB" smtClean="0"/>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4F8D725E-DBED-469A-89F7-C7A9EBD0097D}" type="datetimeFigureOut">
              <a:rPr lang="en-GB" smtClean="0"/>
              <a:t>29/10/2014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0E2ECA60-A30B-43A3-A8BB-1958038799FA}" type="slidenum">
              <a:rPr lang="en-GB" smtClean="0"/>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4F8D725E-DBED-469A-89F7-C7A9EBD0097D}" type="datetimeFigureOut">
              <a:rPr lang="en-GB" smtClean="0"/>
              <a:t>29/10/2014</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E2ECA60-A30B-43A3-A8BB-1958038799FA}" type="slidenum">
              <a:rPr lang="en-GB" smtClean="0"/>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4F8D725E-DBED-469A-89F7-C7A9EBD0097D}" type="datetimeFigureOut">
              <a:rPr lang="en-GB" smtClean="0"/>
              <a:t>29/10/2014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2ECA60-A30B-43A3-A8BB-1958038799FA}" type="slidenum">
              <a:rPr lang="en-GB" smtClean="0"/>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4F8D725E-DBED-469A-89F7-C7A9EBD0097D}" type="datetimeFigureOut">
              <a:rPr lang="en-GB" smtClean="0"/>
              <a:t>29/10/2014</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0E2ECA60-A30B-43A3-A8BB-1958038799FA}" type="slidenum">
              <a:rPr lang="en-GB" smtClean="0"/>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4F8D725E-DBED-469A-89F7-C7A9EBD0097D}" type="datetimeFigureOut">
              <a:rPr lang="en-GB" smtClean="0"/>
              <a:t>29/10/2014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0E2ECA60-A30B-43A3-A8BB-1958038799F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4F8D725E-DBED-469A-89F7-C7A9EBD0097D}" type="datetimeFigureOut">
              <a:rPr lang="en-GB" smtClean="0"/>
              <a:t>29/10/2014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0E2ECA60-A30B-43A3-A8BB-1958038799F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0E2ECA60-A30B-43A3-A8BB-1958038799FA}" type="slidenum">
              <a:rPr lang="en-GB" smtClean="0"/>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4F8D725E-DBED-469A-89F7-C7A9EBD0097D}" type="datetimeFigureOut">
              <a:rPr lang="en-GB" smtClean="0"/>
              <a:t>29/10/2014</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0E2ECA60-A30B-43A3-A8BB-1958038799FA}" type="slidenum">
              <a:rPr lang="en-GB" smtClean="0"/>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4F8D725E-DBED-469A-89F7-C7A9EBD0097D}" type="datetimeFigureOut">
              <a:rPr lang="en-GB" smtClean="0"/>
              <a:t>29/10/2014</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F8D725E-DBED-469A-89F7-C7A9EBD0097D}" type="datetimeFigureOut">
              <a:rPr lang="en-GB" smtClean="0"/>
              <a:t>29/10/2014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2ECA60-A30B-43A3-A8BB-1958038799FA}"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0E2ECA60-A30B-43A3-A8BB-1958038799FA}" type="slidenum">
              <a:rPr lang="en-GB" smtClean="0"/>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4F8D725E-DBED-469A-89F7-C7A9EBD0097D}" type="datetimeFigureOut">
              <a:rPr lang="en-GB" smtClean="0"/>
              <a:t>29/10/2014</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4F8D725E-DBED-469A-89F7-C7A9EBD0097D}" type="datetimeFigureOut">
              <a:rPr lang="en-GB" smtClean="0"/>
              <a:t>29/10/2014</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0E2ECA60-A30B-43A3-A8BB-1958038799FA}" type="slidenum">
              <a:rPr lang="en-GB" smtClean="0"/>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image" Target="../media/image7.jpeg"/><Relationship Id="rId7" Type="http://schemas.openxmlformats.org/officeDocument/2006/relationships/image" Target="../media/image11.jpeg"/><Relationship Id="rId2" Type="http://schemas.openxmlformats.org/officeDocument/2006/relationships/image" Target="../media/image6.jpeg"/><Relationship Id="rId1" Type="http://schemas.openxmlformats.org/officeDocument/2006/relationships/slideLayout" Target="../slideLayouts/slideLayout4.xml"/><Relationship Id="rId6" Type="http://schemas.openxmlformats.org/officeDocument/2006/relationships/image" Target="../media/image10.jpeg"/><Relationship Id="rId11" Type="http://schemas.openxmlformats.org/officeDocument/2006/relationships/image" Target="../media/image15.png"/><Relationship Id="rId5" Type="http://schemas.openxmlformats.org/officeDocument/2006/relationships/image" Target="../media/image9.jpeg"/><Relationship Id="rId10" Type="http://schemas.openxmlformats.org/officeDocument/2006/relationships/image" Target="../media/image14.jpeg"/><Relationship Id="rId4" Type="http://schemas.openxmlformats.org/officeDocument/2006/relationships/image" Target="../media/image8.jpeg"/><Relationship Id="rId9" Type="http://schemas.openxmlformats.org/officeDocument/2006/relationships/image" Target="../media/image13.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endParaRPr lang="en-GB"/>
          </a:p>
        </p:txBody>
      </p:sp>
      <p:sp>
        <p:nvSpPr>
          <p:cNvPr id="2" name="Title 1"/>
          <p:cNvSpPr>
            <a:spLocks noGrp="1"/>
          </p:cNvSpPr>
          <p:nvPr>
            <p:ph type="ctrTitle"/>
          </p:nvPr>
        </p:nvSpPr>
        <p:spPr/>
        <p:txBody>
          <a:bodyPr>
            <a:normAutofit/>
          </a:bodyPr>
          <a:lstStyle/>
          <a:p>
            <a:r>
              <a:rPr lang="en-GB" dirty="0" smtClean="0"/>
              <a:t>Arms, Armour and Fighting in Archaic and Classical Greece</a:t>
            </a:r>
            <a:endParaRPr lang="en-GB" dirty="0"/>
          </a:p>
        </p:txBody>
      </p:sp>
    </p:spTree>
    <p:extLst>
      <p:ext uri="{BB962C8B-B14F-4D97-AF65-F5344CB8AC3E}">
        <p14:creationId xmlns:p14="http://schemas.microsoft.com/office/powerpoint/2010/main" val="7280252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we covering?</a:t>
            </a:r>
            <a:endParaRPr lang="en-GB" dirty="0"/>
          </a:p>
        </p:txBody>
      </p:sp>
      <p:sp>
        <p:nvSpPr>
          <p:cNvPr id="3" name="Content Placeholder 2"/>
          <p:cNvSpPr>
            <a:spLocks noGrp="1"/>
          </p:cNvSpPr>
          <p:nvPr>
            <p:ph sz="quarter" idx="1"/>
          </p:nvPr>
        </p:nvSpPr>
        <p:spPr/>
        <p:txBody>
          <a:bodyPr/>
          <a:lstStyle/>
          <a:p>
            <a:r>
              <a:rPr lang="en-GB" dirty="0" smtClean="0"/>
              <a:t>Arms and armour in the archaic and classical periods, starting from Homer and ending with the Macedonian phalanx</a:t>
            </a:r>
          </a:p>
          <a:p>
            <a:r>
              <a:rPr lang="en-GB" dirty="0" smtClean="0"/>
              <a:t>Basics of tactics, and the relationship between tactics and weaponry in the archaic and classical periods.</a:t>
            </a:r>
          </a:p>
          <a:p>
            <a:pPr lvl="1"/>
            <a:r>
              <a:rPr lang="en-GB" dirty="0" smtClean="0"/>
              <a:t>The archaic period is: c800-c500 BCE</a:t>
            </a:r>
          </a:p>
          <a:p>
            <a:pPr lvl="1"/>
            <a:r>
              <a:rPr lang="en-GB" dirty="0" smtClean="0"/>
              <a:t>The classical period is: c500-c300 BCE</a:t>
            </a:r>
            <a:endParaRPr lang="en-GB" dirty="0"/>
          </a:p>
        </p:txBody>
      </p:sp>
    </p:spTree>
    <p:extLst>
      <p:ext uri="{BB962C8B-B14F-4D97-AF65-F5344CB8AC3E}">
        <p14:creationId xmlns:p14="http://schemas.microsoft.com/office/powerpoint/2010/main" val="15204567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Bronze Age, particularly the </a:t>
            </a:r>
            <a:r>
              <a:rPr lang="en-GB" dirty="0" err="1" smtClean="0"/>
              <a:t>Myceneans</a:t>
            </a:r>
            <a:endParaRPr lang="en-GB" dirty="0"/>
          </a:p>
        </p:txBody>
      </p:sp>
      <p:sp>
        <p:nvSpPr>
          <p:cNvPr id="3" name="Content Placeholder 2"/>
          <p:cNvSpPr>
            <a:spLocks noGrp="1"/>
          </p:cNvSpPr>
          <p:nvPr>
            <p:ph sz="half" idx="1"/>
          </p:nvPr>
        </p:nvSpPr>
        <p:spPr/>
        <p:txBody>
          <a:bodyPr/>
          <a:lstStyle/>
          <a:p>
            <a:r>
              <a:rPr lang="en-GB" dirty="0"/>
              <a:t>The </a:t>
            </a:r>
            <a:r>
              <a:rPr lang="en-GB" dirty="0" err="1"/>
              <a:t>Mycenaeans</a:t>
            </a:r>
            <a:r>
              <a:rPr lang="en-GB" dirty="0"/>
              <a:t> used swords and </a:t>
            </a:r>
            <a:r>
              <a:rPr lang="en-GB" dirty="0" smtClean="0"/>
              <a:t>spears as offensive </a:t>
            </a:r>
            <a:r>
              <a:rPr lang="en-GB" dirty="0"/>
              <a:t>weapons</a:t>
            </a:r>
            <a:r>
              <a:rPr lang="en-GB" dirty="0" smtClean="0"/>
              <a:t>.</a:t>
            </a:r>
            <a:endParaRPr lang="en-GB" dirty="0"/>
          </a:p>
          <a:p>
            <a:r>
              <a:rPr lang="en-GB" dirty="0"/>
              <a:t> They wore armour</a:t>
            </a:r>
            <a:r>
              <a:rPr lang="en-GB" dirty="0" smtClean="0"/>
              <a:t>, initially of leather and then of </a:t>
            </a:r>
            <a:r>
              <a:rPr lang="en-GB" dirty="0"/>
              <a:t>bronze</a:t>
            </a:r>
            <a:r>
              <a:rPr lang="en-GB" dirty="0" smtClean="0"/>
              <a:t>.</a:t>
            </a:r>
            <a:endParaRPr lang="en-GB" dirty="0"/>
          </a:p>
          <a:p>
            <a:r>
              <a:rPr lang="en-GB" dirty="0"/>
              <a:t> They had </a:t>
            </a:r>
            <a:r>
              <a:rPr lang="en-GB" dirty="0" smtClean="0"/>
              <a:t>shields, </a:t>
            </a:r>
            <a:r>
              <a:rPr lang="en-GB" dirty="0"/>
              <a:t>both round and </a:t>
            </a:r>
            <a:r>
              <a:rPr lang="en-GB" dirty="0" smtClean="0"/>
              <a:t>oval.</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292080" y="1484784"/>
            <a:ext cx="2769096" cy="41536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4788024" y="5877272"/>
            <a:ext cx="4326826" cy="646331"/>
          </a:xfrm>
          <a:prstGeom prst="rect">
            <a:avLst/>
          </a:prstGeom>
          <a:noFill/>
        </p:spPr>
        <p:txBody>
          <a:bodyPr wrap="none" rtlCol="0">
            <a:spAutoFit/>
          </a:bodyPr>
          <a:lstStyle/>
          <a:p>
            <a:r>
              <a:rPr lang="en-GB" dirty="0"/>
              <a:t>15th century </a:t>
            </a:r>
            <a:r>
              <a:rPr lang="en-GB" dirty="0" smtClean="0"/>
              <a:t>BCE, Bronze armour, </a:t>
            </a:r>
          </a:p>
          <a:p>
            <a:r>
              <a:rPr lang="en-GB" dirty="0" smtClean="0"/>
              <a:t>boar-tusk helmet, from </a:t>
            </a:r>
            <a:r>
              <a:rPr lang="en-GB" dirty="0" err="1" smtClean="0"/>
              <a:t>Nafplion</a:t>
            </a:r>
            <a:r>
              <a:rPr lang="en-GB" dirty="0" smtClean="0"/>
              <a:t>, Greece</a:t>
            </a:r>
            <a:endParaRPr lang="en-GB" dirty="0"/>
          </a:p>
        </p:txBody>
      </p:sp>
    </p:spTree>
    <p:extLst>
      <p:ext uri="{BB962C8B-B14F-4D97-AF65-F5344CB8AC3E}">
        <p14:creationId xmlns:p14="http://schemas.microsoft.com/office/powerpoint/2010/main" val="2760496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Homeric Epics</a:t>
            </a:r>
            <a:endParaRPr lang="en-GB" dirty="0"/>
          </a:p>
        </p:txBody>
      </p:sp>
      <p:sp>
        <p:nvSpPr>
          <p:cNvPr id="3" name="Content Placeholder 2"/>
          <p:cNvSpPr>
            <a:spLocks noGrp="1"/>
          </p:cNvSpPr>
          <p:nvPr>
            <p:ph sz="half" idx="1"/>
          </p:nvPr>
        </p:nvSpPr>
        <p:spPr/>
        <p:txBody>
          <a:bodyPr>
            <a:normAutofit fontScale="77500" lnSpcReduction="20000"/>
          </a:bodyPr>
          <a:lstStyle/>
          <a:p>
            <a:r>
              <a:rPr lang="en-GB" dirty="0" smtClean="0"/>
              <a:t>The Homeric Epics are the earliest surviving works of Greek literature.</a:t>
            </a:r>
          </a:p>
          <a:p>
            <a:r>
              <a:rPr lang="en-GB" dirty="0" smtClean="0"/>
              <a:t>They are conventionally dated: 8</a:t>
            </a:r>
            <a:r>
              <a:rPr lang="en-GB" baseline="30000" dirty="0" smtClean="0"/>
              <a:t>th</a:t>
            </a:r>
            <a:r>
              <a:rPr lang="en-GB" dirty="0" smtClean="0"/>
              <a:t> century BCE, but due to oral tradition, they retain information and aspects of earlier periods.</a:t>
            </a:r>
          </a:p>
          <a:p>
            <a:r>
              <a:rPr lang="en-GB" dirty="0" smtClean="0"/>
              <a:t>They can give us an indication of warfare and arms/armour in the early archaic period.</a:t>
            </a:r>
          </a:p>
          <a:p>
            <a:r>
              <a:rPr lang="en-GB" dirty="0" smtClean="0"/>
              <a:t>The issue of Homeric Warfare is greatly debated among scholars. Main positions:</a:t>
            </a:r>
          </a:p>
          <a:p>
            <a:pPr lvl="1"/>
            <a:r>
              <a:rPr lang="en-GB" dirty="0" smtClean="0"/>
              <a:t>Homer is fantasy</a:t>
            </a:r>
          </a:p>
          <a:p>
            <a:pPr lvl="1"/>
            <a:r>
              <a:rPr lang="en-GB" dirty="0" smtClean="0"/>
              <a:t>Homer represents early hoplite warfare</a:t>
            </a:r>
          </a:p>
          <a:p>
            <a:pPr lvl="1"/>
            <a:r>
              <a:rPr lang="en-GB" dirty="0" smtClean="0"/>
              <a:t>Homer represents open formation warfare</a:t>
            </a:r>
            <a:endParaRPr lang="en-GB" dirty="0"/>
          </a:p>
        </p:txBody>
      </p:sp>
      <p:sp>
        <p:nvSpPr>
          <p:cNvPr id="4" name="Content Placeholder 3"/>
          <p:cNvSpPr>
            <a:spLocks noGrp="1"/>
          </p:cNvSpPr>
          <p:nvPr>
            <p:ph sz="half" idx="2"/>
          </p:nvPr>
        </p:nvSpPr>
        <p:spPr/>
        <p:txBody>
          <a:bodyPr>
            <a:normAutofit fontScale="77500" lnSpcReduction="20000"/>
          </a:bodyPr>
          <a:lstStyle/>
          <a:p>
            <a:r>
              <a:rPr lang="en-GB" dirty="0"/>
              <a:t>First he </a:t>
            </a:r>
            <a:r>
              <a:rPr lang="en-GB" dirty="0" err="1"/>
              <a:t>greaved</a:t>
            </a:r>
            <a:r>
              <a:rPr lang="en-GB" dirty="0"/>
              <a:t> his legs with greaves of good make, and fitted with </a:t>
            </a:r>
            <a:r>
              <a:rPr lang="en-GB" dirty="0" err="1"/>
              <a:t>ancle</a:t>
            </a:r>
            <a:r>
              <a:rPr lang="en-GB" dirty="0"/>
              <a:t>-clasps of silver; after this he donned the cuirass of the son of </a:t>
            </a:r>
            <a:r>
              <a:rPr lang="en-GB" dirty="0" err="1"/>
              <a:t>Aeacus</a:t>
            </a:r>
            <a:r>
              <a:rPr lang="en-GB" dirty="0"/>
              <a:t>, richly inlaid and studded. He hung his silver-studded sword of bronze about his shoulders, and then his mighty shield. On his comely head he set his helmet, well wrought, with a crest of horse-hair that nodded menacingly above it. He grasped two redoubtable spears that suited his </a:t>
            </a:r>
            <a:r>
              <a:rPr lang="en-GB" dirty="0" smtClean="0"/>
              <a:t>hands. Homer </a:t>
            </a:r>
            <a:r>
              <a:rPr lang="en-GB" i="1" dirty="0" smtClean="0"/>
              <a:t>Iliad </a:t>
            </a:r>
            <a:r>
              <a:rPr lang="en-GB" dirty="0" smtClean="0"/>
              <a:t>16.130ff.</a:t>
            </a:r>
            <a:endParaRPr lang="en-GB" dirty="0"/>
          </a:p>
        </p:txBody>
      </p:sp>
    </p:spTree>
    <p:extLst>
      <p:ext uri="{BB962C8B-B14F-4D97-AF65-F5344CB8AC3E}">
        <p14:creationId xmlns:p14="http://schemas.microsoft.com/office/powerpoint/2010/main" val="9767897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 problems: Iconography</a:t>
            </a:r>
            <a:endParaRPr lang="en-GB" dirty="0"/>
          </a:p>
        </p:txBody>
      </p:sp>
      <p:pic>
        <p:nvPicPr>
          <p:cNvPr id="5" name="Picture 2" descr="https://www.britishmuseum.org/images/ps322374_l.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179512" y="1412776"/>
            <a:ext cx="4444459" cy="374441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323528" y="5445224"/>
            <a:ext cx="4032448" cy="923330"/>
          </a:xfrm>
          <a:prstGeom prst="rect">
            <a:avLst/>
          </a:prstGeom>
          <a:noFill/>
        </p:spPr>
        <p:txBody>
          <a:bodyPr wrap="square" rtlCol="0">
            <a:spAutoFit/>
          </a:bodyPr>
          <a:lstStyle/>
          <a:p>
            <a:r>
              <a:rPr lang="en-GB" dirty="0" smtClean="0"/>
              <a:t>Arming of Achilles (main hero of the Iliad). Painted c470 in Athens (so classical period)</a:t>
            </a:r>
            <a:endParaRPr lang="en-GB" dirty="0"/>
          </a:p>
        </p:txBody>
      </p:sp>
      <p:pic>
        <p:nvPicPr>
          <p:cNvPr id="3074" name="Picture 2" descr="http://i653.photobucket.com/albums/uu256/orbispics/geometricart2.png"/>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553159" y="1412776"/>
            <a:ext cx="4391336" cy="324036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4716016" y="4869160"/>
            <a:ext cx="4228479" cy="923330"/>
          </a:xfrm>
          <a:prstGeom prst="rect">
            <a:avLst/>
          </a:prstGeom>
          <a:noFill/>
        </p:spPr>
        <p:txBody>
          <a:bodyPr wrap="square" rtlCol="0">
            <a:spAutoFit/>
          </a:bodyPr>
          <a:lstStyle/>
          <a:p>
            <a:r>
              <a:rPr lang="en-GB" dirty="0" err="1" smtClean="0"/>
              <a:t>Dipylon</a:t>
            </a:r>
            <a:r>
              <a:rPr lang="en-GB" dirty="0" smtClean="0"/>
              <a:t> vase, detail, mid-late 8</a:t>
            </a:r>
            <a:r>
              <a:rPr lang="en-GB" baseline="30000" dirty="0" smtClean="0"/>
              <a:t>th</a:t>
            </a:r>
            <a:r>
              <a:rPr lang="en-GB" dirty="0" smtClean="0"/>
              <a:t> century BCE, so the same general time as Homer</a:t>
            </a:r>
            <a:endParaRPr lang="en-GB" dirty="0"/>
          </a:p>
        </p:txBody>
      </p:sp>
    </p:spTree>
    <p:extLst>
      <p:ext uri="{BB962C8B-B14F-4D97-AF65-F5344CB8AC3E}">
        <p14:creationId xmlns:p14="http://schemas.microsoft.com/office/powerpoint/2010/main" val="307789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archaic heavy infantryman (hoplite)</a:t>
            </a:r>
            <a:endParaRPr lang="en-GB" dirty="0"/>
          </a:p>
        </p:txBody>
      </p:sp>
      <p:pic>
        <p:nvPicPr>
          <p:cNvPr id="4098" name="Picture 2" descr="C:\Users\sf003\Downloads\A0001.jpg"/>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1835696" y="1412776"/>
            <a:ext cx="1059582" cy="1184321"/>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descr="C:\Users\sf003\Downloads\A0033.jpg"/>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1649681" y="2597097"/>
            <a:ext cx="1431611" cy="168400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C:\Users\sf003\Downloads\A0044.jp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1115616" y="2565938"/>
            <a:ext cx="557439" cy="943358"/>
          </a:xfrm>
          <a:prstGeom prst="rect">
            <a:avLst/>
          </a:prstGeom>
          <a:noFill/>
          <a:extLst>
            <a:ext uri="{909E8E84-426E-40DD-AFC4-6F175D3DCCD1}">
              <a14:hiddenFill xmlns:a14="http://schemas.microsoft.com/office/drawing/2010/main">
                <a:solidFill>
                  <a:srgbClr val="FFFFFF"/>
                </a:solidFill>
              </a14:hiddenFill>
            </a:ext>
          </a:extLst>
        </p:spPr>
      </p:pic>
      <p:pic>
        <p:nvPicPr>
          <p:cNvPr id="4101" name="Picture 5" descr="C:\Users\sf003\Downloads\A0048.jpg"/>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a:stretch/>
        </p:blipFill>
        <p:spPr bwMode="auto">
          <a:xfrm rot="15626042">
            <a:off x="1012450" y="3742517"/>
            <a:ext cx="815027" cy="234505"/>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C:\Users\sf003\Downloads\A0049.jpg"/>
          <p:cNvPicPr>
            <a:picLocks noChangeAspect="1" noChangeArrowheads="1"/>
          </p:cNvPicPr>
          <p:nvPr/>
        </p:nvPicPr>
        <p:blipFill rotWithShape="1">
          <a:blip r:embed="rId6" cstate="screen">
            <a:extLst>
              <a:ext uri="{28A0092B-C50C-407E-A947-70E740481C1C}">
                <a14:useLocalDpi xmlns:a14="http://schemas.microsoft.com/office/drawing/2010/main"/>
              </a:ext>
            </a:extLst>
          </a:blip>
          <a:srcRect/>
          <a:stretch/>
        </p:blipFill>
        <p:spPr bwMode="auto">
          <a:xfrm>
            <a:off x="1787423" y="4203131"/>
            <a:ext cx="1156128" cy="972199"/>
          </a:xfrm>
          <a:prstGeom prst="rect">
            <a:avLst/>
          </a:prstGeom>
          <a:noFill/>
          <a:extLst>
            <a:ext uri="{909E8E84-426E-40DD-AFC4-6F175D3DCCD1}">
              <a14:hiddenFill xmlns:a14="http://schemas.microsoft.com/office/drawing/2010/main">
                <a:solidFill>
                  <a:srgbClr val="FFFFFF"/>
                </a:solidFill>
              </a14:hiddenFill>
            </a:ext>
          </a:extLst>
        </p:spPr>
      </p:pic>
      <p:pic>
        <p:nvPicPr>
          <p:cNvPr id="4103" name="Picture 7" descr="C:\Users\sf003\Downloads\A0061.jpg"/>
          <p:cNvPicPr>
            <a:picLocks noChangeAspect="1" noChangeArrowheads="1"/>
          </p:cNvPicPr>
          <p:nvPr/>
        </p:nvPicPr>
        <p:blipFill rotWithShape="1">
          <a:blip r:embed="rId7" cstate="screen">
            <a:extLst>
              <a:ext uri="{28A0092B-C50C-407E-A947-70E740481C1C}">
                <a14:useLocalDpi xmlns:a14="http://schemas.microsoft.com/office/drawing/2010/main"/>
              </a:ext>
            </a:extLst>
          </a:blip>
          <a:srcRect/>
          <a:stretch/>
        </p:blipFill>
        <p:spPr bwMode="auto">
          <a:xfrm>
            <a:off x="1900719" y="5175330"/>
            <a:ext cx="929535" cy="1308762"/>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E:\Photo Archive\GR Greece\GR01 Olympia and Elis\GR01B Olympia Museum\GR01B01 Uncategorised\P4290234.jpg"/>
          <p:cNvPicPr>
            <a:picLocks noChangeAspect="1" noChangeArrowheads="1"/>
          </p:cNvPicPr>
          <p:nvPr/>
        </p:nvPicPr>
        <p:blipFill rotWithShape="1">
          <a:blip r:embed="rId8" cstate="screen">
            <a:extLst>
              <a:ext uri="{28A0092B-C50C-407E-A947-70E740481C1C}">
                <a14:useLocalDpi xmlns:a14="http://schemas.microsoft.com/office/drawing/2010/main"/>
              </a:ext>
            </a:extLst>
          </a:blip>
          <a:srcRect/>
          <a:stretch/>
        </p:blipFill>
        <p:spPr bwMode="auto">
          <a:xfrm rot="5400000">
            <a:off x="-430549" y="2456557"/>
            <a:ext cx="2226384" cy="286182"/>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Bronze sword."/>
          <p:cNvPicPr>
            <a:picLocks noChangeAspect="1" noChangeArrowheads="1"/>
          </p:cNvPicPr>
          <p:nvPr/>
        </p:nvPicPr>
        <p:blipFill rotWithShape="1">
          <a:blip r:embed="rId9" cstate="screen">
            <a:extLst>
              <a:ext uri="{28A0092B-C50C-407E-A947-70E740481C1C}">
                <a14:useLocalDpi xmlns:a14="http://schemas.microsoft.com/office/drawing/2010/main"/>
              </a:ext>
            </a:extLst>
          </a:blip>
          <a:srcRect/>
          <a:stretch/>
        </p:blipFill>
        <p:spPr bwMode="auto">
          <a:xfrm>
            <a:off x="538351" y="3871491"/>
            <a:ext cx="470871" cy="2295141"/>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http://www.stormthecastle.com/how-to-make-a/300-spartan-shield/a-real-hoplite-shield.jpg"/>
          <p:cNvPicPr>
            <a:picLocks noChangeAspect="1" noChangeArrowheads="1"/>
          </p:cNvPicPr>
          <p:nvPr/>
        </p:nvPicPr>
        <p:blipFill rotWithShape="1">
          <a:blip r:embed="rId10" cstate="screen">
            <a:extLst>
              <a:ext uri="{28A0092B-C50C-407E-A947-70E740481C1C}">
                <a14:useLocalDpi xmlns:a14="http://schemas.microsoft.com/office/drawing/2010/main"/>
              </a:ext>
            </a:extLst>
          </a:blip>
          <a:srcRect/>
          <a:stretch/>
        </p:blipFill>
        <p:spPr bwMode="auto">
          <a:xfrm>
            <a:off x="2985649" y="2671940"/>
            <a:ext cx="1874383" cy="1756496"/>
          </a:xfrm>
          <a:prstGeom prst="rect">
            <a:avLst/>
          </a:prstGeom>
          <a:noFill/>
          <a:extLst>
            <a:ext uri="{909E8E84-426E-40DD-AFC4-6F175D3DCCD1}">
              <a14:hiddenFill xmlns:a14="http://schemas.microsoft.com/office/drawing/2010/main">
                <a:solidFill>
                  <a:srgbClr val="FFFFFF"/>
                </a:solidFill>
              </a14:hiddenFill>
            </a:ext>
          </a:extLst>
        </p:spPr>
      </p:pic>
      <p:pic>
        <p:nvPicPr>
          <p:cNvPr id="4110" name="Picture 14" descr="http://classconnection.s3.amazonaws.com/420/flashcards/765420/png/chigivasecloseup1355892603545.png"/>
          <p:cNvPicPr>
            <a:picLocks noChangeAspect="1" noChangeArrowheads="1"/>
          </p:cNvPicPr>
          <p:nvPr/>
        </p:nvPicPr>
        <p:blipFill>
          <a:blip r:embed="rId11" cstate="screen">
            <a:extLst>
              <a:ext uri="{28A0092B-C50C-407E-A947-70E740481C1C}">
                <a14:useLocalDpi xmlns:a14="http://schemas.microsoft.com/office/drawing/2010/main"/>
              </a:ext>
            </a:extLst>
          </a:blip>
          <a:srcRect/>
          <a:stretch>
            <a:fillRect/>
          </a:stretch>
        </p:blipFill>
        <p:spPr bwMode="auto">
          <a:xfrm>
            <a:off x="4860032" y="1181331"/>
            <a:ext cx="4117165" cy="305830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004049" y="4428436"/>
            <a:ext cx="3816424" cy="1200329"/>
          </a:xfrm>
          <a:prstGeom prst="rect">
            <a:avLst/>
          </a:prstGeom>
          <a:noFill/>
        </p:spPr>
        <p:txBody>
          <a:bodyPr wrap="square" rtlCol="0">
            <a:spAutoFit/>
          </a:bodyPr>
          <a:lstStyle/>
          <a:p>
            <a:r>
              <a:rPr lang="en-GB" dirty="0" smtClean="0"/>
              <a:t>The </a:t>
            </a:r>
            <a:r>
              <a:rPr lang="en-GB" dirty="0" err="1" smtClean="0"/>
              <a:t>Chigi</a:t>
            </a:r>
            <a:r>
              <a:rPr lang="en-GB" dirty="0" smtClean="0"/>
              <a:t> Vase: The earliest possible representation of the hoplite phalanx, i.e. soldiers in close formation</a:t>
            </a:r>
            <a:endParaRPr lang="en-GB" dirty="0"/>
          </a:p>
        </p:txBody>
      </p:sp>
    </p:spTree>
    <p:extLst>
      <p:ext uri="{BB962C8B-B14F-4D97-AF65-F5344CB8AC3E}">
        <p14:creationId xmlns:p14="http://schemas.microsoft.com/office/powerpoint/2010/main" val="27053603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r>
              <a:rPr lang="en-GB" dirty="0" smtClean="0"/>
              <a:t>The Phalanx</a:t>
            </a:r>
            <a:endParaRPr lang="en-GB" dirty="0"/>
          </a:p>
        </p:txBody>
      </p:sp>
      <p:sp>
        <p:nvSpPr>
          <p:cNvPr id="7" name="Text Placeholder 6"/>
          <p:cNvSpPr>
            <a:spLocks noGrp="1"/>
          </p:cNvSpPr>
          <p:nvPr>
            <p:ph type="body" sz="half" idx="3"/>
          </p:nvPr>
        </p:nvSpPr>
        <p:spPr/>
        <p:txBody>
          <a:bodyPr/>
          <a:lstStyle/>
          <a:p>
            <a:r>
              <a:rPr lang="en-GB" dirty="0" smtClean="0"/>
              <a:t>The </a:t>
            </a:r>
            <a:r>
              <a:rPr lang="en-GB" dirty="0" err="1" smtClean="0"/>
              <a:t>Othismos</a:t>
            </a:r>
            <a:endParaRPr lang="en-GB" dirty="0"/>
          </a:p>
        </p:txBody>
      </p:sp>
      <p:sp>
        <p:nvSpPr>
          <p:cNvPr id="6" name="Content Placeholder 5"/>
          <p:cNvSpPr>
            <a:spLocks noGrp="1"/>
          </p:cNvSpPr>
          <p:nvPr>
            <p:ph sz="quarter" idx="2"/>
          </p:nvPr>
        </p:nvSpPr>
        <p:spPr/>
        <p:txBody>
          <a:bodyPr>
            <a:normAutofit/>
          </a:bodyPr>
          <a:lstStyle/>
          <a:p>
            <a:pPr>
              <a:lnSpc>
                <a:spcPct val="90000"/>
              </a:lnSpc>
              <a:defRPr/>
            </a:pPr>
            <a:r>
              <a:rPr lang="en-GB" sz="2600" dirty="0"/>
              <a:t>The phalanx is the close-packed formation of the classical hoplite.</a:t>
            </a:r>
          </a:p>
          <a:p>
            <a:pPr>
              <a:lnSpc>
                <a:spcPct val="90000"/>
              </a:lnSpc>
              <a:defRPr/>
            </a:pPr>
            <a:r>
              <a:rPr lang="en-GB" sz="2600" dirty="0"/>
              <a:t>The usual phalanx was 8 lines deep but there are instances of deeper phalanxes being used by the Greeks. </a:t>
            </a:r>
          </a:p>
        </p:txBody>
      </p:sp>
      <p:sp>
        <p:nvSpPr>
          <p:cNvPr id="8" name="Content Placeholder 7"/>
          <p:cNvSpPr>
            <a:spLocks noGrp="1"/>
          </p:cNvSpPr>
          <p:nvPr>
            <p:ph sz="quarter" idx="4"/>
          </p:nvPr>
        </p:nvSpPr>
        <p:spPr>
          <a:xfrm>
            <a:off x="4788024" y="2492896"/>
            <a:ext cx="4038600" cy="3822192"/>
          </a:xfrm>
        </p:spPr>
        <p:txBody>
          <a:bodyPr>
            <a:noAutofit/>
          </a:bodyPr>
          <a:lstStyle/>
          <a:p>
            <a:pPr>
              <a:defRPr/>
            </a:pPr>
            <a:r>
              <a:rPr lang="en-GB" sz="1600" dirty="0"/>
              <a:t>The </a:t>
            </a:r>
            <a:r>
              <a:rPr lang="en-GB" sz="1600" dirty="0" err="1"/>
              <a:t>Othismos</a:t>
            </a:r>
            <a:r>
              <a:rPr lang="en-GB" sz="1600" dirty="0"/>
              <a:t> is the mass-shoving of hoplites in battle.</a:t>
            </a:r>
          </a:p>
          <a:p>
            <a:pPr>
              <a:defRPr/>
            </a:pPr>
            <a:r>
              <a:rPr lang="en-GB" sz="1600" dirty="0"/>
              <a:t>It is one of the most important matters of debate regarding hoplite warfare.</a:t>
            </a:r>
          </a:p>
          <a:p>
            <a:pPr>
              <a:defRPr/>
            </a:pPr>
            <a:r>
              <a:rPr lang="en-GB" sz="1600" dirty="0" smtClean="0"/>
              <a:t>The </a:t>
            </a:r>
            <a:r>
              <a:rPr lang="en-GB" sz="1600" dirty="0"/>
              <a:t>traditional view is that the </a:t>
            </a:r>
            <a:r>
              <a:rPr lang="en-GB" sz="1600" dirty="0" err="1"/>
              <a:t>othismos</a:t>
            </a:r>
            <a:r>
              <a:rPr lang="en-GB" sz="1600" dirty="0"/>
              <a:t> took place throughout the battle. </a:t>
            </a:r>
          </a:p>
          <a:p>
            <a:pPr>
              <a:defRPr/>
            </a:pPr>
            <a:r>
              <a:rPr lang="en-GB" sz="1600" dirty="0"/>
              <a:t>Essentially the rear lines shoved the soldiers in front of them with the ultimate aim to smash through the opposite </a:t>
            </a:r>
            <a:r>
              <a:rPr lang="en-GB" sz="1600" dirty="0" smtClean="0"/>
              <a:t>phalanx</a:t>
            </a:r>
          </a:p>
          <a:p>
            <a:pPr>
              <a:defRPr/>
            </a:pPr>
            <a:r>
              <a:rPr lang="en-GB" sz="1600" dirty="0" smtClean="0"/>
              <a:t>A </a:t>
            </a:r>
            <a:r>
              <a:rPr lang="en-GB" sz="1600" dirty="0"/>
              <a:t>number of scholars have disagreed with the traditional view arguing in favour of a more open type of fighting, where the </a:t>
            </a:r>
            <a:r>
              <a:rPr lang="en-GB" sz="1600" dirty="0" err="1"/>
              <a:t>othismos</a:t>
            </a:r>
            <a:r>
              <a:rPr lang="en-GB" sz="1600" dirty="0"/>
              <a:t> is only part of the battle</a:t>
            </a:r>
            <a:endParaRPr lang="en-GB" sz="1600" dirty="0" smtClean="0"/>
          </a:p>
        </p:txBody>
      </p:sp>
      <p:sp>
        <p:nvSpPr>
          <p:cNvPr id="2" name="Title 1"/>
          <p:cNvSpPr>
            <a:spLocks noGrp="1"/>
          </p:cNvSpPr>
          <p:nvPr>
            <p:ph type="title"/>
          </p:nvPr>
        </p:nvSpPr>
        <p:spPr/>
        <p:txBody>
          <a:bodyPr/>
          <a:lstStyle/>
          <a:p>
            <a:r>
              <a:rPr lang="en-GB" dirty="0" smtClean="0"/>
              <a:t>The phalanx, and the </a:t>
            </a:r>
            <a:r>
              <a:rPr lang="en-GB" dirty="0" err="1" smtClean="0"/>
              <a:t>othismos</a:t>
            </a:r>
            <a:endParaRPr lang="en-GB" dirty="0"/>
          </a:p>
        </p:txBody>
      </p:sp>
    </p:spTree>
    <p:extLst>
      <p:ext uri="{BB962C8B-B14F-4D97-AF65-F5344CB8AC3E}">
        <p14:creationId xmlns:p14="http://schemas.microsoft.com/office/powerpoint/2010/main" val="38095077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The close-packed formation</a:t>
            </a:r>
            <a:endParaRPr lang="en-GB" dirty="0"/>
          </a:p>
        </p:txBody>
      </p:sp>
      <p:sp>
        <p:nvSpPr>
          <p:cNvPr id="8" name="Content Placeholder 7"/>
          <p:cNvSpPr>
            <a:spLocks noGrp="1"/>
          </p:cNvSpPr>
          <p:nvPr>
            <p:ph sz="quarter" idx="1"/>
          </p:nvPr>
        </p:nvSpPr>
        <p:spPr/>
        <p:txBody>
          <a:bodyPr>
            <a:normAutofit fontScale="92500" lnSpcReduction="20000"/>
          </a:bodyPr>
          <a:lstStyle/>
          <a:p>
            <a:r>
              <a:rPr lang="en-GB" sz="2800" dirty="0"/>
              <a:t>Just before the battle joined, King </a:t>
            </a:r>
            <a:r>
              <a:rPr lang="en-GB" sz="2800" dirty="0" err="1"/>
              <a:t>Agis</a:t>
            </a:r>
            <a:r>
              <a:rPr lang="en-GB" sz="2800" dirty="0"/>
              <a:t> resolved upon the following manoeuvre. All armies are alike in this: </a:t>
            </a:r>
            <a:r>
              <a:rPr lang="en-GB" sz="2800" dirty="0">
                <a:solidFill>
                  <a:srgbClr val="FF0000"/>
                </a:solidFill>
              </a:rPr>
              <a:t>on going into action they get forced out rather on their right wing, and one and the other overlap with this adversary's left; because fear makes each man do his best to shelter his unarmed side with the shield of the man next him on the right</a:t>
            </a:r>
            <a:r>
              <a:rPr lang="en-GB" sz="2800" dirty="0"/>
              <a:t>, thinking that the closer the shields are locked together the better will he be protected. The man primarily responsible for this is the first upon the right wing, who is always striving to withdraw from the enemy his unarmed side; and the same apprehension makes the rest follow him. Thucydides 5.71</a:t>
            </a:r>
          </a:p>
          <a:p>
            <a:endParaRPr lang="en-GB" dirty="0"/>
          </a:p>
        </p:txBody>
      </p:sp>
    </p:spTree>
    <p:extLst>
      <p:ext uri="{BB962C8B-B14F-4D97-AF65-F5344CB8AC3E}">
        <p14:creationId xmlns:p14="http://schemas.microsoft.com/office/powerpoint/2010/main" val="570726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Placeholder 7"/>
          <p:cNvSpPr>
            <a:spLocks noGrp="1"/>
          </p:cNvSpPr>
          <p:nvPr>
            <p:ph type="body" idx="1"/>
          </p:nvPr>
        </p:nvSpPr>
        <p:spPr/>
        <p:txBody>
          <a:bodyPr/>
          <a:lstStyle/>
          <a:p>
            <a:r>
              <a:rPr lang="en-GB" dirty="0" smtClean="0"/>
              <a:t>Length of battle</a:t>
            </a:r>
            <a:endParaRPr lang="en-GB" dirty="0"/>
          </a:p>
        </p:txBody>
      </p:sp>
      <p:sp>
        <p:nvSpPr>
          <p:cNvPr id="10" name="Text Placeholder 9"/>
          <p:cNvSpPr>
            <a:spLocks noGrp="1"/>
          </p:cNvSpPr>
          <p:nvPr>
            <p:ph type="body" sz="half" idx="3"/>
          </p:nvPr>
        </p:nvSpPr>
        <p:spPr/>
        <p:txBody>
          <a:bodyPr/>
          <a:lstStyle/>
          <a:p>
            <a:r>
              <a:rPr lang="en-GB" dirty="0" smtClean="0"/>
              <a:t>Mache vs. </a:t>
            </a:r>
            <a:r>
              <a:rPr lang="en-GB" dirty="0" err="1" smtClean="0"/>
              <a:t>Othismos</a:t>
            </a:r>
            <a:endParaRPr lang="en-GB" dirty="0"/>
          </a:p>
        </p:txBody>
      </p:sp>
      <p:sp>
        <p:nvSpPr>
          <p:cNvPr id="9" name="Content Placeholder 8"/>
          <p:cNvSpPr>
            <a:spLocks noGrp="1"/>
          </p:cNvSpPr>
          <p:nvPr>
            <p:ph sz="quarter" idx="2"/>
          </p:nvPr>
        </p:nvSpPr>
        <p:spPr/>
        <p:txBody>
          <a:bodyPr>
            <a:normAutofit fontScale="77500" lnSpcReduction="20000"/>
          </a:bodyPr>
          <a:lstStyle/>
          <a:p>
            <a:r>
              <a:rPr lang="en-GB" sz="2800" dirty="0"/>
              <a:t>Moreover there is also this story reported by the Carthaginians themselves, who therein relate that which is probable in itself, namely that while the Barbarians fought with the Hellenes in Sicily </a:t>
            </a:r>
            <a:r>
              <a:rPr lang="en-GB" sz="2800" dirty="0">
                <a:solidFill>
                  <a:srgbClr val="FF0000"/>
                </a:solidFill>
              </a:rPr>
              <a:t>from the early morning till late in the afternoon</a:t>
            </a:r>
            <a:r>
              <a:rPr lang="en-GB" sz="2800" dirty="0"/>
              <a:t> (for to such a length the combat is said to have been protracted) Herodotos 7.167</a:t>
            </a:r>
          </a:p>
          <a:p>
            <a:endParaRPr lang="en-GB" dirty="0"/>
          </a:p>
        </p:txBody>
      </p:sp>
      <p:sp>
        <p:nvSpPr>
          <p:cNvPr id="11" name="Content Placeholder 10"/>
          <p:cNvSpPr>
            <a:spLocks noGrp="1"/>
          </p:cNvSpPr>
          <p:nvPr>
            <p:ph sz="quarter" idx="4"/>
          </p:nvPr>
        </p:nvSpPr>
        <p:spPr/>
        <p:txBody>
          <a:bodyPr>
            <a:normAutofit fontScale="55000" lnSpcReduction="20000"/>
          </a:bodyPr>
          <a:lstStyle/>
          <a:p>
            <a:r>
              <a:rPr lang="en-GB" sz="2800" dirty="0"/>
              <a:t>The armies now came to close quarters (</a:t>
            </a:r>
            <a:r>
              <a:rPr lang="en-GB" sz="2800" dirty="0" err="1">
                <a:solidFill>
                  <a:srgbClr val="FF0000"/>
                </a:solidFill>
              </a:rPr>
              <a:t>mache</a:t>
            </a:r>
            <a:r>
              <a:rPr lang="en-GB" sz="2800" dirty="0"/>
              <a:t>), and for a long while fought without either giving ground. Meanwhile there occurred some claps of thunder with lightning and heavy rain, which did not fail to add to the fears of the party fighting for the first time, and very little acquainted with war; while to their more experienced adversaries these phenomena appeared to be produced by the time of year, and much more alarm was felt at the continued resistance of the enemy. At last the Argives drove in the </a:t>
            </a:r>
            <a:r>
              <a:rPr lang="en-GB" sz="2800" dirty="0" err="1"/>
              <a:t>Syracusan</a:t>
            </a:r>
            <a:r>
              <a:rPr lang="en-GB" sz="2800" dirty="0"/>
              <a:t> left (</a:t>
            </a:r>
            <a:r>
              <a:rPr lang="en-GB" sz="2800" dirty="0" err="1">
                <a:solidFill>
                  <a:srgbClr val="FF0000"/>
                </a:solidFill>
              </a:rPr>
              <a:t>otheo</a:t>
            </a:r>
            <a:r>
              <a:rPr lang="en-GB" sz="2800" dirty="0">
                <a:solidFill>
                  <a:srgbClr val="FF0000"/>
                </a:solidFill>
              </a:rPr>
              <a:t> – basic verb of </a:t>
            </a:r>
            <a:r>
              <a:rPr lang="en-GB" sz="2800" dirty="0" err="1">
                <a:solidFill>
                  <a:srgbClr val="FF0000"/>
                </a:solidFill>
              </a:rPr>
              <a:t>othismos</a:t>
            </a:r>
            <a:r>
              <a:rPr lang="en-GB" sz="2800" dirty="0"/>
              <a:t>), and after them the Athenians routed the troops opposed to them, and the </a:t>
            </a:r>
            <a:r>
              <a:rPr lang="en-GB" sz="2800" dirty="0" err="1"/>
              <a:t>Syracusan</a:t>
            </a:r>
            <a:r>
              <a:rPr lang="en-GB" sz="2800" dirty="0"/>
              <a:t> army was thus cut in two and betook itself to flight. Thucydides </a:t>
            </a:r>
            <a:r>
              <a:rPr lang="en-GB" sz="2800" dirty="0" smtClean="0"/>
              <a:t>6.70</a:t>
            </a:r>
            <a:endParaRPr lang="en-GB" sz="2800" dirty="0"/>
          </a:p>
        </p:txBody>
      </p:sp>
      <p:sp>
        <p:nvSpPr>
          <p:cNvPr id="7" name="Title 6"/>
          <p:cNvSpPr>
            <a:spLocks noGrp="1"/>
          </p:cNvSpPr>
          <p:nvPr>
            <p:ph type="title"/>
          </p:nvPr>
        </p:nvSpPr>
        <p:spPr/>
        <p:txBody>
          <a:bodyPr/>
          <a:lstStyle/>
          <a:p>
            <a:r>
              <a:rPr lang="en-GB" dirty="0" smtClean="0"/>
              <a:t>Issues with the </a:t>
            </a:r>
            <a:r>
              <a:rPr lang="en-GB" dirty="0" err="1" smtClean="0"/>
              <a:t>othismos</a:t>
            </a:r>
            <a:endParaRPr lang="en-GB" dirty="0"/>
          </a:p>
        </p:txBody>
      </p:sp>
    </p:spTree>
    <p:extLst>
      <p:ext uri="{BB962C8B-B14F-4D97-AF65-F5344CB8AC3E}">
        <p14:creationId xmlns:p14="http://schemas.microsoft.com/office/powerpoint/2010/main" val="23589733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smtClean="0"/>
              <a:t>The great change: Macedonian Phalanx</a:t>
            </a:r>
            <a:endParaRPr lang="en-GB" dirty="0"/>
          </a:p>
        </p:txBody>
      </p:sp>
      <p:sp>
        <p:nvSpPr>
          <p:cNvPr id="9" name="AutoShape 2" descr="Man holding sarissa reconstructio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123" name="Picture 3"/>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06876" y="1484784"/>
            <a:ext cx="2857500" cy="4324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TextBox 9"/>
          <p:cNvSpPr txBox="1"/>
          <p:nvPr/>
        </p:nvSpPr>
        <p:spPr>
          <a:xfrm>
            <a:off x="307975" y="6021288"/>
            <a:ext cx="4727576" cy="369332"/>
          </a:xfrm>
          <a:prstGeom prst="rect">
            <a:avLst/>
          </a:prstGeom>
          <a:noFill/>
        </p:spPr>
        <p:txBody>
          <a:bodyPr wrap="none" rtlCol="0">
            <a:spAutoFit/>
          </a:bodyPr>
          <a:lstStyle/>
          <a:p>
            <a:r>
              <a:rPr lang="en-GB" dirty="0" smtClean="0"/>
              <a:t>The </a:t>
            </a:r>
            <a:r>
              <a:rPr lang="en-GB" dirty="0" err="1" smtClean="0"/>
              <a:t>Sarissa</a:t>
            </a:r>
            <a:r>
              <a:rPr lang="en-GB" dirty="0" smtClean="0"/>
              <a:t>: </a:t>
            </a:r>
            <a:r>
              <a:rPr lang="en-GB" dirty="0"/>
              <a:t>16 cubits = 24 feet = 7.3 meters</a:t>
            </a:r>
          </a:p>
        </p:txBody>
      </p:sp>
      <p:pic>
        <p:nvPicPr>
          <p:cNvPr id="5124" name="Picture 4"/>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019425" y="3279170"/>
            <a:ext cx="6124575" cy="2743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 name="TextBox 10"/>
          <p:cNvSpPr txBox="1"/>
          <p:nvPr/>
        </p:nvSpPr>
        <p:spPr>
          <a:xfrm>
            <a:off x="3181656" y="1285576"/>
            <a:ext cx="5800112" cy="2031325"/>
          </a:xfrm>
          <a:prstGeom prst="rect">
            <a:avLst/>
          </a:prstGeom>
          <a:noFill/>
        </p:spPr>
        <p:txBody>
          <a:bodyPr wrap="square" rtlCol="0">
            <a:spAutoFit/>
          </a:bodyPr>
          <a:lstStyle/>
          <a:p>
            <a:r>
              <a:rPr lang="en-GB" dirty="0"/>
              <a:t>Philip accustomed the Macedonians to constant exercise, as well in peace, as in actual service: so that he would frequently make them march three hundred furlongs, carrying with them their helmets, shields, greaves, and spears; and, besides those arms, their provisions likewise, and utensils for common use. </a:t>
            </a:r>
            <a:r>
              <a:rPr lang="en-GB" dirty="0" err="1"/>
              <a:t>Polyainos</a:t>
            </a:r>
            <a:r>
              <a:rPr lang="en-GB" dirty="0"/>
              <a:t> </a:t>
            </a:r>
            <a:r>
              <a:rPr lang="en-GB" i="1" dirty="0"/>
              <a:t>Stratagems</a:t>
            </a:r>
            <a:r>
              <a:rPr lang="en-GB" dirty="0"/>
              <a:t> 4.2.10</a:t>
            </a:r>
          </a:p>
        </p:txBody>
      </p:sp>
    </p:spTree>
    <p:extLst>
      <p:ext uri="{BB962C8B-B14F-4D97-AF65-F5344CB8AC3E}">
        <p14:creationId xmlns:p14="http://schemas.microsoft.com/office/powerpoint/2010/main" val="1437678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1"/>
          </p:nvPr>
        </p:nvSpPr>
        <p:spPr/>
        <p:txBody>
          <a:bodyPr/>
          <a:lstStyle/>
          <a:p>
            <a:r>
              <a:rPr lang="en-GB" dirty="0" smtClean="0"/>
              <a:t>If you want to know more, there is a short bibliography on </a:t>
            </a:r>
            <a:r>
              <a:rPr lang="en-GB" dirty="0" err="1" smtClean="0"/>
              <a:t>moodle</a:t>
            </a:r>
            <a:endParaRPr lang="en-GB" dirty="0"/>
          </a:p>
        </p:txBody>
      </p:sp>
      <p:sp>
        <p:nvSpPr>
          <p:cNvPr id="5" name="Title 4"/>
          <p:cNvSpPr>
            <a:spLocks noGrp="1"/>
          </p:cNvSpPr>
          <p:nvPr>
            <p:ph type="title"/>
          </p:nvPr>
        </p:nvSpPr>
        <p:spPr/>
        <p:txBody>
          <a:bodyPr/>
          <a:lstStyle/>
          <a:p>
            <a:r>
              <a:rPr lang="en-GB" dirty="0" smtClean="0"/>
              <a:t>Questions?</a:t>
            </a:r>
            <a:endParaRPr lang="en-GB" dirty="0"/>
          </a:p>
        </p:txBody>
      </p:sp>
    </p:spTree>
    <p:extLst>
      <p:ext uri="{BB962C8B-B14F-4D97-AF65-F5344CB8AC3E}">
        <p14:creationId xmlns:p14="http://schemas.microsoft.com/office/powerpoint/2010/main" val="200395882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189</TotalTime>
  <Words>831</Words>
  <Application>Microsoft Office PowerPoint</Application>
  <PresentationFormat>On-screen Show (4:3)</PresentationFormat>
  <Paragraphs>48</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Civic</vt:lpstr>
      <vt:lpstr>Arms, Armour and Fighting in Archaic and Classical Greece</vt:lpstr>
      <vt:lpstr>What are we covering?</vt:lpstr>
      <vt:lpstr>The Bronze Age, particularly the Myceneans</vt:lpstr>
      <vt:lpstr>The Homeric Epics</vt:lpstr>
      <vt:lpstr>Source problems: Iconography</vt:lpstr>
      <vt:lpstr>The archaic heavy infantryman (hoplite)</vt:lpstr>
      <vt:lpstr>The phalanx, and the othismos</vt:lpstr>
      <vt:lpstr>The close-packed formation</vt:lpstr>
      <vt:lpstr>Issues with the othismos</vt:lpstr>
      <vt:lpstr>The great change: Macedonian Phalanx</vt:lpstr>
      <vt:lpstr>Questions?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Arms, Armour and Fighting in Archaic and Classical Greece</dc:title>
  <dc:creator>Errietta Bissa</dc:creator>
  <cp:lastModifiedBy>Errietta Bissa</cp:lastModifiedBy>
  <cp:revision>20</cp:revision>
  <dcterms:created xsi:type="dcterms:W3CDTF">2014-10-29T10:32:31Z</dcterms:created>
  <dcterms:modified xsi:type="dcterms:W3CDTF">2014-10-29T16:26:33Z</dcterms:modified>
</cp:coreProperties>
</file>