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Lst>
  <p:notesMasterIdLst>
    <p:notesMasterId r:id="rId20"/>
  </p:notesMasterIdLst>
  <p:handoutMasterIdLst>
    <p:handoutMasterId r:id="rId21"/>
  </p:handoutMasterIdLst>
  <p:sldIdLst>
    <p:sldId id="277" r:id="rId2"/>
    <p:sldId id="455" r:id="rId3"/>
    <p:sldId id="468" r:id="rId4"/>
    <p:sldId id="462" r:id="rId5"/>
    <p:sldId id="461" r:id="rId6"/>
    <p:sldId id="458" r:id="rId7"/>
    <p:sldId id="457" r:id="rId8"/>
    <p:sldId id="460" r:id="rId9"/>
    <p:sldId id="467" r:id="rId10"/>
    <p:sldId id="452" r:id="rId11"/>
    <p:sldId id="463" r:id="rId12"/>
    <p:sldId id="464" r:id="rId13"/>
    <p:sldId id="459" r:id="rId14"/>
    <p:sldId id="465" r:id="rId15"/>
    <p:sldId id="466" r:id="rId16"/>
    <p:sldId id="469" r:id="rId17"/>
    <p:sldId id="454" r:id="rId18"/>
    <p:sldId id="450" r:id="rId19"/>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4240C7-F423-462C-A175-C52C69ABD1FE}" v="97" dt="2025-12-18T16:44:16.2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00" autoAdjust="0"/>
    <p:restoredTop sz="94576" autoAdjust="0"/>
  </p:normalViewPr>
  <p:slideViewPr>
    <p:cSldViewPr>
      <p:cViewPr varScale="1">
        <p:scale>
          <a:sx n="65" d="100"/>
          <a:sy n="65" d="100"/>
        </p:scale>
        <p:origin x="789" y="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7A4B1F-C67B-4F12-A76A-44ED7370ADC4}" type="doc">
      <dgm:prSet loTypeId="urn:microsoft.com/office/officeart/2005/8/layout/matrix2" loCatId="matrix" qsTypeId="urn:microsoft.com/office/officeart/2005/8/quickstyle/simple1" qsCatId="simple" csTypeId="urn:microsoft.com/office/officeart/2005/8/colors/colorful2" csCatId="colorful" phldr="1"/>
      <dgm:spPr/>
      <dgm:t>
        <a:bodyPr/>
        <a:lstStyle/>
        <a:p>
          <a:endParaRPr lang="en-US"/>
        </a:p>
      </dgm:t>
    </dgm:pt>
    <dgm:pt modelId="{3B6795C5-C766-4245-8043-FAA4AB5159AB}">
      <dgm:prSet custT="1"/>
      <dgm:spPr/>
      <dgm:t>
        <a:bodyPr/>
        <a:lstStyle/>
        <a:p>
          <a:pPr>
            <a:lnSpc>
              <a:spcPct val="150000"/>
            </a:lnSpc>
          </a:pPr>
          <a:r>
            <a:rPr lang="en-GB" sz="1100">
              <a:latin typeface="Arial" panose="020B0604020202020204" pitchFamily="34" charset="0"/>
              <a:cs typeface="Arial" panose="020B0604020202020204" pitchFamily="34" charset="0"/>
            </a:rPr>
            <a:t>Ineffective Airway Clearance</a:t>
          </a:r>
          <a:endParaRPr lang="en-US" sz="1100">
            <a:latin typeface="Arial" panose="020B0604020202020204" pitchFamily="34" charset="0"/>
            <a:cs typeface="Arial" panose="020B0604020202020204" pitchFamily="34" charset="0"/>
          </a:endParaRPr>
        </a:p>
      </dgm:t>
    </dgm:pt>
    <dgm:pt modelId="{222B1F7C-6328-4092-A307-1FDC1E768A5E}" type="parTrans" cxnId="{40C52A8E-9EFD-4C6D-921B-976F157084A4}">
      <dgm:prSet/>
      <dgm:spPr/>
      <dgm:t>
        <a:bodyPr/>
        <a:lstStyle/>
        <a:p>
          <a:endParaRPr lang="en-US"/>
        </a:p>
      </dgm:t>
    </dgm:pt>
    <dgm:pt modelId="{B6572F5F-B52F-45E9-95EC-207F35FD96EE}" type="sibTrans" cxnId="{40C52A8E-9EFD-4C6D-921B-976F157084A4}">
      <dgm:prSet/>
      <dgm:spPr/>
      <dgm:t>
        <a:bodyPr/>
        <a:lstStyle/>
        <a:p>
          <a:endParaRPr lang="en-US"/>
        </a:p>
      </dgm:t>
    </dgm:pt>
    <dgm:pt modelId="{4D1212DE-8B2C-44DF-A2E9-06D8CD1AF9B7}">
      <dgm:prSet custT="1"/>
      <dgm:spPr/>
      <dgm:t>
        <a:bodyPr/>
        <a:lstStyle/>
        <a:p>
          <a:pPr>
            <a:lnSpc>
              <a:spcPct val="150000"/>
            </a:lnSpc>
          </a:pPr>
          <a:r>
            <a:rPr lang="en-US" sz="1100" dirty="0">
              <a:latin typeface="Arial" panose="020B0604020202020204" pitchFamily="34" charset="0"/>
              <a:cs typeface="Arial" panose="020B0604020202020204" pitchFamily="34" charset="0"/>
            </a:rPr>
            <a:t>One​‍​‌‍​‍‌​‍​‌‍​‍‌ of the care needs that has been identified for Emily is that she is not able to clear her airways effectively which is related to airway inflammation and bronchoconstriction. This is indicated by wheezing, coughing, and shortness of breath (NHS, 2023).</a:t>
          </a:r>
        </a:p>
      </dgm:t>
    </dgm:pt>
    <dgm:pt modelId="{CDBB680D-6BD1-448C-BF17-548A0EA646AD}" type="parTrans" cxnId="{8BD9A391-972B-411C-A937-B102E56C7AAF}">
      <dgm:prSet/>
      <dgm:spPr/>
      <dgm:t>
        <a:bodyPr/>
        <a:lstStyle/>
        <a:p>
          <a:endParaRPr lang="en-US"/>
        </a:p>
      </dgm:t>
    </dgm:pt>
    <dgm:pt modelId="{34F5A19F-9FF6-4022-8D2B-9C7561F05F06}" type="sibTrans" cxnId="{8BD9A391-972B-411C-A937-B102E56C7AAF}">
      <dgm:prSet/>
      <dgm:spPr/>
      <dgm:t>
        <a:bodyPr/>
        <a:lstStyle/>
        <a:p>
          <a:endParaRPr lang="en-US"/>
        </a:p>
      </dgm:t>
    </dgm:pt>
    <dgm:pt modelId="{DCD6D37D-8F1A-4D90-8DE4-D42C5FB7FA54}">
      <dgm:prSet custT="1"/>
      <dgm:spPr/>
      <dgm:t>
        <a:bodyPr/>
        <a:lstStyle/>
        <a:p>
          <a:pPr>
            <a:lnSpc>
              <a:spcPct val="150000"/>
            </a:lnSpc>
          </a:pPr>
          <a:r>
            <a:rPr lang="en-US" sz="900" dirty="0"/>
            <a:t>The main objective is to help the patient breathe better and keep the airways free of obstruction. Part of the nursing care </a:t>
          </a:r>
          <a:r>
            <a:rPr lang="en-US" sz="1100" dirty="0">
              <a:latin typeface="Arial" panose="020B0604020202020204" pitchFamily="34" charset="0"/>
              <a:cs typeface="Arial" panose="020B0604020202020204" pitchFamily="34" charset="0"/>
            </a:rPr>
            <a:t>involves</a:t>
          </a:r>
          <a:r>
            <a:rPr lang="en-US" sz="900" dirty="0"/>
            <a:t> respiratory rate, oxygen saturation, and lung sounds monitoring to be able to identify respiratory failure at an early stage. Correct inhaler technique should be assessed and the patient instructed, as incorrect use of the inhaler leads to very little medication reaching the lungs (Asthma + Lung UK, 2023).</a:t>
          </a:r>
        </a:p>
      </dgm:t>
    </dgm:pt>
    <dgm:pt modelId="{EEADBB2E-A9DD-47A7-BFDA-BFF9FE0A2A87}" type="parTrans" cxnId="{2359C77E-158A-411A-82AA-9C75808DFCD3}">
      <dgm:prSet/>
      <dgm:spPr/>
      <dgm:t>
        <a:bodyPr/>
        <a:lstStyle/>
        <a:p>
          <a:endParaRPr lang="en-US"/>
        </a:p>
      </dgm:t>
    </dgm:pt>
    <dgm:pt modelId="{902809C6-14B8-4F7E-B0F8-1095E6816A8C}" type="sibTrans" cxnId="{2359C77E-158A-411A-82AA-9C75808DFCD3}">
      <dgm:prSet/>
      <dgm:spPr/>
      <dgm:t>
        <a:bodyPr/>
        <a:lstStyle/>
        <a:p>
          <a:endParaRPr lang="en-US"/>
        </a:p>
      </dgm:t>
    </dgm:pt>
    <dgm:pt modelId="{98ED6385-35FD-4A06-AB9F-18D22B1841CA}">
      <dgm:prSet/>
      <dgm:spPr/>
      <dgm:t>
        <a:bodyPr/>
        <a:lstStyle/>
        <a:p>
          <a:pPr>
            <a:lnSpc>
              <a:spcPct val="150000"/>
            </a:lnSpc>
          </a:pPr>
          <a:r>
            <a:rPr lang="en-US" dirty="0"/>
            <a:t>Emily must be motivated to utilize her reliever inhaler when she experiences acute symptoms and, if </a:t>
          </a:r>
          <a:r>
            <a:rPr lang="en-US" dirty="0">
              <a:latin typeface="Arial" panose="020B0604020202020204" pitchFamily="34" charset="0"/>
              <a:cs typeface="Arial" panose="020B0604020202020204" pitchFamily="34" charset="0"/>
            </a:rPr>
            <a:t>the</a:t>
          </a:r>
          <a:r>
            <a:rPr lang="en-US" dirty="0"/>
            <a:t> symptoms persist, to see a doctor immediately. Early intervention is the safest way to prevent life-threatening asthma attacks and going to the hospital (NICE, ​‍​‌‍​‍‌​‍​‌‍​‍‌2023).</a:t>
          </a:r>
        </a:p>
      </dgm:t>
    </dgm:pt>
    <dgm:pt modelId="{B31EFE3A-162C-48D9-BE19-740A1CF83BD8}" type="parTrans" cxnId="{76D27A27-D3F8-4005-9E98-2DEC638C26C2}">
      <dgm:prSet/>
      <dgm:spPr/>
      <dgm:t>
        <a:bodyPr/>
        <a:lstStyle/>
        <a:p>
          <a:endParaRPr lang="en-US"/>
        </a:p>
      </dgm:t>
    </dgm:pt>
    <dgm:pt modelId="{69D91B98-7472-4E19-AF92-9A5B317208CE}" type="sibTrans" cxnId="{76D27A27-D3F8-4005-9E98-2DEC638C26C2}">
      <dgm:prSet/>
      <dgm:spPr/>
      <dgm:t>
        <a:bodyPr/>
        <a:lstStyle/>
        <a:p>
          <a:endParaRPr lang="en-US"/>
        </a:p>
      </dgm:t>
    </dgm:pt>
    <dgm:pt modelId="{60029208-6847-45FE-88A0-3C922AF0EBB4}" type="pres">
      <dgm:prSet presAssocID="{FD7A4B1F-C67B-4F12-A76A-44ED7370ADC4}" presName="matrix" presStyleCnt="0">
        <dgm:presLayoutVars>
          <dgm:chMax val="1"/>
          <dgm:dir/>
          <dgm:resizeHandles val="exact"/>
        </dgm:presLayoutVars>
      </dgm:prSet>
      <dgm:spPr/>
    </dgm:pt>
    <dgm:pt modelId="{DAF5181E-ADB5-4893-B2BF-2A9A1A325823}" type="pres">
      <dgm:prSet presAssocID="{FD7A4B1F-C67B-4F12-A76A-44ED7370ADC4}" presName="axisShape" presStyleLbl="bgShp" presStyleIdx="0" presStyleCnt="1"/>
      <dgm:spPr/>
    </dgm:pt>
    <dgm:pt modelId="{195D7C25-6529-4D8F-8B93-8D85A42F8173}" type="pres">
      <dgm:prSet presAssocID="{FD7A4B1F-C67B-4F12-A76A-44ED7370ADC4}" presName="rect1" presStyleLbl="node1" presStyleIdx="0" presStyleCnt="4">
        <dgm:presLayoutVars>
          <dgm:chMax val="0"/>
          <dgm:chPref val="0"/>
          <dgm:bulletEnabled val="1"/>
        </dgm:presLayoutVars>
      </dgm:prSet>
      <dgm:spPr/>
    </dgm:pt>
    <dgm:pt modelId="{7DC1E1F4-BAC4-46AE-A2A8-BA7EA99A5338}" type="pres">
      <dgm:prSet presAssocID="{FD7A4B1F-C67B-4F12-A76A-44ED7370ADC4}" presName="rect2" presStyleLbl="node1" presStyleIdx="1" presStyleCnt="4" custScaleY="127759">
        <dgm:presLayoutVars>
          <dgm:chMax val="0"/>
          <dgm:chPref val="0"/>
          <dgm:bulletEnabled val="1"/>
        </dgm:presLayoutVars>
      </dgm:prSet>
      <dgm:spPr/>
    </dgm:pt>
    <dgm:pt modelId="{8D98C9E6-5A58-465C-B1A2-F1BB44E13E19}" type="pres">
      <dgm:prSet presAssocID="{FD7A4B1F-C67B-4F12-A76A-44ED7370ADC4}" presName="rect3" presStyleLbl="node1" presStyleIdx="2" presStyleCnt="4" custScaleY="143388">
        <dgm:presLayoutVars>
          <dgm:chMax val="0"/>
          <dgm:chPref val="0"/>
          <dgm:bulletEnabled val="1"/>
        </dgm:presLayoutVars>
      </dgm:prSet>
      <dgm:spPr/>
    </dgm:pt>
    <dgm:pt modelId="{5D333F55-D92D-4295-BEC1-9E96A9B870FA}" type="pres">
      <dgm:prSet presAssocID="{FD7A4B1F-C67B-4F12-A76A-44ED7370ADC4}" presName="rect4" presStyleLbl="node1" presStyleIdx="3" presStyleCnt="4" custScaleX="128300">
        <dgm:presLayoutVars>
          <dgm:chMax val="0"/>
          <dgm:chPref val="0"/>
          <dgm:bulletEnabled val="1"/>
        </dgm:presLayoutVars>
      </dgm:prSet>
      <dgm:spPr/>
    </dgm:pt>
  </dgm:ptLst>
  <dgm:cxnLst>
    <dgm:cxn modelId="{76D27A27-D3F8-4005-9E98-2DEC638C26C2}" srcId="{FD7A4B1F-C67B-4F12-A76A-44ED7370ADC4}" destId="{98ED6385-35FD-4A06-AB9F-18D22B1841CA}" srcOrd="3" destOrd="0" parTransId="{B31EFE3A-162C-48D9-BE19-740A1CF83BD8}" sibTransId="{69D91B98-7472-4E19-AF92-9A5B317208CE}"/>
    <dgm:cxn modelId="{AA49202B-2055-4C1E-B86E-173F94CA8BEB}" type="presOf" srcId="{4D1212DE-8B2C-44DF-A2E9-06D8CD1AF9B7}" destId="{7DC1E1F4-BAC4-46AE-A2A8-BA7EA99A5338}" srcOrd="0" destOrd="0" presId="urn:microsoft.com/office/officeart/2005/8/layout/matrix2"/>
    <dgm:cxn modelId="{72015F2D-8AD0-455D-B515-2C67FC2275DE}" type="presOf" srcId="{98ED6385-35FD-4A06-AB9F-18D22B1841CA}" destId="{5D333F55-D92D-4295-BEC1-9E96A9B870FA}" srcOrd="0" destOrd="0" presId="urn:microsoft.com/office/officeart/2005/8/layout/matrix2"/>
    <dgm:cxn modelId="{EFBAD337-A95B-4A1E-B9B3-2B1CD8F7033E}" type="presOf" srcId="{FD7A4B1F-C67B-4F12-A76A-44ED7370ADC4}" destId="{60029208-6847-45FE-88A0-3C922AF0EBB4}" srcOrd="0" destOrd="0" presId="urn:microsoft.com/office/officeart/2005/8/layout/matrix2"/>
    <dgm:cxn modelId="{2359C77E-158A-411A-82AA-9C75808DFCD3}" srcId="{FD7A4B1F-C67B-4F12-A76A-44ED7370ADC4}" destId="{DCD6D37D-8F1A-4D90-8DE4-D42C5FB7FA54}" srcOrd="2" destOrd="0" parTransId="{EEADBB2E-A9DD-47A7-BFDA-BFF9FE0A2A87}" sibTransId="{902809C6-14B8-4F7E-B0F8-1095E6816A8C}"/>
    <dgm:cxn modelId="{40C52A8E-9EFD-4C6D-921B-976F157084A4}" srcId="{FD7A4B1F-C67B-4F12-A76A-44ED7370ADC4}" destId="{3B6795C5-C766-4245-8043-FAA4AB5159AB}" srcOrd="0" destOrd="0" parTransId="{222B1F7C-6328-4092-A307-1FDC1E768A5E}" sibTransId="{B6572F5F-B52F-45E9-95EC-207F35FD96EE}"/>
    <dgm:cxn modelId="{8BD9A391-972B-411C-A937-B102E56C7AAF}" srcId="{FD7A4B1F-C67B-4F12-A76A-44ED7370ADC4}" destId="{4D1212DE-8B2C-44DF-A2E9-06D8CD1AF9B7}" srcOrd="1" destOrd="0" parTransId="{CDBB680D-6BD1-448C-BF17-548A0EA646AD}" sibTransId="{34F5A19F-9FF6-4022-8D2B-9C7561F05F06}"/>
    <dgm:cxn modelId="{63788FF1-5C79-4C00-A969-871B2ED077D4}" type="presOf" srcId="{DCD6D37D-8F1A-4D90-8DE4-D42C5FB7FA54}" destId="{8D98C9E6-5A58-465C-B1A2-F1BB44E13E19}" srcOrd="0" destOrd="0" presId="urn:microsoft.com/office/officeart/2005/8/layout/matrix2"/>
    <dgm:cxn modelId="{7D6ECEF8-9A34-4899-BCD9-932FE50AB1D1}" type="presOf" srcId="{3B6795C5-C766-4245-8043-FAA4AB5159AB}" destId="{195D7C25-6529-4D8F-8B93-8D85A42F8173}" srcOrd="0" destOrd="0" presId="urn:microsoft.com/office/officeart/2005/8/layout/matrix2"/>
    <dgm:cxn modelId="{D313AFF6-875B-451C-902C-8ABF496CE866}" type="presParOf" srcId="{60029208-6847-45FE-88A0-3C922AF0EBB4}" destId="{DAF5181E-ADB5-4893-B2BF-2A9A1A325823}" srcOrd="0" destOrd="0" presId="urn:microsoft.com/office/officeart/2005/8/layout/matrix2"/>
    <dgm:cxn modelId="{EDCEEA34-A27F-46AE-967D-D950A21BB51E}" type="presParOf" srcId="{60029208-6847-45FE-88A0-3C922AF0EBB4}" destId="{195D7C25-6529-4D8F-8B93-8D85A42F8173}" srcOrd="1" destOrd="0" presId="urn:microsoft.com/office/officeart/2005/8/layout/matrix2"/>
    <dgm:cxn modelId="{B1F8AFF1-E845-4E29-AE6E-AE4BDC98CA6D}" type="presParOf" srcId="{60029208-6847-45FE-88A0-3C922AF0EBB4}" destId="{7DC1E1F4-BAC4-46AE-A2A8-BA7EA99A5338}" srcOrd="2" destOrd="0" presId="urn:microsoft.com/office/officeart/2005/8/layout/matrix2"/>
    <dgm:cxn modelId="{7F5E21E5-BFE7-4086-997E-D3E5FEB6BAE3}" type="presParOf" srcId="{60029208-6847-45FE-88A0-3C922AF0EBB4}" destId="{8D98C9E6-5A58-465C-B1A2-F1BB44E13E19}" srcOrd="3" destOrd="0" presId="urn:microsoft.com/office/officeart/2005/8/layout/matrix2"/>
    <dgm:cxn modelId="{001FD0F1-37E4-49C0-94BE-F346546A3EF2}" type="presParOf" srcId="{60029208-6847-45FE-88A0-3C922AF0EBB4}" destId="{5D333F55-D92D-4295-BEC1-9E96A9B870FA}" srcOrd="4" destOrd="0" presId="urn:microsoft.com/office/officeart/2005/8/layout/matrix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3A9ECF-872B-47A0-8E62-59A9F71B7620}"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4150EC2-4C1B-413D-8077-C6AEB9174C79}">
      <dgm:prSet custT="1"/>
      <dgm:spPr/>
      <dgm:t>
        <a:bodyPr/>
        <a:lstStyle/>
        <a:p>
          <a:pPr>
            <a:defRPr cap="all"/>
          </a:pPr>
          <a:r>
            <a:rPr lang="en-US" sz="1400" dirty="0"/>
            <a:t>Knowledge​‍​‌‍​ Deficit</a:t>
          </a:r>
        </a:p>
      </dgm:t>
    </dgm:pt>
    <dgm:pt modelId="{A3C538F7-D85F-439C-A96F-523DA4A10740}" type="parTrans" cxnId="{9D776FEB-F491-4346-B487-D222CA160B31}">
      <dgm:prSet/>
      <dgm:spPr/>
      <dgm:t>
        <a:bodyPr/>
        <a:lstStyle/>
        <a:p>
          <a:endParaRPr lang="en-US"/>
        </a:p>
      </dgm:t>
    </dgm:pt>
    <dgm:pt modelId="{A066A83C-ADEC-487B-9B49-91E979D59CE3}" type="sibTrans" cxnId="{9D776FEB-F491-4346-B487-D222CA160B31}">
      <dgm:prSet/>
      <dgm:spPr/>
      <dgm:t>
        <a:bodyPr/>
        <a:lstStyle/>
        <a:p>
          <a:endParaRPr lang="en-US"/>
        </a:p>
      </dgm:t>
    </dgm:pt>
    <dgm:pt modelId="{984788C0-2871-44DB-8221-7FA19DDF2D01}">
      <dgm:prSet/>
      <dgm:spPr/>
      <dgm:t>
        <a:bodyPr/>
        <a:lstStyle/>
        <a:p>
          <a:pPr>
            <a:lnSpc>
              <a:spcPct val="150000"/>
            </a:lnSpc>
            <a:defRPr cap="all"/>
          </a:pPr>
          <a:r>
            <a:rPr lang="en-US" dirty="0">
              <a:latin typeface="Arial" panose="020B0604020202020204" pitchFamily="34" charset="0"/>
              <a:cs typeface="Arial" panose="020B0604020202020204" pitchFamily="34" charset="0"/>
            </a:rPr>
            <a:t>Insufficient comprehension of asthma and its management may result in negative consequences. Hence, enhancing Emily's knowledge is a first concern.</a:t>
          </a:r>
        </a:p>
      </dgm:t>
    </dgm:pt>
    <dgm:pt modelId="{D19E65D4-E9B4-4680-93B4-B7A486FE7C53}" type="parTrans" cxnId="{F305390E-2500-4782-B81F-9379F2805359}">
      <dgm:prSet/>
      <dgm:spPr/>
      <dgm:t>
        <a:bodyPr/>
        <a:lstStyle/>
        <a:p>
          <a:endParaRPr lang="en-US"/>
        </a:p>
      </dgm:t>
    </dgm:pt>
    <dgm:pt modelId="{37A52B79-C89A-4612-BDFD-4F4EA16B98B2}" type="sibTrans" cxnId="{F305390E-2500-4782-B81F-9379F2805359}">
      <dgm:prSet/>
      <dgm:spPr/>
      <dgm:t>
        <a:bodyPr/>
        <a:lstStyle/>
        <a:p>
          <a:endParaRPr lang="en-US"/>
        </a:p>
      </dgm:t>
    </dgm:pt>
    <dgm:pt modelId="{75FDDE39-CDB0-453E-8004-AAF5E39FA9A3}">
      <dgm:prSet/>
      <dgm:spPr/>
      <dgm:t>
        <a:bodyPr/>
        <a:lstStyle/>
        <a:p>
          <a:pPr>
            <a:lnSpc>
              <a:spcPct val="150000"/>
            </a:lnSpc>
            <a:defRPr cap="all"/>
          </a:pPr>
          <a:r>
            <a:rPr lang="en-US" dirty="0">
              <a:latin typeface="Arial" panose="020B0604020202020204" pitchFamily="34" charset="0"/>
              <a:cs typeface="Arial" panose="020B0604020202020204" pitchFamily="34" charset="0"/>
            </a:rPr>
            <a:t>Training must start with knowing the symptoms of an asthma attack at an early stage, for example, increased reliever use or night-time symptoms (NHS, 2023). Emily should also be instructed in the elimination of her asthma triggers and the management of the lifestyle factors that can aggravate her asthma.</a:t>
          </a:r>
        </a:p>
      </dgm:t>
    </dgm:pt>
    <dgm:pt modelId="{42DBBB31-25CE-4F6A-A086-0C2417A8423C}" type="parTrans" cxnId="{BD62E390-565B-4C99-91CE-6757EAEEF52E}">
      <dgm:prSet/>
      <dgm:spPr/>
      <dgm:t>
        <a:bodyPr/>
        <a:lstStyle/>
        <a:p>
          <a:endParaRPr lang="en-US"/>
        </a:p>
      </dgm:t>
    </dgm:pt>
    <dgm:pt modelId="{C2548146-89E4-4226-B12A-8738731A4762}" type="sibTrans" cxnId="{BD62E390-565B-4C99-91CE-6757EAEEF52E}">
      <dgm:prSet/>
      <dgm:spPr/>
      <dgm:t>
        <a:bodyPr/>
        <a:lstStyle/>
        <a:p>
          <a:endParaRPr lang="en-US"/>
        </a:p>
      </dgm:t>
    </dgm:pt>
    <dgm:pt modelId="{9BDC4C07-DBBF-43C0-8CAA-C3A6D13792DE}">
      <dgm:prSet/>
      <dgm:spPr/>
      <dgm:t>
        <a:bodyPr/>
        <a:lstStyle/>
        <a:p>
          <a:pPr>
            <a:lnSpc>
              <a:spcPct val="150000"/>
            </a:lnSpc>
            <a:defRPr cap="all"/>
          </a:pPr>
          <a:r>
            <a:rPr lang="en-US" dirty="0"/>
            <a:t>Giving information in both verbal and written ways helps the patient to learn and remember. Patients' participation in their care should be facilitated as it increases their </a:t>
          </a:r>
          <a:r>
            <a:rPr lang="en-US" dirty="0">
              <a:latin typeface="Arial" panose="020B0604020202020204" pitchFamily="34" charset="0"/>
              <a:cs typeface="Arial" panose="020B0604020202020204" pitchFamily="34" charset="0"/>
            </a:rPr>
            <a:t>independence</a:t>
          </a:r>
          <a:r>
            <a:rPr lang="en-US" dirty="0"/>
            <a:t> and is in line with the principles of person-</a:t>
          </a:r>
          <a:r>
            <a:rPr lang="en-US" dirty="0" err="1"/>
            <a:t>centred</a:t>
          </a:r>
          <a:r>
            <a:rPr lang="en-US" dirty="0"/>
            <a:t> care (NICE, ​‍​‌‍​‍‌​‍​‌‍​‍‌2023).</a:t>
          </a:r>
        </a:p>
      </dgm:t>
    </dgm:pt>
    <dgm:pt modelId="{4682A190-E4EA-429D-B6FC-003B8EFA45DC}" type="parTrans" cxnId="{CAE08ECA-6F74-400D-8587-E884AA3481FB}">
      <dgm:prSet/>
      <dgm:spPr/>
      <dgm:t>
        <a:bodyPr/>
        <a:lstStyle/>
        <a:p>
          <a:endParaRPr lang="en-US"/>
        </a:p>
      </dgm:t>
    </dgm:pt>
    <dgm:pt modelId="{1D75E7C4-C1FA-46BD-981E-D92078C2FE14}" type="sibTrans" cxnId="{CAE08ECA-6F74-400D-8587-E884AA3481FB}">
      <dgm:prSet/>
      <dgm:spPr/>
      <dgm:t>
        <a:bodyPr/>
        <a:lstStyle/>
        <a:p>
          <a:endParaRPr lang="en-US"/>
        </a:p>
      </dgm:t>
    </dgm:pt>
    <dgm:pt modelId="{FD2F7A49-1ADE-4793-9480-C14F0CBE1281}" type="pres">
      <dgm:prSet presAssocID="{DF3A9ECF-872B-47A0-8E62-59A9F71B7620}" presName="root" presStyleCnt="0">
        <dgm:presLayoutVars>
          <dgm:dir/>
          <dgm:resizeHandles val="exact"/>
        </dgm:presLayoutVars>
      </dgm:prSet>
      <dgm:spPr/>
    </dgm:pt>
    <dgm:pt modelId="{E2FB7ACA-0870-4D70-B3CD-B8117EF40B12}" type="pres">
      <dgm:prSet presAssocID="{D4150EC2-4C1B-413D-8077-C6AEB9174C79}" presName="compNode" presStyleCnt="0"/>
      <dgm:spPr/>
    </dgm:pt>
    <dgm:pt modelId="{E64B26D5-463D-4D2A-B2CC-A416E8F67F69}" type="pres">
      <dgm:prSet presAssocID="{D4150EC2-4C1B-413D-8077-C6AEB9174C79}" presName="iconBgRect" presStyleLbl="bgShp" presStyleIdx="0" presStyleCnt="4"/>
      <dgm:spPr/>
    </dgm:pt>
    <dgm:pt modelId="{3FC1C842-2F30-40C2-B132-052DA40ED6EA}" type="pres">
      <dgm:prSet presAssocID="{D4150EC2-4C1B-413D-8077-C6AEB9174C7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A214282F-EA32-48FB-B670-B04B3776EF4D}" type="pres">
      <dgm:prSet presAssocID="{D4150EC2-4C1B-413D-8077-C6AEB9174C79}" presName="spaceRect" presStyleCnt="0"/>
      <dgm:spPr/>
    </dgm:pt>
    <dgm:pt modelId="{51B72107-4C27-49FC-991E-F4041B314F8E}" type="pres">
      <dgm:prSet presAssocID="{D4150EC2-4C1B-413D-8077-C6AEB9174C79}" presName="textRect" presStyleLbl="revTx" presStyleIdx="0" presStyleCnt="4">
        <dgm:presLayoutVars>
          <dgm:chMax val="1"/>
          <dgm:chPref val="1"/>
        </dgm:presLayoutVars>
      </dgm:prSet>
      <dgm:spPr/>
    </dgm:pt>
    <dgm:pt modelId="{A6A02DB9-E651-442D-9D3F-1BFBEBD06F91}" type="pres">
      <dgm:prSet presAssocID="{A066A83C-ADEC-487B-9B49-91E979D59CE3}" presName="sibTrans" presStyleCnt="0"/>
      <dgm:spPr/>
    </dgm:pt>
    <dgm:pt modelId="{27A7CB55-BC53-45A1-B18B-616CC547D2A6}" type="pres">
      <dgm:prSet presAssocID="{984788C0-2871-44DB-8221-7FA19DDF2D01}" presName="compNode" presStyleCnt="0"/>
      <dgm:spPr/>
    </dgm:pt>
    <dgm:pt modelId="{A2FB252F-FE12-449D-A50C-E8509BA5803F}" type="pres">
      <dgm:prSet presAssocID="{984788C0-2871-44DB-8221-7FA19DDF2D01}" presName="iconBgRect" presStyleLbl="bgShp" presStyleIdx="1" presStyleCnt="4"/>
      <dgm:spPr/>
    </dgm:pt>
    <dgm:pt modelId="{67DE2D28-5225-4F40-AE8C-279F92B194AF}" type="pres">
      <dgm:prSet presAssocID="{984788C0-2871-44DB-8221-7FA19DDF2D0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ethoscope"/>
        </a:ext>
      </dgm:extLst>
    </dgm:pt>
    <dgm:pt modelId="{5E88F6EE-B174-4494-9DD8-84F3317BC990}" type="pres">
      <dgm:prSet presAssocID="{984788C0-2871-44DB-8221-7FA19DDF2D01}" presName="spaceRect" presStyleCnt="0"/>
      <dgm:spPr/>
    </dgm:pt>
    <dgm:pt modelId="{28523EE4-3CD2-4565-A8D9-D6B6DF34AB54}" type="pres">
      <dgm:prSet presAssocID="{984788C0-2871-44DB-8221-7FA19DDF2D01}" presName="textRect" presStyleLbl="revTx" presStyleIdx="1" presStyleCnt="4">
        <dgm:presLayoutVars>
          <dgm:chMax val="1"/>
          <dgm:chPref val="1"/>
        </dgm:presLayoutVars>
      </dgm:prSet>
      <dgm:spPr/>
    </dgm:pt>
    <dgm:pt modelId="{BBE7D42A-D5F3-4526-983E-A80D774D4C84}" type="pres">
      <dgm:prSet presAssocID="{37A52B79-C89A-4612-BDFD-4F4EA16B98B2}" presName="sibTrans" presStyleCnt="0"/>
      <dgm:spPr/>
    </dgm:pt>
    <dgm:pt modelId="{B19AB0C2-86BF-4996-A9B0-0EAAE263426B}" type="pres">
      <dgm:prSet presAssocID="{75FDDE39-CDB0-453E-8004-AAF5E39FA9A3}" presName="compNode" presStyleCnt="0"/>
      <dgm:spPr/>
    </dgm:pt>
    <dgm:pt modelId="{2AF88827-CE81-4DB6-8BBC-0428D6B21D90}" type="pres">
      <dgm:prSet presAssocID="{75FDDE39-CDB0-453E-8004-AAF5E39FA9A3}" presName="iconBgRect" presStyleLbl="bgShp" presStyleIdx="2" presStyleCnt="4"/>
      <dgm:spPr/>
    </dgm:pt>
    <dgm:pt modelId="{F0C5FA17-E3F5-4928-9E22-CC602F3D7618}" type="pres">
      <dgm:prSet presAssocID="{75FDDE39-CDB0-453E-8004-AAF5E39FA9A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ungs"/>
        </a:ext>
      </dgm:extLst>
    </dgm:pt>
    <dgm:pt modelId="{0BC6585C-EA7E-4D19-A431-2972D3D5EA27}" type="pres">
      <dgm:prSet presAssocID="{75FDDE39-CDB0-453E-8004-AAF5E39FA9A3}" presName="spaceRect" presStyleCnt="0"/>
      <dgm:spPr/>
    </dgm:pt>
    <dgm:pt modelId="{9E67C9CD-0C41-4779-8F2F-DC5EAFD7652B}" type="pres">
      <dgm:prSet presAssocID="{75FDDE39-CDB0-453E-8004-AAF5E39FA9A3}" presName="textRect" presStyleLbl="revTx" presStyleIdx="2" presStyleCnt="4" custScaleX="157832" custScaleY="140760">
        <dgm:presLayoutVars>
          <dgm:chMax val="1"/>
          <dgm:chPref val="1"/>
        </dgm:presLayoutVars>
      </dgm:prSet>
      <dgm:spPr/>
    </dgm:pt>
    <dgm:pt modelId="{6A8AE597-BCD1-4226-8138-F3012E8040D2}" type="pres">
      <dgm:prSet presAssocID="{C2548146-89E4-4226-B12A-8738731A4762}" presName="sibTrans" presStyleCnt="0"/>
      <dgm:spPr/>
    </dgm:pt>
    <dgm:pt modelId="{C8960309-0D99-4332-A49A-0CAB57F5F117}" type="pres">
      <dgm:prSet presAssocID="{9BDC4C07-DBBF-43C0-8CAA-C3A6D13792DE}" presName="compNode" presStyleCnt="0"/>
      <dgm:spPr/>
    </dgm:pt>
    <dgm:pt modelId="{D38ED300-4666-493F-824A-42C994836E91}" type="pres">
      <dgm:prSet presAssocID="{9BDC4C07-DBBF-43C0-8CAA-C3A6D13792DE}" presName="iconBgRect" presStyleLbl="bgShp" presStyleIdx="3" presStyleCnt="4"/>
      <dgm:spPr/>
    </dgm:pt>
    <dgm:pt modelId="{4769DA60-B2E7-47FE-B919-58DD18D3C0E3}" type="pres">
      <dgm:prSet presAssocID="{9BDC4C07-DBBF-43C0-8CAA-C3A6D13792D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tor"/>
        </a:ext>
      </dgm:extLst>
    </dgm:pt>
    <dgm:pt modelId="{7554DDC2-22C2-4735-BCD1-78853E26401C}" type="pres">
      <dgm:prSet presAssocID="{9BDC4C07-DBBF-43C0-8CAA-C3A6D13792DE}" presName="spaceRect" presStyleCnt="0"/>
      <dgm:spPr/>
    </dgm:pt>
    <dgm:pt modelId="{8634952E-5EA8-479D-9C30-C33961A821D0}" type="pres">
      <dgm:prSet presAssocID="{9BDC4C07-DBBF-43C0-8CAA-C3A6D13792DE}" presName="textRect" presStyleLbl="revTx" presStyleIdx="3" presStyleCnt="4" custScaleY="121164">
        <dgm:presLayoutVars>
          <dgm:chMax val="1"/>
          <dgm:chPref val="1"/>
        </dgm:presLayoutVars>
      </dgm:prSet>
      <dgm:spPr/>
    </dgm:pt>
  </dgm:ptLst>
  <dgm:cxnLst>
    <dgm:cxn modelId="{F305390E-2500-4782-B81F-9379F2805359}" srcId="{DF3A9ECF-872B-47A0-8E62-59A9F71B7620}" destId="{984788C0-2871-44DB-8221-7FA19DDF2D01}" srcOrd="1" destOrd="0" parTransId="{D19E65D4-E9B4-4680-93B4-B7A486FE7C53}" sibTransId="{37A52B79-C89A-4612-BDFD-4F4EA16B98B2}"/>
    <dgm:cxn modelId="{AC109661-FC8D-4582-BB8A-0BA54A8E7D2D}" type="presOf" srcId="{D4150EC2-4C1B-413D-8077-C6AEB9174C79}" destId="{51B72107-4C27-49FC-991E-F4041B314F8E}" srcOrd="0" destOrd="0" presId="urn:microsoft.com/office/officeart/2018/5/layout/IconCircleLabelList"/>
    <dgm:cxn modelId="{74CEDB43-A6B5-424D-AF2D-A0DADD4AE7F1}" type="presOf" srcId="{DF3A9ECF-872B-47A0-8E62-59A9F71B7620}" destId="{FD2F7A49-1ADE-4793-9480-C14F0CBE1281}" srcOrd="0" destOrd="0" presId="urn:microsoft.com/office/officeart/2018/5/layout/IconCircleLabelList"/>
    <dgm:cxn modelId="{BD62E390-565B-4C99-91CE-6757EAEEF52E}" srcId="{DF3A9ECF-872B-47A0-8E62-59A9F71B7620}" destId="{75FDDE39-CDB0-453E-8004-AAF5E39FA9A3}" srcOrd="2" destOrd="0" parTransId="{42DBBB31-25CE-4F6A-A086-0C2417A8423C}" sibTransId="{C2548146-89E4-4226-B12A-8738731A4762}"/>
    <dgm:cxn modelId="{9F0F4DB1-E080-4018-B083-BE91C32B18F0}" type="presOf" srcId="{75FDDE39-CDB0-453E-8004-AAF5E39FA9A3}" destId="{9E67C9CD-0C41-4779-8F2F-DC5EAFD7652B}" srcOrd="0" destOrd="0" presId="urn:microsoft.com/office/officeart/2018/5/layout/IconCircleLabelList"/>
    <dgm:cxn modelId="{AB0BD3BA-3776-4518-B186-F7B947D02592}" type="presOf" srcId="{9BDC4C07-DBBF-43C0-8CAA-C3A6D13792DE}" destId="{8634952E-5EA8-479D-9C30-C33961A821D0}" srcOrd="0" destOrd="0" presId="urn:microsoft.com/office/officeart/2018/5/layout/IconCircleLabelList"/>
    <dgm:cxn modelId="{CAE08ECA-6F74-400D-8587-E884AA3481FB}" srcId="{DF3A9ECF-872B-47A0-8E62-59A9F71B7620}" destId="{9BDC4C07-DBBF-43C0-8CAA-C3A6D13792DE}" srcOrd="3" destOrd="0" parTransId="{4682A190-E4EA-429D-B6FC-003B8EFA45DC}" sibTransId="{1D75E7C4-C1FA-46BD-981E-D92078C2FE14}"/>
    <dgm:cxn modelId="{99D322EB-4893-4F70-B7AF-06384A32A69D}" type="presOf" srcId="{984788C0-2871-44DB-8221-7FA19DDF2D01}" destId="{28523EE4-3CD2-4565-A8D9-D6B6DF34AB54}" srcOrd="0" destOrd="0" presId="urn:microsoft.com/office/officeart/2018/5/layout/IconCircleLabelList"/>
    <dgm:cxn modelId="{9D776FEB-F491-4346-B487-D222CA160B31}" srcId="{DF3A9ECF-872B-47A0-8E62-59A9F71B7620}" destId="{D4150EC2-4C1B-413D-8077-C6AEB9174C79}" srcOrd="0" destOrd="0" parTransId="{A3C538F7-D85F-439C-A96F-523DA4A10740}" sibTransId="{A066A83C-ADEC-487B-9B49-91E979D59CE3}"/>
    <dgm:cxn modelId="{23CDD0C7-57F6-4FCE-9B10-8866428D6AF7}" type="presParOf" srcId="{FD2F7A49-1ADE-4793-9480-C14F0CBE1281}" destId="{E2FB7ACA-0870-4D70-B3CD-B8117EF40B12}" srcOrd="0" destOrd="0" presId="urn:microsoft.com/office/officeart/2018/5/layout/IconCircleLabelList"/>
    <dgm:cxn modelId="{7E362243-FE22-4A8F-832F-71B285205BFF}" type="presParOf" srcId="{E2FB7ACA-0870-4D70-B3CD-B8117EF40B12}" destId="{E64B26D5-463D-4D2A-B2CC-A416E8F67F69}" srcOrd="0" destOrd="0" presId="urn:microsoft.com/office/officeart/2018/5/layout/IconCircleLabelList"/>
    <dgm:cxn modelId="{F0248D9C-9DF1-48D8-8E81-5335FDD6FCB1}" type="presParOf" srcId="{E2FB7ACA-0870-4D70-B3CD-B8117EF40B12}" destId="{3FC1C842-2F30-40C2-B132-052DA40ED6EA}" srcOrd="1" destOrd="0" presId="urn:microsoft.com/office/officeart/2018/5/layout/IconCircleLabelList"/>
    <dgm:cxn modelId="{71DD6F8F-605C-4222-A797-F66C9545F5A9}" type="presParOf" srcId="{E2FB7ACA-0870-4D70-B3CD-B8117EF40B12}" destId="{A214282F-EA32-48FB-B670-B04B3776EF4D}" srcOrd="2" destOrd="0" presId="urn:microsoft.com/office/officeart/2018/5/layout/IconCircleLabelList"/>
    <dgm:cxn modelId="{65296FBB-23DC-4659-8786-19452C0BB6C7}" type="presParOf" srcId="{E2FB7ACA-0870-4D70-B3CD-B8117EF40B12}" destId="{51B72107-4C27-49FC-991E-F4041B314F8E}" srcOrd="3" destOrd="0" presId="urn:microsoft.com/office/officeart/2018/5/layout/IconCircleLabelList"/>
    <dgm:cxn modelId="{4AD8E387-0D60-4CBF-9CAF-D2FD9D748DBC}" type="presParOf" srcId="{FD2F7A49-1ADE-4793-9480-C14F0CBE1281}" destId="{A6A02DB9-E651-442D-9D3F-1BFBEBD06F91}" srcOrd="1" destOrd="0" presId="urn:microsoft.com/office/officeart/2018/5/layout/IconCircleLabelList"/>
    <dgm:cxn modelId="{CB8B0D44-DA52-4A02-B897-55DAA95B1949}" type="presParOf" srcId="{FD2F7A49-1ADE-4793-9480-C14F0CBE1281}" destId="{27A7CB55-BC53-45A1-B18B-616CC547D2A6}" srcOrd="2" destOrd="0" presId="urn:microsoft.com/office/officeart/2018/5/layout/IconCircleLabelList"/>
    <dgm:cxn modelId="{12690D5F-3B66-4FDA-A4BE-9DAC75DE650B}" type="presParOf" srcId="{27A7CB55-BC53-45A1-B18B-616CC547D2A6}" destId="{A2FB252F-FE12-449D-A50C-E8509BA5803F}" srcOrd="0" destOrd="0" presId="urn:microsoft.com/office/officeart/2018/5/layout/IconCircleLabelList"/>
    <dgm:cxn modelId="{4F8E6E9F-591F-4628-AADC-FF5D6EF3CB75}" type="presParOf" srcId="{27A7CB55-BC53-45A1-B18B-616CC547D2A6}" destId="{67DE2D28-5225-4F40-AE8C-279F92B194AF}" srcOrd="1" destOrd="0" presId="urn:microsoft.com/office/officeart/2018/5/layout/IconCircleLabelList"/>
    <dgm:cxn modelId="{C783F68E-8642-4000-A405-9B873CD91DD4}" type="presParOf" srcId="{27A7CB55-BC53-45A1-B18B-616CC547D2A6}" destId="{5E88F6EE-B174-4494-9DD8-84F3317BC990}" srcOrd="2" destOrd="0" presId="urn:microsoft.com/office/officeart/2018/5/layout/IconCircleLabelList"/>
    <dgm:cxn modelId="{6223ABA3-7DEB-4305-BC00-FBB679706AD8}" type="presParOf" srcId="{27A7CB55-BC53-45A1-B18B-616CC547D2A6}" destId="{28523EE4-3CD2-4565-A8D9-D6B6DF34AB54}" srcOrd="3" destOrd="0" presId="urn:microsoft.com/office/officeart/2018/5/layout/IconCircleLabelList"/>
    <dgm:cxn modelId="{BD02A45B-4840-4745-8E8B-7E7D3714745B}" type="presParOf" srcId="{FD2F7A49-1ADE-4793-9480-C14F0CBE1281}" destId="{BBE7D42A-D5F3-4526-983E-A80D774D4C84}" srcOrd="3" destOrd="0" presId="urn:microsoft.com/office/officeart/2018/5/layout/IconCircleLabelList"/>
    <dgm:cxn modelId="{0BB59D96-5932-422E-91EF-C559E935E3BD}" type="presParOf" srcId="{FD2F7A49-1ADE-4793-9480-C14F0CBE1281}" destId="{B19AB0C2-86BF-4996-A9B0-0EAAE263426B}" srcOrd="4" destOrd="0" presId="urn:microsoft.com/office/officeart/2018/5/layout/IconCircleLabelList"/>
    <dgm:cxn modelId="{F7B00F8B-0A30-46BF-B79B-2497F4977681}" type="presParOf" srcId="{B19AB0C2-86BF-4996-A9B0-0EAAE263426B}" destId="{2AF88827-CE81-4DB6-8BBC-0428D6B21D90}" srcOrd="0" destOrd="0" presId="urn:microsoft.com/office/officeart/2018/5/layout/IconCircleLabelList"/>
    <dgm:cxn modelId="{D9ED3C09-A758-41E3-9733-6AD23ECE63DE}" type="presParOf" srcId="{B19AB0C2-86BF-4996-A9B0-0EAAE263426B}" destId="{F0C5FA17-E3F5-4928-9E22-CC602F3D7618}" srcOrd="1" destOrd="0" presId="urn:microsoft.com/office/officeart/2018/5/layout/IconCircleLabelList"/>
    <dgm:cxn modelId="{2B81896B-9379-45FC-88BA-3FF28C7EF976}" type="presParOf" srcId="{B19AB0C2-86BF-4996-A9B0-0EAAE263426B}" destId="{0BC6585C-EA7E-4D19-A431-2972D3D5EA27}" srcOrd="2" destOrd="0" presId="urn:microsoft.com/office/officeart/2018/5/layout/IconCircleLabelList"/>
    <dgm:cxn modelId="{37ACA343-09EF-4DE0-AC65-4FFE394E7978}" type="presParOf" srcId="{B19AB0C2-86BF-4996-A9B0-0EAAE263426B}" destId="{9E67C9CD-0C41-4779-8F2F-DC5EAFD7652B}" srcOrd="3" destOrd="0" presId="urn:microsoft.com/office/officeart/2018/5/layout/IconCircleLabelList"/>
    <dgm:cxn modelId="{6AFF83BA-6B86-4427-B2DE-A543165621CF}" type="presParOf" srcId="{FD2F7A49-1ADE-4793-9480-C14F0CBE1281}" destId="{6A8AE597-BCD1-4226-8138-F3012E8040D2}" srcOrd="5" destOrd="0" presId="urn:microsoft.com/office/officeart/2018/5/layout/IconCircleLabelList"/>
    <dgm:cxn modelId="{B059BF24-EF36-463C-9CC9-9723172F976C}" type="presParOf" srcId="{FD2F7A49-1ADE-4793-9480-C14F0CBE1281}" destId="{C8960309-0D99-4332-A49A-0CAB57F5F117}" srcOrd="6" destOrd="0" presId="urn:microsoft.com/office/officeart/2018/5/layout/IconCircleLabelList"/>
    <dgm:cxn modelId="{6F4C00DB-206B-468B-9946-F946E6B92615}" type="presParOf" srcId="{C8960309-0D99-4332-A49A-0CAB57F5F117}" destId="{D38ED300-4666-493F-824A-42C994836E91}" srcOrd="0" destOrd="0" presId="urn:microsoft.com/office/officeart/2018/5/layout/IconCircleLabelList"/>
    <dgm:cxn modelId="{1A51DEE0-562B-40B5-AD5E-DE78BCE48083}" type="presParOf" srcId="{C8960309-0D99-4332-A49A-0CAB57F5F117}" destId="{4769DA60-B2E7-47FE-B919-58DD18D3C0E3}" srcOrd="1" destOrd="0" presId="urn:microsoft.com/office/officeart/2018/5/layout/IconCircleLabelList"/>
    <dgm:cxn modelId="{698348EB-C8E6-4527-B138-7430153082BE}" type="presParOf" srcId="{C8960309-0D99-4332-A49A-0CAB57F5F117}" destId="{7554DDC2-22C2-4735-BCD1-78853E26401C}" srcOrd="2" destOrd="0" presId="urn:microsoft.com/office/officeart/2018/5/layout/IconCircleLabelList"/>
    <dgm:cxn modelId="{AAAF34EA-8BA6-4613-9E0C-A88724EC792B}" type="presParOf" srcId="{C8960309-0D99-4332-A49A-0CAB57F5F117}" destId="{8634952E-5EA8-479D-9C30-C33961A821D0}"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4D252F3-D1B3-4ACB-92C7-BF0EB88362C0}" type="doc">
      <dgm:prSet loTypeId="urn:microsoft.com/office/officeart/2005/8/layout/hierarchy1" loCatId="hierarchy" qsTypeId="urn:microsoft.com/office/officeart/2005/8/quickstyle/simple4" qsCatId="simple" csTypeId="urn:microsoft.com/office/officeart/2005/8/colors/colorful2" csCatId="colorful"/>
      <dgm:spPr/>
      <dgm:t>
        <a:bodyPr/>
        <a:lstStyle/>
        <a:p>
          <a:endParaRPr lang="en-US"/>
        </a:p>
      </dgm:t>
    </dgm:pt>
    <dgm:pt modelId="{8E33060E-7C0E-4A7F-BADB-213FF66075E5}">
      <dgm:prSet/>
      <dgm:spPr/>
      <dgm:t>
        <a:bodyPr/>
        <a:lstStyle/>
        <a:p>
          <a:r>
            <a:rPr lang="en-US"/>
            <a:t>Emily​‍​‌‍​‍‌​‍​‌‍​‍‌ is advised to stay away from known triggers as much as possible and keep her living environment clean. The importance of the regular use of a preventer medicine should be highly emphasized (NICE, 2023). It is necessary that at any time she has with her a reliever inhaler.</a:t>
          </a:r>
        </a:p>
      </dgm:t>
    </dgm:pt>
    <dgm:pt modelId="{F196A1FF-3174-4F7E-931B-E548751A2BCC}" type="parTrans" cxnId="{7B823FFA-A218-4E3E-9DAD-0EB8C7E3F972}">
      <dgm:prSet/>
      <dgm:spPr/>
      <dgm:t>
        <a:bodyPr/>
        <a:lstStyle/>
        <a:p>
          <a:endParaRPr lang="en-US"/>
        </a:p>
      </dgm:t>
    </dgm:pt>
    <dgm:pt modelId="{7D01E717-613E-43D8-ADAE-073BAA55683A}" type="sibTrans" cxnId="{7B823FFA-A218-4E3E-9DAD-0EB8C7E3F972}">
      <dgm:prSet/>
      <dgm:spPr/>
      <dgm:t>
        <a:bodyPr/>
        <a:lstStyle/>
        <a:p>
          <a:endParaRPr lang="en-US"/>
        </a:p>
      </dgm:t>
    </dgm:pt>
    <dgm:pt modelId="{9BC397FA-7BA4-4B6C-94EC-3C21D4166FD8}">
      <dgm:prSet/>
      <dgm:spPr/>
      <dgm:t>
        <a:bodyPr/>
        <a:lstStyle/>
        <a:p>
          <a:r>
            <a:rPr lang="en-US"/>
            <a:t>By means of regular check-up visits, the condition can be checked, and the treatment can be changed if necessary. Along with the medication, to control the disease, the patient can also resort to the management of stress and making healthy lifestyle choices (Asthma + Lung UK, ​‍​‌‍​‍‌​‍​‌‍​‍‌2023).</a:t>
          </a:r>
        </a:p>
      </dgm:t>
    </dgm:pt>
    <dgm:pt modelId="{2BA0C696-C325-4320-9135-C4C34EA19F58}" type="parTrans" cxnId="{03A355BC-1E49-45EF-BF6D-17EBA56A4851}">
      <dgm:prSet/>
      <dgm:spPr/>
      <dgm:t>
        <a:bodyPr/>
        <a:lstStyle/>
        <a:p>
          <a:endParaRPr lang="en-US"/>
        </a:p>
      </dgm:t>
    </dgm:pt>
    <dgm:pt modelId="{6F848B80-38A0-48BB-B6E4-5EA34B179E01}" type="sibTrans" cxnId="{03A355BC-1E49-45EF-BF6D-17EBA56A4851}">
      <dgm:prSet/>
      <dgm:spPr/>
      <dgm:t>
        <a:bodyPr/>
        <a:lstStyle/>
        <a:p>
          <a:endParaRPr lang="en-US"/>
        </a:p>
      </dgm:t>
    </dgm:pt>
    <dgm:pt modelId="{577F4CA2-8FED-4E63-ACD6-57D16855BA4F}" type="pres">
      <dgm:prSet presAssocID="{04D252F3-D1B3-4ACB-92C7-BF0EB88362C0}" presName="hierChild1" presStyleCnt="0">
        <dgm:presLayoutVars>
          <dgm:chPref val="1"/>
          <dgm:dir/>
          <dgm:animOne val="branch"/>
          <dgm:animLvl val="lvl"/>
          <dgm:resizeHandles/>
        </dgm:presLayoutVars>
      </dgm:prSet>
      <dgm:spPr/>
    </dgm:pt>
    <dgm:pt modelId="{703D7D71-5A9B-4C9B-BEC9-C2C4CA8C6ECA}" type="pres">
      <dgm:prSet presAssocID="{8E33060E-7C0E-4A7F-BADB-213FF66075E5}" presName="hierRoot1" presStyleCnt="0"/>
      <dgm:spPr/>
    </dgm:pt>
    <dgm:pt modelId="{44F09A61-229B-4AA3-B60A-E3938191C057}" type="pres">
      <dgm:prSet presAssocID="{8E33060E-7C0E-4A7F-BADB-213FF66075E5}" presName="composite" presStyleCnt="0"/>
      <dgm:spPr/>
    </dgm:pt>
    <dgm:pt modelId="{C9246B93-FE25-4C8A-9E2E-2B9142A379D6}" type="pres">
      <dgm:prSet presAssocID="{8E33060E-7C0E-4A7F-BADB-213FF66075E5}" presName="background" presStyleLbl="node0" presStyleIdx="0" presStyleCnt="2"/>
      <dgm:spPr/>
    </dgm:pt>
    <dgm:pt modelId="{8B5B54E9-CBE6-4426-B185-58873B31259E}" type="pres">
      <dgm:prSet presAssocID="{8E33060E-7C0E-4A7F-BADB-213FF66075E5}" presName="text" presStyleLbl="fgAcc0" presStyleIdx="0" presStyleCnt="2">
        <dgm:presLayoutVars>
          <dgm:chPref val="3"/>
        </dgm:presLayoutVars>
      </dgm:prSet>
      <dgm:spPr/>
    </dgm:pt>
    <dgm:pt modelId="{D8D3D2A9-6CE8-47D8-AD97-035D21D0168A}" type="pres">
      <dgm:prSet presAssocID="{8E33060E-7C0E-4A7F-BADB-213FF66075E5}" presName="hierChild2" presStyleCnt="0"/>
      <dgm:spPr/>
    </dgm:pt>
    <dgm:pt modelId="{9582B62A-B8C1-4F42-BEB8-B51618F77E8F}" type="pres">
      <dgm:prSet presAssocID="{9BC397FA-7BA4-4B6C-94EC-3C21D4166FD8}" presName="hierRoot1" presStyleCnt="0"/>
      <dgm:spPr/>
    </dgm:pt>
    <dgm:pt modelId="{3DEA67A4-682A-433E-800B-56BFBEBD5904}" type="pres">
      <dgm:prSet presAssocID="{9BC397FA-7BA4-4B6C-94EC-3C21D4166FD8}" presName="composite" presStyleCnt="0"/>
      <dgm:spPr/>
    </dgm:pt>
    <dgm:pt modelId="{B51B3291-1631-4872-928B-E5F4CF8671B6}" type="pres">
      <dgm:prSet presAssocID="{9BC397FA-7BA4-4B6C-94EC-3C21D4166FD8}" presName="background" presStyleLbl="node0" presStyleIdx="1" presStyleCnt="2"/>
      <dgm:spPr/>
    </dgm:pt>
    <dgm:pt modelId="{51544C30-0D4C-411D-8BAC-34676D77B2FE}" type="pres">
      <dgm:prSet presAssocID="{9BC397FA-7BA4-4B6C-94EC-3C21D4166FD8}" presName="text" presStyleLbl="fgAcc0" presStyleIdx="1" presStyleCnt="2">
        <dgm:presLayoutVars>
          <dgm:chPref val="3"/>
        </dgm:presLayoutVars>
      </dgm:prSet>
      <dgm:spPr/>
    </dgm:pt>
    <dgm:pt modelId="{5495EFC8-2DC1-4FEB-88DB-3280A0785EBE}" type="pres">
      <dgm:prSet presAssocID="{9BC397FA-7BA4-4B6C-94EC-3C21D4166FD8}" presName="hierChild2" presStyleCnt="0"/>
      <dgm:spPr/>
    </dgm:pt>
  </dgm:ptLst>
  <dgm:cxnLst>
    <dgm:cxn modelId="{B6BE7C5E-755B-405A-9C9D-B8D63701288E}" type="presOf" srcId="{8E33060E-7C0E-4A7F-BADB-213FF66075E5}" destId="{8B5B54E9-CBE6-4426-B185-58873B31259E}" srcOrd="0" destOrd="0" presId="urn:microsoft.com/office/officeart/2005/8/layout/hierarchy1"/>
    <dgm:cxn modelId="{2BC62996-54E4-4D06-8D50-C4D97166002B}" type="presOf" srcId="{04D252F3-D1B3-4ACB-92C7-BF0EB88362C0}" destId="{577F4CA2-8FED-4E63-ACD6-57D16855BA4F}" srcOrd="0" destOrd="0" presId="urn:microsoft.com/office/officeart/2005/8/layout/hierarchy1"/>
    <dgm:cxn modelId="{03A355BC-1E49-45EF-BF6D-17EBA56A4851}" srcId="{04D252F3-D1B3-4ACB-92C7-BF0EB88362C0}" destId="{9BC397FA-7BA4-4B6C-94EC-3C21D4166FD8}" srcOrd="1" destOrd="0" parTransId="{2BA0C696-C325-4320-9135-C4C34EA19F58}" sibTransId="{6F848B80-38A0-48BB-B6E4-5EA34B179E01}"/>
    <dgm:cxn modelId="{E03122D2-94D6-4672-941A-246F25A45DE5}" type="presOf" srcId="{9BC397FA-7BA4-4B6C-94EC-3C21D4166FD8}" destId="{51544C30-0D4C-411D-8BAC-34676D77B2FE}" srcOrd="0" destOrd="0" presId="urn:microsoft.com/office/officeart/2005/8/layout/hierarchy1"/>
    <dgm:cxn modelId="{7B823FFA-A218-4E3E-9DAD-0EB8C7E3F972}" srcId="{04D252F3-D1B3-4ACB-92C7-BF0EB88362C0}" destId="{8E33060E-7C0E-4A7F-BADB-213FF66075E5}" srcOrd="0" destOrd="0" parTransId="{F196A1FF-3174-4F7E-931B-E548751A2BCC}" sibTransId="{7D01E717-613E-43D8-ADAE-073BAA55683A}"/>
    <dgm:cxn modelId="{F9A9AF34-AC20-48BE-87D2-D31912B206A4}" type="presParOf" srcId="{577F4CA2-8FED-4E63-ACD6-57D16855BA4F}" destId="{703D7D71-5A9B-4C9B-BEC9-C2C4CA8C6ECA}" srcOrd="0" destOrd="0" presId="urn:microsoft.com/office/officeart/2005/8/layout/hierarchy1"/>
    <dgm:cxn modelId="{69A293F5-4A7C-47EC-81AC-60821BBC73F8}" type="presParOf" srcId="{703D7D71-5A9B-4C9B-BEC9-C2C4CA8C6ECA}" destId="{44F09A61-229B-4AA3-B60A-E3938191C057}" srcOrd="0" destOrd="0" presId="urn:microsoft.com/office/officeart/2005/8/layout/hierarchy1"/>
    <dgm:cxn modelId="{5547BB7B-6C54-4FE9-A8E6-214E9D09CA45}" type="presParOf" srcId="{44F09A61-229B-4AA3-B60A-E3938191C057}" destId="{C9246B93-FE25-4C8A-9E2E-2B9142A379D6}" srcOrd="0" destOrd="0" presId="urn:microsoft.com/office/officeart/2005/8/layout/hierarchy1"/>
    <dgm:cxn modelId="{8E20820A-B44B-4709-815B-51F94D5E7C28}" type="presParOf" srcId="{44F09A61-229B-4AA3-B60A-E3938191C057}" destId="{8B5B54E9-CBE6-4426-B185-58873B31259E}" srcOrd="1" destOrd="0" presId="urn:microsoft.com/office/officeart/2005/8/layout/hierarchy1"/>
    <dgm:cxn modelId="{3443AAA1-FC17-48FA-8241-B22695B3B40C}" type="presParOf" srcId="{703D7D71-5A9B-4C9B-BEC9-C2C4CA8C6ECA}" destId="{D8D3D2A9-6CE8-47D8-AD97-035D21D0168A}" srcOrd="1" destOrd="0" presId="urn:microsoft.com/office/officeart/2005/8/layout/hierarchy1"/>
    <dgm:cxn modelId="{3575BC5B-E8E9-4086-985E-D2FEAD38E1E1}" type="presParOf" srcId="{577F4CA2-8FED-4E63-ACD6-57D16855BA4F}" destId="{9582B62A-B8C1-4F42-BEB8-B51618F77E8F}" srcOrd="1" destOrd="0" presId="urn:microsoft.com/office/officeart/2005/8/layout/hierarchy1"/>
    <dgm:cxn modelId="{95862C8D-DC92-4F46-9AF3-4C0CC5A2A35A}" type="presParOf" srcId="{9582B62A-B8C1-4F42-BEB8-B51618F77E8F}" destId="{3DEA67A4-682A-433E-800B-56BFBEBD5904}" srcOrd="0" destOrd="0" presId="urn:microsoft.com/office/officeart/2005/8/layout/hierarchy1"/>
    <dgm:cxn modelId="{6554FF8C-9FA8-4068-8C10-E539E34FB9C5}" type="presParOf" srcId="{3DEA67A4-682A-433E-800B-56BFBEBD5904}" destId="{B51B3291-1631-4872-928B-E5F4CF8671B6}" srcOrd="0" destOrd="0" presId="urn:microsoft.com/office/officeart/2005/8/layout/hierarchy1"/>
    <dgm:cxn modelId="{100F2B87-794F-4569-A031-46007148D7ED}" type="presParOf" srcId="{3DEA67A4-682A-433E-800B-56BFBEBD5904}" destId="{51544C30-0D4C-411D-8BAC-34676D77B2FE}" srcOrd="1" destOrd="0" presId="urn:microsoft.com/office/officeart/2005/8/layout/hierarchy1"/>
    <dgm:cxn modelId="{36593B94-EA54-40D0-8944-94CF8FEC2F64}" type="presParOf" srcId="{9582B62A-B8C1-4F42-BEB8-B51618F77E8F}" destId="{5495EFC8-2DC1-4FEB-88DB-3280A0785EBE}"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F5181E-ADB5-4893-B2BF-2A9A1A325823}">
      <dsp:nvSpPr>
        <dsp:cNvPr id="0" name=""/>
        <dsp:cNvSpPr/>
      </dsp:nvSpPr>
      <dsp:spPr>
        <a:xfrm>
          <a:off x="1453244" y="-54224"/>
          <a:ext cx="4980211" cy="4980211"/>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5D7C25-6529-4D8F-8B93-8D85A42F8173}">
      <dsp:nvSpPr>
        <dsp:cNvPr id="0" name=""/>
        <dsp:cNvSpPr/>
      </dsp:nvSpPr>
      <dsp:spPr>
        <a:xfrm>
          <a:off x="1776958" y="269489"/>
          <a:ext cx="1992084" cy="199208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ct val="35000"/>
            </a:spcAft>
            <a:buNone/>
          </a:pPr>
          <a:r>
            <a:rPr lang="en-GB" sz="1100" kern="1200">
              <a:latin typeface="Arial" panose="020B0604020202020204" pitchFamily="34" charset="0"/>
              <a:cs typeface="Arial" panose="020B0604020202020204" pitchFamily="34" charset="0"/>
            </a:rPr>
            <a:t>Ineffective Airway Clearance</a:t>
          </a:r>
          <a:endParaRPr lang="en-US" sz="1100" kern="1200">
            <a:latin typeface="Arial" panose="020B0604020202020204" pitchFamily="34" charset="0"/>
            <a:cs typeface="Arial" panose="020B0604020202020204" pitchFamily="34" charset="0"/>
          </a:endParaRPr>
        </a:p>
      </dsp:txBody>
      <dsp:txXfrm>
        <a:off x="1874204" y="366735"/>
        <a:ext cx="1797592" cy="1797592"/>
      </dsp:txXfrm>
    </dsp:sp>
    <dsp:sp modelId="{7DC1E1F4-BAC4-46AE-A2A8-BA7EA99A5338}">
      <dsp:nvSpPr>
        <dsp:cNvPr id="0" name=""/>
        <dsp:cNvSpPr/>
      </dsp:nvSpPr>
      <dsp:spPr>
        <a:xfrm>
          <a:off x="4117657" y="-7002"/>
          <a:ext cx="1992084" cy="2545067"/>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150000"/>
            </a:lnSpc>
            <a:spcBef>
              <a:spcPct val="0"/>
            </a:spcBef>
            <a:spcAft>
              <a:spcPct val="35000"/>
            </a:spcAft>
            <a:buNone/>
          </a:pPr>
          <a:r>
            <a:rPr lang="en-US" sz="1100" kern="1200" dirty="0">
              <a:latin typeface="Arial" panose="020B0604020202020204" pitchFamily="34" charset="0"/>
              <a:cs typeface="Arial" panose="020B0604020202020204" pitchFamily="34" charset="0"/>
            </a:rPr>
            <a:t>One​‍​‌‍​‍‌​‍​‌‍​‍‌ of the care needs that has been identified for Emily is that she is not able to clear her airways effectively which is related to airway inflammation and bronchoconstriction. This is indicated by wheezing, coughing, and shortness of breath (NHS, 2023).</a:t>
          </a:r>
        </a:p>
      </dsp:txBody>
      <dsp:txXfrm>
        <a:off x="4214903" y="90244"/>
        <a:ext cx="1797592" cy="2350575"/>
      </dsp:txXfrm>
    </dsp:sp>
    <dsp:sp modelId="{8D98C9E6-5A58-465C-B1A2-F1BB44E13E19}">
      <dsp:nvSpPr>
        <dsp:cNvPr id="0" name=""/>
        <dsp:cNvSpPr/>
      </dsp:nvSpPr>
      <dsp:spPr>
        <a:xfrm>
          <a:off x="1776958" y="2178025"/>
          <a:ext cx="1992084" cy="2856409"/>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150000"/>
            </a:lnSpc>
            <a:spcBef>
              <a:spcPct val="0"/>
            </a:spcBef>
            <a:spcAft>
              <a:spcPct val="35000"/>
            </a:spcAft>
            <a:buNone/>
          </a:pPr>
          <a:r>
            <a:rPr lang="en-US" sz="900" kern="1200" dirty="0"/>
            <a:t>The main objective is to help the patient breathe better and keep the airways free of obstruction. Part of the nursing care </a:t>
          </a:r>
          <a:r>
            <a:rPr lang="en-US" sz="1100" kern="1200" dirty="0">
              <a:latin typeface="Arial" panose="020B0604020202020204" pitchFamily="34" charset="0"/>
              <a:cs typeface="Arial" panose="020B0604020202020204" pitchFamily="34" charset="0"/>
            </a:rPr>
            <a:t>involves</a:t>
          </a:r>
          <a:r>
            <a:rPr lang="en-US" sz="900" kern="1200" dirty="0"/>
            <a:t> respiratory rate, oxygen saturation, and lung sounds monitoring to be able to identify respiratory failure at an early stage. Correct inhaler technique should be assessed and the patient instructed, as incorrect use of the inhaler leads to very little medication reaching the lungs (Asthma + Lung UK, 2023).</a:t>
          </a:r>
        </a:p>
      </dsp:txBody>
      <dsp:txXfrm>
        <a:off x="1874204" y="2275271"/>
        <a:ext cx="1797592" cy="2661917"/>
      </dsp:txXfrm>
    </dsp:sp>
    <dsp:sp modelId="{5D333F55-D92D-4295-BEC1-9E96A9B870FA}">
      <dsp:nvSpPr>
        <dsp:cNvPr id="0" name=""/>
        <dsp:cNvSpPr/>
      </dsp:nvSpPr>
      <dsp:spPr>
        <a:xfrm>
          <a:off x="3835777" y="2610188"/>
          <a:ext cx="2555844" cy="1992084"/>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150000"/>
            </a:lnSpc>
            <a:spcBef>
              <a:spcPct val="0"/>
            </a:spcBef>
            <a:spcAft>
              <a:spcPct val="35000"/>
            </a:spcAft>
            <a:buNone/>
          </a:pPr>
          <a:r>
            <a:rPr lang="en-US" sz="900" kern="1200" dirty="0"/>
            <a:t>Emily must be motivated to utilize her reliever inhaler when she experiences acute symptoms and, if </a:t>
          </a:r>
          <a:r>
            <a:rPr lang="en-US" sz="900" kern="1200" dirty="0">
              <a:latin typeface="Arial" panose="020B0604020202020204" pitchFamily="34" charset="0"/>
              <a:cs typeface="Arial" panose="020B0604020202020204" pitchFamily="34" charset="0"/>
            </a:rPr>
            <a:t>the</a:t>
          </a:r>
          <a:r>
            <a:rPr lang="en-US" sz="900" kern="1200" dirty="0"/>
            <a:t> symptoms persist, to see a doctor immediately. Early intervention is the safest way to prevent life-threatening asthma attacks and going to the hospital (NICE, ​‍​‌‍​‍‌​‍​‌‍​‍‌2023).</a:t>
          </a:r>
        </a:p>
      </dsp:txBody>
      <dsp:txXfrm>
        <a:off x="3933023" y="2707434"/>
        <a:ext cx="2361352" cy="17975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B26D5-463D-4D2A-B2CC-A416E8F67F69}">
      <dsp:nvSpPr>
        <dsp:cNvPr id="0" name=""/>
        <dsp:cNvSpPr/>
      </dsp:nvSpPr>
      <dsp:spPr>
        <a:xfrm>
          <a:off x="303818" y="861812"/>
          <a:ext cx="950027" cy="95002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C1C842-2F30-40C2-B132-052DA40ED6EA}">
      <dsp:nvSpPr>
        <dsp:cNvPr id="0" name=""/>
        <dsp:cNvSpPr/>
      </dsp:nvSpPr>
      <dsp:spPr>
        <a:xfrm>
          <a:off x="506283" y="1064276"/>
          <a:ext cx="545097" cy="54509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B72107-4C27-49FC-991E-F4041B314F8E}">
      <dsp:nvSpPr>
        <dsp:cNvPr id="0" name=""/>
        <dsp:cNvSpPr/>
      </dsp:nvSpPr>
      <dsp:spPr>
        <a:xfrm>
          <a:off x="121" y="2107749"/>
          <a:ext cx="1557421" cy="24310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dirty="0"/>
            <a:t>Knowledge​‍​‌‍​ Deficit</a:t>
          </a:r>
        </a:p>
      </dsp:txBody>
      <dsp:txXfrm>
        <a:off x="121" y="2107749"/>
        <a:ext cx="1557421" cy="2431038"/>
      </dsp:txXfrm>
    </dsp:sp>
    <dsp:sp modelId="{A2FB252F-FE12-449D-A50C-E8509BA5803F}">
      <dsp:nvSpPr>
        <dsp:cNvPr id="0" name=""/>
        <dsp:cNvSpPr/>
      </dsp:nvSpPr>
      <dsp:spPr>
        <a:xfrm>
          <a:off x="2133789" y="861812"/>
          <a:ext cx="950027" cy="95002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DE2D28-5225-4F40-AE8C-279F92B194AF}">
      <dsp:nvSpPr>
        <dsp:cNvPr id="0" name=""/>
        <dsp:cNvSpPr/>
      </dsp:nvSpPr>
      <dsp:spPr>
        <a:xfrm>
          <a:off x="2336254" y="1064276"/>
          <a:ext cx="545097" cy="54509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523EE4-3CD2-4565-A8D9-D6B6DF34AB54}">
      <dsp:nvSpPr>
        <dsp:cNvPr id="0" name=""/>
        <dsp:cNvSpPr/>
      </dsp:nvSpPr>
      <dsp:spPr>
        <a:xfrm>
          <a:off x="1830092" y="2107749"/>
          <a:ext cx="1557421" cy="24310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ct val="35000"/>
            </a:spcAft>
            <a:buNone/>
            <a:defRPr cap="all"/>
          </a:pPr>
          <a:r>
            <a:rPr lang="en-US" sz="1100" kern="1200" dirty="0">
              <a:latin typeface="Arial" panose="020B0604020202020204" pitchFamily="34" charset="0"/>
              <a:cs typeface="Arial" panose="020B0604020202020204" pitchFamily="34" charset="0"/>
            </a:rPr>
            <a:t>Insufficient comprehension of asthma and its management may result in negative consequences. Hence, enhancing Emily's knowledge is a first concern.</a:t>
          </a:r>
        </a:p>
      </dsp:txBody>
      <dsp:txXfrm>
        <a:off x="1830092" y="2107749"/>
        <a:ext cx="1557421" cy="2431038"/>
      </dsp:txXfrm>
    </dsp:sp>
    <dsp:sp modelId="{2AF88827-CE81-4DB6-8BBC-0428D6B21D90}">
      <dsp:nvSpPr>
        <dsp:cNvPr id="0" name=""/>
        <dsp:cNvSpPr/>
      </dsp:nvSpPr>
      <dsp:spPr>
        <a:xfrm>
          <a:off x="4414104" y="614089"/>
          <a:ext cx="950027" cy="95002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C5FA17-E3F5-4928-9E22-CC602F3D7618}">
      <dsp:nvSpPr>
        <dsp:cNvPr id="0" name=""/>
        <dsp:cNvSpPr/>
      </dsp:nvSpPr>
      <dsp:spPr>
        <a:xfrm>
          <a:off x="4616569" y="816554"/>
          <a:ext cx="545097" cy="54509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67C9CD-0C41-4779-8F2F-DC5EAFD7652B}">
      <dsp:nvSpPr>
        <dsp:cNvPr id="0" name=""/>
        <dsp:cNvSpPr/>
      </dsp:nvSpPr>
      <dsp:spPr>
        <a:xfrm>
          <a:off x="3660062" y="1364581"/>
          <a:ext cx="2458110" cy="34219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ct val="35000"/>
            </a:spcAft>
            <a:buNone/>
            <a:defRPr cap="all"/>
          </a:pPr>
          <a:r>
            <a:rPr lang="en-US" sz="1100" kern="1200" dirty="0">
              <a:latin typeface="Arial" panose="020B0604020202020204" pitchFamily="34" charset="0"/>
              <a:cs typeface="Arial" panose="020B0604020202020204" pitchFamily="34" charset="0"/>
            </a:rPr>
            <a:t>Training must start with knowing the symptoms of an asthma attack at an early stage, for example, increased reliever use or night-time symptoms (NHS, 2023). Emily should also be instructed in the elimination of her asthma triggers and the management of the lifestyle factors that can aggravate her asthma.</a:t>
          </a:r>
        </a:p>
      </dsp:txBody>
      <dsp:txXfrm>
        <a:off x="3660062" y="1364581"/>
        <a:ext cx="2458110" cy="3421929"/>
      </dsp:txXfrm>
    </dsp:sp>
    <dsp:sp modelId="{D38ED300-4666-493F-824A-42C994836E91}">
      <dsp:nvSpPr>
        <dsp:cNvPr id="0" name=""/>
        <dsp:cNvSpPr/>
      </dsp:nvSpPr>
      <dsp:spPr>
        <a:xfrm>
          <a:off x="6694418" y="733185"/>
          <a:ext cx="950027" cy="95002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69DA60-B2E7-47FE-B919-58DD18D3C0E3}">
      <dsp:nvSpPr>
        <dsp:cNvPr id="0" name=""/>
        <dsp:cNvSpPr/>
      </dsp:nvSpPr>
      <dsp:spPr>
        <a:xfrm>
          <a:off x="6896883" y="935650"/>
          <a:ext cx="545097" cy="54509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34952E-5EA8-479D-9C30-C33961A821D0}">
      <dsp:nvSpPr>
        <dsp:cNvPr id="0" name=""/>
        <dsp:cNvSpPr/>
      </dsp:nvSpPr>
      <dsp:spPr>
        <a:xfrm>
          <a:off x="6390721" y="1721870"/>
          <a:ext cx="1557421" cy="29455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50000"/>
            </a:lnSpc>
            <a:spcBef>
              <a:spcPct val="0"/>
            </a:spcBef>
            <a:spcAft>
              <a:spcPct val="35000"/>
            </a:spcAft>
            <a:buNone/>
            <a:defRPr cap="all"/>
          </a:pPr>
          <a:r>
            <a:rPr lang="en-US" sz="1100" kern="1200" dirty="0"/>
            <a:t>Giving information in both verbal and written ways helps the patient to learn and remember. Patients' participation in their care should be facilitated as it increases their </a:t>
          </a:r>
          <a:r>
            <a:rPr lang="en-US" sz="1100" kern="1200" dirty="0">
              <a:latin typeface="Arial" panose="020B0604020202020204" pitchFamily="34" charset="0"/>
              <a:cs typeface="Arial" panose="020B0604020202020204" pitchFamily="34" charset="0"/>
            </a:rPr>
            <a:t>independence</a:t>
          </a:r>
          <a:r>
            <a:rPr lang="en-US" sz="1100" kern="1200" dirty="0"/>
            <a:t> and is in line with the principles of person-</a:t>
          </a:r>
          <a:r>
            <a:rPr lang="en-US" sz="1100" kern="1200" dirty="0" err="1"/>
            <a:t>centred</a:t>
          </a:r>
          <a:r>
            <a:rPr lang="en-US" sz="1100" kern="1200" dirty="0"/>
            <a:t> care (NICE, ​‍​‌‍​‍‌​‍​‌‍​‍‌2023).</a:t>
          </a:r>
        </a:p>
      </dsp:txBody>
      <dsp:txXfrm>
        <a:off x="6390721" y="1721870"/>
        <a:ext cx="1557421" cy="29455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246B93-FE25-4C8A-9E2E-2B9142A379D6}">
      <dsp:nvSpPr>
        <dsp:cNvPr id="0" name=""/>
        <dsp:cNvSpPr/>
      </dsp:nvSpPr>
      <dsp:spPr>
        <a:xfrm>
          <a:off x="879" y="519433"/>
          <a:ext cx="3086366" cy="19598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8B5B54E9-CBE6-4426-B185-58873B31259E}">
      <dsp:nvSpPr>
        <dsp:cNvPr id="0" name=""/>
        <dsp:cNvSpPr/>
      </dsp:nvSpPr>
      <dsp:spPr>
        <a:xfrm>
          <a:off x="343808" y="845217"/>
          <a:ext cx="3086366" cy="195984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Emily​‍​‌‍​‍‌​‍​‌‍​‍‌ is advised to stay away from known triggers as much as possible and keep her living environment clean. The importance of the regular use of a preventer medicine should be highly emphasized (NICE, 2023). It is necessary that at any time she has with her a reliever inhaler.</a:t>
          </a:r>
        </a:p>
      </dsp:txBody>
      <dsp:txXfrm>
        <a:off x="401210" y="902619"/>
        <a:ext cx="2971562" cy="1845038"/>
      </dsp:txXfrm>
    </dsp:sp>
    <dsp:sp modelId="{B51B3291-1631-4872-928B-E5F4CF8671B6}">
      <dsp:nvSpPr>
        <dsp:cNvPr id="0" name=""/>
        <dsp:cNvSpPr/>
      </dsp:nvSpPr>
      <dsp:spPr>
        <a:xfrm>
          <a:off x="3773105" y="519433"/>
          <a:ext cx="3086366" cy="1959842"/>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51544C30-0D4C-411D-8BAC-34676D77B2FE}">
      <dsp:nvSpPr>
        <dsp:cNvPr id="0" name=""/>
        <dsp:cNvSpPr/>
      </dsp:nvSpPr>
      <dsp:spPr>
        <a:xfrm>
          <a:off x="4116034" y="845217"/>
          <a:ext cx="3086366" cy="1959842"/>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By means of regular check-up visits, the condition can be checked, and the treatment can be changed if necessary. Along with the medication, to control the disease, the patient can also resort to the management of stress and making healthy lifestyle choices (Asthma + Lung UK, ​‍​‌‍​‍‌​‍​‌‍​‍‌2023).</a:t>
          </a:r>
        </a:p>
      </dsp:txBody>
      <dsp:txXfrm>
        <a:off x="4173436" y="902619"/>
        <a:ext cx="2971562" cy="1845038"/>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8EFCBBD8-CF39-48F7-8656-50407EDD0B37}" type="datetime1">
              <a:rPr lang="en-GB" altLang="en-US" smtClean="0"/>
              <a:pPr>
                <a:defRPr/>
              </a:pPr>
              <a:t>18/12/2025</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F905DF63-1FF9-46D5-8FED-1829CDB5D9EE}" type="slidenum">
              <a:rPr lang="en-GB" altLang="en-US" smtClean="0"/>
              <a:pPr>
                <a:defRPr/>
              </a:pPr>
              <a:t>‹#›</a:t>
            </a:fld>
            <a:endParaRPr lang="en-GB" altLang="en-US"/>
          </a:p>
        </p:txBody>
      </p:sp>
    </p:spTree>
    <p:extLst>
      <p:ext uri="{BB962C8B-B14F-4D97-AF65-F5344CB8AC3E}">
        <p14:creationId xmlns:p14="http://schemas.microsoft.com/office/powerpoint/2010/main" val="238136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Footer Placeholder 4"/>
          <p:cNvSpPr>
            <a:spLocks noGrp="1"/>
          </p:cNvSpPr>
          <p:nvPr>
            <p:ph type="ftr" sz="quarter" idx="11"/>
          </p:nvPr>
        </p:nvSpPr>
        <p:spPr/>
        <p:txBody>
          <a:bodyPr/>
          <a:lstStyle/>
          <a:p>
            <a:pPr>
              <a:defRPr/>
            </a:pPr>
            <a:endParaRPr lang="en-GB" altLang="en-US"/>
          </a:p>
        </p:txBody>
      </p:sp>
      <p:sp>
        <p:nvSpPr>
          <p:cNvPr id="6" name="Slide Number Placeholder 5"/>
          <p:cNvSpPr>
            <a:spLocks noGrp="1"/>
          </p:cNvSpPr>
          <p:nvPr>
            <p:ph type="sldNum" sz="quarter" idx="12"/>
          </p:nvPr>
        </p:nvSpPr>
        <p:spPr/>
        <p:txBody>
          <a:bodyPr/>
          <a:lstStyle/>
          <a:p>
            <a:pPr>
              <a:defRPr/>
            </a:pPr>
            <a:fld id="{6550E941-99E4-4403-A917-B30FF69A9617}" type="slidenum">
              <a:rPr lang="en-GB" altLang="en-US" smtClean="0"/>
              <a:pPr>
                <a:defRPr/>
              </a:pPr>
              <a:t>‹#›</a:t>
            </a:fld>
            <a:endParaRPr lang="en-GB" altLang="en-US"/>
          </a:p>
        </p:txBody>
      </p:sp>
    </p:spTree>
    <p:extLst>
      <p:ext uri="{BB962C8B-B14F-4D97-AF65-F5344CB8AC3E}">
        <p14:creationId xmlns:p14="http://schemas.microsoft.com/office/powerpoint/2010/main" val="2367121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B07525B8-0A1E-48CE-AA7A-94CA5D59C5A5}" type="datetime1">
              <a:rPr lang="en-GB" altLang="en-US" smtClean="0"/>
              <a:pPr>
                <a:defRPr/>
              </a:pPr>
              <a:t>18/12/2025</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9F0CEAE2-E49E-4389-B4D7-B5A65611D1B7}" type="slidenum">
              <a:rPr lang="en-GB" altLang="en-US" smtClean="0"/>
              <a:pPr>
                <a:defRPr/>
              </a:pPr>
              <a:t>‹#›</a:t>
            </a:fld>
            <a:endParaRPr lang="en-GB" altLang="en-US"/>
          </a:p>
        </p:txBody>
      </p:sp>
    </p:spTree>
    <p:extLst>
      <p:ext uri="{BB962C8B-B14F-4D97-AF65-F5344CB8AC3E}">
        <p14:creationId xmlns:p14="http://schemas.microsoft.com/office/powerpoint/2010/main" val="745808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F7614AD2-EBEE-4B9C-B8EB-7B45076136C4}" type="datetime1">
              <a:rPr lang="en-GB" altLang="en-US" smtClean="0"/>
              <a:pPr>
                <a:defRPr/>
              </a:pPr>
              <a:t>18/12/2025</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386495F9-B3F5-4DDF-9323-6CEC80C52C17}" type="slidenum">
              <a:rPr lang="en-GB" altLang="en-US" smtClean="0"/>
              <a:pPr>
                <a:defRPr/>
              </a:pPr>
              <a:t>‹#›</a:t>
            </a:fld>
            <a:endParaRPr lang="en-GB" altLang="en-US"/>
          </a:p>
        </p:txBody>
      </p:sp>
    </p:spTree>
    <p:extLst>
      <p:ext uri="{BB962C8B-B14F-4D97-AF65-F5344CB8AC3E}">
        <p14:creationId xmlns:p14="http://schemas.microsoft.com/office/powerpoint/2010/main" val="409736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9453B735-BACA-4CF9-84E6-D7AD67CD6A41}" type="datetime1">
              <a:rPr lang="en-GB" altLang="en-US" smtClean="0"/>
              <a:pPr>
                <a:defRPr/>
              </a:pPr>
              <a:t>18/12/2025</a:t>
            </a:fld>
            <a:endParaRPr lang="en-GB" alt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0669F83E-C611-4B90-8FAE-1379528B23C3}" type="slidenum">
              <a:rPr lang="en-GB" altLang="en-US" smtClean="0"/>
              <a:pPr>
                <a:defRPr/>
              </a:pPr>
              <a:t>‹#›</a:t>
            </a:fld>
            <a:endParaRPr lang="en-GB" altLang="en-US"/>
          </a:p>
        </p:txBody>
      </p:sp>
    </p:spTree>
    <p:extLst>
      <p:ext uri="{BB962C8B-B14F-4D97-AF65-F5344CB8AC3E}">
        <p14:creationId xmlns:p14="http://schemas.microsoft.com/office/powerpoint/2010/main" val="394631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D58B45E6-64D3-4C5F-BDB6-A1B894EEEA29}" type="datetime1">
              <a:rPr lang="en-GB" altLang="en-US" smtClean="0"/>
              <a:pPr>
                <a:defRPr/>
              </a:pPr>
              <a:t>18/12/2025</a:t>
            </a:fld>
            <a:endParaRPr lang="en-GB" altLang="en-US"/>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FAF5663D-1B9D-48C8-BD8E-835F92F174D7}" type="slidenum">
              <a:rPr lang="en-GB" altLang="en-US" smtClean="0"/>
              <a:pPr>
                <a:defRPr/>
              </a:pPr>
              <a:t>‹#›</a:t>
            </a:fld>
            <a:endParaRPr lang="en-GB" altLang="en-US"/>
          </a:p>
        </p:txBody>
      </p:sp>
    </p:spTree>
    <p:extLst>
      <p:ext uri="{BB962C8B-B14F-4D97-AF65-F5344CB8AC3E}">
        <p14:creationId xmlns:p14="http://schemas.microsoft.com/office/powerpoint/2010/main" val="1725310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30023C4-5528-489E-A726-D14A340FF59E}" type="datetime1">
              <a:rPr lang="en-GB" altLang="en-US" smtClean="0"/>
              <a:pPr>
                <a:defRPr/>
              </a:pPr>
              <a:t>18/12/2025</a:t>
            </a:fld>
            <a:endParaRPr lang="en-GB" alt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AA1819AB-B9DA-41D7-8C91-5DE9528F5AA4}" type="slidenum">
              <a:rPr lang="en-GB" altLang="en-US" smtClean="0"/>
              <a:pPr>
                <a:defRPr/>
              </a:pPr>
              <a:t>‹#›</a:t>
            </a:fld>
            <a:endParaRPr lang="en-GB" altLang="en-US"/>
          </a:p>
        </p:txBody>
      </p:sp>
    </p:spTree>
    <p:extLst>
      <p:ext uri="{BB962C8B-B14F-4D97-AF65-F5344CB8AC3E}">
        <p14:creationId xmlns:p14="http://schemas.microsoft.com/office/powerpoint/2010/main" val="1620549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0AF297A0-C124-4ADC-9EF2-B843F7980417}" type="datetime1">
              <a:rPr lang="en-GB" altLang="en-US" smtClean="0"/>
              <a:pPr>
                <a:defRPr/>
              </a:pPr>
              <a:t>18/12/2025</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EF707D33-CDDE-408A-A9D9-8533BBB69567}" type="slidenum">
              <a:rPr lang="en-GB" altLang="en-US" smtClean="0"/>
              <a:pPr>
                <a:defRPr/>
              </a:pPr>
              <a:t>‹#›</a:t>
            </a:fld>
            <a:endParaRPr lang="en-GB" altLang="en-US"/>
          </a:p>
        </p:txBody>
      </p:sp>
    </p:spTree>
    <p:extLst>
      <p:ext uri="{BB962C8B-B14F-4D97-AF65-F5344CB8AC3E}">
        <p14:creationId xmlns:p14="http://schemas.microsoft.com/office/powerpoint/2010/main" val="208307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BFE7C81-BC59-49C4-B970-6020E639505B}" type="datetime1">
              <a:rPr lang="en-GB" altLang="en-US" smtClean="0"/>
              <a:pPr>
                <a:defRPr/>
              </a:pPr>
              <a:t>18/12/2025</a:t>
            </a:fld>
            <a:endParaRPr lang="en-GB" alt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1C564236-0921-40F4-A526-D08299A9CEDF}" type="slidenum">
              <a:rPr lang="en-GB" altLang="en-US" smtClean="0"/>
              <a:pPr>
                <a:defRPr/>
              </a:pPr>
              <a:t>‹#›</a:t>
            </a:fld>
            <a:endParaRPr lang="en-GB" altLang="en-US"/>
          </a:p>
        </p:txBody>
      </p:sp>
    </p:spTree>
    <p:extLst>
      <p:ext uri="{BB962C8B-B14F-4D97-AF65-F5344CB8AC3E}">
        <p14:creationId xmlns:p14="http://schemas.microsoft.com/office/powerpoint/2010/main" val="3155085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312EEDF0-64B3-49F7-80EF-7E736BE598CD}" type="datetime1">
              <a:rPr lang="en-GB" altLang="en-US" smtClean="0"/>
              <a:pPr>
                <a:defRPr/>
              </a:pPr>
              <a:t>18/12/2025</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C05FFBAA-7097-4EBF-8EC8-BA13F122F32E}" type="slidenum">
              <a:rPr lang="en-GB" altLang="en-US" smtClean="0"/>
              <a:pPr>
                <a:defRPr/>
              </a:pPr>
              <a:t>‹#›</a:t>
            </a:fld>
            <a:endParaRPr lang="en-GB" altLang="en-US"/>
          </a:p>
        </p:txBody>
      </p:sp>
    </p:spTree>
    <p:extLst>
      <p:ext uri="{BB962C8B-B14F-4D97-AF65-F5344CB8AC3E}">
        <p14:creationId xmlns:p14="http://schemas.microsoft.com/office/powerpoint/2010/main" val="2039441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AF471B8D-6ACC-4BC6-87AC-49C3135EE585}" type="datetime1">
              <a:rPr lang="en-GB" altLang="en-US" smtClean="0"/>
              <a:pPr>
                <a:defRPr/>
              </a:pPr>
              <a:t>18/12/2025</a:t>
            </a:fld>
            <a:endParaRPr lang="en-GB" alt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3F27268F-FCE8-404C-B794-14F77261286D}" type="slidenum">
              <a:rPr lang="en-GB" altLang="en-US" smtClean="0"/>
              <a:pPr>
                <a:defRPr/>
              </a:pPr>
              <a:t>‹#›</a:t>
            </a:fld>
            <a:endParaRPr lang="en-GB" altLang="en-US"/>
          </a:p>
        </p:txBody>
      </p:sp>
    </p:spTree>
    <p:extLst>
      <p:ext uri="{BB962C8B-B14F-4D97-AF65-F5344CB8AC3E}">
        <p14:creationId xmlns:p14="http://schemas.microsoft.com/office/powerpoint/2010/main" val="1848417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A9480EC-F3F6-4006-B02E-8C8A54398A24}" type="datetime1">
              <a:rPr lang="en-GB" altLang="en-US" smtClean="0"/>
              <a:pPr>
                <a:defRPr/>
              </a:pPr>
              <a:t>18/12/2025</a:t>
            </a:fld>
            <a:endParaRPr lang="en-GB"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D58E4E2-7891-4D91-AF5F-9946CA6D74F2}" type="slidenum">
              <a:rPr lang="en-GB" altLang="en-US" smtClean="0"/>
              <a:pPr>
                <a:defRPr/>
              </a:pPr>
              <a:t>‹#›</a:t>
            </a:fld>
            <a:endParaRPr lang="en-GB" altLang="en-US"/>
          </a:p>
        </p:txBody>
      </p:sp>
    </p:spTree>
    <p:extLst>
      <p:ext uri="{BB962C8B-B14F-4D97-AF65-F5344CB8AC3E}">
        <p14:creationId xmlns:p14="http://schemas.microsoft.com/office/powerpoint/2010/main" val="2009584599"/>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image" Target="../media/image4.jpeg"/><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49275" y="1340768"/>
            <a:ext cx="8127181" cy="2520280"/>
          </a:xfrm>
        </p:spPr>
        <p:txBody>
          <a:bodyPr>
            <a:noAutofit/>
          </a:bodyPr>
          <a:lstStyle/>
          <a:p>
            <a:pPr algn="l" eaLnBrk="1" hangingPunct="1"/>
            <a:r>
              <a:rPr lang="en-GB" altLang="en-US" sz="1100" b="1" dirty="0"/>
              <a:t>BMHP5032 Introduction to Physiology</a:t>
            </a:r>
          </a:p>
          <a:p>
            <a:pPr algn="l" eaLnBrk="1" hangingPunct="1"/>
            <a:r>
              <a:rPr lang="en-GB" altLang="en-US" sz="1100" b="1" dirty="0"/>
              <a:t>Component 2 – Presentation </a:t>
            </a:r>
          </a:p>
          <a:p>
            <a:pPr algn="l" eaLnBrk="1" hangingPunct="1"/>
            <a:r>
              <a:rPr lang="en-GB" altLang="en-US" sz="1100" b="1" dirty="0"/>
              <a:t>Care Plan</a:t>
            </a:r>
          </a:p>
          <a:p>
            <a:pPr algn="l" eaLnBrk="1" hangingPunct="1"/>
            <a:r>
              <a:rPr lang="en-GB" altLang="en-US" sz="1100" b="1" dirty="0"/>
              <a:t>Student ID:2335599</a:t>
            </a:r>
          </a:p>
          <a:p>
            <a:pPr algn="l" eaLnBrk="1" hangingPunct="1"/>
            <a:r>
              <a:rPr lang="en-GB" altLang="en-US" sz="1100" b="1" dirty="0"/>
              <a:t>Student name: JULIET ASIEDU-BOATENG</a:t>
            </a:r>
          </a:p>
          <a:p>
            <a:pPr algn="l" eaLnBrk="1" hangingPunct="1"/>
            <a:r>
              <a:rPr lang="en-GB" altLang="en-US" sz="1100" b="1" dirty="0"/>
              <a:t>Lecturer Name: Shaila Hussain</a:t>
            </a: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pic>
        <p:nvPicPr>
          <p:cNvPr id="12" name="Audio 11">
            <a:hlinkClick r:id="" action="ppaction://media"/>
            <a:extLst>
              <a:ext uri="{FF2B5EF4-FFF2-40B4-BE49-F238E27FC236}">
                <a16:creationId xmlns:a16="http://schemas.microsoft.com/office/drawing/2014/main" id="{04C716FE-1B90-ACD0-E45C-BB6D5C6F92F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45890" t="-245890" r="-245890" b="-245890"/>
          <a:stretch>
            <a:fillRect/>
          </a:stretch>
        </p:blipFill>
        <p:spPr>
          <a:xfrm>
            <a:off x="7004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0216"/>
    </mc:Choice>
    <mc:Fallback xmlns="">
      <p:transition spd="slow" advTm="102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3CB7-D278-A2A4-CAD1-A290CF81F7AE}"/>
              </a:ext>
            </a:extLst>
          </p:cNvPr>
          <p:cNvSpPr>
            <a:spLocks noGrp="1"/>
          </p:cNvSpPr>
          <p:nvPr>
            <p:ph type="title"/>
          </p:nvPr>
        </p:nvSpPr>
        <p:spPr>
          <a:xfrm>
            <a:off x="1088685" y="804520"/>
            <a:ext cx="3132383" cy="1049235"/>
          </a:xfrm>
        </p:spPr>
        <p:txBody>
          <a:bodyPr vert="horz" lIns="91440" tIns="45720" rIns="91440" bIns="45720" rtlCol="0" anchor="t">
            <a:normAutofit/>
          </a:bodyPr>
          <a:lstStyle/>
          <a:p>
            <a:pPr defTabSz="914400"/>
            <a:r>
              <a:rPr lang="en-US" sz="3000" dirty="0"/>
              <a:t>Introduction</a:t>
            </a:r>
          </a:p>
        </p:txBody>
      </p:sp>
      <p:sp>
        <p:nvSpPr>
          <p:cNvPr id="3" name="Content Placeholder 2">
            <a:extLst>
              <a:ext uri="{FF2B5EF4-FFF2-40B4-BE49-F238E27FC236}">
                <a16:creationId xmlns:a16="http://schemas.microsoft.com/office/drawing/2014/main" id="{0F63D4A8-101E-12D0-65B2-FF0482C77A7B}"/>
              </a:ext>
            </a:extLst>
          </p:cNvPr>
          <p:cNvSpPr>
            <a:spLocks noGrp="1"/>
          </p:cNvSpPr>
          <p:nvPr>
            <p:ph sz="half" idx="1"/>
          </p:nvPr>
        </p:nvSpPr>
        <p:spPr>
          <a:xfrm>
            <a:off x="772380" y="1865184"/>
            <a:ext cx="6751948" cy="3611213"/>
          </a:xfrm>
        </p:spPr>
        <p:txBody>
          <a:bodyPr vert="horz" lIns="91440" tIns="45720" rIns="91440" bIns="45720" rtlCol="0" anchor="t">
            <a:normAutofit/>
          </a:bodyPr>
          <a:lstStyle/>
          <a:p>
            <a:pPr marL="0" indent="0" defTabSz="914400">
              <a:lnSpc>
                <a:spcPct val="150000"/>
              </a:lnSpc>
              <a:buNone/>
            </a:pPr>
            <a:r>
              <a:rPr lang="en-US" sz="1100" dirty="0">
                <a:latin typeface="Arial" panose="020B0604020202020204" pitchFamily="34" charset="0"/>
                <a:cs typeface="Arial" panose="020B0604020202020204" pitchFamily="34" charset="0"/>
              </a:rPr>
              <a:t>This​‍​‌‍​‍‌​‍​‌‍​‍‌ presentation reviews the case of a fictional patient who was diagnosed with asthma. Asthma is a chronic respiratory disorder where the inflammation and the narrowing of the airways can cause the patient to have trouble breathing (NHS, 2023). It can affect any age group, and the severity can be as low as a slight one or as high as a life-threatening one. Usually, the condition requires a long-term management plan and patient education to prevent exacerbations and to maintain the quality of life (Asthma + Lung UK, 2023).</a:t>
            </a:r>
          </a:p>
          <a:p>
            <a:pPr marL="0" indent="0" defTabSz="914400">
              <a:lnSpc>
                <a:spcPct val="150000"/>
              </a:lnSpc>
              <a:buNone/>
            </a:pPr>
            <a:r>
              <a:rPr lang="en-US" sz="1100" dirty="0">
                <a:latin typeface="Arial" panose="020B0604020202020204" pitchFamily="34" charset="0"/>
                <a:cs typeface="Arial" panose="020B0604020202020204" pitchFamily="34" charset="0"/>
              </a:rPr>
              <a:t>The case study here is to interpret how asthma influences the individual's day-to-day life and figure out the right care strategies. The presentation will describe the patient's history, the body structures and functions, risk factors, and a care plan based on evidence. By presenting a fictitious patient, this case study is a way to employ theoretical knowledge practically and ethically. The main goal is to showcase the understanding of asthma management and person-</a:t>
            </a:r>
            <a:r>
              <a:rPr lang="en-US" sz="1100" dirty="0" err="1">
                <a:latin typeface="Arial" panose="020B0604020202020204" pitchFamily="34" charset="0"/>
                <a:cs typeface="Arial" panose="020B0604020202020204" pitchFamily="34" charset="0"/>
              </a:rPr>
              <a:t>centred</a:t>
            </a:r>
            <a:r>
              <a:rPr lang="en-US" sz="1100" dirty="0">
                <a:latin typeface="Arial" panose="020B0604020202020204" pitchFamily="34" charset="0"/>
                <a:cs typeface="Arial" panose="020B0604020202020204" pitchFamily="34" charset="0"/>
              </a:rPr>
              <a:t> care (NICE, ​‍​‌‍​‍‌​‍​‌‍​‍‌2023).</a:t>
            </a:r>
          </a:p>
          <a:p>
            <a:pPr defTabSz="914400">
              <a:lnSpc>
                <a:spcPct val="110000"/>
              </a:lnSpc>
            </a:pPr>
            <a:endParaRPr lang="en-US" sz="1400" dirty="0"/>
          </a:p>
          <a:p>
            <a:pPr defTabSz="914400">
              <a:lnSpc>
                <a:spcPct val="110000"/>
              </a:lnSpc>
            </a:pPr>
            <a:endParaRPr lang="en-US" sz="1400" dirty="0"/>
          </a:p>
          <a:p>
            <a:pPr marL="0" defTabSz="914400">
              <a:lnSpc>
                <a:spcPct val="110000"/>
              </a:lnSpc>
            </a:pPr>
            <a:endParaRPr lang="en-US" sz="1400" dirty="0"/>
          </a:p>
        </p:txBody>
      </p:sp>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a:xfrm>
            <a:off x="1088685" y="5477468"/>
            <a:ext cx="3129159" cy="309201"/>
          </a:xfrm>
        </p:spPr>
        <p:txBody>
          <a:bodyPr vert="horz" lIns="91440" tIns="45720" rIns="91440" bIns="45720" rtlCol="0" anchor="ctr">
            <a:normAutofit/>
          </a:bodyPr>
          <a:lstStyle/>
          <a:p>
            <a:pPr algn="l">
              <a:spcAft>
                <a:spcPts val="600"/>
              </a:spcAft>
              <a:defRPr/>
            </a:pPr>
            <a:fld id="{2303D31F-598B-47EE-BA37-93F097A3D676}" type="datetime1">
              <a:rPr lang="en-GB" altLang="en-US" smtClean="0"/>
              <a:pPr algn="l">
                <a:spcAft>
                  <a:spcPts val="600"/>
                </a:spcAft>
                <a:defRPr/>
              </a:pPr>
              <a:t>18/12/2025</a:t>
            </a:fld>
            <a:endParaRPr lang="en-GB" altLang="en-US"/>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2"/>
          </p:nvPr>
        </p:nvSpPr>
        <p:spPr>
          <a:xfrm>
            <a:off x="360045" y="798973"/>
            <a:ext cx="608264" cy="503578"/>
          </a:xfrm>
        </p:spPr>
        <p:txBody>
          <a:bodyPr vert="horz" lIns="91440" tIns="45720" rIns="91440" bIns="45720" rtlCol="0" anchor="t">
            <a:normAutofit/>
          </a:bodyPr>
          <a:lstStyle/>
          <a:p>
            <a:pPr>
              <a:lnSpc>
                <a:spcPct val="90000"/>
              </a:lnSpc>
              <a:spcAft>
                <a:spcPts val="600"/>
              </a:spcAft>
              <a:defRPr/>
            </a:pPr>
            <a:fld id="{6550E941-99E4-4403-A917-B30FF69A9617}" type="slidenum">
              <a:rPr lang="en-US" altLang="en-US" smtClean="0"/>
              <a:pPr>
                <a:lnSpc>
                  <a:spcPct val="90000"/>
                </a:lnSpc>
                <a:spcAft>
                  <a:spcPts val="600"/>
                </a:spcAft>
                <a:defRPr/>
              </a:pPr>
              <a:t>2</a:t>
            </a:fld>
            <a:endParaRPr lang="en-US" altLang="en-US"/>
          </a:p>
        </p:txBody>
      </p:sp>
      <p:pic>
        <p:nvPicPr>
          <p:cNvPr id="19" name="Audio 18">
            <a:hlinkClick r:id="" action="ppaction://media"/>
            <a:extLst>
              <a:ext uri="{FF2B5EF4-FFF2-40B4-BE49-F238E27FC236}">
                <a16:creationId xmlns:a16="http://schemas.microsoft.com/office/drawing/2014/main" id="{8FD49916-4F67-BD11-9D06-1CD7DE6292B3}"/>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044028000"/>
      </p:ext>
    </p:extLst>
  </p:cSld>
  <p:clrMapOvr>
    <a:masterClrMapping/>
  </p:clrMapOvr>
  <mc:AlternateContent xmlns:mc="http://schemas.openxmlformats.org/markup-compatibility/2006" xmlns:p14="http://schemas.microsoft.com/office/powerpoint/2010/main">
    <mc:Choice Requires="p14">
      <p:transition spd="slow" p14:dur="2000" advTm="17924"/>
    </mc:Choice>
    <mc:Fallback xmlns="">
      <p:transition spd="slow" advTm="179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C362E-D5A4-2F45-CAB9-56AE5C25D854}"/>
              </a:ext>
            </a:extLst>
          </p:cNvPr>
          <p:cNvSpPr>
            <a:spLocks noGrp="1"/>
          </p:cNvSpPr>
          <p:nvPr>
            <p:ph type="title"/>
          </p:nvPr>
        </p:nvSpPr>
        <p:spPr/>
        <p:txBody>
          <a:bodyPr/>
          <a:lstStyle/>
          <a:p>
            <a:r>
              <a:rPr lang="en-GB" dirty="0"/>
              <a:t>What makes asthma symptoms worse</a:t>
            </a:r>
          </a:p>
        </p:txBody>
      </p:sp>
      <p:sp>
        <p:nvSpPr>
          <p:cNvPr id="3" name="Content Placeholder 2">
            <a:extLst>
              <a:ext uri="{FF2B5EF4-FFF2-40B4-BE49-F238E27FC236}">
                <a16:creationId xmlns:a16="http://schemas.microsoft.com/office/drawing/2014/main" id="{9B92F698-F9BD-17FC-075A-E4D4A4C8230F}"/>
              </a:ext>
            </a:extLst>
          </p:cNvPr>
          <p:cNvSpPr>
            <a:spLocks noGrp="1"/>
          </p:cNvSpPr>
          <p:nvPr>
            <p:ph sz="half" idx="1"/>
          </p:nvPr>
        </p:nvSpPr>
        <p:spPr>
          <a:xfrm>
            <a:off x="1443490" y="2013936"/>
            <a:ext cx="3920598" cy="3437560"/>
          </a:xfrm>
        </p:spPr>
        <p:txBody>
          <a:bodyPr>
            <a:normAutofit/>
          </a:bodyPr>
          <a:lstStyle/>
          <a:p>
            <a:pPr marL="0" indent="0">
              <a:lnSpc>
                <a:spcPct val="150000"/>
              </a:lnSpc>
              <a:buNone/>
            </a:pPr>
            <a:r>
              <a:rPr lang="en-GB" sz="1100" dirty="0">
                <a:latin typeface="Arial" panose="020B0604020202020204" pitchFamily="34" charset="0"/>
                <a:cs typeface="Arial" panose="020B0604020202020204" pitchFamily="34" charset="0"/>
              </a:rPr>
              <a:t>There are lot of things that can make asthma worse</a:t>
            </a:r>
          </a:p>
          <a:p>
            <a:pPr marL="0" indent="0">
              <a:lnSpc>
                <a:spcPct val="150000"/>
              </a:lnSpc>
              <a:buNone/>
            </a:pPr>
            <a:r>
              <a:rPr lang="en-GB" sz="1100" dirty="0">
                <a:latin typeface="Arial" panose="020B0604020202020204" pitchFamily="34" charset="0"/>
                <a:cs typeface="Arial" panose="020B0604020202020204" pitchFamily="34" charset="0"/>
              </a:rPr>
              <a:t>Not everyone’s asthma will be affected by the same things.</a:t>
            </a:r>
          </a:p>
          <a:p>
            <a:pPr marL="0" indent="0">
              <a:lnSpc>
                <a:spcPct val="150000"/>
              </a:lnSpc>
              <a:buNone/>
            </a:pPr>
            <a:r>
              <a:rPr lang="en-GB" sz="1100" dirty="0">
                <a:latin typeface="Arial" panose="020B0604020202020204" pitchFamily="34" charset="0"/>
                <a:cs typeface="Arial" panose="020B0604020202020204" pitchFamily="34" charset="0"/>
              </a:rPr>
              <a:t>Things that set off your symptoms are known as triggers</a:t>
            </a:r>
          </a:p>
          <a:p>
            <a:pPr marL="0" indent="0">
              <a:lnSpc>
                <a:spcPct val="150000"/>
              </a:lnSpc>
              <a:buNone/>
            </a:pPr>
            <a:r>
              <a:rPr lang="en-GB" sz="1100" dirty="0">
                <a:latin typeface="Arial" panose="020B0604020202020204" pitchFamily="34" charset="0"/>
                <a:cs typeface="Arial" panose="020B0604020202020204" pitchFamily="34" charset="0"/>
              </a:rPr>
              <a:t>Triggers can make your asthma more inflamed and can cause asthma attacks.</a:t>
            </a:r>
          </a:p>
        </p:txBody>
      </p:sp>
      <p:sp>
        <p:nvSpPr>
          <p:cNvPr id="5" name="Date Placeholder 4">
            <a:extLst>
              <a:ext uri="{FF2B5EF4-FFF2-40B4-BE49-F238E27FC236}">
                <a16:creationId xmlns:a16="http://schemas.microsoft.com/office/drawing/2014/main" id="{430EA9D3-5162-A62C-F21C-423777EDFF82}"/>
              </a:ext>
            </a:extLst>
          </p:cNvPr>
          <p:cNvSpPr>
            <a:spLocks noGrp="1"/>
          </p:cNvSpPr>
          <p:nvPr>
            <p:ph type="dt" sz="half" idx="10"/>
          </p:nvPr>
        </p:nvSpPr>
        <p:spPr/>
        <p:txBody>
          <a:bodyPr/>
          <a:lstStyle/>
          <a:p>
            <a:pPr>
              <a:defRPr/>
            </a:pPr>
            <a:fld id="{F7614AD2-EBEE-4B9C-B8EB-7B45076136C4}" type="datetime1">
              <a:rPr lang="en-GB" altLang="en-US" smtClean="0"/>
              <a:pPr>
                <a:defRPr/>
              </a:pPr>
              <a:t>18/12/2025</a:t>
            </a:fld>
            <a:endParaRPr lang="en-GB" altLang="en-US"/>
          </a:p>
        </p:txBody>
      </p:sp>
      <p:sp>
        <p:nvSpPr>
          <p:cNvPr id="6" name="Slide Number Placeholder 5">
            <a:extLst>
              <a:ext uri="{FF2B5EF4-FFF2-40B4-BE49-F238E27FC236}">
                <a16:creationId xmlns:a16="http://schemas.microsoft.com/office/drawing/2014/main" id="{405715D5-0D5B-6AC6-C6F7-EC769B92466A}"/>
              </a:ext>
            </a:extLst>
          </p:cNvPr>
          <p:cNvSpPr>
            <a:spLocks noGrp="1"/>
          </p:cNvSpPr>
          <p:nvPr>
            <p:ph type="sldNum" sz="quarter" idx="12"/>
          </p:nvPr>
        </p:nvSpPr>
        <p:spPr/>
        <p:txBody>
          <a:bodyPr/>
          <a:lstStyle/>
          <a:p>
            <a:pPr>
              <a:defRPr/>
            </a:pPr>
            <a:fld id="{386495F9-B3F5-4DDF-9323-6CEC80C52C17}" type="slidenum">
              <a:rPr lang="en-GB" altLang="en-US" smtClean="0"/>
              <a:pPr>
                <a:defRPr/>
              </a:pPr>
              <a:t>3</a:t>
            </a:fld>
            <a:endParaRPr lang="en-GB" altLang="en-US"/>
          </a:p>
        </p:txBody>
      </p:sp>
      <p:pic>
        <p:nvPicPr>
          <p:cNvPr id="8" name="Audio 7">
            <a:hlinkClick r:id="" action="ppaction://media"/>
            <a:extLst>
              <a:ext uri="{FF2B5EF4-FFF2-40B4-BE49-F238E27FC236}">
                <a16:creationId xmlns:a16="http://schemas.microsoft.com/office/drawing/2014/main" id="{9F093021-A097-D91A-5B86-DF43CABA8A1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799033844"/>
      </p:ext>
    </p:extLst>
  </p:cSld>
  <p:clrMapOvr>
    <a:masterClrMapping/>
  </p:clrMapOvr>
  <mc:AlternateContent xmlns:mc="http://schemas.openxmlformats.org/markup-compatibility/2006">
    <mc:Choice xmlns:p14="http://schemas.microsoft.com/office/powerpoint/2010/main" Requires="p14">
      <p:transition spd="slow" p14:dur="2000" advTm="68811"/>
    </mc:Choice>
    <mc:Fallback>
      <p:transition spd="slow" advTm="68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87265-E02F-CC8B-78C7-A501EDF4A262}"/>
              </a:ext>
            </a:extLst>
          </p:cNvPr>
          <p:cNvSpPr>
            <a:spLocks noGrp="1"/>
          </p:cNvSpPr>
          <p:nvPr>
            <p:ph type="title"/>
          </p:nvPr>
        </p:nvSpPr>
        <p:spPr>
          <a:xfrm>
            <a:off x="1088684" y="804519"/>
            <a:ext cx="7202456" cy="1049235"/>
          </a:xfrm>
        </p:spPr>
        <p:txBody>
          <a:bodyPr vert="horz" lIns="91440" tIns="45720" rIns="91440" bIns="45720" rtlCol="0" anchor="t">
            <a:normAutofit/>
          </a:bodyPr>
          <a:lstStyle/>
          <a:p>
            <a:pPr defTabSz="914400"/>
            <a:r>
              <a:rPr lang="en-US"/>
              <a:t>Information about the person</a:t>
            </a:r>
          </a:p>
        </p:txBody>
      </p:sp>
      <p:sp>
        <p:nvSpPr>
          <p:cNvPr id="3" name="Content Placeholder 2">
            <a:extLst>
              <a:ext uri="{FF2B5EF4-FFF2-40B4-BE49-F238E27FC236}">
                <a16:creationId xmlns:a16="http://schemas.microsoft.com/office/drawing/2014/main" id="{F2DC1B47-4393-01A9-1CA1-DE8E52F334BB}"/>
              </a:ext>
            </a:extLst>
          </p:cNvPr>
          <p:cNvSpPr>
            <a:spLocks noGrp="1"/>
          </p:cNvSpPr>
          <p:nvPr>
            <p:ph sz="half" idx="1"/>
          </p:nvPr>
        </p:nvSpPr>
        <p:spPr>
          <a:xfrm>
            <a:off x="1088684" y="2015734"/>
            <a:ext cx="4216713" cy="3450613"/>
          </a:xfrm>
        </p:spPr>
        <p:txBody>
          <a:bodyPr vert="horz" lIns="91440" tIns="45720" rIns="91440" bIns="45720" rtlCol="0" anchor="t">
            <a:normAutofit/>
          </a:bodyPr>
          <a:lstStyle/>
          <a:p>
            <a:pPr defTabSz="914400">
              <a:lnSpc>
                <a:spcPct val="110000"/>
              </a:lnSpc>
            </a:pPr>
            <a:r>
              <a:rPr lang="en-US" sz="800" dirty="0"/>
              <a:t>The​‍​‌‍​‍‌​‍​‌‍​‍‌ imaginary patient in this case study is Emily Jones, a 21-year-old female university student. Emily resides in shared student accommodation and is currently in her second year of study. She has been diagnosed with moderate persistent asthma, which was first identified during childhood. Moderate asthma is characterized by frequent symptoms and the requirement of a daily preventer medication (NICE, 2023).</a:t>
            </a:r>
          </a:p>
          <a:p>
            <a:pPr defTabSz="914400">
              <a:lnSpc>
                <a:spcPct val="110000"/>
              </a:lnSpc>
            </a:pPr>
            <a:r>
              <a:rPr lang="en-US" sz="800" dirty="0"/>
              <a:t>Emily is normally able to manage her daily activities on her own; nevertheless, her asthma may limit her ability to carry out physical exercises and attend lectures when her condition is not well controlled. Typical asthma symptoms comprise wheezing, shortness of breath, chest tightness, and coughing, especially at night or during physical exertion (NHS, 2023). Moreover, these symptoms can lead to poor sleep quality and the development of anxiety, which could, in turn, have a detrimental effect on asthma control (Asthma + Lung UK, 2023).</a:t>
            </a:r>
          </a:p>
          <a:p>
            <a:pPr defTabSz="914400">
              <a:lnSpc>
                <a:spcPct val="110000"/>
              </a:lnSpc>
            </a:pPr>
            <a:r>
              <a:rPr lang="en-US" sz="800" dirty="0"/>
              <a:t>Emily is equipped with both a preventer inhaler and a reliever inhaler. Nevertheless, she acknowledges that there are times when she does not follow the instructions of her preventer inhaler. Inadequate adherence to inhaled corticosteroids in young adults is a difficult situation that is frequently encountered and is linked with a higher possibility of asthma exacerbations (NICE, ​‍​‌‍​‍‌​‍​‌‍​‍‌2023).</a:t>
            </a:r>
          </a:p>
          <a:p>
            <a:pPr defTabSz="914400">
              <a:lnSpc>
                <a:spcPct val="110000"/>
              </a:lnSpc>
            </a:pPr>
            <a:r>
              <a:rPr lang="en-US" sz="800" dirty="0"/>
              <a:t>Her latest health parameters indicate that her BMI is 29.5 kg/m², which is classified as overweight (NHS, 2023). Blood pressure of Emily is 148/92 mmHg that is higher than the normal range and shows that she has hypertension. She has breathlessness on exertion, her oxygen saturation is 94%, and peak flow is 300 L/min, overall, her health status.</a:t>
            </a:r>
          </a:p>
        </p:txBody>
      </p:sp>
      <p:pic>
        <p:nvPicPr>
          <p:cNvPr id="7" name="Content Placeholder 6">
            <a:extLst>
              <a:ext uri="{FF2B5EF4-FFF2-40B4-BE49-F238E27FC236}">
                <a16:creationId xmlns:a16="http://schemas.microsoft.com/office/drawing/2014/main" id="{F785313E-29FF-E4E5-E580-7928B8464E4D}"/>
              </a:ext>
            </a:extLst>
          </p:cNvPr>
          <p:cNvPicPr>
            <a:picLocks noGrp="1" noChangeAspect="1"/>
          </p:cNvPicPr>
          <p:nvPr>
            <p:ph sz="half" idx="2"/>
          </p:nvPr>
        </p:nvPicPr>
        <p:blipFill>
          <a:blip r:embed="rId4"/>
          <a:stretch>
            <a:fillRect/>
          </a:stretch>
        </p:blipFill>
        <p:spPr>
          <a:xfrm>
            <a:off x="5281693" y="2057281"/>
            <a:ext cx="3340898" cy="2743438"/>
          </a:xfrm>
          <a:prstGeom prst="rect">
            <a:avLst/>
          </a:prstGeom>
        </p:spPr>
      </p:pic>
      <p:sp>
        <p:nvSpPr>
          <p:cNvPr id="5" name="Date Placeholder 4">
            <a:extLst>
              <a:ext uri="{FF2B5EF4-FFF2-40B4-BE49-F238E27FC236}">
                <a16:creationId xmlns:a16="http://schemas.microsoft.com/office/drawing/2014/main" id="{7D80F55A-28E4-56E2-F583-D99C0BF4BB34}"/>
              </a:ext>
            </a:extLst>
          </p:cNvPr>
          <p:cNvSpPr>
            <a:spLocks noGrp="1"/>
          </p:cNvSpPr>
          <p:nvPr>
            <p:ph type="dt" sz="half" idx="10"/>
          </p:nvPr>
        </p:nvSpPr>
        <p:spPr>
          <a:xfrm>
            <a:off x="5665603" y="330370"/>
            <a:ext cx="2625536" cy="309201"/>
          </a:xfrm>
        </p:spPr>
        <p:txBody>
          <a:bodyPr vert="horz" lIns="91440" tIns="45720" rIns="91440" bIns="45720" rtlCol="0" anchor="ctr">
            <a:normAutofit/>
          </a:bodyPr>
          <a:lstStyle/>
          <a:p>
            <a:pPr>
              <a:spcAft>
                <a:spcPts val="600"/>
              </a:spcAft>
              <a:defRPr/>
            </a:pPr>
            <a:r>
              <a:rPr lang="en-GB" altLang="en-US" dirty="0"/>
              <a:t>(Google.com, 2025)</a:t>
            </a:r>
            <a:endParaRPr lang="en-GB" altLang="en-US"/>
          </a:p>
        </p:txBody>
      </p:sp>
      <p:sp>
        <p:nvSpPr>
          <p:cNvPr id="6" name="Slide Number Placeholder 5">
            <a:extLst>
              <a:ext uri="{FF2B5EF4-FFF2-40B4-BE49-F238E27FC236}">
                <a16:creationId xmlns:a16="http://schemas.microsoft.com/office/drawing/2014/main" id="{BE896C59-E05D-EA4F-8132-B31FF7B6E0C1}"/>
              </a:ext>
            </a:extLst>
          </p:cNvPr>
          <p:cNvSpPr>
            <a:spLocks noGrp="1"/>
          </p:cNvSpPr>
          <p:nvPr>
            <p:ph type="sldNum" sz="quarter" idx="12"/>
          </p:nvPr>
        </p:nvSpPr>
        <p:spPr>
          <a:xfrm>
            <a:off x="360045" y="798973"/>
            <a:ext cx="608264" cy="503578"/>
          </a:xfrm>
        </p:spPr>
        <p:txBody>
          <a:bodyPr vert="horz" lIns="91440" tIns="45720" rIns="91440" bIns="45720" rtlCol="0" anchor="t">
            <a:normAutofit/>
          </a:bodyPr>
          <a:lstStyle/>
          <a:p>
            <a:pPr>
              <a:lnSpc>
                <a:spcPct val="90000"/>
              </a:lnSpc>
              <a:spcAft>
                <a:spcPts val="600"/>
              </a:spcAft>
              <a:defRPr/>
            </a:pPr>
            <a:fld id="{386495F9-B3F5-4DDF-9323-6CEC80C52C17}" type="slidenum">
              <a:rPr lang="en-US" altLang="en-US" smtClean="0"/>
              <a:pPr>
                <a:lnSpc>
                  <a:spcPct val="90000"/>
                </a:lnSpc>
                <a:spcAft>
                  <a:spcPts val="600"/>
                </a:spcAft>
                <a:defRPr/>
              </a:pPr>
              <a:t>4</a:t>
            </a:fld>
            <a:endParaRPr lang="en-US" altLang="en-US"/>
          </a:p>
        </p:txBody>
      </p:sp>
      <p:pic>
        <p:nvPicPr>
          <p:cNvPr id="26" name="Audio 25">
            <a:hlinkClick r:id="" action="ppaction://media"/>
            <a:extLst>
              <a:ext uri="{FF2B5EF4-FFF2-40B4-BE49-F238E27FC236}">
                <a16:creationId xmlns:a16="http://schemas.microsoft.com/office/drawing/2014/main" id="{2D2CE158-A91E-D1D0-368A-AAC835E09F3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377142742"/>
      </p:ext>
    </p:extLst>
  </p:cSld>
  <p:clrMapOvr>
    <a:masterClrMapping/>
  </p:clrMapOvr>
  <mc:AlternateContent xmlns:mc="http://schemas.openxmlformats.org/markup-compatibility/2006" xmlns:p14="http://schemas.microsoft.com/office/powerpoint/2010/main">
    <mc:Choice Requires="p14">
      <p:transition spd="slow" p14:dur="2000" advTm="183230"/>
    </mc:Choice>
    <mc:Fallback xmlns="">
      <p:transition spd="slow" advTm="1832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D0E50-DF52-C632-CA40-8B88C7E074F7}"/>
              </a:ext>
            </a:extLst>
          </p:cNvPr>
          <p:cNvSpPr>
            <a:spLocks noGrp="1"/>
          </p:cNvSpPr>
          <p:nvPr>
            <p:ph type="title"/>
          </p:nvPr>
        </p:nvSpPr>
        <p:spPr/>
        <p:txBody>
          <a:bodyPr/>
          <a:lstStyle/>
          <a:p>
            <a:r>
              <a:rPr lang="en-GB" dirty="0"/>
              <a:t>Anatomy&amp; Physiology of the Respiratory System(Asthma)</a:t>
            </a:r>
          </a:p>
        </p:txBody>
      </p:sp>
      <p:sp>
        <p:nvSpPr>
          <p:cNvPr id="3" name="Content Placeholder 2">
            <a:extLst>
              <a:ext uri="{FF2B5EF4-FFF2-40B4-BE49-F238E27FC236}">
                <a16:creationId xmlns:a16="http://schemas.microsoft.com/office/drawing/2014/main" id="{369EE228-94A1-EA9A-C4BC-EAED5E27A4C2}"/>
              </a:ext>
            </a:extLst>
          </p:cNvPr>
          <p:cNvSpPr>
            <a:spLocks noGrp="1"/>
          </p:cNvSpPr>
          <p:nvPr>
            <p:ph idx="1"/>
          </p:nvPr>
        </p:nvSpPr>
        <p:spPr>
          <a:xfrm>
            <a:off x="107504" y="1853755"/>
            <a:ext cx="6192688" cy="4610100"/>
          </a:xfrm>
        </p:spPr>
        <p:txBody>
          <a:bodyPr>
            <a:noAutofit/>
          </a:bodyPr>
          <a:lstStyle/>
          <a:p>
            <a:pPr marL="0" indent="0">
              <a:lnSpc>
                <a:spcPct val="150000"/>
              </a:lnSpc>
              <a:buNone/>
            </a:pPr>
            <a:r>
              <a:rPr lang="en-US" sz="1100" dirty="0">
                <a:latin typeface="Arial" panose="020B0604020202020204" pitchFamily="34" charset="0"/>
                <a:cs typeface="Arial" panose="020B0604020202020204" pitchFamily="34" charset="0"/>
              </a:rPr>
              <a:t>Asthma​‍​‌‍​‍‌​‍​‌‍​‍‌ is a condition that mainly affects the respiratory system, the structures in the lungs which are the bronchi and bronchioles. The lungs in a healthy person can let the air pass freely through the open airways. However, in asthmatic patients, the continual inflammation makes the airways a very sensitive area to any kind of irritating substances (NHS, 2023).</a:t>
            </a:r>
          </a:p>
          <a:p>
            <a:pPr marL="0" indent="0">
              <a:lnSpc>
                <a:spcPct val="150000"/>
              </a:lnSpc>
              <a:buNone/>
            </a:pPr>
            <a:endParaRPr lang="en-US" sz="1100" dirty="0">
              <a:latin typeface="Arial" panose="020B0604020202020204" pitchFamily="34" charset="0"/>
              <a:cs typeface="Arial" panose="020B0604020202020204" pitchFamily="34" charset="0"/>
            </a:endParaRPr>
          </a:p>
          <a:p>
            <a:pPr marL="0" indent="0">
              <a:lnSpc>
                <a:spcPct val="150000"/>
              </a:lnSpc>
              <a:buNone/>
            </a:pPr>
            <a:r>
              <a:rPr lang="en-US" sz="1100" dirty="0">
                <a:latin typeface="Arial" panose="020B0604020202020204" pitchFamily="34" charset="0"/>
                <a:cs typeface="Arial" panose="020B0604020202020204" pitchFamily="34" charset="0"/>
              </a:rPr>
              <a:t>If the person is exposed to any trigger such as allergens or cold air, the smooth muscles surrounding the airways will get contracted causing the airway to become narrow. At the same time, the infection will cause the airway to swell, and more mucus made which will narrow the airways even more (Asthma + Lung UK, 2023). These changes in the physiology of the body hence flow of air in the lungs becomes very limited and the patient finds it difficult to breathe.</a:t>
            </a:r>
          </a:p>
          <a:p>
            <a:pPr marL="0" indent="0">
              <a:lnSpc>
                <a:spcPct val="150000"/>
              </a:lnSpc>
              <a:buNone/>
            </a:pPr>
            <a:endParaRPr lang="en-US" sz="1100" dirty="0">
              <a:latin typeface="Arial" panose="020B0604020202020204" pitchFamily="34" charset="0"/>
              <a:cs typeface="Arial" panose="020B0604020202020204" pitchFamily="34" charset="0"/>
            </a:endParaRPr>
          </a:p>
          <a:p>
            <a:pPr marL="0" indent="0">
              <a:lnSpc>
                <a:spcPct val="150000"/>
              </a:lnSpc>
              <a:buNone/>
            </a:pPr>
            <a:r>
              <a:rPr lang="en-US" sz="1100" dirty="0">
                <a:latin typeface="Arial" panose="020B0604020202020204" pitchFamily="34" charset="0"/>
                <a:cs typeface="Arial" panose="020B0604020202020204" pitchFamily="34" charset="0"/>
              </a:rPr>
              <a:t>As a result of the violent passage of air through the narrowed airways, the patient must wheeze and will be short of breath, etc. If the asthma is severe or uncontrolled, the supply of oxygen in the body can be very low and this situation can be fatal if the patient is not provided with the right treatment immediately (NICE, 2023). This is one of the reasons why anti-inflammatory medication should be taken consistently in the management of ​‍​‌‍​‍‌​‍​‌‍​‍‌asthma.</a:t>
            </a:r>
            <a:endParaRPr lang="en-GB" sz="11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80BDCAEB-239E-7F92-C2C6-75725F5858D1}"/>
              </a:ext>
            </a:extLst>
          </p:cNvPr>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Slide Number Placeholder 4">
            <a:extLst>
              <a:ext uri="{FF2B5EF4-FFF2-40B4-BE49-F238E27FC236}">
                <a16:creationId xmlns:a16="http://schemas.microsoft.com/office/drawing/2014/main" id="{30EB4987-D09C-CC89-4D6E-5DC367C9C563}"/>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
        <p:nvSpPr>
          <p:cNvPr id="6" name="AutoShape 2">
            <a:extLst>
              <a:ext uri="{FF2B5EF4-FFF2-40B4-BE49-F238E27FC236}">
                <a16:creationId xmlns:a16="http://schemas.microsoft.com/office/drawing/2014/main" id="{9BE881AC-B103-CD8A-8554-F84DE4AE3786}"/>
              </a:ext>
            </a:extLst>
          </p:cNvPr>
          <p:cNvSpPr>
            <a:spLocks noChangeAspect="1" noChangeArrowheads="1"/>
          </p:cNvSpPr>
          <p:nvPr/>
        </p:nvSpPr>
        <p:spPr bwMode="auto">
          <a:xfrm>
            <a:off x="762000" y="1123950"/>
            <a:ext cx="7620000" cy="46101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a:extLst>
              <a:ext uri="{FF2B5EF4-FFF2-40B4-BE49-F238E27FC236}">
                <a16:creationId xmlns:a16="http://schemas.microsoft.com/office/drawing/2014/main" id="{696F93E9-8F72-F7A1-422A-4DC6D0F53AF0}"/>
              </a:ext>
            </a:extLst>
          </p:cNvPr>
          <p:cNvSpPr>
            <a:spLocks noChangeAspect="1" noChangeArrowheads="1"/>
          </p:cNvSpPr>
          <p:nvPr/>
        </p:nvSpPr>
        <p:spPr bwMode="auto">
          <a:xfrm>
            <a:off x="0" y="1276350"/>
            <a:ext cx="6300192" cy="46101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a:extLst>
              <a:ext uri="{FF2B5EF4-FFF2-40B4-BE49-F238E27FC236}">
                <a16:creationId xmlns:a16="http://schemas.microsoft.com/office/drawing/2014/main" id="{179F9235-23F7-AF66-D2A1-8FB78267E8DA}"/>
              </a:ext>
            </a:extLst>
          </p:cNvPr>
          <p:cNvSpPr>
            <a:spLocks noChangeAspect="1" noChangeArrowheads="1"/>
          </p:cNvSpPr>
          <p:nvPr/>
        </p:nvSpPr>
        <p:spPr bwMode="auto">
          <a:xfrm>
            <a:off x="1066800" y="1428750"/>
            <a:ext cx="7620000" cy="46101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8">
            <a:extLst>
              <a:ext uri="{FF2B5EF4-FFF2-40B4-BE49-F238E27FC236}">
                <a16:creationId xmlns:a16="http://schemas.microsoft.com/office/drawing/2014/main" id="{27E4D013-CA07-7DA0-D43E-CEC014F16490}"/>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descr="A diagram of a human lungs&#10;&#10;Description automatically generated">
            <a:extLst>
              <a:ext uri="{FF2B5EF4-FFF2-40B4-BE49-F238E27FC236}">
                <a16:creationId xmlns:a16="http://schemas.microsoft.com/office/drawing/2014/main" id="{DF91A783-CAD4-F143-D105-AA254270F4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00192" y="1853755"/>
            <a:ext cx="2736304" cy="3181920"/>
          </a:xfrm>
          <a:prstGeom prst="rect">
            <a:avLst/>
          </a:prstGeom>
        </p:spPr>
      </p:pic>
      <p:sp>
        <p:nvSpPr>
          <p:cNvPr id="14" name="TextBox 13">
            <a:extLst>
              <a:ext uri="{FF2B5EF4-FFF2-40B4-BE49-F238E27FC236}">
                <a16:creationId xmlns:a16="http://schemas.microsoft.com/office/drawing/2014/main" id="{6ED80D6E-E4E4-1F85-4F8A-BCB6CBA6DEF2}"/>
              </a:ext>
            </a:extLst>
          </p:cNvPr>
          <p:cNvSpPr txBox="1"/>
          <p:nvPr/>
        </p:nvSpPr>
        <p:spPr>
          <a:xfrm>
            <a:off x="6300192" y="5229200"/>
            <a:ext cx="2592288" cy="430887"/>
          </a:xfrm>
          <a:prstGeom prst="rect">
            <a:avLst/>
          </a:prstGeom>
          <a:noFill/>
        </p:spPr>
        <p:txBody>
          <a:bodyPr wrap="square" rtlCol="0">
            <a:spAutoFit/>
          </a:bodyPr>
          <a:lstStyle/>
          <a:p>
            <a:r>
              <a:rPr lang="en-GB" sz="1100" dirty="0"/>
              <a:t>(https://www.facebook.com/RNspeak, 2024)</a:t>
            </a:r>
          </a:p>
        </p:txBody>
      </p:sp>
      <p:pic>
        <p:nvPicPr>
          <p:cNvPr id="23" name="Audio 22">
            <a:hlinkClick r:id="" action="ppaction://media"/>
            <a:extLst>
              <a:ext uri="{FF2B5EF4-FFF2-40B4-BE49-F238E27FC236}">
                <a16:creationId xmlns:a16="http://schemas.microsoft.com/office/drawing/2014/main" id="{1A1FD747-88AB-4105-015A-B61CC737248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806116145"/>
      </p:ext>
    </p:extLst>
  </p:cSld>
  <p:clrMapOvr>
    <a:masterClrMapping/>
  </p:clrMapOvr>
  <mc:AlternateContent xmlns:mc="http://schemas.openxmlformats.org/markup-compatibility/2006" xmlns:p14="http://schemas.microsoft.com/office/powerpoint/2010/main">
    <mc:Choice Requires="p14">
      <p:transition spd="slow" p14:dur="2000" advTm="42514"/>
    </mc:Choice>
    <mc:Fallback xmlns="">
      <p:transition spd="slow" advTm="425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22AF487-67AF-D0D9-C937-B7CF4D4842C7}"/>
              </a:ext>
            </a:extLst>
          </p:cNvPr>
          <p:cNvPicPr>
            <a:picLocks noChangeAspect="1"/>
          </p:cNvPicPr>
          <p:nvPr/>
        </p:nvPicPr>
        <p:blipFill>
          <a:blip r:embed="rId4">
            <a:duotone>
              <a:schemeClr val="bg2">
                <a:shade val="45000"/>
                <a:satMod val="135000"/>
              </a:schemeClr>
              <a:prstClr val="white"/>
            </a:duotone>
          </a:blip>
          <a:srcRect r="2333"/>
          <a:stretch>
            <a:fillRect/>
          </a:stretch>
        </p:blipFill>
        <p:spPr>
          <a:xfrm>
            <a:off x="20" y="10"/>
            <a:ext cx="9143980" cy="6857990"/>
          </a:xfrm>
          <a:prstGeom prst="rect">
            <a:avLst/>
          </a:prstGeom>
        </p:spPr>
      </p:pic>
      <p:sp>
        <p:nvSpPr>
          <p:cNvPr id="12" name="Rectangle 11">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B924A3-1440-EE2D-BFA7-E4E87ED0695F}"/>
              </a:ext>
            </a:extLst>
          </p:cNvPr>
          <p:cNvSpPr>
            <a:spLocks noGrp="1"/>
          </p:cNvSpPr>
          <p:nvPr>
            <p:ph type="title"/>
          </p:nvPr>
        </p:nvSpPr>
        <p:spPr>
          <a:xfrm>
            <a:off x="628650" y="365125"/>
            <a:ext cx="7886700" cy="1325563"/>
          </a:xfrm>
        </p:spPr>
        <p:txBody>
          <a:bodyPr>
            <a:normAutofit/>
          </a:bodyPr>
          <a:lstStyle/>
          <a:p>
            <a:r>
              <a:rPr lang="en-GB" sz="2800" b="1"/>
              <a:t>Care Plan (1)</a:t>
            </a:r>
            <a:br>
              <a:rPr lang="en-GB" sz="2800" b="1"/>
            </a:br>
            <a:br>
              <a:rPr lang="en-GB" sz="2800" b="1"/>
            </a:br>
            <a:endParaRPr lang="en-GB" sz="2800" b="1"/>
          </a:p>
        </p:txBody>
      </p:sp>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a:xfrm>
            <a:off x="628650" y="6356350"/>
            <a:ext cx="2057400" cy="365125"/>
          </a:xfrm>
        </p:spPr>
        <p:txBody>
          <a:bodyPr>
            <a:normAutofit/>
          </a:bodyPr>
          <a:lstStyle/>
          <a:p>
            <a:pPr>
              <a:spcAft>
                <a:spcPts val="600"/>
              </a:spcAft>
              <a:defRPr/>
            </a:pPr>
            <a:fld id="{2303D31F-598B-47EE-BA37-93F097A3D676}" type="datetime1">
              <a:rPr lang="en-GB" altLang="en-US" smtClean="0"/>
              <a:pPr>
                <a:spcAft>
                  <a:spcPts val="600"/>
                </a:spcAft>
                <a:defRPr/>
              </a:pPr>
              <a:t>18/12/2025</a:t>
            </a:fld>
            <a:endParaRPr lang="en-GB" altLang="en-US"/>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6550E941-99E4-4403-A917-B30FF69A9617}" type="slidenum">
              <a:rPr lang="en-GB" altLang="en-US" smtClean="0"/>
              <a:pPr>
                <a:spcAft>
                  <a:spcPts val="600"/>
                </a:spcAft>
                <a:defRPr/>
              </a:pPr>
              <a:t>6</a:t>
            </a:fld>
            <a:endParaRPr lang="en-GB" altLang="en-US"/>
          </a:p>
        </p:txBody>
      </p:sp>
      <p:graphicFrame>
        <p:nvGraphicFramePr>
          <p:cNvPr id="7" name="Content Placeholder 2">
            <a:extLst>
              <a:ext uri="{FF2B5EF4-FFF2-40B4-BE49-F238E27FC236}">
                <a16:creationId xmlns:a16="http://schemas.microsoft.com/office/drawing/2014/main" id="{1CC99B3D-5BEC-B889-2109-48CB6E1C6096}"/>
              </a:ext>
            </a:extLst>
          </p:cNvPr>
          <p:cNvGraphicFramePr>
            <a:graphicFrameLocks noGrp="1"/>
          </p:cNvGraphicFramePr>
          <p:nvPr>
            <p:ph idx="1"/>
            <p:extLst>
              <p:ext uri="{D42A27DB-BD31-4B8C-83A1-F6EECF244321}">
                <p14:modId xmlns:p14="http://schemas.microsoft.com/office/powerpoint/2010/main" val="3467996574"/>
              </p:ext>
            </p:extLst>
          </p:nvPr>
        </p:nvGraphicFramePr>
        <p:xfrm>
          <a:off x="628650" y="1196752"/>
          <a:ext cx="7886700" cy="498021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8" name="Audio 17">
            <a:hlinkClick r:id="" action="ppaction://media"/>
            <a:extLst>
              <a:ext uri="{FF2B5EF4-FFF2-40B4-BE49-F238E27FC236}">
                <a16:creationId xmlns:a16="http://schemas.microsoft.com/office/drawing/2014/main" id="{58822043-B91B-3BA1-6804-F50AAC5DE9FC}"/>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070946817"/>
      </p:ext>
    </p:extLst>
  </p:cSld>
  <p:clrMapOvr>
    <a:masterClrMapping/>
  </p:clrMapOvr>
  <mc:AlternateContent xmlns:mc="http://schemas.openxmlformats.org/markup-compatibility/2006" xmlns:p14="http://schemas.microsoft.com/office/powerpoint/2010/main">
    <mc:Choice Requires="p14">
      <p:transition spd="slow" p14:dur="2000" advTm="29558"/>
    </mc:Choice>
    <mc:Fallback xmlns="">
      <p:transition spd="slow" advTm="295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457200" y="274638"/>
            <a:ext cx="8229600" cy="922114"/>
          </a:xfrm>
        </p:spPr>
        <p:txBody>
          <a:bodyPr/>
          <a:lstStyle/>
          <a:p>
            <a:r>
              <a:rPr lang="en-GB" sz="3600" b="1" dirty="0"/>
              <a:t>Care Plan (2)</a:t>
            </a:r>
          </a:p>
        </p:txBody>
      </p:sp>
      <p:sp>
        <p:nvSpPr>
          <p:cNvPr id="3" name="Content Placeholder 2">
            <a:extLst>
              <a:ext uri="{FF2B5EF4-FFF2-40B4-BE49-F238E27FC236}">
                <a16:creationId xmlns:a16="http://schemas.microsoft.com/office/drawing/2014/main" id="{D8D4FB70-B25A-602C-D334-08F645D206D5}"/>
              </a:ext>
            </a:extLst>
          </p:cNvPr>
          <p:cNvSpPr>
            <a:spLocks noGrp="1"/>
          </p:cNvSpPr>
          <p:nvPr>
            <p:ph idx="1"/>
          </p:nvPr>
        </p:nvSpPr>
        <p:spPr/>
        <p:txBody>
          <a:bodyPr>
            <a:normAutofit fontScale="62500" lnSpcReduction="20000"/>
          </a:bodyPr>
          <a:lstStyle/>
          <a:p>
            <a:endParaRPr lang="en-US" dirty="0"/>
          </a:p>
          <a:p>
            <a:pPr marL="0" indent="0">
              <a:buNone/>
            </a:pPr>
            <a:r>
              <a:rPr lang="en-US" dirty="0"/>
              <a:t>                         Poor Asthma Control</a:t>
            </a:r>
          </a:p>
          <a:p>
            <a:r>
              <a:rPr lang="en-US" dirty="0"/>
              <a:t>Poor​‍​‌‍​‍‌​‍​‌‍​‍‌ asthma control is another major issue that has been raised, which is mostly due to the irregular use of preventer medication. The principal aim of this care plan is to lessen the occurrence and intensity of asthma exacerbations.</a:t>
            </a:r>
          </a:p>
          <a:p>
            <a:endParaRPr lang="en-US" dirty="0"/>
          </a:p>
          <a:p>
            <a:r>
              <a:rPr lang="en-US" dirty="0"/>
              <a:t>Daily use of inhaled corticosteroids is the single most effective measure to control airway inflammation and prevent symptoms (NICE, 2023). The instruction should concentrate on helping Emily realize that preventer inhalers are the must be used even when she is without symptoms. There is a strong recommendation for creating a personalized asthma action plan as it leads to better asthma self-management and improved health outcomes (NHS, 2023).</a:t>
            </a:r>
          </a:p>
          <a:p>
            <a:endParaRPr lang="en-US" dirty="0"/>
          </a:p>
          <a:p>
            <a:r>
              <a:rPr lang="en-US" dirty="0"/>
              <a:t>Regular asthma reviews provide the opportunity for healthcare professionals to evaluate symptom control, inhaler technique, and adherence; thus, they can continue to provide the most suitable treatment (Asthma + Lung UK, ​‍​‌‍​‍‌​‍​‌‍​‍‌2023).</a:t>
            </a:r>
            <a:endParaRPr lang="en-GB" dirty="0"/>
          </a:p>
        </p:txBody>
      </p:sp>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pic>
        <p:nvPicPr>
          <p:cNvPr id="19" name="Audio 18">
            <a:hlinkClick r:id="" action="ppaction://media"/>
            <a:extLst>
              <a:ext uri="{FF2B5EF4-FFF2-40B4-BE49-F238E27FC236}">
                <a16:creationId xmlns:a16="http://schemas.microsoft.com/office/drawing/2014/main" id="{45D7BE7D-6430-4147-1E4A-3C3473B7DCD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425489401"/>
      </p:ext>
    </p:extLst>
  </p:cSld>
  <p:clrMapOvr>
    <a:masterClrMapping/>
  </p:clrMapOvr>
  <mc:AlternateContent xmlns:mc="http://schemas.openxmlformats.org/markup-compatibility/2006" xmlns:p14="http://schemas.microsoft.com/office/powerpoint/2010/main">
    <mc:Choice Requires="p14">
      <p:transition spd="slow" p14:dur="2000" advTm="36409"/>
    </mc:Choice>
    <mc:Fallback xmlns="">
      <p:transition spd="slow" advTm="364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1088684" y="804519"/>
            <a:ext cx="7202456" cy="1049235"/>
          </a:xfrm>
        </p:spPr>
        <p:txBody>
          <a:bodyPr>
            <a:normAutofit/>
          </a:bodyPr>
          <a:lstStyle/>
          <a:p>
            <a:r>
              <a:rPr lang="en-GB" b="1"/>
              <a:t>Care Plan (3) </a:t>
            </a:r>
          </a:p>
        </p:txBody>
      </p:sp>
      <p:graphicFrame>
        <p:nvGraphicFramePr>
          <p:cNvPr id="7" name="Content Placeholder 2">
            <a:extLst>
              <a:ext uri="{FF2B5EF4-FFF2-40B4-BE49-F238E27FC236}">
                <a16:creationId xmlns:a16="http://schemas.microsoft.com/office/drawing/2014/main" id="{45BDB266-6070-AA48-49BE-D5960C2481F4}"/>
              </a:ext>
            </a:extLst>
          </p:cNvPr>
          <p:cNvGraphicFramePr>
            <a:graphicFrameLocks noGrp="1"/>
          </p:cNvGraphicFramePr>
          <p:nvPr>
            <p:ph idx="1"/>
            <p:extLst>
              <p:ext uri="{D42A27DB-BD31-4B8C-83A1-F6EECF244321}">
                <p14:modId xmlns:p14="http://schemas.microsoft.com/office/powerpoint/2010/main" val="1916653973"/>
              </p:ext>
            </p:extLst>
          </p:nvPr>
        </p:nvGraphicFramePr>
        <p:xfrm>
          <a:off x="1088231" y="1700808"/>
          <a:ext cx="7948265" cy="5400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a:xfrm>
            <a:off x="5665603" y="330370"/>
            <a:ext cx="2625536" cy="309201"/>
          </a:xfrm>
        </p:spPr>
        <p:txBody>
          <a:bodyPr>
            <a:normAutofit/>
          </a:bodyPr>
          <a:lstStyle/>
          <a:p>
            <a:pPr>
              <a:spcAft>
                <a:spcPts val="600"/>
              </a:spcAft>
              <a:defRPr/>
            </a:pPr>
            <a:fld id="{2303D31F-598B-47EE-BA37-93F097A3D676}" type="datetime1">
              <a:rPr lang="en-GB" altLang="en-US" smtClean="0"/>
              <a:pPr>
                <a:spcAft>
                  <a:spcPts val="600"/>
                </a:spcAft>
                <a:defRPr/>
              </a:pPr>
              <a:t>18/12/2025</a:t>
            </a:fld>
            <a:endParaRPr lang="en-GB" altLang="en-US"/>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2"/>
          </p:nvPr>
        </p:nvSpPr>
        <p:spPr>
          <a:xfrm>
            <a:off x="360045" y="798973"/>
            <a:ext cx="608264" cy="503578"/>
          </a:xfrm>
        </p:spPr>
        <p:txBody>
          <a:bodyPr>
            <a:normAutofit/>
          </a:bodyPr>
          <a:lstStyle/>
          <a:p>
            <a:pPr>
              <a:lnSpc>
                <a:spcPct val="90000"/>
              </a:lnSpc>
              <a:spcAft>
                <a:spcPts val="600"/>
              </a:spcAft>
              <a:defRPr/>
            </a:pPr>
            <a:fld id="{6550E941-99E4-4403-A917-B30FF69A9617}" type="slidenum">
              <a:rPr lang="en-GB" altLang="en-US" smtClean="0">
                <a:latin typeface="Arial" panose="020B0604020202020204" pitchFamily="34" charset="0"/>
                <a:cs typeface="Arial" panose="020B0604020202020204" pitchFamily="34" charset="0"/>
              </a:rPr>
              <a:pPr>
                <a:lnSpc>
                  <a:spcPct val="90000"/>
                </a:lnSpc>
                <a:spcAft>
                  <a:spcPts val="600"/>
                </a:spcAft>
                <a:defRPr/>
              </a:pPr>
              <a:t>8</a:t>
            </a:fld>
            <a:endParaRPr lang="en-GB" altLang="en-US">
              <a:latin typeface="Arial" panose="020B0604020202020204" pitchFamily="34" charset="0"/>
              <a:cs typeface="Arial" panose="020B0604020202020204" pitchFamily="34" charset="0"/>
            </a:endParaRPr>
          </a:p>
        </p:txBody>
      </p:sp>
      <p:pic>
        <p:nvPicPr>
          <p:cNvPr id="22" name="Audio 21">
            <a:hlinkClick r:id="" action="ppaction://media"/>
            <a:extLst>
              <a:ext uri="{FF2B5EF4-FFF2-40B4-BE49-F238E27FC236}">
                <a16:creationId xmlns:a16="http://schemas.microsoft.com/office/drawing/2014/main" id="{E92B8DF7-4A76-EF9D-0F7E-30248333CE11}"/>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3418309274"/>
      </p:ext>
    </p:extLst>
  </p:cSld>
  <p:clrMapOvr>
    <a:masterClrMapping/>
  </p:clrMapOvr>
  <mc:AlternateContent xmlns:mc="http://schemas.openxmlformats.org/markup-compatibility/2006" xmlns:p14="http://schemas.microsoft.com/office/powerpoint/2010/main">
    <mc:Choice Requires="p14">
      <p:transition spd="slow" p14:dur="2000" advTm="58194"/>
    </mc:Choice>
    <mc:Fallback xmlns="">
      <p:transition spd="slow" advTm="581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57D31-DADE-64A5-FE76-0950595539A1}"/>
              </a:ext>
            </a:extLst>
          </p:cNvPr>
          <p:cNvSpPr>
            <a:spLocks noGrp="1"/>
          </p:cNvSpPr>
          <p:nvPr>
            <p:ph type="title"/>
          </p:nvPr>
        </p:nvSpPr>
        <p:spPr/>
        <p:txBody>
          <a:bodyPr/>
          <a:lstStyle/>
          <a:p>
            <a:r>
              <a:rPr lang="en-GB" dirty="0"/>
              <a:t>What cause asthma</a:t>
            </a:r>
          </a:p>
        </p:txBody>
      </p:sp>
      <p:sp>
        <p:nvSpPr>
          <p:cNvPr id="3" name="Content Placeholder 2">
            <a:extLst>
              <a:ext uri="{FF2B5EF4-FFF2-40B4-BE49-F238E27FC236}">
                <a16:creationId xmlns:a16="http://schemas.microsoft.com/office/drawing/2014/main" id="{8FF598CF-6484-1EAA-FFC9-1908AC3BF43E}"/>
              </a:ext>
            </a:extLst>
          </p:cNvPr>
          <p:cNvSpPr>
            <a:spLocks noGrp="1"/>
          </p:cNvSpPr>
          <p:nvPr>
            <p:ph idx="1"/>
          </p:nvPr>
        </p:nvSpPr>
        <p:spPr>
          <a:xfrm>
            <a:off x="251521" y="1916833"/>
            <a:ext cx="7763314" cy="4136648"/>
          </a:xfrm>
        </p:spPr>
        <p:txBody>
          <a:bodyPr>
            <a:normAutofit/>
          </a:bodyPr>
          <a:lstStyle/>
          <a:p>
            <a:r>
              <a:rPr lang="en-GB" sz="1100" dirty="0">
                <a:latin typeface="Arial" panose="020B0604020202020204" pitchFamily="34" charset="0"/>
                <a:cs typeface="Arial" panose="020B0604020202020204" pitchFamily="34" charset="0"/>
              </a:rPr>
              <a:t>The common risk factors that make having asthma more likely.</a:t>
            </a:r>
          </a:p>
          <a:p>
            <a:pPr>
              <a:buFont typeface="Wingdings" panose="05000000000000000000" pitchFamily="2" charset="2"/>
              <a:buChar char="Ø"/>
            </a:pPr>
            <a:r>
              <a:rPr lang="en-GB" sz="1100" dirty="0">
                <a:latin typeface="Arial" panose="020B0604020202020204" pitchFamily="34" charset="0"/>
                <a:cs typeface="Arial" panose="020B0604020202020204" pitchFamily="34" charset="0"/>
              </a:rPr>
              <a:t>Asthma can run in families</a:t>
            </a:r>
          </a:p>
          <a:p>
            <a:pPr marL="0" indent="0">
              <a:buNone/>
            </a:pPr>
            <a:r>
              <a:rPr lang="en-US" sz="1100" dirty="0">
                <a:latin typeface="Arial" panose="020B0604020202020204" pitchFamily="34" charset="0"/>
                <a:cs typeface="Arial" panose="020B0604020202020204" pitchFamily="34" charset="0"/>
              </a:rPr>
              <a:t>The​‍​‌‍​‍‌​‍​‌‍​‍‌ probability that you will get asthma is higher if it is a condition that runs in your close family, like your parents or siblings. The reason for this is a combination of genes and the fact that you all share the same environment where you live and grow ​‍​‌‍​‍‌​‍​‌‍​‍‌up.</a:t>
            </a:r>
          </a:p>
          <a:p>
            <a:pPr>
              <a:buFont typeface="Wingdings" panose="05000000000000000000" pitchFamily="2" charset="2"/>
              <a:buChar char="Ø"/>
            </a:pPr>
            <a:r>
              <a:rPr lang="en-GB" sz="1100" dirty="0">
                <a:latin typeface="Arial" panose="020B0604020202020204" pitchFamily="34" charset="0"/>
                <a:cs typeface="Arial" panose="020B0604020202020204" pitchFamily="34" charset="0"/>
              </a:rPr>
              <a:t>Babies born early or small</a:t>
            </a:r>
          </a:p>
          <a:p>
            <a:pPr marL="0" indent="0">
              <a:buNone/>
            </a:pPr>
            <a:r>
              <a:rPr lang="en-US" sz="1100" dirty="0">
                <a:latin typeface="Arial" panose="020B0604020202020204" pitchFamily="34" charset="0"/>
                <a:cs typeface="Arial" panose="020B0604020202020204" pitchFamily="34" charset="0"/>
              </a:rPr>
              <a:t>Particularly​‍​‌‍​‍‌​‍​‌‍​‍‌ if after birth they had to be put on a ventilator to help them breathe, and that they were born prematurely. </a:t>
            </a:r>
          </a:p>
          <a:p>
            <a:pPr>
              <a:buFont typeface="Wingdings" panose="05000000000000000000" pitchFamily="2" charset="2"/>
              <a:buChar char="Ø"/>
            </a:pPr>
            <a:r>
              <a:rPr lang="en-US" sz="1100" dirty="0">
                <a:latin typeface="Arial" panose="020B0604020202020204" pitchFamily="34" charset="0"/>
                <a:cs typeface="Arial" panose="020B0604020202020204" pitchFamily="34" charset="0"/>
              </a:rPr>
              <a:t>Allergies</a:t>
            </a:r>
          </a:p>
          <a:p>
            <a:pPr marL="0" indent="0">
              <a:buNone/>
            </a:pPr>
            <a:r>
              <a:rPr lang="en-US" sz="1100" dirty="0">
                <a:latin typeface="Arial" panose="020B0604020202020204" pitchFamily="34" charset="0"/>
                <a:cs typeface="Arial" panose="020B0604020202020204" pitchFamily="34" charset="0"/>
              </a:rPr>
              <a:t>For example, children allergic to pollen, such as that, may asthma will become more.</a:t>
            </a:r>
          </a:p>
          <a:p>
            <a:pPr marL="0" indent="0">
              <a:buNone/>
            </a:pPr>
            <a:r>
              <a:rPr lang="en-US" sz="1100" dirty="0">
                <a:latin typeface="Arial" panose="020B0604020202020204" pitchFamily="34" charset="0"/>
                <a:cs typeface="Arial" panose="020B0604020202020204" pitchFamily="34" charset="0"/>
              </a:rPr>
              <a:t>Asthma can be aggravated by air pollution such as that from traffic. children who live in the areas that are close to very busy roads are more likely to get ​‍​‌‍​‍‌​‍​‌‍​‍‌asthma.</a:t>
            </a:r>
            <a:r>
              <a:rPr lang="en-GB" sz="1100" dirty="0">
                <a:latin typeface="Arial" panose="020B0604020202020204" pitchFamily="34" charset="0"/>
                <a:cs typeface="Arial" panose="020B0604020202020204" pitchFamily="34" charset="0"/>
              </a:rPr>
              <a:t>Allergies</a:t>
            </a:r>
          </a:p>
          <a:p>
            <a:pPr>
              <a:buFont typeface="Wingdings" panose="05000000000000000000" pitchFamily="2" charset="2"/>
              <a:buChar char="Ø"/>
            </a:pPr>
            <a:r>
              <a:rPr lang="en-GB" sz="1100" dirty="0">
                <a:latin typeface="Arial" panose="020B0604020202020204" pitchFamily="34" charset="0"/>
                <a:cs typeface="Arial" panose="020B0604020202020204" pitchFamily="34" charset="0"/>
              </a:rPr>
              <a:t>Air pollution</a:t>
            </a:r>
          </a:p>
          <a:p>
            <a:pPr marL="0" indent="0">
              <a:buNone/>
            </a:pPr>
            <a:r>
              <a:rPr lang="en-US" sz="1100" dirty="0">
                <a:latin typeface="Arial" panose="020B0604020202020204" pitchFamily="34" charset="0"/>
                <a:cs typeface="Arial" panose="020B0604020202020204" pitchFamily="34" charset="0"/>
              </a:rPr>
              <a:t>Asthma can be serious by air pollution such as that from traffic. children who live in the areas that are close to very busy roads are more likely to get ​‍​‌‍​‍‌​‍​‌‍​‍‌asthma. </a:t>
            </a: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044F51B3-B46C-6D12-34AE-D87419E477AE}"/>
              </a:ext>
            </a:extLst>
          </p:cNvPr>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Slide Number Placeholder 4">
            <a:extLst>
              <a:ext uri="{FF2B5EF4-FFF2-40B4-BE49-F238E27FC236}">
                <a16:creationId xmlns:a16="http://schemas.microsoft.com/office/drawing/2014/main" id="{A50A720E-C32B-6E8E-B12E-9A78D4E8FB8B}"/>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pic>
        <p:nvPicPr>
          <p:cNvPr id="18" name="Audio 17">
            <a:hlinkClick r:id="" action="ppaction://media"/>
            <a:extLst>
              <a:ext uri="{FF2B5EF4-FFF2-40B4-BE49-F238E27FC236}">
                <a16:creationId xmlns:a16="http://schemas.microsoft.com/office/drawing/2014/main" id="{6CE5DBCC-3020-CD56-1E45-2D4FA9CC15A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704677655"/>
      </p:ext>
    </p:extLst>
  </p:cSld>
  <p:clrMapOvr>
    <a:masterClrMapping/>
  </p:clrMapOvr>
  <mc:AlternateContent xmlns:mc="http://schemas.openxmlformats.org/markup-compatibility/2006" xmlns:p14="http://schemas.microsoft.com/office/powerpoint/2010/main">
    <mc:Choice Requires="p14">
      <p:transition spd="slow" p14:dur="2000" advTm="101222"/>
    </mc:Choice>
    <mc:Fallback xmlns="">
      <p:transition spd="slow" advTm="1012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088684" y="804519"/>
            <a:ext cx="7202456" cy="1049235"/>
          </a:xfrm>
        </p:spPr>
        <p:txBody>
          <a:bodyPr>
            <a:normAutofit/>
          </a:bodyPr>
          <a:lstStyle/>
          <a:p>
            <a:r>
              <a:rPr lang="en-GB" b="1">
                <a:cs typeface="Arial" panose="020B0604020202020204" pitchFamily="34" charset="0"/>
              </a:rPr>
              <a:t>Risk factors</a:t>
            </a:r>
          </a:p>
        </p:txBody>
      </p:sp>
      <p:sp>
        <p:nvSpPr>
          <p:cNvPr id="2" name="Content Placeholder 1">
            <a:extLst>
              <a:ext uri="{FF2B5EF4-FFF2-40B4-BE49-F238E27FC236}">
                <a16:creationId xmlns:a16="http://schemas.microsoft.com/office/drawing/2014/main" id="{B6307EA7-00DA-7750-8609-7051118EDC20}"/>
              </a:ext>
            </a:extLst>
          </p:cNvPr>
          <p:cNvSpPr>
            <a:spLocks noGrp="1"/>
          </p:cNvSpPr>
          <p:nvPr>
            <p:ph idx="1"/>
          </p:nvPr>
        </p:nvSpPr>
        <p:spPr>
          <a:xfrm>
            <a:off x="1088684" y="2015734"/>
            <a:ext cx="4216713" cy="3450613"/>
          </a:xfrm>
        </p:spPr>
        <p:txBody>
          <a:bodyPr>
            <a:normAutofit fontScale="92500" lnSpcReduction="20000"/>
          </a:bodyPr>
          <a:lstStyle/>
          <a:p>
            <a:pPr marL="0" indent="0">
              <a:lnSpc>
                <a:spcPct val="110000"/>
              </a:lnSpc>
              <a:buNone/>
            </a:pPr>
            <a:endParaRPr lang="en-US" sz="1100" dirty="0">
              <a:latin typeface="Arial" panose="020B0604020202020204" pitchFamily="34" charset="0"/>
              <a:cs typeface="Arial" panose="020B0604020202020204" pitchFamily="34" charset="0"/>
            </a:endParaRPr>
          </a:p>
          <a:p>
            <a:pPr>
              <a:lnSpc>
                <a:spcPct val="160000"/>
              </a:lnSpc>
            </a:pPr>
            <a:r>
              <a:rPr lang="en-US" sz="1100" dirty="0">
                <a:latin typeface="Arial" panose="020B0604020202020204" pitchFamily="34" charset="0"/>
                <a:cs typeface="Arial" panose="020B0604020202020204" pitchFamily="34" charset="0"/>
              </a:rPr>
              <a:t>Emily's​‍​‌‍​‍‌​‍​‌‍​‍‌ asthma has been affected by some risk factors. Inhalation of allergens such as dust mites and pollen can cause inflammation of the airways (Asthma + Lung UK, 2023). The life in a shared accommodation may result in the increase of exposure to dust and poor air quality.</a:t>
            </a:r>
          </a:p>
          <a:p>
            <a:pPr>
              <a:lnSpc>
                <a:spcPct val="160000"/>
              </a:lnSpc>
            </a:pPr>
            <a:endParaRPr lang="en-US" sz="1100" dirty="0">
              <a:latin typeface="Arial" panose="020B0604020202020204" pitchFamily="34" charset="0"/>
              <a:cs typeface="Arial" panose="020B0604020202020204" pitchFamily="34" charset="0"/>
            </a:endParaRPr>
          </a:p>
          <a:p>
            <a:pPr>
              <a:lnSpc>
                <a:spcPct val="160000"/>
              </a:lnSpc>
            </a:pPr>
            <a:r>
              <a:rPr lang="en-US" sz="1100" dirty="0">
                <a:latin typeface="Arial" panose="020B0604020202020204" pitchFamily="34" charset="0"/>
                <a:cs typeface="Arial" panose="020B0604020202020204" pitchFamily="34" charset="0"/>
              </a:rPr>
              <a:t>Exposure to cold air, physical activities, stress, and anxiety are referred to as asthma triggers (NHS, 2023). Irregular medication intake makes the situation of uncontrolled asthma and acute exacerbations more probable. Infections of the respiratory tract are, therefore, to blame, among other things, for the worsening of symptoms of asthmatic patients, especially during the winter season (NICE, ​‍​‌‍​‍‌​‍​‌‍​‍‌2023).</a:t>
            </a:r>
            <a:endParaRPr lang="en-GB" sz="11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4D6F3659-A52F-59A2-D792-28875D4C4FC3}"/>
              </a:ext>
            </a:extLst>
          </p:cNvPr>
          <p:cNvPicPr>
            <a:picLocks noChangeAspect="1"/>
          </p:cNvPicPr>
          <p:nvPr/>
        </p:nvPicPr>
        <p:blipFill>
          <a:blip r:embed="rId4"/>
          <a:stretch>
            <a:fillRect/>
          </a:stretch>
        </p:blipFill>
        <p:spPr>
          <a:xfrm>
            <a:off x="5665604" y="2196607"/>
            <a:ext cx="2625536" cy="3088866"/>
          </a:xfrm>
          <a:prstGeom prst="rect">
            <a:avLst/>
          </a:prstGeom>
        </p:spPr>
      </p:pic>
      <p:pic>
        <p:nvPicPr>
          <p:cNvPr id="19" name="Audio 18">
            <a:hlinkClick r:id="" action="ppaction://media"/>
            <a:extLst>
              <a:ext uri="{FF2B5EF4-FFF2-40B4-BE49-F238E27FC236}">
                <a16:creationId xmlns:a16="http://schemas.microsoft.com/office/drawing/2014/main" id="{FB830EE2-A7D3-E10B-FE90-C3587FF4966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1688727333"/>
      </p:ext>
    </p:extLst>
  </p:cSld>
  <p:clrMapOvr>
    <a:masterClrMapping/>
  </p:clrMapOvr>
  <mc:AlternateContent xmlns:mc="http://schemas.openxmlformats.org/markup-compatibility/2006" xmlns:p14="http://schemas.microsoft.com/office/powerpoint/2010/main">
    <mc:Choice Requires="p14">
      <p:transition spd="slow" p14:dur="2000" advTm="45499"/>
    </mc:Choice>
    <mc:Fallback xmlns="">
      <p:transition spd="slow" advTm="454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B888E-DC28-6230-F37B-519456F0D64E}"/>
              </a:ext>
            </a:extLst>
          </p:cNvPr>
          <p:cNvSpPr>
            <a:spLocks noGrp="1"/>
          </p:cNvSpPr>
          <p:nvPr>
            <p:ph type="title"/>
          </p:nvPr>
        </p:nvSpPr>
        <p:spPr/>
        <p:txBody>
          <a:bodyPr>
            <a:normAutofit/>
          </a:bodyPr>
          <a:lstStyle/>
          <a:p>
            <a:r>
              <a:rPr lang="en-GB" sz="1100" dirty="0"/>
              <a:t>MANAGEMENT &amp; TREATMENT</a:t>
            </a:r>
          </a:p>
        </p:txBody>
      </p:sp>
      <p:sp>
        <p:nvSpPr>
          <p:cNvPr id="3" name="Content Placeholder 2">
            <a:extLst>
              <a:ext uri="{FF2B5EF4-FFF2-40B4-BE49-F238E27FC236}">
                <a16:creationId xmlns:a16="http://schemas.microsoft.com/office/drawing/2014/main" id="{F336FE0D-E4B6-2D12-838F-BEA050079F47}"/>
              </a:ext>
            </a:extLst>
          </p:cNvPr>
          <p:cNvSpPr>
            <a:spLocks noGrp="1"/>
          </p:cNvSpPr>
          <p:nvPr>
            <p:ph idx="1"/>
          </p:nvPr>
        </p:nvSpPr>
        <p:spPr>
          <a:xfrm>
            <a:off x="1443491" y="1916833"/>
            <a:ext cx="6571343" cy="4136648"/>
          </a:xfrm>
        </p:spPr>
        <p:txBody>
          <a:bodyPr>
            <a:normAutofit fontScale="92500"/>
          </a:bodyPr>
          <a:lstStyle/>
          <a:p>
            <a:pPr marL="0" indent="0" algn="just">
              <a:lnSpc>
                <a:spcPct val="150000"/>
              </a:lnSpc>
              <a:buNone/>
            </a:pPr>
            <a:r>
              <a:rPr lang="en-US" sz="1100" dirty="0">
                <a:latin typeface="Arial" panose="020B0604020202020204" pitchFamily="34" charset="0"/>
                <a:cs typeface="Arial" panose="020B0604020202020204" pitchFamily="34" charset="0"/>
              </a:rPr>
              <a:t>The objectives of therapy are to sustain good symptom control, avert exacerbations, preserve normal lung function, and lessen the side effects of the medication (GINA, 2024).</a:t>
            </a:r>
          </a:p>
          <a:p>
            <a:pPr algn="just">
              <a:lnSpc>
                <a:spcPct val="150000"/>
              </a:lnSpc>
              <a:buFont typeface="Wingdings" panose="05000000000000000000" pitchFamily="2" charset="2"/>
              <a:buChar char="v"/>
            </a:pPr>
            <a:r>
              <a:rPr lang="en-US" sz="1100" dirty="0">
                <a:latin typeface="Arial" panose="020B0604020202020204" pitchFamily="34" charset="0"/>
                <a:cs typeface="Arial" panose="020B0604020202020204" pitchFamily="34" charset="0"/>
              </a:rPr>
              <a:t>Goals of Asthma Management:</a:t>
            </a:r>
          </a:p>
          <a:p>
            <a:pPr marL="0" indent="0" algn="just">
              <a:lnSpc>
                <a:spcPct val="150000"/>
              </a:lnSpc>
              <a:buNone/>
            </a:pPr>
            <a:r>
              <a:rPr lang="en-US" sz="1100" dirty="0">
                <a:latin typeface="Arial" panose="020B0604020202020204" pitchFamily="34" charset="0"/>
                <a:cs typeface="Arial" panose="020B0604020202020204" pitchFamily="34" charset="0"/>
              </a:rPr>
              <a:t>Asthma treatment is centered on achieving control over the disease in the long run since there is no cure. Proper management alleviates symptoms, impedes the occurrence of the attacks, and makes it possible for patients to have normal and active lifestyles (GINA, ​‍​‌‍​‍‌​‍​‌‍​‍‌2024).</a:t>
            </a:r>
          </a:p>
          <a:p>
            <a:pPr algn="just">
              <a:lnSpc>
                <a:spcPct val="150000"/>
              </a:lnSpc>
              <a:buFont typeface="Wingdings" panose="05000000000000000000" pitchFamily="2" charset="2"/>
              <a:buChar char="v"/>
            </a:pPr>
            <a:r>
              <a:rPr lang="en-US" sz="1100" dirty="0">
                <a:latin typeface="Arial" panose="020B0604020202020204" pitchFamily="34" charset="0"/>
                <a:cs typeface="Arial" panose="020B0604020202020204" pitchFamily="34" charset="0"/>
              </a:rPr>
              <a:t>Non-Pharmacological Management:</a:t>
            </a:r>
          </a:p>
          <a:p>
            <a:pPr marL="0" indent="0" algn="just">
              <a:lnSpc>
                <a:spcPct val="150000"/>
              </a:lnSpc>
              <a:buNone/>
            </a:pPr>
            <a:r>
              <a:rPr lang="en-US" sz="1100" dirty="0">
                <a:latin typeface="Arial" panose="020B0604020202020204" pitchFamily="34" charset="0"/>
                <a:cs typeface="Arial" panose="020B0604020202020204" pitchFamily="34" charset="0"/>
              </a:rPr>
              <a:t>It​‍​‌‍​‍‌​‍​‌‍​‍‌ is vital that non-drug strategies be at the core of asthma management. Patient education, staying away from recognized triggers, proper inhaler use, and having a written action plan drastically reduce the number of hospitalizations and enhance the overall results (NICE, 2023).</a:t>
            </a:r>
          </a:p>
          <a:p>
            <a:pPr algn="just">
              <a:lnSpc>
                <a:spcPct val="150000"/>
              </a:lnSpc>
              <a:buFont typeface="Wingdings" panose="05000000000000000000" pitchFamily="2" charset="2"/>
              <a:buChar char="v"/>
            </a:pPr>
            <a:r>
              <a:rPr lang="en-US" sz="1100" dirty="0">
                <a:latin typeface="Arial" panose="020B0604020202020204" pitchFamily="34" charset="0"/>
                <a:cs typeface="Arial" panose="020B0604020202020204" pitchFamily="34" charset="0"/>
              </a:rPr>
              <a:t>Pharmacological Treatment:</a:t>
            </a:r>
          </a:p>
          <a:p>
            <a:pPr marL="0" indent="0" algn="just">
              <a:lnSpc>
                <a:spcPct val="150000"/>
              </a:lnSpc>
              <a:buNone/>
            </a:pPr>
            <a:r>
              <a:rPr lang="en-US" sz="1100" dirty="0">
                <a:latin typeface="Arial" panose="020B0604020202020204" pitchFamily="34" charset="0"/>
                <a:cs typeface="Arial" panose="020B0604020202020204" pitchFamily="34" charset="0"/>
              </a:rPr>
              <a:t>The medicines for asthma are separated into relievers, which are for the situation of acute symptoms, and controllers, which are for the control of inflammation in the long-term. The medication regimen is modified by means of a stepwise method based on how well symptoms are controlled (GINA, ​‍​‌‍​‍‌​‍​‌‍​‍‌2024).</a:t>
            </a:r>
          </a:p>
          <a:p>
            <a:endParaRPr lang="en-GB" sz="11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E0271548-9177-C354-4FD5-1D87FF01690C}"/>
              </a:ext>
            </a:extLst>
          </p:cNvPr>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Slide Number Placeholder 4">
            <a:extLst>
              <a:ext uri="{FF2B5EF4-FFF2-40B4-BE49-F238E27FC236}">
                <a16:creationId xmlns:a16="http://schemas.microsoft.com/office/drawing/2014/main" id="{397535E3-B81D-6041-2ED9-3F0DA63405F1}"/>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pic>
        <p:nvPicPr>
          <p:cNvPr id="8" name="Audio 7">
            <a:hlinkClick r:id="" action="ppaction://media"/>
            <a:extLst>
              <a:ext uri="{FF2B5EF4-FFF2-40B4-BE49-F238E27FC236}">
                <a16:creationId xmlns:a16="http://schemas.microsoft.com/office/drawing/2014/main" id="{D366501E-17B3-7DD2-D855-D94E8408E8E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906822437"/>
      </p:ext>
    </p:extLst>
  </p:cSld>
  <p:clrMapOvr>
    <a:masterClrMapping/>
  </p:clrMapOvr>
  <mc:AlternateContent xmlns:mc="http://schemas.openxmlformats.org/markup-compatibility/2006">
    <mc:Choice xmlns:p14="http://schemas.microsoft.com/office/powerpoint/2010/main" Requires="p14">
      <p:transition spd="slow" p14:dur="2000" advTm="64403"/>
    </mc:Choice>
    <mc:Fallback>
      <p:transition spd="slow" advTm="64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CC67C-1DA9-5444-11BE-6FF8A52709ED}"/>
              </a:ext>
            </a:extLst>
          </p:cNvPr>
          <p:cNvSpPr>
            <a:spLocks noGrp="1"/>
          </p:cNvSpPr>
          <p:nvPr>
            <p:ph type="title"/>
          </p:nvPr>
        </p:nvSpPr>
        <p:spPr/>
        <p:txBody>
          <a:bodyPr/>
          <a:lstStyle/>
          <a:p>
            <a:r>
              <a:rPr lang="en-US" dirty="0"/>
              <a:t>Diagnosis of Asthma in Adults and Children</a:t>
            </a:r>
            <a:endParaRPr lang="en-GB" dirty="0"/>
          </a:p>
        </p:txBody>
      </p:sp>
      <p:sp>
        <p:nvSpPr>
          <p:cNvPr id="3" name="Content Placeholder 2">
            <a:extLst>
              <a:ext uri="{FF2B5EF4-FFF2-40B4-BE49-F238E27FC236}">
                <a16:creationId xmlns:a16="http://schemas.microsoft.com/office/drawing/2014/main" id="{EAD821F3-6365-D1A8-C34D-93AE31C42953}"/>
              </a:ext>
            </a:extLst>
          </p:cNvPr>
          <p:cNvSpPr>
            <a:spLocks noGrp="1"/>
          </p:cNvSpPr>
          <p:nvPr>
            <p:ph idx="1"/>
          </p:nvPr>
        </p:nvSpPr>
        <p:spPr>
          <a:xfrm>
            <a:off x="1443491" y="2015733"/>
            <a:ext cx="6944933" cy="3450613"/>
          </a:xfrm>
        </p:spPr>
        <p:txBody>
          <a:bodyPr>
            <a:normAutofit/>
          </a:bodyPr>
          <a:lstStyle/>
          <a:p>
            <a:pPr marL="0" indent="0">
              <a:buNone/>
            </a:pPr>
            <a:r>
              <a:rPr lang="en-US" sz="1100" dirty="0">
                <a:latin typeface="Arial" panose="020B0604020202020204" pitchFamily="34" charset="0"/>
                <a:cs typeface="Arial" panose="020B0604020202020204" pitchFamily="34" charset="0"/>
              </a:rPr>
              <a:t>Asthma is diagnosed in adults and children. Diagnosis is based on characteristic symptoms combined with objective tests that demonstrate variable airflow obstruction or airway inflammation (GINA, 2024; NICE, 2023).</a:t>
            </a:r>
          </a:p>
          <a:p>
            <a:pPr marL="0" indent="0">
              <a:buNone/>
            </a:pPr>
            <a:r>
              <a:rPr lang="en-US" sz="1100" dirty="0">
                <a:latin typeface="Arial" panose="020B0604020202020204" pitchFamily="34" charset="0"/>
                <a:cs typeface="Arial" panose="020B0604020202020204" pitchFamily="34" charset="0"/>
              </a:rPr>
              <a:t>There​‍​‌‍​‍‌​‍​‌‍​‍‌ is no one test that can conclusively diagnose asthma. Diagnosis should be based on a clinical history that is compatible with the disease and supported by objective evidence of variable or reversible airflow limitation or airway inflammation (GINA, ​‍​‌‍​‍‌​‍​‌‍​‍‌2024).</a:t>
            </a:r>
          </a:p>
          <a:p>
            <a:pPr marL="0" indent="0">
              <a:buNone/>
            </a:pPr>
            <a:endParaRPr lang="en-US" sz="1100" dirty="0">
              <a:latin typeface="Arial" panose="020B0604020202020204" pitchFamily="34" charset="0"/>
              <a:cs typeface="Arial" panose="020B0604020202020204" pitchFamily="34" charset="0"/>
            </a:endParaRPr>
          </a:p>
          <a:p>
            <a:pPr marL="0" indent="0">
              <a:buNone/>
            </a:pPr>
            <a:r>
              <a:rPr lang="en-US" sz="1100" dirty="0">
                <a:latin typeface="Arial" panose="020B0604020202020204" pitchFamily="34" charset="0"/>
                <a:cs typeface="Arial" panose="020B0604020202020204" pitchFamily="34" charset="0"/>
              </a:rPr>
              <a:t>In​‍​‌‍​‍‌​‍​‌‍​‍‌ both adults and children, the suspicion of asthma is raised when there are recurrent respiratory symptoms that change over time and in severity. The presence of factors such as exercise or allergens as well as a personal or family history of atopy make the diagnosis of asthma more likely (NICE, ​‍​‌‍​‍‌​‍​‌‍​‍‌2023)</a:t>
            </a:r>
            <a:endParaRPr lang="en-GB" sz="11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3747ADBD-8B7B-8DF2-63E3-CE7BBF486864}"/>
              </a:ext>
            </a:extLst>
          </p:cNvPr>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Slide Number Placeholder 4">
            <a:extLst>
              <a:ext uri="{FF2B5EF4-FFF2-40B4-BE49-F238E27FC236}">
                <a16:creationId xmlns:a16="http://schemas.microsoft.com/office/drawing/2014/main" id="{5BEA84AD-9AFD-A22F-E141-54D1D17BC123}"/>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pic>
        <p:nvPicPr>
          <p:cNvPr id="15" name="Audio 14">
            <a:hlinkClick r:id="" action="ppaction://media"/>
            <a:extLst>
              <a:ext uri="{FF2B5EF4-FFF2-40B4-BE49-F238E27FC236}">
                <a16:creationId xmlns:a16="http://schemas.microsoft.com/office/drawing/2014/main" id="{2617214D-3F1B-13FF-F752-F5DD4C079D2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3053851800"/>
      </p:ext>
    </p:extLst>
  </p:cSld>
  <p:clrMapOvr>
    <a:masterClrMapping/>
  </p:clrMapOvr>
  <mc:AlternateContent xmlns:mc="http://schemas.openxmlformats.org/markup-compatibility/2006" xmlns:p14="http://schemas.microsoft.com/office/powerpoint/2010/main">
    <mc:Choice Requires="p14">
      <p:transition spd="slow" p14:dur="2000" advTm="61235"/>
    </mc:Choice>
    <mc:Fallback xmlns="">
      <p:transition spd="slow" advTm="612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FCB6-E8B5-E668-6859-562592213C24}"/>
              </a:ext>
            </a:extLst>
          </p:cNvPr>
          <p:cNvSpPr>
            <a:spLocks noGrp="1"/>
          </p:cNvSpPr>
          <p:nvPr>
            <p:ph type="title"/>
          </p:nvPr>
        </p:nvSpPr>
        <p:spPr>
          <a:xfrm>
            <a:off x="1088684" y="804519"/>
            <a:ext cx="7202456" cy="1049235"/>
          </a:xfrm>
        </p:spPr>
        <p:txBody>
          <a:bodyPr>
            <a:normAutofit/>
          </a:bodyPr>
          <a:lstStyle/>
          <a:p>
            <a:r>
              <a:rPr lang="en-GB" b="1"/>
              <a:t>Recommendations</a:t>
            </a:r>
          </a:p>
        </p:txBody>
      </p:sp>
      <p:graphicFrame>
        <p:nvGraphicFramePr>
          <p:cNvPr id="7" name="Content Placeholder 2">
            <a:extLst>
              <a:ext uri="{FF2B5EF4-FFF2-40B4-BE49-F238E27FC236}">
                <a16:creationId xmlns:a16="http://schemas.microsoft.com/office/drawing/2014/main" id="{D0AE0252-1617-AF5B-81C6-47532C129CFC}"/>
              </a:ext>
            </a:extLst>
          </p:cNvPr>
          <p:cNvGraphicFramePr>
            <a:graphicFrameLocks noGrp="1"/>
          </p:cNvGraphicFramePr>
          <p:nvPr>
            <p:ph idx="1"/>
            <p:extLst>
              <p:ext uri="{D42A27DB-BD31-4B8C-83A1-F6EECF244321}">
                <p14:modId xmlns:p14="http://schemas.microsoft.com/office/powerpoint/2010/main" val="2402429152"/>
              </p:ext>
            </p:extLst>
          </p:nvPr>
        </p:nvGraphicFramePr>
        <p:xfrm>
          <a:off x="1088231" y="2340435"/>
          <a:ext cx="7203281" cy="33244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Date Placeholder 3">
            <a:extLst>
              <a:ext uri="{FF2B5EF4-FFF2-40B4-BE49-F238E27FC236}">
                <a16:creationId xmlns:a16="http://schemas.microsoft.com/office/drawing/2014/main" id="{BFDC4459-B578-A402-DCF4-CAC2307B75D4}"/>
              </a:ext>
            </a:extLst>
          </p:cNvPr>
          <p:cNvSpPr>
            <a:spLocks noGrp="1"/>
          </p:cNvSpPr>
          <p:nvPr>
            <p:ph type="dt" sz="half" idx="10"/>
          </p:nvPr>
        </p:nvSpPr>
        <p:spPr>
          <a:xfrm>
            <a:off x="5665603" y="330370"/>
            <a:ext cx="2625536" cy="309201"/>
          </a:xfrm>
        </p:spPr>
        <p:txBody>
          <a:bodyPr>
            <a:normAutofit/>
          </a:bodyPr>
          <a:lstStyle/>
          <a:p>
            <a:pPr>
              <a:spcAft>
                <a:spcPts val="600"/>
              </a:spcAft>
              <a:defRPr/>
            </a:pPr>
            <a:fld id="{2303D31F-598B-47EE-BA37-93F097A3D676}" type="datetime1">
              <a:rPr lang="en-GB" altLang="en-US" smtClean="0"/>
              <a:pPr>
                <a:spcAft>
                  <a:spcPts val="600"/>
                </a:spcAft>
                <a:defRPr/>
              </a:pPr>
              <a:t>18/12/2025</a:t>
            </a:fld>
            <a:endParaRPr lang="en-GB" altLang="en-US"/>
          </a:p>
        </p:txBody>
      </p:sp>
      <p:sp>
        <p:nvSpPr>
          <p:cNvPr id="5" name="Slide Number Placeholder 4">
            <a:extLst>
              <a:ext uri="{FF2B5EF4-FFF2-40B4-BE49-F238E27FC236}">
                <a16:creationId xmlns:a16="http://schemas.microsoft.com/office/drawing/2014/main" id="{C61D60C8-0E6D-5493-15CC-220B5D39BED7}"/>
              </a:ext>
            </a:extLst>
          </p:cNvPr>
          <p:cNvSpPr>
            <a:spLocks noGrp="1"/>
          </p:cNvSpPr>
          <p:nvPr>
            <p:ph type="sldNum" sz="quarter" idx="12"/>
          </p:nvPr>
        </p:nvSpPr>
        <p:spPr>
          <a:xfrm>
            <a:off x="360045" y="798973"/>
            <a:ext cx="608264" cy="503578"/>
          </a:xfrm>
        </p:spPr>
        <p:txBody>
          <a:bodyPr>
            <a:normAutofit/>
          </a:bodyPr>
          <a:lstStyle/>
          <a:p>
            <a:pPr>
              <a:lnSpc>
                <a:spcPct val="90000"/>
              </a:lnSpc>
              <a:spcAft>
                <a:spcPts val="600"/>
              </a:spcAft>
              <a:defRPr/>
            </a:pPr>
            <a:fld id="{6550E941-99E4-4403-A917-B30FF69A9617}" type="slidenum">
              <a:rPr lang="en-GB" altLang="en-US" smtClean="0"/>
              <a:pPr>
                <a:lnSpc>
                  <a:spcPct val="90000"/>
                </a:lnSpc>
                <a:spcAft>
                  <a:spcPts val="600"/>
                </a:spcAft>
                <a:defRPr/>
              </a:pPr>
              <a:t>13</a:t>
            </a:fld>
            <a:endParaRPr lang="en-GB" altLang="en-US"/>
          </a:p>
        </p:txBody>
      </p:sp>
      <p:pic>
        <p:nvPicPr>
          <p:cNvPr id="15" name="Audio 14">
            <a:hlinkClick r:id="" action="ppaction://media"/>
            <a:extLst>
              <a:ext uri="{FF2B5EF4-FFF2-40B4-BE49-F238E27FC236}">
                <a16:creationId xmlns:a16="http://schemas.microsoft.com/office/drawing/2014/main" id="{2FE98191-852B-8138-AEFE-5B3819246EF8}"/>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872766868"/>
      </p:ext>
    </p:extLst>
  </p:cSld>
  <p:clrMapOvr>
    <a:masterClrMapping/>
  </p:clrMapOvr>
  <mc:AlternateContent xmlns:mc="http://schemas.openxmlformats.org/markup-compatibility/2006" xmlns:p14="http://schemas.microsoft.com/office/powerpoint/2010/main">
    <mc:Choice Requires="p14">
      <p:transition spd="slow" p14:dur="2000" advTm="72699"/>
    </mc:Choice>
    <mc:Fallback xmlns="">
      <p:transition spd="slow" advTm="726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608512-A302-8055-474B-9E683676E2FE}"/>
              </a:ext>
            </a:extLst>
          </p:cNvPr>
          <p:cNvSpPr>
            <a:spLocks noGrp="1"/>
          </p:cNvSpPr>
          <p:nvPr>
            <p:ph type="title"/>
          </p:nvPr>
        </p:nvSpPr>
        <p:spPr>
          <a:xfrm>
            <a:off x="771525" y="1967266"/>
            <a:ext cx="1971675" cy="2547257"/>
          </a:xfrm>
          <a:noFill/>
        </p:spPr>
        <p:txBody>
          <a:bodyPr vert="horz" lIns="91440" tIns="45720" rIns="91440" bIns="45720" rtlCol="0" anchor="ctr">
            <a:normAutofit/>
          </a:bodyPr>
          <a:lstStyle/>
          <a:p>
            <a:pPr algn="ctr"/>
            <a:r>
              <a:rPr lang="en-US" sz="3100" kern="1200">
                <a:solidFill>
                  <a:srgbClr val="FFFFFF"/>
                </a:solidFill>
                <a:latin typeface="+mj-lt"/>
                <a:ea typeface="+mj-ea"/>
                <a:cs typeface="+mj-cs"/>
              </a:rPr>
              <a:t>ASTHMA ACTION PLAN</a:t>
            </a:r>
          </a:p>
        </p:txBody>
      </p:sp>
      <p:pic>
        <p:nvPicPr>
          <p:cNvPr id="6" name="Content Placeholder 5" descr="A group of medical forms&#10;&#10;Description automatically generated">
            <a:extLst>
              <a:ext uri="{FF2B5EF4-FFF2-40B4-BE49-F238E27FC236}">
                <a16:creationId xmlns:a16="http://schemas.microsoft.com/office/drawing/2014/main" id="{E1FA29A3-7C17-CDAB-DDAD-D81C7FA3A3B6}"/>
              </a:ext>
            </a:extLst>
          </p:cNvPr>
          <p:cNvPicPr>
            <a:picLocks noGrp="1" noChangeAspect="1"/>
          </p:cNvPicPr>
          <p:nvPr>
            <p:ph idx="1"/>
          </p:nvPr>
        </p:nvPicPr>
        <p:blipFill>
          <a:blip r:embed="rId4"/>
          <a:stretch>
            <a:fillRect/>
          </a:stretch>
        </p:blipFill>
        <p:spPr>
          <a:xfrm>
            <a:off x="4155808" y="643466"/>
            <a:ext cx="3939882" cy="5568739"/>
          </a:xfrm>
          <a:prstGeom prst="rect">
            <a:avLst/>
          </a:prstGeom>
        </p:spPr>
      </p:pic>
      <p:sp>
        <p:nvSpPr>
          <p:cNvPr id="4" name="Date Placeholder 3">
            <a:extLst>
              <a:ext uri="{FF2B5EF4-FFF2-40B4-BE49-F238E27FC236}">
                <a16:creationId xmlns:a16="http://schemas.microsoft.com/office/drawing/2014/main" id="{395C2720-9C40-E57A-B82E-8CA3532B596A}"/>
              </a:ext>
            </a:extLst>
          </p:cNvPr>
          <p:cNvSpPr>
            <a:spLocks noGrp="1"/>
          </p:cNvSpPr>
          <p:nvPr>
            <p:ph type="dt" sz="half" idx="10"/>
          </p:nvPr>
        </p:nvSpPr>
        <p:spPr>
          <a:xfrm>
            <a:off x="6631686" y="6356350"/>
            <a:ext cx="1497901" cy="365125"/>
          </a:xfrm>
        </p:spPr>
        <p:txBody>
          <a:bodyPr vert="horz" lIns="91440" tIns="45720" rIns="91440" bIns="45720" rtlCol="0" anchor="ctr">
            <a:normAutofit/>
          </a:bodyPr>
          <a:lstStyle/>
          <a:p>
            <a:pPr algn="r" defTabSz="914400">
              <a:spcAft>
                <a:spcPts val="600"/>
              </a:spcAft>
              <a:defRPr/>
            </a:pPr>
            <a:fld id="{2303D31F-598B-47EE-BA37-93F097A3D676}" type="datetime1">
              <a:rPr lang="en-US" altLang="en-US">
                <a:solidFill>
                  <a:schemeClr val="tx1">
                    <a:alpha val="80000"/>
                  </a:schemeClr>
                </a:solidFill>
              </a:rPr>
              <a:pPr algn="r" defTabSz="914400">
                <a:spcAft>
                  <a:spcPts val="600"/>
                </a:spcAft>
                <a:defRPr/>
              </a:pPr>
              <a:t>12/18/2025</a:t>
            </a:fld>
            <a:endParaRPr lang="en-US" altLang="en-US">
              <a:solidFill>
                <a:schemeClr val="tx1">
                  <a:alpha val="80000"/>
                </a:schemeClr>
              </a:solidFill>
            </a:endParaRPr>
          </a:p>
        </p:txBody>
      </p:sp>
      <p:sp>
        <p:nvSpPr>
          <p:cNvPr id="5" name="Slide Number Placeholder 4">
            <a:extLst>
              <a:ext uri="{FF2B5EF4-FFF2-40B4-BE49-F238E27FC236}">
                <a16:creationId xmlns:a16="http://schemas.microsoft.com/office/drawing/2014/main" id="{AF1E99EB-E233-114D-3244-EDE5B2A1845C}"/>
              </a:ext>
            </a:extLst>
          </p:cNvPr>
          <p:cNvSpPr>
            <a:spLocks noGrp="1"/>
          </p:cNvSpPr>
          <p:nvPr>
            <p:ph type="sldNum" sz="quarter" idx="12"/>
          </p:nvPr>
        </p:nvSpPr>
        <p:spPr>
          <a:xfrm>
            <a:off x="8275638" y="6356350"/>
            <a:ext cx="385761" cy="365125"/>
          </a:xfrm>
        </p:spPr>
        <p:txBody>
          <a:bodyPr vert="horz" lIns="91440" tIns="45720" rIns="91440" bIns="45720" rtlCol="0" anchor="ctr">
            <a:normAutofit/>
          </a:bodyPr>
          <a:lstStyle/>
          <a:p>
            <a:pPr defTabSz="914400">
              <a:spcAft>
                <a:spcPts val="600"/>
              </a:spcAft>
              <a:defRPr/>
            </a:pPr>
            <a:fld id="{6550E941-99E4-4403-A917-B30FF69A9617}" type="slidenum">
              <a:rPr lang="en-US" altLang="en-US">
                <a:solidFill>
                  <a:schemeClr val="tx1">
                    <a:alpha val="80000"/>
                  </a:schemeClr>
                </a:solidFill>
              </a:rPr>
              <a:pPr defTabSz="914400">
                <a:spcAft>
                  <a:spcPts val="600"/>
                </a:spcAft>
                <a:defRPr/>
              </a:pPr>
              <a:t>14</a:t>
            </a:fld>
            <a:endParaRPr lang="en-US" altLang="en-US">
              <a:solidFill>
                <a:schemeClr val="tx1">
                  <a:alpha val="80000"/>
                </a:schemeClr>
              </a:solidFill>
            </a:endParaRPr>
          </a:p>
        </p:txBody>
      </p:sp>
      <p:pic>
        <p:nvPicPr>
          <p:cNvPr id="33" name="Audio 32">
            <a:hlinkClick r:id="" action="ppaction://media"/>
            <a:extLst>
              <a:ext uri="{FF2B5EF4-FFF2-40B4-BE49-F238E27FC236}">
                <a16:creationId xmlns:a16="http://schemas.microsoft.com/office/drawing/2014/main" id="{C7769E66-3DE7-8A60-9D76-891CA410A23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3646782976"/>
      </p:ext>
    </p:extLst>
  </p:cSld>
  <p:clrMapOvr>
    <a:masterClrMapping/>
  </p:clrMapOvr>
  <mc:AlternateContent xmlns:mc="http://schemas.openxmlformats.org/markup-compatibility/2006">
    <mc:Choice xmlns:p14="http://schemas.microsoft.com/office/powerpoint/2010/main" Requires="p14">
      <p:transition spd="slow" p14:dur="2000" advTm="16532"/>
    </mc:Choice>
    <mc:Fallback>
      <p:transition spd="slow" advTm="16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3ACC2-17E7-C343-C3F1-625E6968E72B}"/>
              </a:ext>
            </a:extLst>
          </p:cNvPr>
          <p:cNvSpPr>
            <a:spLocks noGrp="1"/>
          </p:cNvSpPr>
          <p:nvPr>
            <p:ph type="title"/>
          </p:nvPr>
        </p:nvSpPr>
        <p:spPr>
          <a:xfrm>
            <a:off x="1088685" y="804520"/>
            <a:ext cx="3132383" cy="1049235"/>
          </a:xfrm>
        </p:spPr>
        <p:txBody>
          <a:bodyPr>
            <a:normAutofit/>
          </a:bodyPr>
          <a:lstStyle/>
          <a:p>
            <a:r>
              <a:rPr lang="en-GB" sz="2500"/>
              <a:t>What to do in an asthma attack</a:t>
            </a:r>
          </a:p>
        </p:txBody>
      </p:sp>
      <p:sp>
        <p:nvSpPr>
          <p:cNvPr id="3" name="Content Placeholder 2">
            <a:extLst>
              <a:ext uri="{FF2B5EF4-FFF2-40B4-BE49-F238E27FC236}">
                <a16:creationId xmlns:a16="http://schemas.microsoft.com/office/drawing/2014/main" id="{A8C18E80-5A95-D936-C97B-D68B5413759E}"/>
              </a:ext>
            </a:extLst>
          </p:cNvPr>
          <p:cNvSpPr>
            <a:spLocks noGrp="1"/>
          </p:cNvSpPr>
          <p:nvPr>
            <p:ph idx="1"/>
          </p:nvPr>
        </p:nvSpPr>
        <p:spPr>
          <a:xfrm>
            <a:off x="1088685" y="2015732"/>
            <a:ext cx="3482123" cy="3450613"/>
          </a:xfrm>
        </p:spPr>
        <p:txBody>
          <a:bodyPr>
            <a:normAutofit fontScale="92500" lnSpcReduction="10000"/>
          </a:bodyPr>
          <a:lstStyle/>
          <a:p>
            <a:pPr marL="0" indent="0" algn="just">
              <a:lnSpc>
                <a:spcPct val="170000"/>
              </a:lnSpc>
              <a:buNone/>
            </a:pPr>
            <a:r>
              <a:rPr lang="en-GB" sz="1100" dirty="0">
                <a:latin typeface="Arial" panose="020B0604020202020204" pitchFamily="34" charset="0"/>
                <a:cs typeface="Arial" panose="020B0604020202020204" pitchFamily="34" charset="0"/>
              </a:rPr>
              <a:t>All asthma attacks are an emergency.</a:t>
            </a:r>
          </a:p>
          <a:p>
            <a:pPr algn="just">
              <a:lnSpc>
                <a:spcPct val="170000"/>
              </a:lnSpc>
            </a:pPr>
            <a:r>
              <a:rPr lang="en-GB" sz="1100" dirty="0">
                <a:latin typeface="Arial" panose="020B0604020202020204" pitchFamily="34" charset="0"/>
                <a:cs typeface="Arial" panose="020B0604020202020204" pitchFamily="34" charset="0"/>
              </a:rPr>
              <a:t>Do not delay if you have an asthma attack or someone feels like they might have an asthma attack, speak to an adult immediately to ask for help.</a:t>
            </a:r>
          </a:p>
          <a:p>
            <a:pPr algn="just">
              <a:lnSpc>
                <a:spcPct val="170000"/>
              </a:lnSpc>
            </a:pPr>
            <a:r>
              <a:rPr lang="en-GB" sz="1100" dirty="0">
                <a:latin typeface="Arial" panose="020B0604020202020204" pitchFamily="34" charset="0"/>
                <a:cs typeface="Arial" panose="020B0604020202020204" pitchFamily="34" charset="0"/>
              </a:rPr>
              <a:t>Don’t delay getting help if you have an asthma attack. Call 999 if your reliever inhaler is not working or you are worried at any time.</a:t>
            </a:r>
          </a:p>
          <a:p>
            <a:pPr algn="just">
              <a:lnSpc>
                <a:spcPct val="170000"/>
              </a:lnSpc>
            </a:pPr>
            <a:r>
              <a:rPr lang="en-GB" sz="1100" dirty="0">
                <a:latin typeface="Arial" panose="020B0604020202020204" pitchFamily="34" charset="0"/>
                <a:cs typeface="Arial" panose="020B0604020202020204" pitchFamily="34" charset="0"/>
              </a:rPr>
              <a:t>You can stop an asthma attack before it happens, or make it less serious, by recognising when your symptoms are getting worse. The best way to cut the risk of asthma attack is to take your asthma medicines as prescribed, even if you feel well.</a:t>
            </a:r>
          </a:p>
          <a:p>
            <a:pPr>
              <a:lnSpc>
                <a:spcPct val="110000"/>
              </a:lnSpc>
            </a:pPr>
            <a:endParaRPr lang="en-GB" sz="1100" dirty="0"/>
          </a:p>
        </p:txBody>
      </p:sp>
      <p:sp>
        <p:nvSpPr>
          <p:cNvPr id="4" name="Date Placeholder 3">
            <a:extLst>
              <a:ext uri="{FF2B5EF4-FFF2-40B4-BE49-F238E27FC236}">
                <a16:creationId xmlns:a16="http://schemas.microsoft.com/office/drawing/2014/main" id="{462A97F4-1DB8-264E-9937-A1C7712FAB50}"/>
              </a:ext>
            </a:extLst>
          </p:cNvPr>
          <p:cNvSpPr>
            <a:spLocks noGrp="1"/>
          </p:cNvSpPr>
          <p:nvPr>
            <p:ph type="dt" sz="half" idx="10"/>
          </p:nvPr>
        </p:nvSpPr>
        <p:spPr>
          <a:xfrm>
            <a:off x="1088685" y="5477468"/>
            <a:ext cx="3129159" cy="309201"/>
          </a:xfrm>
        </p:spPr>
        <p:txBody>
          <a:bodyPr>
            <a:normAutofit/>
          </a:bodyPr>
          <a:lstStyle/>
          <a:p>
            <a:pPr algn="l">
              <a:spcAft>
                <a:spcPts val="600"/>
              </a:spcAft>
              <a:defRPr/>
            </a:pPr>
            <a:fld id="{2303D31F-598B-47EE-BA37-93F097A3D676}" type="datetime1">
              <a:rPr lang="en-GB" altLang="en-US" smtClean="0"/>
              <a:pPr algn="l">
                <a:spcAft>
                  <a:spcPts val="600"/>
                </a:spcAft>
                <a:defRPr/>
              </a:pPr>
              <a:t>18/12/2025</a:t>
            </a:fld>
            <a:endParaRPr lang="en-GB" altLang="en-US"/>
          </a:p>
        </p:txBody>
      </p:sp>
      <p:sp>
        <p:nvSpPr>
          <p:cNvPr id="5" name="Slide Number Placeholder 4">
            <a:extLst>
              <a:ext uri="{FF2B5EF4-FFF2-40B4-BE49-F238E27FC236}">
                <a16:creationId xmlns:a16="http://schemas.microsoft.com/office/drawing/2014/main" id="{842B54C7-75B8-0990-74F4-009DD6EEC329}"/>
              </a:ext>
            </a:extLst>
          </p:cNvPr>
          <p:cNvSpPr>
            <a:spLocks noGrp="1"/>
          </p:cNvSpPr>
          <p:nvPr>
            <p:ph type="sldNum" sz="quarter" idx="12"/>
          </p:nvPr>
        </p:nvSpPr>
        <p:spPr>
          <a:xfrm>
            <a:off x="360045" y="798973"/>
            <a:ext cx="608264" cy="503578"/>
          </a:xfrm>
        </p:spPr>
        <p:txBody>
          <a:bodyPr>
            <a:normAutofit/>
          </a:bodyPr>
          <a:lstStyle/>
          <a:p>
            <a:pPr>
              <a:lnSpc>
                <a:spcPct val="90000"/>
              </a:lnSpc>
              <a:spcAft>
                <a:spcPts val="600"/>
              </a:spcAft>
              <a:defRPr/>
            </a:pPr>
            <a:fld id="{6550E941-99E4-4403-A917-B30FF69A9617}" type="slidenum">
              <a:rPr lang="en-GB" altLang="en-US" smtClean="0"/>
              <a:pPr>
                <a:lnSpc>
                  <a:spcPct val="90000"/>
                </a:lnSpc>
                <a:spcAft>
                  <a:spcPts val="600"/>
                </a:spcAft>
                <a:defRPr/>
              </a:pPr>
              <a:t>15</a:t>
            </a:fld>
            <a:endParaRPr lang="en-GB" altLang="en-US"/>
          </a:p>
        </p:txBody>
      </p:sp>
      <p:sp>
        <p:nvSpPr>
          <p:cNvPr id="7" name="TextBox 6">
            <a:extLst>
              <a:ext uri="{FF2B5EF4-FFF2-40B4-BE49-F238E27FC236}">
                <a16:creationId xmlns:a16="http://schemas.microsoft.com/office/drawing/2014/main" id="{FB15CA7E-8D07-C8A7-8DBB-EAB7475003B5}"/>
              </a:ext>
            </a:extLst>
          </p:cNvPr>
          <p:cNvSpPr txBox="1"/>
          <p:nvPr/>
        </p:nvSpPr>
        <p:spPr>
          <a:xfrm>
            <a:off x="5364088" y="4797152"/>
            <a:ext cx="2232248" cy="369332"/>
          </a:xfrm>
          <a:prstGeom prst="rect">
            <a:avLst/>
          </a:prstGeom>
          <a:noFill/>
        </p:spPr>
        <p:txBody>
          <a:bodyPr wrap="square" rtlCol="0">
            <a:spAutoFit/>
          </a:bodyPr>
          <a:lstStyle/>
          <a:p>
            <a:r>
              <a:rPr lang="en-GB"/>
              <a:t>(Google.com, 2019)</a:t>
            </a:r>
            <a:endParaRPr lang="en-GB" dirty="0"/>
          </a:p>
        </p:txBody>
      </p:sp>
      <p:pic>
        <p:nvPicPr>
          <p:cNvPr id="8" name="Picture 7">
            <a:extLst>
              <a:ext uri="{FF2B5EF4-FFF2-40B4-BE49-F238E27FC236}">
                <a16:creationId xmlns:a16="http://schemas.microsoft.com/office/drawing/2014/main" id="{413B5731-D9B0-E174-25F3-C548857AD4AB}"/>
              </a:ext>
            </a:extLst>
          </p:cNvPr>
          <p:cNvPicPr>
            <a:picLocks noChangeAspect="1"/>
          </p:cNvPicPr>
          <p:nvPr/>
        </p:nvPicPr>
        <p:blipFill>
          <a:blip r:embed="rId4"/>
          <a:stretch>
            <a:fillRect/>
          </a:stretch>
        </p:blipFill>
        <p:spPr>
          <a:xfrm>
            <a:off x="4716016" y="1585912"/>
            <a:ext cx="4320480" cy="3686175"/>
          </a:xfrm>
          <a:prstGeom prst="rect">
            <a:avLst/>
          </a:prstGeom>
        </p:spPr>
      </p:pic>
      <p:pic>
        <p:nvPicPr>
          <p:cNvPr id="17" name="Audio 16">
            <a:hlinkClick r:id="" action="ppaction://media"/>
            <a:extLst>
              <a:ext uri="{FF2B5EF4-FFF2-40B4-BE49-F238E27FC236}">
                <a16:creationId xmlns:a16="http://schemas.microsoft.com/office/drawing/2014/main" id="{D0644B0B-0F97-EC41-74BD-F2F616A1FE4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2234878962"/>
      </p:ext>
    </p:extLst>
  </p:cSld>
  <p:clrMapOvr>
    <a:masterClrMapping/>
  </p:clrMapOvr>
  <mc:AlternateContent xmlns:mc="http://schemas.openxmlformats.org/markup-compatibility/2006" xmlns:p14="http://schemas.microsoft.com/office/powerpoint/2010/main">
    <mc:Choice Requires="p14">
      <p:transition spd="slow" p14:dur="2000" advTm="50850"/>
    </mc:Choice>
    <mc:Fallback xmlns="">
      <p:transition spd="slow" advTm="508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4960A8D1-5371-D3DC-9D75-C568FAEE9CA0}"/>
              </a:ext>
            </a:extLst>
          </p:cNvPr>
          <p:cNvSpPr>
            <a:spLocks noGrp="1"/>
          </p:cNvSpPr>
          <p:nvPr>
            <p:ph type="title"/>
          </p:nvPr>
        </p:nvSpPr>
        <p:spPr>
          <a:xfrm>
            <a:off x="417399" y="643467"/>
            <a:ext cx="8408193" cy="744836"/>
          </a:xfrm>
        </p:spPr>
        <p:txBody>
          <a:bodyPr vert="horz" lIns="91440" tIns="45720" rIns="91440" bIns="45720" rtlCol="0" anchor="ctr">
            <a:normAutofit/>
          </a:bodyPr>
          <a:lstStyle/>
          <a:p>
            <a:pPr algn="ctr"/>
            <a:r>
              <a:rPr lang="en-US" sz="2800" kern="1200" dirty="0">
                <a:solidFill>
                  <a:schemeClr val="bg1"/>
                </a:solidFill>
                <a:latin typeface="+mj-lt"/>
                <a:ea typeface="+mj-ea"/>
                <a:cs typeface="+mj-cs"/>
              </a:rPr>
              <a:t>STATISTICS &amp; IMPACT</a:t>
            </a:r>
          </a:p>
        </p:txBody>
      </p:sp>
      <p:pic>
        <p:nvPicPr>
          <p:cNvPr id="6" name="Content Placeholder 5">
            <a:extLst>
              <a:ext uri="{FF2B5EF4-FFF2-40B4-BE49-F238E27FC236}">
                <a16:creationId xmlns:a16="http://schemas.microsoft.com/office/drawing/2014/main" id="{4FE17E29-553D-4A0B-F826-0D83AF9CC4E0}"/>
              </a:ext>
            </a:extLst>
          </p:cNvPr>
          <p:cNvPicPr>
            <a:picLocks noGrp="1" noChangeAspect="1"/>
          </p:cNvPicPr>
          <p:nvPr>
            <p:ph idx="1"/>
          </p:nvPr>
        </p:nvPicPr>
        <p:blipFill>
          <a:blip r:embed="rId4"/>
          <a:stretch>
            <a:fillRect/>
          </a:stretch>
        </p:blipFill>
        <p:spPr>
          <a:xfrm>
            <a:off x="3347864" y="2060848"/>
            <a:ext cx="3563888" cy="4394199"/>
          </a:xfrm>
          <a:prstGeom prst="rect">
            <a:avLst/>
          </a:prstGeom>
        </p:spPr>
      </p:pic>
      <p:sp>
        <p:nvSpPr>
          <p:cNvPr id="4" name="Date Placeholder 3">
            <a:extLst>
              <a:ext uri="{FF2B5EF4-FFF2-40B4-BE49-F238E27FC236}">
                <a16:creationId xmlns:a16="http://schemas.microsoft.com/office/drawing/2014/main" id="{CBEF1153-0EF7-2B0F-C7B0-087954DE7F3E}"/>
              </a:ext>
            </a:extLst>
          </p:cNvPr>
          <p:cNvSpPr>
            <a:spLocks noGrp="1"/>
          </p:cNvSpPr>
          <p:nvPr>
            <p:ph type="dt" sz="half" idx="10"/>
          </p:nvPr>
        </p:nvSpPr>
        <p:spPr>
          <a:xfrm>
            <a:off x="628650" y="6356350"/>
            <a:ext cx="2057400" cy="365125"/>
          </a:xfrm>
        </p:spPr>
        <p:txBody>
          <a:bodyPr vert="horz" lIns="91440" tIns="45720" rIns="91440" bIns="45720" rtlCol="0" anchor="ctr">
            <a:normAutofit/>
          </a:bodyPr>
          <a:lstStyle/>
          <a:p>
            <a:pPr defTabSz="914400">
              <a:spcAft>
                <a:spcPts val="600"/>
              </a:spcAft>
              <a:defRPr/>
            </a:pPr>
            <a:fld id="{2303D31F-598B-47EE-BA37-93F097A3D676}" type="datetime1">
              <a:rPr lang="en-US" altLang="en-US" smtClean="0"/>
              <a:pPr defTabSz="914400">
                <a:spcAft>
                  <a:spcPts val="600"/>
                </a:spcAft>
                <a:defRPr/>
              </a:pPr>
              <a:t>12/18/2025</a:t>
            </a:fld>
            <a:endParaRPr lang="en-US" altLang="en-US"/>
          </a:p>
        </p:txBody>
      </p:sp>
      <p:sp>
        <p:nvSpPr>
          <p:cNvPr id="5" name="Slide Number Placeholder 4">
            <a:extLst>
              <a:ext uri="{FF2B5EF4-FFF2-40B4-BE49-F238E27FC236}">
                <a16:creationId xmlns:a16="http://schemas.microsoft.com/office/drawing/2014/main" id="{70A04F5A-E10A-92A9-7333-2EAE679A58D4}"/>
              </a:ext>
            </a:extLst>
          </p:cNvPr>
          <p:cNvSpPr>
            <a:spLocks noGrp="1"/>
          </p:cNvSpPr>
          <p:nvPr>
            <p:ph type="sldNum" sz="quarter" idx="12"/>
          </p:nvPr>
        </p:nvSpPr>
        <p:spPr>
          <a:xfrm>
            <a:off x="6457950" y="6356350"/>
            <a:ext cx="2057400" cy="365125"/>
          </a:xfrm>
        </p:spPr>
        <p:txBody>
          <a:bodyPr vert="horz" lIns="91440" tIns="45720" rIns="91440" bIns="45720" rtlCol="0" anchor="ctr">
            <a:normAutofit/>
          </a:bodyPr>
          <a:lstStyle/>
          <a:p>
            <a:pPr defTabSz="914400">
              <a:spcAft>
                <a:spcPts val="600"/>
              </a:spcAft>
              <a:defRPr/>
            </a:pPr>
            <a:fld id="{6550E941-99E4-4403-A917-B30FF69A9617}" type="slidenum">
              <a:rPr lang="en-US" altLang="en-US" smtClean="0"/>
              <a:pPr defTabSz="914400">
                <a:spcAft>
                  <a:spcPts val="600"/>
                </a:spcAft>
                <a:defRPr/>
              </a:pPr>
              <a:t>16</a:t>
            </a:fld>
            <a:endParaRPr lang="en-US" altLang="en-US"/>
          </a:p>
        </p:txBody>
      </p:sp>
      <p:pic>
        <p:nvPicPr>
          <p:cNvPr id="9" name="Audio 8">
            <a:hlinkClick r:id="" action="ppaction://media"/>
            <a:extLst>
              <a:ext uri="{FF2B5EF4-FFF2-40B4-BE49-F238E27FC236}">
                <a16:creationId xmlns:a16="http://schemas.microsoft.com/office/drawing/2014/main" id="{5A72F98F-E265-2BD6-8FD5-A7B8256B466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45890" t="-245890" r="-245890" b="-245890"/>
          <a:stretch>
            <a:fillRect/>
          </a:stretch>
        </p:blipFill>
        <p:spPr>
          <a:xfrm>
            <a:off x="7004304" y="4718304"/>
            <a:ext cx="2057400" cy="2057400"/>
          </a:xfrm>
          <a:prstGeom prst="ellipse">
            <a:avLst/>
          </a:prstGeom>
        </p:spPr>
      </p:pic>
    </p:spTree>
    <p:extLst>
      <p:ext uri="{BB962C8B-B14F-4D97-AF65-F5344CB8AC3E}">
        <p14:creationId xmlns:p14="http://schemas.microsoft.com/office/powerpoint/2010/main" val="56844141"/>
      </p:ext>
    </p:extLst>
  </p:cSld>
  <p:clrMapOvr>
    <a:masterClrMapping/>
  </p:clrMapOvr>
  <mc:AlternateContent xmlns:mc="http://schemas.openxmlformats.org/markup-compatibility/2006">
    <mc:Choice xmlns:p14="http://schemas.microsoft.com/office/powerpoint/2010/main" Requires="p14">
      <p:transition spd="slow" p14:dur="2000" advTm="25698"/>
    </mc:Choice>
    <mc:Fallback>
      <p:transition spd="slow" advTm="256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8604B-AC6B-0846-C825-2BEC86565B25}"/>
              </a:ext>
            </a:extLst>
          </p:cNvPr>
          <p:cNvSpPr>
            <a:spLocks noGrp="1"/>
          </p:cNvSpPr>
          <p:nvPr>
            <p:ph type="title"/>
          </p:nvPr>
        </p:nvSpPr>
        <p:spPr/>
        <p:txBody>
          <a:bodyPr/>
          <a:lstStyle/>
          <a:p>
            <a:r>
              <a:rPr lang="en-GB" sz="3600" b="1" dirty="0"/>
              <a:t>Conclusion</a:t>
            </a:r>
          </a:p>
        </p:txBody>
      </p:sp>
      <p:sp>
        <p:nvSpPr>
          <p:cNvPr id="6" name="Content Placeholder 5">
            <a:extLst>
              <a:ext uri="{FF2B5EF4-FFF2-40B4-BE49-F238E27FC236}">
                <a16:creationId xmlns:a16="http://schemas.microsoft.com/office/drawing/2014/main" id="{C68C4224-F958-CB66-7629-688D5AD53A53}"/>
              </a:ext>
            </a:extLst>
          </p:cNvPr>
          <p:cNvSpPr>
            <a:spLocks noGrp="1"/>
          </p:cNvSpPr>
          <p:nvPr>
            <p:ph idx="1"/>
          </p:nvPr>
        </p:nvSpPr>
        <p:spPr/>
        <p:txBody>
          <a:bodyPr>
            <a:normAutofit/>
          </a:bodyPr>
          <a:lstStyle/>
          <a:p>
            <a:pPr marL="0" indent="0">
              <a:lnSpc>
                <a:spcPct val="150000"/>
              </a:lnSpc>
              <a:buNone/>
            </a:pPr>
            <a:r>
              <a:rPr lang="en-US" sz="1300" dirty="0">
                <a:latin typeface="Arial" panose="020B0604020202020204" pitchFamily="34" charset="0"/>
                <a:cs typeface="Arial" panose="020B0604020202020204" pitchFamily="34" charset="0"/>
              </a:rPr>
              <a:t>Asthma​‍​‌‍​‍‌​‍​‌‍​‍‌ is a chronic disease that demands continuous care, education, and compliance with the prescribed treatment regimen. The case study of a made-up patient illustrates the effect of asthma on the routine activities and emotional state of a young adult. In general, asthma management must be tailored to individual needs, to include patient education and frequent check-up.</a:t>
            </a:r>
          </a:p>
          <a:p>
            <a:pPr marL="0" indent="0">
              <a:lnSpc>
                <a:spcPct val="150000"/>
              </a:lnSpc>
              <a:buNone/>
            </a:pPr>
            <a:r>
              <a:rPr lang="en-US" sz="1300" dirty="0">
                <a:latin typeface="Arial" panose="020B0604020202020204" pitchFamily="34" charset="0"/>
                <a:cs typeface="Arial" panose="020B0604020202020204" pitchFamily="34" charset="0"/>
              </a:rPr>
              <a:t>Through involvement of health care workers in the areas of airway clearance, drug adherence, and patient education, the patients' life expectancy and general wellbeing can be </a:t>
            </a:r>
            <a:r>
              <a:rPr lang="en-US" sz="1300">
                <a:latin typeface="Arial" panose="020B0604020202020204" pitchFamily="34" charset="0"/>
                <a:cs typeface="Arial" panose="020B0604020202020204" pitchFamily="34" charset="0"/>
              </a:rPr>
              <a:t>significantly enhanced.</a:t>
            </a:r>
            <a:endParaRPr lang="en-GB" dirty="0"/>
          </a:p>
        </p:txBody>
      </p:sp>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1278544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cs typeface="Arial" panose="020B0604020202020204" pitchFamily="34" charset="0"/>
              </a:rPr>
              <a:t>References</a:t>
            </a:r>
          </a:p>
        </p:txBody>
      </p:sp>
      <p:sp>
        <p:nvSpPr>
          <p:cNvPr id="6" name="Content Placeholder 5">
            <a:extLst>
              <a:ext uri="{FF2B5EF4-FFF2-40B4-BE49-F238E27FC236}">
                <a16:creationId xmlns:a16="http://schemas.microsoft.com/office/drawing/2014/main" id="{A4085575-4426-A9AB-0F8A-7A51209EE3B6}"/>
              </a:ext>
            </a:extLst>
          </p:cNvPr>
          <p:cNvSpPr>
            <a:spLocks noGrp="1"/>
          </p:cNvSpPr>
          <p:nvPr>
            <p:ph idx="1"/>
          </p:nvPr>
        </p:nvSpPr>
        <p:spPr/>
        <p:txBody>
          <a:bodyPr>
            <a:normAutofit fontScale="70000" lnSpcReduction="20000"/>
          </a:bodyPr>
          <a:lstStyle/>
          <a:p>
            <a:pPr marL="0" indent="0">
              <a:buNone/>
            </a:pPr>
            <a:r>
              <a:rPr lang="en-GB" dirty="0"/>
              <a:t>Asthma + Lung UK. (2023). Understanding asthma.</a:t>
            </a:r>
          </a:p>
          <a:p>
            <a:pPr marL="0" indent="0">
              <a:buNone/>
            </a:pPr>
            <a:r>
              <a:rPr lang="en-US" dirty="0"/>
              <a:t>Global Initiative for Asthma (GINA) 2024: Diagnosis requires episodic airflow obstruction and objective evidence of reversible obstruction. Asthma is a clinical diagnosis supported by spirometry and reversibility testing</a:t>
            </a:r>
            <a:endParaRPr lang="en-GB" dirty="0"/>
          </a:p>
          <a:p>
            <a:pPr marL="0" indent="0">
              <a:buNone/>
            </a:pPr>
            <a:r>
              <a:rPr lang="en-GB" dirty="0"/>
              <a:t>NHS. (2023). Asthma.</a:t>
            </a:r>
          </a:p>
          <a:p>
            <a:pPr marL="0" indent="0">
              <a:buNone/>
            </a:pPr>
            <a:r>
              <a:rPr lang="en-GB" dirty="0"/>
              <a:t>National Institute for Health and Care Excellence (NICE). (2023). Asthma: diagnosis, monitoring and chronic asthma management</a:t>
            </a:r>
          </a:p>
          <a:p>
            <a:pPr marL="0" indent="0">
              <a:buNone/>
            </a:pPr>
            <a:r>
              <a:rPr lang="en-US" dirty="0"/>
              <a:t>NHS (2023) Asthma. Available at: https://www.nhs.uk/conditions/asthma/ (Accessed: 16 December 2025).</a:t>
            </a:r>
          </a:p>
          <a:p>
            <a:pPr marL="0" indent="0">
              <a:buNone/>
            </a:pPr>
            <a:r>
              <a:rPr lang="en-US" dirty="0"/>
              <a:t>RNspeak (2024) ‘Asthma Pathophysiology and Schematic Diagram’. Available at: https://rnspeak.com/asthma-pathophysiology-and-schematic-diagram/ (Accessed: 16 December 2025).</a:t>
            </a:r>
          </a:p>
          <a:p>
            <a:pPr marL="0" indent="0">
              <a:buNone/>
            </a:pPr>
            <a:r>
              <a:rPr lang="en-US" dirty="0"/>
              <a:t>World Health Organization (WHO) (2011) World Report on Disability. Geneva: World Health Organization.</a:t>
            </a:r>
          </a:p>
          <a:p>
            <a:pPr marL="0" indent="0">
              <a:buNone/>
            </a:pPr>
            <a:endParaRPr lang="en-GB" dirty="0"/>
          </a:p>
          <a:p>
            <a:pPr marL="0" indent="0">
              <a:buNone/>
            </a:pPr>
            <a:endParaRPr lang="en-GB" dirty="0"/>
          </a:p>
          <a:p>
            <a:pPr marL="0" indent="0">
              <a:buNone/>
            </a:pPr>
            <a:endParaRPr lang="en-GB" dirty="0">
              <a:solidFill>
                <a:srgbClr val="0070C0"/>
              </a:solidFill>
            </a:endParaRP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18/12/2025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3521001056"/>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8651</TotalTime>
  <Words>2834</Words>
  <Application>Microsoft Office PowerPoint</Application>
  <PresentationFormat>On-screen Show (4:3)</PresentationFormat>
  <Paragraphs>132</Paragraphs>
  <Slides>18</Slides>
  <Notes>0</Notes>
  <HiddenSlides>0</HiddenSlides>
  <MMClips>16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Verdana</vt:lpstr>
      <vt:lpstr>Wingdings</vt:lpstr>
      <vt:lpstr>Office 2013 - 2022 Theme</vt:lpstr>
      <vt:lpstr>PowerPoint Presentation</vt:lpstr>
      <vt:lpstr>Introduction</vt:lpstr>
      <vt:lpstr>What makes asthma symptoms worse</vt:lpstr>
      <vt:lpstr>Information about the person</vt:lpstr>
      <vt:lpstr>Anatomy&amp; Physiology of the Respiratory System(Asthma)</vt:lpstr>
      <vt:lpstr>Care Plan (1)  </vt:lpstr>
      <vt:lpstr>Care Plan (2)</vt:lpstr>
      <vt:lpstr>Care Plan (3) </vt:lpstr>
      <vt:lpstr>What cause asthma</vt:lpstr>
      <vt:lpstr>Risk factors</vt:lpstr>
      <vt:lpstr>MANAGEMENT &amp; TREATMENT</vt:lpstr>
      <vt:lpstr>Diagnosis of Asthma in Adults and Children</vt:lpstr>
      <vt:lpstr>Recommendations</vt:lpstr>
      <vt:lpstr>ASTHMA ACTION PLAN</vt:lpstr>
      <vt:lpstr>What to do in an asthma attack</vt:lpstr>
      <vt:lpstr>STATISTICS &amp; IMPACT</vt:lpstr>
      <vt:lpstr>Conclusion</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Juliet Asiedu-Boateng (2335599)</cp:lastModifiedBy>
  <cp:revision>229</cp:revision>
  <cp:lastPrinted>2018-07-09T15:27:01Z</cp:lastPrinted>
  <dcterms:created xsi:type="dcterms:W3CDTF">2002-10-07T19:43:58Z</dcterms:created>
  <dcterms:modified xsi:type="dcterms:W3CDTF">2025-12-18T17:09:38Z</dcterms:modified>
</cp:coreProperties>
</file>