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theme/themeOverride3.xml" ContentType="application/vnd.openxmlformats-officedocument.themeOverr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heme/themeOverride4.xml" ContentType="application/vnd.openxmlformats-officedocument.themeOverr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16"/>
  </p:notesMasterIdLst>
  <p:sldIdLst>
    <p:sldId id="278" r:id="rId5"/>
    <p:sldId id="279" r:id="rId6"/>
    <p:sldId id="280" r:id="rId7"/>
    <p:sldId id="283" r:id="rId8"/>
    <p:sldId id="281" r:id="rId9"/>
    <p:sldId id="285" r:id="rId10"/>
    <p:sldId id="286" r:id="rId11"/>
    <p:sldId id="288" r:id="rId12"/>
    <p:sldId id="287" r:id="rId13"/>
    <p:sldId id="284" r:id="rId14"/>
    <p:sldId id="28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5" autoAdjust="0"/>
    <p:restoredTop sz="96774" autoAdjust="0"/>
  </p:normalViewPr>
  <p:slideViewPr>
    <p:cSldViewPr snapToGrid="0">
      <p:cViewPr>
        <p:scale>
          <a:sx n="100" d="100"/>
          <a:sy n="100" d="100"/>
        </p:scale>
        <p:origin x="114" y="6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01546-198A-4195-BCF8-F0FF54C90E5E}" type="datetimeFigureOut">
              <a:rPr lang="en-US" smtClean="0"/>
              <a:t>20-Nov-22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6DE88F-1F85-4A27-9D34-D74A50E7B0DA}" type="slidenum">
              <a:rPr lang="en-US" smtClean="0"/>
              <a:t>‹#›</a:t>
            </a:fld>
            <a:endParaRPr lang="en-US" dirty="0"/>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475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50845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12203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87362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5657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77767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802067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21617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895818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11864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44DC005-30B7-4ADA-9E63-51A12462A76D}" type="datetime1">
              <a:rPr lang="en-US" smtClean="0"/>
              <a:t>20-Nov-22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50746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0F7344-94E5-4BBF-BB4C-59E810F36314}" type="datetime1">
              <a:rPr lang="en-US" smtClean="0"/>
              <a:t>20-Nov-22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486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5F613C4-8EDF-4A72-91E4-0F363E752636}" type="datetime1">
              <a:rPr lang="en-US" smtClean="0"/>
              <a:t>20-Nov-22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4640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A4D7E4-C539-47A9-B192-A4B1B4F47CC8}" type="datetime1">
              <a:rPr lang="en-US" smtClean="0"/>
              <a:t>20-Nov-22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8205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F7E5F04-09A4-400C-9211-9DFE90A95F3C}" type="datetime1">
              <a:rPr lang="en-US" smtClean="0"/>
              <a:t>20-Nov-22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512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83E5EEF-9C3F-41E9-90F1-9D72227AC9C1}" type="datetime1">
              <a:rPr lang="en-US" smtClean="0"/>
              <a:t>20-Nov-22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9094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328D47-B699-403E-A340-BF441C7D4FA0}" type="datetime1">
              <a:rPr lang="en-US" smtClean="0"/>
              <a:t>20-Nov-22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513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5A6A0A-01C2-4F1C-BFE3-CA2E1F059C47}" type="datetime1">
              <a:rPr lang="en-US" smtClean="0"/>
              <a:t>20-Nov-22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93556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4006CA7-A716-4E91-8750-5991657C283E}" type="datetime1">
              <a:rPr lang="en-US" smtClean="0"/>
              <a:t>20-Nov-22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056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F7B333-4F0E-4626-82AF-C755FE18BE10}" type="datetime1">
              <a:rPr lang="en-US" smtClean="0"/>
              <a:t>20-Nov-22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09502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F0481CE-DD9E-4910-B0F5-906C69705C32}" type="datetime1">
              <a:rPr lang="en-US" smtClean="0"/>
              <a:t>20-Nov-22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385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7F6022-90FA-4CC3-8ED2-763CD1F6B145}" type="datetime1">
              <a:rPr lang="en-US" smtClean="0"/>
              <a:t>20-Nov-22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75291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A8878D6-E33E-46B4-87B3-7E5DAE0C112D}" type="datetime1">
              <a:rPr lang="en-US" smtClean="0"/>
              <a:t>20-Nov-22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45092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A104E51-A2E3-43AD-84D8-407C8FE77305}" type="datetime1">
              <a:rPr lang="en-US" smtClean="0"/>
              <a:t>20-Nov-22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32647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49E76F4-B48B-4959-AAF2-78D1D5EAB03E}" type="datetime1">
              <a:rPr lang="en-US" smtClean="0"/>
              <a:t>20-Nov-22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93254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6101F4E9-48B5-4DA0-90C7-ED55E56B4498}" type="datetime1">
              <a:rPr lang="en-US" smtClean="0"/>
              <a:t>20-Nov-22</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8589783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 Id="rId5" Type="http://schemas.openxmlformats.org/officeDocument/2006/relationships/image" Target="../media/image7.png"/><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notesSlide" Target="../notesSlides/notesSlide1.xml"/><Relationship Id="rId7"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7"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hemeOverride" Target="../theme/themeOverride3.xml"/><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png"/><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7.pn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7.png"/><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7.png"/><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7.png"/><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7.png"/><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7"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hemeOverride" Target="../theme/themeOverride4.xml"/><Relationship Id="rId6" Type="http://schemas.openxmlformats.org/officeDocument/2006/relationships/image" Target="../media/image16.png"/><Relationship Id="rId5" Type="http://schemas.openxmlformats.org/officeDocument/2006/relationships/image" Target="../media/image9.png"/><Relationship Id="rId4" Type="http://schemas.openxmlformats.org/officeDocument/2006/relationships/image" Target="../media/image1.jpe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7.png"/><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A1C807-B9AD-4C9B-BF9F-60F03428998E}"/>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 y="0"/>
            <a:ext cx="12192001" cy="6857990"/>
          </a:xfrm>
          <a:prstGeom prst="rect">
            <a:avLst/>
          </a:prstGeom>
        </p:spPr>
      </p:pic>
      <p:sp useBgFill="1">
        <p:nvSpPr>
          <p:cNvPr id="103"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7131809"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892910" y="1449691"/>
            <a:ext cx="5981132" cy="2420504"/>
          </a:xfrm>
        </p:spPr>
        <p:txBody>
          <a:bodyPr>
            <a:normAutofit/>
          </a:bodyPr>
          <a:lstStyle/>
          <a:p>
            <a:pPr marL="0" marR="0" algn="ctr">
              <a:lnSpc>
                <a:spcPct val="107000"/>
              </a:lnSpc>
              <a:spcBef>
                <a:spcPts val="0"/>
              </a:spcBef>
              <a:spcAft>
                <a:spcPts val="800"/>
              </a:spcAft>
            </a:pPr>
            <a:r>
              <a:rPr lang="en-IN" sz="3200" b="1" spc="50" dirty="0">
                <a:ln w="0"/>
                <a:solidFill>
                  <a:schemeClr val="bg1"/>
                </a:solidFill>
                <a:effectLst>
                  <a:innerShdw blurRad="63500" dist="50800" dir="13500000">
                    <a:srgbClr val="000000">
                      <a:alpha val="50000"/>
                    </a:srgbClr>
                  </a:innerShdw>
                </a:effectLst>
                <a:latin typeface="Times New Roman" panose="02020603050405020304" pitchFamily="18" charset="0"/>
                <a:ea typeface="Calibri" panose="020F0502020204030204" pitchFamily="34" charset="0"/>
                <a:cs typeface="Times New Roman" panose="02020603050405020304" pitchFamily="18" charset="0"/>
              </a:rPr>
              <a:t>International Business Communications</a:t>
            </a:r>
            <a:br>
              <a:rPr lang="en-IN" sz="3200" b="1" spc="50" dirty="0">
                <a:ln w="0"/>
                <a:solidFill>
                  <a:schemeClr val="bg1"/>
                </a:solidFill>
                <a:effectLst>
                  <a:innerShdw blurRad="63500" dist="50800" dir="13500000">
                    <a:srgbClr val="000000">
                      <a:alpha val="50000"/>
                    </a:srgbClr>
                  </a:innerShdw>
                </a:effectLst>
                <a:latin typeface="Times New Roman" panose="02020603050405020304" pitchFamily="18" charset="0"/>
                <a:ea typeface="Calibri" panose="020F0502020204030204" pitchFamily="34" charset="0"/>
                <a:cs typeface="Times New Roman" panose="02020603050405020304" pitchFamily="18" charset="0"/>
              </a:rPr>
            </a:br>
            <a:r>
              <a:rPr lang="en-IN" sz="3200" b="1" spc="50" dirty="0">
                <a:ln w="0"/>
                <a:solidFill>
                  <a:schemeClr val="bg1"/>
                </a:solidFill>
                <a:effectLst>
                  <a:innerShdw blurRad="63500" dist="50800" dir="13500000">
                    <a:srgbClr val="000000">
                      <a:alpha val="50000"/>
                    </a:srgbClr>
                  </a:innerShdw>
                </a:effectLst>
                <a:latin typeface="Times New Roman" panose="02020603050405020304" pitchFamily="18" charset="0"/>
                <a:ea typeface="Calibri" panose="020F0502020204030204" pitchFamily="34" charset="0"/>
                <a:cs typeface="Times New Roman" panose="02020603050405020304" pitchFamily="18" charset="0"/>
              </a:rPr>
              <a:t>LCBB6001</a:t>
            </a:r>
            <a:br>
              <a:rPr lang="en-US" sz="32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sz="3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2075949" y="3870195"/>
            <a:ext cx="3485072" cy="1026544"/>
          </a:xfrm>
        </p:spPr>
        <p:txBody>
          <a:bodyPr>
            <a:normAutofit/>
          </a:bodyPr>
          <a:lstStyle/>
          <a:p>
            <a:pPr algn="l"/>
            <a:r>
              <a:rPr lang="en-US" sz="1600" b="1" spc="50" dirty="0">
                <a:ln w="0"/>
                <a:solidFill>
                  <a:schemeClr val="bg1"/>
                </a:solidFill>
                <a:effectLst>
                  <a:innerShdw blurRad="63500" dist="50800" dir="13500000">
                    <a:srgbClr val="000000">
                      <a:alpha val="50000"/>
                    </a:srgbClr>
                  </a:innerShdw>
                </a:effectLst>
                <a:latin typeface="Times New Roman" panose="02020603050405020304" pitchFamily="18" charset="0"/>
                <a:ea typeface="Calibri" panose="020F0502020204030204" pitchFamily="34" charset="0"/>
                <a:cs typeface="Times New Roman" panose="02020603050405020304" pitchFamily="18" charset="0"/>
              </a:rPr>
              <a:t>Assignment 2: Group Presentation</a:t>
            </a:r>
            <a:endParaRPr lang="en-US" sz="1600" b="1" spc="50" dirty="0">
              <a:ln w="0"/>
              <a:solidFill>
                <a:schemeClr val="bg1"/>
              </a:solidFill>
              <a:effectLst>
                <a:innerShdw blurRad="63500" dist="50800" dir="13500000">
                  <a:srgbClr val="000000">
                    <a:alpha val="50000"/>
                  </a:srgbClr>
                </a:innerShdw>
              </a:effectLst>
            </a:endParaRPr>
          </a:p>
        </p:txBody>
      </p:sp>
      <p:pic>
        <p:nvPicPr>
          <p:cNvPr id="4" name="image1.png" descr="Discover University of Wales Trinity Saint David">
            <a:extLst>
              <a:ext uri="{FF2B5EF4-FFF2-40B4-BE49-F238E27FC236}">
                <a16:creationId xmlns:a16="http://schemas.microsoft.com/office/drawing/2014/main" id="{8DCFC96D-D50B-9B53-9B0D-2A1DC1764CB1}"/>
              </a:ext>
            </a:extLst>
          </p:cNvPr>
          <p:cNvPicPr>
            <a:picLocks noChangeAspect="1"/>
          </p:cNvPicPr>
          <p:nvPr/>
        </p:nvPicPr>
        <p:blipFill>
          <a:blip r:embed="rId5" cstate="print"/>
          <a:stretch>
            <a:fillRect/>
          </a:stretch>
        </p:blipFill>
        <p:spPr>
          <a:xfrm>
            <a:off x="266199" y="273468"/>
            <a:ext cx="1809750" cy="600075"/>
          </a:xfrm>
          <a:prstGeom prst="rect">
            <a:avLst/>
          </a:prstGeom>
        </p:spPr>
      </p:pic>
      <p:graphicFrame>
        <p:nvGraphicFramePr>
          <p:cNvPr id="11" name="Table 10">
            <a:extLst>
              <a:ext uri="{FF2B5EF4-FFF2-40B4-BE49-F238E27FC236}">
                <a16:creationId xmlns:a16="http://schemas.microsoft.com/office/drawing/2014/main" id="{90179086-744C-B360-E257-5EAC1D896153}"/>
              </a:ext>
            </a:extLst>
          </p:cNvPr>
          <p:cNvGraphicFramePr>
            <a:graphicFrameLocks noGrp="1"/>
          </p:cNvGraphicFramePr>
          <p:nvPr>
            <p:extLst>
              <p:ext uri="{D42A27DB-BD31-4B8C-83A1-F6EECF244321}">
                <p14:modId xmlns:p14="http://schemas.microsoft.com/office/powerpoint/2010/main" val="1060286308"/>
              </p:ext>
            </p:extLst>
          </p:nvPr>
        </p:nvGraphicFramePr>
        <p:xfrm>
          <a:off x="7097307" y="1420484"/>
          <a:ext cx="4100418" cy="4017034"/>
        </p:xfrm>
        <a:graphic>
          <a:graphicData uri="http://schemas.openxmlformats.org/drawingml/2006/table">
            <a:tbl>
              <a:tblPr firstRow="1" firstCol="1" lastCol="1" bandCol="1">
                <a:tableStyleId>{9D7B26C5-4107-4FEC-AEDC-1716B250A1EF}</a:tableStyleId>
              </a:tblPr>
              <a:tblGrid>
                <a:gridCol w="1252609">
                  <a:extLst>
                    <a:ext uri="{9D8B030D-6E8A-4147-A177-3AD203B41FA5}">
                      <a16:colId xmlns:a16="http://schemas.microsoft.com/office/drawing/2014/main" val="3379634319"/>
                    </a:ext>
                  </a:extLst>
                </a:gridCol>
                <a:gridCol w="1636295">
                  <a:extLst>
                    <a:ext uri="{9D8B030D-6E8A-4147-A177-3AD203B41FA5}">
                      <a16:colId xmlns:a16="http://schemas.microsoft.com/office/drawing/2014/main" val="293788927"/>
                    </a:ext>
                  </a:extLst>
                </a:gridCol>
                <a:gridCol w="1211514">
                  <a:extLst>
                    <a:ext uri="{9D8B030D-6E8A-4147-A177-3AD203B41FA5}">
                      <a16:colId xmlns:a16="http://schemas.microsoft.com/office/drawing/2014/main" val="701242059"/>
                    </a:ext>
                  </a:extLst>
                </a:gridCol>
              </a:tblGrid>
              <a:tr h="341632">
                <a:tc>
                  <a:txBody>
                    <a:bodyPr/>
                    <a:lstStyle/>
                    <a:p>
                      <a:pPr marL="0" marR="0" algn="ctr">
                        <a:lnSpc>
                          <a:spcPct val="100000"/>
                        </a:lnSpc>
                        <a:spcBef>
                          <a:spcPts val="0"/>
                        </a:spcBef>
                        <a:spcAft>
                          <a:spcPts val="0"/>
                        </a:spcAft>
                      </a:pPr>
                      <a:r>
                        <a:rPr lang="en-US" sz="1200" dirty="0">
                          <a:effectLst/>
                        </a:rPr>
                        <a:t>Module Lector:</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200">
                          <a:effectLst/>
                        </a:rPr>
                        <a:t>Husam Helmi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0000"/>
                        </a:lnSpc>
                      </a:pPr>
                      <a:endParaRPr lang="en-US" sz="1200">
                        <a:effectLst/>
                        <a:latin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503642484"/>
                  </a:ext>
                </a:extLst>
              </a:tr>
              <a:tr h="726597">
                <a:tc rowSpan="4">
                  <a:txBody>
                    <a:bodyPr/>
                    <a:lstStyle/>
                    <a:p>
                      <a:pPr marL="0" marR="0" algn="l">
                        <a:lnSpc>
                          <a:spcPct val="100000"/>
                        </a:lnSpc>
                        <a:spcBef>
                          <a:spcPts val="0"/>
                        </a:spcBef>
                        <a:spcAft>
                          <a:spcPts val="0"/>
                        </a:spcAft>
                      </a:pPr>
                      <a:r>
                        <a:rPr lang="en-US" sz="1200" dirty="0">
                          <a:effectLst/>
                        </a:rPr>
                        <a:t> Student name and ID: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200" b="1" dirty="0" err="1">
                          <a:effectLst/>
                        </a:rPr>
                        <a:t>Alexandru</a:t>
                      </a:r>
                      <a:r>
                        <a:rPr lang="en-US" sz="1200" b="1" dirty="0">
                          <a:effectLst/>
                        </a:rPr>
                        <a:t> S. Melinte (group leader)</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200">
                          <a:effectLst/>
                        </a:rPr>
                        <a:t>1907706</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086057763"/>
                  </a:ext>
                </a:extLst>
              </a:tr>
              <a:tr h="726597">
                <a:tc vMerge="1">
                  <a:txBody>
                    <a:bodyPr/>
                    <a:lstStyle/>
                    <a:p>
                      <a:endParaRPr lang="en-US"/>
                    </a:p>
                  </a:txBody>
                  <a:tcPr/>
                </a:tc>
                <a:tc>
                  <a:txBody>
                    <a:bodyPr/>
                    <a:lstStyle/>
                    <a:p>
                      <a:pPr marL="0" marR="0" algn="ctr">
                        <a:lnSpc>
                          <a:spcPct val="100000"/>
                        </a:lnSpc>
                        <a:spcBef>
                          <a:spcPts val="0"/>
                        </a:spcBef>
                        <a:spcAft>
                          <a:spcPts val="0"/>
                        </a:spcAft>
                      </a:pPr>
                      <a:r>
                        <a:rPr lang="en-US" sz="1200" b="1" dirty="0">
                          <a:effectLst/>
                        </a:rPr>
                        <a:t>Ion </a:t>
                      </a:r>
                      <a:r>
                        <a:rPr lang="en-US" sz="1200" b="1" dirty="0" err="1">
                          <a:effectLst/>
                        </a:rPr>
                        <a:t>Gangureanu</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200">
                          <a:effectLst/>
                        </a:rPr>
                        <a:t>2009134</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479654741"/>
                  </a:ext>
                </a:extLst>
              </a:tr>
              <a:tr h="1111104">
                <a:tc vMerge="1">
                  <a:txBody>
                    <a:bodyPr/>
                    <a:lstStyle/>
                    <a:p>
                      <a:endParaRPr lang="en-US"/>
                    </a:p>
                  </a:txBody>
                  <a:tcPr/>
                </a:tc>
                <a:tc>
                  <a:txBody>
                    <a:bodyPr/>
                    <a:lstStyle/>
                    <a:p>
                      <a:pPr marL="0" marR="0" algn="ctr">
                        <a:lnSpc>
                          <a:spcPct val="100000"/>
                        </a:lnSpc>
                        <a:spcBef>
                          <a:spcPts val="0"/>
                        </a:spcBef>
                        <a:spcAft>
                          <a:spcPts val="0"/>
                        </a:spcAft>
                      </a:pPr>
                      <a:r>
                        <a:rPr lang="en-US" sz="1200" b="1" dirty="0">
                          <a:effectLst/>
                        </a:rPr>
                        <a:t>Cristian M. </a:t>
                      </a:r>
                      <a:r>
                        <a:rPr lang="en-US" sz="1200" b="1" dirty="0" err="1">
                          <a:effectLst/>
                        </a:rPr>
                        <a:t>Grigoe</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200" dirty="0">
                          <a:effectLst/>
                        </a:rPr>
                        <a:t>1920733</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067763708"/>
                  </a:ext>
                </a:extLst>
              </a:tr>
              <a:tr h="1111104">
                <a:tc vMerge="1">
                  <a:txBody>
                    <a:bodyPr/>
                    <a:lstStyle/>
                    <a:p>
                      <a:endParaRPr lang="en-US"/>
                    </a:p>
                  </a:txBody>
                  <a:tcPr/>
                </a:tc>
                <a:tc>
                  <a:txBody>
                    <a:bodyPr/>
                    <a:lstStyle/>
                    <a:p>
                      <a:pPr marL="0" marR="0" algn="ctr">
                        <a:lnSpc>
                          <a:spcPct val="100000"/>
                        </a:lnSpc>
                        <a:spcBef>
                          <a:spcPts val="0"/>
                        </a:spcBef>
                        <a:spcAft>
                          <a:spcPts val="0"/>
                        </a:spcAft>
                      </a:pPr>
                      <a:r>
                        <a:rPr lang="en-IN" sz="1200" b="1" dirty="0">
                          <a:effectLst/>
                        </a:rPr>
                        <a:t>Gabriel C. </a:t>
                      </a:r>
                      <a:r>
                        <a:rPr lang="en-IN" sz="1200" b="1" dirty="0" err="1">
                          <a:effectLst/>
                        </a:rPr>
                        <a:t>Muntean</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200" dirty="0">
                          <a:effectLst/>
                        </a:rPr>
                        <a:t>2009466</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598989224"/>
                  </a:ext>
                </a:extLst>
              </a:tr>
            </a:tbl>
          </a:graphicData>
        </a:graphic>
      </p:graphicFrame>
    </p:spTree>
    <p:extLst>
      <p:ext uri="{BB962C8B-B14F-4D97-AF65-F5344CB8AC3E}">
        <p14:creationId xmlns:p14="http://schemas.microsoft.com/office/powerpoint/2010/main" val="4167884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8622" y="10"/>
            <a:ext cx="6096000"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fontScale="90000"/>
          </a:bodyPr>
          <a:lstStyle/>
          <a:p>
            <a:pPr algn="l"/>
            <a:r>
              <a:rPr lang="en-US" sz="4000" dirty="0"/>
              <a:t>Table of Contents</a:t>
            </a:r>
            <a:br>
              <a:rPr lang="en-US" sz="1800"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rPr>
            </a:br>
            <a:r>
              <a:rPr lang="en-US" sz="4000" dirty="0"/>
              <a:t>	</a:t>
            </a:r>
          </a:p>
        </p:txBody>
      </p:sp>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6629400" y="1732449"/>
            <a:ext cx="4674689" cy="4058751"/>
          </a:xfrm>
        </p:spPr>
        <p:txBody>
          <a:bodyPr anchor="t">
            <a:normAutofit fontScale="70000" lnSpcReduction="20000"/>
          </a:bodyPr>
          <a:lstStyle/>
          <a:p>
            <a:pPr marL="36900" indent="0">
              <a:buNone/>
            </a:pPr>
            <a:r>
              <a:rPr lang="en-US" sz="2400" dirty="0"/>
              <a:t>Introduction to the context - </a:t>
            </a:r>
            <a:r>
              <a:rPr lang="en-US" sz="2900" dirty="0">
                <a:solidFill>
                  <a:schemeClr val="tx1"/>
                </a:solidFill>
              </a:rPr>
              <a:t>3</a:t>
            </a:r>
            <a:endParaRPr lang="en-US" sz="2400" dirty="0">
              <a:solidFill>
                <a:schemeClr val="tx1"/>
              </a:solidFill>
            </a:endParaRPr>
          </a:p>
          <a:p>
            <a:pPr marL="36900" indent="0">
              <a:buNone/>
            </a:pPr>
            <a:r>
              <a:rPr lang="en-US" sz="2400" dirty="0"/>
              <a:t>Introduce the Chinese culture - </a:t>
            </a:r>
            <a:r>
              <a:rPr lang="en-US" sz="2900" dirty="0">
                <a:solidFill>
                  <a:schemeClr val="tx1"/>
                </a:solidFill>
              </a:rPr>
              <a:t>4</a:t>
            </a:r>
            <a:endParaRPr lang="en-US" sz="2400" dirty="0">
              <a:solidFill>
                <a:schemeClr val="tx1"/>
              </a:solidFill>
            </a:endParaRPr>
          </a:p>
          <a:p>
            <a:pPr marL="36900" indent="0">
              <a:buNone/>
            </a:pPr>
            <a:r>
              <a:rPr lang="en-US" sz="2400" dirty="0"/>
              <a:t>Main differences between the UK and China - </a:t>
            </a:r>
            <a:r>
              <a:rPr lang="en-US" sz="2900" dirty="0">
                <a:solidFill>
                  <a:schemeClr val="tx1"/>
                </a:solidFill>
              </a:rPr>
              <a:t>4</a:t>
            </a:r>
            <a:endParaRPr lang="en-US" sz="2400" dirty="0">
              <a:solidFill>
                <a:schemeClr val="tx1"/>
              </a:solidFill>
            </a:endParaRPr>
          </a:p>
          <a:p>
            <a:pPr marL="36900" indent="0">
              <a:buNone/>
            </a:pPr>
            <a:r>
              <a:rPr lang="en-US" sz="2400" dirty="0"/>
              <a:t>Success and failure factors of joint ventures - </a:t>
            </a:r>
            <a:r>
              <a:rPr lang="en-US" sz="2900" dirty="0">
                <a:solidFill>
                  <a:schemeClr val="tx1"/>
                </a:solidFill>
              </a:rPr>
              <a:t>5</a:t>
            </a:r>
            <a:endParaRPr lang="en-US" sz="2400" dirty="0">
              <a:solidFill>
                <a:schemeClr val="tx1"/>
              </a:solidFill>
            </a:endParaRPr>
          </a:p>
          <a:p>
            <a:pPr marL="36900" indent="0">
              <a:buNone/>
            </a:pPr>
            <a:r>
              <a:rPr lang="en-US" sz="2400" dirty="0"/>
              <a:t>Cultural sensitivity in China / The differences from the UK - </a:t>
            </a:r>
            <a:r>
              <a:rPr lang="en-US" sz="2900" dirty="0">
                <a:solidFill>
                  <a:schemeClr val="tx1"/>
                </a:solidFill>
              </a:rPr>
              <a:t>6</a:t>
            </a:r>
            <a:endParaRPr lang="en-US" sz="2400" dirty="0">
              <a:solidFill>
                <a:schemeClr val="tx1"/>
              </a:solidFill>
            </a:endParaRPr>
          </a:p>
          <a:p>
            <a:pPr marL="36900" indent="0">
              <a:buNone/>
            </a:pPr>
            <a:r>
              <a:rPr lang="en-US" sz="2400" dirty="0"/>
              <a:t>Hofstede cultural Dimensions: UK and China - </a:t>
            </a:r>
            <a:r>
              <a:rPr lang="en-US" sz="2900" dirty="0">
                <a:solidFill>
                  <a:schemeClr val="tx1"/>
                </a:solidFill>
              </a:rPr>
              <a:t>7</a:t>
            </a:r>
            <a:endParaRPr lang="en-US" sz="2400" dirty="0">
              <a:solidFill>
                <a:schemeClr val="tx1"/>
              </a:solidFill>
            </a:endParaRPr>
          </a:p>
          <a:p>
            <a:pPr marL="36900" indent="0">
              <a:buNone/>
            </a:pPr>
            <a:r>
              <a:rPr lang="en-US" sz="2400" dirty="0"/>
              <a:t>Recommendation - </a:t>
            </a:r>
            <a:r>
              <a:rPr lang="en-US" sz="2900" dirty="0">
                <a:solidFill>
                  <a:schemeClr val="tx1"/>
                </a:solidFill>
              </a:rPr>
              <a:t>9</a:t>
            </a:r>
            <a:endParaRPr lang="en-US" sz="2400" dirty="0">
              <a:solidFill>
                <a:schemeClr val="tx1"/>
              </a:solidFill>
            </a:endParaRPr>
          </a:p>
          <a:p>
            <a:pPr marL="36900" indent="0">
              <a:buNone/>
            </a:pPr>
            <a:r>
              <a:rPr lang="en-US" sz="2400" dirty="0"/>
              <a:t>Conclusion - </a:t>
            </a:r>
            <a:r>
              <a:rPr lang="en-US" sz="2900" dirty="0">
                <a:solidFill>
                  <a:schemeClr val="tx1"/>
                </a:solidFill>
              </a:rPr>
              <a:t>10</a:t>
            </a:r>
            <a:endParaRPr lang="en-US" sz="2400" dirty="0">
              <a:solidFill>
                <a:schemeClr val="tx1"/>
              </a:solidFill>
            </a:endParaRPr>
          </a:p>
          <a:p>
            <a:pPr marL="36900" indent="0">
              <a:buNone/>
            </a:pPr>
            <a:r>
              <a:rPr lang="en-US" sz="2400" dirty="0"/>
              <a:t>Reference List - </a:t>
            </a:r>
            <a:r>
              <a:rPr lang="en-US" sz="2900" dirty="0">
                <a:solidFill>
                  <a:schemeClr val="tx1"/>
                </a:solidFill>
              </a:rPr>
              <a:t>11</a:t>
            </a:r>
            <a:endParaRPr lang="en-US" sz="2400" dirty="0">
              <a:solidFill>
                <a:schemeClr val="tx1"/>
              </a:solidFill>
            </a:endParaRPr>
          </a:p>
        </p:txBody>
      </p:sp>
      <p:sp>
        <p:nvSpPr>
          <p:cNvPr id="5" name="Slide Number Placeholder 4">
            <a:extLst>
              <a:ext uri="{FF2B5EF4-FFF2-40B4-BE49-F238E27FC236}">
                <a16:creationId xmlns:a16="http://schemas.microsoft.com/office/drawing/2014/main" id="{0134B4B0-C53D-27BD-0052-912E2AB35495}"/>
              </a:ext>
            </a:extLst>
          </p:cNvPr>
          <p:cNvSpPr>
            <a:spLocks noGrp="1"/>
          </p:cNvSpPr>
          <p:nvPr>
            <p:ph type="sldNum" sz="quarter" idx="12"/>
          </p:nvPr>
        </p:nvSpPr>
        <p:spPr/>
        <p:txBody>
          <a:bodyPr/>
          <a:lstStyle/>
          <a:p>
            <a:fld id="{3A98EE3D-8CD1-4C3F-BD1C-C98C9596463C}" type="slidenum">
              <a:rPr lang="en-US" smtClean="0"/>
              <a:t>2</a:t>
            </a:fld>
            <a:endParaRPr lang="en-US" dirty="0"/>
          </a:p>
        </p:txBody>
      </p:sp>
      <p:pic>
        <p:nvPicPr>
          <p:cNvPr id="6" name="image1.png" descr="Discover University of Wales Trinity Saint David">
            <a:extLst>
              <a:ext uri="{FF2B5EF4-FFF2-40B4-BE49-F238E27FC236}">
                <a16:creationId xmlns:a16="http://schemas.microsoft.com/office/drawing/2014/main" id="{470AE0A9-65F0-657B-327A-678FD03CF42C}"/>
              </a:ext>
            </a:extLst>
          </p:cNvPr>
          <p:cNvPicPr>
            <a:picLocks noChangeAspect="1"/>
          </p:cNvPicPr>
          <p:nvPr/>
        </p:nvPicPr>
        <p:blipFill>
          <a:blip r:embed="rId7" cstate="print"/>
          <a:stretch>
            <a:fillRect/>
          </a:stretch>
        </p:blipFill>
        <p:spPr>
          <a:xfrm>
            <a:off x="266199" y="273468"/>
            <a:ext cx="1809750" cy="600075"/>
          </a:xfrm>
          <a:prstGeom prst="rect">
            <a:avLst/>
          </a:prstGeom>
        </p:spPr>
      </p:pic>
      <p:pic>
        <p:nvPicPr>
          <p:cNvPr id="8" name="Picture 7">
            <a:extLst>
              <a:ext uri="{FF2B5EF4-FFF2-40B4-BE49-F238E27FC236}">
                <a16:creationId xmlns:a16="http://schemas.microsoft.com/office/drawing/2014/main" id="{A911A719-4AB3-4F46-7D74-342A4B7A0168}"/>
              </a:ext>
            </a:extLst>
          </p:cNvPr>
          <p:cNvPicPr>
            <a:picLocks noChangeAspect="1"/>
          </p:cNvPicPr>
          <p:nvPr/>
        </p:nvPicPr>
        <p:blipFill>
          <a:blip r:embed="rId8"/>
          <a:stretch>
            <a:fillRect/>
          </a:stretch>
        </p:blipFill>
        <p:spPr>
          <a:xfrm>
            <a:off x="1377033" y="1809750"/>
            <a:ext cx="3324689" cy="3095626"/>
          </a:xfrm>
          <a:prstGeom prst="rect">
            <a:avLst/>
          </a:prstGeom>
        </p:spPr>
      </p:pic>
    </p:spTree>
    <p:extLst>
      <p:ext uri="{BB962C8B-B14F-4D97-AF65-F5344CB8AC3E}">
        <p14:creationId xmlns:p14="http://schemas.microsoft.com/office/powerpoint/2010/main" val="3220235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8623" y="10"/>
            <a:ext cx="6265647"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132849" y="1440621"/>
            <a:ext cx="5821179" cy="167303"/>
          </a:xfrm>
        </p:spPr>
        <p:txBody>
          <a:bodyPr anchor="ctr">
            <a:noAutofit/>
          </a:bodyPr>
          <a:lstStyle/>
          <a:p>
            <a:pPr>
              <a:lnSpc>
                <a:spcPct val="100000"/>
              </a:lnSpc>
            </a:pPr>
            <a:r>
              <a:rPr lang="en-GB" sz="2800" b="1" kern="0" dirty="0">
                <a:solidFill>
                  <a:schemeClr val="bg1">
                    <a:lumMod val="95000"/>
                    <a:lumOff val="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to the context</a:t>
            </a:r>
            <a:br>
              <a:rPr lang="en-US" sz="2800" b="1" kern="0" dirty="0">
                <a:solidFill>
                  <a:schemeClr val="bg1">
                    <a:lumMod val="95000"/>
                    <a:lumOff val="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br>
            <a:br>
              <a:rPr lang="en-US" sz="3200"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rPr>
            </a:br>
            <a:r>
              <a:rPr lang="en-US" sz="3200" dirty="0"/>
              <a:t>	</a:t>
            </a:r>
          </a:p>
        </p:txBody>
      </p:sp>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6629400" y="1607925"/>
            <a:ext cx="5143500" cy="4183276"/>
          </a:xfrm>
        </p:spPr>
        <p:txBody>
          <a:bodyPr anchor="t">
            <a:normAutofit/>
          </a:bodyPr>
          <a:lstStyle/>
          <a:p>
            <a:pPr marL="0" marR="0" algn="just">
              <a:lnSpc>
                <a:spcPct val="150000"/>
              </a:lnSpc>
              <a:spcBef>
                <a:spcPts val="0"/>
              </a:spcBef>
              <a:spcAft>
                <a:spcPts val="800"/>
              </a:spcAft>
            </a:pP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Company Overview</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Aviva Plc is mainly an insurance company that is operating effectively with its headquarters located in London, the UK. According to a study, it has been seen that in the year 2021, Aviva Plc successfully employed around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8,687 individuals in the UK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Rudden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2022). It has also been seen that in the year 2021, Aviva Plc generated an annual revenue of </a:t>
            </a:r>
            <a:r>
              <a:rPr lang="en-IN" sz="1800" dirty="0">
                <a:effectLst/>
                <a:latin typeface="Times New Roman" panose="02020603050405020304" pitchFamily="18" charset="0"/>
                <a:cs typeface="Times New Roman" panose="02020603050405020304" pitchFamily="18" charset="0"/>
              </a:rPr>
              <a:t>amount $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45.4 Billion (Macrotrends, 2022).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AEF02AC4-C174-1CD9-0404-3FE824522F7C}"/>
              </a:ext>
            </a:extLst>
          </p:cNvPr>
          <p:cNvSpPr>
            <a:spLocks noGrp="1"/>
          </p:cNvSpPr>
          <p:nvPr>
            <p:ph type="sldNum" sz="quarter" idx="12"/>
          </p:nvPr>
        </p:nvSpPr>
        <p:spPr/>
        <p:txBody>
          <a:bodyPr/>
          <a:lstStyle/>
          <a:p>
            <a:fld id="{3A98EE3D-8CD1-4C3F-BD1C-C98C9596463C}" type="slidenum">
              <a:rPr lang="en-US" smtClean="0"/>
              <a:t>3</a:t>
            </a:fld>
            <a:endParaRPr lang="en-US" dirty="0"/>
          </a:p>
        </p:txBody>
      </p:sp>
      <p:pic>
        <p:nvPicPr>
          <p:cNvPr id="5" name="image1.png" descr="Discover University of Wales Trinity Saint David">
            <a:extLst>
              <a:ext uri="{FF2B5EF4-FFF2-40B4-BE49-F238E27FC236}">
                <a16:creationId xmlns:a16="http://schemas.microsoft.com/office/drawing/2014/main" id="{442968D2-6BD0-5A1B-BD7F-57A2DD8C5682}"/>
              </a:ext>
            </a:extLst>
          </p:cNvPr>
          <p:cNvPicPr>
            <a:picLocks noChangeAspect="1"/>
          </p:cNvPicPr>
          <p:nvPr/>
        </p:nvPicPr>
        <p:blipFill>
          <a:blip r:embed="rId7" cstate="print"/>
          <a:stretch>
            <a:fillRect/>
          </a:stretch>
        </p:blipFill>
        <p:spPr>
          <a:xfrm>
            <a:off x="132849" y="108231"/>
            <a:ext cx="1809750" cy="600075"/>
          </a:xfrm>
          <a:prstGeom prst="rect">
            <a:avLst/>
          </a:prstGeom>
        </p:spPr>
      </p:pic>
      <p:sp>
        <p:nvSpPr>
          <p:cNvPr id="6" name="Content Placeholder 2">
            <a:extLst>
              <a:ext uri="{FF2B5EF4-FFF2-40B4-BE49-F238E27FC236}">
                <a16:creationId xmlns:a16="http://schemas.microsoft.com/office/drawing/2014/main" id="{E918F54B-7DFA-740A-25F5-E614CD4DFB42}"/>
              </a:ext>
            </a:extLst>
          </p:cNvPr>
          <p:cNvSpPr txBox="1">
            <a:spLocks/>
          </p:cNvSpPr>
          <p:nvPr/>
        </p:nvSpPr>
        <p:spPr>
          <a:xfrm>
            <a:off x="266199" y="1371600"/>
            <a:ext cx="5620251" cy="5114925"/>
          </a:xfrm>
          <a:prstGeom prst="rect">
            <a:avLst/>
          </a:prstGeom>
          <a:effectLst>
            <a:outerShdw blurRad="25400" dir="17880000">
              <a:srgbClr val="000000">
                <a:alpha val="46000"/>
              </a:srgbClr>
            </a:outerShdw>
          </a:effectLst>
        </p:spPr>
        <p:txBody>
          <a:bodyPr vert="horz" lIns="91440" tIns="45720" rIns="91440" bIns="45720" rtlCol="0" anchor="t">
            <a:noAutofit/>
          </a:bodyPr>
          <a:lst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marL="0" marR="0" indent="0" algn="just">
              <a:lnSpc>
                <a:spcPct val="150000"/>
              </a:lnSpc>
              <a:spcBef>
                <a:spcPts val="0"/>
              </a:spcBef>
              <a:spcAft>
                <a:spcPts val="800"/>
              </a:spcAft>
              <a:buNone/>
            </a:pPr>
            <a:r>
              <a:rPr lang="en-GB" sz="16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A joint venture is mainly referred to as an arrangement that is drawn between two and more organisations and business entities for the purpose of achieving a common objective (Indeed, 2021a). In this type of business, the members tend to combine all the resources for the purpose of accomplishing particular tasks. This assignment will mainly discuss the various difference between the cultures of China and the United Kingdom. It will also show the success and failures of joint venture businesses in China. Finally, Hofstede's Cultural Dimension will be used for the purpose of comparing the cultures of China and the UK. Recommendations have been provided in order to enhance business communications for the purpose of having a successful joint venture in China. </a:t>
            </a:r>
            <a:endParaRPr lang="en-US" sz="16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43126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DBDD2F4-B216-EDD4-BE41-6AC5EDFF3AC3}"/>
              </a:ext>
              <a:ext uri="{C183D7F6-B498-43B3-948B-1728B52AA6E4}">
                <adec:decorative xmlns:adec="http://schemas.microsoft.com/office/drawing/2017/decorative" val="1"/>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b="-1"/>
          <a:stretch/>
        </p:blipFill>
        <p:spPr>
          <a:xfrm rot="10800000">
            <a:off x="0" y="0"/>
            <a:ext cx="12183378" cy="6857990"/>
          </a:xfrm>
          <a:prstGeom prst="rect">
            <a:avLst/>
          </a:prstGeom>
          <a:noFill/>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333375" y="1440621"/>
            <a:ext cx="11468100" cy="197679"/>
          </a:xfrm>
        </p:spPr>
        <p:txBody>
          <a:bodyPr anchor="ctr">
            <a:noAutofit/>
          </a:bodyPr>
          <a:lstStyle/>
          <a:p>
            <a:pPr>
              <a:lnSpc>
                <a:spcPct val="100000"/>
              </a:lnSpc>
            </a:pPr>
            <a:r>
              <a:rPr lang="en-GB" sz="2800" b="1" dirty="0">
                <a:solidFill>
                  <a:schemeClr val="bg1">
                    <a:lumMod val="95000"/>
                    <a:lumOff val="5000"/>
                  </a:schemeClr>
                </a:solidFill>
                <a:effectLst/>
                <a:ea typeface="Times New Roman" panose="02020603050405020304" pitchFamily="18" charset="0"/>
                <a:cs typeface="Times New Roman" panose="02020603050405020304" pitchFamily="18" charset="0"/>
              </a:rPr>
              <a:t>Introduce the Chinese culture </a:t>
            </a:r>
            <a:br>
              <a:rPr lang="en-US" sz="2800" b="1" kern="0" dirty="0">
                <a:solidFill>
                  <a:schemeClr val="bg1">
                    <a:lumMod val="95000"/>
                    <a:lumOff val="5000"/>
                  </a:schemeClr>
                </a:solidFill>
                <a:effectLst/>
                <a:ea typeface="Times New Roman" panose="02020603050405020304" pitchFamily="18" charset="0"/>
                <a:cs typeface="Times New Roman" panose="02020603050405020304" pitchFamily="18" charset="0"/>
              </a:rPr>
            </a:br>
            <a:br>
              <a:rPr lang="en-US" sz="2800" dirty="0">
                <a:solidFill>
                  <a:srgbClr val="2E74B5"/>
                </a:solidFill>
                <a:effectLst/>
                <a:ea typeface="Times New Roman" panose="02020603050405020304" pitchFamily="18" charset="0"/>
                <a:cs typeface="Times New Roman" panose="02020603050405020304" pitchFamily="18" charset="0"/>
              </a:rPr>
            </a:br>
            <a:r>
              <a:rPr lang="en-US" sz="2800" dirty="0"/>
              <a:t>	</a:t>
            </a:r>
          </a:p>
        </p:txBody>
      </p:sp>
      <p:sp>
        <p:nvSpPr>
          <p:cNvPr id="4" name="Slide Number Placeholder 3">
            <a:extLst>
              <a:ext uri="{FF2B5EF4-FFF2-40B4-BE49-F238E27FC236}">
                <a16:creationId xmlns:a16="http://schemas.microsoft.com/office/drawing/2014/main" id="{AEF02AC4-C174-1CD9-0404-3FE824522F7C}"/>
              </a:ext>
            </a:extLst>
          </p:cNvPr>
          <p:cNvSpPr>
            <a:spLocks noGrp="1"/>
          </p:cNvSpPr>
          <p:nvPr>
            <p:ph type="sldNum" sz="quarter" idx="12"/>
          </p:nvPr>
        </p:nvSpPr>
        <p:spPr/>
        <p:txBody>
          <a:bodyPr/>
          <a:lstStyle/>
          <a:p>
            <a:fld id="{3A98EE3D-8CD1-4C3F-BD1C-C98C9596463C}" type="slidenum">
              <a:rPr lang="en-US" smtClean="0"/>
              <a:t>4</a:t>
            </a:fld>
            <a:endParaRPr lang="en-US" dirty="0"/>
          </a:p>
        </p:txBody>
      </p:sp>
      <p:pic>
        <p:nvPicPr>
          <p:cNvPr id="5" name="image1.png" descr="Discover University of Wales Trinity Saint David">
            <a:extLst>
              <a:ext uri="{FF2B5EF4-FFF2-40B4-BE49-F238E27FC236}">
                <a16:creationId xmlns:a16="http://schemas.microsoft.com/office/drawing/2014/main" id="{442968D2-6BD0-5A1B-BD7F-57A2DD8C5682}"/>
              </a:ext>
            </a:extLst>
          </p:cNvPr>
          <p:cNvPicPr>
            <a:picLocks noChangeAspect="1"/>
          </p:cNvPicPr>
          <p:nvPr/>
        </p:nvPicPr>
        <p:blipFill>
          <a:blip r:embed="rId5" cstate="print"/>
          <a:stretch>
            <a:fillRect/>
          </a:stretch>
        </p:blipFill>
        <p:spPr>
          <a:xfrm>
            <a:off x="132849" y="108231"/>
            <a:ext cx="1809750" cy="600075"/>
          </a:xfrm>
          <a:prstGeom prst="rect">
            <a:avLst/>
          </a:prstGeom>
        </p:spPr>
      </p:pic>
      <p:sp>
        <p:nvSpPr>
          <p:cNvPr id="6" name="Content Placeholder 2">
            <a:extLst>
              <a:ext uri="{FF2B5EF4-FFF2-40B4-BE49-F238E27FC236}">
                <a16:creationId xmlns:a16="http://schemas.microsoft.com/office/drawing/2014/main" id="{E918F54B-7DFA-740A-25F5-E614CD4DFB42}"/>
              </a:ext>
            </a:extLst>
          </p:cNvPr>
          <p:cNvSpPr txBox="1">
            <a:spLocks/>
          </p:cNvSpPr>
          <p:nvPr/>
        </p:nvSpPr>
        <p:spPr>
          <a:xfrm>
            <a:off x="266199" y="1371600"/>
            <a:ext cx="11668626" cy="5114925"/>
          </a:xfrm>
          <a:prstGeom prst="rect">
            <a:avLst/>
          </a:prstGeom>
          <a:effectLst>
            <a:outerShdw blurRad="25400" dir="17880000">
              <a:srgbClr val="000000">
                <a:alpha val="46000"/>
              </a:srgbClr>
            </a:outerShdw>
          </a:effectLst>
        </p:spPr>
        <p:txBody>
          <a:bodyPr vert="horz" lIns="91440" tIns="45720" rIns="91440" bIns="45720" numCol="2" rtlCol="0" anchor="t">
            <a:noAutofit/>
          </a:bodyPr>
          <a:lst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marL="0" marR="0" indent="0">
              <a:lnSpc>
                <a:spcPct val="100000"/>
              </a:lnSpc>
              <a:spcBef>
                <a:spcPts val="0"/>
              </a:spcBef>
              <a:spcAft>
                <a:spcPts val="800"/>
              </a:spcAft>
              <a:buNone/>
            </a:pPr>
            <a:r>
              <a:rPr lang="en-US" sz="1400" b="1"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Main differences between the UK and China:</a:t>
            </a:r>
          </a:p>
          <a:p>
            <a:pPr marL="0" marR="0" indent="0">
              <a:lnSpc>
                <a:spcPct val="100000"/>
              </a:lnSpc>
              <a:spcBef>
                <a:spcPts val="0"/>
              </a:spcBef>
              <a:spcAft>
                <a:spcPts val="800"/>
              </a:spcAft>
              <a:buNone/>
            </a:pPr>
            <a:r>
              <a:rPr lang="en-IN" sz="1400" b="1" i="1"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Non-hierarchical:</a:t>
            </a:r>
            <a:r>
              <a:rPr lang="en-IN"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It is believed that the workplace structure of the UK is generally less hierarchical than that of China (Great British Mag, 2020). This shows that the social status in the workplaces of the UK tends to be less important than in China. The employees in China tend to enter their meetings in a hierarchical status (Today Translations, 2022). As a result, in executing a joint venture with a Chinese company, Aviva Plc. needs to have a strict hierarchy in their workplace.   </a:t>
            </a:r>
            <a:endParaRPr lang="en-US"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nSpc>
                <a:spcPct val="100000"/>
              </a:lnSpc>
              <a:spcBef>
                <a:spcPts val="0"/>
              </a:spcBef>
              <a:spcAft>
                <a:spcPts val="800"/>
              </a:spcAft>
              <a:buNone/>
            </a:pPr>
            <a:r>
              <a:rPr lang="en-IN" sz="1400" b="1" i="1"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Less level of formality</a:t>
            </a:r>
            <a:r>
              <a:rPr lang="en-IN" sz="1200" b="1" i="1"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IN" sz="12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The workplace culture of the UK is believed to be much more relaxing than China (Great British Mag, 2020). In this regard, in Chinese workplaces, handshakes are common only if the opposite side tends to initiate them (Today Translations, 2022). In this regard, Aviva Plc needs to form a formal workplace culture after having a successful joint venture with a Chinese company. </a:t>
            </a:r>
            <a:endParaRPr lang="en-US"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just">
              <a:lnSpc>
                <a:spcPct val="150000"/>
              </a:lnSpc>
              <a:spcBef>
                <a:spcPts val="0"/>
              </a:spcBef>
              <a:spcAft>
                <a:spcPts val="0"/>
              </a:spcAft>
              <a:buNone/>
            </a:pPr>
            <a:r>
              <a:rPr lang="en-IN" sz="1400" b="1" i="1"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Constructive criticism</a:t>
            </a:r>
            <a:r>
              <a:rPr lang="en-IN" sz="1200" b="1" i="1"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IN" sz="12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In the UK workplace, employees are free to share constructive feedback with their colleagues for the purpose of improving their performance (Great British Mag, 2020). On the other hand, the Chinese people are mainly aware of not using any kind of strong negative statements because they are considered impolite (Today Translations, 2022). In this regard, the art of conversation in China is generally more rigid than that of the UK. Therefore, Aviva Plc needs to create a rigid and maintained workplace culture in China. </a:t>
            </a:r>
            <a:endParaRPr lang="en-US"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just">
              <a:lnSpc>
                <a:spcPct val="150000"/>
              </a:lnSpc>
              <a:spcBef>
                <a:spcPts val="0"/>
              </a:spcBef>
              <a:spcAft>
                <a:spcPts val="0"/>
              </a:spcAft>
              <a:buNone/>
            </a:pPr>
            <a:r>
              <a:rPr lang="en-IN" sz="1400" b="1" i="1"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Workplace values:</a:t>
            </a:r>
            <a:r>
              <a:rPr lang="en-IN"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The workplace culture of China mainly lays due emphasis on the interest and importance of groups. On the other hand, in the UK, workplaces give more 	importance to individual interests. In this regard, Aviva Plc needs to equal importance 	to both individual and group interests after having a joint venture with the Chinese 	company.  </a:t>
            </a:r>
            <a:endParaRPr lang="en-US"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IN" sz="1400" b="1" i="1"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Way of thinking:</a:t>
            </a:r>
            <a:r>
              <a:rPr lang="en-IN"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Chinese negotiators tend to lay focus mainly on the overall condition and built long-term and lasting cooperative relationships. On the contrary, in the UK, the majority of British negotiators give more importance to the present situation. As a result, Aviva Plc in this regard needs to give more importance to analysing the complete situation. </a:t>
            </a:r>
          </a:p>
          <a:p>
            <a:pPr indent="-342900" algn="just">
              <a:lnSpc>
                <a:spcPct val="150000"/>
              </a:lnSpc>
              <a:spcBef>
                <a:spcPts val="0"/>
              </a:spcBef>
              <a:spcAft>
                <a:spcPts val="800"/>
              </a:spcAft>
              <a:buFont typeface="Symbol" panose="05050102010706020507" pitchFamily="18" charset="2"/>
              <a:buChar char=""/>
            </a:pPr>
            <a:r>
              <a:rPr lang="en-IN" sz="1200" dirty="0">
                <a:solidFill>
                  <a:schemeClr val="bg1">
                    <a:lumMod val="95000"/>
                    <a:lumOff val="5000"/>
                  </a:schemeClr>
                </a:solidFill>
                <a:effectLst/>
                <a:latin typeface="Times New Roman" panose="02020603050405020304" pitchFamily="18" charset="0"/>
                <a:cs typeface="Times New Roman" panose="02020603050405020304" pitchFamily="18" charset="0"/>
              </a:rPr>
              <a:t>It can be seen from the above discussion that the workplace culture seems to be more strict and rigid than that of the UK. Therefore, Aviva Plc needs to amend and implement certain policies and behaviour among the employees after successfully having a joint venture with a Chinese company. </a:t>
            </a:r>
            <a:endParaRPr lang="en-US" sz="1200" dirty="0">
              <a:solidFill>
                <a:schemeClr val="bg1">
                  <a:lumMod val="95000"/>
                  <a:lumOff val="5000"/>
                </a:schemeClr>
              </a:solidFill>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endParaRPr lang="en-US"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227785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DBDD2F4-B216-EDD4-BE41-6AC5EDFF3AC3}"/>
              </a:ext>
              <a:ext uri="{C183D7F6-B498-43B3-948B-1728B52AA6E4}">
                <adec:decorative xmlns:adec="http://schemas.microsoft.com/office/drawing/2017/decorative" val="1"/>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b="-1"/>
          <a:stretch/>
        </p:blipFill>
        <p:spPr>
          <a:xfrm rot="10800000">
            <a:off x="0" y="0"/>
            <a:ext cx="12183378" cy="6857990"/>
          </a:xfrm>
          <a:prstGeom prst="rect">
            <a:avLst/>
          </a:prstGeom>
          <a:noFill/>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333375" y="1440621"/>
            <a:ext cx="11468100" cy="197679"/>
          </a:xfrm>
        </p:spPr>
        <p:txBody>
          <a:bodyPr anchor="ctr">
            <a:noAutofit/>
          </a:bodyPr>
          <a:lstStyle/>
          <a:p>
            <a:pPr>
              <a:lnSpc>
                <a:spcPct val="100000"/>
              </a:lnSpc>
            </a:pPr>
            <a:r>
              <a:rPr lang="en-GB" sz="2800" b="1" dirty="0">
                <a:solidFill>
                  <a:schemeClr val="bg1">
                    <a:lumMod val="95000"/>
                    <a:lumOff val="5000"/>
                  </a:schemeClr>
                </a:solidFill>
                <a:effectLst/>
                <a:latin typeface="Times New Roman" panose="02020603050405020304" pitchFamily="18" charset="0"/>
                <a:cs typeface="Times New Roman" panose="02020603050405020304" pitchFamily="18" charset="0"/>
              </a:rPr>
              <a:t>Success and failure factors of joint ventures</a:t>
            </a:r>
            <a:br>
              <a:rPr lang="en-US" sz="2800" b="1" kern="0" dirty="0">
                <a:solidFill>
                  <a:schemeClr val="bg1">
                    <a:lumMod val="95000"/>
                    <a:lumOff val="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br>
            <a:br>
              <a:rPr lang="en-US" sz="3200"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rPr>
            </a:br>
            <a:r>
              <a:rPr lang="en-US" sz="3200" dirty="0"/>
              <a:t>	</a:t>
            </a:r>
          </a:p>
        </p:txBody>
      </p:sp>
      <p:sp>
        <p:nvSpPr>
          <p:cNvPr id="4" name="Slide Number Placeholder 3">
            <a:extLst>
              <a:ext uri="{FF2B5EF4-FFF2-40B4-BE49-F238E27FC236}">
                <a16:creationId xmlns:a16="http://schemas.microsoft.com/office/drawing/2014/main" id="{AEF02AC4-C174-1CD9-0404-3FE824522F7C}"/>
              </a:ext>
            </a:extLst>
          </p:cNvPr>
          <p:cNvSpPr>
            <a:spLocks noGrp="1"/>
          </p:cNvSpPr>
          <p:nvPr>
            <p:ph type="sldNum" sz="quarter" idx="12"/>
          </p:nvPr>
        </p:nvSpPr>
        <p:spPr/>
        <p:txBody>
          <a:bodyPr/>
          <a:lstStyle/>
          <a:p>
            <a:fld id="{3A98EE3D-8CD1-4C3F-BD1C-C98C9596463C}" type="slidenum">
              <a:rPr lang="en-US" smtClean="0"/>
              <a:t>5</a:t>
            </a:fld>
            <a:endParaRPr lang="en-US" dirty="0"/>
          </a:p>
        </p:txBody>
      </p:sp>
      <p:pic>
        <p:nvPicPr>
          <p:cNvPr id="5" name="image1.png" descr="Discover University of Wales Trinity Saint David">
            <a:extLst>
              <a:ext uri="{FF2B5EF4-FFF2-40B4-BE49-F238E27FC236}">
                <a16:creationId xmlns:a16="http://schemas.microsoft.com/office/drawing/2014/main" id="{442968D2-6BD0-5A1B-BD7F-57A2DD8C5682}"/>
              </a:ext>
            </a:extLst>
          </p:cNvPr>
          <p:cNvPicPr>
            <a:picLocks noChangeAspect="1"/>
          </p:cNvPicPr>
          <p:nvPr/>
        </p:nvPicPr>
        <p:blipFill>
          <a:blip r:embed="rId5" cstate="print"/>
          <a:stretch>
            <a:fillRect/>
          </a:stretch>
        </p:blipFill>
        <p:spPr>
          <a:xfrm>
            <a:off x="132849" y="108231"/>
            <a:ext cx="1809750" cy="600075"/>
          </a:xfrm>
          <a:prstGeom prst="rect">
            <a:avLst/>
          </a:prstGeom>
        </p:spPr>
      </p:pic>
      <p:sp>
        <p:nvSpPr>
          <p:cNvPr id="6" name="Content Placeholder 2">
            <a:extLst>
              <a:ext uri="{FF2B5EF4-FFF2-40B4-BE49-F238E27FC236}">
                <a16:creationId xmlns:a16="http://schemas.microsoft.com/office/drawing/2014/main" id="{E918F54B-7DFA-740A-25F5-E614CD4DFB42}"/>
              </a:ext>
            </a:extLst>
          </p:cNvPr>
          <p:cNvSpPr txBox="1">
            <a:spLocks/>
          </p:cNvSpPr>
          <p:nvPr/>
        </p:nvSpPr>
        <p:spPr>
          <a:xfrm>
            <a:off x="266199" y="1371601"/>
            <a:ext cx="11668626" cy="933450"/>
          </a:xfrm>
          <a:prstGeom prst="rect">
            <a:avLst/>
          </a:prstGeom>
          <a:effectLst>
            <a:outerShdw blurRad="25400" dir="17880000">
              <a:srgbClr val="000000">
                <a:alpha val="46000"/>
              </a:srgbClr>
            </a:outerShdw>
          </a:effectLst>
        </p:spPr>
        <p:txBody>
          <a:bodyPr vert="horz" lIns="91440" tIns="45720" rIns="91440" bIns="45720" numCol="1" rtlCol="0" anchor="t">
            <a:noAutofit/>
          </a:bodyPr>
          <a:lstStyle>
            <a:defPPr>
              <a:defRPr lang="en-US"/>
            </a:defPPr>
            <a:lvl1pPr marR="0" indent="-306000" algn="just" defTabSz="457200">
              <a:lnSpc>
                <a:spcPct val="150000"/>
              </a:lnSpc>
              <a:spcBef>
                <a:spcPts val="0"/>
              </a:spcBef>
              <a:spcAft>
                <a:spcPts val="800"/>
              </a:spcAft>
              <a:buClr>
                <a:schemeClr val="tx2"/>
              </a:buClr>
              <a:buSzPct val="70000"/>
              <a:buFont typeface="Wingdings 2" charset="2"/>
              <a:buChar char=""/>
              <a:defRPr sz="1200">
                <a:ln>
                  <a:solidFill>
                    <a:schemeClr val="bg1">
                      <a:lumMod val="75000"/>
                      <a:lumOff val="25000"/>
                      <a:alpha val="10000"/>
                    </a:schemeClr>
                  </a:solidFill>
                </a:ln>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defRPr>
            </a:lvl1pPr>
            <a:lvl2pPr marL="720000" indent="-270000" defTabSz="457200">
              <a:spcBef>
                <a:spcPct val="20000"/>
              </a:spcBef>
              <a:spcAft>
                <a:spcPts val="600"/>
              </a:spcAft>
              <a:buClr>
                <a:schemeClr val="tx2"/>
              </a:buClr>
              <a:buSzPct val="70000"/>
              <a:buFont typeface="Wingdings 2" charset="2"/>
              <a:buChar char=""/>
              <a:defRPr sz="21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defRPr>
            </a:lvl2pPr>
            <a:lvl3pPr marL="1026000" indent="-216000" defTabSz="457200">
              <a:spcBef>
                <a:spcPct val="20000"/>
              </a:spcBef>
              <a:spcAft>
                <a:spcPts val="600"/>
              </a:spcAft>
              <a:buClr>
                <a:schemeClr val="tx2"/>
              </a:buClr>
              <a:buSzPct val="70000"/>
              <a:buFont typeface="Wingdings 2" charset="2"/>
              <a:buChar char=""/>
              <a:defRPr>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defRPr>
            </a:lvl3pPr>
            <a:lvl4pPr marL="1386000" indent="-216000" defTabSz="457200">
              <a:spcBef>
                <a:spcPct val="20000"/>
              </a:spcBef>
              <a:spcAft>
                <a:spcPts val="600"/>
              </a:spcAft>
              <a:buClr>
                <a:schemeClr val="tx2"/>
              </a:buClr>
              <a:buSzPct val="70000"/>
              <a:buFont typeface="Wingdings 2" charset="2"/>
              <a:buChar char=""/>
              <a:defRPr sz="16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defRPr>
            </a:lvl4pPr>
            <a:lvl5pPr marL="1674000" indent="-216000" defTabSz="457200">
              <a:spcBef>
                <a:spcPct val="20000"/>
              </a:spcBef>
              <a:spcAft>
                <a:spcPts val="600"/>
              </a:spcAft>
              <a:buClr>
                <a:schemeClr val="tx2"/>
              </a:buClr>
              <a:buSzPct val="70000"/>
              <a:buFont typeface="Wingdings 2" charset="2"/>
              <a:buChar char=""/>
              <a:defRPr sz="16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defRPr>
            </a:lvl5pPr>
            <a:lvl6pPr marL="2014600" indent="-228600" defTabSz="457200">
              <a:spcBef>
                <a:spcPct val="20000"/>
              </a:spcBef>
              <a:spcAft>
                <a:spcPts val="600"/>
              </a:spcAft>
              <a:buClr>
                <a:schemeClr val="tx2"/>
              </a:buClr>
              <a:buSzPct val="70000"/>
              <a:buFont typeface="Wingdings 2" charset="2"/>
              <a:buChar char=""/>
              <a:defRPr sz="14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defRPr>
            </a:lvl6pPr>
            <a:lvl7pPr marL="2401800" indent="-228600" defTabSz="457200">
              <a:spcBef>
                <a:spcPct val="20000"/>
              </a:spcBef>
              <a:spcAft>
                <a:spcPts val="600"/>
              </a:spcAft>
              <a:buClr>
                <a:schemeClr val="tx2"/>
              </a:buClr>
              <a:buSzPct val="70000"/>
              <a:buFont typeface="Wingdings 2" charset="2"/>
              <a:buChar char=""/>
              <a:defRPr sz="14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defRPr>
            </a:lvl7pPr>
            <a:lvl8pPr marL="2789000" indent="-228600" defTabSz="457200">
              <a:spcBef>
                <a:spcPct val="20000"/>
              </a:spcBef>
              <a:spcAft>
                <a:spcPts val="600"/>
              </a:spcAft>
              <a:buClr>
                <a:schemeClr val="tx2"/>
              </a:buClr>
              <a:buSzPct val="70000"/>
              <a:buFont typeface="Wingdings 2" charset="2"/>
              <a:buChar char=""/>
              <a:defRPr sz="14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defRPr>
            </a:lvl8pPr>
            <a:lvl9pPr marL="3106200" indent="-228600" defTabSz="457200">
              <a:spcBef>
                <a:spcPct val="20000"/>
              </a:spcBef>
              <a:spcAft>
                <a:spcPts val="600"/>
              </a:spcAft>
              <a:buClr>
                <a:schemeClr val="tx2"/>
              </a:buClr>
              <a:buSzPct val="70000"/>
              <a:buFont typeface="Wingdings 2" charset="2"/>
              <a:buChar char=""/>
              <a:defRPr sz="14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defRPr>
            </a:lvl9pPr>
          </a:lstStyle>
          <a:p>
            <a:pPr indent="0">
              <a:lnSpc>
                <a:spcPct val="100000"/>
              </a:lnSpc>
              <a:buNone/>
            </a:pPr>
            <a:r>
              <a:rPr lang="en-GB" dirty="0"/>
              <a:t>A joint venture is a mode of entry which involves a contractual agreement between two or more organisations for the purpose of carrying out a specific business undertaking. It involves shared authority, control, and responsibilities, shared contribution of equity, revenue, losses, and assets.  However, given that there are a lot of internal and external variables to manage in a JV, it is often the case, that success and failure hangs on a thread. Even though the specific factors that contribute to the success or failure of a JV may be numerous and involved, some general considerations emerge at a high level. Here is a list of potential success and failure factors for a JV.</a:t>
            </a:r>
            <a:endParaRPr lang="en-US" dirty="0"/>
          </a:p>
        </p:txBody>
      </p:sp>
      <p:sp>
        <p:nvSpPr>
          <p:cNvPr id="10" name="TextBox 9">
            <a:extLst>
              <a:ext uri="{FF2B5EF4-FFF2-40B4-BE49-F238E27FC236}">
                <a16:creationId xmlns:a16="http://schemas.microsoft.com/office/drawing/2014/main" id="{73C6A37D-FD10-911A-54E4-E24D72CE4EE7}"/>
              </a:ext>
            </a:extLst>
          </p:cNvPr>
          <p:cNvSpPr txBox="1"/>
          <p:nvPr/>
        </p:nvSpPr>
        <p:spPr>
          <a:xfrm>
            <a:off x="257175" y="2278058"/>
            <a:ext cx="11677649" cy="1354217"/>
          </a:xfrm>
          <a:prstGeom prst="rect">
            <a:avLst/>
          </a:prstGeom>
          <a:noFill/>
          <a:ln>
            <a:solidFill>
              <a:schemeClr val="bg2">
                <a:lumMod val="50000"/>
              </a:schemeClr>
            </a:solidFill>
          </a:ln>
        </p:spPr>
        <p:txBody>
          <a:bodyPr wrap="square" numCol="2" rtlCol="0">
            <a:spAutoFit/>
          </a:bodyPr>
          <a:lstStyle/>
          <a:p>
            <a:pPr lvl="1"/>
            <a:r>
              <a:rPr lang="en-GB" sz="1600" b="1" dirty="0">
                <a:solidFill>
                  <a:srgbClr val="0070C0"/>
                </a:solidFill>
              </a:rPr>
              <a:t>Success factors</a:t>
            </a:r>
            <a:endParaRPr lang="en-US" sz="1600" b="1" dirty="0">
              <a:solidFill>
                <a:srgbClr val="0070C0"/>
              </a:solidFill>
            </a:endParaRPr>
          </a:p>
          <a:p>
            <a:pPr>
              <a:lnSpc>
                <a:spcPct val="100000"/>
              </a:lnSpc>
            </a:pPr>
            <a:r>
              <a:rPr lang="en-GB" sz="1300" b="1" dirty="0">
                <a:solidFill>
                  <a:schemeClr val="bg1">
                    <a:lumMod val="95000"/>
                    <a:lumOff val="5000"/>
                  </a:schemeClr>
                </a:solidFill>
              </a:rPr>
              <a:t>The JV should have clearly defined terms from the outset, which includes everything from the timespan of the venture to the performance norms and management process. </a:t>
            </a:r>
            <a:endParaRPr lang="en-US" sz="1300" b="1" dirty="0">
              <a:solidFill>
                <a:schemeClr val="bg1">
                  <a:lumMod val="95000"/>
                  <a:lumOff val="5000"/>
                </a:schemeClr>
              </a:solidFill>
            </a:endParaRPr>
          </a:p>
          <a:p>
            <a:pPr>
              <a:lnSpc>
                <a:spcPct val="100000"/>
              </a:lnSpc>
            </a:pPr>
            <a:r>
              <a:rPr lang="en-GB" sz="1300" b="1" dirty="0">
                <a:solidFill>
                  <a:schemeClr val="bg1">
                    <a:lumMod val="95000"/>
                    <a:lumOff val="5000"/>
                  </a:schemeClr>
                </a:solidFill>
              </a:rPr>
              <a:t>Alignment of business objectives between partners is vital to truly make the association create results.</a:t>
            </a:r>
            <a:endParaRPr lang="en-US" sz="1300" b="1" dirty="0">
              <a:solidFill>
                <a:schemeClr val="bg1">
                  <a:lumMod val="95000"/>
                  <a:lumOff val="5000"/>
                </a:schemeClr>
              </a:solidFill>
            </a:endParaRPr>
          </a:p>
          <a:p>
            <a:pPr>
              <a:lnSpc>
                <a:spcPct val="100000"/>
              </a:lnSpc>
            </a:pPr>
            <a:r>
              <a:rPr lang="en-GB" sz="1300" b="1" dirty="0">
                <a:solidFill>
                  <a:schemeClr val="bg1">
                    <a:lumMod val="95000"/>
                    <a:lumOff val="5000"/>
                  </a:schemeClr>
                </a:solidFill>
              </a:rPr>
              <a:t>An ongoing partnership is tantamount to successful running of a JV, which means that frequent interactions are vital to foster better teamwork and synergy on both sides. </a:t>
            </a:r>
            <a:endParaRPr lang="en-US" sz="1300" b="1" dirty="0">
              <a:solidFill>
                <a:schemeClr val="bg1">
                  <a:lumMod val="95000"/>
                  <a:lumOff val="5000"/>
                </a:schemeClr>
              </a:solidFill>
            </a:endParaRPr>
          </a:p>
          <a:p>
            <a:pPr>
              <a:lnSpc>
                <a:spcPct val="100000"/>
              </a:lnSpc>
            </a:pPr>
            <a:r>
              <a:rPr lang="en-GB" sz="1300" b="1" dirty="0">
                <a:solidFill>
                  <a:schemeClr val="bg1">
                    <a:lumMod val="95000"/>
                    <a:lumOff val="5000"/>
                  </a:schemeClr>
                </a:solidFill>
              </a:rPr>
              <a:t>Flexibility in terms of cultural and strategic approaches as well as dealing with any potential issues (White, 2015).</a:t>
            </a:r>
            <a:endParaRPr lang="en-US" sz="1300" b="1" dirty="0">
              <a:solidFill>
                <a:schemeClr val="bg1">
                  <a:lumMod val="95000"/>
                  <a:lumOff val="5000"/>
                </a:schemeClr>
              </a:solidFill>
            </a:endParaRPr>
          </a:p>
          <a:p>
            <a:endParaRPr lang="en-US" sz="1400" dirty="0">
              <a:solidFill>
                <a:schemeClr val="bg1">
                  <a:lumMod val="95000"/>
                  <a:lumOff val="5000"/>
                </a:schemeClr>
              </a:solidFill>
            </a:endParaRPr>
          </a:p>
        </p:txBody>
      </p:sp>
      <p:sp>
        <p:nvSpPr>
          <p:cNvPr id="11" name="TextBox 10">
            <a:extLst>
              <a:ext uri="{FF2B5EF4-FFF2-40B4-BE49-F238E27FC236}">
                <a16:creationId xmlns:a16="http://schemas.microsoft.com/office/drawing/2014/main" id="{4C4C4D17-59EB-280B-8AAA-C32341ED4FB6}"/>
              </a:ext>
            </a:extLst>
          </p:cNvPr>
          <p:cNvSpPr txBox="1"/>
          <p:nvPr/>
        </p:nvSpPr>
        <p:spPr>
          <a:xfrm>
            <a:off x="257174" y="3801552"/>
            <a:ext cx="11677649" cy="2539157"/>
          </a:xfrm>
          <a:prstGeom prst="rect">
            <a:avLst/>
          </a:prstGeom>
          <a:noFill/>
          <a:ln>
            <a:solidFill>
              <a:schemeClr val="bg2">
                <a:lumMod val="50000"/>
              </a:schemeClr>
            </a:solidFill>
          </a:ln>
        </p:spPr>
        <p:txBody>
          <a:bodyPr wrap="square" numCol="2" rtlCol="0">
            <a:spAutoFit/>
          </a:bodyPr>
          <a:lstStyle/>
          <a:p>
            <a:pPr lvl="1"/>
            <a:r>
              <a:rPr lang="en-GB" sz="1600" b="1" dirty="0">
                <a:solidFill>
                  <a:srgbClr val="0070C0"/>
                </a:solidFill>
              </a:rPr>
              <a:t>Failure factors</a:t>
            </a:r>
            <a:endParaRPr lang="en-US" sz="1600" b="1" dirty="0">
              <a:solidFill>
                <a:srgbClr val="0070C0"/>
              </a:solidFill>
            </a:endParaRPr>
          </a:p>
          <a:p>
            <a:pPr>
              <a:lnSpc>
                <a:spcPct val="100000"/>
              </a:lnSpc>
            </a:pPr>
            <a:r>
              <a:rPr lang="en-GB" sz="1300" b="1" dirty="0">
                <a:solidFill>
                  <a:schemeClr val="bg1">
                    <a:lumMod val="95000"/>
                    <a:lumOff val="5000"/>
                  </a:schemeClr>
                </a:solidFill>
              </a:rPr>
              <a:t>Misalignment amongst partners in a JV on business strategy is a common factor for failure.</a:t>
            </a:r>
            <a:endParaRPr lang="en-US" sz="1300" b="1" dirty="0">
              <a:solidFill>
                <a:schemeClr val="bg1">
                  <a:lumMod val="95000"/>
                  <a:lumOff val="5000"/>
                </a:schemeClr>
              </a:solidFill>
            </a:endParaRPr>
          </a:p>
          <a:p>
            <a:pPr>
              <a:lnSpc>
                <a:spcPct val="100000"/>
              </a:lnSpc>
            </a:pPr>
            <a:r>
              <a:rPr lang="en-GB" sz="1300" b="1" dirty="0">
                <a:solidFill>
                  <a:schemeClr val="bg1">
                    <a:lumMod val="95000"/>
                    <a:lumOff val="5000"/>
                  </a:schemeClr>
                </a:solidFill>
              </a:rPr>
              <a:t>Cultural clashes between JV partners is another common reason behind JV failure.</a:t>
            </a:r>
            <a:endParaRPr lang="en-US" sz="1300" b="1" dirty="0">
              <a:solidFill>
                <a:schemeClr val="bg1">
                  <a:lumMod val="95000"/>
                  <a:lumOff val="5000"/>
                </a:schemeClr>
              </a:solidFill>
            </a:endParaRPr>
          </a:p>
          <a:p>
            <a:pPr>
              <a:lnSpc>
                <a:spcPct val="100000"/>
              </a:lnSpc>
            </a:pPr>
            <a:r>
              <a:rPr lang="en-GB" sz="1300" b="1" dirty="0">
                <a:solidFill>
                  <a:schemeClr val="bg1">
                    <a:lumMod val="95000"/>
                    <a:lumOff val="5000"/>
                  </a:schemeClr>
                </a:solidFill>
              </a:rPr>
              <a:t>Inadequate business plan or operating model for the future may lead to differences or loss of direction down the line.</a:t>
            </a:r>
            <a:endParaRPr lang="en-US" sz="1300" b="1" dirty="0">
              <a:solidFill>
                <a:schemeClr val="bg1">
                  <a:lumMod val="95000"/>
                  <a:lumOff val="5000"/>
                </a:schemeClr>
              </a:solidFill>
            </a:endParaRPr>
          </a:p>
          <a:p>
            <a:pPr>
              <a:lnSpc>
                <a:spcPct val="100000"/>
              </a:lnSpc>
            </a:pPr>
            <a:r>
              <a:rPr lang="en-GB" sz="1300" b="1" dirty="0">
                <a:solidFill>
                  <a:schemeClr val="bg1">
                    <a:lumMod val="95000"/>
                    <a:lumOff val="5000"/>
                  </a:schemeClr>
                </a:solidFill>
              </a:rPr>
              <a:t>Failure on the part of either party to deliver on respective promised contributions</a:t>
            </a:r>
            <a:endParaRPr lang="en-US" sz="1300" b="1" dirty="0">
              <a:solidFill>
                <a:schemeClr val="bg1">
                  <a:lumMod val="95000"/>
                  <a:lumOff val="5000"/>
                </a:schemeClr>
              </a:solidFill>
            </a:endParaRPr>
          </a:p>
          <a:p>
            <a:pPr>
              <a:lnSpc>
                <a:spcPct val="100000"/>
              </a:lnSpc>
            </a:pPr>
            <a:r>
              <a:rPr lang="en-GB" sz="1300" b="1" dirty="0">
                <a:solidFill>
                  <a:schemeClr val="bg1">
                    <a:lumMod val="95000"/>
                    <a:lumOff val="5000"/>
                  </a:schemeClr>
                </a:solidFill>
              </a:rPr>
              <a:t>Too much or too little involvement from the senior management at parent companies is not conducive to smooth operations in a JV.</a:t>
            </a:r>
            <a:endParaRPr lang="en-US" sz="1300" b="1" dirty="0">
              <a:solidFill>
                <a:schemeClr val="bg1">
                  <a:lumMod val="95000"/>
                  <a:lumOff val="5000"/>
                </a:schemeClr>
              </a:solidFill>
            </a:endParaRPr>
          </a:p>
          <a:p>
            <a:pPr>
              <a:lnSpc>
                <a:spcPct val="100000"/>
              </a:lnSpc>
            </a:pPr>
            <a:r>
              <a:rPr lang="en-GB" sz="1300" b="1" dirty="0">
                <a:solidFill>
                  <a:schemeClr val="bg1">
                    <a:lumMod val="95000"/>
                    <a:lumOff val="5000"/>
                  </a:schemeClr>
                </a:solidFill>
              </a:rPr>
              <a:t>Changes in the circumstances of the parent business of either partner in a JV can lead to a falling out (</a:t>
            </a:r>
            <a:r>
              <a:rPr lang="en-GB" sz="1300" b="1" dirty="0" err="1">
                <a:solidFill>
                  <a:schemeClr val="bg1">
                    <a:lumMod val="95000"/>
                    <a:lumOff val="5000"/>
                  </a:schemeClr>
                </a:solidFill>
              </a:rPr>
              <a:t>Shirolkar</a:t>
            </a:r>
            <a:r>
              <a:rPr lang="en-GB" sz="1300" b="1" dirty="0">
                <a:solidFill>
                  <a:schemeClr val="bg1">
                    <a:lumMod val="95000"/>
                    <a:lumOff val="5000"/>
                  </a:schemeClr>
                </a:solidFill>
              </a:rPr>
              <a:t>, 2021).</a:t>
            </a:r>
            <a:endParaRPr lang="en-US" sz="1300" b="1" dirty="0">
              <a:solidFill>
                <a:schemeClr val="bg1">
                  <a:lumMod val="95000"/>
                  <a:lumOff val="5000"/>
                </a:schemeClr>
              </a:solidFill>
            </a:endParaRPr>
          </a:p>
          <a:p>
            <a:pPr>
              <a:lnSpc>
                <a:spcPct val="100000"/>
              </a:lnSpc>
            </a:pPr>
            <a:r>
              <a:rPr lang="en-GB" sz="1300" b="1" dirty="0">
                <a:solidFill>
                  <a:schemeClr val="bg1">
                    <a:lumMod val="95000"/>
                    <a:lumOff val="5000"/>
                  </a:schemeClr>
                </a:solidFill>
              </a:rPr>
              <a:t>Some avid examples of joint venture failures in China are Fiat and Groupon. Nanjing Fiat’s JV failure, was on the most part, due to choosing the wrong partnership as Nanjing Auto, primarily being a truck manufacturer could offer limited support (Towson, 2017). Groupon failed on many occasions to heed cultural and political sentiments in its JV partnership with Tencent- from an insensitive commercial on Tibetan culture to an aggressive foreign talent management strategy. Also, the resigning of their marketing director at the start of the partnership was a red-flag. All in all, they ticked the boxes for many of the above-mentioned failure factors (Pronk, 2016). </a:t>
            </a:r>
            <a:endParaRPr lang="en-US" sz="1300" b="1" dirty="0">
              <a:solidFill>
                <a:schemeClr val="bg1">
                  <a:lumMod val="95000"/>
                  <a:lumOff val="5000"/>
                </a:schemeClr>
              </a:solidFill>
            </a:endParaRPr>
          </a:p>
          <a:p>
            <a:endParaRPr lang="en-US" sz="2000" dirty="0"/>
          </a:p>
        </p:txBody>
      </p:sp>
    </p:spTree>
    <p:extLst>
      <p:ext uri="{BB962C8B-B14F-4D97-AF65-F5344CB8AC3E}">
        <p14:creationId xmlns:p14="http://schemas.microsoft.com/office/powerpoint/2010/main" val="38887347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DBDD2F4-B216-EDD4-BE41-6AC5EDFF3AC3}"/>
              </a:ext>
              <a:ext uri="{C183D7F6-B498-43B3-948B-1728B52AA6E4}">
                <adec:decorative xmlns:adec="http://schemas.microsoft.com/office/drawing/2017/decorative" val="1"/>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b="-1"/>
          <a:stretch/>
        </p:blipFill>
        <p:spPr>
          <a:xfrm rot="10800000">
            <a:off x="0" y="10"/>
            <a:ext cx="12183378" cy="6857990"/>
          </a:xfrm>
          <a:prstGeom prst="rect">
            <a:avLst/>
          </a:prstGeom>
          <a:noFill/>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333375" y="1440621"/>
            <a:ext cx="11468100" cy="197679"/>
          </a:xfrm>
        </p:spPr>
        <p:txBody>
          <a:bodyPr anchor="ctr">
            <a:noAutofit/>
          </a:bodyPr>
          <a:lstStyle/>
          <a:p>
            <a:pPr>
              <a:lnSpc>
                <a:spcPct val="100000"/>
              </a:lnSpc>
            </a:pPr>
            <a:r>
              <a:rPr lang="en-GB" sz="2800" b="1" kern="0" dirty="0">
                <a:solidFill>
                  <a:schemeClr val="bg1">
                    <a:lumMod val="95000"/>
                    <a:lumOff val="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Cultural sensitivity in China / The differences from the UK</a:t>
            </a:r>
            <a:br>
              <a:rPr lang="en-US" sz="2800" b="1" kern="0" dirty="0">
                <a:solidFill>
                  <a:schemeClr val="bg1">
                    <a:lumMod val="95000"/>
                    <a:lumOff val="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br>
            <a:br>
              <a:rPr lang="en-US" sz="3200"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rPr>
            </a:br>
            <a:r>
              <a:rPr lang="en-US" sz="3200" dirty="0"/>
              <a:t>	</a:t>
            </a:r>
          </a:p>
        </p:txBody>
      </p:sp>
      <p:sp>
        <p:nvSpPr>
          <p:cNvPr id="4" name="Slide Number Placeholder 3">
            <a:extLst>
              <a:ext uri="{FF2B5EF4-FFF2-40B4-BE49-F238E27FC236}">
                <a16:creationId xmlns:a16="http://schemas.microsoft.com/office/drawing/2014/main" id="{AEF02AC4-C174-1CD9-0404-3FE824522F7C}"/>
              </a:ext>
            </a:extLst>
          </p:cNvPr>
          <p:cNvSpPr>
            <a:spLocks noGrp="1"/>
          </p:cNvSpPr>
          <p:nvPr>
            <p:ph type="sldNum" sz="quarter" idx="12"/>
          </p:nvPr>
        </p:nvSpPr>
        <p:spPr/>
        <p:txBody>
          <a:bodyPr/>
          <a:lstStyle/>
          <a:p>
            <a:fld id="{3A98EE3D-8CD1-4C3F-BD1C-C98C9596463C}" type="slidenum">
              <a:rPr lang="en-US" smtClean="0"/>
              <a:t>6</a:t>
            </a:fld>
            <a:endParaRPr lang="en-US" dirty="0"/>
          </a:p>
        </p:txBody>
      </p:sp>
      <p:pic>
        <p:nvPicPr>
          <p:cNvPr id="5" name="image1.png" descr="Discover University of Wales Trinity Saint David">
            <a:extLst>
              <a:ext uri="{FF2B5EF4-FFF2-40B4-BE49-F238E27FC236}">
                <a16:creationId xmlns:a16="http://schemas.microsoft.com/office/drawing/2014/main" id="{442968D2-6BD0-5A1B-BD7F-57A2DD8C5682}"/>
              </a:ext>
            </a:extLst>
          </p:cNvPr>
          <p:cNvPicPr>
            <a:picLocks noChangeAspect="1"/>
          </p:cNvPicPr>
          <p:nvPr/>
        </p:nvPicPr>
        <p:blipFill>
          <a:blip r:embed="rId5" cstate="print"/>
          <a:stretch>
            <a:fillRect/>
          </a:stretch>
        </p:blipFill>
        <p:spPr>
          <a:xfrm>
            <a:off x="132849" y="108231"/>
            <a:ext cx="1809750" cy="600075"/>
          </a:xfrm>
          <a:prstGeom prst="rect">
            <a:avLst/>
          </a:prstGeom>
        </p:spPr>
      </p:pic>
      <p:sp>
        <p:nvSpPr>
          <p:cNvPr id="6" name="Content Placeholder 2">
            <a:extLst>
              <a:ext uri="{FF2B5EF4-FFF2-40B4-BE49-F238E27FC236}">
                <a16:creationId xmlns:a16="http://schemas.microsoft.com/office/drawing/2014/main" id="{E918F54B-7DFA-740A-25F5-E614CD4DFB42}"/>
              </a:ext>
            </a:extLst>
          </p:cNvPr>
          <p:cNvSpPr txBox="1">
            <a:spLocks/>
          </p:cNvSpPr>
          <p:nvPr/>
        </p:nvSpPr>
        <p:spPr>
          <a:xfrm>
            <a:off x="5581651" y="1371600"/>
            <a:ext cx="6353174" cy="5114925"/>
          </a:xfrm>
          <a:prstGeom prst="rect">
            <a:avLst/>
          </a:prstGeom>
          <a:effectLst>
            <a:outerShdw blurRad="25400" dir="17880000">
              <a:srgbClr val="000000">
                <a:alpha val="46000"/>
              </a:srgbClr>
            </a:outerShdw>
          </a:effectLst>
        </p:spPr>
        <p:txBody>
          <a:bodyPr vert="horz" lIns="91440" tIns="45720" rIns="91440" bIns="45720" numCol="1" rtlCol="0" anchor="t">
            <a:noAutofit/>
          </a:bodyPr>
          <a:lst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marL="285750" marR="0" indent="-285750" algn="just">
              <a:lnSpc>
                <a:spcPct val="100000"/>
              </a:lnSpc>
              <a:spcBef>
                <a:spcPts val="0"/>
              </a:spcBef>
              <a:spcAft>
                <a:spcPts val="800"/>
              </a:spcAft>
              <a:buFont typeface="Courier New" panose="02070309020205020404" pitchFamily="49" charset="0"/>
              <a:buChar char="o"/>
            </a:pPr>
            <a:r>
              <a:rPr lang="en-GB"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There is a vast difference between China and the UK in terms of cultural sensitivity and norms which is something that Aviva Plc must take into account before going forward with its proposed JV. </a:t>
            </a:r>
            <a:endParaRPr lang="en-US"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00000"/>
              </a:lnSpc>
              <a:spcBef>
                <a:spcPts val="0"/>
              </a:spcBef>
              <a:spcAft>
                <a:spcPts val="800"/>
              </a:spcAft>
              <a:buFont typeface="Courier New" panose="02070309020205020404" pitchFamily="49" charset="0"/>
              <a:buChar char="o"/>
            </a:pPr>
            <a:r>
              <a:rPr lang="en-GB"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For one there is a huge difference in values between China and the UK, which is reflected in their clashing “collective” and “individual” mindsets. With a long history of Confucianism, Chinese cultural sensitivity has been deeply ingrained with the Confucian cultural philosophy which advocates humbleness and lesser focus on the personal. </a:t>
            </a:r>
            <a:endParaRPr lang="en-US"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00000"/>
              </a:lnSpc>
              <a:spcBef>
                <a:spcPts val="0"/>
              </a:spcBef>
              <a:spcAft>
                <a:spcPts val="800"/>
              </a:spcAft>
              <a:buFont typeface="Courier New" panose="02070309020205020404" pitchFamily="49" charset="0"/>
              <a:buChar char="o"/>
            </a:pPr>
            <a:r>
              <a:rPr lang="en-GB"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This dynamic trickles down to their way of thinking as well, with the Chinese focusing more on holistic thinking compared to the individualistic thinking of their British counterparts. This points towards an emphasis on the big picture and long-term relations rather than small details.</a:t>
            </a:r>
            <a:endParaRPr lang="en-US"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00000"/>
              </a:lnSpc>
              <a:spcBef>
                <a:spcPts val="0"/>
              </a:spcBef>
              <a:spcAft>
                <a:spcPts val="800"/>
              </a:spcAft>
              <a:buFont typeface="Courier New" panose="02070309020205020404" pitchFamily="49" charset="0"/>
              <a:buChar char="o"/>
            </a:pPr>
            <a:r>
              <a:rPr lang="en-GB"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Additionally, the cultural sensitivity in China tends to take interpersonal networks as an important point of focus during negotiations, which is quite different from the UK which focuses on a more open form of negotiations.  Chinese people are likely to put relationships on a pedestal and therefore often avoid positive friction in business negotiations and tend not to resort to the law (</a:t>
            </a:r>
            <a:r>
              <a:rPr lang="en-IN"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Liu, Lu, and Zhan, 2021, pp. 433-437</a:t>
            </a:r>
            <a:r>
              <a:rPr lang="en-GB"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00000"/>
              </a:lnSpc>
              <a:spcBef>
                <a:spcPts val="0"/>
              </a:spcBef>
              <a:spcAft>
                <a:spcPts val="800"/>
              </a:spcAft>
              <a:buFont typeface="Courier New" panose="02070309020205020404" pitchFamily="49" charset="0"/>
              <a:buChar char="o"/>
            </a:pPr>
            <a:r>
              <a:rPr lang="en-GB"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These aspects of Chinese cultural sensitivity truly put a large gap between  China and the UK which Aviva Plc would need to consider during negotiations.</a:t>
            </a:r>
            <a:endParaRPr lang="en-US"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800"/>
              </a:spcAft>
              <a:buFont typeface="Symbol" panose="05050102010706020507" pitchFamily="18" charset="2"/>
              <a:buChar char=""/>
            </a:pPr>
            <a:endParaRPr lang="en-US"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8" name="Picture 7">
            <a:extLst>
              <a:ext uri="{FF2B5EF4-FFF2-40B4-BE49-F238E27FC236}">
                <a16:creationId xmlns:a16="http://schemas.microsoft.com/office/drawing/2014/main" id="{BA4DFAFB-106E-4E85-B000-0CE5F966EF1A}"/>
              </a:ext>
            </a:extLst>
          </p:cNvPr>
          <p:cNvPicPr>
            <a:picLocks noChangeAspect="1"/>
          </p:cNvPicPr>
          <p:nvPr/>
        </p:nvPicPr>
        <p:blipFill>
          <a:blip r:embed="rId6"/>
          <a:stretch>
            <a:fillRect/>
          </a:stretch>
        </p:blipFill>
        <p:spPr>
          <a:xfrm>
            <a:off x="781050" y="2551112"/>
            <a:ext cx="4533900" cy="3022600"/>
          </a:xfrm>
          <a:prstGeom prst="rect">
            <a:avLst/>
          </a:prstGeom>
        </p:spPr>
      </p:pic>
    </p:spTree>
    <p:extLst>
      <p:ext uri="{BB962C8B-B14F-4D97-AF65-F5344CB8AC3E}">
        <p14:creationId xmlns:p14="http://schemas.microsoft.com/office/powerpoint/2010/main" val="1417223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DBDD2F4-B216-EDD4-BE41-6AC5EDFF3AC3}"/>
              </a:ext>
              <a:ext uri="{C183D7F6-B498-43B3-948B-1728B52AA6E4}">
                <adec:decorative xmlns:adec="http://schemas.microsoft.com/office/drawing/2017/decorative" val="1"/>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b="-1"/>
          <a:stretch/>
        </p:blipFill>
        <p:spPr>
          <a:xfrm rot="10800000">
            <a:off x="0" y="0"/>
            <a:ext cx="12183378" cy="6857990"/>
          </a:xfrm>
          <a:prstGeom prst="rect">
            <a:avLst/>
          </a:prstGeom>
          <a:noFill/>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333375" y="1440621"/>
            <a:ext cx="11468100" cy="197679"/>
          </a:xfrm>
        </p:spPr>
        <p:txBody>
          <a:bodyPr anchor="ctr">
            <a:noAutofit/>
          </a:bodyPr>
          <a:lstStyle/>
          <a:p>
            <a:pPr>
              <a:lnSpc>
                <a:spcPct val="100000"/>
              </a:lnSpc>
            </a:pPr>
            <a:r>
              <a:rPr lang="en-GB" sz="2800" b="1" kern="0" dirty="0">
                <a:solidFill>
                  <a:schemeClr val="bg1">
                    <a:lumMod val="95000"/>
                    <a:lumOff val="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Hofstede cultural Dimensions: UK and China</a:t>
            </a:r>
            <a:br>
              <a:rPr lang="en-US" sz="2800" b="1" kern="0" dirty="0">
                <a:solidFill>
                  <a:schemeClr val="bg1">
                    <a:lumMod val="95000"/>
                    <a:lumOff val="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br>
            <a:br>
              <a:rPr lang="en-US" sz="3200"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rPr>
            </a:br>
            <a:r>
              <a:rPr lang="en-US" sz="3200" dirty="0"/>
              <a:t>	</a:t>
            </a:r>
          </a:p>
        </p:txBody>
      </p:sp>
      <p:sp>
        <p:nvSpPr>
          <p:cNvPr id="4" name="Slide Number Placeholder 3">
            <a:extLst>
              <a:ext uri="{FF2B5EF4-FFF2-40B4-BE49-F238E27FC236}">
                <a16:creationId xmlns:a16="http://schemas.microsoft.com/office/drawing/2014/main" id="{AEF02AC4-C174-1CD9-0404-3FE824522F7C}"/>
              </a:ext>
            </a:extLst>
          </p:cNvPr>
          <p:cNvSpPr>
            <a:spLocks noGrp="1"/>
          </p:cNvSpPr>
          <p:nvPr>
            <p:ph type="sldNum" sz="quarter" idx="12"/>
          </p:nvPr>
        </p:nvSpPr>
        <p:spPr/>
        <p:txBody>
          <a:bodyPr/>
          <a:lstStyle/>
          <a:p>
            <a:fld id="{3A98EE3D-8CD1-4C3F-BD1C-C98C9596463C}" type="slidenum">
              <a:rPr lang="en-US" smtClean="0"/>
              <a:t>7</a:t>
            </a:fld>
            <a:endParaRPr lang="en-US" dirty="0"/>
          </a:p>
        </p:txBody>
      </p:sp>
      <p:pic>
        <p:nvPicPr>
          <p:cNvPr id="5" name="image1.png" descr="Discover University of Wales Trinity Saint David">
            <a:extLst>
              <a:ext uri="{FF2B5EF4-FFF2-40B4-BE49-F238E27FC236}">
                <a16:creationId xmlns:a16="http://schemas.microsoft.com/office/drawing/2014/main" id="{442968D2-6BD0-5A1B-BD7F-57A2DD8C5682}"/>
              </a:ext>
            </a:extLst>
          </p:cNvPr>
          <p:cNvPicPr>
            <a:picLocks noChangeAspect="1"/>
          </p:cNvPicPr>
          <p:nvPr/>
        </p:nvPicPr>
        <p:blipFill>
          <a:blip r:embed="rId5" cstate="print"/>
          <a:stretch>
            <a:fillRect/>
          </a:stretch>
        </p:blipFill>
        <p:spPr>
          <a:xfrm>
            <a:off x="132849" y="108231"/>
            <a:ext cx="1809750" cy="600075"/>
          </a:xfrm>
          <a:prstGeom prst="rect">
            <a:avLst/>
          </a:prstGeom>
        </p:spPr>
      </p:pic>
      <p:sp>
        <p:nvSpPr>
          <p:cNvPr id="6" name="Content Placeholder 2">
            <a:extLst>
              <a:ext uri="{FF2B5EF4-FFF2-40B4-BE49-F238E27FC236}">
                <a16:creationId xmlns:a16="http://schemas.microsoft.com/office/drawing/2014/main" id="{E918F54B-7DFA-740A-25F5-E614CD4DFB42}"/>
              </a:ext>
            </a:extLst>
          </p:cNvPr>
          <p:cNvSpPr txBox="1">
            <a:spLocks/>
          </p:cNvSpPr>
          <p:nvPr/>
        </p:nvSpPr>
        <p:spPr>
          <a:xfrm>
            <a:off x="266199" y="1371600"/>
            <a:ext cx="11668626" cy="5114925"/>
          </a:xfrm>
          <a:prstGeom prst="rect">
            <a:avLst/>
          </a:prstGeom>
          <a:effectLst>
            <a:outerShdw blurRad="25400" dir="17880000">
              <a:srgbClr val="000000">
                <a:alpha val="46000"/>
              </a:srgbClr>
            </a:outerShdw>
          </a:effectLst>
        </p:spPr>
        <p:txBody>
          <a:bodyPr vert="horz" lIns="91440" tIns="45720" rIns="91440" bIns="45720" numCol="2" rtlCol="0" anchor="t">
            <a:noAutofit/>
          </a:bodyPr>
          <a:lst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marL="0" marR="0" indent="0" algn="just">
              <a:lnSpc>
                <a:spcPct val="100000"/>
              </a:lnSpc>
              <a:spcBef>
                <a:spcPts val="0"/>
              </a:spcBef>
              <a:spcAft>
                <a:spcPts val="800"/>
              </a:spcAft>
              <a:buNone/>
            </a:pPr>
            <a:r>
              <a:rPr lang="en-GB"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Hofstede's cultural dimension is mainly a framework that is used in different types of fields comprising cross-cultural management and psychology, and international business (</a:t>
            </a:r>
            <a:r>
              <a:rPr lang="en-IN" sz="1400" dirty="0" err="1">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Beugelsdijk</a:t>
            </a:r>
            <a:r>
              <a:rPr lang="en-IN"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IN" sz="1400" dirty="0" err="1">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Welzel</a:t>
            </a:r>
            <a:r>
              <a:rPr lang="en-IN"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2018, p. 1470</a:t>
            </a:r>
            <a:r>
              <a:rPr lang="en-GB"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It is mainly used for the purpose of measuring various dimensions of culture from the perspective of the world. Therefore, it is mainly undertaken and implemented by business organisations in order to expand their operation effectively in international markets. As a result, it provides better insights to business organisations in regard to the culture of the country in which they want to expand their operation. This particular framework tends to have mainly five dimensions of culture, which are as follows: </a:t>
            </a:r>
            <a:endParaRPr lang="en-US"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0"/>
              </a:spcAft>
              <a:buFont typeface="Symbol" panose="05050102010706020507" pitchFamily="18" charset="2"/>
              <a:buChar char=""/>
            </a:pPr>
            <a:r>
              <a:rPr lang="en-GB" sz="1400" b="1" i="1"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Power distance:</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It mainly refers to the extent to which an individual tends to accept the power difference between the leaders and the followers (</a:t>
            </a:r>
            <a:r>
              <a:rPr lang="en-GB" sz="1400" dirty="0" err="1">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Pirlog</a:t>
            </a:r>
            <a:r>
              <a:rPr lang="en-GB"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2020, p.122). In this regard, it is generally high in China with around 80%, which shows that they live in a society where inequalities are generally accepted among the people. On the contrary, Britain lies in the lowest rank with around 35%, which shows that the people in the UK are not in favour of such inequalities (Zhang, 2020, p.413). Therefore, it can be seen from this discussion that the concept and idea of 'equality' will be an obstacle in the process of decision-making in the China-UK joint venture.</a:t>
            </a:r>
            <a:endParaRPr lang="en-US"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0"/>
              </a:spcAft>
              <a:buFont typeface="Symbol" panose="05050102010706020507" pitchFamily="18" charset="2"/>
              <a:buChar char=""/>
            </a:pPr>
            <a:r>
              <a:rPr lang="en-GB" sz="1400" b="1" i="1"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Individualism:</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People tend to look after themselves and their families more in an individualistic society. On the contrary, in a collective society, more emphasis is laid on teams and groups (Zhang, 2020, p.413). In this regard, China scores around 20%, which shows that it is collective in nature and the UK is having 89%, which implies that it is highly individualistic. As a result, it will turn out problematic for Aviva Plc to set up the workplace culture due to the China-UK joint venture.</a:t>
            </a:r>
            <a:endParaRPr lang="en-US"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0"/>
              </a:spcAft>
              <a:buFont typeface="Symbol" panose="05050102010706020507" pitchFamily="18" charset="2"/>
              <a:buChar char=""/>
            </a:pPr>
            <a:r>
              <a:rPr lang="en-GB" sz="1400" b="1" i="1"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Masculinity:</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In this segment, a high score refers to achievement and competition. On the contrary, low scores refer to aspects like good quality of life. In this regard, both China and the UK have 66%, which shows that they are masculine. China gives more importance on work than leisure time and the UK has an ambition towards both life and work (Zhang, 2020, p.413). </a:t>
            </a:r>
            <a:endParaRPr lang="en-US"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0"/>
              </a:spcAft>
              <a:buFont typeface="Symbol" panose="05050102010706020507" pitchFamily="18" charset="2"/>
              <a:buChar char=""/>
            </a:pPr>
            <a:r>
              <a:rPr lang="en-GB" sz="1400" b="1" i="1"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Uncertainty avoidance: </a:t>
            </a:r>
            <a:r>
              <a:rPr lang="en-GB"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It means that the future of society is difficult for controlling. In this regard, China and the UK have around 30% and 35% respectively (Zhang, 2020, p.413). This shows that people of both China and the UK are comfortable handling ambiguous situations. </a:t>
            </a:r>
            <a:endParaRPr lang="en-US"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800"/>
              </a:spcAft>
              <a:buFont typeface="Symbol" panose="05050102010706020507" pitchFamily="18" charset="2"/>
              <a:buChar char=""/>
            </a:pPr>
            <a:r>
              <a:rPr lang="en-GB" sz="1400" b="1" i="1"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Long-Term Orientation: </a:t>
            </a:r>
            <a:r>
              <a:rPr lang="en-GB"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This shows the ways by which society tends to keep a relationship with the past by dealing with various challenges of the future and the present. In this regard, China has around 87%, which implies its pragmatic culture and the UK has 51% (Zhang, 2020, p.414).     </a:t>
            </a:r>
            <a:endParaRPr lang="en-US"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800"/>
              </a:spcAft>
              <a:buFont typeface="Symbol" panose="05050102010706020507" pitchFamily="18" charset="2"/>
              <a:buChar char=""/>
            </a:pPr>
            <a:endParaRPr lang="en-US" sz="105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39604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DBDD2F4-B216-EDD4-BE41-6AC5EDFF3AC3}"/>
              </a:ext>
              <a:ext uri="{C183D7F6-B498-43B3-948B-1728B52AA6E4}">
                <adec:decorative xmlns:adec="http://schemas.microsoft.com/office/drawing/2017/decorative" val="1"/>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b="-1"/>
          <a:stretch/>
        </p:blipFill>
        <p:spPr>
          <a:xfrm rot="10800000">
            <a:off x="0" y="0"/>
            <a:ext cx="12183378" cy="6857990"/>
          </a:xfrm>
          <a:prstGeom prst="rect">
            <a:avLst/>
          </a:prstGeom>
          <a:noFill/>
        </p:spPr>
      </p:pic>
      <p:sp>
        <p:nvSpPr>
          <p:cNvPr id="4" name="Slide Number Placeholder 3">
            <a:extLst>
              <a:ext uri="{FF2B5EF4-FFF2-40B4-BE49-F238E27FC236}">
                <a16:creationId xmlns:a16="http://schemas.microsoft.com/office/drawing/2014/main" id="{AEF02AC4-C174-1CD9-0404-3FE824522F7C}"/>
              </a:ext>
            </a:extLst>
          </p:cNvPr>
          <p:cNvSpPr>
            <a:spLocks noGrp="1"/>
          </p:cNvSpPr>
          <p:nvPr>
            <p:ph type="sldNum" sz="quarter" idx="12"/>
          </p:nvPr>
        </p:nvSpPr>
        <p:spPr/>
        <p:txBody>
          <a:bodyPr/>
          <a:lstStyle/>
          <a:p>
            <a:fld id="{3A98EE3D-8CD1-4C3F-BD1C-C98C9596463C}" type="slidenum">
              <a:rPr lang="en-US" smtClean="0"/>
              <a:t>8</a:t>
            </a:fld>
            <a:endParaRPr lang="en-US" dirty="0"/>
          </a:p>
        </p:txBody>
      </p:sp>
      <p:pic>
        <p:nvPicPr>
          <p:cNvPr id="5" name="image1.png" descr="Discover University of Wales Trinity Saint David">
            <a:extLst>
              <a:ext uri="{FF2B5EF4-FFF2-40B4-BE49-F238E27FC236}">
                <a16:creationId xmlns:a16="http://schemas.microsoft.com/office/drawing/2014/main" id="{442968D2-6BD0-5A1B-BD7F-57A2DD8C5682}"/>
              </a:ext>
            </a:extLst>
          </p:cNvPr>
          <p:cNvPicPr>
            <a:picLocks noChangeAspect="1"/>
          </p:cNvPicPr>
          <p:nvPr/>
        </p:nvPicPr>
        <p:blipFill>
          <a:blip r:embed="rId5" cstate="print"/>
          <a:stretch>
            <a:fillRect/>
          </a:stretch>
        </p:blipFill>
        <p:spPr>
          <a:xfrm>
            <a:off x="132849" y="108231"/>
            <a:ext cx="1809750" cy="600075"/>
          </a:xfrm>
          <a:prstGeom prst="rect">
            <a:avLst/>
          </a:prstGeom>
        </p:spPr>
      </p:pic>
      <p:pic>
        <p:nvPicPr>
          <p:cNvPr id="9" name="Picture 8">
            <a:extLst>
              <a:ext uri="{FF2B5EF4-FFF2-40B4-BE49-F238E27FC236}">
                <a16:creationId xmlns:a16="http://schemas.microsoft.com/office/drawing/2014/main" id="{6FC3297E-975F-91EB-77EF-BBF2CD345945}"/>
              </a:ext>
            </a:extLst>
          </p:cNvPr>
          <p:cNvPicPr>
            <a:picLocks noChangeAspect="1"/>
          </p:cNvPicPr>
          <p:nvPr/>
        </p:nvPicPr>
        <p:blipFill>
          <a:blip r:embed="rId6"/>
          <a:stretch>
            <a:fillRect/>
          </a:stretch>
        </p:blipFill>
        <p:spPr>
          <a:xfrm>
            <a:off x="1037723" y="1402075"/>
            <a:ext cx="4779903" cy="34271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Picture 9">
            <a:extLst>
              <a:ext uri="{FF2B5EF4-FFF2-40B4-BE49-F238E27FC236}">
                <a16:creationId xmlns:a16="http://schemas.microsoft.com/office/drawing/2014/main" id="{CBC7D365-22DC-8B6C-E8F1-42BCFC383D15}"/>
              </a:ext>
            </a:extLst>
          </p:cNvPr>
          <p:cNvPicPr>
            <a:picLocks noChangeAspect="1"/>
          </p:cNvPicPr>
          <p:nvPr/>
        </p:nvPicPr>
        <p:blipFill>
          <a:blip r:embed="rId7"/>
          <a:stretch>
            <a:fillRect/>
          </a:stretch>
        </p:blipFill>
        <p:spPr>
          <a:xfrm>
            <a:off x="6764100" y="1402075"/>
            <a:ext cx="4778051" cy="34271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1" name="TextBox 10">
            <a:extLst>
              <a:ext uri="{FF2B5EF4-FFF2-40B4-BE49-F238E27FC236}">
                <a16:creationId xmlns:a16="http://schemas.microsoft.com/office/drawing/2014/main" id="{492A35C1-9E33-1517-52F2-A58A900897BE}"/>
              </a:ext>
            </a:extLst>
          </p:cNvPr>
          <p:cNvSpPr txBox="1"/>
          <p:nvPr/>
        </p:nvSpPr>
        <p:spPr>
          <a:xfrm>
            <a:off x="1037723" y="4981770"/>
            <a:ext cx="4779903" cy="1082348"/>
          </a:xfrm>
          <a:prstGeom prst="rect">
            <a:avLst/>
          </a:prstGeom>
          <a:noFill/>
        </p:spPr>
        <p:txBody>
          <a:bodyPr wrap="square" rtlCol="0">
            <a:spAutoFit/>
          </a:bodyPr>
          <a:lstStyle/>
          <a:p>
            <a:pPr marL="0" marR="0" algn="ctr">
              <a:lnSpc>
                <a:spcPct val="150000"/>
              </a:lnSpc>
              <a:spcBef>
                <a:spcPts val="0"/>
              </a:spcBef>
              <a:spcAft>
                <a:spcPts val="800"/>
              </a:spcAft>
            </a:pPr>
            <a:r>
              <a:rPr lang="en-IN" sz="11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Figure 1: Hofstede model to compare China and the UK </a:t>
            </a:r>
            <a:endParaRPr lang="en-US"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800"/>
              </a:spcAft>
            </a:pPr>
            <a:r>
              <a:rPr lang="en-IN"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(Source: Zhang, 2020)</a:t>
            </a:r>
            <a:endParaRPr lang="en-US"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12" name="TextBox 11">
            <a:extLst>
              <a:ext uri="{FF2B5EF4-FFF2-40B4-BE49-F238E27FC236}">
                <a16:creationId xmlns:a16="http://schemas.microsoft.com/office/drawing/2014/main" id="{66FECB06-EAF2-1A1C-7726-3151A30117C0}"/>
              </a:ext>
            </a:extLst>
          </p:cNvPr>
          <p:cNvSpPr txBox="1"/>
          <p:nvPr/>
        </p:nvSpPr>
        <p:spPr>
          <a:xfrm>
            <a:off x="6762248" y="4829175"/>
            <a:ext cx="4779903" cy="1405513"/>
          </a:xfrm>
          <a:prstGeom prst="rect">
            <a:avLst/>
          </a:prstGeom>
          <a:noFill/>
        </p:spPr>
        <p:txBody>
          <a:bodyPr wrap="square" rtlCol="0">
            <a:spAutoFit/>
          </a:bodyPr>
          <a:lstStyle>
            <a:defPPr>
              <a:defRPr lang="en-US"/>
            </a:defPPr>
            <a:lvl1pPr marR="0" algn="ctr">
              <a:lnSpc>
                <a:spcPct val="150000"/>
              </a:lnSpc>
              <a:spcBef>
                <a:spcPts val="0"/>
              </a:spcBef>
              <a:spcAft>
                <a:spcPts val="800"/>
              </a:spcAft>
              <a:defRPr sz="1100" b="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defRPr>
            </a:lvl1pPr>
          </a:lstStyle>
          <a:p>
            <a:r>
              <a:rPr lang="en-IN" dirty="0"/>
              <a:t>Figure 2: Polar diagrams of China and the UK </a:t>
            </a:r>
            <a:endParaRPr lang="en-US" dirty="0"/>
          </a:p>
          <a:p>
            <a:r>
              <a:rPr lang="en-IN" dirty="0"/>
              <a:t>(Source: Zhang, 2020)</a:t>
            </a:r>
            <a:endParaRPr lang="en-US" dirty="0"/>
          </a:p>
          <a:p>
            <a:endParaRPr lang="en-US" dirty="0"/>
          </a:p>
        </p:txBody>
      </p:sp>
    </p:spTree>
    <p:extLst>
      <p:ext uri="{BB962C8B-B14F-4D97-AF65-F5344CB8AC3E}">
        <p14:creationId xmlns:p14="http://schemas.microsoft.com/office/powerpoint/2010/main" val="4149781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DBDD2F4-B216-EDD4-BE41-6AC5EDFF3AC3}"/>
              </a:ext>
              <a:ext uri="{C183D7F6-B498-43B3-948B-1728B52AA6E4}">
                <adec:decorative xmlns:adec="http://schemas.microsoft.com/office/drawing/2017/decorative" val="1"/>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b="-1"/>
          <a:stretch/>
        </p:blipFill>
        <p:spPr>
          <a:xfrm rot="10800000">
            <a:off x="0" y="0"/>
            <a:ext cx="12183378" cy="6857990"/>
          </a:xfrm>
          <a:prstGeom prst="rect">
            <a:avLst/>
          </a:prstGeom>
          <a:noFill/>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333375" y="1440621"/>
            <a:ext cx="11468100" cy="197679"/>
          </a:xfrm>
        </p:spPr>
        <p:txBody>
          <a:bodyPr anchor="ctr">
            <a:noAutofit/>
          </a:bodyPr>
          <a:lstStyle/>
          <a:p>
            <a:pPr>
              <a:lnSpc>
                <a:spcPct val="100000"/>
              </a:lnSpc>
            </a:pPr>
            <a:r>
              <a:rPr lang="en-GB" sz="2800" b="1" kern="0" dirty="0">
                <a:solidFill>
                  <a:schemeClr val="bg1">
                    <a:lumMod val="95000"/>
                    <a:lumOff val="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Recommendation</a:t>
            </a:r>
            <a:br>
              <a:rPr lang="en-US" sz="2800" b="1" kern="0" dirty="0">
                <a:solidFill>
                  <a:schemeClr val="bg1">
                    <a:lumMod val="95000"/>
                    <a:lumOff val="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br>
            <a:br>
              <a:rPr lang="en-US" sz="3200"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rPr>
            </a:br>
            <a:r>
              <a:rPr lang="en-US" sz="3200" dirty="0"/>
              <a:t>	</a:t>
            </a:r>
          </a:p>
        </p:txBody>
      </p:sp>
      <p:sp>
        <p:nvSpPr>
          <p:cNvPr id="4" name="Slide Number Placeholder 3">
            <a:extLst>
              <a:ext uri="{FF2B5EF4-FFF2-40B4-BE49-F238E27FC236}">
                <a16:creationId xmlns:a16="http://schemas.microsoft.com/office/drawing/2014/main" id="{AEF02AC4-C174-1CD9-0404-3FE824522F7C}"/>
              </a:ext>
            </a:extLst>
          </p:cNvPr>
          <p:cNvSpPr>
            <a:spLocks noGrp="1"/>
          </p:cNvSpPr>
          <p:nvPr>
            <p:ph type="sldNum" sz="quarter" idx="12"/>
          </p:nvPr>
        </p:nvSpPr>
        <p:spPr/>
        <p:txBody>
          <a:bodyPr/>
          <a:lstStyle/>
          <a:p>
            <a:fld id="{3A98EE3D-8CD1-4C3F-BD1C-C98C9596463C}" type="slidenum">
              <a:rPr lang="en-US" smtClean="0"/>
              <a:t>9</a:t>
            </a:fld>
            <a:endParaRPr lang="en-US" dirty="0"/>
          </a:p>
        </p:txBody>
      </p:sp>
      <p:pic>
        <p:nvPicPr>
          <p:cNvPr id="5" name="image1.png" descr="Discover University of Wales Trinity Saint David">
            <a:extLst>
              <a:ext uri="{FF2B5EF4-FFF2-40B4-BE49-F238E27FC236}">
                <a16:creationId xmlns:a16="http://schemas.microsoft.com/office/drawing/2014/main" id="{442968D2-6BD0-5A1B-BD7F-57A2DD8C5682}"/>
              </a:ext>
            </a:extLst>
          </p:cNvPr>
          <p:cNvPicPr>
            <a:picLocks noChangeAspect="1"/>
          </p:cNvPicPr>
          <p:nvPr/>
        </p:nvPicPr>
        <p:blipFill>
          <a:blip r:embed="rId5" cstate="print"/>
          <a:stretch>
            <a:fillRect/>
          </a:stretch>
        </p:blipFill>
        <p:spPr>
          <a:xfrm>
            <a:off x="132849" y="108231"/>
            <a:ext cx="1809750" cy="600075"/>
          </a:xfrm>
          <a:prstGeom prst="rect">
            <a:avLst/>
          </a:prstGeom>
        </p:spPr>
      </p:pic>
      <p:sp>
        <p:nvSpPr>
          <p:cNvPr id="6" name="Content Placeholder 2">
            <a:extLst>
              <a:ext uri="{FF2B5EF4-FFF2-40B4-BE49-F238E27FC236}">
                <a16:creationId xmlns:a16="http://schemas.microsoft.com/office/drawing/2014/main" id="{E918F54B-7DFA-740A-25F5-E614CD4DFB42}"/>
              </a:ext>
            </a:extLst>
          </p:cNvPr>
          <p:cNvSpPr txBox="1">
            <a:spLocks/>
          </p:cNvSpPr>
          <p:nvPr/>
        </p:nvSpPr>
        <p:spPr>
          <a:xfrm>
            <a:off x="4042991" y="1371601"/>
            <a:ext cx="7891834" cy="4867274"/>
          </a:xfrm>
          <a:prstGeom prst="rect">
            <a:avLst/>
          </a:prstGeom>
          <a:effectLst>
            <a:outerShdw blurRad="25400" dir="17880000">
              <a:srgbClr val="000000">
                <a:alpha val="46000"/>
              </a:srgbClr>
            </a:outerShdw>
          </a:effectLst>
        </p:spPr>
        <p:txBody>
          <a:bodyPr vert="horz" lIns="91440" tIns="45720" rIns="91440" bIns="45720" numCol="1" rtlCol="0" anchor="t">
            <a:noAutofit/>
          </a:bodyPr>
          <a:lst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marL="0" marR="0" indent="0" algn="just">
              <a:lnSpc>
                <a:spcPct val="100000"/>
              </a:lnSpc>
              <a:spcBef>
                <a:spcPts val="0"/>
              </a:spcBef>
              <a:spcAft>
                <a:spcPts val="800"/>
              </a:spcAft>
              <a:buNone/>
            </a:pPr>
            <a:r>
              <a:rPr lang="en-GB"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Having discussed the various aspects of cultural differences, the dynamics within the Chinese corporate world, and the various success and failure factors for a JV, here are some recommendations based on the gleaned understandings. </a:t>
            </a:r>
            <a:endParaRPr lang="en-US"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800"/>
              </a:spcAft>
              <a:buFont typeface="Wingdings" panose="05000000000000000000" pitchFamily="2" charset="2"/>
              <a:buChar char=""/>
            </a:pPr>
            <a:r>
              <a:rPr lang="en-GB"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Before taking the leap, Aviva Plc should have the dynamics of the partnership planned out, from the driving forces and the partnering organisation, down to the strategic objectives and roles of each entity. </a:t>
            </a:r>
            <a:endParaRPr lang="en-US"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800"/>
              </a:spcAft>
              <a:buFont typeface="Wingdings" panose="05000000000000000000" pitchFamily="2" charset="2"/>
              <a:buChar char=""/>
            </a:pPr>
            <a:r>
              <a:rPr lang="en-GB"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Other important aspects of the initial agreement pertaining to profit distribution and voting rights must be discussed before signing the agreement. In this context, the company would also do well to develop a long-term plan to inform its business and marketing strategy going forward to drive effective operations as well as comply with the Chinese cultural tendency to think for the future. </a:t>
            </a:r>
            <a:endParaRPr lang="en-US"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800"/>
              </a:spcAft>
              <a:buFont typeface="Wingdings" panose="05000000000000000000" pitchFamily="2" charset="2"/>
              <a:buChar char=""/>
            </a:pPr>
            <a:r>
              <a:rPr lang="en-GB"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In regard to the cultural differences between China and the UK, the best practice for Aviva Plc would be to have its expatriate employees undergo extensive training to make them somewhat acquainted with the Chinese language, and cultural and social behavioural norms so as to set the stage for a smooth transition and proper collaboration. </a:t>
            </a:r>
            <a:endParaRPr lang="en-US"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800"/>
              </a:spcAft>
              <a:buFont typeface="Wingdings" panose="05000000000000000000" pitchFamily="2" charset="2"/>
              <a:buChar char=""/>
            </a:pPr>
            <a:r>
              <a:rPr lang="en-GB"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Given, that this is a partnership and considering the distribution of contributions and profits, the company should have a proportionate presence of Chinese board members to ensure good communication and representation (Mao and Liu, 2021). </a:t>
            </a:r>
            <a:endParaRPr lang="en-US"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800"/>
              </a:spcAft>
              <a:buFont typeface="Wingdings" panose="05000000000000000000" pitchFamily="2" charset="2"/>
              <a:buChar char=""/>
            </a:pPr>
            <a:r>
              <a:rPr lang="en-GB"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Also, considering that it is essentially a service company, its operations would include extensive interactions with people. In this situation, the company should consider having its Chinese counterparts handle consumer interactions and promotion. </a:t>
            </a:r>
            <a:endParaRPr lang="en-US" sz="14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800"/>
              </a:spcAft>
              <a:buFont typeface="Symbol" panose="05050102010706020507" pitchFamily="18" charset="2"/>
              <a:buChar char=""/>
            </a:pPr>
            <a:endParaRPr lang="en-US" sz="105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8" name="Picture 7">
            <a:extLst>
              <a:ext uri="{FF2B5EF4-FFF2-40B4-BE49-F238E27FC236}">
                <a16:creationId xmlns:a16="http://schemas.microsoft.com/office/drawing/2014/main" id="{313F8895-BA21-5C99-1768-BA39F5D8B262}"/>
              </a:ext>
            </a:extLst>
          </p:cNvPr>
          <p:cNvPicPr>
            <a:picLocks noChangeAspect="1"/>
          </p:cNvPicPr>
          <p:nvPr/>
        </p:nvPicPr>
        <p:blipFill>
          <a:blip r:embed="rId6"/>
          <a:stretch>
            <a:fillRect/>
          </a:stretch>
        </p:blipFill>
        <p:spPr>
          <a:xfrm>
            <a:off x="185366" y="2148928"/>
            <a:ext cx="3672260" cy="2754195"/>
          </a:xfrm>
          <a:prstGeom prst="rect">
            <a:avLst/>
          </a:prstGeom>
        </p:spPr>
      </p:pic>
    </p:spTree>
    <p:extLst>
      <p:ext uri="{BB962C8B-B14F-4D97-AF65-F5344CB8AC3E}">
        <p14:creationId xmlns:p14="http://schemas.microsoft.com/office/powerpoint/2010/main" val="504664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6629400" y="600075"/>
            <a:ext cx="4674689" cy="5191125"/>
          </a:xfrm>
        </p:spPr>
        <p:txBody>
          <a:bodyPr anchor="t">
            <a:normAutofit fontScale="92500" lnSpcReduction="10000"/>
          </a:bodyPr>
          <a:lstStyle/>
          <a:p>
            <a:r>
              <a:rPr lang="en-IN" sz="1800" dirty="0">
                <a:effectLst/>
                <a:latin typeface="Times New Roman" panose="02020603050405020304" pitchFamily="18" charset="0"/>
                <a:ea typeface="Calibri" panose="020F0502020204030204" pitchFamily="34" charset="0"/>
              </a:rPr>
              <a:t>The presentation has illustrated a vivid picture of the Chinese corporate culture in the context of a UK-based company- Aviva Plc seeking to start a joint venture with a Chinese counterpart. </a:t>
            </a:r>
          </a:p>
          <a:p>
            <a:r>
              <a:rPr lang="en-IN" sz="1800" dirty="0">
                <a:effectLst/>
                <a:latin typeface="Times New Roman" panose="02020603050405020304" pitchFamily="18" charset="0"/>
                <a:ea typeface="Calibri" panose="020F0502020204030204" pitchFamily="34" charset="0"/>
              </a:rPr>
              <a:t>The presentation highlighted the differences in cultural sensitivity between the two nations as well as analysed it through Hofstede's cultural dimensions. The discussions have served to establish that there are quite a lot of social and cultural differences which may hinder the fulfilment of strategic objectives. </a:t>
            </a:r>
          </a:p>
          <a:p>
            <a:r>
              <a:rPr lang="en-IN" sz="1800" dirty="0">
                <a:effectLst/>
                <a:latin typeface="Times New Roman" panose="02020603050405020304" pitchFamily="18" charset="0"/>
                <a:ea typeface="Calibri" panose="020F0502020204030204" pitchFamily="34" charset="0"/>
              </a:rPr>
              <a:t>To this end, factors driving success and failures in joint ventures have been analysed along with specific examples of such ventures in China. Lastly, the presentation provides justified recommendations to inform best practices to ensure success for Aviva Plc in its potential joint venture.</a:t>
            </a:r>
            <a:endParaRPr lang="en-US" sz="2400" dirty="0">
              <a:solidFill>
                <a:schemeClr val="tx1"/>
              </a:solidFill>
            </a:endParaRPr>
          </a:p>
        </p:txBody>
      </p:sp>
      <p:sp>
        <p:nvSpPr>
          <p:cNvPr id="5" name="Slide Number Placeholder 4">
            <a:extLst>
              <a:ext uri="{FF2B5EF4-FFF2-40B4-BE49-F238E27FC236}">
                <a16:creationId xmlns:a16="http://schemas.microsoft.com/office/drawing/2014/main" id="{0134B4B0-C53D-27BD-0052-912E2AB35495}"/>
              </a:ext>
            </a:extLst>
          </p:cNvPr>
          <p:cNvSpPr>
            <a:spLocks noGrp="1"/>
          </p:cNvSpPr>
          <p:nvPr>
            <p:ph type="sldNum" sz="quarter" idx="12"/>
          </p:nvPr>
        </p:nvSpPr>
        <p:spPr/>
        <p:txBody>
          <a:bodyPr/>
          <a:lstStyle/>
          <a:p>
            <a:fld id="{3A98EE3D-8CD1-4C3F-BD1C-C98C9596463C}" type="slidenum">
              <a:rPr lang="en-US" smtClean="0"/>
              <a:t>10</a:t>
            </a:fld>
            <a:endParaRPr lang="en-US" dirty="0"/>
          </a:p>
        </p:txBody>
      </p:sp>
      <p:pic>
        <p:nvPicPr>
          <p:cNvPr id="7" name="Picture 6">
            <a:extLst>
              <a:ext uri="{FF2B5EF4-FFF2-40B4-BE49-F238E27FC236}">
                <a16:creationId xmlns:a16="http://schemas.microsoft.com/office/drawing/2014/main" id="{DDD7765A-B11A-5784-499C-BD4D218BD727}"/>
              </a:ext>
            </a:extLst>
          </p:cNvPr>
          <p:cNvPicPr>
            <a:picLocks noChangeAspect="1"/>
          </p:cNvPicPr>
          <p:nvPr/>
        </p:nvPicPr>
        <p:blipFill>
          <a:blip r:embed="rId6"/>
          <a:stretch>
            <a:fillRect/>
          </a:stretch>
        </p:blipFill>
        <p:spPr>
          <a:xfrm>
            <a:off x="-1" y="-2"/>
            <a:ext cx="6257025" cy="6858001"/>
          </a:xfrm>
          <a:prstGeom prst="rect">
            <a:avLst/>
          </a:prstGeom>
        </p:spPr>
      </p:pic>
      <p:pic>
        <p:nvPicPr>
          <p:cNvPr id="6" name="image1.png" descr="Discover University of Wales Trinity Saint David">
            <a:extLst>
              <a:ext uri="{FF2B5EF4-FFF2-40B4-BE49-F238E27FC236}">
                <a16:creationId xmlns:a16="http://schemas.microsoft.com/office/drawing/2014/main" id="{470AE0A9-65F0-657B-327A-678FD03CF42C}"/>
              </a:ext>
            </a:extLst>
          </p:cNvPr>
          <p:cNvPicPr>
            <a:picLocks noChangeAspect="1"/>
          </p:cNvPicPr>
          <p:nvPr/>
        </p:nvPicPr>
        <p:blipFill>
          <a:blip r:embed="rId7" cstate="print"/>
          <a:stretch>
            <a:fillRect/>
          </a:stretch>
        </p:blipFill>
        <p:spPr>
          <a:xfrm>
            <a:off x="266199" y="273468"/>
            <a:ext cx="1809750" cy="600075"/>
          </a:xfrm>
          <a:prstGeom prst="rect">
            <a:avLst/>
          </a:prstGeom>
        </p:spPr>
      </p:pic>
    </p:spTree>
    <p:extLst>
      <p:ext uri="{BB962C8B-B14F-4D97-AF65-F5344CB8AC3E}">
        <p14:creationId xmlns:p14="http://schemas.microsoft.com/office/powerpoint/2010/main" val="21789490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3">
            <a:extLst>
              <a:ext uri="{BEBA8EAE-BF5A-486C-A8C5-ECC9F3942E4B}">
                <a14:imgProps xmlns:a14="http://schemas.microsoft.com/office/drawing/2010/main">
                  <a14:imgLayer r:embed="rId4">
                    <a14:imgEffect>
                      <a14:artisticMarker/>
                    </a14:imgEffect>
                  </a14:imgLayer>
                </a14:imgProps>
              </a:ext>
              <a:ext uri="{28A0092B-C50C-407E-A947-70E740481C1C}">
                <a14:useLocalDpi xmlns:a14="http://schemas.microsoft.com/office/drawing/2010/main" val="0"/>
              </a:ext>
            </a:extLst>
          </a:blip>
          <a:srcRect b="-1"/>
          <a:stretch/>
        </p:blipFill>
        <p:spPr>
          <a:xfrm>
            <a:off x="-4562" y="19059"/>
            <a:ext cx="12196562" cy="685799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132849" y="1440621"/>
            <a:ext cx="5821179" cy="167303"/>
          </a:xfrm>
        </p:spPr>
        <p:txBody>
          <a:bodyPr anchor="ctr">
            <a:noAutofit/>
          </a:bodyPr>
          <a:lstStyle/>
          <a:p>
            <a:pPr>
              <a:lnSpc>
                <a:spcPct val="100000"/>
              </a:lnSpc>
            </a:pPr>
            <a:r>
              <a:rPr lang="en-IN" sz="2800" dirty="0">
                <a:solidFill>
                  <a:schemeClr val="bg1">
                    <a:lumMod val="95000"/>
                    <a:lumOff val="5000"/>
                  </a:schemeClr>
                </a:solidFill>
                <a:effectLst/>
                <a:latin typeface="Times New Roman" panose="02020603050405020304" pitchFamily="18" charset="0"/>
                <a:ea typeface="Calibri" panose="020F0502020204030204" pitchFamily="34" charset="0"/>
              </a:rPr>
              <a:t>Reference List</a:t>
            </a:r>
            <a:br>
              <a:rPr lang="en-US" sz="2800" b="1" kern="0" dirty="0">
                <a:solidFill>
                  <a:schemeClr val="bg1">
                    <a:lumMod val="95000"/>
                    <a:lumOff val="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br>
            <a:br>
              <a:rPr lang="en-US" sz="3200" dirty="0">
                <a:solidFill>
                  <a:schemeClr val="bg1">
                    <a:lumMod val="95000"/>
                    <a:lumOff val="5000"/>
                  </a:schemeClr>
                </a:solidFill>
                <a:effectLst/>
                <a:latin typeface="Calibri Light" panose="020F0302020204030204" pitchFamily="34" charset="0"/>
                <a:ea typeface="Times New Roman" panose="02020603050405020304" pitchFamily="18" charset="0"/>
                <a:cs typeface="Times New Roman" panose="02020603050405020304" pitchFamily="18" charset="0"/>
              </a:rPr>
            </a:br>
            <a:r>
              <a:rPr lang="en-US" sz="3200" dirty="0">
                <a:solidFill>
                  <a:schemeClr val="bg1">
                    <a:lumMod val="95000"/>
                    <a:lumOff val="5000"/>
                  </a:schemeClr>
                </a:solidFill>
              </a:rPr>
              <a:t>	</a:t>
            </a:r>
          </a:p>
        </p:txBody>
      </p:sp>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6501264" y="1176266"/>
            <a:ext cx="5143500" cy="4845879"/>
          </a:xfrm>
        </p:spPr>
        <p:txBody>
          <a:bodyPr anchor="t">
            <a:noAutofit/>
          </a:bodyPr>
          <a:lstStyle/>
          <a:p>
            <a:pPr marL="0" marR="0" algn="just">
              <a:lnSpc>
                <a:spcPct val="100000"/>
              </a:lnSpc>
              <a:spcBef>
                <a:spcPts val="0"/>
              </a:spcBef>
              <a:spcAft>
                <a:spcPts val="800"/>
              </a:spcAft>
            </a:pPr>
            <a:endParaRPr lang="en-US"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Pronk, M. (2016) </a:t>
            </a:r>
            <a:r>
              <a:rPr lang="en-IN" sz="1200" i="1"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Famous Failures in China</a:t>
            </a: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Available at: https://www.1421.consulting/2016/02/famous-failures-in-china/ (Accessed 15 November 2022)</a:t>
            </a:r>
            <a:endParaRPr lang="en-US"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IN" sz="1200" dirty="0" err="1">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Rudden</a:t>
            </a: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J., (2022). </a:t>
            </a:r>
            <a:r>
              <a:rPr lang="en-IN" sz="1200" i="1"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Aviva average number of employees in the UK 2013-2021 </a:t>
            </a: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Available at: https://www.statista.com/statistics/493886/united-kingdom-aviva-average-number-of-employees-yearly/ (Accessed: 14 November 2022)</a:t>
            </a:r>
            <a:endParaRPr lang="en-US"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IN" sz="1200" dirty="0" err="1">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Shirolkar</a:t>
            </a: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T. (2021) </a:t>
            </a:r>
            <a:r>
              <a:rPr lang="en-IN" sz="1200" i="1"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Key Reasons for JV failures</a:t>
            </a: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Available at: https://www.linkedin.com/pulse/key-reasons-jv-failures-tanwir-shirolkar/ (Accessed: 15 November 2022)</a:t>
            </a:r>
            <a:endParaRPr lang="en-US"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Today Translations, (2022). </a:t>
            </a:r>
            <a:r>
              <a:rPr lang="en-IN" sz="1200" i="1"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Doing Business in China </a:t>
            </a: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Available at: https://www.todaytranslations.com/consultancy-services/business-culture-and-etiquette/doing-business-in-china/ (Accessed: 14 November 2022)</a:t>
            </a:r>
            <a:endParaRPr lang="en-US"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Towson, J. (2017) </a:t>
            </a:r>
            <a:r>
              <a:rPr lang="en-IN" sz="1200" i="1"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These 2 high-profile failures teach valuable lessons on entering China</a:t>
            </a: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Available at: https://www.techinasia.com/talk/fail-china-lessons (Accessed: 15 November 2022)</a:t>
            </a:r>
            <a:endParaRPr lang="en-US"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White, S. (2015) </a:t>
            </a:r>
            <a:r>
              <a:rPr lang="en-IN" sz="1200" i="1"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4 keys to joint venture success</a:t>
            </a: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Available at: https://www.fm-magazine.com/news/2015/may/joint-venture-success-201512228.html (Accessed: 15 November 2022)</a:t>
            </a:r>
            <a:endParaRPr lang="en-US"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Zhang, X., (2020). Analysis of Cultural Differences in China-</a:t>
            </a:r>
            <a:r>
              <a:rPr lang="en-IN" sz="1200" dirty="0" err="1">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Uk</a:t>
            </a: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Joint Ventures. DOI: 10.25236/icemeet.2020.081 </a:t>
            </a:r>
            <a:endParaRPr lang="en-US"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AEF02AC4-C174-1CD9-0404-3FE824522F7C}"/>
              </a:ext>
            </a:extLst>
          </p:cNvPr>
          <p:cNvSpPr>
            <a:spLocks noGrp="1"/>
          </p:cNvSpPr>
          <p:nvPr>
            <p:ph type="sldNum" sz="quarter" idx="12"/>
          </p:nvPr>
        </p:nvSpPr>
        <p:spPr/>
        <p:txBody>
          <a:bodyPr/>
          <a:lstStyle/>
          <a:p>
            <a:fld id="{3A98EE3D-8CD1-4C3F-BD1C-C98C9596463C}" type="slidenum">
              <a:rPr lang="en-US" smtClean="0"/>
              <a:t>11</a:t>
            </a:fld>
            <a:endParaRPr lang="en-US" dirty="0"/>
          </a:p>
        </p:txBody>
      </p:sp>
      <p:pic>
        <p:nvPicPr>
          <p:cNvPr id="5" name="image1.png" descr="Discover University of Wales Trinity Saint David">
            <a:extLst>
              <a:ext uri="{FF2B5EF4-FFF2-40B4-BE49-F238E27FC236}">
                <a16:creationId xmlns:a16="http://schemas.microsoft.com/office/drawing/2014/main" id="{442968D2-6BD0-5A1B-BD7F-57A2DD8C5682}"/>
              </a:ext>
            </a:extLst>
          </p:cNvPr>
          <p:cNvPicPr>
            <a:picLocks noChangeAspect="1"/>
          </p:cNvPicPr>
          <p:nvPr/>
        </p:nvPicPr>
        <p:blipFill>
          <a:blip r:embed="rId5" cstate="print"/>
          <a:stretch>
            <a:fillRect/>
          </a:stretch>
        </p:blipFill>
        <p:spPr>
          <a:xfrm>
            <a:off x="132849" y="108231"/>
            <a:ext cx="1809750" cy="600075"/>
          </a:xfrm>
          <a:prstGeom prst="rect">
            <a:avLst/>
          </a:prstGeom>
        </p:spPr>
      </p:pic>
      <p:sp>
        <p:nvSpPr>
          <p:cNvPr id="6" name="Content Placeholder 2">
            <a:extLst>
              <a:ext uri="{FF2B5EF4-FFF2-40B4-BE49-F238E27FC236}">
                <a16:creationId xmlns:a16="http://schemas.microsoft.com/office/drawing/2014/main" id="{E918F54B-7DFA-740A-25F5-E614CD4DFB42}"/>
              </a:ext>
            </a:extLst>
          </p:cNvPr>
          <p:cNvSpPr txBox="1">
            <a:spLocks/>
          </p:cNvSpPr>
          <p:nvPr/>
        </p:nvSpPr>
        <p:spPr>
          <a:xfrm>
            <a:off x="266199" y="1371600"/>
            <a:ext cx="5620251" cy="5114925"/>
          </a:xfrm>
          <a:prstGeom prst="rect">
            <a:avLst/>
          </a:prstGeom>
          <a:effectLst>
            <a:outerShdw blurRad="25400" dir="17880000">
              <a:srgbClr val="000000">
                <a:alpha val="46000"/>
              </a:srgbClr>
            </a:outerShdw>
          </a:effectLst>
        </p:spPr>
        <p:txBody>
          <a:bodyPr vert="horz" lIns="91440" tIns="45720" rIns="91440" bIns="45720" rtlCol="0" anchor="t">
            <a:noAutofit/>
          </a:bodyPr>
          <a:lst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marL="0" marR="0" algn="just">
              <a:lnSpc>
                <a:spcPct val="100000"/>
              </a:lnSpc>
              <a:spcBef>
                <a:spcPts val="0"/>
              </a:spcBef>
              <a:spcAft>
                <a:spcPts val="800"/>
              </a:spcAft>
            </a:pP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Christensen, D. (2014) </a:t>
            </a:r>
            <a:r>
              <a:rPr lang="en-IN" sz="1200" i="1"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9 Critical Factors Behind a Successful Joint Venture Available</a:t>
            </a: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at: https://www.linkedin.com/pulse/20141031161745-1408860-9-critical-factors-behind-a-successful-joint-venture/ (Accessed: 15 November 2022)</a:t>
            </a:r>
          </a:p>
          <a:p>
            <a:pPr marL="0" marR="0" algn="just">
              <a:lnSpc>
                <a:spcPct val="100000"/>
              </a:lnSpc>
              <a:spcBef>
                <a:spcPts val="0"/>
              </a:spcBef>
              <a:spcAft>
                <a:spcPts val="800"/>
              </a:spcAft>
            </a:pP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Great British Mag, (2020). </a:t>
            </a:r>
            <a:r>
              <a:rPr lang="en-IN" sz="1200" i="1"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Differences between UK and Chinese Work Culture </a:t>
            </a: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Available at: https://greatbritishmag.co.uk/student-guide/differences-between-uk-and-chinese-work-culture/ (Accessed: 14 November 2022)</a:t>
            </a:r>
            <a:endParaRPr lang="en-US"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Indeed, (2022a). </a:t>
            </a:r>
            <a:r>
              <a:rPr lang="en-IN" sz="1200" i="1"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Joint Ventures: Definition and How They Work </a:t>
            </a: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Available at: https://www.indeed.com/career-advice/career-development/what-is-a-joint-venture (Accessed: 14 November 2022)</a:t>
            </a:r>
            <a:endParaRPr lang="en-US"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Liu, C., Lu, J. and Zhan, Y. (2021, October) Cultural Differences in Business Negotiations Between China and the UK. In </a:t>
            </a:r>
            <a:r>
              <a:rPr lang="en-IN" sz="1200" i="1"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2021 6th International Conference on Modern Management and Education Technology (MMET 2021)</a:t>
            </a: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(pp. 433-437). Atlantis Press. https://dx.doi.org/10.2991/assehr.k.211011.079</a:t>
            </a:r>
            <a:endParaRPr lang="en-US"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Macrotrends, (2022). </a:t>
            </a:r>
            <a:r>
              <a:rPr lang="en-IN" sz="1200" i="1"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Aviva Revenue 2010-2021 | AVVIY </a:t>
            </a: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Available at: https://www.macrotrends.net/stocks/charts/AVVIY/aviva/revenue (Accessed: 14 November 2022)</a:t>
            </a:r>
            <a:endParaRPr lang="en-US"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Mao, V. and Liu, C. (2021) </a:t>
            </a:r>
            <a:r>
              <a:rPr lang="en-IN" sz="1200" i="1"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China Joint Venture: 7 Considerations to Reach a Successful JV Agreement </a:t>
            </a: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Available at: https://www.china-briefing.com/news/china-joint-venture-7-considerations-to-reach-a-successful-jv-agreement/ (Accessed: 15 November 2022)</a:t>
            </a:r>
            <a:endParaRPr lang="en-US"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IN" sz="1200" dirty="0" err="1">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Pirlog</a:t>
            </a: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A., (2020). Intercultural “diagnosis” of management in the Republic of Moldova according to Geert Hofstede model: comparative analysis. </a:t>
            </a:r>
            <a:r>
              <a:rPr lang="en-IN" sz="1200" dirty="0" err="1">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Center</a:t>
            </a:r>
            <a:r>
              <a:rPr lang="en-IN"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for Studies in European Integration Working Papers Series, (16), pp.119-128. https://ibn.idsi.md/sites/default/files/imag_file/WP_Issue16_119-128_PIR.pdf</a:t>
            </a:r>
            <a:endParaRPr lang="en-US" sz="1200" dirty="0">
              <a:solidFill>
                <a:schemeClr val="bg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531472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3.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4.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4B270AB-C138-415C-897E-3C24487DECF1}">
  <ds:schemaRefs>
    <ds:schemaRef ds:uri="http://schemas.microsoft.com/sharepoint/v3/contenttype/forms"/>
  </ds:schemaRefs>
</ds:datastoreItem>
</file>

<file path=customXml/itemProps2.xml><?xml version="1.0" encoding="utf-8"?>
<ds:datastoreItem xmlns:ds="http://schemas.openxmlformats.org/officeDocument/2006/customXml" ds:itemID="{2C4C00F4-06E9-43E3-AD97-88A857CEFA82}">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0585E981-8C91-4205-A0C3-C991F42B4C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{4B040C45-90F9-4B4D-AD6E-38790DF8F69B}tf55705232_win32</Template>
  <TotalTime>106</TotalTime>
  <Words>3119</Words>
  <Application>Microsoft Office PowerPoint</Application>
  <PresentationFormat>Widescreen</PresentationFormat>
  <Paragraphs>113</Paragraphs>
  <Slides>11</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11</vt:i4>
      </vt:variant>
    </vt:vector>
  </HeadingPairs>
  <TitlesOfParts>
    <vt:vector size="21" baseType="lpstr">
      <vt:lpstr>Arial</vt:lpstr>
      <vt:lpstr>Calibri</vt:lpstr>
      <vt:lpstr>Calibri Light</vt:lpstr>
      <vt:lpstr>Courier New</vt:lpstr>
      <vt:lpstr>Goudy Old Style</vt:lpstr>
      <vt:lpstr>Symbol</vt:lpstr>
      <vt:lpstr>Times New Roman</vt:lpstr>
      <vt:lpstr>Wingdings</vt:lpstr>
      <vt:lpstr>Wingdings 2</vt:lpstr>
      <vt:lpstr>SlateVTI</vt:lpstr>
      <vt:lpstr>International Business Communications LCBB6001 </vt:lpstr>
      <vt:lpstr>Table of Contents  </vt:lpstr>
      <vt:lpstr>Introduction to the context   </vt:lpstr>
      <vt:lpstr>Introduce the Chinese culture    </vt:lpstr>
      <vt:lpstr>Success and failure factors of joint ventures   </vt:lpstr>
      <vt:lpstr>Cultural sensitivity in China / The differences from the UK   </vt:lpstr>
      <vt:lpstr>Hofstede cultural Dimensions: UK and China   </vt:lpstr>
      <vt:lpstr>PowerPoint Presentation</vt:lpstr>
      <vt:lpstr>Recommendation   </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Communications LCBB6001</dc:title>
  <dc:creator>Razvan Melinte</dc:creator>
  <cp:lastModifiedBy>Razvan Melinte</cp:lastModifiedBy>
  <cp:revision>2</cp:revision>
  <dcterms:created xsi:type="dcterms:W3CDTF">2022-11-19T22:05:28Z</dcterms:created>
  <dcterms:modified xsi:type="dcterms:W3CDTF">2022-11-19T23:52:01Z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