
<file path=[Content_Types].xml><?xml version="1.0" encoding="utf-8"?>
<Types xmlns="http://schemas.openxmlformats.org/package/2006/content-types">
  <Default Extension="fntdata" ContentType="application/x-fontdata"/>
  <Default Extension="gif" ContentType="image/gif"/>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 id="2147483671" r:id="rId2"/>
  </p:sldMasterIdLst>
  <p:notesMasterIdLst>
    <p:notesMasterId r:id="rId24"/>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5" r:id="rId19"/>
    <p:sldId id="272" r:id="rId20"/>
    <p:sldId id="273" r:id="rId21"/>
    <p:sldId id="274" r:id="rId22"/>
    <p:sldId id="276" r:id="rId23"/>
  </p:sldIdLst>
  <p:sldSz cx="9144000" cy="5143500" type="screen16x9"/>
  <p:notesSz cx="6858000" cy="9144000"/>
  <p:embeddedFontLst>
    <p:embeddedFont>
      <p:font typeface="Caveat" panose="020B0604020202020204" charset="0"/>
      <p:regular r:id="rId25"/>
      <p:bold r:id="rId26"/>
    </p:embeddedFont>
    <p:embeddedFont>
      <p:font typeface="Playfair Display" panose="00000500000000000000" pitchFamily="2" charset="0"/>
      <p:regular r:id="rId27"/>
      <p:bold r:id="rId28"/>
      <p:italic r:id="rId29"/>
      <p:boldItalic r:id="rId30"/>
    </p:embeddedFont>
    <p:embeddedFont>
      <p:font typeface="Roboto" panose="02000000000000000000" pitchFamily="2" charset="0"/>
      <p:regular r:id="rId31"/>
      <p:bold r:id="rId32"/>
      <p:italic r:id="rId33"/>
      <p:boldItalic r:id="rId34"/>
    </p:embeddedFont>
    <p:embeddedFont>
      <p:font typeface="Verdana" panose="020B0604030504040204" pitchFamily="3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AD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74F853-4811-6AA2-6AA3-D6D83C0F4B3A}" v="24" dt="2025-01-14T20:02:38.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2.fntdata"/><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font" Target="fonts/font10.fntdata"/><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5.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font" Target="fonts/font13.fntdata"/><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font" Target="fonts/font4.fntdata"/><Relationship Id="rId36" Type="http://schemas.openxmlformats.org/officeDocument/2006/relationships/font" Target="fonts/font12.fntdata"/><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7.fntdata"/><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 Id="rId43"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font" Target="fonts/font1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wen Garland (2400525)" userId="S::2400525@student.uwtsd.ac.uk::54fec5e9-42f4-430f-9916-60658955599c" providerId="AD" clId="Web-{9074F853-4811-6AA2-6AA3-D6D83C0F4B3A}"/>
    <pc:docChg chg="addSld modSld">
      <pc:chgData name="Arwen Garland (2400525)" userId="S::2400525@student.uwtsd.ac.uk::54fec5e9-42f4-430f-9916-60658955599c" providerId="AD" clId="Web-{9074F853-4811-6AA2-6AA3-D6D83C0F4B3A}" dt="2025-01-14T20:02:38.872" v="22" actId="20577"/>
      <pc:docMkLst>
        <pc:docMk/>
      </pc:docMkLst>
      <pc:sldChg chg="addSp delSp modSp new mod setBg addAnim">
        <pc:chgData name="Arwen Garland (2400525)" userId="S::2400525@student.uwtsd.ac.uk::54fec5e9-42f4-430f-9916-60658955599c" providerId="AD" clId="Web-{9074F853-4811-6AA2-6AA3-D6D83C0F4B3A}" dt="2025-01-14T20:01:22.149" v="7" actId="1076"/>
        <pc:sldMkLst>
          <pc:docMk/>
          <pc:sldMk cId="3317934610" sldId="275"/>
        </pc:sldMkLst>
        <pc:spChg chg="del">
          <ac:chgData name="Arwen Garland (2400525)" userId="S::2400525@student.uwtsd.ac.uk::54fec5e9-42f4-430f-9916-60658955599c" providerId="AD" clId="Web-{9074F853-4811-6AA2-6AA3-D6D83C0F4B3A}" dt="2025-01-14T20:00:25.177" v="1"/>
          <ac:spMkLst>
            <pc:docMk/>
            <pc:sldMk cId="3317934610" sldId="275"/>
            <ac:spMk id="2" creationId="{EFDE6A9A-E646-130D-1A2B-9965542FCCF9}"/>
          </ac:spMkLst>
        </pc:spChg>
        <pc:spChg chg="del">
          <ac:chgData name="Arwen Garland (2400525)" userId="S::2400525@student.uwtsd.ac.uk::54fec5e9-42f4-430f-9916-60658955599c" providerId="AD" clId="Web-{9074F853-4811-6AA2-6AA3-D6D83C0F4B3A}" dt="2025-01-14T20:00:26.833" v="2"/>
          <ac:spMkLst>
            <pc:docMk/>
            <pc:sldMk cId="3317934610" sldId="275"/>
            <ac:spMk id="3" creationId="{FA5C41B9-80DE-14E9-44DB-AEF03076EF6C}"/>
          </ac:spMkLst>
        </pc:spChg>
        <pc:picChg chg="add mod">
          <ac:chgData name="Arwen Garland (2400525)" userId="S::2400525@student.uwtsd.ac.uk::54fec5e9-42f4-430f-9916-60658955599c" providerId="AD" clId="Web-{9074F853-4811-6AA2-6AA3-D6D83C0F4B3A}" dt="2025-01-14T20:01:22.149" v="7" actId="1076"/>
          <ac:picMkLst>
            <pc:docMk/>
            <pc:sldMk cId="3317934610" sldId="275"/>
            <ac:picMk id="4" creationId="{BB2D8325-82ED-FB96-1196-4BA5FE169914}"/>
          </ac:picMkLst>
        </pc:picChg>
      </pc:sldChg>
      <pc:sldChg chg="modSp new mod setBg">
        <pc:chgData name="Arwen Garland (2400525)" userId="S::2400525@student.uwtsd.ac.uk::54fec5e9-42f4-430f-9916-60658955599c" providerId="AD" clId="Web-{9074F853-4811-6AA2-6AA3-D6D83C0F4B3A}" dt="2025-01-14T20:02:38.872" v="22" actId="20577"/>
        <pc:sldMkLst>
          <pc:docMk/>
          <pc:sldMk cId="2864795725" sldId="276"/>
        </pc:sldMkLst>
        <pc:spChg chg="mod">
          <ac:chgData name="Arwen Garland (2400525)" userId="S::2400525@student.uwtsd.ac.uk::54fec5e9-42f4-430f-9916-60658955599c" providerId="AD" clId="Web-{9074F853-4811-6AA2-6AA3-D6D83C0F4B3A}" dt="2025-01-14T20:02:19.808" v="18" actId="20577"/>
          <ac:spMkLst>
            <pc:docMk/>
            <pc:sldMk cId="2864795725" sldId="276"/>
            <ac:spMk id="2" creationId="{A4538CB6-7C76-AAE7-B34C-E486A853A07E}"/>
          </ac:spMkLst>
        </pc:spChg>
        <pc:spChg chg="mod">
          <ac:chgData name="Arwen Garland (2400525)" userId="S::2400525@student.uwtsd.ac.uk::54fec5e9-42f4-430f-9916-60658955599c" providerId="AD" clId="Web-{9074F853-4811-6AA2-6AA3-D6D83C0F4B3A}" dt="2025-01-14T20:02:38.872" v="22" actId="20577"/>
          <ac:spMkLst>
            <pc:docMk/>
            <pc:sldMk cId="2864795725" sldId="276"/>
            <ac:spMk id="3" creationId="{DB26B370-175A-C830-7891-25FD0C961CA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clipartmax.com/max/m2i8d3Z5Z5H7G6H7/"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2567dccb0c_0_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2567dccb0c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“Rockstar Energy Presents Reading Festival.” </a:t>
            </a:r>
            <a:r>
              <a:rPr lang="en-GB" sz="1200" i="1">
                <a:solidFill>
                  <a:srgbClr val="444444"/>
                </a:solidFill>
                <a:highlight>
                  <a:srgbClr val="F5F5F5"/>
                </a:highlight>
                <a:latin typeface="Calibri"/>
                <a:ea typeface="Calibri"/>
                <a:cs typeface="Calibri"/>
                <a:sym typeface="Calibri"/>
              </a:rPr>
              <a:t>Rockstar Energy Presents Reading Festival</a:t>
            </a:r>
            <a:r>
              <a:rPr lang="en-GB" sz="1200">
                <a:solidFill>
                  <a:srgbClr val="444444"/>
                </a:solidFill>
                <a:highlight>
                  <a:srgbClr val="F5F5F5"/>
                </a:highlight>
                <a:latin typeface="Calibri"/>
                <a:ea typeface="Calibri"/>
                <a:cs typeface="Calibri"/>
                <a:sym typeface="Calibri"/>
              </a:rPr>
              <a:t>,(27/08/24), photos.readingfestival.com/2018/gallery/f4343d58-a877-11e8-ba57-4a82f5591c8d?image_keywords=Atmosphere. (Accessed 08/01/25)​</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“Sponsored by Great Western Railway - First Great Western Logo - (1000x232) Png Clipart Download. ClipartMax.com.” </a:t>
            </a:r>
            <a:r>
              <a:rPr lang="en-GB" sz="1200" i="1">
                <a:solidFill>
                  <a:srgbClr val="444444"/>
                </a:solidFill>
                <a:highlight>
                  <a:srgbClr val="F5F5F5"/>
                </a:highlight>
                <a:latin typeface="Calibri"/>
                <a:ea typeface="Calibri"/>
                <a:cs typeface="Calibri"/>
                <a:sym typeface="Calibri"/>
              </a:rPr>
              <a:t>ClipartMax.com</a:t>
            </a:r>
            <a:r>
              <a:rPr lang="en-GB" sz="1200">
                <a:solidFill>
                  <a:srgbClr val="444444"/>
                </a:solidFill>
                <a:highlight>
                  <a:srgbClr val="F5F5F5"/>
                </a:highlight>
                <a:latin typeface="Calibri"/>
                <a:ea typeface="Calibri"/>
                <a:cs typeface="Calibri"/>
                <a:sym typeface="Calibri"/>
              </a:rPr>
              <a:t>, (2018),</a:t>
            </a:r>
            <a:r>
              <a:rPr lang="en-GB" sz="1200">
                <a:solidFill>
                  <a:srgbClr val="444444"/>
                </a:solidFill>
                <a:highlight>
                  <a:srgbClr val="F5F5F5"/>
                </a:highlight>
                <a:uFill>
                  <a:noFill/>
                </a:uFill>
                <a:latin typeface="Calibri"/>
                <a:ea typeface="Calibri"/>
                <a:cs typeface="Calibri"/>
                <a:sym typeface="Calibri"/>
                <a:hlinkClick r:id="rId3">
                  <a:extLst>
                    <a:ext uri="{A12FA001-AC4F-418D-AE19-62706E023703}">
                      <ahyp:hlinkClr xmlns:ahyp="http://schemas.microsoft.com/office/drawing/2018/hyperlinkcolor" val="tx"/>
                    </a:ext>
                  </a:extLst>
                </a:hlinkClick>
              </a:rPr>
              <a:t> </a:t>
            </a:r>
            <a:r>
              <a:rPr lang="en-GB" sz="1200" u="sng">
                <a:solidFill>
                  <a:srgbClr val="467886"/>
                </a:solidFill>
                <a:highlight>
                  <a:srgbClr val="F5F5F5"/>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www.clipartmax.com/max/m2i8d3Z5Z5H7G6H7/</a:t>
            </a:r>
            <a:r>
              <a:rPr lang="en-GB" sz="1200">
                <a:solidFill>
                  <a:srgbClr val="444444"/>
                </a:solidFill>
                <a:highlight>
                  <a:srgbClr val="F5F5F5"/>
                </a:highlight>
                <a:latin typeface="Calibri"/>
                <a:ea typeface="Calibri"/>
                <a:cs typeface="Calibri"/>
                <a:sym typeface="Calibri"/>
              </a:rPr>
              <a:t>. (Accessed 08/01/25).​</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2567dccb0c_0_1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2567dccb0c_0_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2567dccb0c_0_2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2567dccb0c_0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sz="1200" dirty="0">
              <a:latin typeface="Calibri"/>
              <a:ea typeface="Calibri"/>
              <a:cs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2567dccb0c_0_2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2567dccb0c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2567dccb0c_0_3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2567dccb0c_0_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32567dccb0c_0_3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32567dccb0c_0_3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sz="1200" dirty="0">
              <a:solidFill>
                <a:schemeClr val="dk1"/>
              </a:solidFill>
              <a:latin typeface="Calibri"/>
              <a:ea typeface="Calibri"/>
              <a:cs typeface="Calibri"/>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2567dccb0c_0_4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2567dccb0c_0_4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32567dccb0c_0_4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32567dccb0c_0_4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sz="1200" dirty="0">
              <a:solidFill>
                <a:schemeClr val="dk1"/>
              </a:solidFill>
              <a:highlight>
                <a:srgbClr val="EDF6FD"/>
              </a:highlight>
            </a:endParaRPr>
          </a:p>
          <a:p>
            <a:pPr marL="0" lvl="0" indent="0" algn="l" rtl="0">
              <a:spcBef>
                <a:spcPts val="0"/>
              </a:spcBef>
              <a:spcAft>
                <a:spcPts val="0"/>
              </a:spcAft>
              <a:buNone/>
            </a:pPr>
            <a:endParaRPr sz="1200">
              <a:solidFill>
                <a:schemeClr val="dk1"/>
              </a:solidFill>
              <a:highlight>
                <a:srgbClr val="EDF6FD"/>
              </a:highlight>
            </a:endParaRPr>
          </a:p>
          <a:p>
            <a:pPr marL="0" lvl="0" indent="0" algn="l" rtl="0">
              <a:spcBef>
                <a:spcPts val="0"/>
              </a:spcBef>
              <a:spcAft>
                <a:spcPts val="0"/>
              </a:spcAft>
              <a:buNone/>
            </a:pPr>
            <a:endParaRPr sz="1200">
              <a:solidFill>
                <a:schemeClr val="dk1"/>
              </a:solidFill>
              <a:highlight>
                <a:srgbClr val="EDF6FD"/>
              </a:highlight>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32567dccb0c_0_54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32567dccb0c_0_5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highlight>
                <a:srgbClr val="F5F5F5"/>
              </a:highlight>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2567dccb0c_0_5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2567dccb0c_0_5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32567dccb0c_0_6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32567dccb0c_0_6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2567dccb0c_0_7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2567dccb0c_0_7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32567dccb0c_0_7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32567dccb0c_0_7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32567dccb0c_0_8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 name="Google Shape;224;g32567dccb0c_0_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rgbClr val="444444"/>
              </a:solidFill>
              <a:latin typeface="Calibri"/>
              <a:ea typeface="Calibri"/>
              <a:cs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2567dccb0c_0_8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32567dccb0c_0_8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32567dccb0c_0_9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 name="Google Shape;239;g32567dccb0c_0_9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32567dccb0c_0_9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32567dccb0c_0_9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​(slide to transition to video)</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g32567dccb0c_0_10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8" name="Google Shape;258;g32567dccb0c_0_10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lang="en-GB" sz="1200" dirty="0">
              <a:solidFill>
                <a:schemeClr val="dk1"/>
              </a:solidFill>
            </a:endParaRPr>
          </a:p>
          <a:p>
            <a:pPr marL="0" lvl="0" indent="0" algn="l" rtl="0">
              <a:lnSpc>
                <a:spcPct val="115000"/>
              </a:lnSpc>
              <a:spcBef>
                <a:spcPts val="1200"/>
              </a:spcBef>
              <a:spcAft>
                <a:spcPts val="1200"/>
              </a:spcAft>
              <a:buClr>
                <a:schemeClr val="dk1"/>
              </a:buClr>
              <a:buSzPts val="1100"/>
              <a:buFont typeface="Arial"/>
              <a:buNone/>
            </a:pPr>
            <a:endParaRPr sz="1200">
              <a:solidFill>
                <a:schemeClr val="dk1"/>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32567dccb0c_0_10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32567dccb0c_0_10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4"/>
        <p:cNvGrpSpPr/>
        <p:nvPr/>
      </p:nvGrpSpPr>
      <p:grpSpPr>
        <a:xfrm>
          <a:off x="0" y="0"/>
          <a:ext cx="0" cy="0"/>
          <a:chOff x="0" y="0"/>
          <a:chExt cx="0" cy="0"/>
        </a:xfrm>
      </p:grpSpPr>
      <p:sp>
        <p:nvSpPr>
          <p:cNvPr id="55" name="Google Shape;55;p14"/>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56" name="Google Shape;56;p14"/>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57" name="Google Shape;57;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8"/>
        <p:cNvGrpSpPr/>
        <p:nvPr/>
      </p:nvGrpSpPr>
      <p:grpSpPr>
        <a:xfrm>
          <a:off x="0" y="0"/>
          <a:ext cx="0" cy="0"/>
          <a:chOff x="0" y="0"/>
          <a:chExt cx="0" cy="0"/>
        </a:xfrm>
      </p:grpSpPr>
      <p:sp>
        <p:nvSpPr>
          <p:cNvPr id="59" name="Google Shape;59;p15"/>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60" name="Google Shape;60;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1"/>
        <p:cNvGrpSpPr/>
        <p:nvPr/>
      </p:nvGrpSpPr>
      <p:grpSpPr>
        <a:xfrm>
          <a:off x="0" y="0"/>
          <a:ext cx="0" cy="0"/>
          <a:chOff x="0" y="0"/>
          <a:chExt cx="0" cy="0"/>
        </a:xfrm>
      </p:grpSpPr>
      <p:sp>
        <p:nvSpPr>
          <p:cNvPr id="62" name="Google Shape;62;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3" name="Google Shape;63;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64" name="Google Shape;64;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5"/>
        <p:cNvGrpSpPr/>
        <p:nvPr/>
      </p:nvGrpSpPr>
      <p:grpSpPr>
        <a:xfrm>
          <a:off x="0" y="0"/>
          <a:ext cx="0" cy="0"/>
          <a:chOff x="0" y="0"/>
          <a:chExt cx="0" cy="0"/>
        </a:xfrm>
      </p:grpSpPr>
      <p:sp>
        <p:nvSpPr>
          <p:cNvPr id="66" name="Google Shape;66;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7" name="Google Shape;67;p17"/>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68" name="Google Shape;68;p17"/>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69" name="Google Shape;69;p1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0"/>
        <p:cNvGrpSpPr/>
        <p:nvPr/>
      </p:nvGrpSpPr>
      <p:grpSpPr>
        <a:xfrm>
          <a:off x="0" y="0"/>
          <a:ext cx="0" cy="0"/>
          <a:chOff x="0" y="0"/>
          <a:chExt cx="0" cy="0"/>
        </a:xfrm>
      </p:grpSpPr>
      <p:sp>
        <p:nvSpPr>
          <p:cNvPr id="71" name="Google Shape;71;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72" name="Google Shape;72;p1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3"/>
        <p:cNvGrpSpPr/>
        <p:nvPr/>
      </p:nvGrpSpPr>
      <p:grpSpPr>
        <a:xfrm>
          <a:off x="0" y="0"/>
          <a:ext cx="0" cy="0"/>
          <a:chOff x="0" y="0"/>
          <a:chExt cx="0" cy="0"/>
        </a:xfrm>
      </p:grpSpPr>
      <p:sp>
        <p:nvSpPr>
          <p:cNvPr id="74" name="Google Shape;74;p19"/>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75" name="Google Shape;75;p19"/>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76" name="Google Shape;76;p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7"/>
        <p:cNvGrpSpPr/>
        <p:nvPr/>
      </p:nvGrpSpPr>
      <p:grpSpPr>
        <a:xfrm>
          <a:off x="0" y="0"/>
          <a:ext cx="0" cy="0"/>
          <a:chOff x="0" y="0"/>
          <a:chExt cx="0" cy="0"/>
        </a:xfrm>
      </p:grpSpPr>
      <p:sp>
        <p:nvSpPr>
          <p:cNvPr id="78" name="Google Shape;78;p20"/>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79" name="Google Shape;79;p2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0"/>
        <p:cNvGrpSpPr/>
        <p:nvPr/>
      </p:nvGrpSpPr>
      <p:grpSpPr>
        <a:xfrm>
          <a:off x="0" y="0"/>
          <a:ext cx="0" cy="0"/>
          <a:chOff x="0" y="0"/>
          <a:chExt cx="0" cy="0"/>
        </a:xfrm>
      </p:grpSpPr>
      <p:sp>
        <p:nvSpPr>
          <p:cNvPr id="81" name="Google Shape;81;p21"/>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1"/>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83" name="Google Shape;83;p21"/>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84" name="Google Shape;84;p21"/>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85" name="Google Shape;85;p2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6"/>
        <p:cNvGrpSpPr/>
        <p:nvPr/>
      </p:nvGrpSpPr>
      <p:grpSpPr>
        <a:xfrm>
          <a:off x="0" y="0"/>
          <a:ext cx="0" cy="0"/>
          <a:chOff x="0" y="0"/>
          <a:chExt cx="0" cy="0"/>
        </a:xfrm>
      </p:grpSpPr>
      <p:sp>
        <p:nvSpPr>
          <p:cNvPr id="87" name="Google Shape;87;p22"/>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88" name="Google Shape;88;p2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9"/>
        <p:cNvGrpSpPr/>
        <p:nvPr/>
      </p:nvGrpSpPr>
      <p:grpSpPr>
        <a:xfrm>
          <a:off x="0" y="0"/>
          <a:ext cx="0" cy="0"/>
          <a:chOff x="0" y="0"/>
          <a:chExt cx="0" cy="0"/>
        </a:xfrm>
      </p:grpSpPr>
      <p:sp>
        <p:nvSpPr>
          <p:cNvPr id="90" name="Google Shape;90;p23"/>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92" name="Google Shape;92;p2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3"/>
        <p:cNvGrpSpPr/>
        <p:nvPr/>
      </p:nvGrpSpPr>
      <p:grpSpPr>
        <a:xfrm>
          <a:off x="0" y="0"/>
          <a:ext cx="0" cy="0"/>
          <a:chOff x="0" y="0"/>
          <a:chExt cx="0" cy="0"/>
        </a:xfrm>
      </p:grpSpPr>
      <p:sp>
        <p:nvSpPr>
          <p:cNvPr id="94" name="Google Shape;94;p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52" name="Google Shape;52;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53" name="Google Shape;53;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mc:AlternateContent xmlns:mc="http://schemas.openxmlformats.org/markup-compatibility/2006" xmlns:p14="http://schemas.microsoft.com/office/powerpoint/2010/main">
    <mc:Choice Requires="p14">
      <p:transition spd="med">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http://drive.google.com/file/d/1XEyUhTdDgmZpvCy4_d0db-Iw80IsD4Ol/view"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jp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hyperlink" Target="http://drive.google.com/file/d/1XEyUhTdDgmZpvCy4_d0db-Iw80IsD4Ol/view"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4.jpg"/><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hyperlink" Target="http://drive.google.com/file/d/1XEyUhTdDgmZpvCy4_d0db-Iw80IsD4Ol/view"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8" Type="http://schemas.openxmlformats.org/officeDocument/2006/relationships/hyperlink" Target="https://pro.similarweb.com/?ntflow=new#/digitalsuite/websiteanalysis/audience-demographics/.%E2%80%8B" TargetMode="External"/><Relationship Id="rId3" Type="http://schemas.openxmlformats.org/officeDocument/2006/relationships/hyperlink" Target="https://www.readingchronicle.co.uk/news/23701985.ultimate-reading-festival-guide-need-know/" TargetMode="External"/><Relationship Id="rId7" Type="http://schemas.openxmlformats.org/officeDocument/2006/relationships/hyperlink" Target="https://www.readingfestival.com/" TargetMode="External"/><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prestigestudentliving.com/blog/the-ultimate-guide-to-reading-festival-2023" TargetMode="External"/><Relationship Id="rId5" Type="http://schemas.openxmlformats.org/officeDocument/2006/relationships/hyperlink" Target="https://pro.similarweb.com/?ntflow=new#/digitalsuite/websiteanalysis/overview/website-performance/" TargetMode="External"/><Relationship Id="rId4" Type="http://schemas.openxmlformats.org/officeDocument/2006/relationships/hyperlink" Target="https://www.howtogeek.com/711824/why-is-tiktok-so-popular-why-the-social-network-is-unique/" TargetMode="External"/><Relationship Id="rId9" Type="http://schemas.openxmlformats.org/officeDocument/2006/relationships/hyperlink" Target="https://pro.similarweb.com/?ntflow=new#/digitalsuite/websiteanalysis/audience-interes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gwr.com" TargetMode="External"/><Relationship Id="rId2" Type="http://schemas.openxmlformats.org/officeDocument/2006/relationships/hyperlink" Target="https://pro.similarweb.com/#/digitalsuite/websiteanalysis/audience-demographics/" TargetMode="External"/><Relationship Id="rId1" Type="http://schemas.openxmlformats.org/officeDocument/2006/relationships/slideLayout" Target="../slideLayouts/slideLayout14.xml"/><Relationship Id="rId5" Type="http://schemas.openxmlformats.org/officeDocument/2006/relationships/hyperlink" Target="https://www.gwr.com/your-tickets/ways-to-save/offers" TargetMode="External"/><Relationship Id="rId4" Type="http://schemas.openxmlformats.org/officeDocument/2006/relationships/hyperlink" Target="https://www.gwr.com/about-gwr/what-you-can-expect/sustain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8"/>
        <p:cNvGrpSpPr/>
        <p:nvPr/>
      </p:nvGrpSpPr>
      <p:grpSpPr>
        <a:xfrm>
          <a:off x="0" y="0"/>
          <a:ext cx="0" cy="0"/>
          <a:chOff x="0" y="0"/>
          <a:chExt cx="0" cy="0"/>
        </a:xfrm>
      </p:grpSpPr>
      <p:pic>
        <p:nvPicPr>
          <p:cNvPr id="99" name="Google Shape;99;p25" descr="A green logo with a white background&#10;&#10;Description automatically generated"/>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id="100" name="Google Shape;100;p25" descr="A yellow text on a red background&#10;&#10;Description automatically generated"/>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101" name="Google Shape;101;p25"/>
          <p:cNvSpPr txBox="1"/>
          <p:nvPr/>
        </p:nvSpPr>
        <p:spPr>
          <a:xfrm>
            <a:off x="304800" y="37850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t> </a:t>
            </a:r>
            <a:endParaRPr/>
          </a:p>
        </p:txBody>
      </p:sp>
      <p:sp>
        <p:nvSpPr>
          <p:cNvPr id="102" name="Google Shape;102;p25"/>
          <p:cNvSpPr txBox="1"/>
          <p:nvPr/>
        </p:nvSpPr>
        <p:spPr>
          <a:xfrm>
            <a:off x="7066050" y="10329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Arwen</a:t>
            </a:r>
            <a:endParaRPr sz="2400" b="1">
              <a:solidFill>
                <a:schemeClr val="dk1"/>
              </a:solidFill>
              <a:highlight>
                <a:schemeClr val="lt1"/>
              </a:highlight>
            </a:endParaRPr>
          </a:p>
        </p:txBody>
      </p:sp>
      <p:sp>
        <p:nvSpPr>
          <p:cNvPr id="103" name="Google Shape;103;p25"/>
          <p:cNvSpPr txBox="1"/>
          <p:nvPr/>
        </p:nvSpPr>
        <p:spPr>
          <a:xfrm>
            <a:off x="7132875" y="1840838"/>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Daisy</a:t>
            </a:r>
            <a:endParaRPr sz="2400" b="1">
              <a:solidFill>
                <a:schemeClr val="dk1"/>
              </a:solidFill>
              <a:highlight>
                <a:schemeClr val="lt1"/>
              </a:highlight>
            </a:endParaRPr>
          </a:p>
        </p:txBody>
      </p:sp>
      <p:sp>
        <p:nvSpPr>
          <p:cNvPr id="104" name="Google Shape;104;p25"/>
          <p:cNvSpPr txBox="1"/>
          <p:nvPr/>
        </p:nvSpPr>
        <p:spPr>
          <a:xfrm>
            <a:off x="7066050" y="27123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Karina</a:t>
            </a:r>
            <a:endParaRPr sz="2400" b="1">
              <a:solidFill>
                <a:schemeClr val="dk1"/>
              </a:solidFill>
              <a:highlight>
                <a:schemeClr val="lt1"/>
              </a:highlight>
            </a:endParaRPr>
          </a:p>
        </p:txBody>
      </p:sp>
      <p:sp>
        <p:nvSpPr>
          <p:cNvPr id="105" name="Google Shape;105;p25"/>
          <p:cNvSpPr txBox="1"/>
          <p:nvPr/>
        </p:nvSpPr>
        <p:spPr>
          <a:xfrm>
            <a:off x="7282800" y="3479525"/>
            <a:ext cx="6987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Nia</a:t>
            </a:r>
            <a:endParaRPr sz="2400" b="1">
              <a:solidFill>
                <a:schemeClr val="dk1"/>
              </a:solidFill>
              <a:highlight>
                <a:schemeClr val="lt1"/>
              </a:highlight>
            </a:endParaRPr>
          </a:p>
        </p:txBody>
      </p:sp>
      <p:sp>
        <p:nvSpPr>
          <p:cNvPr id="106" name="Google Shape;106;p25"/>
          <p:cNvSpPr txBox="1"/>
          <p:nvPr/>
        </p:nvSpPr>
        <p:spPr>
          <a:xfrm>
            <a:off x="5324275" y="19275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7" name="Google Shape;107;p25" title="ticket to the band - Made with Clipchamp_1736442521818.mp4">
            <a:hlinkClick r:id="rId6"/>
          </p:cNvPr>
          <p:cNvPicPr preferRelativeResize="0"/>
          <p:nvPr/>
        </p:nvPicPr>
        <p:blipFill>
          <a:blip r:embed="rId7">
            <a:alphaModFix/>
          </a:blip>
          <a:stretch>
            <a:fillRect/>
          </a:stretch>
        </p:blipFill>
        <p:spPr>
          <a:xfrm>
            <a:off x="8324275" y="4440925"/>
            <a:ext cx="819725" cy="387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fade">
                                      <p:cBhvr>
                                        <p:cTn id="7" dur="1000"/>
                                        <p:tgtEl>
                                          <p:spTgt spid="107"/>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99"/>
                                        </p:tgtEl>
                                        <p:attrNameLst>
                                          <p:attrName>style.visibility</p:attrName>
                                        </p:attrNameLst>
                                      </p:cBhvr>
                                      <p:to>
                                        <p:strVal val="visible"/>
                                      </p:to>
                                    </p:set>
                                    <p:anim calcmode="lin" valueType="num">
                                      <p:cBhvr additive="base">
                                        <p:cTn id="12" dur="1000"/>
                                        <p:tgtEl>
                                          <p:spTgt spid="99"/>
                                        </p:tgtEl>
                                        <p:attrNameLst>
                                          <p:attrName>ppt_w</p:attrName>
                                        </p:attrNameLst>
                                      </p:cBhvr>
                                      <p:tavLst>
                                        <p:tav tm="0">
                                          <p:val>
                                            <p:strVal val="0"/>
                                          </p:val>
                                        </p:tav>
                                        <p:tav tm="100000">
                                          <p:val>
                                            <p:strVal val="#ppt_w"/>
                                          </p:val>
                                        </p:tav>
                                      </p:tavLst>
                                    </p:anim>
                                    <p:anim calcmode="lin" valueType="num">
                                      <p:cBhvr additive="base">
                                        <p:cTn id="13" dur="1000"/>
                                        <p:tgtEl>
                                          <p:spTgt spid="99"/>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100"/>
                                        </p:tgtEl>
                                        <p:attrNameLst>
                                          <p:attrName>style.visibility</p:attrName>
                                        </p:attrNameLst>
                                      </p:cBhvr>
                                      <p:to>
                                        <p:strVal val="visible"/>
                                      </p:to>
                                    </p:set>
                                    <p:anim calcmode="lin" valueType="num">
                                      <p:cBhvr additive="base">
                                        <p:cTn id="18" dur="1000"/>
                                        <p:tgtEl>
                                          <p:spTgt spid="100"/>
                                        </p:tgtEl>
                                        <p:attrNameLst>
                                          <p:attrName>ppt_w</p:attrName>
                                        </p:attrNameLst>
                                      </p:cBhvr>
                                      <p:tavLst>
                                        <p:tav tm="0">
                                          <p:val>
                                            <p:strVal val="0"/>
                                          </p:val>
                                        </p:tav>
                                        <p:tav tm="100000">
                                          <p:val>
                                            <p:strVal val="#ppt_w"/>
                                          </p:val>
                                        </p:tav>
                                      </p:tavLst>
                                    </p:anim>
                                    <p:anim calcmode="lin" valueType="num">
                                      <p:cBhvr additive="base">
                                        <p:cTn id="19" dur="1000"/>
                                        <p:tgtEl>
                                          <p:spTgt spid="100"/>
                                        </p:tgtEl>
                                        <p:attrNameLst>
                                          <p:attrName>ppt_h</p:attrName>
                                        </p:attrNameLst>
                                      </p:cBhvr>
                                      <p:tavLst>
                                        <p:tav tm="0">
                                          <p:val>
                                            <p:str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02"/>
                                        </p:tgtEl>
                                        <p:attrNameLst>
                                          <p:attrName>style.visibility</p:attrName>
                                        </p:attrNameLst>
                                      </p:cBhvr>
                                      <p:to>
                                        <p:strVal val="visible"/>
                                      </p:to>
                                    </p:set>
                                    <p:anim calcmode="lin" valueType="num">
                                      <p:cBhvr additive="base">
                                        <p:cTn id="24" dur="1000"/>
                                        <p:tgtEl>
                                          <p:spTgt spid="10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3"/>
                                        </p:tgtEl>
                                        <p:attrNameLst>
                                          <p:attrName>style.visibility</p:attrName>
                                        </p:attrNameLst>
                                      </p:cBhvr>
                                      <p:to>
                                        <p:strVal val="visible"/>
                                      </p:to>
                                    </p:set>
                                    <p:anim calcmode="lin" valueType="num">
                                      <p:cBhvr additive="base">
                                        <p:cTn id="29" dur="1000"/>
                                        <p:tgtEl>
                                          <p:spTgt spid="103"/>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104"/>
                                        </p:tgtEl>
                                        <p:attrNameLst>
                                          <p:attrName>style.visibility</p:attrName>
                                        </p:attrNameLst>
                                      </p:cBhvr>
                                      <p:to>
                                        <p:strVal val="visible"/>
                                      </p:to>
                                    </p:set>
                                    <p:anim calcmode="lin" valueType="num">
                                      <p:cBhvr additive="base">
                                        <p:cTn id="34" dur="1000"/>
                                        <p:tgtEl>
                                          <p:spTgt spid="104"/>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05"/>
                                        </p:tgtEl>
                                        <p:attrNameLst>
                                          <p:attrName>style.visibility</p:attrName>
                                        </p:attrNameLst>
                                      </p:cBhvr>
                                      <p:to>
                                        <p:strVal val="visible"/>
                                      </p:to>
                                    </p:set>
                                    <p:anim calcmode="lin" valueType="num">
                                      <p:cBhvr additive="base">
                                        <p:cTn id="39" dur="1000"/>
                                        <p:tgtEl>
                                          <p:spTgt spid="105"/>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11"/>
        <p:cNvGrpSpPr/>
        <p:nvPr/>
      </p:nvGrpSpPr>
      <p:grpSpPr>
        <a:xfrm>
          <a:off x="0" y="0"/>
          <a:ext cx="0" cy="0"/>
          <a:chOff x="0" y="0"/>
          <a:chExt cx="0" cy="0"/>
        </a:xfrm>
      </p:grpSpPr>
      <p:sp>
        <p:nvSpPr>
          <p:cNvPr id="112" name="Google Shape;112;p26"/>
          <p:cNvSpPr txBox="1"/>
          <p:nvPr/>
        </p:nvSpPr>
        <p:spPr>
          <a:xfrm>
            <a:off x="361200" y="346750"/>
            <a:ext cx="4296000" cy="86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400" b="1" u="sng">
                <a:solidFill>
                  <a:schemeClr val="dk1"/>
                </a:solidFill>
                <a:latin typeface="Playfair Display"/>
                <a:ea typeface="Playfair Display"/>
                <a:cs typeface="Playfair Display"/>
                <a:sym typeface="Playfair Display"/>
              </a:rPr>
              <a:t>Introduction</a:t>
            </a:r>
            <a:r>
              <a:rPr lang="en-GB" sz="4400">
                <a:solidFill>
                  <a:schemeClr val="dk1"/>
                </a:solidFill>
                <a:latin typeface="Playfair Display"/>
                <a:ea typeface="Playfair Display"/>
                <a:cs typeface="Playfair Display"/>
                <a:sym typeface="Playfair Display"/>
              </a:rPr>
              <a:t>​</a:t>
            </a:r>
            <a:endParaRPr>
              <a:latin typeface="Playfair Display"/>
              <a:ea typeface="Playfair Display"/>
              <a:cs typeface="Playfair Display"/>
              <a:sym typeface="Playfair Display"/>
            </a:endParaRPr>
          </a:p>
        </p:txBody>
      </p:sp>
      <p:cxnSp>
        <p:nvCxnSpPr>
          <p:cNvPr id="113" name="Google Shape;113;p26"/>
          <p:cNvCxnSpPr>
            <a:stCxn id="114" idx="2"/>
            <a:endCxn id="115" idx="1"/>
          </p:cNvCxnSpPr>
          <p:nvPr/>
        </p:nvCxnSpPr>
        <p:spPr>
          <a:xfrm>
            <a:off x="1835250" y="3033600"/>
            <a:ext cx="1017000" cy="894600"/>
          </a:xfrm>
          <a:prstGeom prst="bentConnector3">
            <a:avLst>
              <a:gd name="adj1" fmla="val 50000"/>
            </a:avLst>
          </a:prstGeom>
          <a:noFill/>
          <a:ln w="9525" cap="flat" cmpd="sng">
            <a:solidFill>
              <a:srgbClr val="C2C2C2"/>
            </a:solidFill>
            <a:prstDash val="solid"/>
            <a:round/>
            <a:headEnd type="none" w="sm" len="sm"/>
            <a:tailEnd type="none" w="sm" len="sm"/>
          </a:ln>
        </p:spPr>
      </p:cxnSp>
      <p:cxnSp>
        <p:nvCxnSpPr>
          <p:cNvPr id="116" name="Google Shape;116;p26"/>
          <p:cNvCxnSpPr>
            <a:stCxn id="114" idx="2"/>
            <a:endCxn id="117" idx="1"/>
          </p:cNvCxnSpPr>
          <p:nvPr/>
        </p:nvCxnSpPr>
        <p:spPr>
          <a:xfrm rot="10800000" flipH="1">
            <a:off x="1835250" y="2354700"/>
            <a:ext cx="1017000" cy="678900"/>
          </a:xfrm>
          <a:prstGeom prst="bentConnector3">
            <a:avLst>
              <a:gd name="adj1" fmla="val 50000"/>
            </a:avLst>
          </a:prstGeom>
          <a:noFill/>
          <a:ln w="9525" cap="flat" cmpd="sng">
            <a:solidFill>
              <a:srgbClr val="C2C2C2"/>
            </a:solidFill>
            <a:prstDash val="solid"/>
            <a:round/>
            <a:headEnd type="none" w="sm" len="sm"/>
            <a:tailEnd type="none" w="sm" len="sm"/>
          </a:ln>
        </p:spPr>
      </p:cxnSp>
      <p:sp>
        <p:nvSpPr>
          <p:cNvPr id="114" name="Google Shape;114;p26"/>
          <p:cNvSpPr/>
          <p:nvPr/>
        </p:nvSpPr>
        <p:spPr>
          <a:xfrm rot="-5400000">
            <a:off x="-48000" y="2770950"/>
            <a:ext cx="3241200" cy="525300"/>
          </a:xfrm>
          <a:prstGeom prst="roundRect">
            <a:avLst>
              <a:gd name="adj" fmla="val 16667"/>
            </a:avLst>
          </a:prstGeom>
          <a:solidFill>
            <a:srgbClr val="93C47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Reading festival GWR for train travel</a:t>
            </a:r>
            <a:endParaRPr sz="1100">
              <a:solidFill>
                <a:srgbClr val="FFFFFF"/>
              </a:solidFill>
              <a:latin typeface="Roboto"/>
              <a:ea typeface="Roboto"/>
              <a:cs typeface="Roboto"/>
              <a:sym typeface="Roboto"/>
            </a:endParaRPr>
          </a:p>
        </p:txBody>
      </p:sp>
      <p:sp>
        <p:nvSpPr>
          <p:cNvPr id="117" name="Google Shape;117;p26"/>
          <p:cNvSpPr/>
          <p:nvPr/>
        </p:nvSpPr>
        <p:spPr>
          <a:xfrm>
            <a:off x="2852250" y="2092049"/>
            <a:ext cx="2020500" cy="525300"/>
          </a:xfrm>
          <a:prstGeom prst="roundRect">
            <a:avLst>
              <a:gd name="adj" fmla="val 16667"/>
            </a:avLst>
          </a:prstGeom>
          <a:solidFill>
            <a:srgbClr val="6AA84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1100">
                <a:solidFill>
                  <a:srgbClr val="FFFFFF"/>
                </a:solidFill>
                <a:latin typeface="Roboto"/>
                <a:ea typeface="Roboto"/>
                <a:cs typeface="Roboto"/>
                <a:sym typeface="Roboto"/>
              </a:rPr>
              <a:t>                    Aim</a:t>
            </a:r>
            <a:endParaRPr sz="1100">
              <a:solidFill>
                <a:srgbClr val="FFFFFF"/>
              </a:solidFill>
              <a:latin typeface="Roboto"/>
              <a:ea typeface="Roboto"/>
              <a:cs typeface="Roboto"/>
              <a:sym typeface="Roboto"/>
            </a:endParaRPr>
          </a:p>
        </p:txBody>
      </p:sp>
      <p:sp>
        <p:nvSpPr>
          <p:cNvPr id="115" name="Google Shape;115;p26"/>
          <p:cNvSpPr/>
          <p:nvPr/>
        </p:nvSpPr>
        <p:spPr>
          <a:xfrm>
            <a:off x="2852250" y="3665649"/>
            <a:ext cx="2020500" cy="525300"/>
          </a:xfrm>
          <a:prstGeom prst="roundRect">
            <a:avLst>
              <a:gd name="adj" fmla="val 16667"/>
            </a:avLst>
          </a:prstGeom>
          <a:solidFill>
            <a:srgbClr val="6AA84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Objective</a:t>
            </a:r>
            <a:endParaRPr sz="1100">
              <a:solidFill>
                <a:srgbClr val="FFFFFF"/>
              </a:solidFill>
              <a:latin typeface="Roboto"/>
              <a:ea typeface="Roboto"/>
              <a:cs typeface="Roboto"/>
              <a:sym typeface="Roboto"/>
            </a:endParaRPr>
          </a:p>
        </p:txBody>
      </p:sp>
      <p:sp>
        <p:nvSpPr>
          <p:cNvPr id="118" name="Google Shape;118;p26"/>
          <p:cNvSpPr/>
          <p:nvPr/>
        </p:nvSpPr>
        <p:spPr>
          <a:xfrm>
            <a:off x="5482350" y="2123850"/>
            <a:ext cx="2400900" cy="895800"/>
          </a:xfrm>
          <a:prstGeom prst="roundRect">
            <a:avLst>
              <a:gd name="adj" fmla="val 16667"/>
            </a:avLst>
          </a:prstGeom>
          <a:solidFill>
            <a:srgbClr val="38761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Group train travel to Reading festival on GWR from South Wales</a:t>
            </a:r>
            <a:endParaRPr sz="1100">
              <a:solidFill>
                <a:srgbClr val="FFFFFF"/>
              </a:solidFill>
              <a:latin typeface="Roboto"/>
              <a:ea typeface="Roboto"/>
              <a:cs typeface="Roboto"/>
              <a:sym typeface="Roboto"/>
            </a:endParaRPr>
          </a:p>
        </p:txBody>
      </p:sp>
      <p:sp>
        <p:nvSpPr>
          <p:cNvPr id="119" name="Google Shape;119;p26"/>
          <p:cNvSpPr/>
          <p:nvPr/>
        </p:nvSpPr>
        <p:spPr>
          <a:xfrm>
            <a:off x="5482350" y="3168456"/>
            <a:ext cx="2400900" cy="724500"/>
          </a:xfrm>
          <a:prstGeom prst="roundRect">
            <a:avLst>
              <a:gd name="adj" fmla="val 16667"/>
            </a:avLst>
          </a:prstGeom>
          <a:solidFill>
            <a:srgbClr val="38761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Focus the age demographic on 18-30 through social media</a:t>
            </a:r>
            <a:endParaRPr sz="1100">
              <a:solidFill>
                <a:srgbClr val="FFFFFF"/>
              </a:solidFill>
              <a:latin typeface="Roboto"/>
              <a:ea typeface="Roboto"/>
              <a:cs typeface="Roboto"/>
              <a:sym typeface="Roboto"/>
            </a:endParaRPr>
          </a:p>
        </p:txBody>
      </p:sp>
      <p:cxnSp>
        <p:nvCxnSpPr>
          <p:cNvPr id="120" name="Google Shape;120;p26"/>
          <p:cNvCxnSpPr>
            <a:stCxn id="117" idx="3"/>
            <a:endCxn id="118" idx="1"/>
          </p:cNvCxnSpPr>
          <p:nvPr/>
        </p:nvCxnSpPr>
        <p:spPr>
          <a:xfrm>
            <a:off x="4872750" y="2354699"/>
            <a:ext cx="609600" cy="217200"/>
          </a:xfrm>
          <a:prstGeom prst="bentConnector3">
            <a:avLst>
              <a:gd name="adj1" fmla="val 50000"/>
            </a:avLst>
          </a:prstGeom>
          <a:noFill/>
          <a:ln w="9525" cap="flat" cmpd="sng">
            <a:solidFill>
              <a:srgbClr val="C2C2C2"/>
            </a:solidFill>
            <a:prstDash val="solid"/>
            <a:round/>
            <a:headEnd type="none" w="sm" len="sm"/>
            <a:tailEnd type="none" w="sm" len="sm"/>
          </a:ln>
        </p:spPr>
      </p:cxnSp>
      <p:cxnSp>
        <p:nvCxnSpPr>
          <p:cNvPr id="121" name="Google Shape;121;p26"/>
          <p:cNvCxnSpPr>
            <a:stCxn id="119" idx="1"/>
            <a:endCxn id="115" idx="3"/>
          </p:cNvCxnSpPr>
          <p:nvPr/>
        </p:nvCxnSpPr>
        <p:spPr>
          <a:xfrm flipH="1">
            <a:off x="4872750" y="3530706"/>
            <a:ext cx="609600" cy="397500"/>
          </a:xfrm>
          <a:prstGeom prst="bentConnector3">
            <a:avLst>
              <a:gd name="adj1" fmla="val 50000"/>
            </a:avLst>
          </a:prstGeom>
          <a:noFill/>
          <a:ln w="9525" cap="flat" cmpd="sng">
            <a:solidFill>
              <a:srgbClr val="C2C2C2"/>
            </a:solidFill>
            <a:prstDash val="solid"/>
            <a:round/>
            <a:headEnd type="none" w="sm" len="sm"/>
            <a:tailEnd type="none" w="sm" len="sm"/>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2"/>
                                        </p:tgtEl>
                                        <p:attrNameLst>
                                          <p:attrName>style.visibility</p:attrName>
                                        </p:attrNameLst>
                                      </p:cBhvr>
                                      <p:to>
                                        <p:strVal val="visible"/>
                                      </p:to>
                                    </p:set>
                                    <p:anim calcmode="lin" valueType="num">
                                      <p:cBhvr additive="base">
                                        <p:cTn id="7" dur="1000"/>
                                        <p:tgtEl>
                                          <p:spTgt spid="112"/>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1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17"/>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1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1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1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125"/>
        <p:cNvGrpSpPr/>
        <p:nvPr/>
      </p:nvGrpSpPr>
      <p:grpSpPr>
        <a:xfrm>
          <a:off x="0" y="0"/>
          <a:ext cx="0" cy="0"/>
          <a:chOff x="0" y="0"/>
          <a:chExt cx="0" cy="0"/>
        </a:xfrm>
      </p:grpSpPr>
      <p:sp>
        <p:nvSpPr>
          <p:cNvPr id="126" name="Google Shape;126;p27"/>
          <p:cNvSpPr txBox="1"/>
          <p:nvPr/>
        </p:nvSpPr>
        <p:spPr>
          <a:xfrm>
            <a:off x="305550" y="247625"/>
            <a:ext cx="81825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Target Market Justification</a:t>
            </a:r>
            <a:r>
              <a:rPr lang="en-GB" sz="4500" b="1">
                <a:solidFill>
                  <a:schemeClr val="dk1"/>
                </a:solidFill>
                <a:latin typeface="Playfair Display"/>
                <a:ea typeface="Playfair Display"/>
                <a:cs typeface="Playfair Display"/>
                <a:sym typeface="Playfair Display"/>
              </a:rPr>
              <a:t>​</a:t>
            </a:r>
            <a:endParaRPr sz="1500" b="1">
              <a:latin typeface="Playfair Display"/>
              <a:ea typeface="Playfair Display"/>
              <a:cs typeface="Playfair Display"/>
              <a:sym typeface="Playfair Display"/>
            </a:endParaRPr>
          </a:p>
        </p:txBody>
      </p:sp>
      <p:sp>
        <p:nvSpPr>
          <p:cNvPr id="127" name="Google Shape;127;p27"/>
          <p:cNvSpPr txBox="1"/>
          <p:nvPr/>
        </p:nvSpPr>
        <p:spPr>
          <a:xfrm>
            <a:off x="123200" y="1527825"/>
            <a:ext cx="7150500" cy="26781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2400">
                <a:solidFill>
                  <a:schemeClr val="dk1"/>
                </a:solidFill>
              </a:rPr>
              <a:t>​</a:t>
            </a:r>
            <a:endParaRPr sz="2400">
              <a:solidFill>
                <a:schemeClr val="dk1"/>
              </a:solidFill>
            </a:endParaRPr>
          </a:p>
          <a:p>
            <a:pPr marL="533400" lvl="0" indent="-250825" algn="l" rtl="0">
              <a:lnSpc>
                <a:spcPct val="115000"/>
              </a:lnSpc>
              <a:spcBef>
                <a:spcPts val="0"/>
              </a:spcBef>
              <a:spcAft>
                <a:spcPts val="0"/>
              </a:spcAft>
              <a:buClr>
                <a:schemeClr val="dk1"/>
              </a:buClr>
              <a:buSzPts val="350"/>
              <a:buFont typeface="Arial"/>
              <a:buChar char="●"/>
            </a:pPr>
            <a:r>
              <a:rPr lang="en-GB" sz="2400">
                <a:solidFill>
                  <a:schemeClr val="dk1"/>
                </a:solidFill>
              </a:rPr>
              <a:t>Psychographics​</a:t>
            </a:r>
            <a:endParaRPr sz="2400">
              <a:solidFill>
                <a:schemeClr val="dk1"/>
              </a:solidFill>
            </a:endParaRPr>
          </a:p>
          <a:p>
            <a:pPr marL="533400" lvl="0" indent="-250825" algn="l" rtl="0">
              <a:lnSpc>
                <a:spcPct val="115000"/>
              </a:lnSpc>
              <a:spcBef>
                <a:spcPts val="0"/>
              </a:spcBef>
              <a:spcAft>
                <a:spcPts val="0"/>
              </a:spcAft>
              <a:buClr>
                <a:schemeClr val="dk1"/>
              </a:buClr>
              <a:buSzPts val="350"/>
              <a:buFont typeface="Arial"/>
              <a:buChar char="●"/>
            </a:pPr>
            <a:r>
              <a:rPr lang="en-GB" sz="2400">
                <a:solidFill>
                  <a:schemeClr val="dk1"/>
                </a:solidFill>
              </a:rPr>
              <a:t>Demographics​</a:t>
            </a:r>
            <a:endParaRPr sz="2400">
              <a:solidFill>
                <a:schemeClr val="dk1"/>
              </a:solidFill>
            </a:endParaRPr>
          </a:p>
          <a:p>
            <a:pPr marL="533400" lvl="0" indent="-250825" algn="l" rtl="0">
              <a:lnSpc>
                <a:spcPct val="115000"/>
              </a:lnSpc>
              <a:spcBef>
                <a:spcPts val="0"/>
              </a:spcBef>
              <a:spcAft>
                <a:spcPts val="0"/>
              </a:spcAft>
              <a:buClr>
                <a:schemeClr val="dk1"/>
              </a:buClr>
              <a:buSzPts val="350"/>
              <a:buFont typeface="Arial"/>
              <a:buChar char="●"/>
            </a:pPr>
            <a:r>
              <a:rPr lang="en-GB" sz="2400">
                <a:solidFill>
                  <a:schemeClr val="dk1"/>
                </a:solidFill>
              </a:rPr>
              <a:t>Generational theories ​</a:t>
            </a:r>
            <a:endParaRPr sz="2400">
              <a:solidFill>
                <a:schemeClr val="dk1"/>
              </a:solidFill>
            </a:endParaRPr>
          </a:p>
          <a:p>
            <a:pPr marL="533400" lvl="0" indent="-250825" algn="l" rtl="0">
              <a:lnSpc>
                <a:spcPct val="115000"/>
              </a:lnSpc>
              <a:spcBef>
                <a:spcPts val="0"/>
              </a:spcBef>
              <a:spcAft>
                <a:spcPts val="0"/>
              </a:spcAft>
              <a:buClr>
                <a:schemeClr val="dk1"/>
              </a:buClr>
              <a:buSzPts val="350"/>
              <a:buFont typeface="Arial"/>
              <a:buChar char="●"/>
            </a:pPr>
            <a:r>
              <a:rPr lang="en-GB" sz="2400">
                <a:solidFill>
                  <a:schemeClr val="dk1"/>
                </a:solidFill>
              </a:rPr>
              <a:t>Tourism concepts​</a:t>
            </a:r>
            <a:endParaRPr sz="2400">
              <a:solidFill>
                <a:schemeClr val="dk1"/>
              </a:solidFill>
            </a:endParaRPr>
          </a:p>
          <a:p>
            <a:pPr marL="0" lvl="0" indent="0" algn="l" rtl="0">
              <a:lnSpc>
                <a:spcPct val="115000"/>
              </a:lnSpc>
              <a:spcBef>
                <a:spcPts val="0"/>
              </a:spcBef>
              <a:spcAft>
                <a:spcPts val="0"/>
              </a:spcAft>
              <a:buNone/>
            </a:pPr>
            <a:r>
              <a:rPr lang="en-GB" sz="2400">
                <a:solidFill>
                  <a:schemeClr val="dk1"/>
                </a:solidFill>
              </a:rPr>
              <a:t>​</a:t>
            </a:r>
            <a:endParaRPr sz="2400">
              <a:solidFill>
                <a:schemeClr val="dk1"/>
              </a:solidFill>
            </a:endParaRPr>
          </a:p>
        </p:txBody>
      </p:sp>
      <p:pic>
        <p:nvPicPr>
          <p:cNvPr id="128" name="Google Shape;128;p27" descr="A toy train on tracks&#10;&#10;Description automatically generated"/>
          <p:cNvPicPr preferRelativeResize="0"/>
          <p:nvPr/>
        </p:nvPicPr>
        <p:blipFill>
          <a:blip r:embed="rId3">
            <a:alphaModFix/>
          </a:blip>
          <a:stretch>
            <a:fillRect/>
          </a:stretch>
        </p:blipFill>
        <p:spPr>
          <a:xfrm>
            <a:off x="4725275" y="1434700"/>
            <a:ext cx="3857625" cy="33337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 calcmode="lin" valueType="num">
                                      <p:cBhvr additive="base">
                                        <p:cTn id="7" dur="1000"/>
                                        <p:tgtEl>
                                          <p:spTgt spid="126"/>
                                        </p:tgtEl>
                                        <p:attrNameLst>
                                          <p:attrName>ppt_w</p:attrName>
                                        </p:attrNameLst>
                                      </p:cBhvr>
                                      <p:tavLst>
                                        <p:tav tm="0">
                                          <p:val>
                                            <p:strVal val="0"/>
                                          </p:val>
                                        </p:tav>
                                        <p:tav tm="100000">
                                          <p:val>
                                            <p:strVal val="#ppt_w"/>
                                          </p:val>
                                        </p:tav>
                                      </p:tavLst>
                                    </p:anim>
                                    <p:anim calcmode="lin" valueType="num">
                                      <p:cBhvr additive="base">
                                        <p:cTn id="8" dur="1000"/>
                                        <p:tgtEl>
                                          <p:spTgt spid="126"/>
                                        </p:tgtEl>
                                        <p:attrNameLst>
                                          <p:attrName>ppt_h</p:attrName>
                                        </p:attrNameLst>
                                      </p:cBhvr>
                                      <p:tavLst>
                                        <p:tav tm="0">
                                          <p:val>
                                            <p:str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7"/>
                                        </p:tgtEl>
                                        <p:attrNameLst>
                                          <p:attrName>style.visibility</p:attrName>
                                        </p:attrNameLst>
                                      </p:cBhvr>
                                      <p:to>
                                        <p:strVal val="visible"/>
                                      </p:to>
                                    </p:set>
                                    <p:anim calcmode="lin" valueType="num">
                                      <p:cBhvr additive="base">
                                        <p:cTn id="13" dur="1000"/>
                                        <p:tgtEl>
                                          <p:spTgt spid="1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132"/>
        <p:cNvGrpSpPr/>
        <p:nvPr/>
      </p:nvGrpSpPr>
      <p:grpSpPr>
        <a:xfrm>
          <a:off x="0" y="0"/>
          <a:ext cx="0" cy="0"/>
          <a:chOff x="0" y="0"/>
          <a:chExt cx="0" cy="0"/>
        </a:xfrm>
      </p:grpSpPr>
      <p:sp>
        <p:nvSpPr>
          <p:cNvPr id="133" name="Google Shape;133;p28"/>
          <p:cNvSpPr txBox="1"/>
          <p:nvPr/>
        </p:nvSpPr>
        <p:spPr>
          <a:xfrm>
            <a:off x="258100" y="221225"/>
            <a:ext cx="7879800" cy="1323600"/>
          </a:xfrm>
          <a:prstGeom prst="rect">
            <a:avLst/>
          </a:prstGeom>
          <a:noFill/>
          <a:ln>
            <a:noFill/>
          </a:ln>
        </p:spPr>
        <p:txBody>
          <a:bodyPr spcFirstLastPara="1" wrap="square" lIns="91425" tIns="91425" rIns="91425" bIns="91425" anchor="t" anchorCtr="0">
            <a:spAutoFit/>
          </a:bodyPr>
          <a:lstStyle/>
          <a:p>
            <a:pPr marL="0" lvl="0" indent="0" algn="l" rtl="0">
              <a:lnSpc>
                <a:spcPct val="34821"/>
              </a:lnSpc>
              <a:spcBef>
                <a:spcPts val="0"/>
              </a:spcBef>
              <a:spcAft>
                <a:spcPts val="0"/>
              </a:spcAft>
              <a:buNone/>
            </a:pPr>
            <a:r>
              <a:rPr lang="en-GB" sz="4500" b="1" u="sng">
                <a:solidFill>
                  <a:schemeClr val="dk1"/>
                </a:solidFill>
                <a:latin typeface="Playfair Display"/>
                <a:ea typeface="Playfair Display"/>
                <a:cs typeface="Playfair Display"/>
                <a:sym typeface="Playfair Display"/>
              </a:rPr>
              <a:t>Demographics</a:t>
            </a:r>
            <a:r>
              <a:rPr lang="en-GB" sz="2900" b="1">
                <a:solidFill>
                  <a:schemeClr val="dk1"/>
                </a:solidFill>
                <a:latin typeface="Playfair Display"/>
                <a:ea typeface="Playfair Display"/>
                <a:cs typeface="Playfair Display"/>
                <a:sym typeface="Playfair Display"/>
              </a:rPr>
              <a:t>​</a:t>
            </a:r>
            <a:endParaRPr sz="2900" b="1">
              <a:solidFill>
                <a:schemeClr val="dk1"/>
              </a:solidFill>
              <a:latin typeface="Playfair Display"/>
              <a:ea typeface="Playfair Display"/>
              <a:cs typeface="Playfair Display"/>
              <a:sym typeface="Playfair Display"/>
            </a:endParaRPr>
          </a:p>
          <a:p>
            <a:pPr marL="0" lvl="0" indent="0" algn="l" rtl="0">
              <a:spcBef>
                <a:spcPts val="0"/>
              </a:spcBef>
              <a:spcAft>
                <a:spcPts val="0"/>
              </a:spcAft>
              <a:buNone/>
            </a:pPr>
            <a:r>
              <a:rPr lang="en-GB" sz="2900" b="1" u="sng">
                <a:solidFill>
                  <a:schemeClr val="dk1"/>
                </a:solidFill>
                <a:latin typeface="Playfair Display"/>
                <a:ea typeface="Playfair Display"/>
                <a:cs typeface="Playfair Display"/>
                <a:sym typeface="Playfair Display"/>
              </a:rPr>
              <a:t>'Ultimate guide to the Reading Festival'</a:t>
            </a:r>
            <a:r>
              <a:rPr lang="en-GB" sz="2900" b="1">
                <a:solidFill>
                  <a:schemeClr val="dk1"/>
                </a:solidFill>
                <a:latin typeface="Playfair Display"/>
                <a:ea typeface="Playfair Display"/>
                <a:cs typeface="Playfair Display"/>
                <a:sym typeface="Playfair Display"/>
              </a:rPr>
              <a:t>​</a:t>
            </a:r>
            <a:endParaRPr sz="1500" b="1">
              <a:latin typeface="Playfair Display"/>
              <a:ea typeface="Playfair Display"/>
              <a:cs typeface="Playfair Display"/>
              <a:sym typeface="Playfair Display"/>
            </a:endParaRPr>
          </a:p>
        </p:txBody>
      </p:sp>
      <p:pic>
        <p:nvPicPr>
          <p:cNvPr id="134" name="Google Shape;134;p28"/>
          <p:cNvPicPr preferRelativeResize="0"/>
          <p:nvPr/>
        </p:nvPicPr>
        <p:blipFill>
          <a:blip r:embed="rId3">
            <a:alphaModFix/>
          </a:blip>
          <a:stretch>
            <a:fillRect/>
          </a:stretch>
        </p:blipFill>
        <p:spPr>
          <a:xfrm>
            <a:off x="432475" y="1710325"/>
            <a:ext cx="4229775" cy="2764275"/>
          </a:xfrm>
          <a:prstGeom prst="rect">
            <a:avLst/>
          </a:prstGeom>
          <a:noFill/>
          <a:ln w="19050" cap="flat" cmpd="sng">
            <a:solidFill>
              <a:srgbClr val="000000"/>
            </a:solidFill>
            <a:prstDash val="solid"/>
            <a:round/>
            <a:headEnd type="none" w="sm" len="sm"/>
            <a:tailEnd type="none" w="sm" len="sm"/>
          </a:ln>
        </p:spPr>
      </p:pic>
      <p:pic>
        <p:nvPicPr>
          <p:cNvPr id="135" name="Google Shape;135;p28"/>
          <p:cNvPicPr preferRelativeResize="0"/>
          <p:nvPr/>
        </p:nvPicPr>
        <p:blipFill>
          <a:blip r:embed="rId4">
            <a:alphaModFix/>
          </a:blip>
          <a:stretch>
            <a:fillRect/>
          </a:stretch>
        </p:blipFill>
        <p:spPr>
          <a:xfrm>
            <a:off x="5321375" y="1641975"/>
            <a:ext cx="3504075" cy="2290000"/>
          </a:xfrm>
          <a:prstGeom prst="rect">
            <a:avLst/>
          </a:prstGeom>
          <a:noFill/>
          <a:ln w="19050" cap="flat" cmpd="sng">
            <a:solidFill>
              <a:srgbClr val="000000"/>
            </a:solidFill>
            <a:prstDash val="solid"/>
            <a:round/>
            <a:headEnd type="none" w="sm" len="sm"/>
            <a:tailEnd type="none" w="sm" len="sm"/>
          </a:ln>
        </p:spPr>
      </p:pic>
      <p:sp>
        <p:nvSpPr>
          <p:cNvPr id="136" name="Google Shape;136;p28"/>
          <p:cNvSpPr txBox="1"/>
          <p:nvPr/>
        </p:nvSpPr>
        <p:spPr>
          <a:xfrm>
            <a:off x="178250" y="4640100"/>
            <a:ext cx="4904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a:t> </a:t>
            </a:r>
            <a:r>
              <a:rPr lang="en-GB">
                <a:solidFill>
                  <a:srgbClr val="2C3E50"/>
                </a:solidFill>
                <a:latin typeface="Calibri"/>
                <a:ea typeface="Calibri"/>
                <a:cs typeface="Calibri"/>
                <a:sym typeface="Calibri"/>
              </a:rPr>
              <a:t>Similarweb.com. (2024).     prestigestudentliving.com. (2023)</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fade">
                                      <p:cBhvr>
                                        <p:cTn id="7" dur="1000"/>
                                        <p:tgtEl>
                                          <p:spTgt spid="133"/>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134"/>
                                        </p:tgtEl>
                                        <p:attrNameLst>
                                          <p:attrName>style.visibility</p:attrName>
                                        </p:attrNameLst>
                                      </p:cBhvr>
                                      <p:to>
                                        <p:strVal val="visible"/>
                                      </p:to>
                                    </p:set>
                                    <p:anim calcmode="lin" valueType="num">
                                      <p:cBhvr additive="base">
                                        <p:cTn id="12" dur="1000"/>
                                        <p:tgtEl>
                                          <p:spTgt spid="134"/>
                                        </p:tgtEl>
                                        <p:attrNameLst>
                                          <p:attrName>ppt_w</p:attrName>
                                        </p:attrNameLst>
                                      </p:cBhvr>
                                      <p:tavLst>
                                        <p:tav tm="0">
                                          <p:val>
                                            <p:strVal val="0"/>
                                          </p:val>
                                        </p:tav>
                                        <p:tav tm="100000">
                                          <p:val>
                                            <p:strVal val="#ppt_w"/>
                                          </p:val>
                                        </p:tav>
                                      </p:tavLst>
                                    </p:anim>
                                    <p:anim calcmode="lin" valueType="num">
                                      <p:cBhvr additive="base">
                                        <p:cTn id="13" dur="1000"/>
                                        <p:tgtEl>
                                          <p:spTgt spid="134"/>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135"/>
                                        </p:tgtEl>
                                        <p:attrNameLst>
                                          <p:attrName>style.visibility</p:attrName>
                                        </p:attrNameLst>
                                      </p:cBhvr>
                                      <p:to>
                                        <p:strVal val="visible"/>
                                      </p:to>
                                    </p:set>
                                    <p:anim calcmode="lin" valueType="num">
                                      <p:cBhvr additive="base">
                                        <p:cTn id="18" dur="1000"/>
                                        <p:tgtEl>
                                          <p:spTgt spid="135"/>
                                        </p:tgtEl>
                                        <p:attrNameLst>
                                          <p:attrName>ppt_w</p:attrName>
                                        </p:attrNameLst>
                                      </p:cBhvr>
                                      <p:tavLst>
                                        <p:tav tm="0">
                                          <p:val>
                                            <p:strVal val="0"/>
                                          </p:val>
                                        </p:tav>
                                        <p:tav tm="100000">
                                          <p:val>
                                            <p:strVal val="#ppt_w"/>
                                          </p:val>
                                        </p:tav>
                                      </p:tavLst>
                                    </p:anim>
                                    <p:anim calcmode="lin" valueType="num">
                                      <p:cBhvr additive="base">
                                        <p:cTn id="19" dur="1000"/>
                                        <p:tgtEl>
                                          <p:spTgt spid="135"/>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140"/>
        <p:cNvGrpSpPr/>
        <p:nvPr/>
      </p:nvGrpSpPr>
      <p:grpSpPr>
        <a:xfrm>
          <a:off x="0" y="0"/>
          <a:ext cx="0" cy="0"/>
          <a:chOff x="0" y="0"/>
          <a:chExt cx="0" cy="0"/>
        </a:xfrm>
      </p:grpSpPr>
      <p:sp>
        <p:nvSpPr>
          <p:cNvPr id="141" name="Google Shape;141;p29"/>
          <p:cNvSpPr txBox="1"/>
          <p:nvPr/>
        </p:nvSpPr>
        <p:spPr>
          <a:xfrm>
            <a:off x="184350" y="165925"/>
            <a:ext cx="8246700" cy="1323600"/>
          </a:xfrm>
          <a:prstGeom prst="rect">
            <a:avLst/>
          </a:prstGeom>
          <a:noFill/>
          <a:ln>
            <a:noFill/>
          </a:ln>
        </p:spPr>
        <p:txBody>
          <a:bodyPr spcFirstLastPara="1" wrap="square" lIns="91425" tIns="91425" rIns="91425" bIns="91425" anchor="t" anchorCtr="0">
            <a:spAutoFit/>
          </a:bodyPr>
          <a:lstStyle/>
          <a:p>
            <a:pPr marL="0" lvl="0" indent="0" algn="l" rtl="0">
              <a:lnSpc>
                <a:spcPct val="42857"/>
              </a:lnSpc>
              <a:spcBef>
                <a:spcPts val="0"/>
              </a:spcBef>
              <a:spcAft>
                <a:spcPts val="0"/>
              </a:spcAft>
              <a:buNone/>
            </a:pPr>
            <a:r>
              <a:rPr lang="en-GB" sz="4500" b="1" u="sng">
                <a:solidFill>
                  <a:schemeClr val="dk1"/>
                </a:solidFill>
                <a:latin typeface="Playfair Display"/>
                <a:ea typeface="Playfair Display"/>
                <a:cs typeface="Playfair Display"/>
                <a:sym typeface="Playfair Display"/>
              </a:rPr>
              <a:t>Demographics</a:t>
            </a:r>
            <a:r>
              <a:rPr lang="en-GB" sz="2900" b="1">
                <a:solidFill>
                  <a:schemeClr val="dk1"/>
                </a:solidFill>
                <a:latin typeface="Playfair Display"/>
                <a:ea typeface="Playfair Display"/>
                <a:cs typeface="Playfair Display"/>
                <a:sym typeface="Playfair Display"/>
              </a:rPr>
              <a:t>​</a:t>
            </a:r>
            <a:endParaRPr sz="2900" b="1">
              <a:solidFill>
                <a:schemeClr val="dk1"/>
              </a:solidFill>
              <a:latin typeface="Playfair Display"/>
              <a:ea typeface="Playfair Display"/>
              <a:cs typeface="Playfair Display"/>
              <a:sym typeface="Playfair Display"/>
            </a:endParaRPr>
          </a:p>
          <a:p>
            <a:pPr marL="0" lvl="0" indent="0" algn="l" rtl="0">
              <a:spcBef>
                <a:spcPts val="0"/>
              </a:spcBef>
              <a:spcAft>
                <a:spcPts val="0"/>
              </a:spcAft>
              <a:buNone/>
            </a:pPr>
            <a:r>
              <a:rPr lang="en-GB" sz="2900" b="1" u="sng">
                <a:solidFill>
                  <a:schemeClr val="dk1"/>
                </a:solidFill>
                <a:latin typeface="Playfair Display"/>
                <a:ea typeface="Playfair Display"/>
                <a:cs typeface="Playfair Display"/>
                <a:sym typeface="Playfair Display"/>
              </a:rPr>
              <a:t>'Reading Festival'</a:t>
            </a:r>
            <a:r>
              <a:rPr lang="en-GB" sz="2900" b="1">
                <a:solidFill>
                  <a:schemeClr val="dk1"/>
                </a:solidFill>
                <a:latin typeface="Playfair Display"/>
                <a:ea typeface="Playfair Display"/>
                <a:cs typeface="Playfair Display"/>
                <a:sym typeface="Playfair Display"/>
              </a:rPr>
              <a:t>​</a:t>
            </a:r>
            <a:endParaRPr sz="1500" b="1">
              <a:latin typeface="Playfair Display"/>
              <a:ea typeface="Playfair Display"/>
              <a:cs typeface="Playfair Display"/>
              <a:sym typeface="Playfair Display"/>
            </a:endParaRPr>
          </a:p>
        </p:txBody>
      </p:sp>
      <p:pic>
        <p:nvPicPr>
          <p:cNvPr id="142" name="Google Shape;142;p29"/>
          <p:cNvPicPr preferRelativeResize="0"/>
          <p:nvPr/>
        </p:nvPicPr>
        <p:blipFill>
          <a:blip r:embed="rId3">
            <a:alphaModFix/>
          </a:blip>
          <a:stretch>
            <a:fillRect/>
          </a:stretch>
        </p:blipFill>
        <p:spPr>
          <a:xfrm>
            <a:off x="267000" y="1642000"/>
            <a:ext cx="4591050" cy="2762243"/>
          </a:xfrm>
          <a:prstGeom prst="rect">
            <a:avLst/>
          </a:prstGeom>
          <a:noFill/>
          <a:ln w="19050" cap="flat" cmpd="sng">
            <a:solidFill>
              <a:srgbClr val="000000"/>
            </a:solidFill>
            <a:prstDash val="solid"/>
            <a:round/>
            <a:headEnd type="none" w="sm" len="sm"/>
            <a:tailEnd type="none" w="sm" len="sm"/>
          </a:ln>
        </p:spPr>
      </p:pic>
      <p:pic>
        <p:nvPicPr>
          <p:cNvPr id="143" name="Google Shape;143;p29"/>
          <p:cNvPicPr preferRelativeResize="0"/>
          <p:nvPr/>
        </p:nvPicPr>
        <p:blipFill rotWithShape="1">
          <a:blip r:embed="rId4">
            <a:alphaModFix/>
          </a:blip>
          <a:srcRect l="8930" r="9808"/>
          <a:stretch/>
        </p:blipFill>
        <p:spPr>
          <a:xfrm>
            <a:off x="5118200" y="1116550"/>
            <a:ext cx="3730600" cy="2762250"/>
          </a:xfrm>
          <a:prstGeom prst="rect">
            <a:avLst/>
          </a:prstGeom>
          <a:noFill/>
          <a:ln w="19050" cap="flat" cmpd="sng">
            <a:solidFill>
              <a:srgbClr val="000000"/>
            </a:solidFill>
            <a:prstDash val="solid"/>
            <a:round/>
            <a:headEnd type="none" w="sm" len="sm"/>
            <a:tailEnd type="none" w="sm" len="sm"/>
          </a:ln>
        </p:spPr>
      </p:pic>
      <p:sp>
        <p:nvSpPr>
          <p:cNvPr id="144" name="Google Shape;144;p29"/>
          <p:cNvSpPr txBox="1"/>
          <p:nvPr/>
        </p:nvSpPr>
        <p:spPr>
          <a:xfrm>
            <a:off x="184350" y="4633125"/>
            <a:ext cx="4331100" cy="388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2C3E50"/>
                </a:solidFill>
                <a:latin typeface="Calibri"/>
                <a:ea typeface="Calibri"/>
                <a:cs typeface="Calibri"/>
                <a:sym typeface="Calibri"/>
              </a:rPr>
              <a:t>Reading Festival. (2019).             Similarweb.com. (2024)</a:t>
            </a:r>
            <a:endParaRPr sz="180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1000"/>
                                        <p:tgtEl>
                                          <p:spTgt spid="141"/>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142"/>
                                        </p:tgtEl>
                                        <p:attrNameLst>
                                          <p:attrName>style.visibility</p:attrName>
                                        </p:attrNameLst>
                                      </p:cBhvr>
                                      <p:to>
                                        <p:strVal val="visible"/>
                                      </p:to>
                                    </p:set>
                                    <p:anim calcmode="lin" valueType="num">
                                      <p:cBhvr additive="base">
                                        <p:cTn id="12" dur="1000"/>
                                        <p:tgtEl>
                                          <p:spTgt spid="142"/>
                                        </p:tgtEl>
                                        <p:attrNameLst>
                                          <p:attrName>ppt_w</p:attrName>
                                        </p:attrNameLst>
                                      </p:cBhvr>
                                      <p:tavLst>
                                        <p:tav tm="0">
                                          <p:val>
                                            <p:strVal val="0"/>
                                          </p:val>
                                        </p:tav>
                                        <p:tav tm="100000">
                                          <p:val>
                                            <p:strVal val="#ppt_w"/>
                                          </p:val>
                                        </p:tav>
                                      </p:tavLst>
                                    </p:anim>
                                    <p:anim calcmode="lin" valueType="num">
                                      <p:cBhvr additive="base">
                                        <p:cTn id="13" dur="1000"/>
                                        <p:tgtEl>
                                          <p:spTgt spid="142"/>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143"/>
                                        </p:tgtEl>
                                        <p:attrNameLst>
                                          <p:attrName>style.visibility</p:attrName>
                                        </p:attrNameLst>
                                      </p:cBhvr>
                                      <p:to>
                                        <p:strVal val="visible"/>
                                      </p:to>
                                    </p:set>
                                    <p:anim calcmode="lin" valueType="num">
                                      <p:cBhvr additive="base">
                                        <p:cTn id="18" dur="1000"/>
                                        <p:tgtEl>
                                          <p:spTgt spid="143"/>
                                        </p:tgtEl>
                                        <p:attrNameLst>
                                          <p:attrName>ppt_w</p:attrName>
                                        </p:attrNameLst>
                                      </p:cBhvr>
                                      <p:tavLst>
                                        <p:tav tm="0">
                                          <p:val>
                                            <p:strVal val="0"/>
                                          </p:val>
                                        </p:tav>
                                        <p:tav tm="100000">
                                          <p:val>
                                            <p:strVal val="#ppt_w"/>
                                          </p:val>
                                        </p:tav>
                                      </p:tavLst>
                                    </p:anim>
                                    <p:anim calcmode="lin" valueType="num">
                                      <p:cBhvr additive="base">
                                        <p:cTn id="19" dur="1000"/>
                                        <p:tgtEl>
                                          <p:spTgt spid="143"/>
                                        </p:tgtEl>
                                        <p:attrNameLst>
                                          <p:attrName>ppt_h</p:attrName>
                                        </p:attrNameLst>
                                      </p:cBhvr>
                                      <p:tavLst>
                                        <p:tav tm="0">
                                          <p:val>
                                            <p:str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148"/>
        <p:cNvGrpSpPr/>
        <p:nvPr/>
      </p:nvGrpSpPr>
      <p:grpSpPr>
        <a:xfrm>
          <a:off x="0" y="0"/>
          <a:ext cx="0" cy="0"/>
          <a:chOff x="0" y="0"/>
          <a:chExt cx="0" cy="0"/>
        </a:xfrm>
      </p:grpSpPr>
      <p:sp>
        <p:nvSpPr>
          <p:cNvPr id="149" name="Google Shape;149;p30"/>
          <p:cNvSpPr txBox="1"/>
          <p:nvPr/>
        </p:nvSpPr>
        <p:spPr>
          <a:xfrm>
            <a:off x="515575" y="221225"/>
            <a:ext cx="67905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Psychographics</a:t>
            </a:r>
            <a:r>
              <a:rPr lang="en-GB" sz="4500" b="1">
                <a:solidFill>
                  <a:schemeClr val="dk1"/>
                </a:solidFill>
                <a:latin typeface="Playfair Display"/>
                <a:ea typeface="Playfair Display"/>
                <a:cs typeface="Playfair Display"/>
                <a:sym typeface="Playfair Display"/>
              </a:rPr>
              <a:t>​</a:t>
            </a:r>
            <a:endParaRPr sz="4500" b="1">
              <a:latin typeface="Playfair Display"/>
              <a:ea typeface="Playfair Display"/>
              <a:cs typeface="Playfair Display"/>
              <a:sym typeface="Playfair Display"/>
            </a:endParaRPr>
          </a:p>
        </p:txBody>
      </p:sp>
      <p:pic>
        <p:nvPicPr>
          <p:cNvPr id="150" name="Google Shape;150;p30" descr="A cloud of words&#10;&#10;Description automatically generated"/>
          <p:cNvPicPr preferRelativeResize="0"/>
          <p:nvPr/>
        </p:nvPicPr>
        <p:blipFill>
          <a:blip r:embed="rId3">
            <a:alphaModFix/>
          </a:blip>
          <a:stretch>
            <a:fillRect/>
          </a:stretch>
        </p:blipFill>
        <p:spPr>
          <a:xfrm>
            <a:off x="515575" y="1098425"/>
            <a:ext cx="8112849" cy="3734725"/>
          </a:xfrm>
          <a:prstGeom prst="rect">
            <a:avLst/>
          </a:prstGeom>
          <a:noFill/>
          <a:ln w="19050" cap="flat" cmpd="sng">
            <a:solidFill>
              <a:srgbClr val="000000"/>
            </a:solidFill>
            <a:prstDash val="solid"/>
            <a:round/>
            <a:headEnd type="none" w="sm" len="sm"/>
            <a:tailEnd type="none" w="sm" len="sm"/>
          </a:ln>
        </p:spPr>
      </p:pic>
      <p:sp>
        <p:nvSpPr>
          <p:cNvPr id="151" name="Google Shape;151;p30"/>
          <p:cNvSpPr txBox="1"/>
          <p:nvPr/>
        </p:nvSpPr>
        <p:spPr>
          <a:xfrm>
            <a:off x="382900" y="4833150"/>
            <a:ext cx="4010100" cy="209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350">
                <a:solidFill>
                  <a:srgbClr val="2C3E50"/>
                </a:solidFill>
                <a:latin typeface="Calibri"/>
                <a:ea typeface="Calibri"/>
                <a:cs typeface="Calibri"/>
                <a:sym typeface="Calibri"/>
              </a:rPr>
              <a:t>Similarweb.com. (2024)          Similarweb.com. (2024)          </a:t>
            </a:r>
            <a:endParaRPr sz="1800">
              <a:solidFill>
                <a:schemeClr val="dk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49"/>
                                        </p:tgtEl>
                                        <p:attrNameLst>
                                          <p:attrName>style.visibility</p:attrName>
                                        </p:attrNameLst>
                                      </p:cBhvr>
                                      <p:to>
                                        <p:strVal val="visible"/>
                                      </p:to>
                                    </p:set>
                                    <p:anim calcmode="lin" valueType="num">
                                      <p:cBhvr additive="base">
                                        <p:cTn id="7" dur="1000"/>
                                        <p:tgtEl>
                                          <p:spTgt spid="149"/>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50"/>
                                        </p:tgtEl>
                                        <p:attrNameLst>
                                          <p:attrName>style.visibility</p:attrName>
                                        </p:attrNameLst>
                                      </p:cBhvr>
                                      <p:to>
                                        <p:strVal val="visible"/>
                                      </p:to>
                                    </p:set>
                                    <p:anim calcmode="lin" valueType="num">
                                      <p:cBhvr additive="base">
                                        <p:cTn id="12" dur="1000"/>
                                        <p:tgtEl>
                                          <p:spTgt spid="15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155"/>
        <p:cNvGrpSpPr/>
        <p:nvPr/>
      </p:nvGrpSpPr>
      <p:grpSpPr>
        <a:xfrm>
          <a:off x="0" y="0"/>
          <a:ext cx="0" cy="0"/>
          <a:chOff x="0" y="0"/>
          <a:chExt cx="0" cy="0"/>
        </a:xfrm>
      </p:grpSpPr>
      <p:sp>
        <p:nvSpPr>
          <p:cNvPr id="156" name="Google Shape;156;p31"/>
          <p:cNvSpPr txBox="1"/>
          <p:nvPr/>
        </p:nvSpPr>
        <p:spPr>
          <a:xfrm>
            <a:off x="350275" y="258100"/>
            <a:ext cx="762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Generational Theories​</a:t>
            </a:r>
            <a:endParaRPr sz="4500" b="1" u="sng">
              <a:latin typeface="Playfair Display"/>
              <a:ea typeface="Playfair Display"/>
              <a:cs typeface="Playfair Display"/>
              <a:sym typeface="Playfair Display"/>
            </a:endParaRPr>
          </a:p>
        </p:txBody>
      </p:sp>
      <p:sp>
        <p:nvSpPr>
          <p:cNvPr id="157" name="Google Shape;157;p31"/>
          <p:cNvSpPr txBox="1"/>
          <p:nvPr/>
        </p:nvSpPr>
        <p:spPr>
          <a:xfrm>
            <a:off x="0" y="1331525"/>
            <a:ext cx="8597100" cy="3636300"/>
          </a:xfrm>
          <a:prstGeom prst="rect">
            <a:avLst/>
          </a:prstGeom>
          <a:noFill/>
          <a:ln>
            <a:noFill/>
          </a:ln>
        </p:spPr>
        <p:txBody>
          <a:bodyPr spcFirstLastPara="1" wrap="square" lIns="91425" tIns="91425" rIns="91425" bIns="91425" anchor="t" anchorCtr="0">
            <a:spAutoFit/>
          </a:bodyPr>
          <a:lstStyle/>
          <a:p>
            <a:pPr marL="533400" lvl="0" indent="-244475" algn="l" rtl="0">
              <a:lnSpc>
                <a:spcPct val="115000"/>
              </a:lnSpc>
              <a:spcBef>
                <a:spcPts val="0"/>
              </a:spcBef>
              <a:spcAft>
                <a:spcPts val="0"/>
              </a:spcAft>
              <a:buClr>
                <a:schemeClr val="dk1"/>
              </a:buClr>
              <a:buSzPts val="250"/>
              <a:buFont typeface="Arial"/>
              <a:buChar char="●"/>
            </a:pPr>
            <a:endParaRPr sz="2300">
              <a:solidFill>
                <a:schemeClr val="dk1"/>
              </a:solidFill>
            </a:endParaRPr>
          </a:p>
          <a:p>
            <a:pPr marL="457200" lvl="0" indent="-349250" algn="l" rtl="0">
              <a:lnSpc>
                <a:spcPct val="115000"/>
              </a:lnSpc>
              <a:spcBef>
                <a:spcPts val="0"/>
              </a:spcBef>
              <a:spcAft>
                <a:spcPts val="0"/>
              </a:spcAft>
              <a:buClr>
                <a:schemeClr val="dk1"/>
              </a:buClr>
              <a:buSzPts val="1900"/>
              <a:buFont typeface="Verdana"/>
              <a:buChar char="●"/>
            </a:pPr>
            <a:r>
              <a:rPr lang="en-GB" sz="1900">
                <a:solidFill>
                  <a:schemeClr val="dk1"/>
                </a:solidFill>
              </a:rPr>
              <a:t>Silent Generation, Baby Boomers, Generation X, and Generation Y. According to generational theory, members of each generation are distinctive in terms of their traits, values and beliefs, interests and expectations (Strauss &amp; Howe, 1997)​</a:t>
            </a:r>
            <a:endParaRPr sz="1900">
              <a:solidFill>
                <a:schemeClr val="dk1"/>
              </a:solidFill>
            </a:endParaRPr>
          </a:p>
          <a:p>
            <a:pPr marL="457200" lvl="0" indent="0" algn="l" rtl="0">
              <a:lnSpc>
                <a:spcPct val="115000"/>
              </a:lnSpc>
              <a:spcBef>
                <a:spcPts val="0"/>
              </a:spcBef>
              <a:spcAft>
                <a:spcPts val="0"/>
              </a:spcAft>
              <a:buNone/>
            </a:pPr>
            <a:endParaRPr sz="1900">
              <a:solidFill>
                <a:schemeClr val="dk1"/>
              </a:solidFill>
            </a:endParaRPr>
          </a:p>
          <a:p>
            <a:pPr marL="457200" lvl="0" indent="-349250" algn="l" rtl="0">
              <a:lnSpc>
                <a:spcPct val="115000"/>
              </a:lnSpc>
              <a:spcBef>
                <a:spcPts val="0"/>
              </a:spcBef>
              <a:spcAft>
                <a:spcPts val="0"/>
              </a:spcAft>
              <a:buClr>
                <a:schemeClr val="dk1"/>
              </a:buClr>
              <a:buSzPts val="1900"/>
              <a:buFont typeface="Verdana"/>
              <a:buChar char="●"/>
            </a:pPr>
            <a:r>
              <a:rPr lang="en-GB" sz="1900">
                <a:solidFill>
                  <a:srgbClr val="1F1F1F"/>
                </a:solidFill>
              </a:rPr>
              <a:t>Generation Yers have long been proclaimed as the next big consumer spending group (Harrington, Ottenbacher, Staggs, &amp; Powell, 2012), and they are more active travelers than their older counterparts (TIA, 2006).</a:t>
            </a:r>
            <a:r>
              <a:rPr lang="en-GB" sz="1900">
                <a:solidFill>
                  <a:schemeClr val="dk1"/>
                </a:solidFill>
              </a:rPr>
              <a:t>​</a:t>
            </a:r>
            <a:endParaRPr sz="1900">
              <a:solidFill>
                <a:schemeClr val="dk1"/>
              </a:solidFill>
            </a:endParaRPr>
          </a:p>
          <a:p>
            <a:pPr marL="0" lvl="0" indent="0" algn="l" rtl="0">
              <a:lnSpc>
                <a:spcPct val="115000"/>
              </a:lnSpc>
              <a:spcBef>
                <a:spcPts val="0"/>
              </a:spcBef>
              <a:spcAft>
                <a:spcPts val="0"/>
              </a:spcAft>
              <a:buNone/>
            </a:pPr>
            <a:endParaRPr sz="2300">
              <a:solidFill>
                <a:schemeClr val="dk1"/>
              </a:solidFill>
            </a:endParaRPr>
          </a:p>
        </p:txBody>
      </p:sp>
      <p:sp>
        <p:nvSpPr>
          <p:cNvPr id="158" name="Google Shape;158;p31"/>
          <p:cNvSpPr txBox="1"/>
          <p:nvPr/>
        </p:nvSpPr>
        <p:spPr>
          <a:xfrm>
            <a:off x="0" y="4677600"/>
            <a:ext cx="5372700" cy="465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The impact of generational theory (1982)</a:t>
            </a:r>
            <a:endParaRPr>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6"/>
                                        </p:tgtEl>
                                        <p:attrNameLst>
                                          <p:attrName>style.visibility</p:attrName>
                                        </p:attrNameLst>
                                      </p:cBhvr>
                                      <p:to>
                                        <p:strVal val="visible"/>
                                      </p:to>
                                    </p:set>
                                    <p:anim calcmode="lin" valueType="num">
                                      <p:cBhvr additive="base">
                                        <p:cTn id="7" dur="1000"/>
                                        <p:tgtEl>
                                          <p:spTgt spid="156"/>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57"/>
                                        </p:tgtEl>
                                        <p:attrNameLst>
                                          <p:attrName>style.visibility</p:attrName>
                                        </p:attrNameLst>
                                      </p:cBhvr>
                                      <p:to>
                                        <p:strVal val="visible"/>
                                      </p:to>
                                    </p:set>
                                    <p:anim calcmode="lin" valueType="num">
                                      <p:cBhvr additive="base">
                                        <p:cTn id="12" dur="1000"/>
                                        <p:tgtEl>
                                          <p:spTgt spid="15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162"/>
        <p:cNvGrpSpPr/>
        <p:nvPr/>
      </p:nvGrpSpPr>
      <p:grpSpPr>
        <a:xfrm>
          <a:off x="0" y="0"/>
          <a:ext cx="0" cy="0"/>
          <a:chOff x="0" y="0"/>
          <a:chExt cx="0" cy="0"/>
        </a:xfrm>
      </p:grpSpPr>
      <p:sp>
        <p:nvSpPr>
          <p:cNvPr id="163" name="Google Shape;163;p32"/>
          <p:cNvSpPr txBox="1"/>
          <p:nvPr/>
        </p:nvSpPr>
        <p:spPr>
          <a:xfrm>
            <a:off x="460875" y="184375"/>
            <a:ext cx="70854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Tourism Concepts​</a:t>
            </a:r>
            <a:endParaRPr sz="4500" b="1" u="sng">
              <a:latin typeface="Playfair Display"/>
              <a:ea typeface="Playfair Display"/>
              <a:cs typeface="Playfair Display"/>
              <a:sym typeface="Playfair Display"/>
            </a:endParaRPr>
          </a:p>
        </p:txBody>
      </p:sp>
      <p:sp>
        <p:nvSpPr>
          <p:cNvPr id="164" name="Google Shape;164;p32"/>
          <p:cNvSpPr txBox="1"/>
          <p:nvPr/>
        </p:nvSpPr>
        <p:spPr>
          <a:xfrm>
            <a:off x="523325" y="1227325"/>
            <a:ext cx="4265100" cy="2902800"/>
          </a:xfrm>
          <a:prstGeom prst="rect">
            <a:avLst/>
          </a:prstGeom>
          <a:noFill/>
          <a:ln>
            <a:noFill/>
          </a:ln>
        </p:spPr>
        <p:txBody>
          <a:bodyPr spcFirstLastPara="1" wrap="square" lIns="91425" tIns="91425" rIns="91425" bIns="91425" anchor="t" anchorCtr="0">
            <a:noAutofit/>
          </a:bodyPr>
          <a:lstStyle/>
          <a:p>
            <a:pPr marL="457200" lvl="0" indent="-342900" algn="l" rtl="0">
              <a:spcBef>
                <a:spcPts val="0"/>
              </a:spcBef>
              <a:spcAft>
                <a:spcPts val="0"/>
              </a:spcAft>
              <a:buClr>
                <a:schemeClr val="dk1"/>
              </a:buClr>
              <a:buSzPts val="1800"/>
              <a:buChar char="●"/>
            </a:pPr>
            <a:r>
              <a:rPr lang="en-GB" sz="1800" b="1">
                <a:solidFill>
                  <a:schemeClr val="dk1"/>
                </a:solidFill>
              </a:rPr>
              <a:t>Music tourism</a:t>
            </a:r>
            <a:endParaRPr sz="1800" b="1">
              <a:solidFill>
                <a:schemeClr val="dk1"/>
              </a:solidFill>
            </a:endParaRPr>
          </a:p>
          <a:p>
            <a:pPr marL="457200" lvl="0" indent="-342900" algn="l" rtl="0">
              <a:spcBef>
                <a:spcPts val="0"/>
              </a:spcBef>
              <a:spcAft>
                <a:spcPts val="0"/>
              </a:spcAft>
              <a:buClr>
                <a:schemeClr val="dk1"/>
              </a:buClr>
              <a:buSzPts val="1800"/>
              <a:buChar char="●"/>
            </a:pPr>
            <a:r>
              <a:rPr lang="en-GB" sz="1800">
                <a:solidFill>
                  <a:schemeClr val="dk1"/>
                </a:solidFill>
              </a:rPr>
              <a:t>Outdoor tourism</a:t>
            </a:r>
            <a:endParaRPr sz="1800">
              <a:solidFill>
                <a:schemeClr val="dk1"/>
              </a:solidFill>
            </a:endParaRPr>
          </a:p>
          <a:p>
            <a:pPr marL="457200" lvl="0" indent="-342900" algn="l" rtl="0">
              <a:spcBef>
                <a:spcPts val="0"/>
              </a:spcBef>
              <a:spcAft>
                <a:spcPts val="0"/>
              </a:spcAft>
              <a:buClr>
                <a:schemeClr val="dk1"/>
              </a:buClr>
              <a:buSzPts val="1800"/>
              <a:buChar char="●"/>
            </a:pPr>
            <a:r>
              <a:rPr lang="en-GB" sz="1800" b="1">
                <a:solidFill>
                  <a:schemeClr val="dk1"/>
                </a:solidFill>
              </a:rPr>
              <a:t>Festival tourism</a:t>
            </a:r>
            <a:endParaRPr sz="1800" b="1">
              <a:solidFill>
                <a:schemeClr val="dk1"/>
              </a:solidFill>
            </a:endParaRPr>
          </a:p>
          <a:p>
            <a:pPr marL="457200" lvl="0" indent="-342900" algn="l" rtl="0">
              <a:spcBef>
                <a:spcPts val="0"/>
              </a:spcBef>
              <a:spcAft>
                <a:spcPts val="0"/>
              </a:spcAft>
              <a:buClr>
                <a:schemeClr val="dk1"/>
              </a:buClr>
              <a:buSzPts val="1800"/>
              <a:buChar char="●"/>
            </a:pPr>
            <a:r>
              <a:rPr lang="en-GB" sz="1800">
                <a:solidFill>
                  <a:schemeClr val="dk1"/>
                </a:solidFill>
              </a:rPr>
              <a:t>Glamping tourism</a:t>
            </a:r>
            <a:endParaRPr sz="1800">
              <a:solidFill>
                <a:schemeClr val="dk1"/>
              </a:solidFill>
            </a:endParaRPr>
          </a:p>
          <a:p>
            <a:pPr marL="457200" lvl="0" indent="-342900" algn="l" rtl="0">
              <a:spcBef>
                <a:spcPts val="0"/>
              </a:spcBef>
              <a:spcAft>
                <a:spcPts val="0"/>
              </a:spcAft>
              <a:buClr>
                <a:schemeClr val="dk1"/>
              </a:buClr>
              <a:buSzPts val="1800"/>
              <a:buChar char="●"/>
            </a:pPr>
            <a:r>
              <a:rPr lang="en-GB" sz="1800" b="1">
                <a:solidFill>
                  <a:schemeClr val="dk1"/>
                </a:solidFill>
              </a:rPr>
              <a:t>Sustainable tourism</a:t>
            </a:r>
            <a:endParaRPr sz="1800" b="1">
              <a:solidFill>
                <a:schemeClr val="dk1"/>
              </a:solidFill>
            </a:endParaRPr>
          </a:p>
          <a:p>
            <a:pPr marL="457200" lvl="0" indent="-342900" algn="l" rtl="0">
              <a:spcBef>
                <a:spcPts val="0"/>
              </a:spcBef>
              <a:spcAft>
                <a:spcPts val="0"/>
              </a:spcAft>
              <a:buClr>
                <a:schemeClr val="dk1"/>
              </a:buClr>
              <a:buSzPts val="1800"/>
              <a:buChar char="●"/>
            </a:pPr>
            <a:r>
              <a:rPr lang="en-GB" sz="1800">
                <a:solidFill>
                  <a:schemeClr val="dk1"/>
                </a:solidFill>
              </a:rPr>
              <a:t>Domestic tourism</a:t>
            </a:r>
            <a:endParaRPr sz="1800">
              <a:solidFill>
                <a:schemeClr val="dk1"/>
              </a:solidFill>
            </a:endParaRPr>
          </a:p>
          <a:p>
            <a:pPr marL="0" lvl="0" indent="0" algn="l" rtl="0">
              <a:spcBef>
                <a:spcPts val="0"/>
              </a:spcBef>
              <a:spcAft>
                <a:spcPts val="0"/>
              </a:spcAft>
              <a:buNone/>
            </a:pPr>
            <a:endParaRPr sz="1800">
              <a:solidFill>
                <a:schemeClr val="dk1"/>
              </a:solidFill>
            </a:endParaRPr>
          </a:p>
        </p:txBody>
      </p:sp>
      <p:pic>
        <p:nvPicPr>
          <p:cNvPr id="165" name="Google Shape;165;p32"/>
          <p:cNvPicPr preferRelativeResize="0"/>
          <p:nvPr/>
        </p:nvPicPr>
        <p:blipFill>
          <a:blip r:embed="rId3">
            <a:alphaModFix/>
          </a:blip>
          <a:stretch>
            <a:fillRect/>
          </a:stretch>
        </p:blipFill>
        <p:spPr>
          <a:xfrm>
            <a:off x="7474375" y="190738"/>
            <a:ext cx="1376525" cy="4762025"/>
          </a:xfrm>
          <a:prstGeom prst="rect">
            <a:avLst/>
          </a:prstGeom>
          <a:noFill/>
          <a:ln>
            <a:noFill/>
          </a:ln>
        </p:spPr>
      </p:pic>
      <p:sp>
        <p:nvSpPr>
          <p:cNvPr id="166" name="Google Shape;166;p32"/>
          <p:cNvSpPr txBox="1"/>
          <p:nvPr/>
        </p:nvSpPr>
        <p:spPr>
          <a:xfrm>
            <a:off x="0" y="4647150"/>
            <a:ext cx="5423700" cy="432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1800">
              <a:solidFill>
                <a:schemeClr val="dk2"/>
              </a:solidFill>
            </a:endParaRPr>
          </a:p>
        </p:txBody>
      </p:sp>
      <p:sp>
        <p:nvSpPr>
          <p:cNvPr id="167" name="Google Shape;167;p32"/>
          <p:cNvSpPr txBox="1"/>
          <p:nvPr/>
        </p:nvSpPr>
        <p:spPr>
          <a:xfrm>
            <a:off x="0" y="4710600"/>
            <a:ext cx="6213000" cy="432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a:solidFill>
                  <a:schemeClr val="dk1"/>
                </a:solidFill>
              </a:rPr>
              <a:t>Tourism in southern and eastern europe (2023)    Sustainability everywhere (2015)</a:t>
            </a:r>
            <a:endParaRPr sz="1300">
              <a:solidFill>
                <a:schemeClr val="dk1"/>
              </a:solidFill>
            </a:endParaRPr>
          </a:p>
        </p:txBody>
      </p:sp>
      <p:pic>
        <p:nvPicPr>
          <p:cNvPr id="168" name="Google Shape;168;p32"/>
          <p:cNvPicPr preferRelativeResize="0"/>
          <p:nvPr/>
        </p:nvPicPr>
        <p:blipFill>
          <a:blip r:embed="rId4">
            <a:alphaModFix/>
          </a:blip>
          <a:stretch>
            <a:fillRect/>
          </a:stretch>
        </p:blipFill>
        <p:spPr>
          <a:xfrm>
            <a:off x="4222775" y="1227325"/>
            <a:ext cx="2963400" cy="1972000"/>
          </a:xfrm>
          <a:prstGeom prst="rect">
            <a:avLst/>
          </a:prstGeom>
          <a:noFill/>
          <a:ln>
            <a:noFill/>
          </a:ln>
        </p:spPr>
      </p:pic>
      <p:pic>
        <p:nvPicPr>
          <p:cNvPr id="169" name="Google Shape;169;p32"/>
          <p:cNvPicPr preferRelativeResize="0"/>
          <p:nvPr/>
        </p:nvPicPr>
        <p:blipFill>
          <a:blip r:embed="rId5">
            <a:alphaModFix/>
          </a:blip>
          <a:stretch>
            <a:fillRect/>
          </a:stretch>
        </p:blipFill>
        <p:spPr>
          <a:xfrm>
            <a:off x="3019425" y="2867025"/>
            <a:ext cx="2762250" cy="16573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
                                        </p:tgtEl>
                                        <p:attrNameLst>
                                          <p:attrName>style.visibility</p:attrName>
                                        </p:attrNameLst>
                                      </p:cBhvr>
                                      <p:to>
                                        <p:strVal val="visible"/>
                                      </p:to>
                                    </p:set>
                                    <p:animEffect transition="in" filter="fade">
                                      <p:cBhvr>
                                        <p:cTn id="7" dur="1000"/>
                                        <p:tgtEl>
                                          <p:spTgt spid="16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4"/>
                                        </p:tgtEl>
                                        <p:attrNameLst>
                                          <p:attrName>style.visibility</p:attrName>
                                        </p:attrNameLst>
                                      </p:cBhvr>
                                      <p:to>
                                        <p:strVal val="visible"/>
                                      </p:to>
                                    </p:set>
                                    <p:animEffect transition="in" filter="fade">
                                      <p:cBhvr>
                                        <p:cTn id="12" dur="1000"/>
                                        <p:tgtEl>
                                          <p:spTgt spid="1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73"/>
        <p:cNvGrpSpPr/>
        <p:nvPr/>
      </p:nvGrpSpPr>
      <p:grpSpPr>
        <a:xfrm>
          <a:off x="0" y="0"/>
          <a:ext cx="0" cy="0"/>
          <a:chOff x="0" y="0"/>
          <a:chExt cx="0" cy="0"/>
        </a:xfrm>
      </p:grpSpPr>
      <p:sp>
        <p:nvSpPr>
          <p:cNvPr id="174" name="Google Shape;174;p33"/>
          <p:cNvSpPr txBox="1"/>
          <p:nvPr/>
        </p:nvSpPr>
        <p:spPr>
          <a:xfrm>
            <a:off x="294975" y="152400"/>
            <a:ext cx="79335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Campaign </a:t>
            </a:r>
            <a:endParaRPr sz="4500" b="1" u="sng">
              <a:solidFill>
                <a:schemeClr val="dk1"/>
              </a:solidFill>
              <a:latin typeface="Playfair Display"/>
              <a:ea typeface="Playfair Display"/>
              <a:cs typeface="Playfair Display"/>
              <a:sym typeface="Playfair Display"/>
            </a:endParaRPr>
          </a:p>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Presentation​</a:t>
            </a:r>
            <a:endParaRPr sz="4500" b="1" u="sng">
              <a:latin typeface="Playfair Display"/>
              <a:ea typeface="Playfair Display"/>
              <a:cs typeface="Playfair Display"/>
              <a:sym typeface="Playfair Display"/>
            </a:endParaRPr>
          </a:p>
        </p:txBody>
      </p:sp>
      <p:sp>
        <p:nvSpPr>
          <p:cNvPr id="175" name="Google Shape;175;p33"/>
          <p:cNvSpPr txBox="1"/>
          <p:nvPr/>
        </p:nvSpPr>
        <p:spPr>
          <a:xfrm>
            <a:off x="92200" y="1828000"/>
            <a:ext cx="6366300" cy="3103200"/>
          </a:xfrm>
          <a:prstGeom prst="rect">
            <a:avLst/>
          </a:prstGeom>
          <a:noFill/>
          <a:ln>
            <a:noFill/>
          </a:ln>
        </p:spPr>
        <p:txBody>
          <a:bodyPr spcFirstLastPara="1" wrap="square" lIns="91425" tIns="91425" rIns="91425" bIns="91425" anchor="t" anchorCtr="0">
            <a:spAutoFit/>
          </a:bodyPr>
          <a:lstStyle/>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Visual Displays and Images​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Branding​</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Key Messages​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Hashtags​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Strapline​</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Content Ideas​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Visual and Video Content​</a:t>
            </a:r>
            <a:endParaRPr sz="2400">
              <a:solidFill>
                <a:schemeClr val="dk1"/>
              </a:solidFill>
            </a:endParaRPr>
          </a:p>
        </p:txBody>
      </p:sp>
      <p:pic>
        <p:nvPicPr>
          <p:cNvPr id="176" name="Google Shape;176;p33" descr="A green cover with a green and black cover with trains&#10;&#10;Description automatically generated"/>
          <p:cNvPicPr preferRelativeResize="0"/>
          <p:nvPr/>
        </p:nvPicPr>
        <p:blipFill>
          <a:blip r:embed="rId3">
            <a:alphaModFix/>
          </a:blip>
          <a:stretch>
            <a:fillRect/>
          </a:stretch>
        </p:blipFill>
        <p:spPr>
          <a:xfrm>
            <a:off x="5667375" y="0"/>
            <a:ext cx="3476625" cy="51435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74"/>
                                        </p:tgtEl>
                                        <p:attrNameLst>
                                          <p:attrName>style.visibility</p:attrName>
                                        </p:attrNameLst>
                                      </p:cBhvr>
                                      <p:to>
                                        <p:strVal val="visible"/>
                                      </p:to>
                                    </p:set>
                                    <p:anim calcmode="lin" valueType="num">
                                      <p:cBhvr additive="base">
                                        <p:cTn id="7" dur="1000"/>
                                        <p:tgtEl>
                                          <p:spTgt spid="174"/>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75"/>
                                        </p:tgtEl>
                                        <p:attrNameLst>
                                          <p:attrName>style.visibility</p:attrName>
                                        </p:attrNameLst>
                                      </p:cBhvr>
                                      <p:to>
                                        <p:strVal val="visible"/>
                                      </p:to>
                                    </p:set>
                                    <p:anim calcmode="lin" valueType="num">
                                      <p:cBhvr additive="base">
                                        <p:cTn id="12" dur="1000"/>
                                        <p:tgtEl>
                                          <p:spTgt spid="175"/>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6"/>
                                        </p:tgtEl>
                                        <p:attrNameLst>
                                          <p:attrName>style.visibility</p:attrName>
                                        </p:attrNameLst>
                                      </p:cBhvr>
                                      <p:to>
                                        <p:strVal val="visible"/>
                                      </p:to>
                                    </p:set>
                                    <p:animEffect transition="in" filter="fade">
                                      <p:cBhvr>
                                        <p:cTn id="17" dur="100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80"/>
        <p:cNvGrpSpPr/>
        <p:nvPr/>
      </p:nvGrpSpPr>
      <p:grpSpPr>
        <a:xfrm>
          <a:off x="0" y="0"/>
          <a:ext cx="0" cy="0"/>
          <a:chOff x="0" y="0"/>
          <a:chExt cx="0" cy="0"/>
        </a:xfrm>
      </p:grpSpPr>
      <p:sp>
        <p:nvSpPr>
          <p:cNvPr id="181" name="Google Shape;181;p34"/>
          <p:cNvSpPr txBox="1"/>
          <p:nvPr/>
        </p:nvSpPr>
        <p:spPr>
          <a:xfrm>
            <a:off x="424000" y="331825"/>
            <a:ext cx="69195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Visual Displays and Images​</a:t>
            </a:r>
            <a:endParaRPr sz="4500" b="1" u="sng">
              <a:latin typeface="Playfair Display"/>
              <a:ea typeface="Playfair Display"/>
              <a:cs typeface="Playfair Display"/>
              <a:sym typeface="Playfair Display"/>
            </a:endParaRPr>
          </a:p>
        </p:txBody>
      </p:sp>
      <p:sp>
        <p:nvSpPr>
          <p:cNvPr id="182" name="Google Shape;182;p34"/>
          <p:cNvSpPr txBox="1"/>
          <p:nvPr/>
        </p:nvSpPr>
        <p:spPr>
          <a:xfrm>
            <a:off x="378525" y="1901725"/>
            <a:ext cx="6835800" cy="2004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800">
              <a:solidFill>
                <a:schemeClr val="dk2"/>
              </a:solidFill>
            </a:endParaRPr>
          </a:p>
        </p:txBody>
      </p:sp>
      <p:pic>
        <p:nvPicPr>
          <p:cNvPr id="183" name="Google Shape;183;p34"/>
          <p:cNvPicPr preferRelativeResize="0"/>
          <p:nvPr/>
        </p:nvPicPr>
        <p:blipFill>
          <a:blip r:embed="rId3">
            <a:alphaModFix/>
          </a:blip>
          <a:stretch>
            <a:fillRect/>
          </a:stretch>
        </p:blipFill>
        <p:spPr>
          <a:xfrm>
            <a:off x="3371087" y="1502000"/>
            <a:ext cx="2139525" cy="2139525"/>
          </a:xfrm>
          <a:prstGeom prst="rect">
            <a:avLst/>
          </a:prstGeom>
          <a:noFill/>
          <a:ln>
            <a:noFill/>
          </a:ln>
        </p:spPr>
      </p:pic>
      <p:pic>
        <p:nvPicPr>
          <p:cNvPr id="184" name="Google Shape;184;p34"/>
          <p:cNvPicPr preferRelativeResize="0"/>
          <p:nvPr/>
        </p:nvPicPr>
        <p:blipFill>
          <a:blip r:embed="rId4">
            <a:alphaModFix/>
          </a:blip>
          <a:stretch>
            <a:fillRect/>
          </a:stretch>
        </p:blipFill>
        <p:spPr>
          <a:xfrm>
            <a:off x="6392126" y="1110276"/>
            <a:ext cx="2027025" cy="2531260"/>
          </a:xfrm>
          <a:prstGeom prst="rect">
            <a:avLst/>
          </a:prstGeom>
          <a:noFill/>
          <a:ln>
            <a:noFill/>
          </a:ln>
        </p:spPr>
      </p:pic>
      <p:pic>
        <p:nvPicPr>
          <p:cNvPr id="185" name="Google Shape;185;p34"/>
          <p:cNvPicPr preferRelativeResize="0"/>
          <p:nvPr/>
        </p:nvPicPr>
        <p:blipFill>
          <a:blip r:embed="rId5">
            <a:alphaModFix/>
          </a:blip>
          <a:stretch>
            <a:fillRect/>
          </a:stretch>
        </p:blipFill>
        <p:spPr>
          <a:xfrm>
            <a:off x="677747" y="2217613"/>
            <a:ext cx="1938525" cy="1372225"/>
          </a:xfrm>
          <a:prstGeom prst="rect">
            <a:avLst/>
          </a:prstGeom>
          <a:noFill/>
          <a:ln>
            <a:noFill/>
          </a:ln>
        </p:spPr>
      </p:pic>
      <p:pic>
        <p:nvPicPr>
          <p:cNvPr id="186" name="Google Shape;186;p34"/>
          <p:cNvPicPr preferRelativeResize="0"/>
          <p:nvPr/>
        </p:nvPicPr>
        <p:blipFill rotWithShape="1">
          <a:blip r:embed="rId6">
            <a:alphaModFix/>
          </a:blip>
          <a:srcRect l="6097" t="24556" r="6923" b="25100"/>
          <a:stretch/>
        </p:blipFill>
        <p:spPr>
          <a:xfrm>
            <a:off x="295725" y="3905725"/>
            <a:ext cx="8552551" cy="10088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81"/>
                                        </p:tgtEl>
                                        <p:attrNameLst>
                                          <p:attrName>style.visibility</p:attrName>
                                        </p:attrNameLst>
                                      </p:cBhvr>
                                      <p:to>
                                        <p:strVal val="visible"/>
                                      </p:to>
                                    </p:set>
                                    <p:anim calcmode="lin" valueType="num">
                                      <p:cBhvr additive="base">
                                        <p:cTn id="7" dur="1000"/>
                                        <p:tgtEl>
                                          <p:spTgt spid="181"/>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3"/>
                                        </p:tgtEl>
                                        <p:attrNameLst>
                                          <p:attrName>style.visibility</p:attrName>
                                        </p:attrNameLst>
                                      </p:cBhvr>
                                      <p:to>
                                        <p:strVal val="visible"/>
                                      </p:to>
                                    </p:set>
                                    <p:animEffect transition="in" filter="fade">
                                      <p:cBhvr>
                                        <p:cTn id="12" dur="1000"/>
                                        <p:tgtEl>
                                          <p:spTgt spid="18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5"/>
                                        </p:tgtEl>
                                        <p:attrNameLst>
                                          <p:attrName>style.visibility</p:attrName>
                                        </p:attrNameLst>
                                      </p:cBhvr>
                                      <p:to>
                                        <p:strVal val="visible"/>
                                      </p:to>
                                    </p:set>
                                    <p:animEffect transition="in" filter="fade">
                                      <p:cBhvr>
                                        <p:cTn id="17" dur="1000"/>
                                        <p:tgtEl>
                                          <p:spTgt spid="18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
                                        </p:tgtEl>
                                        <p:attrNameLst>
                                          <p:attrName>style.visibility</p:attrName>
                                        </p:attrNameLst>
                                      </p:cBhvr>
                                      <p:to>
                                        <p:strVal val="visible"/>
                                      </p:to>
                                    </p:set>
                                    <p:animEffect transition="in" filter="fade">
                                      <p:cBhvr>
                                        <p:cTn id="22" dur="1000"/>
                                        <p:tgtEl>
                                          <p:spTgt spid="18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6"/>
                                        </p:tgtEl>
                                        <p:attrNameLst>
                                          <p:attrName>style.visibility</p:attrName>
                                        </p:attrNameLst>
                                      </p:cBhvr>
                                      <p:to>
                                        <p:strVal val="visible"/>
                                      </p:to>
                                    </p:set>
                                    <p:animEffect transition="in" filter="fade">
                                      <p:cBhvr>
                                        <p:cTn id="27" dur="10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90"/>
        <p:cNvGrpSpPr/>
        <p:nvPr/>
      </p:nvGrpSpPr>
      <p:grpSpPr>
        <a:xfrm>
          <a:off x="0" y="0"/>
          <a:ext cx="0" cy="0"/>
          <a:chOff x="0" y="0"/>
          <a:chExt cx="0" cy="0"/>
        </a:xfrm>
      </p:grpSpPr>
      <p:sp>
        <p:nvSpPr>
          <p:cNvPr id="191" name="Google Shape;191;p35"/>
          <p:cNvSpPr txBox="1"/>
          <p:nvPr/>
        </p:nvSpPr>
        <p:spPr>
          <a:xfrm>
            <a:off x="331825" y="202775"/>
            <a:ext cx="300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Branding​</a:t>
            </a:r>
            <a:endParaRPr sz="4500" b="1" u="sng">
              <a:latin typeface="Playfair Display"/>
              <a:ea typeface="Playfair Display"/>
              <a:cs typeface="Playfair Display"/>
              <a:sym typeface="Playfair Display"/>
            </a:endParaRPr>
          </a:p>
        </p:txBody>
      </p:sp>
      <p:sp>
        <p:nvSpPr>
          <p:cNvPr id="192" name="Google Shape;192;p35"/>
          <p:cNvSpPr txBox="1"/>
          <p:nvPr/>
        </p:nvSpPr>
        <p:spPr>
          <a:xfrm>
            <a:off x="221225" y="1180538"/>
            <a:ext cx="6090000" cy="1111200"/>
          </a:xfrm>
          <a:prstGeom prst="rect">
            <a:avLst/>
          </a:prstGeom>
          <a:noFill/>
          <a:ln>
            <a:noFill/>
          </a:ln>
        </p:spPr>
        <p:txBody>
          <a:bodyPr spcFirstLastPara="1" wrap="square" lIns="91425" tIns="91425" rIns="91425" bIns="91425" anchor="t" anchorCtr="0">
            <a:spAutoFit/>
          </a:bodyPr>
          <a:lstStyle/>
          <a:p>
            <a:pPr marL="546100" lvl="0" indent="-285750" algn="l" rtl="0">
              <a:lnSpc>
                <a:spcPct val="115000"/>
              </a:lnSpc>
              <a:spcBef>
                <a:spcPts val="0"/>
              </a:spcBef>
              <a:spcAft>
                <a:spcPts val="0"/>
              </a:spcAft>
              <a:buClr>
                <a:schemeClr val="dk1"/>
              </a:buClr>
              <a:buSzPts val="900"/>
              <a:buFont typeface="Arial"/>
              <a:buChar char="●"/>
            </a:pPr>
            <a:r>
              <a:rPr lang="en-GB" sz="2800">
                <a:solidFill>
                  <a:schemeClr val="dk1"/>
                </a:solidFill>
              </a:rPr>
              <a:t>Gradients of the GWR colours (green/yellow)​</a:t>
            </a:r>
            <a:endParaRPr sz="2800">
              <a:solidFill>
                <a:schemeClr val="dk1"/>
              </a:solidFill>
            </a:endParaRPr>
          </a:p>
        </p:txBody>
      </p:sp>
      <p:pic>
        <p:nvPicPr>
          <p:cNvPr id="193" name="Google Shape;193;p35" descr="Green Gradient Images - Free Download ..."/>
          <p:cNvPicPr preferRelativeResize="0"/>
          <p:nvPr/>
        </p:nvPicPr>
        <p:blipFill>
          <a:blip r:embed="rId3">
            <a:alphaModFix/>
          </a:blip>
          <a:stretch>
            <a:fillRect/>
          </a:stretch>
        </p:blipFill>
        <p:spPr>
          <a:xfrm>
            <a:off x="6311225" y="392050"/>
            <a:ext cx="2480950" cy="1743640"/>
          </a:xfrm>
          <a:prstGeom prst="rect">
            <a:avLst/>
          </a:prstGeom>
          <a:noFill/>
          <a:ln>
            <a:noFill/>
          </a:ln>
        </p:spPr>
      </p:pic>
      <p:pic>
        <p:nvPicPr>
          <p:cNvPr id="194" name="Google Shape;194;p35" descr="Dark Green Gradient: + 20 Gradient ..."/>
          <p:cNvPicPr preferRelativeResize="0"/>
          <p:nvPr/>
        </p:nvPicPr>
        <p:blipFill>
          <a:blip r:embed="rId4">
            <a:alphaModFix/>
          </a:blip>
          <a:stretch>
            <a:fillRect/>
          </a:stretch>
        </p:blipFill>
        <p:spPr>
          <a:xfrm>
            <a:off x="4668330" y="2488500"/>
            <a:ext cx="3945620" cy="2409825"/>
          </a:xfrm>
          <a:prstGeom prst="rect">
            <a:avLst/>
          </a:prstGeom>
          <a:noFill/>
          <a:ln>
            <a:noFill/>
          </a:ln>
        </p:spPr>
      </p:pic>
      <p:pic>
        <p:nvPicPr>
          <p:cNvPr id="195" name="Google Shape;195;p35" descr="Green Gradient Color Palette"/>
          <p:cNvPicPr preferRelativeResize="0"/>
          <p:nvPr/>
        </p:nvPicPr>
        <p:blipFill>
          <a:blip r:embed="rId5">
            <a:alphaModFix/>
          </a:blip>
          <a:stretch>
            <a:fillRect/>
          </a:stretch>
        </p:blipFill>
        <p:spPr>
          <a:xfrm>
            <a:off x="417700" y="2488500"/>
            <a:ext cx="3486150" cy="24098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91"/>
                                        </p:tgtEl>
                                        <p:attrNameLst>
                                          <p:attrName>style.visibility</p:attrName>
                                        </p:attrNameLst>
                                      </p:cBhvr>
                                      <p:to>
                                        <p:strVal val="visible"/>
                                      </p:to>
                                    </p:set>
                                    <p:anim calcmode="lin" valueType="num">
                                      <p:cBhvr additive="base">
                                        <p:cTn id="7" dur="1000"/>
                                        <p:tgtEl>
                                          <p:spTgt spid="191"/>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92"/>
                                        </p:tgtEl>
                                        <p:attrNameLst>
                                          <p:attrName>style.visibility</p:attrName>
                                        </p:attrNameLst>
                                      </p:cBhvr>
                                      <p:to>
                                        <p:strVal val="visible"/>
                                      </p:to>
                                    </p:set>
                                    <p:anim calcmode="lin" valueType="num">
                                      <p:cBhvr additive="base">
                                        <p:cTn id="12" dur="1000"/>
                                        <p:tgtEl>
                                          <p:spTgt spid="192"/>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
                                        </p:tgtEl>
                                        <p:attrNameLst>
                                          <p:attrName>style.visibility</p:attrName>
                                        </p:attrNameLst>
                                      </p:cBhvr>
                                      <p:to>
                                        <p:strVal val="visible"/>
                                      </p:to>
                                    </p:set>
                                    <p:animEffect transition="in" filter="fade">
                                      <p:cBhvr>
                                        <p:cTn id="17" dur="1000"/>
                                        <p:tgtEl>
                                          <p:spTgt spid="19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3"/>
                                        </p:tgtEl>
                                        <p:attrNameLst>
                                          <p:attrName>style.visibility</p:attrName>
                                        </p:attrNameLst>
                                      </p:cBhvr>
                                      <p:to>
                                        <p:strVal val="visible"/>
                                      </p:to>
                                    </p:set>
                                    <p:animEffect transition="in" filter="fade">
                                      <p:cBhvr>
                                        <p:cTn id="22" dur="1000"/>
                                        <p:tgtEl>
                                          <p:spTgt spid="19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5"/>
                                        </p:tgtEl>
                                        <p:attrNameLst>
                                          <p:attrName>style.visibility</p:attrName>
                                        </p:attrNameLst>
                                      </p:cBhvr>
                                      <p:to>
                                        <p:strVal val="visible"/>
                                      </p:to>
                                    </p:set>
                                    <p:animEffect transition="in" filter="fade">
                                      <p:cBhvr>
                                        <p:cTn id="27" dur="100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99"/>
        <p:cNvGrpSpPr/>
        <p:nvPr/>
      </p:nvGrpSpPr>
      <p:grpSpPr>
        <a:xfrm>
          <a:off x="0" y="0"/>
          <a:ext cx="0" cy="0"/>
          <a:chOff x="0" y="0"/>
          <a:chExt cx="0" cy="0"/>
        </a:xfrm>
      </p:grpSpPr>
      <p:sp>
        <p:nvSpPr>
          <p:cNvPr id="200" name="Google Shape;200;p36"/>
          <p:cNvSpPr txBox="1"/>
          <p:nvPr/>
        </p:nvSpPr>
        <p:spPr>
          <a:xfrm>
            <a:off x="206250" y="1768250"/>
            <a:ext cx="4884000" cy="2102700"/>
          </a:xfrm>
          <a:prstGeom prst="rect">
            <a:avLst/>
          </a:prstGeom>
          <a:noFill/>
          <a:ln>
            <a:noFill/>
          </a:ln>
        </p:spPr>
        <p:txBody>
          <a:bodyPr spcFirstLastPara="1" wrap="square" lIns="91425" tIns="91425" rIns="91425" bIns="91425" anchor="t" anchorCtr="0">
            <a:spAutoFit/>
          </a:bodyPr>
          <a:lstStyle/>
          <a:p>
            <a:pPr marL="609600" lvl="0" indent="-320675" algn="l" rtl="0">
              <a:lnSpc>
                <a:spcPct val="115000"/>
              </a:lnSpc>
              <a:spcBef>
                <a:spcPts val="0"/>
              </a:spcBef>
              <a:spcAft>
                <a:spcPts val="0"/>
              </a:spcAft>
              <a:buClr>
                <a:schemeClr val="dk1"/>
              </a:buClr>
              <a:buSzPts val="1450"/>
              <a:buFont typeface="Arial"/>
              <a:buChar char="●"/>
            </a:pPr>
            <a:r>
              <a:rPr lang="en-GB" sz="2800">
                <a:solidFill>
                  <a:schemeClr val="dk1"/>
                </a:solidFill>
              </a:rPr>
              <a:t>Group travelling and discounts​</a:t>
            </a:r>
            <a:endParaRPr sz="2800">
              <a:solidFill>
                <a:schemeClr val="dk1"/>
              </a:solidFill>
            </a:endParaRPr>
          </a:p>
          <a:p>
            <a:pPr marL="609600" lvl="0" indent="-320675" algn="l" rtl="0">
              <a:lnSpc>
                <a:spcPct val="115000"/>
              </a:lnSpc>
              <a:spcBef>
                <a:spcPts val="0"/>
              </a:spcBef>
              <a:spcAft>
                <a:spcPts val="0"/>
              </a:spcAft>
              <a:buClr>
                <a:schemeClr val="dk1"/>
              </a:buClr>
              <a:buSzPts val="1450"/>
              <a:buFont typeface="Arial"/>
              <a:buChar char="●"/>
            </a:pPr>
            <a:r>
              <a:rPr lang="en-GB" sz="2800">
                <a:solidFill>
                  <a:schemeClr val="dk1"/>
                </a:solidFill>
              </a:rPr>
              <a:t>Railcards​</a:t>
            </a:r>
            <a:endParaRPr sz="2800">
              <a:solidFill>
                <a:schemeClr val="dk1"/>
              </a:solidFill>
            </a:endParaRPr>
          </a:p>
          <a:p>
            <a:pPr marL="609600" lvl="0" indent="-320675" algn="l" rtl="0">
              <a:lnSpc>
                <a:spcPct val="115000"/>
              </a:lnSpc>
              <a:spcBef>
                <a:spcPts val="0"/>
              </a:spcBef>
              <a:spcAft>
                <a:spcPts val="0"/>
              </a:spcAft>
              <a:buClr>
                <a:schemeClr val="dk1"/>
              </a:buClr>
              <a:buSzPts val="1450"/>
              <a:buFont typeface="Arial"/>
              <a:buChar char="●"/>
            </a:pPr>
            <a:r>
              <a:rPr lang="en-GB" sz="2800">
                <a:solidFill>
                  <a:schemeClr val="dk1"/>
                </a:solidFill>
              </a:rPr>
              <a:t>Sustainable travel</a:t>
            </a:r>
            <a:endParaRPr sz="2800">
              <a:solidFill>
                <a:schemeClr val="dk1"/>
              </a:solidFill>
            </a:endParaRPr>
          </a:p>
        </p:txBody>
      </p:sp>
      <p:sp>
        <p:nvSpPr>
          <p:cNvPr id="201" name="Google Shape;201;p36"/>
          <p:cNvSpPr txBox="1"/>
          <p:nvPr/>
        </p:nvSpPr>
        <p:spPr>
          <a:xfrm>
            <a:off x="368725" y="184350"/>
            <a:ext cx="59484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Key Messages​</a:t>
            </a:r>
            <a:endParaRPr sz="4500" b="1" u="sng">
              <a:latin typeface="Playfair Display"/>
              <a:ea typeface="Playfair Display"/>
              <a:cs typeface="Playfair Display"/>
              <a:sym typeface="Playfair Display"/>
            </a:endParaRPr>
          </a:p>
        </p:txBody>
      </p:sp>
      <p:pic>
        <p:nvPicPr>
          <p:cNvPr id="202" name="Google Shape;202;p36"/>
          <p:cNvPicPr preferRelativeResize="0"/>
          <p:nvPr/>
        </p:nvPicPr>
        <p:blipFill>
          <a:blip r:embed="rId3">
            <a:alphaModFix/>
          </a:blip>
          <a:stretch>
            <a:fillRect/>
          </a:stretch>
        </p:blipFill>
        <p:spPr>
          <a:xfrm>
            <a:off x="5538049" y="76200"/>
            <a:ext cx="3337026" cy="49911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1"/>
                                        </p:tgtEl>
                                        <p:attrNameLst>
                                          <p:attrName>style.visibility</p:attrName>
                                        </p:attrNameLst>
                                      </p:cBhvr>
                                      <p:to>
                                        <p:strVal val="visible"/>
                                      </p:to>
                                    </p:set>
                                    <p:anim calcmode="lin" valueType="num">
                                      <p:cBhvr additive="base">
                                        <p:cTn id="7" dur="1000"/>
                                        <p:tgtEl>
                                          <p:spTgt spid="201"/>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0"/>
                                        </p:tgtEl>
                                        <p:attrNameLst>
                                          <p:attrName>style.visibility</p:attrName>
                                        </p:attrNameLst>
                                      </p:cBhvr>
                                      <p:to>
                                        <p:strVal val="visible"/>
                                      </p:to>
                                    </p:set>
                                    <p:anim calcmode="lin" valueType="num">
                                      <p:cBhvr additive="base">
                                        <p:cTn id="12" dur="1000"/>
                                        <p:tgtEl>
                                          <p:spTgt spid="20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206"/>
        <p:cNvGrpSpPr/>
        <p:nvPr/>
      </p:nvGrpSpPr>
      <p:grpSpPr>
        <a:xfrm>
          <a:off x="0" y="0"/>
          <a:ext cx="0" cy="0"/>
          <a:chOff x="0" y="0"/>
          <a:chExt cx="0" cy="0"/>
        </a:xfrm>
      </p:grpSpPr>
      <p:sp>
        <p:nvSpPr>
          <p:cNvPr id="207" name="Google Shape;207;p37"/>
          <p:cNvSpPr txBox="1"/>
          <p:nvPr/>
        </p:nvSpPr>
        <p:spPr>
          <a:xfrm>
            <a:off x="633000" y="1106125"/>
            <a:ext cx="7878000" cy="3140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9600" b="1" u="sng">
                <a:solidFill>
                  <a:schemeClr val="dk1"/>
                </a:solidFill>
                <a:latin typeface="Playfair Display"/>
                <a:ea typeface="Playfair Display"/>
                <a:cs typeface="Playfair Display"/>
                <a:sym typeface="Playfair Display"/>
              </a:rPr>
              <a:t>From Station to Stage​</a:t>
            </a:r>
            <a:endParaRPr b="1" u="sng">
              <a:latin typeface="Playfair Display"/>
              <a:ea typeface="Playfair Display"/>
              <a:cs typeface="Playfair Display"/>
              <a:sym typeface="Playfair Display"/>
            </a:endParaRPr>
          </a:p>
        </p:txBody>
      </p:sp>
      <p:sp>
        <p:nvSpPr>
          <p:cNvPr id="208" name="Google Shape;208;p37"/>
          <p:cNvSpPr/>
          <p:nvPr/>
        </p:nvSpPr>
        <p:spPr>
          <a:xfrm>
            <a:off x="1948800" y="5635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9" name="Google Shape;209;p37"/>
          <p:cNvSpPr/>
          <p:nvPr/>
        </p:nvSpPr>
        <p:spPr>
          <a:xfrm>
            <a:off x="398250" y="40435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0" name="Google Shape;210;p37"/>
          <p:cNvSpPr/>
          <p:nvPr/>
        </p:nvSpPr>
        <p:spPr>
          <a:xfrm>
            <a:off x="3408200" y="414315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1" name="Google Shape;211;p37"/>
          <p:cNvSpPr/>
          <p:nvPr/>
        </p:nvSpPr>
        <p:spPr>
          <a:xfrm>
            <a:off x="8222100" y="193630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2" name="Google Shape;212;p37"/>
          <p:cNvSpPr/>
          <p:nvPr/>
        </p:nvSpPr>
        <p:spPr>
          <a:xfrm>
            <a:off x="6782950" y="424622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3" name="Google Shape;213;p37"/>
          <p:cNvSpPr/>
          <p:nvPr/>
        </p:nvSpPr>
        <p:spPr>
          <a:xfrm>
            <a:off x="3355988" y="13697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4" name="Google Shape;214;p37"/>
          <p:cNvSpPr/>
          <p:nvPr/>
        </p:nvSpPr>
        <p:spPr>
          <a:xfrm>
            <a:off x="6373950" y="13697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5" name="Google Shape;215;p37"/>
          <p:cNvSpPr/>
          <p:nvPr/>
        </p:nvSpPr>
        <p:spPr>
          <a:xfrm>
            <a:off x="760300" y="2890113"/>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6" name="Google Shape;216;p37"/>
          <p:cNvSpPr/>
          <p:nvPr/>
        </p:nvSpPr>
        <p:spPr>
          <a:xfrm>
            <a:off x="7842225" y="4744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7" name="Google Shape;217;p37"/>
          <p:cNvSpPr/>
          <p:nvPr/>
        </p:nvSpPr>
        <p:spPr>
          <a:xfrm>
            <a:off x="5094125" y="5635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8" name="Google Shape;218;p37"/>
          <p:cNvSpPr/>
          <p:nvPr/>
        </p:nvSpPr>
        <p:spPr>
          <a:xfrm>
            <a:off x="5161950" y="4143150"/>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9" name="Google Shape;219;p37"/>
          <p:cNvSpPr/>
          <p:nvPr/>
        </p:nvSpPr>
        <p:spPr>
          <a:xfrm>
            <a:off x="101475" y="18202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0" name="Google Shape;220;p37"/>
          <p:cNvSpPr/>
          <p:nvPr/>
        </p:nvSpPr>
        <p:spPr>
          <a:xfrm>
            <a:off x="1374375" y="3959950"/>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1" name="Google Shape;221;p37"/>
          <p:cNvSpPr/>
          <p:nvPr/>
        </p:nvSpPr>
        <p:spPr>
          <a:xfrm>
            <a:off x="8048575" y="339812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animEffect transition="in" filter="fade">
                                      <p:cBhvr>
                                        <p:cTn id="7" dur="1000"/>
                                        <p:tgtEl>
                                          <p:spTgt spid="207"/>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09"/>
                                        </p:tgtEl>
                                        <p:attrNameLst>
                                          <p:attrName>style.visibility</p:attrName>
                                        </p:attrNameLst>
                                      </p:cBhvr>
                                      <p:to>
                                        <p:strVal val="visible"/>
                                      </p:to>
                                    </p:set>
                                    <p:animEffect transition="in" filter="fade">
                                      <p:cBhvr>
                                        <p:cTn id="11" dur="1000"/>
                                        <p:tgtEl>
                                          <p:spTgt spid="209"/>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208"/>
                                        </p:tgtEl>
                                        <p:attrNameLst>
                                          <p:attrName>style.visibility</p:attrName>
                                        </p:attrNameLst>
                                      </p:cBhvr>
                                      <p:to>
                                        <p:strVal val="visible"/>
                                      </p:to>
                                    </p:set>
                                    <p:animEffect transition="in" filter="fade">
                                      <p:cBhvr>
                                        <p:cTn id="15" dur="1000"/>
                                        <p:tgtEl>
                                          <p:spTgt spid="208"/>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213"/>
                                        </p:tgtEl>
                                        <p:attrNameLst>
                                          <p:attrName>style.visibility</p:attrName>
                                        </p:attrNameLst>
                                      </p:cBhvr>
                                      <p:to>
                                        <p:strVal val="visible"/>
                                      </p:to>
                                    </p:set>
                                    <p:animEffect transition="in" filter="fade">
                                      <p:cBhvr>
                                        <p:cTn id="19" dur="1000"/>
                                        <p:tgtEl>
                                          <p:spTgt spid="213"/>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217"/>
                                        </p:tgtEl>
                                        <p:attrNameLst>
                                          <p:attrName>style.visibility</p:attrName>
                                        </p:attrNameLst>
                                      </p:cBhvr>
                                      <p:to>
                                        <p:strVal val="visible"/>
                                      </p:to>
                                    </p:set>
                                    <p:animEffect transition="in" filter="fade">
                                      <p:cBhvr>
                                        <p:cTn id="23" dur="1000"/>
                                        <p:tgtEl>
                                          <p:spTgt spid="217"/>
                                        </p:tgtEl>
                                      </p:cBhvr>
                                    </p:animEffect>
                                  </p:childTnLst>
                                </p:cTn>
                              </p:par>
                            </p:childTnLst>
                          </p:cTn>
                        </p:par>
                        <p:par>
                          <p:cTn id="24" fill="hold">
                            <p:stCondLst>
                              <p:cond delay="5000"/>
                            </p:stCondLst>
                            <p:childTnLst>
                              <p:par>
                                <p:cTn id="25" presetID="10" presetClass="entr" presetSubtype="0" fill="hold" nodeType="afterEffect">
                                  <p:stCondLst>
                                    <p:cond delay="0"/>
                                  </p:stCondLst>
                                  <p:childTnLst>
                                    <p:set>
                                      <p:cBhvr>
                                        <p:cTn id="26" dur="1" fill="hold">
                                          <p:stCondLst>
                                            <p:cond delay="0"/>
                                          </p:stCondLst>
                                        </p:cTn>
                                        <p:tgtEl>
                                          <p:spTgt spid="214"/>
                                        </p:tgtEl>
                                        <p:attrNameLst>
                                          <p:attrName>style.visibility</p:attrName>
                                        </p:attrNameLst>
                                      </p:cBhvr>
                                      <p:to>
                                        <p:strVal val="visible"/>
                                      </p:to>
                                    </p:set>
                                    <p:animEffect transition="in" filter="fade">
                                      <p:cBhvr>
                                        <p:cTn id="27" dur="1000"/>
                                        <p:tgtEl>
                                          <p:spTgt spid="214"/>
                                        </p:tgtEl>
                                      </p:cBhvr>
                                    </p:animEffect>
                                  </p:childTnLst>
                                </p:cTn>
                              </p:par>
                            </p:childTnLst>
                          </p:cTn>
                        </p:par>
                        <p:par>
                          <p:cTn id="28" fill="hold">
                            <p:stCondLst>
                              <p:cond delay="6000"/>
                            </p:stCondLst>
                            <p:childTnLst>
                              <p:par>
                                <p:cTn id="29" presetID="10" presetClass="entr" presetSubtype="0" fill="hold" nodeType="afterEffect">
                                  <p:stCondLst>
                                    <p:cond delay="0"/>
                                  </p:stCondLst>
                                  <p:childTnLst>
                                    <p:set>
                                      <p:cBhvr>
                                        <p:cTn id="30" dur="1" fill="hold">
                                          <p:stCondLst>
                                            <p:cond delay="0"/>
                                          </p:stCondLst>
                                        </p:cTn>
                                        <p:tgtEl>
                                          <p:spTgt spid="216"/>
                                        </p:tgtEl>
                                        <p:attrNameLst>
                                          <p:attrName>style.visibility</p:attrName>
                                        </p:attrNameLst>
                                      </p:cBhvr>
                                      <p:to>
                                        <p:strVal val="visible"/>
                                      </p:to>
                                    </p:set>
                                    <p:animEffect transition="in" filter="fade">
                                      <p:cBhvr>
                                        <p:cTn id="31" dur="1000"/>
                                        <p:tgtEl>
                                          <p:spTgt spid="216"/>
                                        </p:tgtEl>
                                      </p:cBhvr>
                                    </p:animEffect>
                                  </p:childTnLst>
                                </p:cTn>
                              </p:par>
                            </p:childTnLst>
                          </p:cTn>
                        </p:par>
                        <p:par>
                          <p:cTn id="32" fill="hold">
                            <p:stCondLst>
                              <p:cond delay="7000"/>
                            </p:stCondLst>
                            <p:childTnLst>
                              <p:par>
                                <p:cTn id="33" presetID="10" presetClass="entr" presetSubtype="0" fill="hold" nodeType="afterEffect">
                                  <p:stCondLst>
                                    <p:cond delay="0"/>
                                  </p:stCondLst>
                                  <p:childTnLst>
                                    <p:set>
                                      <p:cBhvr>
                                        <p:cTn id="34" dur="1" fill="hold">
                                          <p:stCondLst>
                                            <p:cond delay="0"/>
                                          </p:stCondLst>
                                        </p:cTn>
                                        <p:tgtEl>
                                          <p:spTgt spid="211"/>
                                        </p:tgtEl>
                                        <p:attrNameLst>
                                          <p:attrName>style.visibility</p:attrName>
                                        </p:attrNameLst>
                                      </p:cBhvr>
                                      <p:to>
                                        <p:strVal val="visible"/>
                                      </p:to>
                                    </p:set>
                                    <p:animEffect transition="in" filter="fade">
                                      <p:cBhvr>
                                        <p:cTn id="35" dur="1000"/>
                                        <p:tgtEl>
                                          <p:spTgt spid="211"/>
                                        </p:tgtEl>
                                      </p:cBhvr>
                                    </p:animEffect>
                                  </p:childTnLst>
                                </p:cTn>
                              </p:par>
                            </p:childTnLst>
                          </p:cTn>
                        </p:par>
                        <p:par>
                          <p:cTn id="36" fill="hold">
                            <p:stCondLst>
                              <p:cond delay="8000"/>
                            </p:stCondLst>
                            <p:childTnLst>
                              <p:par>
                                <p:cTn id="37" presetID="10" presetClass="entr" presetSubtype="0" fill="hold" nodeType="afterEffect">
                                  <p:stCondLst>
                                    <p:cond delay="0"/>
                                  </p:stCondLst>
                                  <p:childTnLst>
                                    <p:set>
                                      <p:cBhvr>
                                        <p:cTn id="38" dur="1" fill="hold">
                                          <p:stCondLst>
                                            <p:cond delay="0"/>
                                          </p:stCondLst>
                                        </p:cTn>
                                        <p:tgtEl>
                                          <p:spTgt spid="221"/>
                                        </p:tgtEl>
                                        <p:attrNameLst>
                                          <p:attrName>style.visibility</p:attrName>
                                        </p:attrNameLst>
                                      </p:cBhvr>
                                      <p:to>
                                        <p:strVal val="visible"/>
                                      </p:to>
                                    </p:set>
                                    <p:animEffect transition="in" filter="fade">
                                      <p:cBhvr>
                                        <p:cTn id="39" dur="1000"/>
                                        <p:tgtEl>
                                          <p:spTgt spid="221"/>
                                        </p:tgtEl>
                                      </p:cBhvr>
                                    </p:animEffect>
                                  </p:childTnLst>
                                </p:cTn>
                              </p:par>
                            </p:childTnLst>
                          </p:cTn>
                        </p:par>
                        <p:par>
                          <p:cTn id="40" fill="hold">
                            <p:stCondLst>
                              <p:cond delay="9000"/>
                            </p:stCondLst>
                            <p:childTnLst>
                              <p:par>
                                <p:cTn id="41" presetID="10" presetClass="entr" presetSubtype="0" fill="hold" nodeType="afterEffect">
                                  <p:stCondLst>
                                    <p:cond delay="0"/>
                                  </p:stCondLst>
                                  <p:childTnLst>
                                    <p:set>
                                      <p:cBhvr>
                                        <p:cTn id="42" dur="1" fill="hold">
                                          <p:stCondLst>
                                            <p:cond delay="0"/>
                                          </p:stCondLst>
                                        </p:cTn>
                                        <p:tgtEl>
                                          <p:spTgt spid="212"/>
                                        </p:tgtEl>
                                        <p:attrNameLst>
                                          <p:attrName>style.visibility</p:attrName>
                                        </p:attrNameLst>
                                      </p:cBhvr>
                                      <p:to>
                                        <p:strVal val="visible"/>
                                      </p:to>
                                    </p:set>
                                    <p:animEffect transition="in" filter="fade">
                                      <p:cBhvr>
                                        <p:cTn id="43" dur="1000"/>
                                        <p:tgtEl>
                                          <p:spTgt spid="212"/>
                                        </p:tgtEl>
                                      </p:cBhvr>
                                    </p:animEffect>
                                  </p:childTnLst>
                                </p:cTn>
                              </p:par>
                            </p:childTnLst>
                          </p:cTn>
                        </p:par>
                        <p:par>
                          <p:cTn id="44" fill="hold">
                            <p:stCondLst>
                              <p:cond delay="10000"/>
                            </p:stCondLst>
                            <p:childTnLst>
                              <p:par>
                                <p:cTn id="45" presetID="10" presetClass="entr" presetSubtype="0" fill="hold" nodeType="afterEffect">
                                  <p:stCondLst>
                                    <p:cond delay="0"/>
                                  </p:stCondLst>
                                  <p:childTnLst>
                                    <p:set>
                                      <p:cBhvr>
                                        <p:cTn id="46" dur="1" fill="hold">
                                          <p:stCondLst>
                                            <p:cond delay="0"/>
                                          </p:stCondLst>
                                        </p:cTn>
                                        <p:tgtEl>
                                          <p:spTgt spid="218"/>
                                        </p:tgtEl>
                                        <p:attrNameLst>
                                          <p:attrName>style.visibility</p:attrName>
                                        </p:attrNameLst>
                                      </p:cBhvr>
                                      <p:to>
                                        <p:strVal val="visible"/>
                                      </p:to>
                                    </p:set>
                                    <p:animEffect transition="in" filter="fade">
                                      <p:cBhvr>
                                        <p:cTn id="47" dur="1000"/>
                                        <p:tgtEl>
                                          <p:spTgt spid="218"/>
                                        </p:tgtEl>
                                      </p:cBhvr>
                                    </p:animEffect>
                                  </p:childTnLst>
                                </p:cTn>
                              </p:par>
                            </p:childTnLst>
                          </p:cTn>
                        </p:par>
                        <p:par>
                          <p:cTn id="48" fill="hold">
                            <p:stCondLst>
                              <p:cond delay="11000"/>
                            </p:stCondLst>
                            <p:childTnLst>
                              <p:par>
                                <p:cTn id="49" presetID="10" presetClass="entr" presetSubtype="0" fill="hold" nodeType="afterEffect">
                                  <p:stCondLst>
                                    <p:cond delay="0"/>
                                  </p:stCondLst>
                                  <p:childTnLst>
                                    <p:set>
                                      <p:cBhvr>
                                        <p:cTn id="50" dur="1" fill="hold">
                                          <p:stCondLst>
                                            <p:cond delay="0"/>
                                          </p:stCondLst>
                                        </p:cTn>
                                        <p:tgtEl>
                                          <p:spTgt spid="210"/>
                                        </p:tgtEl>
                                        <p:attrNameLst>
                                          <p:attrName>style.visibility</p:attrName>
                                        </p:attrNameLst>
                                      </p:cBhvr>
                                      <p:to>
                                        <p:strVal val="visible"/>
                                      </p:to>
                                    </p:set>
                                    <p:animEffect transition="in" filter="fade">
                                      <p:cBhvr>
                                        <p:cTn id="51" dur="1000"/>
                                        <p:tgtEl>
                                          <p:spTgt spid="210"/>
                                        </p:tgtEl>
                                      </p:cBhvr>
                                    </p:animEffect>
                                  </p:childTnLst>
                                </p:cTn>
                              </p:par>
                            </p:childTnLst>
                          </p:cTn>
                        </p:par>
                        <p:par>
                          <p:cTn id="52" fill="hold">
                            <p:stCondLst>
                              <p:cond delay="12000"/>
                            </p:stCondLst>
                            <p:childTnLst>
                              <p:par>
                                <p:cTn id="53" presetID="10" presetClass="entr" presetSubtype="0" fill="hold" nodeType="afterEffect">
                                  <p:stCondLst>
                                    <p:cond delay="0"/>
                                  </p:stCondLst>
                                  <p:childTnLst>
                                    <p:set>
                                      <p:cBhvr>
                                        <p:cTn id="54" dur="1" fill="hold">
                                          <p:stCondLst>
                                            <p:cond delay="0"/>
                                          </p:stCondLst>
                                        </p:cTn>
                                        <p:tgtEl>
                                          <p:spTgt spid="220"/>
                                        </p:tgtEl>
                                        <p:attrNameLst>
                                          <p:attrName>style.visibility</p:attrName>
                                        </p:attrNameLst>
                                      </p:cBhvr>
                                      <p:to>
                                        <p:strVal val="visible"/>
                                      </p:to>
                                    </p:set>
                                    <p:animEffect transition="in" filter="fade">
                                      <p:cBhvr>
                                        <p:cTn id="55" dur="1000"/>
                                        <p:tgtEl>
                                          <p:spTgt spid="220"/>
                                        </p:tgtEl>
                                      </p:cBhvr>
                                    </p:animEffect>
                                  </p:childTnLst>
                                </p:cTn>
                              </p:par>
                            </p:childTnLst>
                          </p:cTn>
                        </p:par>
                        <p:par>
                          <p:cTn id="56" fill="hold">
                            <p:stCondLst>
                              <p:cond delay="13000"/>
                            </p:stCondLst>
                            <p:childTnLst>
                              <p:par>
                                <p:cTn id="57" presetID="10" presetClass="entr" presetSubtype="0" fill="hold" nodeType="afterEffect">
                                  <p:stCondLst>
                                    <p:cond delay="0"/>
                                  </p:stCondLst>
                                  <p:childTnLst>
                                    <p:set>
                                      <p:cBhvr>
                                        <p:cTn id="58" dur="1" fill="hold">
                                          <p:stCondLst>
                                            <p:cond delay="0"/>
                                          </p:stCondLst>
                                        </p:cTn>
                                        <p:tgtEl>
                                          <p:spTgt spid="215"/>
                                        </p:tgtEl>
                                        <p:attrNameLst>
                                          <p:attrName>style.visibility</p:attrName>
                                        </p:attrNameLst>
                                      </p:cBhvr>
                                      <p:to>
                                        <p:strVal val="visible"/>
                                      </p:to>
                                    </p:set>
                                    <p:animEffect transition="in" filter="fade">
                                      <p:cBhvr>
                                        <p:cTn id="59" dur="1000"/>
                                        <p:tgtEl>
                                          <p:spTgt spid="215"/>
                                        </p:tgtEl>
                                      </p:cBhvr>
                                    </p:animEffect>
                                  </p:childTnLst>
                                </p:cTn>
                              </p:par>
                            </p:childTnLst>
                          </p:cTn>
                        </p:par>
                        <p:par>
                          <p:cTn id="60" fill="hold">
                            <p:stCondLst>
                              <p:cond delay="14000"/>
                            </p:stCondLst>
                            <p:childTnLst>
                              <p:par>
                                <p:cTn id="61" presetID="10" presetClass="entr" presetSubtype="0" fill="hold" nodeType="afterEffect">
                                  <p:stCondLst>
                                    <p:cond delay="0"/>
                                  </p:stCondLst>
                                  <p:childTnLst>
                                    <p:set>
                                      <p:cBhvr>
                                        <p:cTn id="62" dur="1" fill="hold">
                                          <p:stCondLst>
                                            <p:cond delay="0"/>
                                          </p:stCondLst>
                                        </p:cTn>
                                        <p:tgtEl>
                                          <p:spTgt spid="219"/>
                                        </p:tgtEl>
                                        <p:attrNameLst>
                                          <p:attrName>style.visibility</p:attrName>
                                        </p:attrNameLst>
                                      </p:cBhvr>
                                      <p:to>
                                        <p:strVal val="visible"/>
                                      </p:to>
                                    </p:set>
                                    <p:animEffect transition="in" filter="fade">
                                      <p:cBhvr>
                                        <p:cTn id="63" dur="100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225"/>
        <p:cNvGrpSpPr/>
        <p:nvPr/>
      </p:nvGrpSpPr>
      <p:grpSpPr>
        <a:xfrm>
          <a:off x="0" y="0"/>
          <a:ext cx="0" cy="0"/>
          <a:chOff x="0" y="0"/>
          <a:chExt cx="0" cy="0"/>
        </a:xfrm>
      </p:grpSpPr>
      <p:sp>
        <p:nvSpPr>
          <p:cNvPr id="226" name="Google Shape;226;p38"/>
          <p:cNvSpPr txBox="1"/>
          <p:nvPr/>
        </p:nvSpPr>
        <p:spPr>
          <a:xfrm>
            <a:off x="479300" y="331825"/>
            <a:ext cx="300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Hashtags​</a:t>
            </a:r>
            <a:endParaRPr sz="4500" b="1" u="sng">
              <a:latin typeface="Playfair Display"/>
              <a:ea typeface="Playfair Display"/>
              <a:cs typeface="Playfair Display"/>
              <a:sym typeface="Playfair Display"/>
            </a:endParaRPr>
          </a:p>
        </p:txBody>
      </p:sp>
      <p:pic>
        <p:nvPicPr>
          <p:cNvPr id="227" name="Google Shape;227;p38" descr="a man is sitting on a couch with his hands in the air and the word hashtag written on the screen . (provided by Tenor)"/>
          <p:cNvPicPr preferRelativeResize="0"/>
          <p:nvPr/>
        </p:nvPicPr>
        <p:blipFill>
          <a:blip r:embed="rId3">
            <a:alphaModFix/>
          </a:blip>
          <a:stretch>
            <a:fillRect/>
          </a:stretch>
        </p:blipFill>
        <p:spPr>
          <a:xfrm>
            <a:off x="4713325" y="726000"/>
            <a:ext cx="3691500" cy="3691500"/>
          </a:xfrm>
          <a:prstGeom prst="rect">
            <a:avLst/>
          </a:prstGeom>
          <a:noFill/>
          <a:ln w="28575" cap="flat" cmpd="sng">
            <a:solidFill>
              <a:schemeClr val="dk2"/>
            </a:solidFill>
            <a:prstDash val="solid"/>
            <a:round/>
            <a:headEnd type="none" w="sm" len="sm"/>
            <a:tailEnd type="none" w="sm" len="sm"/>
          </a:ln>
        </p:spPr>
      </p:pic>
      <p:sp>
        <p:nvSpPr>
          <p:cNvPr id="228" name="Google Shape;228;p38"/>
          <p:cNvSpPr txBox="1"/>
          <p:nvPr/>
        </p:nvSpPr>
        <p:spPr>
          <a:xfrm>
            <a:off x="1284650" y="2039450"/>
            <a:ext cx="4596000" cy="68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2500">
              <a:solidFill>
                <a:srgbClr val="47D45A"/>
              </a:solidFill>
            </a:endParaRPr>
          </a:p>
          <a:p>
            <a:pPr marL="0" lvl="0" indent="0" algn="l" rtl="0">
              <a:spcBef>
                <a:spcPts val="0"/>
              </a:spcBef>
              <a:spcAft>
                <a:spcPts val="0"/>
              </a:spcAft>
              <a:buClr>
                <a:schemeClr val="dk1"/>
              </a:buClr>
              <a:buSzPts val="1100"/>
              <a:buFont typeface="Arial"/>
              <a:buNone/>
            </a:pPr>
            <a:endParaRPr sz="1800">
              <a:solidFill>
                <a:schemeClr val="dk2"/>
              </a:solidFill>
            </a:endParaRPr>
          </a:p>
          <a:p>
            <a:pPr marL="0" lvl="0" indent="0" algn="l" rtl="0">
              <a:spcBef>
                <a:spcPts val="0"/>
              </a:spcBef>
              <a:spcAft>
                <a:spcPts val="0"/>
              </a:spcAft>
              <a:buNone/>
            </a:pPr>
            <a:endParaRPr sz="1800">
              <a:solidFill>
                <a:schemeClr val="dk2"/>
              </a:solidFill>
            </a:endParaRPr>
          </a:p>
        </p:txBody>
      </p:sp>
      <p:sp>
        <p:nvSpPr>
          <p:cNvPr id="229" name="Google Shape;229;p38"/>
          <p:cNvSpPr txBox="1"/>
          <p:nvPr/>
        </p:nvSpPr>
        <p:spPr>
          <a:xfrm>
            <a:off x="673525" y="1490400"/>
            <a:ext cx="4383300" cy="1553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900">
                <a:solidFill>
                  <a:schemeClr val="dk1"/>
                </a:solidFill>
                <a:latin typeface="Caveat"/>
                <a:ea typeface="Caveat"/>
                <a:cs typeface="Caveat"/>
                <a:sym typeface="Caveat"/>
              </a:rPr>
              <a:t>#girlsweekend</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#readingfestival</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#GWR</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#sustainabletravel</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#fromstationtostage</a:t>
            </a:r>
            <a:endParaRPr sz="3900">
              <a:solidFill>
                <a:schemeClr val="dk1"/>
              </a:solidFill>
              <a:latin typeface="Caveat"/>
              <a:ea typeface="Caveat"/>
              <a:cs typeface="Caveat"/>
              <a:sym typeface="Caveat"/>
            </a:endParaRPr>
          </a:p>
          <a:p>
            <a:pPr marL="0" lvl="0" indent="0" algn="l" rtl="0">
              <a:spcBef>
                <a:spcPts val="0"/>
              </a:spcBef>
              <a:spcAft>
                <a:spcPts val="0"/>
              </a:spcAft>
              <a:buNone/>
            </a:pPr>
            <a:endParaRPr sz="3900">
              <a:solidFill>
                <a:schemeClr val="dk1"/>
              </a:solidFill>
              <a:latin typeface="Caveat"/>
              <a:ea typeface="Caveat"/>
              <a:cs typeface="Caveat"/>
              <a:sym typeface="Cavea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26"/>
                                        </p:tgtEl>
                                        <p:attrNameLst>
                                          <p:attrName>style.visibility</p:attrName>
                                        </p:attrNameLst>
                                      </p:cBhvr>
                                      <p:to>
                                        <p:strVal val="visible"/>
                                      </p:to>
                                    </p:set>
                                    <p:animEffect transition="in" filter="fade">
                                      <p:cBhvr>
                                        <p:cTn id="7" dur="1000"/>
                                        <p:tgtEl>
                                          <p:spTgt spid="2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9"/>
                                        </p:tgtEl>
                                        <p:attrNameLst>
                                          <p:attrName>style.visibility</p:attrName>
                                        </p:attrNameLst>
                                      </p:cBhvr>
                                      <p:to>
                                        <p:strVal val="visible"/>
                                      </p:to>
                                    </p:set>
                                    <p:animEffect transition="in" filter="fade">
                                      <p:cBhvr>
                                        <p:cTn id="12" dur="1000"/>
                                        <p:tgtEl>
                                          <p:spTgt spid="2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7"/>
                                        </p:tgtEl>
                                        <p:attrNameLst>
                                          <p:attrName>style.visibility</p:attrName>
                                        </p:attrNameLst>
                                      </p:cBhvr>
                                      <p:to>
                                        <p:strVal val="visible"/>
                                      </p:to>
                                    </p:set>
                                    <p:animEffect transition="in" filter="fade">
                                      <p:cBhvr>
                                        <p:cTn id="17" dur="1000"/>
                                        <p:tgtEl>
                                          <p:spTgt spid="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233"/>
        <p:cNvGrpSpPr/>
        <p:nvPr/>
      </p:nvGrpSpPr>
      <p:grpSpPr>
        <a:xfrm>
          <a:off x="0" y="0"/>
          <a:ext cx="0" cy="0"/>
          <a:chOff x="0" y="0"/>
          <a:chExt cx="0" cy="0"/>
        </a:xfrm>
      </p:grpSpPr>
      <p:sp>
        <p:nvSpPr>
          <p:cNvPr id="234" name="Google Shape;234;p39"/>
          <p:cNvSpPr txBox="1"/>
          <p:nvPr/>
        </p:nvSpPr>
        <p:spPr>
          <a:xfrm>
            <a:off x="276525" y="297425"/>
            <a:ext cx="69009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Content Ideas​</a:t>
            </a:r>
            <a:endParaRPr sz="4500" b="1" u="sng">
              <a:latin typeface="Playfair Display"/>
              <a:ea typeface="Playfair Display"/>
              <a:cs typeface="Playfair Display"/>
              <a:sym typeface="Playfair Display"/>
            </a:endParaRPr>
          </a:p>
        </p:txBody>
      </p:sp>
      <p:pic>
        <p:nvPicPr>
          <p:cNvPr id="235" name="Google Shape;235;p39"/>
          <p:cNvPicPr preferRelativeResize="0"/>
          <p:nvPr/>
        </p:nvPicPr>
        <p:blipFill>
          <a:blip r:embed="rId3">
            <a:alphaModFix/>
          </a:blip>
          <a:stretch>
            <a:fillRect/>
          </a:stretch>
        </p:blipFill>
        <p:spPr>
          <a:xfrm>
            <a:off x="6187175" y="221213"/>
            <a:ext cx="2773050" cy="1868325"/>
          </a:xfrm>
          <a:prstGeom prst="rect">
            <a:avLst/>
          </a:prstGeom>
          <a:noFill/>
          <a:ln w="38100" cap="flat" cmpd="sng">
            <a:solidFill>
              <a:schemeClr val="dk1"/>
            </a:solidFill>
            <a:prstDash val="solid"/>
            <a:round/>
            <a:headEnd type="none" w="sm" len="sm"/>
            <a:tailEnd type="none" w="sm" len="sm"/>
          </a:ln>
        </p:spPr>
      </p:pic>
      <p:pic>
        <p:nvPicPr>
          <p:cNvPr id="236" name="Google Shape;236;p39"/>
          <p:cNvPicPr preferRelativeResize="0"/>
          <p:nvPr/>
        </p:nvPicPr>
        <p:blipFill>
          <a:blip r:embed="rId4">
            <a:alphaModFix/>
          </a:blip>
          <a:stretch>
            <a:fillRect/>
          </a:stretch>
        </p:blipFill>
        <p:spPr>
          <a:xfrm>
            <a:off x="113225" y="1468550"/>
            <a:ext cx="5781375" cy="32501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4"/>
                                        </p:tgtEl>
                                        <p:attrNameLst>
                                          <p:attrName>style.visibility</p:attrName>
                                        </p:attrNameLst>
                                      </p:cBhvr>
                                      <p:to>
                                        <p:strVal val="visible"/>
                                      </p:to>
                                    </p:set>
                                    <p:anim calcmode="lin" valueType="num">
                                      <p:cBhvr additive="base">
                                        <p:cTn id="7" dur="1000"/>
                                        <p:tgtEl>
                                          <p:spTgt spid="234"/>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36"/>
                                        </p:tgtEl>
                                        <p:attrNameLst>
                                          <p:attrName>style.visibility</p:attrName>
                                        </p:attrNameLst>
                                      </p:cBhvr>
                                      <p:to>
                                        <p:strVal val="visible"/>
                                      </p:to>
                                    </p:set>
                                    <p:anim calcmode="lin" valueType="num">
                                      <p:cBhvr additive="base">
                                        <p:cTn id="12" dur="1000"/>
                                        <p:tgtEl>
                                          <p:spTgt spid="236"/>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235"/>
                                        </p:tgtEl>
                                        <p:attrNameLst>
                                          <p:attrName>style.visibility</p:attrName>
                                        </p:attrNameLst>
                                      </p:cBhvr>
                                      <p:to>
                                        <p:strVal val="visible"/>
                                      </p:to>
                                    </p:set>
                                    <p:anim calcmode="lin" valueType="num">
                                      <p:cBhvr additive="base">
                                        <p:cTn id="17" dur="1000"/>
                                        <p:tgtEl>
                                          <p:spTgt spid="23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240"/>
        <p:cNvGrpSpPr/>
        <p:nvPr/>
      </p:nvGrpSpPr>
      <p:grpSpPr>
        <a:xfrm>
          <a:off x="0" y="0"/>
          <a:ext cx="0" cy="0"/>
          <a:chOff x="0" y="0"/>
          <a:chExt cx="0" cy="0"/>
        </a:xfrm>
      </p:grpSpPr>
      <p:sp>
        <p:nvSpPr>
          <p:cNvPr id="241" name="Google Shape;241;p40"/>
          <p:cNvSpPr txBox="1"/>
          <p:nvPr/>
        </p:nvSpPr>
        <p:spPr>
          <a:xfrm>
            <a:off x="972675" y="54950"/>
            <a:ext cx="72759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Visual and Video Content​</a:t>
            </a:r>
            <a:endParaRPr sz="4500" b="1" u="sng">
              <a:latin typeface="Playfair Display"/>
              <a:ea typeface="Playfair Display"/>
              <a:cs typeface="Playfair Display"/>
              <a:sym typeface="Playfair Display"/>
            </a:endParaRPr>
          </a:p>
        </p:txBody>
      </p:sp>
      <p:pic>
        <p:nvPicPr>
          <p:cNvPr id="242" name="Google Shape;242;p40"/>
          <p:cNvPicPr preferRelativeResize="0"/>
          <p:nvPr/>
        </p:nvPicPr>
        <p:blipFill rotWithShape="1">
          <a:blip r:embed="rId3">
            <a:alphaModFix/>
          </a:blip>
          <a:srcRect b="14059"/>
          <a:stretch/>
        </p:blipFill>
        <p:spPr>
          <a:xfrm>
            <a:off x="2873700" y="932152"/>
            <a:ext cx="3222850" cy="42113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41"/>
                                        </p:tgtEl>
                                        <p:attrNameLst>
                                          <p:attrName>style.visibility</p:attrName>
                                        </p:attrNameLst>
                                      </p:cBhvr>
                                      <p:to>
                                        <p:strVal val="visible"/>
                                      </p:to>
                                    </p:set>
                                    <p:anim calcmode="lin" valueType="num">
                                      <p:cBhvr additive="base">
                                        <p:cTn id="7" dur="1000"/>
                                        <p:tgtEl>
                                          <p:spTgt spid="241"/>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2"/>
                                        </p:tgtEl>
                                        <p:attrNameLst>
                                          <p:attrName>style.visibility</p:attrName>
                                        </p:attrNameLst>
                                      </p:cBhvr>
                                      <p:to>
                                        <p:strVal val="visible"/>
                                      </p:to>
                                    </p:set>
                                    <p:anim calcmode="lin" valueType="num">
                                      <p:cBhvr additive="base">
                                        <p:cTn id="12" dur="1000"/>
                                        <p:tgtEl>
                                          <p:spTgt spid="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
        <p:cNvGrpSpPr/>
        <p:nvPr/>
      </p:nvGrpSpPr>
      <p:grpSpPr>
        <a:xfrm>
          <a:off x="0" y="0"/>
          <a:ext cx="0" cy="0"/>
          <a:chOff x="0" y="0"/>
          <a:chExt cx="0" cy="0"/>
        </a:xfrm>
      </p:grpSpPr>
      <p:pic>
        <p:nvPicPr>
          <p:cNvPr id="4" name="bbb5858456824fa6a83576da34c9a738">
            <a:hlinkClick r:id="" action="ppaction://media"/>
            <a:extLst>
              <a:ext uri="{FF2B5EF4-FFF2-40B4-BE49-F238E27FC236}">
                <a16:creationId xmlns:a16="http://schemas.microsoft.com/office/drawing/2014/main" id="{BB2D8325-82ED-FB96-1196-4BA5FE16991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310733" y="94655"/>
            <a:ext cx="2772568" cy="4954189"/>
          </a:xfrm>
          <a:prstGeom prst="rect">
            <a:avLst/>
          </a:prstGeom>
        </p:spPr>
      </p:pic>
    </p:spTree>
    <p:extLst>
      <p:ext uri="{BB962C8B-B14F-4D97-AF65-F5344CB8AC3E}">
        <p14:creationId xmlns:p14="http://schemas.microsoft.com/office/powerpoint/2010/main" val="331793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6"/>
        <p:cNvGrpSpPr/>
        <p:nvPr/>
      </p:nvGrpSpPr>
      <p:grpSpPr>
        <a:xfrm>
          <a:off x="0" y="0"/>
          <a:ext cx="0" cy="0"/>
          <a:chOff x="0" y="0"/>
          <a:chExt cx="0" cy="0"/>
        </a:xfrm>
      </p:grpSpPr>
      <p:pic>
        <p:nvPicPr>
          <p:cNvPr id="247" name="Google Shape;247;p41" descr="A green logo with a white background&#10;&#10;Description automatically generated"/>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id="248" name="Google Shape;248;p41" descr="A yellow text on a red background&#10;&#10;Description automatically generated"/>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249" name="Google Shape;249;p41"/>
          <p:cNvSpPr txBox="1"/>
          <p:nvPr/>
        </p:nvSpPr>
        <p:spPr>
          <a:xfrm>
            <a:off x="304800" y="37850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t> </a:t>
            </a:r>
            <a:endParaRPr/>
          </a:p>
        </p:txBody>
      </p:sp>
      <p:sp>
        <p:nvSpPr>
          <p:cNvPr id="250" name="Google Shape;250;p41"/>
          <p:cNvSpPr txBox="1"/>
          <p:nvPr/>
        </p:nvSpPr>
        <p:spPr>
          <a:xfrm>
            <a:off x="7066050" y="10329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Arwen</a:t>
            </a:r>
            <a:endParaRPr sz="2400" b="1">
              <a:solidFill>
                <a:schemeClr val="dk1"/>
              </a:solidFill>
              <a:highlight>
                <a:schemeClr val="lt1"/>
              </a:highlight>
            </a:endParaRPr>
          </a:p>
        </p:txBody>
      </p:sp>
      <p:sp>
        <p:nvSpPr>
          <p:cNvPr id="251" name="Google Shape;251;p41"/>
          <p:cNvSpPr txBox="1"/>
          <p:nvPr/>
        </p:nvSpPr>
        <p:spPr>
          <a:xfrm>
            <a:off x="7132875" y="1840838"/>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Daisy</a:t>
            </a:r>
            <a:endParaRPr sz="2400" b="1">
              <a:solidFill>
                <a:schemeClr val="dk1"/>
              </a:solidFill>
              <a:highlight>
                <a:schemeClr val="lt1"/>
              </a:highlight>
            </a:endParaRPr>
          </a:p>
        </p:txBody>
      </p:sp>
      <p:sp>
        <p:nvSpPr>
          <p:cNvPr id="252" name="Google Shape;252;p41"/>
          <p:cNvSpPr txBox="1"/>
          <p:nvPr/>
        </p:nvSpPr>
        <p:spPr>
          <a:xfrm>
            <a:off x="7066050" y="27123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Karina</a:t>
            </a:r>
            <a:endParaRPr sz="2400" b="1">
              <a:solidFill>
                <a:schemeClr val="dk1"/>
              </a:solidFill>
              <a:highlight>
                <a:schemeClr val="lt1"/>
              </a:highlight>
            </a:endParaRPr>
          </a:p>
        </p:txBody>
      </p:sp>
      <p:sp>
        <p:nvSpPr>
          <p:cNvPr id="253" name="Google Shape;253;p41"/>
          <p:cNvSpPr txBox="1"/>
          <p:nvPr/>
        </p:nvSpPr>
        <p:spPr>
          <a:xfrm>
            <a:off x="7282800" y="3479525"/>
            <a:ext cx="6987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Nia</a:t>
            </a:r>
            <a:endParaRPr sz="2400" b="1">
              <a:solidFill>
                <a:schemeClr val="dk1"/>
              </a:solidFill>
              <a:highlight>
                <a:schemeClr val="lt1"/>
              </a:highlight>
            </a:endParaRPr>
          </a:p>
        </p:txBody>
      </p:sp>
      <p:sp>
        <p:nvSpPr>
          <p:cNvPr id="254" name="Google Shape;254;p41"/>
          <p:cNvSpPr txBox="1"/>
          <p:nvPr/>
        </p:nvSpPr>
        <p:spPr>
          <a:xfrm>
            <a:off x="5324275" y="19275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5" name="Google Shape;255;p41" title="ticket to the band - Made with Clipchamp_1736442521818.mp4">
            <a:hlinkClick r:id="rId6"/>
          </p:cNvPr>
          <p:cNvPicPr preferRelativeResize="0"/>
          <p:nvPr/>
        </p:nvPicPr>
        <p:blipFill>
          <a:blip r:embed="rId7">
            <a:alphaModFix/>
          </a:blip>
          <a:stretch>
            <a:fillRect/>
          </a:stretch>
        </p:blipFill>
        <p:spPr>
          <a:xfrm>
            <a:off x="8324275" y="4440925"/>
            <a:ext cx="819725" cy="387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animEffect transition="in" filter="fade">
                                      <p:cBhvr>
                                        <p:cTn id="7" dur="1000"/>
                                        <p:tgtEl>
                                          <p:spTgt spid="255"/>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247"/>
                                        </p:tgtEl>
                                        <p:attrNameLst>
                                          <p:attrName>style.visibility</p:attrName>
                                        </p:attrNameLst>
                                      </p:cBhvr>
                                      <p:to>
                                        <p:strVal val="visible"/>
                                      </p:to>
                                    </p:set>
                                    <p:anim calcmode="lin" valueType="num">
                                      <p:cBhvr additive="base">
                                        <p:cTn id="12" dur="1000"/>
                                        <p:tgtEl>
                                          <p:spTgt spid="247"/>
                                        </p:tgtEl>
                                        <p:attrNameLst>
                                          <p:attrName>ppt_w</p:attrName>
                                        </p:attrNameLst>
                                      </p:cBhvr>
                                      <p:tavLst>
                                        <p:tav tm="0">
                                          <p:val>
                                            <p:strVal val="0"/>
                                          </p:val>
                                        </p:tav>
                                        <p:tav tm="100000">
                                          <p:val>
                                            <p:strVal val="#ppt_w"/>
                                          </p:val>
                                        </p:tav>
                                      </p:tavLst>
                                    </p:anim>
                                    <p:anim calcmode="lin" valueType="num">
                                      <p:cBhvr additive="base">
                                        <p:cTn id="13" dur="1000"/>
                                        <p:tgtEl>
                                          <p:spTgt spid="247"/>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248"/>
                                        </p:tgtEl>
                                        <p:attrNameLst>
                                          <p:attrName>style.visibility</p:attrName>
                                        </p:attrNameLst>
                                      </p:cBhvr>
                                      <p:to>
                                        <p:strVal val="visible"/>
                                      </p:to>
                                    </p:set>
                                    <p:anim calcmode="lin" valueType="num">
                                      <p:cBhvr additive="base">
                                        <p:cTn id="18" dur="1000"/>
                                        <p:tgtEl>
                                          <p:spTgt spid="248"/>
                                        </p:tgtEl>
                                        <p:attrNameLst>
                                          <p:attrName>ppt_w</p:attrName>
                                        </p:attrNameLst>
                                      </p:cBhvr>
                                      <p:tavLst>
                                        <p:tav tm="0">
                                          <p:val>
                                            <p:strVal val="0"/>
                                          </p:val>
                                        </p:tav>
                                        <p:tav tm="100000">
                                          <p:val>
                                            <p:strVal val="#ppt_w"/>
                                          </p:val>
                                        </p:tav>
                                      </p:tavLst>
                                    </p:anim>
                                    <p:anim calcmode="lin" valueType="num">
                                      <p:cBhvr additive="base">
                                        <p:cTn id="19" dur="1000"/>
                                        <p:tgtEl>
                                          <p:spTgt spid="248"/>
                                        </p:tgtEl>
                                        <p:attrNameLst>
                                          <p:attrName>ppt_h</p:attrName>
                                        </p:attrNameLst>
                                      </p:cBhvr>
                                      <p:tavLst>
                                        <p:tav tm="0">
                                          <p:val>
                                            <p:str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50"/>
                                        </p:tgtEl>
                                        <p:attrNameLst>
                                          <p:attrName>style.visibility</p:attrName>
                                        </p:attrNameLst>
                                      </p:cBhvr>
                                      <p:to>
                                        <p:strVal val="visible"/>
                                      </p:to>
                                    </p:set>
                                    <p:anim calcmode="lin" valueType="num">
                                      <p:cBhvr additive="base">
                                        <p:cTn id="24" dur="1000"/>
                                        <p:tgtEl>
                                          <p:spTgt spid="250"/>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51"/>
                                        </p:tgtEl>
                                        <p:attrNameLst>
                                          <p:attrName>style.visibility</p:attrName>
                                        </p:attrNameLst>
                                      </p:cBhvr>
                                      <p:to>
                                        <p:strVal val="visible"/>
                                      </p:to>
                                    </p:set>
                                    <p:anim calcmode="lin" valueType="num">
                                      <p:cBhvr additive="base">
                                        <p:cTn id="29" dur="1000"/>
                                        <p:tgtEl>
                                          <p:spTgt spid="251"/>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252"/>
                                        </p:tgtEl>
                                        <p:attrNameLst>
                                          <p:attrName>style.visibility</p:attrName>
                                        </p:attrNameLst>
                                      </p:cBhvr>
                                      <p:to>
                                        <p:strVal val="visible"/>
                                      </p:to>
                                    </p:set>
                                    <p:anim calcmode="lin" valueType="num">
                                      <p:cBhvr additive="base">
                                        <p:cTn id="34" dur="1000"/>
                                        <p:tgtEl>
                                          <p:spTgt spid="252"/>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53"/>
                                        </p:tgtEl>
                                        <p:attrNameLst>
                                          <p:attrName>style.visibility</p:attrName>
                                        </p:attrNameLst>
                                      </p:cBhvr>
                                      <p:to>
                                        <p:strVal val="visible"/>
                                      </p:to>
                                    </p:set>
                                    <p:anim calcmode="lin" valueType="num">
                                      <p:cBhvr additive="base">
                                        <p:cTn id="39" dur="1000"/>
                                        <p:tgtEl>
                                          <p:spTgt spid="253"/>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2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4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261" name="Google Shape;261;p4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262" name="Google Shape;262;p42"/>
          <p:cNvPicPr preferRelativeResize="0"/>
          <p:nvPr/>
        </p:nvPicPr>
        <p:blipFill>
          <a:blip r:embed="rId3">
            <a:alphaModFix/>
          </a:blip>
          <a:stretch>
            <a:fillRect/>
          </a:stretch>
        </p:blipFill>
        <p:spPr>
          <a:xfrm>
            <a:off x="0" y="2232"/>
            <a:ext cx="9144003" cy="5139037"/>
          </a:xfrm>
          <a:prstGeom prst="rect">
            <a:avLst/>
          </a:prstGeom>
          <a:noFill/>
          <a:ln>
            <a:noFill/>
          </a:ln>
        </p:spPr>
      </p:pic>
      <p:pic>
        <p:nvPicPr>
          <p:cNvPr id="263" name="Google Shape;263;p42" descr="A green logo with a white background&#10;&#10;Description automatically generated"/>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id="264" name="Google Shape;264;p42" descr="A yellow text on a red background&#10;&#10;Description automatically generated"/>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265" name="Google Shape;265;p42"/>
          <p:cNvSpPr txBox="1"/>
          <p:nvPr/>
        </p:nvSpPr>
        <p:spPr>
          <a:xfrm>
            <a:off x="7393075" y="720475"/>
            <a:ext cx="13041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Arwen </a:t>
            </a:r>
            <a:endParaRPr sz="2400" b="1">
              <a:solidFill>
                <a:schemeClr val="dk1"/>
              </a:solidFill>
              <a:highlight>
                <a:schemeClr val="lt1"/>
              </a:highlight>
            </a:endParaRPr>
          </a:p>
        </p:txBody>
      </p:sp>
      <p:sp>
        <p:nvSpPr>
          <p:cNvPr id="266" name="Google Shape;266;p42"/>
          <p:cNvSpPr txBox="1"/>
          <p:nvPr/>
        </p:nvSpPr>
        <p:spPr>
          <a:xfrm>
            <a:off x="7462675" y="1719725"/>
            <a:ext cx="11649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Daisy</a:t>
            </a:r>
            <a:endParaRPr sz="2400" b="1">
              <a:solidFill>
                <a:schemeClr val="dk1"/>
              </a:solidFill>
              <a:highlight>
                <a:schemeClr val="lt1"/>
              </a:highlight>
            </a:endParaRPr>
          </a:p>
        </p:txBody>
      </p:sp>
      <p:sp>
        <p:nvSpPr>
          <p:cNvPr id="267" name="Google Shape;267;p42"/>
          <p:cNvSpPr txBox="1"/>
          <p:nvPr/>
        </p:nvSpPr>
        <p:spPr>
          <a:xfrm>
            <a:off x="7393075" y="2697713"/>
            <a:ext cx="1304100" cy="51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Karina</a:t>
            </a:r>
            <a:endParaRPr sz="2400" b="1">
              <a:solidFill>
                <a:schemeClr val="dk1"/>
              </a:solidFill>
              <a:highlight>
                <a:schemeClr val="lt1"/>
              </a:highlight>
            </a:endParaRPr>
          </a:p>
        </p:txBody>
      </p:sp>
      <p:sp>
        <p:nvSpPr>
          <p:cNvPr id="268" name="Google Shape;268;p42"/>
          <p:cNvSpPr txBox="1"/>
          <p:nvPr/>
        </p:nvSpPr>
        <p:spPr>
          <a:xfrm>
            <a:off x="7665475" y="3613325"/>
            <a:ext cx="759300" cy="51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Nia</a:t>
            </a:r>
            <a:endParaRPr sz="2700" b="1">
              <a:solidFill>
                <a:schemeClr val="dk1"/>
              </a:solidFill>
              <a:highlight>
                <a:schemeClr val="lt1"/>
              </a:highlight>
            </a:endParaRPr>
          </a:p>
        </p:txBody>
      </p:sp>
      <p:pic>
        <p:nvPicPr>
          <p:cNvPr id="269" name="Google Shape;269;p42" title="ticket to the band - Made with Clipchamp_1736442521818.mp4">
            <a:hlinkClick r:id="rId6"/>
          </p:cNvPr>
          <p:cNvPicPr preferRelativeResize="0"/>
          <p:nvPr/>
        </p:nvPicPr>
        <p:blipFill>
          <a:blip r:embed="rId7">
            <a:alphaModFix/>
          </a:blip>
          <a:stretch>
            <a:fillRect/>
          </a:stretch>
        </p:blipFill>
        <p:spPr>
          <a:xfrm>
            <a:off x="8324275" y="4755700"/>
            <a:ext cx="819725" cy="387801"/>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93C47D"/>
        </a:solidFill>
        <a:effectLst/>
      </p:bgPr>
    </p:bg>
    <p:spTree>
      <p:nvGrpSpPr>
        <p:cNvPr id="1" name="Shape 273"/>
        <p:cNvGrpSpPr/>
        <p:nvPr/>
      </p:nvGrpSpPr>
      <p:grpSpPr>
        <a:xfrm>
          <a:off x="0" y="0"/>
          <a:ext cx="0" cy="0"/>
          <a:chOff x="0" y="0"/>
          <a:chExt cx="0" cy="0"/>
        </a:xfrm>
      </p:grpSpPr>
      <p:sp>
        <p:nvSpPr>
          <p:cNvPr id="274" name="Google Shape;274;p43"/>
          <p:cNvSpPr txBox="1"/>
          <p:nvPr/>
        </p:nvSpPr>
        <p:spPr>
          <a:xfrm>
            <a:off x="253775" y="160675"/>
            <a:ext cx="60120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3600" b="1" u="sng">
                <a:solidFill>
                  <a:schemeClr val="dk1"/>
                </a:solidFill>
                <a:latin typeface="Playfair Display"/>
                <a:ea typeface="Playfair Display"/>
                <a:cs typeface="Playfair Display"/>
                <a:sym typeface="Playfair Display"/>
              </a:rPr>
              <a:t>Arwen’s References​</a:t>
            </a:r>
            <a:endParaRPr sz="3600" b="1" u="sng">
              <a:latin typeface="Playfair Display"/>
              <a:ea typeface="Playfair Display"/>
              <a:cs typeface="Playfair Display"/>
              <a:sym typeface="Playfair Display"/>
            </a:endParaRPr>
          </a:p>
        </p:txBody>
      </p:sp>
      <p:sp>
        <p:nvSpPr>
          <p:cNvPr id="275" name="Google Shape;275;p43"/>
          <p:cNvSpPr txBox="1"/>
          <p:nvPr/>
        </p:nvSpPr>
        <p:spPr>
          <a:xfrm>
            <a:off x="0" y="998250"/>
            <a:ext cx="9040500" cy="4617600"/>
          </a:xfrm>
          <a:prstGeom prst="rect">
            <a:avLst/>
          </a:prstGeom>
          <a:noFill/>
          <a:ln>
            <a:noFill/>
          </a:ln>
        </p:spPr>
        <p:txBody>
          <a:bodyPr spcFirstLastPara="1" wrap="square" lIns="91425" tIns="91425" rIns="91425" bIns="91425" anchor="t" anchorCtr="0">
            <a:spAutoFit/>
          </a:bodyPr>
          <a:lstStyle/>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O’Neill, M. (2023). </a:t>
            </a:r>
            <a:r>
              <a:rPr lang="en-GB" sz="1200" i="1">
                <a:solidFill>
                  <a:schemeClr val="dk1"/>
                </a:solidFill>
              </a:rPr>
              <a:t>Ultimate Reading Festival guide: All you need to know</a:t>
            </a:r>
            <a:r>
              <a:rPr lang="en-GB" sz="1200">
                <a:solidFill>
                  <a:schemeClr val="dk1"/>
                </a:solidFill>
              </a:rPr>
              <a:t>. [online] Reading Chronicle. Available at:</a:t>
            </a:r>
            <a:r>
              <a:rPr lang="en-GB" sz="1200">
                <a:solidFill>
                  <a:schemeClr val="dk1"/>
                </a:solidFill>
                <a:uFill>
                  <a:noFill/>
                </a:uFill>
                <a:hlinkClick r:id="rId3">
                  <a:extLst>
                    <a:ext uri="{A12FA001-AC4F-418D-AE19-62706E023703}">
                      <ahyp:hlinkClr xmlns:ahyp="http://schemas.microsoft.com/office/drawing/2018/hyperlinkcolor" val="tx"/>
                    </a:ext>
                  </a:extLst>
                </a:hlinkClick>
              </a:rPr>
              <a:t> </a:t>
            </a:r>
            <a:r>
              <a:rPr lang="en-GB" sz="1200" u="sng">
                <a:solidFill>
                  <a:schemeClr val="dk1"/>
                </a:solidFill>
                <a:hlinkClick r:id="rId3">
                  <a:extLst>
                    <a:ext uri="{A12FA001-AC4F-418D-AE19-62706E023703}">
                      <ahyp:hlinkClr xmlns:ahyp="http://schemas.microsoft.com/office/drawing/2018/hyperlinkcolor" val="tx"/>
                    </a:ext>
                  </a:extLst>
                </a:hlinkClick>
              </a:rPr>
              <a:t>https://www.readingchronicle.co.uk/news/23701985.ultimate-reading-festival-guide-need-know/</a:t>
            </a:r>
            <a:r>
              <a:rPr lang="en-GB" sz="1200">
                <a:solidFill>
                  <a:schemeClr val="dk1"/>
                </a:solidFill>
              </a:rPr>
              <a:t>​</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Vicente, V. (2021). </a:t>
            </a:r>
            <a:r>
              <a:rPr lang="en-GB" sz="1200" i="1">
                <a:solidFill>
                  <a:schemeClr val="dk1"/>
                </a:solidFill>
              </a:rPr>
              <a:t>Why Is TikTok So Popular? Why the Social Network Is Unique</a:t>
            </a:r>
            <a:r>
              <a:rPr lang="en-GB" sz="1200">
                <a:solidFill>
                  <a:schemeClr val="dk1"/>
                </a:solidFill>
              </a:rPr>
              <a:t>. (online) How-To Geek. Available at:</a:t>
            </a:r>
            <a:r>
              <a:rPr lang="en-GB" sz="1200">
                <a:solidFill>
                  <a:schemeClr val="dk1"/>
                </a:solidFill>
                <a:uFill>
                  <a:noFill/>
                </a:uFill>
                <a:hlinkClick r:id="rId4">
                  <a:extLst>
                    <a:ext uri="{A12FA001-AC4F-418D-AE19-62706E023703}">
                      <ahyp:hlinkClr xmlns:ahyp="http://schemas.microsoft.com/office/drawing/2018/hyperlinkcolor" val="tx"/>
                    </a:ext>
                  </a:extLst>
                </a:hlinkClick>
              </a:rPr>
              <a:t> </a:t>
            </a:r>
            <a:r>
              <a:rPr lang="en-GB" sz="1200" u="sng">
                <a:solidFill>
                  <a:schemeClr val="dk1"/>
                </a:solidFill>
                <a:hlinkClick r:id="rId4">
                  <a:extLst>
                    <a:ext uri="{A12FA001-AC4F-418D-AE19-62706E023703}">
                      <ahyp:hlinkClr xmlns:ahyp="http://schemas.microsoft.com/office/drawing/2018/hyperlinkcolor" val="tx"/>
                    </a:ext>
                  </a:extLst>
                </a:hlinkClick>
              </a:rPr>
              <a:t>https://www.howtogeek.com/711824/why-is-tiktok-so-popular-why-the-social-network-is-unique/</a:t>
            </a:r>
            <a:r>
              <a:rPr lang="en-GB" sz="1200">
                <a:solidFill>
                  <a:schemeClr val="dk1"/>
                </a:solidFill>
              </a:rPr>
              <a:t>.​</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Similarweb.com. (2024). </a:t>
            </a:r>
            <a:r>
              <a:rPr lang="en-GB" sz="1200" i="1">
                <a:solidFill>
                  <a:schemeClr val="dk1"/>
                </a:solidFill>
              </a:rPr>
              <a:t>SimilarWeb Identity</a:t>
            </a:r>
            <a:r>
              <a:rPr lang="en-GB" sz="1200">
                <a:solidFill>
                  <a:schemeClr val="dk1"/>
                </a:solidFill>
              </a:rPr>
              <a:t>. (online) Available at:</a:t>
            </a:r>
            <a:r>
              <a:rPr lang="en-GB" sz="1200">
                <a:solidFill>
                  <a:schemeClr val="dk1"/>
                </a:solidFill>
                <a:uFill>
                  <a:noFill/>
                </a:uFill>
                <a:hlinkClick r:id="rId5">
                  <a:extLst>
                    <a:ext uri="{A12FA001-AC4F-418D-AE19-62706E023703}">
                      <ahyp:hlinkClr xmlns:ahyp="http://schemas.microsoft.com/office/drawing/2018/hyperlinkcolor" val="tx"/>
                    </a:ext>
                  </a:extLst>
                </a:hlinkClick>
              </a:rPr>
              <a:t> </a:t>
            </a:r>
            <a:r>
              <a:rPr lang="en-GB" sz="1200" u="sng">
                <a:solidFill>
                  <a:schemeClr val="dk1"/>
                </a:solidFill>
                <a:hlinkClick r:id="rId5">
                  <a:extLst>
                    <a:ext uri="{A12FA001-AC4F-418D-AE19-62706E023703}">
                      <ahyp:hlinkClr xmlns:ahyp="http://schemas.microsoft.com/office/drawing/2018/hyperlinkcolor" val="tx"/>
                    </a:ext>
                  </a:extLst>
                </a:hlinkClick>
              </a:rPr>
              <a:t>https://pro.similarweb.com/?ntflow=new#/digitalsuite/websiteanalysis/overview/website-performance/</a:t>
            </a:r>
            <a:r>
              <a:rPr lang="en-GB" sz="1200">
                <a:solidFill>
                  <a:schemeClr val="dk1"/>
                </a:solidFill>
              </a:rPr>
              <a:t>.​</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prestigestudentliving.com. (2023). </a:t>
            </a:r>
            <a:r>
              <a:rPr lang="en-GB" sz="1200" i="1">
                <a:solidFill>
                  <a:schemeClr val="dk1"/>
                </a:solidFill>
              </a:rPr>
              <a:t>The Ultimate Guide to Reading Festival 2023 - Prestige Student Living</a:t>
            </a:r>
            <a:r>
              <a:rPr lang="en-GB" sz="1200">
                <a:solidFill>
                  <a:schemeClr val="dk1"/>
                </a:solidFill>
              </a:rPr>
              <a:t>. (online) Available at:</a:t>
            </a:r>
            <a:r>
              <a:rPr lang="en-GB" sz="1200">
                <a:solidFill>
                  <a:schemeClr val="dk1"/>
                </a:solidFill>
                <a:uFill>
                  <a:noFill/>
                </a:uFill>
                <a:hlinkClick r:id="rId6">
                  <a:extLst>
                    <a:ext uri="{A12FA001-AC4F-418D-AE19-62706E023703}">
                      <ahyp:hlinkClr xmlns:ahyp="http://schemas.microsoft.com/office/drawing/2018/hyperlinkcolor" val="tx"/>
                    </a:ext>
                  </a:extLst>
                </a:hlinkClick>
              </a:rPr>
              <a:t> </a:t>
            </a:r>
            <a:r>
              <a:rPr lang="en-GB" sz="1200" u="sng">
                <a:solidFill>
                  <a:schemeClr val="dk1"/>
                </a:solidFill>
                <a:hlinkClick r:id="rId6">
                  <a:extLst>
                    <a:ext uri="{A12FA001-AC4F-418D-AE19-62706E023703}">
                      <ahyp:hlinkClr xmlns:ahyp="http://schemas.microsoft.com/office/drawing/2018/hyperlinkcolor" val="tx"/>
                    </a:ext>
                  </a:extLst>
                </a:hlinkClick>
              </a:rPr>
              <a:t>https://prestigestudentliving.com/blog/the-ultimate-guide-to-reading-festival-2023</a:t>
            </a:r>
            <a:r>
              <a:rPr lang="en-GB" sz="1200">
                <a:solidFill>
                  <a:schemeClr val="dk1"/>
                </a:solidFill>
              </a:rPr>
              <a:t>.​</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Reading Festival. (2019). </a:t>
            </a:r>
            <a:r>
              <a:rPr lang="en-GB" sz="1200" i="1">
                <a:solidFill>
                  <a:schemeClr val="dk1"/>
                </a:solidFill>
              </a:rPr>
              <a:t>Reading Festival</a:t>
            </a:r>
            <a:r>
              <a:rPr lang="en-GB" sz="1200">
                <a:solidFill>
                  <a:schemeClr val="dk1"/>
                </a:solidFill>
              </a:rPr>
              <a:t>. (online) Available at:</a:t>
            </a:r>
            <a:r>
              <a:rPr lang="en-GB" sz="1200">
                <a:solidFill>
                  <a:schemeClr val="dk1"/>
                </a:solidFill>
                <a:uFill>
                  <a:noFill/>
                </a:uFill>
                <a:hlinkClick r:id="rId7">
                  <a:extLst>
                    <a:ext uri="{A12FA001-AC4F-418D-AE19-62706E023703}">
                      <ahyp:hlinkClr xmlns:ahyp="http://schemas.microsoft.com/office/drawing/2018/hyperlinkcolor" val="tx"/>
                    </a:ext>
                  </a:extLst>
                </a:hlinkClick>
              </a:rPr>
              <a:t> </a:t>
            </a:r>
            <a:r>
              <a:rPr lang="en-GB" sz="1200" u="sng">
                <a:solidFill>
                  <a:schemeClr val="dk1"/>
                </a:solidFill>
                <a:hlinkClick r:id="rId7">
                  <a:extLst>
                    <a:ext uri="{A12FA001-AC4F-418D-AE19-62706E023703}">
                      <ahyp:hlinkClr xmlns:ahyp="http://schemas.microsoft.com/office/drawing/2018/hyperlinkcolor" val="tx"/>
                    </a:ext>
                  </a:extLst>
                </a:hlinkClick>
              </a:rPr>
              <a:t>https://www.readingfestival.com/</a:t>
            </a:r>
            <a:r>
              <a:rPr lang="en-GB" sz="1200">
                <a:solidFill>
                  <a:schemeClr val="dk1"/>
                </a:solidFill>
              </a:rPr>
              <a:t>.​</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Similarweb.com. (2024). </a:t>
            </a:r>
            <a:r>
              <a:rPr lang="en-GB" sz="1200" i="1">
                <a:solidFill>
                  <a:schemeClr val="dk1"/>
                </a:solidFill>
              </a:rPr>
              <a:t>SimilarWeb Identity</a:t>
            </a:r>
            <a:r>
              <a:rPr lang="en-GB" sz="1200">
                <a:solidFill>
                  <a:schemeClr val="dk1"/>
                </a:solidFill>
              </a:rPr>
              <a:t>. (online) Available at: </a:t>
            </a:r>
            <a:r>
              <a:rPr lang="en-GB" sz="1200" u="sng">
                <a:solidFill>
                  <a:schemeClr val="dk1"/>
                </a:solidFill>
                <a:hlinkClick r:id="rId8">
                  <a:extLst>
                    <a:ext uri="{A12FA001-AC4F-418D-AE19-62706E023703}">
                      <ahyp:hlinkClr xmlns:ahyp="http://schemas.microsoft.com/office/drawing/2018/hyperlinkcolor" val="tx"/>
                    </a:ext>
                  </a:extLst>
                </a:hlinkClick>
              </a:rPr>
              <a:t>https://pro.similarweb.com/?ntflow=new#/digitalsuite/websiteanalysis/audience-demographics/.​</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Similarweb.com. (2024). </a:t>
            </a:r>
            <a:r>
              <a:rPr lang="en-GB" sz="1200" i="1">
                <a:solidFill>
                  <a:schemeClr val="dk1"/>
                </a:solidFill>
              </a:rPr>
              <a:t>SimilarWeb Identity</a:t>
            </a:r>
            <a:r>
              <a:rPr lang="en-GB" sz="1200">
                <a:solidFill>
                  <a:schemeClr val="dk1"/>
                </a:solidFill>
              </a:rPr>
              <a:t>. (online) Available at: </a:t>
            </a:r>
            <a:r>
              <a:rPr lang="en-GB" sz="1200" u="sng">
                <a:solidFill>
                  <a:schemeClr val="dk1"/>
                </a:solidFill>
                <a:hlinkClick r:id="rId9">
                  <a:extLst>
                    <a:ext uri="{A12FA001-AC4F-418D-AE19-62706E023703}">
                      <ahyp:hlinkClr xmlns:ahyp="http://schemas.microsoft.com/office/drawing/2018/hyperlinkcolor" val="tx"/>
                    </a:ext>
                  </a:extLst>
                </a:hlinkClick>
              </a:rPr>
              <a:t>https://pro.similarweb.com/?ntflow=new#/digitalsuite/websiteanalysis/audience-interests/</a:t>
            </a:r>
            <a:r>
              <a:rPr lang="en-GB" sz="1200">
                <a:solidFill>
                  <a:schemeClr val="dk1"/>
                </a:solidFill>
              </a:rPr>
              <a:t>.</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Similarweb.com. (2024). </a:t>
            </a:r>
            <a:r>
              <a:rPr lang="en-GB" sz="1200" i="1">
                <a:solidFill>
                  <a:schemeClr val="dk1"/>
                </a:solidFill>
              </a:rPr>
              <a:t>SimilarWeb Identity</a:t>
            </a:r>
            <a:r>
              <a:rPr lang="en-GB" sz="1200">
                <a:solidFill>
                  <a:schemeClr val="dk1"/>
                </a:solidFill>
              </a:rPr>
              <a:t>. (online) Available at: https://pro.similarweb.com/?ntflow=new#/digitalsuite/websiteanalysis/audience-interests/.</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The application of generational theory of tourism consumer behaviour: L.Xiang, Hudson, Simon (1982)</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Arial"/>
              <a:buChar char="●"/>
            </a:pPr>
            <a:r>
              <a:rPr lang="en-GB" sz="1200">
                <a:solidFill>
                  <a:schemeClr val="dk1"/>
                </a:solidFill>
              </a:rPr>
              <a:t>Tourism in Southern and Eastern Europe.Rudan, Elena; Zubović, Vedran; Stipanović, Christian. (2023)</a:t>
            </a:r>
            <a:endParaRPr sz="1200">
              <a:solidFill>
                <a:schemeClr val="dk1"/>
              </a:solidFill>
            </a:endParaRPr>
          </a:p>
          <a:p>
            <a:pPr marL="533400" lvl="0" indent="-304800" algn="l" rtl="0">
              <a:lnSpc>
                <a:spcPct val="115000"/>
              </a:lnSpc>
              <a:spcBef>
                <a:spcPts val="0"/>
              </a:spcBef>
              <a:spcAft>
                <a:spcPts val="0"/>
              </a:spcAft>
              <a:buClr>
                <a:schemeClr val="dk1"/>
              </a:buClr>
              <a:buSzPts val="1200"/>
              <a:buFont typeface="Verdana"/>
              <a:buChar char="●"/>
            </a:pPr>
            <a:r>
              <a:rPr lang="en-GB" sz="1200">
                <a:solidFill>
                  <a:schemeClr val="dk1"/>
                </a:solidFill>
              </a:rPr>
              <a:t>Sustainability Everywhere: Problematising the "Sustainable Festival" Phenomenon</a:t>
            </a:r>
            <a:r>
              <a:rPr lang="en-GB" sz="1200" b="1">
                <a:solidFill>
                  <a:schemeClr val="dk1"/>
                </a:solidFill>
              </a:rPr>
              <a:t> </a:t>
            </a:r>
            <a:r>
              <a:rPr lang="en-GB" sz="1200">
                <a:solidFill>
                  <a:schemeClr val="dk1"/>
                </a:solidFill>
              </a:rPr>
              <a:t>Zifkos, George. Tourism planning &amp; development. (2015)</a:t>
            </a:r>
            <a:endParaRPr sz="1200">
              <a:solidFill>
                <a:schemeClr val="dk1"/>
              </a:solidFill>
            </a:endParaRPr>
          </a:p>
          <a:p>
            <a:pPr marL="457200" lvl="0" indent="0" algn="l" rtl="0">
              <a:lnSpc>
                <a:spcPct val="115000"/>
              </a:lnSpc>
              <a:spcBef>
                <a:spcPts val="0"/>
              </a:spcBef>
              <a:spcAft>
                <a:spcPts val="0"/>
              </a:spcAft>
              <a:buNone/>
            </a:pPr>
            <a:endParaRPr sz="1200">
              <a:solidFill>
                <a:schemeClr val="dk1"/>
              </a:solidFill>
            </a:endParaRPr>
          </a:p>
          <a:p>
            <a:pPr marL="0" lvl="0" indent="0" algn="l" rtl="0">
              <a:lnSpc>
                <a:spcPct val="115000"/>
              </a:lnSpc>
              <a:spcBef>
                <a:spcPts val="0"/>
              </a:spcBef>
              <a:spcAft>
                <a:spcPts val="0"/>
              </a:spcAft>
              <a:buNone/>
            </a:pPr>
            <a:endParaRPr sz="1200">
              <a:solidFill>
                <a:schemeClr val="dk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8CB6-7C76-AAE7-B34C-E486A853A07E}"/>
              </a:ext>
            </a:extLst>
          </p:cNvPr>
          <p:cNvSpPr>
            <a:spLocks noGrp="1"/>
          </p:cNvSpPr>
          <p:nvPr>
            <p:ph type="title"/>
          </p:nvPr>
        </p:nvSpPr>
        <p:spPr/>
        <p:txBody>
          <a:bodyPr>
            <a:normAutofit fontScale="90000"/>
          </a:bodyPr>
          <a:lstStyle/>
          <a:p>
            <a:r>
              <a:rPr lang="en-GB"/>
              <a:t>References</a:t>
            </a:r>
            <a:r>
              <a:rPr lang="en-GB" dirty="0"/>
              <a:t> used as a group</a:t>
            </a:r>
          </a:p>
        </p:txBody>
      </p:sp>
      <p:sp>
        <p:nvSpPr>
          <p:cNvPr id="3" name="Text Placeholder 2">
            <a:extLst>
              <a:ext uri="{FF2B5EF4-FFF2-40B4-BE49-F238E27FC236}">
                <a16:creationId xmlns:a16="http://schemas.microsoft.com/office/drawing/2014/main" id="{DB26B370-175A-C830-7891-25FD0C961CA0}"/>
              </a:ext>
            </a:extLst>
          </p:cNvPr>
          <p:cNvSpPr>
            <a:spLocks noGrp="1"/>
          </p:cNvSpPr>
          <p:nvPr>
            <p:ph type="body" idx="1"/>
          </p:nvPr>
        </p:nvSpPr>
        <p:spPr/>
        <p:txBody>
          <a:bodyPr/>
          <a:lstStyle/>
          <a:p>
            <a:pPr marL="114300" indent="0">
              <a:buNone/>
            </a:pPr>
            <a:endParaRPr lang="en-US" dirty="0"/>
          </a:p>
          <a:p>
            <a:pPr>
              <a:lnSpc>
                <a:spcPct val="114999"/>
              </a:lnSpc>
            </a:pPr>
            <a:r>
              <a:rPr lang="en-GB" sz="1200" err="1">
                <a:solidFill>
                  <a:srgbClr val="000000"/>
                </a:solidFill>
              </a:rPr>
              <a:t>SimilarWeb</a:t>
            </a:r>
            <a:r>
              <a:rPr lang="en-GB" sz="1200">
                <a:solidFill>
                  <a:srgbClr val="000000"/>
                </a:solidFill>
              </a:rPr>
              <a:t> (2024). </a:t>
            </a:r>
            <a:r>
              <a:rPr lang="en-GB" sz="1200" i="1">
                <a:solidFill>
                  <a:srgbClr val="000000"/>
                </a:solidFill>
              </a:rPr>
              <a:t>Demographics</a:t>
            </a:r>
            <a:r>
              <a:rPr lang="en-GB" sz="1200">
                <a:solidFill>
                  <a:srgbClr val="000000"/>
                </a:solidFill>
              </a:rPr>
              <a:t>. (online) </a:t>
            </a:r>
            <a:r>
              <a:rPr lang="en-GB" sz="1200" err="1">
                <a:solidFill>
                  <a:srgbClr val="000000"/>
                </a:solidFill>
              </a:rPr>
              <a:t>Similarweb</a:t>
            </a:r>
            <a:r>
              <a:rPr lang="en-GB" sz="1200">
                <a:solidFill>
                  <a:srgbClr val="000000"/>
                </a:solidFill>
              </a:rPr>
              <a:t>. Available at:</a:t>
            </a:r>
            <a:r>
              <a:rPr lang="en-GB" sz="1200" dirty="0">
                <a:solidFill>
                  <a:srgbClr val="000000"/>
                </a:solidFill>
                <a:hlinkClick r:id="rId2"/>
              </a:rPr>
              <a:t> https://pro.similarweb.com/#/digitalsuite/websiteanalysis/audience-demographics/</a:t>
            </a:r>
            <a:r>
              <a:rPr lang="en-GB" sz="1200" dirty="0">
                <a:solidFill>
                  <a:srgbClr val="000000"/>
                </a:solidFill>
              </a:rPr>
              <a:t>. </a:t>
            </a:r>
            <a:endParaRPr lang="en-GB" dirty="0"/>
          </a:p>
          <a:p>
            <a:pPr>
              <a:lnSpc>
                <a:spcPct val="114999"/>
              </a:lnSpc>
            </a:pPr>
            <a:r>
              <a:rPr lang="en-GB" sz="1200">
                <a:solidFill>
                  <a:srgbClr val="000000"/>
                </a:solidFill>
              </a:rPr>
              <a:t>‌Jin, Joy. “</a:t>
            </a:r>
            <a:r>
              <a:rPr lang="en-GB" sz="1200" err="1">
                <a:solidFill>
                  <a:srgbClr val="000000"/>
                </a:solidFill>
              </a:rPr>
              <a:t>Colors</a:t>
            </a:r>
            <a:r>
              <a:rPr lang="en-GB" sz="1200">
                <a:solidFill>
                  <a:srgbClr val="000000"/>
                </a:solidFill>
              </a:rPr>
              <a:t> and Emotions: How Different Colors Affect Perception and Mood.” </a:t>
            </a:r>
            <a:r>
              <a:rPr lang="en-GB" sz="1200" i="1" err="1">
                <a:solidFill>
                  <a:srgbClr val="000000"/>
                </a:solidFill>
              </a:rPr>
              <a:t>Looka</a:t>
            </a:r>
            <a:r>
              <a:rPr lang="en-GB" sz="1200">
                <a:solidFill>
                  <a:srgbClr val="000000"/>
                </a:solidFill>
              </a:rPr>
              <a:t>, (12/11/19), looka.com/blog/</a:t>
            </a:r>
            <a:r>
              <a:rPr lang="en-GB" sz="1200" err="1">
                <a:solidFill>
                  <a:srgbClr val="000000"/>
                </a:solidFill>
              </a:rPr>
              <a:t>colors</a:t>
            </a:r>
            <a:r>
              <a:rPr lang="en-GB" sz="1200">
                <a:solidFill>
                  <a:srgbClr val="000000"/>
                </a:solidFill>
              </a:rPr>
              <a:t>-and-emotions/. (Accessed 08/01/25). </a:t>
            </a:r>
            <a:endParaRPr lang="en-GB"/>
          </a:p>
          <a:p>
            <a:pPr>
              <a:lnSpc>
                <a:spcPct val="114999"/>
              </a:lnSpc>
            </a:pPr>
            <a:r>
              <a:rPr lang="en-GB" sz="1200" dirty="0">
                <a:solidFill>
                  <a:srgbClr val="000000"/>
                </a:solidFill>
                <a:hlinkClick r:id="rId3"/>
              </a:rPr>
              <a:t>www.gwr.com</a:t>
            </a:r>
            <a:r>
              <a:rPr lang="en-GB" sz="1200">
                <a:solidFill>
                  <a:srgbClr val="000000"/>
                </a:solidFill>
              </a:rPr>
              <a:t>. (n.d.). </a:t>
            </a:r>
            <a:r>
              <a:rPr lang="en-GB" sz="1200" i="1">
                <a:solidFill>
                  <a:srgbClr val="000000"/>
                </a:solidFill>
              </a:rPr>
              <a:t>Sustainability | Great Western Railway</a:t>
            </a:r>
            <a:r>
              <a:rPr lang="en-GB" sz="1200">
                <a:solidFill>
                  <a:srgbClr val="000000"/>
                </a:solidFill>
              </a:rPr>
              <a:t>. (online) Available at: </a:t>
            </a:r>
            <a:r>
              <a:rPr lang="en-GB" sz="1200" dirty="0">
                <a:solidFill>
                  <a:srgbClr val="000000"/>
                </a:solidFill>
                <a:hlinkClick r:id="rId4"/>
              </a:rPr>
              <a:t>https://www.gwr.com/about-gwr/what-you-can-expect/sustainability</a:t>
            </a:r>
            <a:r>
              <a:rPr lang="en-GB" sz="1200" dirty="0">
                <a:solidFill>
                  <a:srgbClr val="000000"/>
                </a:solidFill>
              </a:rPr>
              <a:t>.</a:t>
            </a:r>
            <a:endParaRPr lang="en-GB"/>
          </a:p>
          <a:p>
            <a:pPr>
              <a:lnSpc>
                <a:spcPct val="114999"/>
              </a:lnSpc>
            </a:pPr>
            <a:r>
              <a:rPr lang="en-GB" sz="1200">
                <a:solidFill>
                  <a:srgbClr val="000000"/>
                </a:solidFill>
              </a:rPr>
              <a:t>‌Gwr.com. (2025). </a:t>
            </a:r>
            <a:r>
              <a:rPr lang="en-GB" sz="1200" i="1">
                <a:solidFill>
                  <a:srgbClr val="000000"/>
                </a:solidFill>
              </a:rPr>
              <a:t>Travel Offers, Deals &amp; Discounts | Great Western Railway</a:t>
            </a:r>
            <a:r>
              <a:rPr lang="en-GB" sz="1200">
                <a:solidFill>
                  <a:srgbClr val="000000"/>
                </a:solidFill>
              </a:rPr>
              <a:t>. (online) Available at: </a:t>
            </a:r>
            <a:r>
              <a:rPr lang="en-GB" sz="1200" dirty="0">
                <a:solidFill>
                  <a:srgbClr val="000000"/>
                </a:solidFill>
                <a:hlinkClick r:id="rId5"/>
              </a:rPr>
              <a:t>https://www.gwr.com/your-tickets/ways-to-save/offers</a:t>
            </a:r>
            <a:r>
              <a:rPr lang="en-GB" sz="1200">
                <a:solidFill>
                  <a:srgbClr val="000000"/>
                </a:solidFill>
              </a:rPr>
              <a:t> (Accessed 9 Jan. 2025).</a:t>
            </a:r>
            <a:endParaRPr lang="en-GB"/>
          </a:p>
          <a:p>
            <a:pPr>
              <a:lnSpc>
                <a:spcPct val="114999"/>
              </a:lnSpc>
            </a:pPr>
            <a:r>
              <a:rPr lang="en-GB" sz="1200">
                <a:solidFill>
                  <a:srgbClr val="000000"/>
                </a:solidFill>
              </a:rPr>
              <a:t>‌Statista. (n.d.). </a:t>
            </a:r>
            <a:r>
              <a:rPr lang="en-GB" sz="1200" i="1">
                <a:solidFill>
                  <a:srgbClr val="000000"/>
                </a:solidFill>
              </a:rPr>
              <a:t>UK festival attendance groups 2019</a:t>
            </a:r>
            <a:r>
              <a:rPr lang="en-GB" sz="1200">
                <a:solidFill>
                  <a:srgbClr val="000000"/>
                </a:solidFill>
              </a:rPr>
              <a:t>. (online) Available at: </a:t>
            </a:r>
            <a:r>
              <a:rPr lang="en-GB" sz="1200" dirty="0">
                <a:solidFill>
                  <a:srgbClr val="000000"/>
                </a:solidFill>
              </a:rPr>
              <a:t>https://www.statista.com/statistics/1097904/uk-festival-attendance-groups/.</a:t>
            </a:r>
            <a:endParaRPr lang="en-GB" dirty="0"/>
          </a:p>
        </p:txBody>
      </p:sp>
    </p:spTree>
    <p:extLst>
      <p:ext uri="{BB962C8B-B14F-4D97-AF65-F5344CB8AC3E}">
        <p14:creationId xmlns:p14="http://schemas.microsoft.com/office/powerpoint/2010/main" val="2864795725"/>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21</Slides>
  <Notes>19</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Simple Light</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used as a group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26</cp:revision>
  <dcterms:modified xsi:type="dcterms:W3CDTF">2025-01-14T20:02:48Z</dcterms:modified>
</cp:coreProperties>
</file>