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34"/>
  </p:notesMasterIdLst>
  <p:sldIdLst>
    <p:sldId id="258" r:id="rId6"/>
    <p:sldId id="259" r:id="rId7"/>
    <p:sldId id="730" r:id="rId8"/>
    <p:sldId id="731" r:id="rId9"/>
    <p:sldId id="732" r:id="rId10"/>
    <p:sldId id="733" r:id="rId11"/>
    <p:sldId id="734" r:id="rId12"/>
    <p:sldId id="735" r:id="rId13"/>
    <p:sldId id="736" r:id="rId14"/>
    <p:sldId id="737" r:id="rId15"/>
    <p:sldId id="738" r:id="rId16"/>
    <p:sldId id="268" r:id="rId17"/>
    <p:sldId id="739" r:id="rId18"/>
    <p:sldId id="740" r:id="rId19"/>
    <p:sldId id="741" r:id="rId20"/>
    <p:sldId id="742" r:id="rId21"/>
    <p:sldId id="743" r:id="rId22"/>
    <p:sldId id="744" r:id="rId23"/>
    <p:sldId id="745" r:id="rId24"/>
    <p:sldId id="746" r:id="rId25"/>
    <p:sldId id="747" r:id="rId26"/>
    <p:sldId id="748" r:id="rId27"/>
    <p:sldId id="749" r:id="rId28"/>
    <p:sldId id="750" r:id="rId29"/>
    <p:sldId id="751" r:id="rId30"/>
    <p:sldId id="752" r:id="rId31"/>
    <p:sldId id="283" r:id="rId32"/>
    <p:sldId id="284" r:id="rId3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15" autoAdjust="0"/>
    <p:restoredTop sz="94643" autoAdjust="0"/>
  </p:normalViewPr>
  <p:slideViewPr>
    <p:cSldViewPr snapToGrid="0">
      <p:cViewPr varScale="1">
        <p:scale>
          <a:sx n="81" d="100"/>
          <a:sy n="81" d="100"/>
        </p:scale>
        <p:origin x="1325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9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Project management – global context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Project Management </a:t>
            </a:r>
          </a:p>
          <a:p>
            <a:r>
              <a:rPr lang="en-GB" b="1" dirty="0">
                <a:solidFill>
                  <a:srgbClr val="FF0000"/>
                </a:solidFill>
              </a:rPr>
              <a:t>BALM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Many projects have international elements</a:t>
            </a:r>
          </a:p>
          <a:p>
            <a:r>
              <a:rPr lang="en-GB" dirty="0"/>
              <a:t>Consider some aspects: culture, communication, commonalities</a:t>
            </a:r>
          </a:p>
          <a:p>
            <a:r>
              <a:rPr lang="en-GB" dirty="0"/>
              <a:t>Implications for project management</a:t>
            </a:r>
          </a:p>
          <a:p>
            <a:r>
              <a:rPr lang="en-GB" dirty="0"/>
              <a:t>Summary of topics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4" y="5409447"/>
            <a:ext cx="1308371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951632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Introduction</a:t>
            </a:r>
          </a:p>
          <a:p>
            <a:endParaRPr lang="en-GB" sz="1050" dirty="0"/>
          </a:p>
          <a:p>
            <a:r>
              <a:rPr lang="en-US" altLang="zh-TW" sz="1800" dirty="0"/>
              <a:t>Explore some international aspects of projects; cross-border or more local</a:t>
            </a:r>
          </a:p>
          <a:p>
            <a:r>
              <a:rPr lang="en-US" sz="1800" dirty="0"/>
              <a:t>Manifestation of cultural, language and other factors</a:t>
            </a:r>
          </a:p>
          <a:p>
            <a:r>
              <a:rPr lang="en-US" sz="1800" dirty="0"/>
              <a:t>Encourage cross-topic reflection and generalist thinking</a:t>
            </a:r>
          </a:p>
          <a:p>
            <a:r>
              <a:rPr lang="en-US" sz="1800" dirty="0"/>
              <a:t>Consider the implications in terms of project management</a:t>
            </a:r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4" y="5409447"/>
            <a:ext cx="1308371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528356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Projects have international elements: context </a:t>
            </a:r>
            <a:r>
              <a:rPr lang="en-GB" sz="1200" dirty="0"/>
              <a:t>(I)</a:t>
            </a:r>
          </a:p>
          <a:p>
            <a:endParaRPr lang="en-GB" sz="1050" dirty="0"/>
          </a:p>
          <a:p>
            <a:r>
              <a:rPr lang="en-US" altLang="zh-TW" sz="1800" dirty="0"/>
              <a:t>We have argued that projects are rarely a single person undertaking</a:t>
            </a:r>
          </a:p>
          <a:p>
            <a:r>
              <a:rPr lang="en-US" altLang="zh-TW" sz="1800" dirty="0"/>
              <a:t>Should also assert that it is unusual for a project </a:t>
            </a:r>
            <a:r>
              <a:rPr lang="en-US" altLang="zh-TW" sz="1800" i="1" dirty="0"/>
              <a:t>not</a:t>
            </a:r>
            <a:r>
              <a:rPr lang="en-US" altLang="zh-TW" sz="1800" dirty="0"/>
              <a:t> to have an international dimension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854608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Projects have international elements: context </a:t>
            </a:r>
            <a:r>
              <a:rPr lang="en-GB" sz="1200" dirty="0"/>
              <a:t>(II)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800" i="1" dirty="0"/>
              <a:t>Consider the international components within case projects from chapters 1-6</a:t>
            </a:r>
          </a:p>
          <a:p>
            <a:pPr marL="385763" indent="-385763">
              <a:buFont typeface="+mj-lt"/>
              <a:buAutoNum type="arabicPeriod"/>
            </a:pPr>
            <a:r>
              <a:rPr lang="en-US" altLang="zh-TW" sz="1650" dirty="0"/>
              <a:t>Development of tourism / visitor facility</a:t>
            </a:r>
          </a:p>
          <a:p>
            <a:pPr marL="385763" indent="-385763">
              <a:buFont typeface="+mj-lt"/>
              <a:buAutoNum type="arabicPeriod"/>
            </a:pPr>
            <a:r>
              <a:rPr lang="en-US" altLang="zh-TW" sz="1650" dirty="0"/>
              <a:t>Wind energy projects</a:t>
            </a:r>
          </a:p>
          <a:p>
            <a:pPr marL="385763" indent="-385763">
              <a:buFont typeface="+mj-lt"/>
              <a:buAutoNum type="arabicPeriod"/>
            </a:pPr>
            <a:r>
              <a:rPr lang="en-US" altLang="zh-TW" sz="1650" dirty="0"/>
              <a:t>Mega-event hosting</a:t>
            </a:r>
          </a:p>
          <a:p>
            <a:pPr marL="385763" indent="-385763">
              <a:buFont typeface="+mj-lt"/>
              <a:buAutoNum type="arabicPeriod"/>
            </a:pPr>
            <a:r>
              <a:rPr lang="en-US" altLang="zh-TW" sz="1650" dirty="0"/>
              <a:t>Projects concerned with motor vehicle / SUV</a:t>
            </a:r>
          </a:p>
          <a:p>
            <a:pPr marL="385763" indent="-385763">
              <a:buFont typeface="+mj-lt"/>
              <a:buAutoNum type="arabicPeriod"/>
            </a:pPr>
            <a:r>
              <a:rPr lang="en-US" altLang="zh-TW" sz="1650" dirty="0"/>
              <a:t>Design and development of a new airlifter</a:t>
            </a:r>
          </a:p>
          <a:p>
            <a:pPr marL="385763" indent="-385763">
              <a:buFont typeface="+mj-lt"/>
              <a:buAutoNum type="arabicPeriod"/>
            </a:pPr>
            <a:r>
              <a:rPr lang="en-US" altLang="zh-TW" sz="1650" dirty="0"/>
              <a:t>Airport terminals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4078926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1964251"/>
            <a:ext cx="7972425" cy="29837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Projects have international elements: context </a:t>
            </a:r>
            <a:r>
              <a:rPr lang="en-GB" sz="1200" dirty="0"/>
              <a:t>(III)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925" y="2329801"/>
            <a:ext cx="3869602" cy="2618156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42925" y="4855624"/>
            <a:ext cx="283733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50" dirty="0"/>
              <a:t>Reproduced from </a:t>
            </a:r>
            <a:r>
              <a:rPr lang="en-GB" sz="750" i="1" dirty="0"/>
              <a:t>Understanding Project Management </a:t>
            </a:r>
            <a:r>
              <a:rPr lang="en-GB" sz="75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3068934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Projects have international elements: context </a:t>
            </a:r>
            <a:r>
              <a:rPr lang="en-GB" sz="1200" dirty="0"/>
              <a:t>(IV)</a:t>
            </a:r>
          </a:p>
          <a:p>
            <a:pPr marL="0" indent="0">
              <a:buNone/>
            </a:pPr>
            <a:endParaRPr lang="en-GB" altLang="zh-TW" sz="1050" dirty="0"/>
          </a:p>
          <a:p>
            <a:pPr marL="0" indent="0">
              <a:buNone/>
            </a:pPr>
            <a:r>
              <a:rPr lang="en-US" altLang="zh-TW" sz="1800" i="1" dirty="0"/>
              <a:t>An analysis of our more local projects might reveal:</a:t>
            </a:r>
          </a:p>
          <a:p>
            <a:r>
              <a:rPr lang="en-US" altLang="zh-TW" sz="1800" dirty="0"/>
              <a:t>Quasi-international aspects</a:t>
            </a:r>
          </a:p>
          <a:p>
            <a:r>
              <a:rPr lang="en-US" altLang="zh-TW" sz="1800" dirty="0"/>
              <a:t>Components that are multi-international, multi-cultural or multi-ethic</a:t>
            </a:r>
          </a:p>
          <a:p>
            <a:r>
              <a:rPr lang="en-US" altLang="zh-TW" sz="1800" dirty="0"/>
              <a:t>An inevitable variety of cultures within stakeholder groups or organisations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968339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950" dirty="0"/>
              <a:t>Projects have international elements: approach</a:t>
            </a:r>
          </a:p>
          <a:p>
            <a:pPr marL="0" indent="0">
              <a:buNone/>
            </a:pPr>
            <a:endParaRPr lang="en-GB" sz="1125" dirty="0"/>
          </a:p>
          <a:p>
            <a:pPr marL="0" indent="0">
              <a:buNone/>
            </a:pPr>
            <a:r>
              <a:rPr lang="en-GB" sz="1950" i="1" dirty="0"/>
              <a:t>Drawing on comparative disciplines such as international HRM we might conclude:</a:t>
            </a:r>
          </a:p>
          <a:p>
            <a:r>
              <a:rPr lang="en-US" altLang="zh-TW" sz="1950" dirty="0"/>
              <a:t>Advocating approaches that foster adoption of a broad mind-set</a:t>
            </a:r>
          </a:p>
          <a:p>
            <a:r>
              <a:rPr lang="en-US" altLang="zh-TW" sz="1950" dirty="0"/>
              <a:t>To think and act globally</a:t>
            </a:r>
          </a:p>
          <a:p>
            <a:r>
              <a:rPr lang="en-US" altLang="zh-TW" sz="1950" dirty="0"/>
              <a:t>Establishing equidistance to lower emphasis on locations as ‘home’ or ‘overseas’</a:t>
            </a:r>
          </a:p>
          <a:p>
            <a:r>
              <a:rPr lang="en-US" altLang="zh-TW" sz="1950" dirty="0"/>
              <a:t>In terms of structure, breaking down silos inherent in structures and geographies</a:t>
            </a:r>
          </a:p>
          <a:p>
            <a:r>
              <a:rPr lang="en-US" altLang="zh-TW" sz="1950" dirty="0"/>
              <a:t>The value of developing global leadership skills</a:t>
            </a:r>
          </a:p>
          <a:p>
            <a:r>
              <a:rPr lang="en-US" altLang="zh-TW" sz="1950" dirty="0"/>
              <a:t>The likely need and value of constantly re-inventing things (</a:t>
            </a:r>
            <a:r>
              <a:rPr lang="en-GB" sz="1800" dirty="0"/>
              <a:t>Briscoe, Schuler, and </a:t>
            </a:r>
            <a:r>
              <a:rPr lang="en-GB" sz="1800" dirty="0" err="1"/>
              <a:t>Tarique</a:t>
            </a:r>
            <a:r>
              <a:rPr lang="en-GB" sz="1800" dirty="0"/>
              <a:t>, 2012)  </a:t>
            </a:r>
            <a:endParaRPr lang="en-US" altLang="zh-TW" sz="1950" dirty="0">
              <a:solidFill>
                <a:srgbClr val="FF0000"/>
              </a:solidFill>
            </a:endParaRPr>
          </a:p>
          <a:p>
            <a:endParaRPr lang="en-US" altLang="zh-TW" dirty="0">
              <a:solidFill>
                <a:srgbClr val="FF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561584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Projects have international elements: significance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US" altLang="zh-TW" sz="1800" i="1" dirty="0"/>
              <a:t>We might find ourselves vacillating between two poles of thought:</a:t>
            </a:r>
          </a:p>
          <a:p>
            <a:r>
              <a:rPr lang="en-US" altLang="zh-TW" sz="1800" dirty="0"/>
              <a:t>On the one hand, global projects take place successfully despite the doubtless associated difficulties; why all the concern?</a:t>
            </a:r>
          </a:p>
          <a:p>
            <a:r>
              <a:rPr lang="en-US" altLang="zh-TW" sz="1800" dirty="0"/>
              <a:t>On the other hand, this is a big consideration that that provides a source of risk to projects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528186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Project management: international perspectives </a:t>
            </a:r>
            <a:r>
              <a:rPr lang="en-GB" sz="1200" dirty="0"/>
              <a:t>(I)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US" altLang="zh-TW" sz="1800" dirty="0"/>
              <a:t>We could ‘borrow from’ other disciplines (such as IHRM) or ‘upscale’ and internationalize project management approaches (to IPM)</a:t>
            </a:r>
          </a:p>
          <a:p>
            <a:r>
              <a:rPr lang="en-US" altLang="zh-TW" sz="1800" dirty="0"/>
              <a:t>This helps to set out initial framework but there are risks here</a:t>
            </a:r>
          </a:p>
          <a:p>
            <a:r>
              <a:rPr lang="en-US" altLang="zh-TW" sz="1800" dirty="0"/>
              <a:t>For example, specific geographies may not want to adopt processes from other geographies where their shared history</a:t>
            </a:r>
            <a:r>
              <a:rPr lang="en-US" altLang="zh-TW" sz="1800" dirty="0">
                <a:solidFill>
                  <a:srgbClr val="FF0000"/>
                </a:solidFill>
              </a:rPr>
              <a:t> </a:t>
            </a:r>
            <a:r>
              <a:rPr lang="en-US" altLang="zh-TW" sz="1800" dirty="0"/>
              <a:t>included periods of conflict; the articulation of this may not always be apparent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518125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Project management: international perspectives </a:t>
            </a:r>
            <a:r>
              <a:rPr lang="en-GB" sz="1200" dirty="0"/>
              <a:t>(II)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US" altLang="zh-TW" sz="1800" dirty="0"/>
              <a:t>Many lenses or perspectives that help to frame the challenge</a:t>
            </a:r>
          </a:p>
          <a:p>
            <a:r>
              <a:rPr lang="en-US" altLang="zh-TW" sz="1800" dirty="0"/>
              <a:t>The change of context and objectives from project to project implies a continuing modification of approach</a:t>
            </a:r>
          </a:p>
          <a:p>
            <a:r>
              <a:rPr lang="en-US" altLang="zh-TW" sz="1800" dirty="0"/>
              <a:t>‘One size’ will </a:t>
            </a:r>
            <a:r>
              <a:rPr lang="en-US" altLang="zh-TW" sz="1800" i="1" dirty="0"/>
              <a:t>not</a:t>
            </a:r>
            <a:r>
              <a:rPr lang="en-US" altLang="zh-TW" sz="1800" dirty="0"/>
              <a:t> fit all</a:t>
            </a:r>
          </a:p>
          <a:p>
            <a:r>
              <a:rPr lang="en-US" altLang="zh-TW" sz="1800" dirty="0"/>
              <a:t>Need to understand stakeholders, culture, ethics and aspects relating to geography and nationality</a:t>
            </a:r>
          </a:p>
          <a:p>
            <a:r>
              <a:rPr lang="en-US" altLang="zh-TW" sz="1800" dirty="0"/>
              <a:t>Knowledge of multi-international organisations, international strategy and core functions such as production, marketing, finance and HRM may also be required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4035087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cultural influences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US" altLang="zh-TW" sz="1800" dirty="0"/>
              <a:t>We might feel some certainty within our world; what seems quite strange to you is quite normal to me. </a:t>
            </a:r>
          </a:p>
          <a:p>
            <a:r>
              <a:rPr lang="en-US" altLang="zh-TW" sz="1800" dirty="0"/>
              <a:t>We need to acknowledge that strangeness is not wrong but differences present challenge</a:t>
            </a:r>
          </a:p>
          <a:p>
            <a:r>
              <a:rPr lang="en-US" altLang="zh-TW" sz="1800" dirty="0"/>
              <a:t>In global world of projects, like to be regularly occurrence</a:t>
            </a:r>
          </a:p>
          <a:p>
            <a:r>
              <a:rPr lang="en-US" altLang="zh-TW" sz="1800" dirty="0"/>
              <a:t>This presents a new set of risks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881985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characterising culture – constructs of </a:t>
            </a:r>
            <a:r>
              <a:rPr lang="en-GB" sz="1800" i="1" dirty="0"/>
              <a:t>uncertainty </a:t>
            </a:r>
            <a:r>
              <a:rPr lang="en-GB" sz="1800" dirty="0"/>
              <a:t>and </a:t>
            </a:r>
            <a:r>
              <a:rPr lang="en-GB" sz="1800" i="1" dirty="0"/>
              <a:t>power </a:t>
            </a:r>
            <a:r>
              <a:rPr lang="en-GB" sz="1200" dirty="0"/>
              <a:t>(I)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US" altLang="zh-TW" sz="1800" i="1" dirty="0"/>
              <a:t>‘Uncertainty avoidance’</a:t>
            </a:r>
            <a:r>
              <a:rPr lang="en-US" altLang="zh-TW" sz="1800" dirty="0"/>
              <a:t> (Hofstede &amp; Hofstede, 2005)</a:t>
            </a:r>
          </a:p>
          <a:p>
            <a:r>
              <a:rPr lang="en-US" altLang="zh-TW" sz="1800" dirty="0"/>
              <a:t>Nations react to levels of uncertainty in different ways</a:t>
            </a:r>
          </a:p>
          <a:p>
            <a:r>
              <a:rPr lang="en-US" altLang="zh-TW" sz="1800" dirty="0"/>
              <a:t>One basis for characterising national cultures</a:t>
            </a:r>
          </a:p>
          <a:p>
            <a:r>
              <a:rPr lang="en-US" altLang="zh-TW" sz="1800" dirty="0"/>
              <a:t>To what extent is this true and does it matter?</a:t>
            </a:r>
          </a:p>
          <a:p>
            <a:r>
              <a:rPr lang="en-US" altLang="zh-TW" sz="1800" dirty="0"/>
              <a:t>Evidence suggests this is worthwhile considering</a:t>
            </a:r>
          </a:p>
          <a:p>
            <a:r>
              <a:rPr lang="en-US" altLang="zh-TW" sz="1800" dirty="0"/>
              <a:t>Projects (outcome and process) will be affected by this</a:t>
            </a:r>
          </a:p>
          <a:p>
            <a:endParaRPr lang="en-US" altLang="zh-TW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0392956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characterising culture – constructs of </a:t>
            </a:r>
            <a:r>
              <a:rPr lang="en-GB" sz="1800" i="1" dirty="0"/>
              <a:t>uncertainty </a:t>
            </a:r>
            <a:r>
              <a:rPr lang="en-GB" sz="1800" dirty="0"/>
              <a:t>and </a:t>
            </a:r>
            <a:r>
              <a:rPr lang="en-GB" sz="1800" i="1" dirty="0"/>
              <a:t>power </a:t>
            </a:r>
            <a:r>
              <a:rPr lang="en-GB" sz="1200" dirty="0"/>
              <a:t>(II)</a:t>
            </a:r>
            <a:r>
              <a:rPr lang="en-GB" sz="1800" i="1" dirty="0"/>
              <a:t> 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US" altLang="zh-TW" sz="1800" i="1" dirty="0"/>
              <a:t>‘Power distance’ </a:t>
            </a:r>
            <a:r>
              <a:rPr lang="en-US" altLang="zh-TW" sz="1800" dirty="0"/>
              <a:t>(Hofstede &amp; Hofstede, 2005)</a:t>
            </a:r>
          </a:p>
          <a:p>
            <a:pPr marL="0" indent="0">
              <a:buNone/>
            </a:pPr>
            <a:r>
              <a:rPr lang="en-US" altLang="zh-TW" sz="1800" dirty="0"/>
              <a:t>Perspectives on the distribution of power within different societies; how might this be reflected in projects delivered in different situations?</a:t>
            </a:r>
          </a:p>
          <a:p>
            <a:pPr marL="385763" indent="-385763">
              <a:buAutoNum type="arabicParenR"/>
            </a:pPr>
            <a:r>
              <a:rPr lang="en-US" altLang="zh-TW" sz="1800" dirty="0"/>
              <a:t>with </a:t>
            </a:r>
            <a:r>
              <a:rPr lang="en-US" altLang="zh-TW" sz="1800" i="1" dirty="0"/>
              <a:t>higher</a:t>
            </a:r>
            <a:r>
              <a:rPr lang="en-US" altLang="zh-TW" sz="1800" dirty="0"/>
              <a:t> power distance</a:t>
            </a:r>
          </a:p>
          <a:p>
            <a:pPr marL="385763" indent="-385763">
              <a:buAutoNum type="arabicParenR"/>
            </a:pPr>
            <a:r>
              <a:rPr lang="en-US" altLang="zh-TW" sz="1800" dirty="0"/>
              <a:t>with </a:t>
            </a:r>
            <a:r>
              <a:rPr lang="en-US" altLang="zh-TW" sz="1800" i="1" dirty="0"/>
              <a:t>lower</a:t>
            </a:r>
            <a:r>
              <a:rPr lang="en-US" altLang="zh-TW" sz="1800" dirty="0"/>
              <a:t> power distance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41292037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initial reflections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US" altLang="zh-TW" sz="1800" dirty="0"/>
              <a:t>Whilst the discussion so far has been prompted by considerations of ‘international’ in project management, general principles apply to all projects</a:t>
            </a:r>
          </a:p>
          <a:p>
            <a:pPr marL="0" indent="0">
              <a:buNone/>
            </a:pPr>
            <a:r>
              <a:rPr lang="en-US" altLang="zh-TW" sz="1800" dirty="0"/>
              <a:t>These are insights; they might be wrong or right, and we might react in an inappropriate manner. We can build better judgement through learning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9745351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Global projects: other aspects of cultures </a:t>
            </a:r>
            <a:r>
              <a:rPr lang="en-GB" sz="1425" dirty="0"/>
              <a:t>(I)</a:t>
            </a:r>
          </a:p>
          <a:p>
            <a:pPr marL="0" indent="0">
              <a:buNone/>
            </a:pPr>
            <a:endParaRPr lang="en-US" altLang="zh-TW" sz="1200" dirty="0"/>
          </a:p>
          <a:p>
            <a:r>
              <a:rPr lang="en-US" altLang="zh-TW" sz="1950" dirty="0"/>
              <a:t>Degree to which a society is based on ‘I’ or ‘We’; consider the implications arising from the ‘We’ doing business with the ‘I’</a:t>
            </a:r>
          </a:p>
          <a:p>
            <a:pPr marL="0" indent="0">
              <a:buNone/>
            </a:pPr>
            <a:endParaRPr lang="en-US" altLang="zh-TW" sz="1200" dirty="0"/>
          </a:p>
          <a:p>
            <a:pPr marL="0" indent="0">
              <a:buNone/>
            </a:pPr>
            <a:r>
              <a:rPr lang="en-US" altLang="zh-TW" i="1" dirty="0" err="1"/>
              <a:t>Trompenaars</a:t>
            </a:r>
            <a:r>
              <a:rPr lang="en-US" altLang="zh-TW" i="1" dirty="0"/>
              <a:t> and Hampden-Turner (2005) provide guidance with regards to  </a:t>
            </a:r>
          </a:p>
          <a:p>
            <a:pPr marL="0" indent="0">
              <a:buNone/>
            </a:pPr>
            <a:r>
              <a:rPr lang="en-US" altLang="zh-TW" dirty="0">
                <a:cs typeface="Arial"/>
              </a:rPr>
              <a:t>• speed of decision making</a:t>
            </a:r>
          </a:p>
          <a:p>
            <a:pPr marL="0" indent="0">
              <a:buNone/>
            </a:pPr>
            <a:r>
              <a:rPr lang="en-US" altLang="zh-TW" dirty="0">
                <a:solidFill>
                  <a:prstClr val="black"/>
                </a:solidFill>
                <a:cs typeface="Arial"/>
              </a:rPr>
              <a:t>• decision-making autonomy</a:t>
            </a:r>
          </a:p>
          <a:p>
            <a:pPr marL="0" indent="0">
              <a:buNone/>
            </a:pPr>
            <a:r>
              <a:rPr lang="en-US" altLang="zh-TW" dirty="0">
                <a:solidFill>
                  <a:prstClr val="black"/>
                </a:solidFill>
                <a:cs typeface="Arial"/>
              </a:rPr>
              <a:t>• levels of status or esteem</a:t>
            </a:r>
          </a:p>
          <a:p>
            <a:pPr marL="0" indent="0">
              <a:buNone/>
            </a:pPr>
            <a:r>
              <a:rPr lang="en-US" altLang="zh-TW" dirty="0">
                <a:solidFill>
                  <a:prstClr val="black"/>
                </a:solidFill>
                <a:cs typeface="Arial"/>
              </a:rPr>
              <a:t>• drivers for deal-making</a:t>
            </a:r>
            <a:endParaRPr lang="en-US" altLang="zh-TW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3774556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other aspects of cultures </a:t>
            </a:r>
            <a:r>
              <a:rPr lang="en-GB" sz="1200" dirty="0"/>
              <a:t>(II)</a:t>
            </a:r>
          </a:p>
          <a:p>
            <a:pPr marL="0" indent="0">
              <a:buNone/>
            </a:pPr>
            <a:endParaRPr lang="en-US" altLang="zh-TW" sz="1050" dirty="0"/>
          </a:p>
          <a:p>
            <a:r>
              <a:rPr lang="en-US" altLang="zh-TW" sz="1800" dirty="0"/>
              <a:t>Aspects covered so far are just a small subset of what the project manager might need to consider; this could also include …</a:t>
            </a:r>
          </a:p>
          <a:p>
            <a:r>
              <a:rPr lang="en-US" altLang="zh-TW" sz="1800" dirty="0"/>
              <a:t>Self, space, communication, language, appearance, eating, time and time consciousness, relationships, value and norms, belief and attitudes, mental processes and learning styles, habits and practices (</a:t>
            </a:r>
            <a:r>
              <a:rPr lang="en-GB" altLang="zh-TW" sz="1800" dirty="0"/>
              <a:t>Moran, </a:t>
            </a:r>
            <a:r>
              <a:rPr lang="en-GB" altLang="zh-TW" sz="1800" dirty="0" err="1"/>
              <a:t>Harrisand</a:t>
            </a:r>
            <a:r>
              <a:rPr lang="en-GB" altLang="zh-TW" sz="1800" dirty="0"/>
              <a:t> Moran, 2011) </a:t>
            </a:r>
            <a:r>
              <a:rPr lang="en-US" altLang="zh-TW" sz="1650" i="1" dirty="0"/>
              <a:t>The project manager may need to extend their understanding of these through an appropriate means. Why? This presents an area of risk to the project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354033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communication</a:t>
            </a:r>
          </a:p>
          <a:p>
            <a:pPr marL="0" indent="0">
              <a:buNone/>
            </a:pPr>
            <a:endParaRPr lang="en-US" altLang="zh-TW" sz="1050" dirty="0"/>
          </a:p>
          <a:p>
            <a:pPr marL="0" indent="0">
              <a:buNone/>
            </a:pPr>
            <a:r>
              <a:rPr lang="en-US" altLang="zh-TW" sz="1800" i="1" dirty="0"/>
              <a:t>Communication and language as a number of key dimensions to consider</a:t>
            </a:r>
          </a:p>
          <a:p>
            <a:r>
              <a:rPr lang="en-US" altLang="zh-TW" sz="1800" dirty="0"/>
              <a:t>This is obvious; is it?</a:t>
            </a:r>
          </a:p>
          <a:p>
            <a:r>
              <a:rPr lang="en-US" altLang="zh-TW" sz="1800" dirty="0"/>
              <a:t>Risks associated with assuming consistent</a:t>
            </a:r>
            <a:r>
              <a:rPr lang="zh-TW" altLang="en-US" sz="1800" dirty="0"/>
              <a:t> </a:t>
            </a:r>
            <a:r>
              <a:rPr lang="en-US" altLang="zh-TW" sz="1800" dirty="0"/>
              <a:t>level of understanding</a:t>
            </a:r>
          </a:p>
          <a:p>
            <a:r>
              <a:rPr lang="en-US" altLang="zh-TW" sz="1800" dirty="0"/>
              <a:t>Need to consider non-verbal types and body language</a:t>
            </a:r>
          </a:p>
          <a:p>
            <a:r>
              <a:rPr lang="en-US" altLang="zh-TW" sz="1800" dirty="0"/>
              <a:t>Many other areas; encourage project manager to have good diagnostic sills 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5876297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communication - language and linguistics ability </a:t>
            </a:r>
            <a:r>
              <a:rPr lang="en-GB" sz="1200" dirty="0"/>
              <a:t>(I)</a:t>
            </a:r>
          </a:p>
          <a:p>
            <a:pPr marL="0" indent="0">
              <a:buNone/>
            </a:pPr>
            <a:endParaRPr lang="en-US" altLang="zh-TW" sz="1050" dirty="0"/>
          </a:p>
          <a:p>
            <a:r>
              <a:rPr lang="en-US" altLang="zh-TW" sz="1800" dirty="0"/>
              <a:t>In busy pressured environments, emphasis on getting communication correct</a:t>
            </a:r>
          </a:p>
          <a:p>
            <a:r>
              <a:rPr lang="en-US" altLang="zh-TW" sz="1800" dirty="0"/>
              <a:t>This may inhibit the language-learning process</a:t>
            </a:r>
          </a:p>
          <a:p>
            <a:r>
              <a:rPr lang="en-US" altLang="zh-TW" sz="1800" dirty="0"/>
              <a:t>In global projects likely to be a mix of languages</a:t>
            </a:r>
          </a:p>
          <a:p>
            <a:r>
              <a:rPr lang="en-US" altLang="zh-TW" sz="1800" dirty="0"/>
              <a:t>The effectiveness of the common language is only as good as the speakers are good </a:t>
            </a:r>
          </a:p>
          <a:p>
            <a:r>
              <a:rPr lang="en-US" altLang="zh-TW" sz="1800" dirty="0">
                <a:solidFill>
                  <a:prstClr val="black"/>
                </a:solidFill>
              </a:rPr>
              <a:t>Approximations, misunderstandings, … these p</a:t>
            </a:r>
            <a:r>
              <a:rPr lang="en-US" altLang="zh-TW" sz="1800" dirty="0"/>
              <a:t>resent a risk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4221747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communication - language and linguistics ability </a:t>
            </a:r>
            <a:r>
              <a:rPr lang="en-GB" sz="1200" dirty="0"/>
              <a:t>(II)</a:t>
            </a:r>
          </a:p>
          <a:p>
            <a:pPr marL="0" indent="0">
              <a:buNone/>
            </a:pPr>
            <a:endParaRPr lang="en-US" altLang="zh-TW" sz="1050" dirty="0"/>
          </a:p>
          <a:p>
            <a:pPr marL="0" indent="0">
              <a:buNone/>
            </a:pPr>
            <a:r>
              <a:rPr lang="en-US" altLang="zh-TW" sz="1800" dirty="0"/>
              <a:t>Recognise the potential problems for second language users - aside from miscommunicating:				(adapted from </a:t>
            </a:r>
            <a:r>
              <a:rPr lang="en-US" altLang="zh-TW" sz="1800" dirty="0" err="1"/>
              <a:t>Tayeb</a:t>
            </a:r>
            <a:r>
              <a:rPr lang="en-US" altLang="zh-TW" sz="1800" dirty="0"/>
              <a:t>, 2003)</a:t>
            </a:r>
          </a:p>
          <a:p>
            <a:r>
              <a:rPr lang="en-US" altLang="zh-TW" sz="1800" dirty="0"/>
              <a:t>Interpersonal skills; humor, sensitivity, negotiation</a:t>
            </a:r>
          </a:p>
          <a:p>
            <a:r>
              <a:rPr lang="en-US" altLang="zh-TW" sz="1800" dirty="0"/>
              <a:t>No one wants to look like a fool; we pretend to understand when we don’t</a:t>
            </a:r>
          </a:p>
          <a:p>
            <a:r>
              <a:rPr lang="en-US" altLang="zh-TW" sz="1800" dirty="0"/>
              <a:t>We could lose our position of power</a:t>
            </a:r>
          </a:p>
          <a:p>
            <a:r>
              <a:rPr lang="en-US" altLang="zh-TW" sz="1800" dirty="0"/>
              <a:t>Misjudgment of linguistic competence provides surprises</a:t>
            </a:r>
          </a:p>
          <a:p>
            <a:r>
              <a:rPr lang="en-US" altLang="zh-TW" sz="1800" dirty="0"/>
              <a:t>Switching of language (to ensure understanding) may be misunderstood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4833404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communication - language and linguistics ability </a:t>
            </a:r>
            <a:r>
              <a:rPr lang="en-GB" sz="1200" dirty="0"/>
              <a:t>(III)</a:t>
            </a:r>
          </a:p>
          <a:p>
            <a:pPr marL="0" indent="0">
              <a:buNone/>
            </a:pPr>
            <a:endParaRPr lang="en-US" altLang="zh-TW" sz="1050" dirty="0"/>
          </a:p>
          <a:p>
            <a:pPr marL="0" indent="0">
              <a:buNone/>
            </a:pPr>
            <a:r>
              <a:rPr lang="en-US" altLang="zh-TW" sz="1800" i="1" dirty="0"/>
              <a:t>Some reflections</a:t>
            </a:r>
          </a:p>
          <a:p>
            <a:r>
              <a:rPr lang="en-US" altLang="zh-TW" sz="1800" dirty="0"/>
              <a:t>These difficulties present risks in project environments</a:t>
            </a:r>
          </a:p>
          <a:p>
            <a:r>
              <a:rPr lang="en-US" altLang="zh-TW" sz="1800" dirty="0"/>
              <a:t>This may also take place in teams with only native speakers but who have limited ability in some aspects of the language</a:t>
            </a:r>
          </a:p>
          <a:p>
            <a:r>
              <a:rPr lang="en-US" altLang="zh-TW" sz="1800" dirty="0"/>
              <a:t>Clearly challenges exist; whist technology might help, the project manager needs to take a pragmatic approach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1062308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commonalities </a:t>
            </a:r>
            <a:r>
              <a:rPr lang="en-GB" sz="1200" dirty="0"/>
              <a:t>(I)</a:t>
            </a:r>
          </a:p>
          <a:p>
            <a:pPr marL="0" indent="0">
              <a:buNone/>
            </a:pPr>
            <a:endParaRPr lang="en-US" altLang="zh-TW" sz="1050" dirty="0"/>
          </a:p>
          <a:p>
            <a:pPr marL="0" indent="0">
              <a:buNone/>
            </a:pPr>
            <a:r>
              <a:rPr lang="en-US" altLang="zh-TW" sz="1800" dirty="0"/>
              <a:t>Some of the difficulties can be eased by identifying common areas of;</a:t>
            </a:r>
          </a:p>
          <a:p>
            <a:r>
              <a:rPr lang="en-US" altLang="zh-TW" sz="1800" dirty="0"/>
              <a:t>Nationality or ethnicity</a:t>
            </a:r>
          </a:p>
          <a:p>
            <a:r>
              <a:rPr lang="en-US" altLang="zh-TW" sz="1800" dirty="0"/>
              <a:t>Culture and communication</a:t>
            </a:r>
          </a:p>
          <a:p>
            <a:r>
              <a:rPr lang="en-US" altLang="zh-TW" sz="1800" dirty="0"/>
              <a:t>Style and personality</a:t>
            </a:r>
          </a:p>
          <a:p>
            <a:r>
              <a:rPr lang="en-US" altLang="zh-TW" sz="1800" dirty="0"/>
              <a:t>Lateral interests and pursuits</a:t>
            </a:r>
          </a:p>
          <a:p>
            <a:pPr marL="0" indent="0">
              <a:buNone/>
            </a:pPr>
            <a:r>
              <a:rPr lang="en-US" altLang="zh-TW" sz="1800" dirty="0"/>
              <a:t>Beware there are also risks here; benefits could nevertheless accrue from a better understanding of a specific discord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6400229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Global projects: commonalities </a:t>
            </a:r>
            <a:r>
              <a:rPr lang="en-GB" sz="1200" dirty="0"/>
              <a:t>(II)</a:t>
            </a:r>
          </a:p>
          <a:p>
            <a:pPr marL="0" indent="0">
              <a:buNone/>
            </a:pPr>
            <a:endParaRPr lang="en-US" altLang="zh-TW" sz="1050" dirty="0"/>
          </a:p>
          <a:p>
            <a:pPr marL="0" indent="0">
              <a:buNone/>
            </a:pPr>
            <a:r>
              <a:rPr lang="en-US" altLang="zh-TW" sz="1800" i="1" dirty="0"/>
              <a:t>Worthwhile highlighting: </a:t>
            </a:r>
          </a:p>
          <a:p>
            <a:r>
              <a:rPr lang="en-US" altLang="zh-TW" sz="1800" dirty="0"/>
              <a:t>Strength of commonality of purpose</a:t>
            </a:r>
          </a:p>
          <a:p>
            <a:r>
              <a:rPr lang="en-US" altLang="zh-TW" sz="1800" dirty="0"/>
              <a:t>Development of productive and effective relationships to help overcome conflict of objectives, structure, competition for resources or perceived cultural mismatches</a:t>
            </a:r>
          </a:p>
          <a:p>
            <a:r>
              <a:rPr lang="en-US" altLang="zh-TW" sz="1800" dirty="0"/>
              <a:t>Urging disparate parties to find mechanisms to overcome these barriers</a:t>
            </a:r>
          </a:p>
          <a:p>
            <a:pPr marL="0" indent="0" algn="ctr">
              <a:buNone/>
            </a:pPr>
            <a:r>
              <a:rPr lang="en-US" altLang="zh-TW" sz="1650" i="1" dirty="0"/>
              <a:t>This is putting soft skills at the vanguard of project management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3291496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Implications for project management (I)</a:t>
            </a:r>
          </a:p>
          <a:p>
            <a:pPr marL="0" indent="0">
              <a:buNone/>
            </a:pPr>
            <a:endParaRPr lang="en-US" altLang="zh-TW" sz="1050" dirty="0"/>
          </a:p>
          <a:p>
            <a:pPr marL="0" indent="0">
              <a:buNone/>
            </a:pPr>
            <a:r>
              <a:rPr lang="en-US" altLang="zh-TW" sz="1800" dirty="0"/>
              <a:t>Risks are ever-present within projects; international dimensions add to this set </a:t>
            </a:r>
          </a:p>
          <a:p>
            <a:pPr marL="0" indent="0">
              <a:buNone/>
            </a:pPr>
            <a:endParaRPr lang="en-US" altLang="zh-TW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925" y="3203692"/>
            <a:ext cx="5499847" cy="1853624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42925" y="5009607"/>
            <a:ext cx="283733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50" dirty="0"/>
              <a:t>Reproduced from </a:t>
            </a:r>
            <a:r>
              <a:rPr lang="en-GB" sz="750" i="1" dirty="0"/>
              <a:t>Understanding Project Management </a:t>
            </a:r>
            <a:r>
              <a:rPr lang="en-GB" sz="75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13149555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1823058"/>
            <a:ext cx="7972425" cy="29837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Implications for project management </a:t>
            </a:r>
            <a:r>
              <a:rPr lang="en-GB" sz="1200" dirty="0"/>
              <a:t>(II)</a:t>
            </a:r>
            <a:endParaRPr lang="en-GB" sz="600" dirty="0"/>
          </a:p>
          <a:p>
            <a:pPr marL="0" indent="0">
              <a:buNone/>
            </a:pPr>
            <a:r>
              <a:rPr lang="en-US" altLang="zh-TW" sz="1800" dirty="0"/>
              <a:t>Risks are ever-present within projects; international dimensions add to this set </a:t>
            </a:r>
          </a:p>
          <a:p>
            <a:pPr marL="0" indent="0">
              <a:buNone/>
            </a:pPr>
            <a:endParaRPr lang="en-US" altLang="zh-TW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84" y="2490425"/>
            <a:ext cx="3559899" cy="2536998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53851" y="5027424"/>
            <a:ext cx="283733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50" dirty="0"/>
              <a:t>Reproduced from </a:t>
            </a:r>
            <a:r>
              <a:rPr lang="en-GB" sz="750" i="1" dirty="0"/>
              <a:t>Understanding Project Management </a:t>
            </a:r>
            <a:r>
              <a:rPr lang="en-GB" sz="75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35853003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550" dirty="0"/>
              <a:t>Implications for project management </a:t>
            </a:r>
            <a:r>
              <a:rPr lang="en-GB" sz="1725" dirty="0"/>
              <a:t>(III)</a:t>
            </a:r>
            <a:r>
              <a:rPr lang="en-US" altLang="zh-TW" sz="2400" dirty="0"/>
              <a:t> Strategic level consideration could include:</a:t>
            </a:r>
          </a:p>
          <a:p>
            <a:pPr marL="0" indent="0">
              <a:buNone/>
            </a:pPr>
            <a:endParaRPr lang="en-US" altLang="zh-TW" sz="1425" i="1" dirty="0"/>
          </a:p>
          <a:p>
            <a:pPr marL="0" indent="0">
              <a:buNone/>
            </a:pPr>
            <a:r>
              <a:rPr lang="en-US" altLang="zh-TW" sz="2625" i="1" dirty="0"/>
              <a:t>Stakeholders</a:t>
            </a:r>
          </a:p>
          <a:p>
            <a:r>
              <a:rPr lang="en-US" altLang="zh-TW" sz="2625" dirty="0"/>
              <a:t>Evaluate from an informed perspective, especially where strong cultural influences exist</a:t>
            </a:r>
          </a:p>
          <a:p>
            <a:r>
              <a:rPr lang="en-US" altLang="zh-TW" sz="2625" dirty="0"/>
              <a:t>may need to acknowledge value of taking particular approach with which we are not normally comfortable</a:t>
            </a:r>
          </a:p>
          <a:p>
            <a:pPr marL="0" indent="0">
              <a:buNone/>
            </a:pPr>
            <a:r>
              <a:rPr lang="en-US" altLang="zh-TW" sz="2625" i="1" dirty="0"/>
              <a:t>Risk</a:t>
            </a:r>
          </a:p>
          <a:p>
            <a:r>
              <a:rPr lang="en-US" altLang="zh-TW" sz="2625" dirty="0"/>
              <a:t>whilst acknowledging ever-present there may be additional regional perspectives to consider</a:t>
            </a:r>
          </a:p>
          <a:p>
            <a:r>
              <a:rPr lang="en-US" altLang="zh-TW" sz="2625" dirty="0"/>
              <a:t>Cultural style might </a:t>
            </a:r>
            <a:r>
              <a:rPr lang="en-US" altLang="zh-TW" sz="2625" dirty="0">
                <a:solidFill>
                  <a:prstClr val="black"/>
                </a:solidFill>
              </a:rPr>
              <a:t>reduce the effectiveness of </a:t>
            </a:r>
            <a:r>
              <a:rPr lang="en-US" altLang="zh-TW" sz="2625" dirty="0"/>
              <a:t>a risk-mistaking action, for example in societies where a desire for mutual accommodation is greater than that for the provisions of a contract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8250667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A sense of perspective: cultural friction</a:t>
            </a:r>
          </a:p>
          <a:p>
            <a:pPr marL="0" indent="0">
              <a:buNone/>
            </a:pPr>
            <a:endParaRPr lang="en-US" altLang="zh-TW" sz="1050" dirty="0"/>
          </a:p>
          <a:p>
            <a:r>
              <a:rPr lang="en-US" altLang="zh-TW" sz="1800" dirty="0"/>
              <a:t>Exploring projects with international dimensions opens up many more areas to consider </a:t>
            </a:r>
          </a:p>
          <a:p>
            <a:r>
              <a:rPr lang="en-US" altLang="zh-TW" sz="1800" dirty="0"/>
              <a:t>Culture may be additionally perceived as a barrier through use of terms such as ‘cultural distance’</a:t>
            </a:r>
          </a:p>
          <a:p>
            <a:r>
              <a:rPr lang="en-US" altLang="zh-TW" sz="1800" dirty="0"/>
              <a:t>‘Cultural friction’ (</a:t>
            </a:r>
            <a:r>
              <a:rPr lang="en-US" altLang="zh-TW" sz="1800" dirty="0" err="1"/>
              <a:t>Shenkar</a:t>
            </a:r>
            <a:r>
              <a:rPr lang="en-US" altLang="zh-TW" sz="1800" dirty="0"/>
              <a:t>, 2012) might be a better term; reflecting the different interfaces or surfaces between cultures</a:t>
            </a:r>
          </a:p>
          <a:p>
            <a:r>
              <a:rPr lang="en-US" altLang="zh-TW" sz="1800" dirty="0"/>
              <a:t>Project management approach needs the bridge between strategy and operations sufficiently robust to accommodate this friction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1134256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Session 9: A global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Summary of topics</a:t>
            </a:r>
          </a:p>
          <a:p>
            <a:pPr marL="0" indent="0">
              <a:buNone/>
            </a:pPr>
            <a:endParaRPr lang="en-GB" sz="1050" dirty="0"/>
          </a:p>
          <a:p>
            <a:pPr lvl="0"/>
            <a:r>
              <a:rPr lang="en-GB" altLang="zh-TW" sz="1800" dirty="0">
                <a:solidFill>
                  <a:prstClr val="black"/>
                </a:solidFill>
              </a:rPr>
              <a:t>Introduction</a:t>
            </a:r>
          </a:p>
          <a:p>
            <a:pPr lvl="0"/>
            <a:r>
              <a:rPr lang="en-GB" altLang="zh-TW" sz="1800" dirty="0">
                <a:solidFill>
                  <a:prstClr val="black"/>
                </a:solidFill>
              </a:rPr>
              <a:t>Many projects have international elements</a:t>
            </a:r>
          </a:p>
          <a:p>
            <a:pPr lvl="0"/>
            <a:r>
              <a:rPr lang="en-GB" altLang="zh-TW" sz="1800" dirty="0">
                <a:solidFill>
                  <a:prstClr val="black"/>
                </a:solidFill>
              </a:rPr>
              <a:t>Consider some aspects: culture, communication, commonalities</a:t>
            </a:r>
          </a:p>
          <a:p>
            <a:pPr lvl="0"/>
            <a:r>
              <a:rPr lang="en-GB" altLang="zh-TW" sz="1800" dirty="0">
                <a:solidFill>
                  <a:prstClr val="black"/>
                </a:solidFill>
              </a:rPr>
              <a:t>Implications for project management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696151153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1995</TotalTime>
  <Words>1795</Words>
  <Application>Microsoft Office PowerPoint</Application>
  <PresentationFormat>On-screen Show (4:3)</PresentationFormat>
  <Paragraphs>223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Arial Narrow</vt:lpstr>
      <vt:lpstr>Calibri Light</vt:lpstr>
      <vt:lpstr>Myriad Pro</vt:lpstr>
      <vt:lpstr>Tahoma</vt:lpstr>
      <vt:lpstr>Wingdings</vt:lpstr>
      <vt:lpstr>1_Custom Design</vt:lpstr>
      <vt:lpstr>20140311PresentationUWTSDTemplate</vt:lpstr>
      <vt:lpstr>Week 9 Project management – global context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  <vt:lpstr>Session 9: A global stage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Pepple, Dennis G. (Dr.)</cp:lastModifiedBy>
  <cp:revision>187</cp:revision>
  <dcterms:created xsi:type="dcterms:W3CDTF">2005-02-17T16:44:33Z</dcterms:created>
  <dcterms:modified xsi:type="dcterms:W3CDTF">2024-01-03T13:11:22Z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