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5124113" cy="106886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42" d="100"/>
          <a:sy n="42" d="100"/>
        </p:scale>
        <p:origin x="1410" y="3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C9C4F4-08F1-4229-B3E8-C099B6473128}" type="datetimeFigureOut">
              <a:rPr lang="en-GB" smtClean="0"/>
              <a:t>12/07/2026</a:t>
            </a:fld>
            <a:endParaRPr lang="en-GB"/>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31139D-12A5-40C0-B06D-F10DB66DEB96}" type="slidenum">
              <a:rPr lang="en-GB" smtClean="0"/>
              <a:t>‹#›</a:t>
            </a:fld>
            <a:endParaRPr lang="en-GB"/>
          </a:p>
        </p:txBody>
      </p:sp>
    </p:spTree>
    <p:extLst>
      <p:ext uri="{BB962C8B-B14F-4D97-AF65-F5344CB8AC3E}">
        <p14:creationId xmlns:p14="http://schemas.microsoft.com/office/powerpoint/2010/main" val="1584893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1139D-12A5-40C0-B06D-F10DB66DEB96}" type="slidenum">
              <a:rPr lang="en-GB" smtClean="0"/>
              <a:t>1</a:t>
            </a:fld>
            <a:endParaRPr lang="en-GB"/>
          </a:p>
        </p:txBody>
      </p:sp>
    </p:spTree>
    <p:extLst>
      <p:ext uri="{BB962C8B-B14F-4D97-AF65-F5344CB8AC3E}">
        <p14:creationId xmlns:p14="http://schemas.microsoft.com/office/powerpoint/2010/main" val="1118786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7/12/2026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7/12/2026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7/12/2026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5124176" cy="1645920"/>
          </a:xfrm>
          <a:prstGeom prst="rect">
            <a:avLst/>
          </a:prstGeom>
          <a:solidFill>
            <a:srgbClr val="0B1A4D"/>
          </a:solidFill>
          <a:ln>
            <a:solidFill>
              <a:srgbClr val="0B1A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800" b="1" dirty="0"/>
              <a:t>The Impact of Online Customer Reviews on Purchase Intention </a:t>
            </a:r>
          </a:p>
          <a:p>
            <a:pPr algn="ctr"/>
            <a:r>
              <a:rPr lang="en-GB" sz="2800" b="1" dirty="0"/>
              <a:t>among ASOS Customers in the UK</a:t>
            </a:r>
            <a:endParaRPr lang="en-GB" sz="2800" dirty="0"/>
          </a:p>
        </p:txBody>
      </p:sp>
      <p:sp>
        <p:nvSpPr>
          <p:cNvPr id="6" name="TextBox 5"/>
          <p:cNvSpPr txBox="1"/>
          <p:nvPr/>
        </p:nvSpPr>
        <p:spPr>
          <a:xfrm>
            <a:off x="13302234" y="118872"/>
            <a:ext cx="2743200" cy="548640"/>
          </a:xfrm>
          <a:prstGeom prst="rect">
            <a:avLst/>
          </a:prstGeom>
          <a:noFill/>
        </p:spPr>
        <p:txBody>
          <a:bodyPr wrap="square">
            <a:spAutoFit/>
          </a:bodyPr>
          <a:lstStyle/>
          <a:p>
            <a:pPr algn="l"/>
            <a:r>
              <a:rPr sz="4000" b="1" dirty="0">
                <a:solidFill>
                  <a:srgbClr val="FFFFFF"/>
                </a:solidFill>
                <a:latin typeface="Arial Narrow"/>
              </a:rPr>
              <a:t>ASOS</a:t>
            </a:r>
          </a:p>
        </p:txBody>
      </p:sp>
      <p:sp>
        <p:nvSpPr>
          <p:cNvPr id="7" name="TextBox 6"/>
          <p:cNvSpPr txBox="1"/>
          <p:nvPr/>
        </p:nvSpPr>
        <p:spPr>
          <a:xfrm>
            <a:off x="13115925" y="736182"/>
            <a:ext cx="2468880" cy="182880"/>
          </a:xfrm>
          <a:prstGeom prst="rect">
            <a:avLst/>
          </a:prstGeom>
          <a:noFill/>
        </p:spPr>
        <p:txBody>
          <a:bodyPr wrap="square">
            <a:spAutoFit/>
          </a:bodyPr>
          <a:lstStyle/>
          <a:p>
            <a:pPr algn="l"/>
            <a:r>
              <a:rPr sz="1500" b="1" dirty="0">
                <a:solidFill>
                  <a:srgbClr val="FFFFFF"/>
                </a:solidFill>
                <a:latin typeface="Arial Narrow"/>
              </a:rPr>
              <a:t>discover fashion online</a:t>
            </a:r>
          </a:p>
        </p:txBody>
      </p:sp>
      <p:sp>
        <p:nvSpPr>
          <p:cNvPr id="8" name="Rectangle 7"/>
          <p:cNvSpPr/>
          <p:nvPr/>
        </p:nvSpPr>
        <p:spPr>
          <a:xfrm>
            <a:off x="0" y="1664208"/>
            <a:ext cx="15124176" cy="347472"/>
          </a:xfrm>
          <a:prstGeom prst="rect">
            <a:avLst/>
          </a:prstGeom>
          <a:solidFill>
            <a:srgbClr val="6F3FC9"/>
          </a:solidFill>
          <a:ln>
            <a:solidFill>
              <a:srgbClr val="6F3FC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228600" y="2148840"/>
            <a:ext cx="4114800" cy="1417320"/>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ounded Rectangle 10"/>
          <p:cNvSpPr/>
          <p:nvPr/>
        </p:nvSpPr>
        <p:spPr>
          <a:xfrm>
            <a:off x="228600" y="2148840"/>
            <a:ext cx="4114800" cy="457200"/>
          </a:xfrm>
          <a:prstGeom prst="roundRect">
            <a:avLst/>
          </a:prstGeom>
          <a:solidFill>
            <a:srgbClr val="0B1A4D"/>
          </a:solidFill>
          <a:ln>
            <a:solidFill>
              <a:srgbClr val="0B1A4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393192" y="2240280"/>
            <a:ext cx="3840480" cy="182880"/>
          </a:xfrm>
          <a:prstGeom prst="rect">
            <a:avLst/>
          </a:prstGeom>
          <a:noFill/>
        </p:spPr>
        <p:txBody>
          <a:bodyPr wrap="square">
            <a:spAutoFit/>
          </a:bodyPr>
          <a:lstStyle/>
          <a:p>
            <a:pPr algn="l"/>
            <a:r>
              <a:rPr sz="1600" b="1">
                <a:solidFill>
                  <a:srgbClr val="FFFFFF"/>
                </a:solidFill>
                <a:latin typeface="Arial Narrow"/>
              </a:rPr>
              <a:t>STUDY FOCUS</a:t>
            </a:r>
          </a:p>
        </p:txBody>
      </p:sp>
      <p:sp>
        <p:nvSpPr>
          <p:cNvPr id="13" name="TextBox 12"/>
          <p:cNvSpPr txBox="1"/>
          <p:nvPr/>
        </p:nvSpPr>
        <p:spPr>
          <a:xfrm>
            <a:off x="320040" y="2671488"/>
            <a:ext cx="4046220" cy="954107"/>
          </a:xfrm>
          <a:prstGeom prst="rect">
            <a:avLst/>
          </a:prstGeom>
          <a:noFill/>
        </p:spPr>
        <p:txBody>
          <a:bodyPr wrap="square">
            <a:spAutoFit/>
          </a:bodyPr>
          <a:lstStyle/>
          <a:p>
            <a:pPr>
              <a:spcAft>
                <a:spcPts val="200"/>
              </a:spcAft>
              <a:defRPr sz="1120">
                <a:solidFill>
                  <a:srgbClr val="191919"/>
                </a:solidFill>
                <a:latin typeface="Arial"/>
              </a:defRPr>
            </a:pPr>
            <a:r>
              <a:rPr sz="1400" b="0" dirty="0">
                <a:latin typeface="Aptos"/>
              </a:rPr>
              <a:t>This study explores how online customer reviews influence consumer trust and purchase intention in the context of ASOS and the UK online fashion retail market.</a:t>
            </a:r>
          </a:p>
        </p:txBody>
      </p:sp>
      <p:sp>
        <p:nvSpPr>
          <p:cNvPr id="14" name="Rounded Rectangle 13"/>
          <p:cNvSpPr/>
          <p:nvPr/>
        </p:nvSpPr>
        <p:spPr>
          <a:xfrm>
            <a:off x="228600" y="3675887"/>
            <a:ext cx="4114800" cy="1417320"/>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228600" y="3675887"/>
            <a:ext cx="4114800" cy="457200"/>
          </a:xfrm>
          <a:prstGeom prst="roundRect">
            <a:avLst/>
          </a:prstGeom>
          <a:solidFill>
            <a:srgbClr val="00876E"/>
          </a:solidFill>
          <a:ln>
            <a:solidFill>
              <a:srgbClr val="0087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393192" y="3767327"/>
            <a:ext cx="3840480" cy="182880"/>
          </a:xfrm>
          <a:prstGeom prst="rect">
            <a:avLst/>
          </a:prstGeom>
          <a:noFill/>
        </p:spPr>
        <p:txBody>
          <a:bodyPr wrap="square">
            <a:spAutoFit/>
          </a:bodyPr>
          <a:lstStyle/>
          <a:p>
            <a:pPr algn="l"/>
            <a:r>
              <a:rPr sz="1600" b="1">
                <a:solidFill>
                  <a:srgbClr val="FFFFFF"/>
                </a:solidFill>
                <a:latin typeface="Arial Narrow"/>
              </a:rPr>
              <a:t>AIM</a:t>
            </a:r>
          </a:p>
        </p:txBody>
      </p:sp>
      <p:sp>
        <p:nvSpPr>
          <p:cNvPr id="17" name="TextBox 16"/>
          <p:cNvSpPr txBox="1"/>
          <p:nvPr/>
        </p:nvSpPr>
        <p:spPr>
          <a:xfrm>
            <a:off x="251460" y="4174236"/>
            <a:ext cx="4137660" cy="954107"/>
          </a:xfrm>
          <a:prstGeom prst="rect">
            <a:avLst/>
          </a:prstGeom>
          <a:noFill/>
        </p:spPr>
        <p:txBody>
          <a:bodyPr wrap="square">
            <a:spAutoFit/>
          </a:bodyPr>
          <a:lstStyle/>
          <a:p>
            <a:pPr>
              <a:spcAft>
                <a:spcPts val="200"/>
              </a:spcAft>
              <a:defRPr sz="1120">
                <a:solidFill>
                  <a:srgbClr val="191919"/>
                </a:solidFill>
                <a:latin typeface="Arial"/>
              </a:defRPr>
            </a:pPr>
            <a:r>
              <a:rPr sz="1400" b="0" dirty="0">
                <a:latin typeface="Aptos"/>
              </a:rPr>
              <a:t>To examine how online customer reviews influence consumer trust and purchase intention in the context of ASOS and the UK online fashion retail market.</a:t>
            </a:r>
          </a:p>
        </p:txBody>
      </p:sp>
      <p:sp>
        <p:nvSpPr>
          <p:cNvPr id="18" name="Rounded Rectangle 17"/>
          <p:cNvSpPr/>
          <p:nvPr/>
        </p:nvSpPr>
        <p:spPr>
          <a:xfrm>
            <a:off x="228600" y="5202936"/>
            <a:ext cx="4114800" cy="1874519"/>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ounded Rectangle 18"/>
          <p:cNvSpPr/>
          <p:nvPr/>
        </p:nvSpPr>
        <p:spPr>
          <a:xfrm>
            <a:off x="228600" y="5202936"/>
            <a:ext cx="4114800" cy="457200"/>
          </a:xfrm>
          <a:prstGeom prst="roundRect">
            <a:avLst/>
          </a:prstGeom>
          <a:solidFill>
            <a:srgbClr val="6F3FC9"/>
          </a:solidFill>
          <a:ln>
            <a:solidFill>
              <a:srgbClr val="6F3FC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393192" y="5294376"/>
            <a:ext cx="3840480" cy="182880"/>
          </a:xfrm>
          <a:prstGeom prst="rect">
            <a:avLst/>
          </a:prstGeom>
          <a:noFill/>
        </p:spPr>
        <p:txBody>
          <a:bodyPr wrap="square">
            <a:spAutoFit/>
          </a:bodyPr>
          <a:lstStyle/>
          <a:p>
            <a:pPr algn="l"/>
            <a:r>
              <a:rPr sz="1600" b="1">
                <a:solidFill>
                  <a:srgbClr val="FFFFFF"/>
                </a:solidFill>
                <a:latin typeface="Arial Narrow"/>
              </a:rPr>
              <a:t>RESEARCH OBJECTIVES</a:t>
            </a:r>
          </a:p>
        </p:txBody>
      </p:sp>
      <p:sp>
        <p:nvSpPr>
          <p:cNvPr id="21" name="TextBox 20"/>
          <p:cNvSpPr txBox="1"/>
          <p:nvPr/>
        </p:nvSpPr>
        <p:spPr>
          <a:xfrm>
            <a:off x="251460" y="5701282"/>
            <a:ext cx="4389120" cy="1436291"/>
          </a:xfrm>
          <a:prstGeom prst="rect">
            <a:avLst/>
          </a:prstGeom>
          <a:noFill/>
        </p:spPr>
        <p:txBody>
          <a:bodyPr wrap="square">
            <a:spAutoFit/>
          </a:bodyPr>
          <a:lstStyle/>
          <a:p>
            <a:pPr>
              <a:spcAft>
                <a:spcPts val="200"/>
              </a:spcAft>
              <a:defRPr sz="1110">
                <a:solidFill>
                  <a:srgbClr val="191919"/>
                </a:solidFill>
                <a:latin typeface="Arial"/>
              </a:defRPr>
            </a:pPr>
            <a:r>
              <a:rPr sz="1400" b="0" dirty="0">
                <a:latin typeface="Aptos"/>
              </a:rPr>
              <a:t>• To identify which characteristics of online reviews influence consumer trust.</a:t>
            </a:r>
          </a:p>
          <a:p>
            <a:pPr>
              <a:spcAft>
                <a:spcPts val="200"/>
              </a:spcAft>
              <a:defRPr sz="1110">
                <a:solidFill>
                  <a:srgbClr val="191919"/>
                </a:solidFill>
                <a:latin typeface="Arial"/>
              </a:defRPr>
            </a:pPr>
            <a:r>
              <a:rPr sz="1400" b="0" dirty="0">
                <a:latin typeface="Aptos"/>
              </a:rPr>
              <a:t>• To examine the role of trust in shaping purchase intention.</a:t>
            </a:r>
          </a:p>
          <a:p>
            <a:pPr>
              <a:spcAft>
                <a:spcPts val="200"/>
              </a:spcAft>
              <a:defRPr sz="1110">
                <a:solidFill>
                  <a:srgbClr val="191919"/>
                </a:solidFill>
                <a:latin typeface="Arial"/>
              </a:defRPr>
            </a:pPr>
            <a:r>
              <a:rPr sz="1400" b="0" dirty="0">
                <a:latin typeface="Aptos"/>
              </a:rPr>
              <a:t>• To explore how online review environments affect online buying decisions in fashion retail.</a:t>
            </a:r>
          </a:p>
        </p:txBody>
      </p:sp>
      <p:sp>
        <p:nvSpPr>
          <p:cNvPr id="22" name="Rounded Rectangle 21"/>
          <p:cNvSpPr/>
          <p:nvPr/>
        </p:nvSpPr>
        <p:spPr>
          <a:xfrm>
            <a:off x="228600" y="7187184"/>
            <a:ext cx="4114800" cy="3209544"/>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ounded Rectangle 22"/>
          <p:cNvSpPr/>
          <p:nvPr/>
        </p:nvSpPr>
        <p:spPr>
          <a:xfrm>
            <a:off x="228600" y="7187184"/>
            <a:ext cx="4114800" cy="457200"/>
          </a:xfrm>
          <a:prstGeom prst="roundRect">
            <a:avLst/>
          </a:prstGeom>
          <a:solidFill>
            <a:srgbClr val="007878"/>
          </a:solidFill>
          <a:ln>
            <a:solidFill>
              <a:srgbClr val="00787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393192" y="7278624"/>
            <a:ext cx="3840480" cy="182880"/>
          </a:xfrm>
          <a:prstGeom prst="rect">
            <a:avLst/>
          </a:prstGeom>
          <a:noFill/>
        </p:spPr>
        <p:txBody>
          <a:bodyPr wrap="square">
            <a:spAutoFit/>
          </a:bodyPr>
          <a:lstStyle/>
          <a:p>
            <a:pPr algn="l"/>
            <a:r>
              <a:rPr sz="1600" b="1">
                <a:solidFill>
                  <a:srgbClr val="FFFFFF"/>
                </a:solidFill>
                <a:latin typeface="Arial Narrow"/>
              </a:rPr>
              <a:t>RESEARCH METHODOLOGY</a:t>
            </a:r>
          </a:p>
        </p:txBody>
      </p:sp>
      <p:sp>
        <p:nvSpPr>
          <p:cNvPr id="25" name="TextBox 24"/>
          <p:cNvSpPr txBox="1"/>
          <p:nvPr/>
        </p:nvSpPr>
        <p:spPr>
          <a:xfrm>
            <a:off x="228600" y="7640574"/>
            <a:ext cx="3847339" cy="2616101"/>
          </a:xfrm>
          <a:prstGeom prst="rect">
            <a:avLst/>
          </a:prstGeom>
          <a:noFill/>
        </p:spPr>
        <p:txBody>
          <a:bodyPr wrap="square">
            <a:spAutoFit/>
          </a:bodyPr>
          <a:lstStyle/>
          <a:p>
            <a:pPr>
              <a:spcAft>
                <a:spcPts val="200"/>
              </a:spcAft>
              <a:defRPr sz="1040">
                <a:solidFill>
                  <a:srgbClr val="191919"/>
                </a:solidFill>
                <a:latin typeface="Arial"/>
              </a:defRPr>
            </a:pPr>
            <a:r>
              <a:rPr sz="1400" b="0" dirty="0">
                <a:latin typeface="Aptos"/>
              </a:rPr>
              <a:t>• Research philosophy: Interpretivism</a:t>
            </a:r>
          </a:p>
          <a:p>
            <a:pPr>
              <a:spcAft>
                <a:spcPts val="200"/>
              </a:spcAft>
              <a:defRPr sz="1040">
                <a:solidFill>
                  <a:srgbClr val="191919"/>
                </a:solidFill>
                <a:latin typeface="Arial"/>
              </a:defRPr>
            </a:pPr>
            <a:r>
              <a:rPr sz="1400" b="0" dirty="0">
                <a:latin typeface="Aptos"/>
              </a:rPr>
              <a:t>• Research approach: Inductive</a:t>
            </a:r>
          </a:p>
          <a:p>
            <a:pPr>
              <a:spcAft>
                <a:spcPts val="200"/>
              </a:spcAft>
              <a:defRPr sz="1040">
                <a:solidFill>
                  <a:srgbClr val="191919"/>
                </a:solidFill>
                <a:latin typeface="Arial"/>
              </a:defRPr>
            </a:pPr>
            <a:r>
              <a:rPr sz="1400" b="0" dirty="0">
                <a:latin typeface="Aptos"/>
              </a:rPr>
              <a:t>• Research design: Systematic literature review</a:t>
            </a:r>
          </a:p>
          <a:p>
            <a:pPr>
              <a:spcAft>
                <a:spcPts val="200"/>
              </a:spcAft>
              <a:defRPr sz="1040">
                <a:solidFill>
                  <a:srgbClr val="191919"/>
                </a:solidFill>
                <a:latin typeface="Arial"/>
              </a:defRPr>
            </a:pPr>
            <a:r>
              <a:rPr sz="1400" b="0" dirty="0">
                <a:latin typeface="Aptos"/>
              </a:rPr>
              <a:t>• Research type: Secondary research</a:t>
            </a:r>
          </a:p>
          <a:p>
            <a:pPr>
              <a:spcAft>
                <a:spcPts val="200"/>
              </a:spcAft>
              <a:defRPr sz="1040">
                <a:solidFill>
                  <a:srgbClr val="191919"/>
                </a:solidFill>
                <a:latin typeface="Arial"/>
              </a:defRPr>
            </a:pPr>
            <a:r>
              <a:rPr sz="1400" b="0" dirty="0">
                <a:latin typeface="Aptos"/>
              </a:rPr>
              <a:t>• Data collection: Published academic literature</a:t>
            </a:r>
          </a:p>
          <a:p>
            <a:pPr>
              <a:spcAft>
                <a:spcPts val="200"/>
              </a:spcAft>
              <a:defRPr sz="1040">
                <a:solidFill>
                  <a:srgbClr val="191919"/>
                </a:solidFill>
                <a:latin typeface="Arial"/>
              </a:defRPr>
            </a:pPr>
            <a:r>
              <a:rPr sz="1400" b="0" dirty="0">
                <a:latin typeface="Aptos"/>
              </a:rPr>
              <a:t>• Databases: Google Scholar, Emerald Insight, ScienceDirect, Taylor &amp; Francis Online, Sage Journals</a:t>
            </a:r>
          </a:p>
          <a:p>
            <a:pPr>
              <a:spcAft>
                <a:spcPts val="200"/>
              </a:spcAft>
              <a:defRPr sz="1040">
                <a:solidFill>
                  <a:srgbClr val="191919"/>
                </a:solidFill>
                <a:latin typeface="Arial"/>
              </a:defRPr>
            </a:pPr>
            <a:r>
              <a:rPr sz="1400" b="0" dirty="0">
                <a:latin typeface="Aptos"/>
              </a:rPr>
              <a:t>• Analysis method: Thematic analysis</a:t>
            </a:r>
            <a:r>
              <a:rPr lang="en-GB" sz="1400" b="0" dirty="0">
                <a:latin typeface="Aptos"/>
              </a:rPr>
              <a:t>  </a:t>
            </a:r>
            <a:r>
              <a:rPr lang="en-GB" sz="1400" dirty="0"/>
              <a:t>(Braun and Clarke, 2006)</a:t>
            </a:r>
            <a:endParaRPr sz="1400" b="0" dirty="0">
              <a:latin typeface="Aptos"/>
            </a:endParaRPr>
          </a:p>
        </p:txBody>
      </p:sp>
      <p:sp>
        <p:nvSpPr>
          <p:cNvPr id="27" name="Rounded Rectangle 26"/>
          <p:cNvSpPr/>
          <p:nvPr/>
        </p:nvSpPr>
        <p:spPr>
          <a:xfrm>
            <a:off x="4526280" y="2148840"/>
            <a:ext cx="5212080" cy="457200"/>
          </a:xfrm>
          <a:prstGeom prst="roundRect">
            <a:avLst/>
          </a:prstGeom>
          <a:solidFill>
            <a:srgbClr val="0B1A4D"/>
          </a:solidFill>
          <a:ln>
            <a:solidFill>
              <a:srgbClr val="0B1A4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4690872" y="2240280"/>
            <a:ext cx="4937760" cy="182880"/>
          </a:xfrm>
          <a:prstGeom prst="rect">
            <a:avLst/>
          </a:prstGeom>
          <a:noFill/>
        </p:spPr>
        <p:txBody>
          <a:bodyPr wrap="square">
            <a:spAutoFit/>
          </a:bodyPr>
          <a:lstStyle/>
          <a:p>
            <a:pPr algn="l"/>
            <a:r>
              <a:rPr sz="1600" b="1">
                <a:solidFill>
                  <a:srgbClr val="FFFFFF"/>
                </a:solidFill>
                <a:latin typeface="Arial Narrow"/>
              </a:rPr>
              <a:t>SEARCH AND SCREENING PROCESS</a:t>
            </a:r>
          </a:p>
        </p:txBody>
      </p:sp>
      <p:sp>
        <p:nvSpPr>
          <p:cNvPr id="29" name="Oval 28"/>
          <p:cNvSpPr/>
          <p:nvPr/>
        </p:nvSpPr>
        <p:spPr>
          <a:xfrm>
            <a:off x="4473702" y="3182112"/>
            <a:ext cx="384048" cy="384048"/>
          </a:xfrm>
          <a:prstGeom prst="ellipse">
            <a:avLst/>
          </a:prstGeom>
          <a:solidFill>
            <a:srgbClr val="0B1A4D"/>
          </a:solidFill>
          <a:ln>
            <a:solidFill>
              <a:srgbClr val="0B1A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300" b="1">
                <a:solidFill>
                  <a:srgbClr val="FFFFFF"/>
                </a:solidFill>
                <a:latin typeface="Aptos"/>
              </a:rPr>
              <a:t>1</a:t>
            </a:r>
          </a:p>
        </p:txBody>
      </p:sp>
      <p:sp>
        <p:nvSpPr>
          <p:cNvPr id="30" name="Rounded Rectangle 29"/>
          <p:cNvSpPr/>
          <p:nvPr/>
        </p:nvSpPr>
        <p:spPr>
          <a:xfrm>
            <a:off x="4976622" y="3016079"/>
            <a:ext cx="4553712" cy="841248"/>
          </a:xfrm>
          <a:prstGeom prst="roundRect">
            <a:avLst/>
          </a:prstGeom>
          <a:solidFill>
            <a:srgbClr val="FFFFFF"/>
          </a:solidFill>
          <a:ln>
            <a:solidFill>
              <a:srgbClr val="C8C8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6240780" y="3092872"/>
            <a:ext cx="2377440" cy="307777"/>
          </a:xfrm>
          <a:prstGeom prst="rect">
            <a:avLst/>
          </a:prstGeom>
          <a:noFill/>
        </p:spPr>
        <p:txBody>
          <a:bodyPr wrap="square">
            <a:spAutoFit/>
          </a:bodyPr>
          <a:lstStyle/>
          <a:p>
            <a:pPr algn="l"/>
            <a:r>
              <a:rPr sz="1400" b="1" dirty="0">
                <a:solidFill>
                  <a:srgbClr val="2252C8"/>
                </a:solidFill>
                <a:latin typeface="Aptos"/>
              </a:rPr>
              <a:t>DATABASE SEARCH</a:t>
            </a:r>
          </a:p>
        </p:txBody>
      </p:sp>
      <p:sp>
        <p:nvSpPr>
          <p:cNvPr id="33" name="TextBox 32"/>
          <p:cNvSpPr txBox="1"/>
          <p:nvPr/>
        </p:nvSpPr>
        <p:spPr>
          <a:xfrm>
            <a:off x="4981194" y="3304550"/>
            <a:ext cx="4037076" cy="523220"/>
          </a:xfrm>
          <a:prstGeom prst="rect">
            <a:avLst/>
          </a:prstGeom>
          <a:noFill/>
        </p:spPr>
        <p:txBody>
          <a:bodyPr wrap="square">
            <a:spAutoFit/>
          </a:bodyPr>
          <a:lstStyle/>
          <a:p>
            <a:pPr>
              <a:spcAft>
                <a:spcPts val="200"/>
              </a:spcAft>
              <a:defRPr sz="1000">
                <a:solidFill>
                  <a:srgbClr val="191919"/>
                </a:solidFill>
                <a:latin typeface="Arial"/>
              </a:defRPr>
            </a:pPr>
            <a:r>
              <a:rPr sz="1400" b="0" dirty="0">
                <a:latin typeface="Aptos"/>
              </a:rPr>
              <a:t>Keywords related to online customer reviews, trust, purchase intention and online fashion retail.</a:t>
            </a:r>
          </a:p>
        </p:txBody>
      </p:sp>
      <p:sp>
        <p:nvSpPr>
          <p:cNvPr id="36" name="Oval 35"/>
          <p:cNvSpPr/>
          <p:nvPr/>
        </p:nvSpPr>
        <p:spPr>
          <a:xfrm>
            <a:off x="4473702" y="4494276"/>
            <a:ext cx="384048" cy="384048"/>
          </a:xfrm>
          <a:prstGeom prst="ellipse">
            <a:avLst/>
          </a:prstGeom>
          <a:solidFill>
            <a:srgbClr val="0B1A4D"/>
          </a:solidFill>
          <a:ln>
            <a:solidFill>
              <a:srgbClr val="0B1A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300" b="1">
                <a:solidFill>
                  <a:srgbClr val="FFFFFF"/>
                </a:solidFill>
                <a:latin typeface="Aptos"/>
              </a:rPr>
              <a:t>2</a:t>
            </a:r>
          </a:p>
        </p:txBody>
      </p:sp>
      <p:sp>
        <p:nvSpPr>
          <p:cNvPr id="37" name="Rounded Rectangle 36"/>
          <p:cNvSpPr/>
          <p:nvPr/>
        </p:nvSpPr>
        <p:spPr>
          <a:xfrm>
            <a:off x="5024627" y="4233672"/>
            <a:ext cx="4553712" cy="841248"/>
          </a:xfrm>
          <a:prstGeom prst="roundRect">
            <a:avLst/>
          </a:prstGeom>
          <a:solidFill>
            <a:srgbClr val="FFFFFF"/>
          </a:solidFill>
          <a:ln>
            <a:solidFill>
              <a:srgbClr val="C8C8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5907024" y="4330511"/>
            <a:ext cx="4539996" cy="307777"/>
          </a:xfrm>
          <a:prstGeom prst="rect">
            <a:avLst/>
          </a:prstGeom>
          <a:noFill/>
        </p:spPr>
        <p:txBody>
          <a:bodyPr wrap="square">
            <a:spAutoFit/>
          </a:bodyPr>
          <a:lstStyle/>
          <a:p>
            <a:pPr algn="l"/>
            <a:r>
              <a:rPr sz="1400" b="1" dirty="0">
                <a:solidFill>
                  <a:srgbClr val="008796"/>
                </a:solidFill>
                <a:latin typeface="Aptos"/>
              </a:rPr>
              <a:t>TITLE AND ABSTRACT SCREENING</a:t>
            </a:r>
          </a:p>
        </p:txBody>
      </p:sp>
      <p:sp>
        <p:nvSpPr>
          <p:cNvPr id="40" name="TextBox 39"/>
          <p:cNvSpPr txBox="1"/>
          <p:nvPr/>
        </p:nvSpPr>
        <p:spPr>
          <a:xfrm>
            <a:off x="5001767" y="4523262"/>
            <a:ext cx="4103370" cy="523220"/>
          </a:xfrm>
          <a:prstGeom prst="rect">
            <a:avLst/>
          </a:prstGeom>
          <a:noFill/>
        </p:spPr>
        <p:txBody>
          <a:bodyPr wrap="square">
            <a:spAutoFit/>
          </a:bodyPr>
          <a:lstStyle/>
          <a:p>
            <a:pPr>
              <a:spcAft>
                <a:spcPts val="200"/>
              </a:spcAft>
              <a:defRPr sz="1000">
                <a:solidFill>
                  <a:srgbClr val="191919"/>
                </a:solidFill>
                <a:latin typeface="Arial"/>
              </a:defRPr>
            </a:pPr>
            <a:r>
              <a:rPr sz="1400" b="0" dirty="0">
                <a:latin typeface="Aptos"/>
              </a:rPr>
              <a:t>Irrelevant studies were removed after initial review of titles and abstracts.</a:t>
            </a:r>
          </a:p>
        </p:txBody>
      </p:sp>
      <p:sp>
        <p:nvSpPr>
          <p:cNvPr id="43" name="Oval 42"/>
          <p:cNvSpPr/>
          <p:nvPr/>
        </p:nvSpPr>
        <p:spPr>
          <a:xfrm>
            <a:off x="4473702" y="5797296"/>
            <a:ext cx="384048" cy="384048"/>
          </a:xfrm>
          <a:prstGeom prst="ellipse">
            <a:avLst/>
          </a:prstGeom>
          <a:solidFill>
            <a:srgbClr val="0B1A4D"/>
          </a:solidFill>
          <a:ln>
            <a:solidFill>
              <a:srgbClr val="0B1A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300" b="1" dirty="0">
                <a:solidFill>
                  <a:srgbClr val="FFFFFF"/>
                </a:solidFill>
                <a:latin typeface="Aptos"/>
              </a:rPr>
              <a:t>3</a:t>
            </a:r>
          </a:p>
        </p:txBody>
      </p:sp>
      <p:sp>
        <p:nvSpPr>
          <p:cNvPr id="44" name="Rounded Rectangle 43"/>
          <p:cNvSpPr/>
          <p:nvPr/>
        </p:nvSpPr>
        <p:spPr>
          <a:xfrm>
            <a:off x="5001767" y="5467380"/>
            <a:ext cx="4553712" cy="891538"/>
          </a:xfrm>
          <a:prstGeom prst="roundRect">
            <a:avLst/>
          </a:prstGeom>
          <a:solidFill>
            <a:srgbClr val="FFFFFF"/>
          </a:solidFill>
          <a:ln>
            <a:solidFill>
              <a:srgbClr val="C8C8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p:cNvSpPr txBox="1"/>
          <p:nvPr/>
        </p:nvSpPr>
        <p:spPr>
          <a:xfrm>
            <a:off x="6345936" y="5547393"/>
            <a:ext cx="2377440" cy="307777"/>
          </a:xfrm>
          <a:prstGeom prst="rect">
            <a:avLst/>
          </a:prstGeom>
          <a:noFill/>
        </p:spPr>
        <p:txBody>
          <a:bodyPr wrap="square">
            <a:spAutoFit/>
          </a:bodyPr>
          <a:lstStyle/>
          <a:p>
            <a:pPr algn="l"/>
            <a:r>
              <a:rPr sz="1400" b="1" dirty="0">
                <a:solidFill>
                  <a:srgbClr val="22923C"/>
                </a:solidFill>
                <a:latin typeface="Aptos"/>
              </a:rPr>
              <a:t>FULL-TEXT REVIEW</a:t>
            </a:r>
          </a:p>
        </p:txBody>
      </p:sp>
      <p:sp>
        <p:nvSpPr>
          <p:cNvPr id="47" name="TextBox 46"/>
          <p:cNvSpPr txBox="1"/>
          <p:nvPr/>
        </p:nvSpPr>
        <p:spPr>
          <a:xfrm>
            <a:off x="5024627" y="5830120"/>
            <a:ext cx="4366261" cy="523220"/>
          </a:xfrm>
          <a:prstGeom prst="rect">
            <a:avLst/>
          </a:prstGeom>
          <a:noFill/>
        </p:spPr>
        <p:txBody>
          <a:bodyPr wrap="square">
            <a:spAutoFit/>
          </a:bodyPr>
          <a:lstStyle/>
          <a:p>
            <a:pPr>
              <a:spcAft>
                <a:spcPts val="200"/>
              </a:spcAft>
              <a:defRPr sz="1000">
                <a:solidFill>
                  <a:srgbClr val="191919"/>
                </a:solidFill>
                <a:latin typeface="Arial"/>
              </a:defRPr>
            </a:pPr>
            <a:r>
              <a:rPr sz="1400" b="0" dirty="0">
                <a:latin typeface="Aptos"/>
              </a:rPr>
              <a:t>The remaining studies were assessed for conceptual and empirical relevance.</a:t>
            </a:r>
          </a:p>
        </p:txBody>
      </p:sp>
      <p:sp>
        <p:nvSpPr>
          <p:cNvPr id="50" name="Oval 49"/>
          <p:cNvSpPr/>
          <p:nvPr/>
        </p:nvSpPr>
        <p:spPr>
          <a:xfrm>
            <a:off x="4523994" y="6949892"/>
            <a:ext cx="333756" cy="310896"/>
          </a:xfrm>
          <a:prstGeom prst="ellipse">
            <a:avLst/>
          </a:prstGeom>
          <a:solidFill>
            <a:srgbClr val="0B1A4D"/>
          </a:solidFill>
          <a:ln>
            <a:solidFill>
              <a:srgbClr val="0B1A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300" b="1" dirty="0">
                <a:solidFill>
                  <a:srgbClr val="FFFFFF"/>
                </a:solidFill>
                <a:latin typeface="Aptos"/>
              </a:rPr>
              <a:t>4</a:t>
            </a:r>
          </a:p>
        </p:txBody>
      </p:sp>
      <p:sp>
        <p:nvSpPr>
          <p:cNvPr id="51" name="Rounded Rectangle 50"/>
          <p:cNvSpPr/>
          <p:nvPr/>
        </p:nvSpPr>
        <p:spPr>
          <a:xfrm>
            <a:off x="5070348" y="6661125"/>
            <a:ext cx="4553712" cy="841248"/>
          </a:xfrm>
          <a:prstGeom prst="roundRect">
            <a:avLst/>
          </a:prstGeom>
          <a:solidFill>
            <a:srgbClr val="FFFFFF"/>
          </a:solidFill>
          <a:ln>
            <a:solidFill>
              <a:srgbClr val="C8C8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TextBox 52"/>
          <p:cNvSpPr txBox="1"/>
          <p:nvPr/>
        </p:nvSpPr>
        <p:spPr>
          <a:xfrm>
            <a:off x="5785866" y="6694067"/>
            <a:ext cx="4389120" cy="307777"/>
          </a:xfrm>
          <a:prstGeom prst="rect">
            <a:avLst/>
          </a:prstGeom>
          <a:noFill/>
        </p:spPr>
        <p:txBody>
          <a:bodyPr wrap="square">
            <a:spAutoFit/>
          </a:bodyPr>
          <a:lstStyle/>
          <a:p>
            <a:pPr algn="l"/>
            <a:r>
              <a:rPr sz="1400" b="1" dirty="0">
                <a:solidFill>
                  <a:srgbClr val="6F3FC9"/>
                </a:solidFill>
                <a:latin typeface="Aptos"/>
              </a:rPr>
              <a:t>INCLUSION AND EXCLUSION CRITERIA</a:t>
            </a:r>
          </a:p>
        </p:txBody>
      </p:sp>
      <p:sp>
        <p:nvSpPr>
          <p:cNvPr id="54" name="TextBox 53"/>
          <p:cNvSpPr txBox="1"/>
          <p:nvPr/>
        </p:nvSpPr>
        <p:spPr>
          <a:xfrm>
            <a:off x="5047488" y="7022592"/>
            <a:ext cx="4507991" cy="523220"/>
          </a:xfrm>
          <a:prstGeom prst="rect">
            <a:avLst/>
          </a:prstGeom>
          <a:noFill/>
        </p:spPr>
        <p:txBody>
          <a:bodyPr wrap="square">
            <a:spAutoFit/>
          </a:bodyPr>
          <a:lstStyle/>
          <a:p>
            <a:pPr>
              <a:spcAft>
                <a:spcPts val="200"/>
              </a:spcAft>
              <a:defRPr sz="1000">
                <a:solidFill>
                  <a:srgbClr val="191919"/>
                </a:solidFill>
                <a:latin typeface="Arial"/>
              </a:defRPr>
            </a:pPr>
            <a:r>
              <a:rPr sz="1400" b="0" dirty="0">
                <a:latin typeface="Aptos"/>
              </a:rPr>
              <a:t>Only studies meeting inclusion and exclusion criteria were retained.</a:t>
            </a:r>
          </a:p>
        </p:txBody>
      </p:sp>
      <p:sp>
        <p:nvSpPr>
          <p:cNvPr id="57" name="Oval 56"/>
          <p:cNvSpPr/>
          <p:nvPr/>
        </p:nvSpPr>
        <p:spPr>
          <a:xfrm>
            <a:off x="4521708" y="8179305"/>
            <a:ext cx="384048" cy="384048"/>
          </a:xfrm>
          <a:prstGeom prst="ellipse">
            <a:avLst/>
          </a:prstGeom>
          <a:solidFill>
            <a:srgbClr val="0B1A4D"/>
          </a:solidFill>
          <a:ln>
            <a:solidFill>
              <a:srgbClr val="0B1A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300" b="1" dirty="0">
                <a:solidFill>
                  <a:srgbClr val="FFFFFF"/>
                </a:solidFill>
                <a:latin typeface="Aptos"/>
              </a:rPr>
              <a:t>5</a:t>
            </a:r>
          </a:p>
        </p:txBody>
      </p:sp>
      <p:sp>
        <p:nvSpPr>
          <p:cNvPr id="58" name="Rounded Rectangle 57"/>
          <p:cNvSpPr/>
          <p:nvPr/>
        </p:nvSpPr>
        <p:spPr>
          <a:xfrm>
            <a:off x="5074920" y="7885692"/>
            <a:ext cx="4553712" cy="950977"/>
          </a:xfrm>
          <a:prstGeom prst="roundRect">
            <a:avLst/>
          </a:prstGeom>
          <a:solidFill>
            <a:srgbClr val="FFFFFF"/>
          </a:solidFill>
          <a:ln>
            <a:solidFill>
              <a:srgbClr val="C8C8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0" name="TextBox 59"/>
          <p:cNvSpPr txBox="1"/>
          <p:nvPr/>
        </p:nvSpPr>
        <p:spPr>
          <a:xfrm>
            <a:off x="6126480" y="7964542"/>
            <a:ext cx="2377440" cy="307777"/>
          </a:xfrm>
          <a:prstGeom prst="rect">
            <a:avLst/>
          </a:prstGeom>
          <a:noFill/>
        </p:spPr>
        <p:txBody>
          <a:bodyPr wrap="square">
            <a:spAutoFit/>
          </a:bodyPr>
          <a:lstStyle/>
          <a:p>
            <a:pPr algn="l"/>
            <a:r>
              <a:rPr sz="1400" b="1" dirty="0">
                <a:solidFill>
                  <a:srgbClr val="0B1A4D"/>
                </a:solidFill>
                <a:latin typeface="Aptos"/>
              </a:rPr>
              <a:t>FINAL LITERATURE SET</a:t>
            </a:r>
          </a:p>
        </p:txBody>
      </p:sp>
      <p:sp>
        <p:nvSpPr>
          <p:cNvPr id="61" name="TextBox 60"/>
          <p:cNvSpPr txBox="1"/>
          <p:nvPr/>
        </p:nvSpPr>
        <p:spPr>
          <a:xfrm>
            <a:off x="5074920" y="8237738"/>
            <a:ext cx="4315968" cy="523220"/>
          </a:xfrm>
          <a:prstGeom prst="rect">
            <a:avLst/>
          </a:prstGeom>
          <a:noFill/>
        </p:spPr>
        <p:txBody>
          <a:bodyPr wrap="square">
            <a:spAutoFit/>
          </a:bodyPr>
          <a:lstStyle/>
          <a:p>
            <a:pPr>
              <a:spcAft>
                <a:spcPts val="200"/>
              </a:spcAft>
              <a:defRPr sz="1000">
                <a:solidFill>
                  <a:srgbClr val="191919"/>
                </a:solidFill>
                <a:latin typeface="Arial"/>
              </a:defRPr>
            </a:pPr>
            <a:r>
              <a:rPr sz="1400" b="0" dirty="0">
                <a:latin typeface="Aptos"/>
              </a:rPr>
              <a:t>Selected studies formed the evidence base for thematic analysis and findings.</a:t>
            </a:r>
          </a:p>
        </p:txBody>
      </p:sp>
      <p:sp>
        <p:nvSpPr>
          <p:cNvPr id="73" name="Rounded Rectangle 72"/>
          <p:cNvSpPr/>
          <p:nvPr/>
        </p:nvSpPr>
        <p:spPr>
          <a:xfrm>
            <a:off x="9966960" y="2148840"/>
            <a:ext cx="4892040" cy="457200"/>
          </a:xfrm>
          <a:prstGeom prst="roundRect">
            <a:avLst/>
          </a:prstGeom>
          <a:solidFill>
            <a:srgbClr val="0B1A4D"/>
          </a:solidFill>
          <a:ln>
            <a:solidFill>
              <a:srgbClr val="0B1A4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4" name="TextBox 73"/>
          <p:cNvSpPr txBox="1"/>
          <p:nvPr/>
        </p:nvSpPr>
        <p:spPr>
          <a:xfrm>
            <a:off x="10131552" y="2240280"/>
            <a:ext cx="4617720" cy="182880"/>
          </a:xfrm>
          <a:prstGeom prst="rect">
            <a:avLst/>
          </a:prstGeom>
          <a:noFill/>
        </p:spPr>
        <p:txBody>
          <a:bodyPr wrap="square">
            <a:spAutoFit/>
          </a:bodyPr>
          <a:lstStyle/>
          <a:p>
            <a:pPr algn="l"/>
            <a:r>
              <a:rPr sz="1600" b="1">
                <a:solidFill>
                  <a:srgbClr val="FFFFFF"/>
                </a:solidFill>
                <a:latin typeface="Arial Narrow"/>
              </a:rPr>
              <a:t>RESEARCH OUTPUT: KEY FINDINGS</a:t>
            </a:r>
          </a:p>
        </p:txBody>
      </p:sp>
      <p:sp>
        <p:nvSpPr>
          <p:cNvPr id="77" name="TextBox 76"/>
          <p:cNvSpPr txBox="1"/>
          <p:nvPr/>
        </p:nvSpPr>
        <p:spPr>
          <a:xfrm>
            <a:off x="10035541" y="2726252"/>
            <a:ext cx="4539963" cy="307777"/>
          </a:xfrm>
          <a:prstGeom prst="rect">
            <a:avLst/>
          </a:prstGeom>
          <a:noFill/>
        </p:spPr>
        <p:txBody>
          <a:bodyPr wrap="square">
            <a:spAutoFit/>
          </a:bodyPr>
          <a:lstStyle/>
          <a:p>
            <a:pPr algn="l"/>
            <a:r>
              <a:rPr sz="1400" b="1" dirty="0">
                <a:solidFill>
                  <a:srgbClr val="2252C8"/>
                </a:solidFill>
                <a:latin typeface="Aptos"/>
              </a:rPr>
              <a:t>THEME 1:</a:t>
            </a:r>
            <a:r>
              <a:rPr lang="en-GB" sz="1400" b="1" dirty="0">
                <a:solidFill>
                  <a:srgbClr val="2252C8"/>
                </a:solidFill>
                <a:latin typeface="Aptos"/>
              </a:rPr>
              <a:t> </a:t>
            </a:r>
            <a:r>
              <a:rPr sz="1400" b="1" dirty="0">
                <a:solidFill>
                  <a:srgbClr val="2252C8"/>
                </a:solidFill>
                <a:latin typeface="Aptos"/>
              </a:rPr>
              <a:t>REVIEW CHARACTERISTICS AND TRUST</a:t>
            </a:r>
          </a:p>
        </p:txBody>
      </p:sp>
      <p:sp>
        <p:nvSpPr>
          <p:cNvPr id="78" name="TextBox 77"/>
          <p:cNvSpPr txBox="1"/>
          <p:nvPr/>
        </p:nvSpPr>
        <p:spPr>
          <a:xfrm>
            <a:off x="9966898" y="3021133"/>
            <a:ext cx="4837175" cy="2108269"/>
          </a:xfrm>
          <a:prstGeom prst="rect">
            <a:avLst/>
          </a:prstGeom>
          <a:noFill/>
        </p:spPr>
        <p:txBody>
          <a:bodyPr wrap="square">
            <a:spAutoFit/>
          </a:bodyPr>
          <a:lstStyle/>
          <a:p>
            <a:pPr>
              <a:spcAft>
                <a:spcPts val="200"/>
              </a:spcAft>
              <a:defRPr sz="1050">
                <a:solidFill>
                  <a:srgbClr val="191919"/>
                </a:solidFill>
                <a:latin typeface="Arial"/>
              </a:defRPr>
            </a:pPr>
            <a:r>
              <a:rPr sz="1400" b="0" dirty="0">
                <a:latin typeface="Aptos"/>
              </a:rPr>
              <a:t>• Product-specific and diagnostic reviews are more likely to support trust.</a:t>
            </a:r>
          </a:p>
          <a:p>
            <a:pPr>
              <a:spcAft>
                <a:spcPts val="200"/>
              </a:spcAft>
              <a:defRPr sz="1050">
                <a:solidFill>
                  <a:srgbClr val="191919"/>
                </a:solidFill>
                <a:latin typeface="Arial"/>
              </a:defRPr>
            </a:pPr>
            <a:r>
              <a:rPr sz="1400" b="0" dirty="0">
                <a:latin typeface="Aptos"/>
              </a:rPr>
              <a:t>• Credibility and authenticity are especially important in reducing uncertainty about fit, quality and value.</a:t>
            </a:r>
          </a:p>
          <a:p>
            <a:pPr>
              <a:spcAft>
                <a:spcPts val="200"/>
              </a:spcAft>
              <a:defRPr sz="1050">
                <a:solidFill>
                  <a:srgbClr val="191919"/>
                </a:solidFill>
                <a:latin typeface="Arial"/>
              </a:defRPr>
            </a:pPr>
            <a:r>
              <a:rPr sz="1400" b="0" dirty="0">
                <a:latin typeface="Aptos"/>
              </a:rPr>
              <a:t>• Detailed, balanced reviews enhance perceived usefulness</a:t>
            </a:r>
            <a:r>
              <a:rPr b="0" dirty="0">
                <a:latin typeface="Aptos"/>
              </a:rPr>
              <a:t>.</a:t>
            </a:r>
            <a:r>
              <a:rPr lang="en-GB" b="0" dirty="0">
                <a:latin typeface="Aptos"/>
              </a:rPr>
              <a:t> </a:t>
            </a:r>
            <a:r>
              <a:rPr lang="en-GB" sz="1400" dirty="0"/>
              <a:t>(Mudambi and Schuff, 2010; </a:t>
            </a:r>
            <a:r>
              <a:rPr lang="en-GB" sz="1400" dirty="0" err="1"/>
              <a:t>Filieri</a:t>
            </a:r>
            <a:r>
              <a:rPr lang="en-GB" sz="1400" dirty="0"/>
              <a:t>, 2015).</a:t>
            </a:r>
          </a:p>
          <a:p>
            <a:pPr>
              <a:spcAft>
                <a:spcPts val="200"/>
              </a:spcAft>
              <a:defRPr sz="1050">
                <a:solidFill>
                  <a:srgbClr val="191919"/>
                </a:solidFill>
                <a:latin typeface="Arial"/>
              </a:defRPr>
            </a:pPr>
            <a:r>
              <a:rPr lang="en-GB" sz="1400" b="1" dirty="0">
                <a:latin typeface="Aptos" panose="020B0004020202020204" pitchFamily="34" charset="0"/>
              </a:rPr>
              <a:t>Implication for ASOS:</a:t>
            </a:r>
            <a:r>
              <a:rPr lang="en-GB" sz="1400" dirty="0">
                <a:latin typeface="Aptos" panose="020B0004020202020204" pitchFamily="34" charset="0"/>
              </a:rPr>
              <a:t> Encourage verified and detailed customer reviews to strengthen trust and reduce purchase uncertainty.</a:t>
            </a:r>
            <a:endParaRPr sz="1400" b="0" dirty="0">
              <a:latin typeface="Aptos" panose="020B0004020202020204" pitchFamily="34" charset="0"/>
            </a:endParaRPr>
          </a:p>
        </p:txBody>
      </p:sp>
      <p:sp>
        <p:nvSpPr>
          <p:cNvPr id="81" name="TextBox 80"/>
          <p:cNvSpPr txBox="1"/>
          <p:nvPr/>
        </p:nvSpPr>
        <p:spPr>
          <a:xfrm>
            <a:off x="10012618" y="5095861"/>
            <a:ext cx="5360669" cy="300082"/>
          </a:xfrm>
          <a:prstGeom prst="rect">
            <a:avLst/>
          </a:prstGeom>
          <a:noFill/>
        </p:spPr>
        <p:txBody>
          <a:bodyPr wrap="square">
            <a:spAutoFit/>
          </a:bodyPr>
          <a:lstStyle/>
          <a:p>
            <a:pPr algn="l"/>
            <a:r>
              <a:rPr sz="1350" b="1" dirty="0">
                <a:solidFill>
                  <a:srgbClr val="22923C"/>
                </a:solidFill>
                <a:latin typeface="Aptos"/>
              </a:rPr>
              <a:t>THEME 2:</a:t>
            </a:r>
            <a:r>
              <a:rPr lang="en-GB" sz="1350" b="1" dirty="0">
                <a:solidFill>
                  <a:srgbClr val="22923C"/>
                </a:solidFill>
                <a:latin typeface="Aptos"/>
              </a:rPr>
              <a:t> </a:t>
            </a:r>
            <a:r>
              <a:rPr sz="1350" b="1" dirty="0">
                <a:solidFill>
                  <a:srgbClr val="22923C"/>
                </a:solidFill>
                <a:latin typeface="Aptos"/>
              </a:rPr>
              <a:t>TRUST AND PURCHASE INTENTION</a:t>
            </a:r>
          </a:p>
        </p:txBody>
      </p:sp>
      <p:sp>
        <p:nvSpPr>
          <p:cNvPr id="82" name="TextBox 81"/>
          <p:cNvSpPr txBox="1"/>
          <p:nvPr/>
        </p:nvSpPr>
        <p:spPr>
          <a:xfrm>
            <a:off x="9985247" y="5417296"/>
            <a:ext cx="5090918" cy="2349361"/>
          </a:xfrm>
          <a:prstGeom prst="rect">
            <a:avLst/>
          </a:prstGeom>
          <a:noFill/>
        </p:spPr>
        <p:txBody>
          <a:bodyPr wrap="square">
            <a:spAutoFit/>
          </a:bodyPr>
          <a:lstStyle/>
          <a:p>
            <a:pPr>
              <a:spcAft>
                <a:spcPts val="200"/>
              </a:spcAft>
              <a:defRPr sz="1050">
                <a:solidFill>
                  <a:srgbClr val="191919"/>
                </a:solidFill>
                <a:latin typeface="Arial"/>
              </a:defRPr>
            </a:pPr>
            <a:r>
              <a:rPr sz="1400" b="0" dirty="0">
                <a:latin typeface="Aptos"/>
              </a:rPr>
              <a:t>• Trust acts as a bridge between review content and buying intention.</a:t>
            </a:r>
          </a:p>
          <a:p>
            <a:pPr>
              <a:spcAft>
                <a:spcPts val="200"/>
              </a:spcAft>
              <a:defRPr sz="1050">
                <a:solidFill>
                  <a:srgbClr val="191919"/>
                </a:solidFill>
                <a:latin typeface="Arial"/>
              </a:defRPr>
            </a:pPr>
            <a:r>
              <a:rPr sz="1400" b="0" dirty="0">
                <a:latin typeface="Aptos"/>
              </a:rPr>
              <a:t>• When reviews appear useful and believable, consumers feel more confident about purchasing online.</a:t>
            </a:r>
          </a:p>
          <a:p>
            <a:pPr>
              <a:spcAft>
                <a:spcPts val="200"/>
              </a:spcAft>
              <a:defRPr sz="1050">
                <a:solidFill>
                  <a:srgbClr val="191919"/>
                </a:solidFill>
                <a:latin typeface="Arial"/>
              </a:defRPr>
            </a:pPr>
            <a:r>
              <a:rPr sz="1400" b="0" dirty="0">
                <a:latin typeface="Aptos"/>
              </a:rPr>
              <a:t>• Perceived review credibility increases willingness to buy.</a:t>
            </a:r>
            <a:r>
              <a:rPr lang="en-GB" sz="1400" b="0" dirty="0">
                <a:latin typeface="Aptos"/>
              </a:rPr>
              <a:t> </a:t>
            </a:r>
            <a:r>
              <a:rPr lang="en-GB" sz="1400" dirty="0"/>
              <a:t>(Gefen, </a:t>
            </a:r>
            <a:r>
              <a:rPr lang="en-GB" sz="1400" dirty="0" err="1"/>
              <a:t>Karahanna</a:t>
            </a:r>
            <a:r>
              <a:rPr lang="en-GB" sz="1400" dirty="0"/>
              <a:t> and Straub, 2003; Park, Lee and Han, 2007).</a:t>
            </a:r>
          </a:p>
          <a:p>
            <a:pPr>
              <a:spcAft>
                <a:spcPts val="200"/>
              </a:spcAft>
              <a:defRPr sz="1050">
                <a:solidFill>
                  <a:srgbClr val="191919"/>
                </a:solidFill>
                <a:latin typeface="Arial"/>
              </a:defRPr>
            </a:pPr>
            <a:r>
              <a:rPr lang="en-GB" sz="1400" b="1" dirty="0">
                <a:latin typeface="Aptos" panose="020B0004020202020204" pitchFamily="34" charset="0"/>
              </a:rPr>
              <a:t>Implication for ASOS:</a:t>
            </a:r>
            <a:r>
              <a:rPr lang="en-GB" sz="1400" dirty="0">
                <a:latin typeface="Aptos" panose="020B0004020202020204" pitchFamily="34" charset="0"/>
              </a:rPr>
              <a:t> Building trust through credible reviews can increase purchase intention and customer confidence.</a:t>
            </a:r>
          </a:p>
          <a:p>
            <a:pPr>
              <a:spcAft>
                <a:spcPts val="200"/>
              </a:spcAft>
              <a:defRPr sz="1050">
                <a:solidFill>
                  <a:srgbClr val="191919"/>
                </a:solidFill>
                <a:latin typeface="Arial"/>
              </a:defRPr>
            </a:pPr>
            <a:endParaRPr sz="1400" b="0" dirty="0">
              <a:latin typeface="Aptos"/>
            </a:endParaRPr>
          </a:p>
        </p:txBody>
      </p:sp>
      <p:sp>
        <p:nvSpPr>
          <p:cNvPr id="85" name="TextBox 84"/>
          <p:cNvSpPr txBox="1"/>
          <p:nvPr/>
        </p:nvSpPr>
        <p:spPr>
          <a:xfrm>
            <a:off x="10049258" y="7525179"/>
            <a:ext cx="4672582" cy="300082"/>
          </a:xfrm>
          <a:prstGeom prst="rect">
            <a:avLst/>
          </a:prstGeom>
          <a:noFill/>
        </p:spPr>
        <p:txBody>
          <a:bodyPr wrap="square">
            <a:spAutoFit/>
          </a:bodyPr>
          <a:lstStyle/>
          <a:p>
            <a:pPr algn="l"/>
            <a:r>
              <a:rPr sz="1350" b="1" dirty="0">
                <a:solidFill>
                  <a:srgbClr val="EB7814"/>
                </a:solidFill>
                <a:latin typeface="Aptos"/>
              </a:rPr>
              <a:t>THEME 3:</a:t>
            </a:r>
            <a:r>
              <a:rPr lang="en-GB" sz="1350" b="1" dirty="0">
                <a:solidFill>
                  <a:srgbClr val="EB7814"/>
                </a:solidFill>
                <a:latin typeface="Aptos"/>
              </a:rPr>
              <a:t> </a:t>
            </a:r>
            <a:r>
              <a:rPr sz="1350" b="1" dirty="0">
                <a:solidFill>
                  <a:srgbClr val="EB7814"/>
                </a:solidFill>
                <a:latin typeface="Aptos"/>
              </a:rPr>
              <a:t>WIDER INFLUENCE OF REVIEW ENVIRONMENTS</a:t>
            </a:r>
          </a:p>
        </p:txBody>
      </p:sp>
      <p:sp>
        <p:nvSpPr>
          <p:cNvPr id="86" name="TextBox 85"/>
          <p:cNvSpPr txBox="1"/>
          <p:nvPr/>
        </p:nvSpPr>
        <p:spPr>
          <a:xfrm>
            <a:off x="9985247" y="7772540"/>
            <a:ext cx="4954841" cy="2805896"/>
          </a:xfrm>
          <a:prstGeom prst="rect">
            <a:avLst/>
          </a:prstGeom>
          <a:noFill/>
        </p:spPr>
        <p:txBody>
          <a:bodyPr wrap="square">
            <a:spAutoFit/>
          </a:bodyPr>
          <a:lstStyle/>
          <a:p>
            <a:pPr>
              <a:spcAft>
                <a:spcPts val="200"/>
              </a:spcAft>
              <a:defRPr sz="1050">
                <a:solidFill>
                  <a:srgbClr val="191919"/>
                </a:solidFill>
                <a:latin typeface="Arial"/>
              </a:defRPr>
            </a:pPr>
            <a:r>
              <a:rPr sz="1400" b="0" dirty="0">
                <a:latin typeface="Aptos"/>
              </a:rPr>
              <a:t>• Review environments provide social proof and help consumers evaluate products in online fashion retail.</a:t>
            </a:r>
          </a:p>
          <a:p>
            <a:pPr>
              <a:spcAft>
                <a:spcPts val="200"/>
              </a:spcAft>
              <a:defRPr sz="1050">
                <a:solidFill>
                  <a:srgbClr val="191919"/>
                </a:solidFill>
                <a:latin typeface="Arial"/>
              </a:defRPr>
            </a:pPr>
            <a:r>
              <a:rPr sz="1400" b="0" dirty="0">
                <a:latin typeface="Aptos"/>
              </a:rPr>
              <a:t>• Overloaded or inconsistent review systems can weaken confidence and reduce purchase intention.</a:t>
            </a:r>
          </a:p>
          <a:p>
            <a:pPr>
              <a:spcAft>
                <a:spcPts val="200"/>
              </a:spcAft>
              <a:defRPr sz="1050">
                <a:solidFill>
                  <a:srgbClr val="191919"/>
                </a:solidFill>
                <a:latin typeface="Arial"/>
              </a:defRPr>
            </a:pPr>
            <a:r>
              <a:rPr sz="1400" b="0" dirty="0">
                <a:latin typeface="Aptos"/>
              </a:rPr>
              <a:t>• A well-designed review system enhances transparency and supports informed decisions.</a:t>
            </a:r>
            <a:r>
              <a:rPr lang="en-GB" sz="1400" b="0" dirty="0">
                <a:latin typeface="Aptos"/>
              </a:rPr>
              <a:t> </a:t>
            </a:r>
            <a:r>
              <a:rPr lang="en-GB" sz="1400" dirty="0"/>
              <a:t>(Cheung and Thadani, 2012; </a:t>
            </a:r>
            <a:r>
              <a:rPr lang="en-GB" sz="1400" dirty="0" err="1"/>
              <a:t>Filieri</a:t>
            </a:r>
            <a:r>
              <a:rPr lang="en-GB" sz="1400" dirty="0"/>
              <a:t> et al., 2018).</a:t>
            </a:r>
          </a:p>
          <a:p>
            <a:pPr>
              <a:spcAft>
                <a:spcPts val="200"/>
              </a:spcAft>
              <a:defRPr sz="1050">
                <a:solidFill>
                  <a:srgbClr val="191919"/>
                </a:solidFill>
                <a:latin typeface="Arial"/>
              </a:defRPr>
            </a:pPr>
            <a:r>
              <a:rPr lang="en-GB" sz="1400" b="1" dirty="0">
                <a:latin typeface="Aptos" panose="020B0004020202020204" pitchFamily="34" charset="0"/>
              </a:rPr>
              <a:t>Implication for ASOS:</a:t>
            </a:r>
            <a:r>
              <a:rPr lang="en-GB" sz="1400" dirty="0">
                <a:latin typeface="Aptos" panose="020B0004020202020204" pitchFamily="34" charset="0"/>
              </a:rPr>
              <a:t> Maintaining a transparent review system can improve customer experience and encourage repeat purchases.</a:t>
            </a:r>
          </a:p>
          <a:p>
            <a:pPr>
              <a:spcAft>
                <a:spcPts val="200"/>
              </a:spcAft>
              <a:defRPr sz="1050">
                <a:solidFill>
                  <a:srgbClr val="191919"/>
                </a:solidFill>
                <a:latin typeface="Arial"/>
              </a:defRPr>
            </a:pPr>
            <a:endParaRPr lang="en-GB" sz="1400" dirty="0"/>
          </a:p>
          <a:p>
            <a:pPr>
              <a:spcAft>
                <a:spcPts val="200"/>
              </a:spcAft>
              <a:defRPr sz="1050">
                <a:solidFill>
                  <a:srgbClr val="191919"/>
                </a:solidFill>
                <a:latin typeface="Arial"/>
              </a:defRPr>
            </a:pPr>
            <a:endParaRPr sz="1400" b="0" dirty="0">
              <a:latin typeface="Aptos"/>
            </a:endParaRPr>
          </a:p>
        </p:txBody>
      </p:sp>
      <p:sp>
        <p:nvSpPr>
          <p:cNvPr id="88" name="Rounded Rectangle 87"/>
          <p:cNvSpPr/>
          <p:nvPr/>
        </p:nvSpPr>
        <p:spPr>
          <a:xfrm flipV="1">
            <a:off x="4542282" y="9010973"/>
            <a:ext cx="5294377" cy="1440616"/>
          </a:xfrm>
          <a:prstGeom prst="roundRect">
            <a:avLst/>
          </a:prstGeom>
          <a:solidFill>
            <a:srgbClr val="0B1A4D"/>
          </a:solidFill>
          <a:ln>
            <a:solidFill>
              <a:srgbClr val="0B1A4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0" name="TextBox 89"/>
          <p:cNvSpPr txBox="1"/>
          <p:nvPr/>
        </p:nvSpPr>
        <p:spPr>
          <a:xfrm>
            <a:off x="4754881" y="8986085"/>
            <a:ext cx="4954841" cy="1410643"/>
          </a:xfrm>
          <a:prstGeom prst="rect">
            <a:avLst/>
          </a:prstGeom>
          <a:noFill/>
        </p:spPr>
        <p:txBody>
          <a:bodyPr wrap="square">
            <a:spAutoFit/>
          </a:bodyPr>
          <a:lstStyle/>
          <a:p>
            <a:pPr algn="ctr">
              <a:spcAft>
                <a:spcPts val="200"/>
              </a:spcAft>
              <a:defRPr sz="1060">
                <a:solidFill>
                  <a:srgbClr val="191919"/>
                </a:solidFill>
                <a:latin typeface="Arial"/>
              </a:defRPr>
            </a:pPr>
            <a:r>
              <a:rPr lang="en-GB" sz="1400" b="1" dirty="0">
                <a:solidFill>
                  <a:schemeClr val="bg1"/>
                </a:solidFill>
                <a:latin typeface="Aptos"/>
              </a:rPr>
              <a:t>CONCLUSION</a:t>
            </a:r>
          </a:p>
          <a:p>
            <a:pPr>
              <a:spcAft>
                <a:spcPts val="200"/>
              </a:spcAft>
              <a:defRPr sz="1060">
                <a:solidFill>
                  <a:srgbClr val="191919"/>
                </a:solidFill>
                <a:latin typeface="Arial"/>
              </a:defRPr>
            </a:pPr>
            <a:r>
              <a:rPr sz="1400" b="0" dirty="0">
                <a:solidFill>
                  <a:schemeClr val="bg1"/>
                </a:solidFill>
                <a:latin typeface="Aptos"/>
              </a:rPr>
              <a:t>For ASOS, review systems are most effective when feedback is visible, credible, detailed and easy to interpret. Enhancing the quality and presentation of reviews can strengthen consumer trust and positively influence purchase intention in the UK online fashion retail market.</a:t>
            </a:r>
          </a:p>
        </p:txBody>
      </p:sp>
      <p:sp>
        <p:nvSpPr>
          <p:cNvPr id="102" name="TextBox 101"/>
          <p:cNvSpPr txBox="1"/>
          <p:nvPr/>
        </p:nvSpPr>
        <p:spPr>
          <a:xfrm>
            <a:off x="10049258" y="10094750"/>
            <a:ext cx="5382957" cy="615553"/>
          </a:xfrm>
          <a:prstGeom prst="rect">
            <a:avLst/>
          </a:prstGeom>
          <a:noFill/>
        </p:spPr>
        <p:txBody>
          <a:bodyPr wrap="square">
            <a:spAutoFit/>
          </a:bodyPr>
          <a:lstStyle/>
          <a:p>
            <a:r>
              <a:rPr lang="en-GB" sz="1400" b="1" dirty="0"/>
              <a:t>References</a:t>
            </a:r>
          </a:p>
          <a:p>
            <a:r>
              <a:rPr lang="en-GB" sz="1000" dirty="0"/>
              <a:t>Braun and Clarke (2006); Cheung and Thadani (2012); </a:t>
            </a:r>
            <a:r>
              <a:rPr lang="en-GB" sz="1000" dirty="0" err="1"/>
              <a:t>Filieri</a:t>
            </a:r>
            <a:r>
              <a:rPr lang="en-GB" sz="1000" dirty="0"/>
              <a:t> (2015); </a:t>
            </a:r>
            <a:r>
              <a:rPr lang="en-GB" sz="1000" dirty="0" err="1"/>
              <a:t>Filieri</a:t>
            </a:r>
            <a:r>
              <a:rPr lang="en-GB" sz="1000" dirty="0"/>
              <a:t> </a:t>
            </a:r>
            <a:r>
              <a:rPr lang="en-GB" sz="1000" i="1" dirty="0"/>
              <a:t>et al.</a:t>
            </a:r>
            <a:r>
              <a:rPr lang="en-GB" sz="1000" dirty="0"/>
              <a:t> (2018); Gefen, </a:t>
            </a:r>
            <a:r>
              <a:rPr lang="en-GB" sz="1000" dirty="0" err="1"/>
              <a:t>Karahanna</a:t>
            </a:r>
            <a:r>
              <a:rPr lang="en-GB" sz="1000" dirty="0"/>
              <a:t> and Straub (2003); Mudambi and Schuff (2010); Park, Lee and Han (2007).</a:t>
            </a:r>
          </a:p>
        </p:txBody>
      </p:sp>
      <p:sp>
        <p:nvSpPr>
          <p:cNvPr id="106" name="TextBox 105"/>
          <p:cNvSpPr txBox="1"/>
          <p:nvPr/>
        </p:nvSpPr>
        <p:spPr>
          <a:xfrm>
            <a:off x="7223760" y="10561319"/>
            <a:ext cx="1005840" cy="91440"/>
          </a:xfrm>
          <a:prstGeom prst="rect">
            <a:avLst/>
          </a:prstGeom>
          <a:noFill/>
        </p:spPr>
        <p:txBody>
          <a:bodyPr wrap="square">
            <a:spAutoFit/>
          </a:bodyPr>
          <a:lstStyle/>
          <a:p>
            <a:pPr algn="ctr"/>
            <a:r>
              <a:rPr sz="850" b="0">
                <a:solidFill>
                  <a:srgbClr val="FFFFFF"/>
                </a:solidFill>
                <a:latin typeface="Aptos"/>
              </a:rPr>
              <a:t>eWOM</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77</TotalTime>
  <Words>595</Words>
  <Application>Microsoft Office PowerPoint</Application>
  <PresentationFormat>Custom</PresentationFormat>
  <Paragraphs>58</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Arial</vt:lpstr>
      <vt:lpstr>Arial Narrow</vt:lpstr>
      <vt:lpstr>Calibri</vt: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terms:created xsi:type="dcterms:W3CDTF">2013-01-27T09:14:16Z</dcterms:created>
  <dcterms:modified xsi:type="dcterms:W3CDTF">2026-07-12T07:57:58Z</dcterms:modified>
  <cp:category/>
</cp:coreProperties>
</file>