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Merriweather" panose="00000500000000000000" pitchFamily="2" charset="0"/>
      <p:regular r:id="rId17"/>
      <p:bold r:id="rId18"/>
      <p:italic r:id="rId19"/>
      <p:boldItalic r:id="rId20"/>
    </p:embeddedFon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802" y="6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link.springer.com/content/pdf/10.1007/s12559-023-10179-8.pdf"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orca.cardiff.ac.uk/id/eprint/152361/1/3561048.pdf" TargetMode="External"/><Relationship Id="rId4" Type="http://schemas.openxmlformats.org/officeDocument/2006/relationships/hyperlink" Target="https://www.academia.edu/download/121790011/Explainable_AI_XAI_for_trustworthy_and_transparent_decision_making.pdf"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b4a4c43c9f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b4a4c43c9f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Artificial intelligence is widely applied across UK financial services, including credit scoring, fraud detection, trading, and advisory activities . These technologies enable extensive automation of decision-making capabilities and create ethical and governance dilemmas. Considering regulatory, ethical, and technical implications of the continued overreliance on AI in financial institutions is the focus of this study.</a:t>
            </a: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b4a4c43c9f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b4a4c43c9f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Regulatory and ethical challenges associated with AI-driven financial decision-making in the United Kingdom are examined in this project. These challenges focus on UK regulation, ethical risks, and accountability issues. Regulatory analysis and technical implementation are combined to facilitate responsible and compliant adoption of artificial intelligence in the process of financial decisions.</a:t>
            </a: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b4a4c43c9f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b4a4c43c9f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Artificial intelligence supports multiple financial functions, improving processing speed and analytical capability. However the challenges of greater automation also pose ethical risk, especially to the issue of algorithmic bias and decreased transparency. Trend patterns in historical data can support inequality in automated systems. It is also important to have explainable decision-making processes to guarantee trust, fairness, and confidence amongst stakeholders affected by automated financial outcomes.</a:t>
            </a:r>
            <a:endParaRPr sz="1200"/>
          </a:p>
          <a:p>
            <a:pPr marL="0" lvl="0" indent="0" algn="just" rtl="0">
              <a:lnSpc>
                <a:spcPct val="150000"/>
              </a:lnSpc>
              <a:spcBef>
                <a:spcPts val="0"/>
              </a:spcBef>
              <a:spcAft>
                <a:spcPts val="0"/>
              </a:spcAft>
              <a:buNone/>
            </a:pP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b4a4c43c9f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b4a4c43c9f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Governance of artificial intelligence within the United Kingdom involves multiple regulatory bodies, resulting in fragmented oversight. This decentralisation poses imbalanced expectations in terms of accountability and transparency. There is still scarce evidence on practical effective implementation of governance. Integration of ethical standards, legal compliance, and technical controls are increasingly recognised as necessary for responsible artificial intelligence in a financial setting.</a:t>
            </a:r>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b4a4c43c9f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b4a4c43c9f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A design-based research approach integrates regulatory and ethical analysis with technical system development. Secondary sources such as regulatory frameworks and policy documents inform system requirements. Ethical principles such as fairness, transparency and accountability are understood through model design and evaluation. This solution allows actual facilitation of how responsible artificial intelligence can aid in financial decision-making.</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b4a4c43c9f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b4a4c43c9f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A prototype design approach supports continuous system reinforcement and ethical alignment. The process of development also consists of a sequence of steps that are well-structured and include design, implementation, testing, and validation. Python libraries also support data handling, data modeling and explainability. Integrating interpretable and ensemble models allow balancing regulatory expectations of explainability with better predictive accuracy in a financial risk assessment.</a:t>
            </a:r>
            <a:endParaRPr sz="1200"/>
          </a:p>
          <a:p>
            <a:pPr marL="0" lvl="0" indent="0" algn="just" rtl="0">
              <a:lnSpc>
                <a:spcPct val="150000"/>
              </a:lnSpc>
              <a:spcBef>
                <a:spcPts val="0"/>
              </a:spcBef>
              <a:spcAft>
                <a:spcPts val="0"/>
              </a:spcAft>
              <a:buNone/>
            </a:pP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b4a4c43c9f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b4a4c43c9f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The implementation starts with a required machine learning pipeline made of an ethical evaluation, as well as technical design. Python is applied to Data handlers, data modelling, and explainability. First data loading and checks confirm the quality and the format of data. The process of data cleaning and exploratory analysis deals with missing values and distribution patterns, which is the reliable input to the further training of the models and the practice of ethical evaluation.</a:t>
            </a:r>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b4a4c43c9f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b4a4c43c9f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Pandas are used to carry out feature engineering in order to extract pertinent financial indicators. Proxy risk target is developed based on “np.” where with protection thresholds. Scaling and dataset splitting are used in model training, and Flask and persisted models are used to achieve the same impression of consistency and reliability in deployment and inference.</a:t>
            </a:r>
            <a:endParaRPr sz="1200"/>
          </a:p>
          <a:p>
            <a:pPr marL="0" lvl="0" indent="0" algn="just" rtl="0">
              <a:lnSpc>
                <a:spcPct val="150000"/>
              </a:lnSpc>
              <a:spcBef>
                <a:spcPts val="0"/>
              </a:spcBef>
              <a:spcAft>
                <a:spcPts val="0"/>
              </a:spcAft>
              <a:buNone/>
            </a:pP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b4a4c43c9f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b4a4c43c9f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t>The test case 3 evaluation is based on the capability of the system to identify low-risk situations correctly in case of financial indicators that signal good market confidence, constant high loan approval rates, and good operational performance. It confirms that the model does not overscore risk in good opportunities and makes a low-risk rating with a small probability.</a:t>
            </a:r>
            <a:endParaRPr sz="1200"/>
          </a:p>
          <a:p>
            <a:pPr marL="0" lvl="0" indent="0" algn="just" rtl="0">
              <a:lnSpc>
                <a:spcPct val="150000"/>
              </a:lnSpc>
              <a:spcBef>
                <a:spcPts val="0"/>
              </a:spcBef>
              <a:spcAft>
                <a:spcPts val="0"/>
              </a:spcAft>
              <a:buNone/>
            </a:pPr>
            <a:r>
              <a:rPr lang="en" sz="1200"/>
              <a:t>Test case 4 reviews how the system combats conflicting financial indicators by evaluating a case in which the number of transactions is high, but the operation cost is high. It confirms that the model is suitable to assess borderline conditions and does not include the case as high-risk when counteracting factors level overall financial exposure in a case.</a:t>
            </a:r>
            <a:endParaRPr sz="1200"/>
          </a:p>
          <a:p>
            <a:pPr marL="0" lvl="0" indent="0" algn="just" rtl="0">
              <a:lnSpc>
                <a:spcPct val="150000"/>
              </a:lnSpc>
              <a:spcBef>
                <a:spcPts val="0"/>
              </a:spcBef>
              <a:spcAft>
                <a:spcPts val="0"/>
              </a:spcAft>
              <a:buNone/>
            </a:pPr>
            <a:endParaRPr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b4a4c43c9f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b4a4c43c9f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analysis of the results of the evaluation indicates the opposite strengths of logistic regression and random forest models. Logistic regression offers transparency in regulations, but fails in identifying high risk cases. Random forest enhances predictive accuracy and raises the fairness issues. Importance of features and SHAP analysis indicate that transaction intensity is the highest risk driver, and there are inevitables of accuracy, fairness, and explainability.</a:t>
            </a:r>
            <a:endParaRPr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b4a4c43c9f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b4a4c43c9f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rPr>
              <a:t>The research findings have validated that artificial intelligence with ethical and transparent applications is practically implemented in financial risk decision-making systems. Comparison of models indicates trade-offs that are required between interpretability and predictive performance. The proxy-based techniques promote the assessment of fairness within regulatory limits. The next stage of development should be based on more detailed information, more sophisticated methods, and scaled governance-sensitive deployment models.</a:t>
            </a:r>
            <a:endParaRPr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b4a4c43c9f_0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b4a4c43c9f_0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900">
              <a:solidFill>
                <a:schemeClr val="dk1"/>
              </a:solidFill>
            </a:endParaRPr>
          </a:p>
          <a:p>
            <a:pPr marL="0" lvl="0" indent="0" algn="just" rtl="0">
              <a:spcBef>
                <a:spcPts val="1200"/>
              </a:spcBef>
              <a:spcAft>
                <a:spcPts val="0"/>
              </a:spcAft>
              <a:buNone/>
            </a:pPr>
            <a:r>
              <a:rPr lang="en" sz="900">
                <a:solidFill>
                  <a:schemeClr val="dk1"/>
                </a:solidFill>
              </a:rPr>
              <a:t>[8] Hassija, V., Chamola, V., Mahapatra, A., Singal, A., Goel, D., Huang, K., Scardapane, S., Spinelli, I., Mahmud, M. and Hussain, A., 2024. Interpreting black-box models: a review on explainable artificial intelligence. Cognitive Computation, 16(1), pp.45-74. Available at: </a:t>
            </a:r>
            <a:r>
              <a:rPr lang="en" sz="900" u="sng">
                <a:solidFill>
                  <a:srgbClr val="1155CC"/>
                </a:solidFill>
                <a:hlinkClick r:id="rId3">
                  <a:extLst>
                    <a:ext uri="{A12FA001-AC4F-418D-AE19-62706E023703}">
                      <ahyp:hlinkClr xmlns:ahyp="http://schemas.microsoft.com/office/drawing/2018/hyperlinkcolor" val="tx"/>
                    </a:ext>
                  </a:extLst>
                </a:hlinkClick>
              </a:rPr>
              <a:t>https://link.springer.com/content/pdf/10.1007/s12559-023-10179-8.pdf</a:t>
            </a:r>
            <a:endParaRPr sz="900">
              <a:solidFill>
                <a:schemeClr val="dk1"/>
              </a:solidFill>
            </a:endParaRPr>
          </a:p>
          <a:p>
            <a:pPr marL="0" lvl="0" indent="0" algn="just" rtl="0">
              <a:spcBef>
                <a:spcPts val="1200"/>
              </a:spcBef>
              <a:spcAft>
                <a:spcPts val="0"/>
              </a:spcAft>
              <a:buNone/>
            </a:pPr>
            <a:r>
              <a:rPr lang="en" sz="900">
                <a:solidFill>
                  <a:schemeClr val="dk1"/>
                </a:solidFill>
              </a:rPr>
              <a:t>[9] Chinnaraju, A., 2025. Explainable AI (XAI) for trustworthy and transparent decision-making: A theoretical framework for AI interpretability. World Journal of Advanced Engineering Technology and Sciences, 14(3), pp.170-207. Available at: </a:t>
            </a:r>
            <a:r>
              <a:rPr lang="en" sz="900" u="sng">
                <a:solidFill>
                  <a:srgbClr val="1155CC"/>
                </a:solidFill>
                <a:hlinkClick r:id="rId4">
                  <a:extLst>
                    <a:ext uri="{A12FA001-AC4F-418D-AE19-62706E023703}">
                      <ahyp:hlinkClr xmlns:ahyp="http://schemas.microsoft.com/office/drawing/2018/hyperlinkcolor" val="tx"/>
                    </a:ext>
                  </a:extLst>
                </a:hlinkClick>
              </a:rPr>
              <a:t>https://www.academia.edu/download/121790011/Explainable_AI_XAI_for_trustworthy_and_transparent_decision_making.pdf</a:t>
            </a:r>
            <a:endParaRPr sz="900">
              <a:solidFill>
                <a:schemeClr val="dk1"/>
              </a:solidFill>
            </a:endParaRPr>
          </a:p>
          <a:p>
            <a:pPr marL="0" lvl="0" indent="0" algn="just" rtl="0">
              <a:spcBef>
                <a:spcPts val="1200"/>
              </a:spcBef>
              <a:spcAft>
                <a:spcPts val="0"/>
              </a:spcAft>
              <a:buNone/>
            </a:pPr>
            <a:r>
              <a:rPr lang="en" sz="900">
                <a:solidFill>
                  <a:schemeClr val="dk1"/>
                </a:solidFill>
              </a:rPr>
              <a:t>[10] Dwivedi, R., Dave, D., Naik, H., Singhal, S., Omer, R., Patel, P., Qian, B., Wen, Z., Shah, T., Morgan, G. and Ranjan, R., 2023. Explainable AI (XAI): Core ideas, techniques, and solutions. ACM computing surveys, 55(9), pp.1-33. Available at: </a:t>
            </a:r>
            <a:r>
              <a:rPr lang="en" sz="900" u="sng">
                <a:solidFill>
                  <a:srgbClr val="1155CC"/>
                </a:solidFill>
                <a:hlinkClick r:id="rId5">
                  <a:extLst>
                    <a:ext uri="{A12FA001-AC4F-418D-AE19-62706E023703}">
                      <ahyp:hlinkClr xmlns:ahyp="http://schemas.microsoft.com/office/drawing/2018/hyperlinkcolor" val="tx"/>
                    </a:ext>
                  </a:extLst>
                </a:hlinkClick>
              </a:rPr>
              <a:t>https://orca.cardiff.ac.uk/id/eprint/152361/1/3561048.pdf</a:t>
            </a:r>
            <a:endParaRPr sz="900">
              <a:solidFill>
                <a:schemeClr val="dk1"/>
              </a:solidFill>
            </a:endParaRPr>
          </a:p>
          <a:p>
            <a:pPr marL="0" lvl="0" indent="0" algn="just" rtl="0">
              <a:spcBef>
                <a:spcPts val="1200"/>
              </a:spcBef>
              <a:spcAft>
                <a:spcPts val="0"/>
              </a:spcAft>
              <a:buNone/>
            </a:pPr>
            <a:endParaRPr sz="900">
              <a:solidFill>
                <a:schemeClr val="dk1"/>
              </a:solidFill>
            </a:endParaRPr>
          </a:p>
          <a:p>
            <a:pPr marL="0" lvl="0" indent="0" algn="just" rtl="0">
              <a:lnSpc>
                <a:spcPct val="150000"/>
              </a:lnSpc>
              <a:spcBef>
                <a:spcPts val="1200"/>
              </a:spcBef>
              <a:spcAft>
                <a:spcPts val="0"/>
              </a:spcAft>
              <a:buNone/>
            </a:pPr>
            <a:endParaRPr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b4a4c43c9f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b4a4c43c9f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hyperlink" Target="https://link.springer.com/content/pdf/10.1186/s40708-024-00222-1.pdf" TargetMode="External"/><Relationship Id="rId3" Type="http://schemas.openxmlformats.org/officeDocument/2006/relationships/hyperlink" Target="https://search.informit.org/doi/abs/10.3316/informit.676004215873948" TargetMode="External"/><Relationship Id="rId7" Type="http://schemas.openxmlformats.org/officeDocument/2006/relationships/hyperlink" Target="https://openreview.net/pdf?id=GEYpnS2Gbl"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www.yuktabpublisher.com/index.php/IJAI/article/view/196" TargetMode="External"/><Relationship Id="rId5" Type="http://schemas.openxmlformats.org/officeDocument/2006/relationships/hyperlink" Target="https://www.researchgate.net/profile/Arif-Wahid-2/publication/391858368_Fraudulent_Transaction_Detection_in_Online_Systems_Using_Random_Forest_and_Gradient_Boosting/links/684022ec8a76251f22eb6247/Fraudulent-Transaction-Detection-in-Online-Systems-Using-Random-Forest-and-Gradient-Boosting.pdf" TargetMode="External"/><Relationship Id="rId4" Type="http://schemas.openxmlformats.org/officeDocument/2006/relationships/hyperlink" Target="https://www.academia.edu/download/109274543/Article-4-JDAH-41.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2240" b="1" dirty="0">
                <a:latin typeface="Arial"/>
                <a:ea typeface="Arial"/>
                <a:cs typeface="Arial"/>
                <a:sym typeface="Arial"/>
              </a:rPr>
              <a:t>Regulatory Gaps In Artificial Intelligence For Financial Decision making: case studies and a framework in the uk</a:t>
            </a:r>
            <a:endParaRPr sz="2240" b="1" dirty="0">
              <a:latin typeface="Arial"/>
              <a:ea typeface="Arial"/>
              <a:cs typeface="Arial"/>
              <a:sym typeface="Arial"/>
            </a:endParaRPr>
          </a:p>
        </p:txBody>
      </p:sp>
      <p:sp>
        <p:nvSpPr>
          <p:cNvPr id="65" name="Google Shape;65;p13"/>
          <p:cNvSpPr txBox="1">
            <a:spLocks noGrp="1"/>
          </p:cNvSpPr>
          <p:nvPr>
            <p:ph type="subTitle" idx="1"/>
          </p:nvPr>
        </p:nvSpPr>
        <p:spPr>
          <a:xfrm>
            <a:off x="2391990" y="1710866"/>
            <a:ext cx="4242600" cy="1097647"/>
          </a:xfrm>
          <a:prstGeom prst="rect">
            <a:avLst/>
          </a:prstGeom>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770"/>
              <a:buNone/>
            </a:pPr>
            <a:r>
              <a:rPr lang="en" sz="1500" b="1" dirty="0">
                <a:solidFill>
                  <a:srgbClr val="000000"/>
                </a:solidFill>
                <a:latin typeface="Arial"/>
                <a:ea typeface="Arial"/>
                <a:cs typeface="Arial"/>
                <a:sym typeface="Arial"/>
              </a:rPr>
              <a:t>Student Name: Saiyad Maruf Ali</a:t>
            </a:r>
            <a:endParaRPr sz="1500" b="1" dirty="0">
              <a:solidFill>
                <a:srgbClr val="000000"/>
              </a:solidFill>
              <a:latin typeface="Arial"/>
              <a:ea typeface="Arial"/>
              <a:cs typeface="Arial"/>
              <a:sym typeface="Arial"/>
            </a:endParaRPr>
          </a:p>
          <a:p>
            <a:pPr marL="0" lvl="0" indent="0" algn="just" rtl="0">
              <a:lnSpc>
                <a:spcPct val="130000"/>
              </a:lnSpc>
              <a:spcBef>
                <a:spcPts val="0"/>
              </a:spcBef>
              <a:spcAft>
                <a:spcPts val="0"/>
              </a:spcAft>
              <a:buSzPts val="770"/>
              <a:buNone/>
            </a:pPr>
            <a:r>
              <a:rPr lang="en" sz="1500" b="1" dirty="0">
                <a:solidFill>
                  <a:srgbClr val="000000"/>
                </a:solidFill>
                <a:latin typeface="Arial"/>
                <a:ea typeface="Arial"/>
                <a:cs typeface="Arial"/>
                <a:sym typeface="Arial"/>
              </a:rPr>
              <a:t>Student ID Number: 2424939</a:t>
            </a:r>
            <a:endParaRPr sz="1500" b="1" dirty="0">
              <a:solidFill>
                <a:srgbClr val="000000"/>
              </a:solidFill>
              <a:latin typeface="Arial"/>
              <a:ea typeface="Arial"/>
              <a:cs typeface="Arial"/>
              <a:sym typeface="Arial"/>
            </a:endParaRPr>
          </a:p>
          <a:p>
            <a:pPr marL="0" lvl="0" indent="0" algn="just" rtl="0">
              <a:lnSpc>
                <a:spcPct val="130000"/>
              </a:lnSpc>
              <a:spcBef>
                <a:spcPts val="0"/>
              </a:spcBef>
              <a:spcAft>
                <a:spcPts val="0"/>
              </a:spcAft>
              <a:buSzPts val="770"/>
              <a:buNone/>
            </a:pPr>
            <a:r>
              <a:rPr lang="en" sz="1500" b="1" dirty="0">
                <a:solidFill>
                  <a:srgbClr val="000000"/>
                </a:solidFill>
                <a:latin typeface="Arial"/>
                <a:ea typeface="Arial"/>
                <a:cs typeface="Arial"/>
                <a:sym typeface="Arial"/>
              </a:rPr>
              <a:t>Supervisor Name: Dr Mobolanle Bello</a:t>
            </a:r>
            <a:endParaRPr sz="1500" dirty="0">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Introduction</a:t>
            </a:r>
            <a:endParaRPr dirty="0">
              <a:latin typeface="Arial"/>
              <a:ea typeface="Arial"/>
              <a:cs typeface="Arial"/>
              <a:sym typeface="Arial"/>
            </a:endParaRPr>
          </a:p>
        </p:txBody>
      </p:sp>
      <p:sp>
        <p:nvSpPr>
          <p:cNvPr id="71" name="Google Shape;71;p14"/>
          <p:cNvSpPr txBox="1">
            <a:spLocks noGrp="1"/>
          </p:cNvSpPr>
          <p:nvPr>
            <p:ph type="body" idx="1"/>
          </p:nvPr>
        </p:nvSpPr>
        <p:spPr>
          <a:xfrm>
            <a:off x="311724" y="1397225"/>
            <a:ext cx="8141159" cy="3164142"/>
          </a:xfrm>
          <a:prstGeom prst="rect">
            <a:avLst/>
          </a:prstGeom>
        </p:spPr>
        <p:txBody>
          <a:bodyPr spcFirstLastPara="1" wrap="square" lIns="91425" tIns="91425" rIns="91425" bIns="91425" anchor="t" anchorCtr="0">
            <a:noAutofit/>
          </a:bodyPr>
          <a:lstStyle/>
          <a:p>
            <a:pPr marL="457200" lvl="0" indent="-311150" algn="just" rtl="0">
              <a:lnSpc>
                <a:spcPct val="150000"/>
              </a:lnSpc>
              <a:spcBef>
                <a:spcPts val="0"/>
              </a:spcBef>
              <a:spcAft>
                <a:spcPts val="0"/>
              </a:spcAft>
              <a:buClr>
                <a:srgbClr val="000000"/>
              </a:buClr>
              <a:buSzPts val="1300"/>
              <a:buFont typeface="Arial"/>
              <a:buChar char="●"/>
            </a:pPr>
            <a:r>
              <a:rPr lang="en" sz="1200" dirty="0">
                <a:solidFill>
                  <a:srgbClr val="000000"/>
                </a:solidFill>
                <a:latin typeface="Arial"/>
                <a:ea typeface="Arial"/>
                <a:cs typeface="Arial"/>
                <a:sym typeface="Arial"/>
              </a:rPr>
              <a:t>Artificial intelligence significantly influences  credit scoring, fraud detection, trading and advisory functions in UK finance.</a:t>
            </a:r>
            <a:endParaRPr sz="1200" dirty="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200" dirty="0">
                <a:solidFill>
                  <a:srgbClr val="000000"/>
                </a:solidFill>
                <a:latin typeface="Arial"/>
                <a:ea typeface="Arial"/>
                <a:cs typeface="Arial"/>
                <a:sym typeface="Arial"/>
              </a:rPr>
              <a:t>Rapid AI adoption improves efficiency of financial decision-making processes poses ethical, legal, and governance dilemmas to financial institutions [1].</a:t>
            </a:r>
            <a:endParaRPr sz="1200" dirty="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200" dirty="0">
                <a:solidFill>
                  <a:srgbClr val="000000"/>
                </a:solidFill>
                <a:latin typeface="Arial"/>
                <a:ea typeface="Arial"/>
                <a:cs typeface="Arial"/>
                <a:sym typeface="Arial"/>
              </a:rPr>
              <a:t>UK’s regulatory frameworks are not up to date with technology, and this poses an oversight risk to automated financial decisions [3].</a:t>
            </a:r>
            <a:endParaRPr sz="1200" dirty="0">
              <a:solidFill>
                <a:srgbClr val="000000"/>
              </a:solidFill>
              <a:latin typeface="Arial"/>
              <a:ea typeface="Arial"/>
              <a:cs typeface="Arial"/>
              <a:sym typeface="Arial"/>
            </a:endParaRPr>
          </a:p>
          <a:p>
            <a:pPr marL="457200" lvl="0" indent="-311150" algn="just" rtl="0">
              <a:lnSpc>
                <a:spcPct val="150000"/>
              </a:lnSpc>
              <a:spcBef>
                <a:spcPts val="0"/>
              </a:spcBef>
              <a:spcAft>
                <a:spcPts val="0"/>
              </a:spcAft>
              <a:buClr>
                <a:srgbClr val="000000"/>
              </a:buClr>
              <a:buSzPts val="1300"/>
              <a:buFont typeface="Arial"/>
              <a:buChar char="●"/>
            </a:pPr>
            <a:r>
              <a:rPr lang="en" sz="1200" dirty="0">
                <a:solidFill>
                  <a:srgbClr val="000000"/>
                </a:solidFill>
                <a:latin typeface="Arial"/>
                <a:ea typeface="Arial"/>
                <a:cs typeface="Arial"/>
                <a:sym typeface="Arial"/>
              </a:rPr>
              <a:t>Aim of this research is to examine the ethical and regulatory challenges arising from the use of AI in the UK financial services sector.</a:t>
            </a:r>
            <a:endParaRPr sz="1200" dirty="0">
              <a:solidFill>
                <a:srgbClr val="000000"/>
              </a:solidFill>
              <a:latin typeface="Arial"/>
              <a:ea typeface="Arial"/>
              <a:cs typeface="Arial"/>
              <a:sym typeface="Arial"/>
            </a:endParaRPr>
          </a:p>
          <a:p>
            <a:pPr marL="0" lvl="0" indent="0" algn="l" rtl="0">
              <a:spcBef>
                <a:spcPts val="1200"/>
              </a:spcBef>
              <a:spcAft>
                <a:spcPts val="1200"/>
              </a:spcAft>
              <a:buNone/>
            </a:pPr>
            <a:endParaRPr sz="1200" dirty="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Introduction (Contd…)</a:t>
            </a:r>
            <a:endParaRPr dirty="0">
              <a:latin typeface="Arial"/>
              <a:ea typeface="Arial"/>
              <a:cs typeface="Arial"/>
              <a:sym typeface="Arial"/>
            </a:endParaRPr>
          </a:p>
        </p:txBody>
      </p:sp>
      <p:sp>
        <p:nvSpPr>
          <p:cNvPr id="77" name="Google Shape;77;p15"/>
          <p:cNvSpPr txBox="1">
            <a:spLocks noGrp="1"/>
          </p:cNvSpPr>
          <p:nvPr>
            <p:ph type="body" idx="1"/>
          </p:nvPr>
        </p:nvSpPr>
        <p:spPr>
          <a:xfrm>
            <a:off x="311725" y="1397225"/>
            <a:ext cx="8414100" cy="37464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UK regulatory policies in relation to AI-based financial decision-making and automated systems are examined in this research [2].</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These ethical issues are algorithmic bias, a lack of transparency, insufficient accountability, or a lack of consumer confidence.</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Research involves a combination of regulatory analysis and empirical case study as well as an explainable AI prototype.</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purpose of study is to enable the responsible, transparent, and accountable AI implementation in regulated financial markets.</a:t>
            </a:r>
            <a:endParaRPr sz="1200" dirty="0">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Literature review</a:t>
            </a:r>
            <a:endParaRPr dirty="0">
              <a:latin typeface="Arial"/>
              <a:ea typeface="Arial"/>
              <a:cs typeface="Arial"/>
              <a:sym typeface="Arial"/>
            </a:endParaRPr>
          </a:p>
        </p:txBody>
      </p:sp>
      <p:sp>
        <p:nvSpPr>
          <p:cNvPr id="83" name="Google Shape;83;p16"/>
          <p:cNvSpPr txBox="1">
            <a:spLocks noGrp="1"/>
          </p:cNvSpPr>
          <p:nvPr>
            <p:ph type="body" idx="1"/>
          </p:nvPr>
        </p:nvSpPr>
        <p:spPr>
          <a:xfrm>
            <a:off x="471714" y="1397100"/>
            <a:ext cx="4572000" cy="37464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Existing literature reviews highlight the extensive use of AI in credit scoring, fraud detection, trading, and advisory services [6].</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Previous studies point at efficiency gains but also show problems such as prejudice, trouble of obscurity and responsibility issues [3].</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There is also the possibility of algorithmic bias because historical financial data reproduces social/economic disparities.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Explainability and transparency are essential to maintaining trust in automated financial decision-making processes.</a:t>
            </a:r>
            <a:endParaRPr sz="1200" dirty="0">
              <a:solidFill>
                <a:srgbClr val="000000"/>
              </a:solidFill>
              <a:latin typeface="Arial"/>
              <a:ea typeface="Arial"/>
              <a:cs typeface="Arial"/>
              <a:sym typeface="Arial"/>
            </a:endParaRPr>
          </a:p>
        </p:txBody>
      </p:sp>
      <p:pic>
        <p:nvPicPr>
          <p:cNvPr id="84" name="Google Shape;84;p16"/>
          <p:cNvPicPr preferRelativeResize="0"/>
          <p:nvPr/>
        </p:nvPicPr>
        <p:blipFill>
          <a:blip r:embed="rId3">
            <a:alphaModFix/>
          </a:blip>
          <a:stretch>
            <a:fillRect/>
          </a:stretch>
        </p:blipFill>
        <p:spPr>
          <a:xfrm>
            <a:off x="5219947" y="1989246"/>
            <a:ext cx="3452339" cy="25537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Literature review (Contd…)</a:t>
            </a:r>
            <a:endParaRPr dirty="0">
              <a:latin typeface="Arial"/>
              <a:ea typeface="Arial"/>
              <a:cs typeface="Arial"/>
              <a:sym typeface="Arial"/>
            </a:endParaRPr>
          </a:p>
        </p:txBody>
      </p:sp>
      <p:sp>
        <p:nvSpPr>
          <p:cNvPr id="90" name="Google Shape;90;p17"/>
          <p:cNvSpPr txBox="1">
            <a:spLocks noGrp="1"/>
          </p:cNvSpPr>
          <p:nvPr>
            <p:ph type="body" idx="1"/>
          </p:nvPr>
        </p:nvSpPr>
        <p:spPr>
          <a:xfrm>
            <a:off x="411296" y="1346426"/>
            <a:ext cx="4572000" cy="38547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Artificial intelligence regulation in the UK is decentralised with numerous authorities such as FCA and ICO [4].</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Divided regulatory supervision brings redundancy to the governance anticipations of AI implementation in finance.</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current studies are mostly conceptual with very little empirical or practice based UK research [5].</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Information in literature shows that there is a need to institute integrated systems of governance involving ethical, legal and technical control.</a:t>
            </a:r>
            <a:endParaRPr sz="1200" dirty="0">
              <a:solidFill>
                <a:srgbClr val="000000"/>
              </a:solidFill>
              <a:latin typeface="Arial"/>
              <a:ea typeface="Arial"/>
              <a:cs typeface="Arial"/>
              <a:sym typeface="Arial"/>
            </a:endParaRPr>
          </a:p>
        </p:txBody>
      </p:sp>
      <p:pic>
        <p:nvPicPr>
          <p:cNvPr id="91" name="Google Shape;91;p17"/>
          <p:cNvPicPr preferRelativeResize="0"/>
          <p:nvPr/>
        </p:nvPicPr>
        <p:blipFill>
          <a:blip r:embed="rId3">
            <a:alphaModFix/>
          </a:blip>
          <a:stretch>
            <a:fillRect/>
          </a:stretch>
        </p:blipFill>
        <p:spPr>
          <a:xfrm>
            <a:off x="5486400" y="2017486"/>
            <a:ext cx="3246304" cy="2366864"/>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Methodology</a:t>
            </a:r>
            <a:endParaRPr dirty="0">
              <a:latin typeface="Arial"/>
              <a:ea typeface="Arial"/>
              <a:cs typeface="Arial"/>
              <a:sym typeface="Arial"/>
            </a:endParaRPr>
          </a:p>
        </p:txBody>
      </p:sp>
      <p:sp>
        <p:nvSpPr>
          <p:cNvPr id="97" name="Google Shape;97;p18"/>
          <p:cNvSpPr txBox="1">
            <a:spLocks noGrp="1"/>
          </p:cNvSpPr>
          <p:nvPr>
            <p:ph type="body" idx="1"/>
          </p:nvPr>
        </p:nvSpPr>
        <p:spPr>
          <a:xfrm>
            <a:off x="371900" y="1442450"/>
            <a:ext cx="8372957" cy="33801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Design based research method involves secondary regulatory analysis as well as the creation of an artificial intelligence technical artefact [8].</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In UK finance, the secondary sources comprise academic publications, regulatory frameworks, policy documents, and industry reports [9].</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Principles of regulation and ethical guidelines are converted into specific practical decisions in system design and evaluation criteria.</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Technical implementation involves illustrations of ethical principles of artificial intelligence when applied in a financial decision making environment.</a:t>
            </a:r>
            <a:endParaRPr sz="1200" dirty="0">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9"/>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Methodology (Contd…)</a:t>
            </a:r>
            <a:endParaRPr dirty="0">
              <a:latin typeface="Arial"/>
              <a:ea typeface="Arial"/>
              <a:cs typeface="Arial"/>
              <a:sym typeface="Arial"/>
            </a:endParaRPr>
          </a:p>
        </p:txBody>
      </p:sp>
      <p:sp>
        <p:nvSpPr>
          <p:cNvPr id="103" name="Google Shape;103;p19"/>
          <p:cNvSpPr txBox="1">
            <a:spLocks noGrp="1"/>
          </p:cNvSpPr>
          <p:nvPr>
            <p:ph type="body" idx="1"/>
          </p:nvPr>
        </p:nvSpPr>
        <p:spPr>
          <a:xfrm>
            <a:off x="371900" y="1442450"/>
            <a:ext cx="8387471" cy="33801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Iterative prototyping approach provides an opportunity to keep system design consistent with the ethical and regulatory needs through further refinement.</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development stages involve requirement collection, system design, implementation process, testing process, and continuous validation [7].</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Python ecosystem facilitates data processing, training and explainability, and deploying artificial intelligence models [10].</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Interpretable and ensemble models are merged to balance regulatory transparency and predictive performances.</a:t>
            </a:r>
            <a:endParaRPr sz="1200" dirty="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0"/>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a:latin typeface="Arial"/>
                <a:ea typeface="Arial"/>
                <a:cs typeface="Arial"/>
                <a:sym typeface="Arial"/>
              </a:rPr>
              <a:t>Implementation &amp; development</a:t>
            </a:r>
            <a:endParaRPr>
              <a:latin typeface="Arial"/>
              <a:ea typeface="Arial"/>
              <a:cs typeface="Arial"/>
              <a:sym typeface="Arial"/>
            </a:endParaRPr>
          </a:p>
        </p:txBody>
      </p:sp>
      <p:sp>
        <p:nvSpPr>
          <p:cNvPr id="109" name="Google Shape;109;p20"/>
          <p:cNvSpPr txBox="1">
            <a:spLocks noGrp="1"/>
          </p:cNvSpPr>
          <p:nvPr>
            <p:ph type="body" idx="1"/>
          </p:nvPr>
        </p:nvSpPr>
        <p:spPr>
          <a:xfrm>
            <a:off x="428170" y="1438465"/>
            <a:ext cx="4330029" cy="3481689"/>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end-to-end machine learning pipeline combines the process of data analysis and ethical evaluation, model creation, and deployment.</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Python environment promotes data processing, machine learning, fairness evaluation, and explainable artificial intelligence methodologies.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loading and inspection of the financial dataset reveal the data quality problems, structure, and compatibility prior to preprocessing phases.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Data cleaning and exploratory data cleaning enhances the aspect of reliability by dealing with incomplete values and assessing statistically based distributions.</a:t>
            </a:r>
            <a:endParaRPr sz="1200" dirty="0">
              <a:solidFill>
                <a:srgbClr val="000000"/>
              </a:solidFill>
              <a:latin typeface="Arial"/>
              <a:ea typeface="Arial"/>
              <a:cs typeface="Arial"/>
              <a:sym typeface="Arial"/>
            </a:endParaRPr>
          </a:p>
        </p:txBody>
      </p:sp>
      <p:pic>
        <p:nvPicPr>
          <p:cNvPr id="110" name="Google Shape;110;p20"/>
          <p:cNvPicPr preferRelativeResize="0"/>
          <p:nvPr/>
        </p:nvPicPr>
        <p:blipFill>
          <a:blip r:embed="rId3">
            <a:alphaModFix/>
          </a:blip>
          <a:stretch>
            <a:fillRect/>
          </a:stretch>
        </p:blipFill>
        <p:spPr>
          <a:xfrm>
            <a:off x="5020950" y="1340700"/>
            <a:ext cx="3897075" cy="998650"/>
          </a:xfrm>
          <a:prstGeom prst="rect">
            <a:avLst/>
          </a:prstGeom>
          <a:noFill/>
          <a:ln>
            <a:noFill/>
          </a:ln>
        </p:spPr>
      </p:pic>
      <p:pic>
        <p:nvPicPr>
          <p:cNvPr id="111" name="Google Shape;111;p20"/>
          <p:cNvPicPr preferRelativeResize="0"/>
          <p:nvPr/>
        </p:nvPicPr>
        <p:blipFill>
          <a:blip r:embed="rId4">
            <a:alphaModFix/>
          </a:blip>
          <a:stretch>
            <a:fillRect/>
          </a:stretch>
        </p:blipFill>
        <p:spPr>
          <a:xfrm>
            <a:off x="5020950" y="2412325"/>
            <a:ext cx="3897075" cy="917975"/>
          </a:xfrm>
          <a:prstGeom prst="rect">
            <a:avLst/>
          </a:prstGeom>
          <a:noFill/>
          <a:ln>
            <a:noFill/>
          </a:ln>
        </p:spPr>
      </p:pic>
      <p:pic>
        <p:nvPicPr>
          <p:cNvPr id="112" name="Google Shape;112;p20"/>
          <p:cNvPicPr preferRelativeResize="0"/>
          <p:nvPr/>
        </p:nvPicPr>
        <p:blipFill>
          <a:blip r:embed="rId5">
            <a:alphaModFix/>
          </a:blip>
          <a:stretch>
            <a:fillRect/>
          </a:stretch>
        </p:blipFill>
        <p:spPr>
          <a:xfrm>
            <a:off x="5020950" y="3414594"/>
            <a:ext cx="2156200" cy="1517425"/>
          </a:xfrm>
          <a:prstGeom prst="rect">
            <a:avLst/>
          </a:prstGeom>
          <a:noFill/>
          <a:ln>
            <a:noFill/>
          </a:ln>
        </p:spPr>
      </p:pic>
      <p:pic>
        <p:nvPicPr>
          <p:cNvPr id="113" name="Google Shape;113;p20"/>
          <p:cNvPicPr preferRelativeResize="0"/>
          <p:nvPr/>
        </p:nvPicPr>
        <p:blipFill>
          <a:blip r:embed="rId6">
            <a:alphaModFix/>
          </a:blip>
          <a:stretch>
            <a:fillRect/>
          </a:stretch>
        </p:blipFill>
        <p:spPr>
          <a:xfrm>
            <a:off x="7236700" y="3414594"/>
            <a:ext cx="1703950" cy="15174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Implementation &amp; development (Contd…)</a:t>
            </a:r>
            <a:endParaRPr dirty="0">
              <a:latin typeface="Arial"/>
              <a:ea typeface="Arial"/>
              <a:cs typeface="Arial"/>
              <a:sym typeface="Arial"/>
            </a:endParaRPr>
          </a:p>
        </p:txBody>
      </p:sp>
      <p:sp>
        <p:nvSpPr>
          <p:cNvPr id="119" name="Google Shape;119;p21"/>
          <p:cNvSpPr txBox="1">
            <a:spLocks noGrp="1"/>
          </p:cNvSpPr>
          <p:nvPr>
            <p:ph type="body" idx="1"/>
          </p:nvPr>
        </p:nvSpPr>
        <p:spPr>
          <a:xfrm>
            <a:off x="377372" y="1422715"/>
            <a:ext cx="4004414" cy="3510718"/>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financial and behavioural characteristics have been developed with pandas roles to assist in accurate and sensible risk evaluation.</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target proxy risk is constructed with “np.” where with quantile-based thresholds with zero subjective fraud labelling.</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Equity analysis implements loan issuance rate demographic proxy in respect to ethical and privacy limitations.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StandardScaler, train test split, and Flask deployment with persisted models are used in model training and deployment respectively.</a:t>
            </a:r>
            <a:endParaRPr sz="1200" dirty="0">
              <a:solidFill>
                <a:srgbClr val="000000"/>
              </a:solidFill>
              <a:latin typeface="Arial"/>
              <a:ea typeface="Arial"/>
              <a:cs typeface="Arial"/>
              <a:sym typeface="Arial"/>
            </a:endParaRPr>
          </a:p>
        </p:txBody>
      </p:sp>
      <p:pic>
        <p:nvPicPr>
          <p:cNvPr id="120" name="Google Shape;120;p21"/>
          <p:cNvPicPr preferRelativeResize="0"/>
          <p:nvPr/>
        </p:nvPicPr>
        <p:blipFill>
          <a:blip r:embed="rId3">
            <a:alphaModFix/>
          </a:blip>
          <a:stretch>
            <a:fillRect/>
          </a:stretch>
        </p:blipFill>
        <p:spPr>
          <a:xfrm>
            <a:off x="4622275" y="1385925"/>
            <a:ext cx="2397476" cy="1545217"/>
          </a:xfrm>
          <a:prstGeom prst="rect">
            <a:avLst/>
          </a:prstGeom>
          <a:noFill/>
          <a:ln>
            <a:noFill/>
          </a:ln>
        </p:spPr>
      </p:pic>
      <p:pic>
        <p:nvPicPr>
          <p:cNvPr id="121" name="Google Shape;121;p21"/>
          <p:cNvPicPr preferRelativeResize="0"/>
          <p:nvPr/>
        </p:nvPicPr>
        <p:blipFill>
          <a:blip r:embed="rId4">
            <a:alphaModFix/>
          </a:blip>
          <a:stretch>
            <a:fillRect/>
          </a:stretch>
        </p:blipFill>
        <p:spPr>
          <a:xfrm>
            <a:off x="7098750" y="1385924"/>
            <a:ext cx="1943526" cy="1545225"/>
          </a:xfrm>
          <a:prstGeom prst="rect">
            <a:avLst/>
          </a:prstGeom>
          <a:noFill/>
          <a:ln>
            <a:noFill/>
          </a:ln>
        </p:spPr>
      </p:pic>
      <p:pic>
        <p:nvPicPr>
          <p:cNvPr id="122" name="Google Shape;122;p21"/>
          <p:cNvPicPr preferRelativeResize="0"/>
          <p:nvPr/>
        </p:nvPicPr>
        <p:blipFill>
          <a:blip r:embed="rId5">
            <a:alphaModFix/>
          </a:blip>
          <a:stretch>
            <a:fillRect/>
          </a:stretch>
        </p:blipFill>
        <p:spPr>
          <a:xfrm>
            <a:off x="4622274" y="3013738"/>
            <a:ext cx="4420001" cy="1007125"/>
          </a:xfrm>
          <a:prstGeom prst="rect">
            <a:avLst/>
          </a:prstGeom>
          <a:noFill/>
          <a:ln>
            <a:noFill/>
          </a:ln>
        </p:spPr>
      </p:pic>
      <p:pic>
        <p:nvPicPr>
          <p:cNvPr id="123" name="Google Shape;123;p21"/>
          <p:cNvPicPr preferRelativeResize="0"/>
          <p:nvPr/>
        </p:nvPicPr>
        <p:blipFill>
          <a:blip r:embed="rId6">
            <a:alphaModFix/>
          </a:blip>
          <a:stretch>
            <a:fillRect/>
          </a:stretch>
        </p:blipFill>
        <p:spPr>
          <a:xfrm>
            <a:off x="4621950" y="4103450"/>
            <a:ext cx="4420001" cy="9314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2"/>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Testing &amp; evaluation</a:t>
            </a:r>
            <a:endParaRPr dirty="0">
              <a:latin typeface="Arial"/>
              <a:ea typeface="Arial"/>
              <a:cs typeface="Arial"/>
              <a:sym typeface="Arial"/>
            </a:endParaRPr>
          </a:p>
        </p:txBody>
      </p:sp>
      <p:sp>
        <p:nvSpPr>
          <p:cNvPr id="129" name="Google Shape;129;p22"/>
          <p:cNvSpPr txBox="1">
            <a:spLocks noGrp="1"/>
          </p:cNvSpPr>
          <p:nvPr>
            <p:ph type="body" idx="1"/>
          </p:nvPr>
        </p:nvSpPr>
        <p:spPr>
          <a:xfrm>
            <a:off x="450890" y="1428306"/>
            <a:ext cx="4556129" cy="3532489"/>
          </a:xfrm>
          <a:prstGeom prst="rect">
            <a:avLst/>
          </a:prstGeom>
        </p:spPr>
        <p:txBody>
          <a:bodyPr spcFirstLastPara="1" wrap="square" lIns="91425" tIns="91425" rIns="91425" bIns="91425" anchor="t" anchorCtr="0">
            <a:normAutofit fontScale="77500" lnSpcReduction="20000"/>
          </a:bodyPr>
          <a:lstStyle/>
          <a:p>
            <a:pPr marL="457200" lvl="0" indent="-307547" algn="just" rtl="0">
              <a:lnSpc>
                <a:spcPct val="170000"/>
              </a:lnSpc>
              <a:spcBef>
                <a:spcPts val="0"/>
              </a:spcBef>
              <a:spcAft>
                <a:spcPts val="0"/>
              </a:spcAft>
              <a:buClr>
                <a:srgbClr val="000000"/>
              </a:buClr>
              <a:buSzPct val="100000"/>
              <a:buFont typeface="Arial"/>
              <a:buChar char="●"/>
            </a:pPr>
            <a:r>
              <a:rPr lang="en" sz="1344" dirty="0">
                <a:solidFill>
                  <a:srgbClr val="000000"/>
                </a:solidFill>
                <a:latin typeface="Arial"/>
                <a:ea typeface="Arial"/>
                <a:cs typeface="Arial"/>
                <a:sym typeface="Arial"/>
              </a:rPr>
              <a:t>Test case 1 is used to assess the system in regard to its capability to process legitimate numerical financial inputs appropriately and produce a legitimate high-risk classification with a corresponding probability rating.</a:t>
            </a:r>
            <a:endParaRPr sz="1344" dirty="0">
              <a:solidFill>
                <a:srgbClr val="000000"/>
              </a:solidFill>
              <a:latin typeface="Arial"/>
              <a:ea typeface="Arial"/>
              <a:cs typeface="Arial"/>
              <a:sym typeface="Arial"/>
            </a:endParaRPr>
          </a:p>
          <a:p>
            <a:pPr marL="457200" lvl="0" indent="-307547" algn="just" rtl="0">
              <a:lnSpc>
                <a:spcPct val="170000"/>
              </a:lnSpc>
              <a:spcBef>
                <a:spcPts val="0"/>
              </a:spcBef>
              <a:spcAft>
                <a:spcPts val="0"/>
              </a:spcAft>
              <a:buClr>
                <a:srgbClr val="000000"/>
              </a:buClr>
              <a:buSzPct val="100000"/>
              <a:buFont typeface="Arial"/>
              <a:buChar char="●"/>
            </a:pPr>
            <a:r>
              <a:rPr lang="en" sz="1344" dirty="0">
                <a:solidFill>
                  <a:srgbClr val="000000"/>
                </a:solidFill>
                <a:latin typeface="Arial"/>
                <a:ea typeface="Arial"/>
                <a:cs typeface="Arial"/>
                <a:sym typeface="Arial"/>
              </a:rPr>
              <a:t>It ensures that the trained machine learning model is properly integrated with the user interface and ensures that the prediction and probability outputs are shown in the right way.</a:t>
            </a:r>
            <a:endParaRPr sz="1344" dirty="0">
              <a:solidFill>
                <a:srgbClr val="000000"/>
              </a:solidFill>
              <a:latin typeface="Arial"/>
              <a:ea typeface="Arial"/>
              <a:cs typeface="Arial"/>
              <a:sym typeface="Arial"/>
            </a:endParaRPr>
          </a:p>
          <a:p>
            <a:pPr marL="457200" lvl="0" indent="-307547" algn="just" rtl="0">
              <a:lnSpc>
                <a:spcPct val="170000"/>
              </a:lnSpc>
              <a:spcBef>
                <a:spcPts val="0"/>
              </a:spcBef>
              <a:spcAft>
                <a:spcPts val="0"/>
              </a:spcAft>
              <a:buClr>
                <a:srgbClr val="000000"/>
              </a:buClr>
              <a:buSzPct val="100000"/>
              <a:buFont typeface="Arial"/>
              <a:buChar char="●"/>
            </a:pPr>
            <a:r>
              <a:rPr lang="en" sz="1344" dirty="0">
                <a:solidFill>
                  <a:srgbClr val="000000"/>
                </a:solidFill>
                <a:latin typeface="Arial"/>
                <a:ea typeface="Arial"/>
                <a:cs typeface="Arial"/>
                <a:sym typeface="Arial"/>
              </a:rPr>
              <a:t>The test case 2 evaluates the system in terms of the capacity to appraise transactions with moderate financial indicators and categorize transactions into low-risk when there are no strong high-risk patterns.</a:t>
            </a:r>
            <a:endParaRPr sz="1344" dirty="0">
              <a:solidFill>
                <a:srgbClr val="000000"/>
              </a:solidFill>
              <a:latin typeface="Arial"/>
              <a:ea typeface="Arial"/>
              <a:cs typeface="Arial"/>
              <a:sym typeface="Arial"/>
            </a:endParaRPr>
          </a:p>
          <a:p>
            <a:pPr marL="457200" lvl="0" indent="-307547" algn="just" rtl="0">
              <a:lnSpc>
                <a:spcPct val="170000"/>
              </a:lnSpc>
              <a:spcBef>
                <a:spcPts val="0"/>
              </a:spcBef>
              <a:spcAft>
                <a:spcPts val="0"/>
              </a:spcAft>
              <a:buClr>
                <a:srgbClr val="000000"/>
              </a:buClr>
              <a:buSzPct val="100000"/>
              <a:buFont typeface="Arial"/>
              <a:buChar char="●"/>
            </a:pPr>
            <a:r>
              <a:rPr lang="en" sz="1344" dirty="0">
                <a:solidFill>
                  <a:srgbClr val="000000"/>
                </a:solidFill>
                <a:latin typeface="Arial"/>
                <a:ea typeface="Arial"/>
                <a:cs typeface="Arial"/>
                <a:sym typeface="Arial"/>
              </a:rPr>
              <a:t>It confirms that the model is able to differentiate borderline cases and actually high-risk situations and generate a probability score that is indicative of uncertainty and not poses high-risk situations.</a:t>
            </a:r>
            <a:endParaRPr sz="1344" dirty="0">
              <a:solidFill>
                <a:srgbClr val="000000"/>
              </a:solidFill>
              <a:latin typeface="Arial"/>
              <a:ea typeface="Arial"/>
              <a:cs typeface="Arial"/>
              <a:sym typeface="Arial"/>
            </a:endParaRPr>
          </a:p>
        </p:txBody>
      </p:sp>
      <p:pic>
        <p:nvPicPr>
          <p:cNvPr id="130" name="Google Shape;130;p22"/>
          <p:cNvPicPr preferRelativeResize="0"/>
          <p:nvPr/>
        </p:nvPicPr>
        <p:blipFill>
          <a:blip r:embed="rId3">
            <a:alphaModFix/>
          </a:blip>
          <a:stretch>
            <a:fillRect/>
          </a:stretch>
        </p:blipFill>
        <p:spPr>
          <a:xfrm>
            <a:off x="5370286" y="1428306"/>
            <a:ext cx="1841139" cy="3348011"/>
          </a:xfrm>
          <a:prstGeom prst="rect">
            <a:avLst/>
          </a:prstGeom>
          <a:noFill/>
          <a:ln>
            <a:noFill/>
          </a:ln>
        </p:spPr>
      </p:pic>
      <p:pic>
        <p:nvPicPr>
          <p:cNvPr id="131" name="Google Shape;131;p22"/>
          <p:cNvPicPr preferRelativeResize="0"/>
          <p:nvPr/>
        </p:nvPicPr>
        <p:blipFill>
          <a:blip r:embed="rId4">
            <a:alphaModFix/>
          </a:blip>
          <a:stretch>
            <a:fillRect/>
          </a:stretch>
        </p:blipFill>
        <p:spPr>
          <a:xfrm>
            <a:off x="7358742" y="1428306"/>
            <a:ext cx="1639261" cy="334801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3"/>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Testing &amp; evaluation (Contd…)</a:t>
            </a:r>
            <a:endParaRPr dirty="0">
              <a:latin typeface="Arial"/>
              <a:ea typeface="Arial"/>
              <a:cs typeface="Arial"/>
              <a:sym typeface="Arial"/>
            </a:endParaRPr>
          </a:p>
        </p:txBody>
      </p:sp>
      <p:sp>
        <p:nvSpPr>
          <p:cNvPr id="137" name="Google Shape;137;p23"/>
          <p:cNvSpPr txBox="1">
            <a:spLocks noGrp="1"/>
          </p:cNvSpPr>
          <p:nvPr>
            <p:ph type="body" idx="1"/>
          </p:nvPr>
        </p:nvSpPr>
        <p:spPr>
          <a:xfrm>
            <a:off x="406399" y="1513764"/>
            <a:ext cx="3940129" cy="3441125"/>
          </a:xfrm>
          <a:prstGeom prst="rect">
            <a:avLst/>
          </a:prstGeom>
        </p:spPr>
        <p:txBody>
          <a:bodyPr spcFirstLastPara="1" wrap="square" lIns="91425" tIns="91425" rIns="91425" bIns="91425" anchor="t" anchorCtr="0">
            <a:noAutofit/>
          </a:bodyPr>
          <a:lstStyle/>
          <a:p>
            <a:pPr marL="457200" lvl="0" indent="-313949" algn="just" rtl="0">
              <a:lnSpc>
                <a:spcPct val="150000"/>
              </a:lnSpc>
              <a:spcBef>
                <a:spcPts val="0"/>
              </a:spcBef>
              <a:spcAft>
                <a:spcPts val="0"/>
              </a:spcAft>
              <a:buClr>
                <a:srgbClr val="000000"/>
              </a:buClr>
              <a:buSzPts val="1344"/>
              <a:buFont typeface="Arial"/>
              <a:buChar char="●"/>
            </a:pPr>
            <a:r>
              <a:rPr lang="en" sz="1100" dirty="0">
                <a:solidFill>
                  <a:srgbClr val="000000"/>
                </a:solidFill>
                <a:latin typeface="Arial"/>
                <a:ea typeface="Arial"/>
                <a:cs typeface="Arial"/>
                <a:sym typeface="Arial"/>
              </a:rPr>
              <a:t>Logistic regression is highly transparent and properly regulated, but it lacks sensitivity to high-risk cases in minorities.</a:t>
            </a:r>
            <a:endParaRPr sz="11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100" dirty="0">
                <a:solidFill>
                  <a:srgbClr val="000000"/>
                </a:solidFill>
                <a:latin typeface="Arial"/>
                <a:ea typeface="Arial"/>
                <a:cs typeface="Arial"/>
                <a:sym typeface="Arial"/>
              </a:rPr>
              <a:t>Random forest has more predictive accuracy (0.88) due to its ability to capture non-linear patterns whereas it creates problems of fairness and explainability.</a:t>
            </a:r>
            <a:endParaRPr sz="11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100" dirty="0">
                <a:solidFill>
                  <a:srgbClr val="000000"/>
                </a:solidFill>
                <a:latin typeface="Arial"/>
                <a:ea typeface="Arial"/>
                <a:cs typeface="Arial"/>
                <a:sym typeface="Arial"/>
              </a:rPr>
              <a:t>SHAP and feature importance define the strongest financial risk indicator as the intensity of a transaction.</a:t>
            </a:r>
            <a:endParaRPr sz="11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100" dirty="0">
                <a:solidFill>
                  <a:srgbClr val="000000"/>
                </a:solidFill>
                <a:latin typeface="Arial"/>
                <a:ea typeface="Arial"/>
                <a:cs typeface="Arial"/>
                <a:sym typeface="Arial"/>
              </a:rPr>
              <a:t>Predictive performance and equity evaluation indicates trade-offs between predictive performance and equity among demographic proxy groups.</a:t>
            </a:r>
            <a:endParaRPr sz="1100" dirty="0">
              <a:solidFill>
                <a:srgbClr val="000000"/>
              </a:solidFill>
              <a:latin typeface="Arial"/>
              <a:ea typeface="Arial"/>
              <a:cs typeface="Arial"/>
              <a:sym typeface="Arial"/>
            </a:endParaRPr>
          </a:p>
        </p:txBody>
      </p:sp>
      <p:pic>
        <p:nvPicPr>
          <p:cNvPr id="138" name="Google Shape;138;p23"/>
          <p:cNvPicPr preferRelativeResize="0"/>
          <p:nvPr/>
        </p:nvPicPr>
        <p:blipFill>
          <a:blip r:embed="rId3">
            <a:alphaModFix/>
          </a:blip>
          <a:stretch>
            <a:fillRect/>
          </a:stretch>
        </p:blipFill>
        <p:spPr>
          <a:xfrm>
            <a:off x="4792650" y="2104570"/>
            <a:ext cx="2034075" cy="2559629"/>
          </a:xfrm>
          <a:prstGeom prst="rect">
            <a:avLst/>
          </a:prstGeom>
          <a:noFill/>
          <a:ln>
            <a:noFill/>
          </a:ln>
        </p:spPr>
      </p:pic>
      <p:pic>
        <p:nvPicPr>
          <p:cNvPr id="139" name="Google Shape;139;p23"/>
          <p:cNvPicPr preferRelativeResize="0"/>
          <p:nvPr/>
        </p:nvPicPr>
        <p:blipFill>
          <a:blip r:embed="rId4">
            <a:alphaModFix/>
          </a:blip>
          <a:stretch>
            <a:fillRect/>
          </a:stretch>
        </p:blipFill>
        <p:spPr>
          <a:xfrm>
            <a:off x="6929175" y="2104569"/>
            <a:ext cx="2034075" cy="254560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Conclusion and future work</a:t>
            </a:r>
            <a:endParaRPr dirty="0">
              <a:latin typeface="Arial"/>
              <a:ea typeface="Arial"/>
              <a:cs typeface="Arial"/>
              <a:sym typeface="Arial"/>
            </a:endParaRPr>
          </a:p>
        </p:txBody>
      </p:sp>
      <p:sp>
        <p:nvSpPr>
          <p:cNvPr id="145" name="Google Shape;145;p24"/>
          <p:cNvSpPr txBox="1">
            <a:spLocks noGrp="1"/>
          </p:cNvSpPr>
          <p:nvPr>
            <p:ph type="body" idx="1"/>
          </p:nvPr>
        </p:nvSpPr>
        <p:spPr>
          <a:xfrm>
            <a:off x="224950" y="1510275"/>
            <a:ext cx="8455800" cy="3346200"/>
          </a:xfrm>
          <a:prstGeom prst="rect">
            <a:avLst/>
          </a:prstGeom>
        </p:spPr>
        <p:txBody>
          <a:bodyPr spcFirstLastPara="1" wrap="square" lIns="91425" tIns="91425" rIns="91425" bIns="91425" anchor="t" anchorCtr="0">
            <a:normAutofit/>
          </a:bodyPr>
          <a:lstStyle/>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Ethical artificial intelligence balances financial risk decision-making systems with predictive performance, transparency, and fairness.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Interpretable and ensemble models exhibit trade-offs between regulatory results of explainability, accuracy and fairness.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use of proxy risk targets and demographic proxies allows the ethical assessment of the data accessibility and privacy limitations.</a:t>
            </a:r>
            <a:endParaRPr sz="1200" dirty="0">
              <a:solidFill>
                <a:srgbClr val="000000"/>
              </a:solidFill>
              <a:latin typeface="Arial"/>
              <a:ea typeface="Arial"/>
              <a:cs typeface="Arial"/>
              <a:sym typeface="Arial"/>
            </a:endParaRPr>
          </a:p>
          <a:p>
            <a:pPr marL="457200" lvl="0" indent="-313949" algn="just" rtl="0">
              <a:lnSpc>
                <a:spcPct val="150000"/>
              </a:lnSpc>
              <a:spcBef>
                <a:spcPts val="0"/>
              </a:spcBef>
              <a:spcAft>
                <a:spcPts val="0"/>
              </a:spcAft>
              <a:buClr>
                <a:srgbClr val="000000"/>
              </a:buClr>
              <a:buSzPts val="1344"/>
              <a:buFont typeface="Arial"/>
              <a:buChar char="●"/>
            </a:pPr>
            <a:r>
              <a:rPr lang="en" sz="1200" dirty="0">
                <a:solidFill>
                  <a:srgbClr val="000000"/>
                </a:solidFill>
                <a:latin typeface="Arial"/>
                <a:ea typeface="Arial"/>
                <a:cs typeface="Arial"/>
                <a:sym typeface="Arial"/>
              </a:rPr>
              <a:t>The labelling, the metrics of fairness, risk sensitivity, and scalable frameworks of governance should be improved in future work.</a:t>
            </a:r>
            <a:endParaRPr sz="1200" dirty="0">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dirty="0">
                <a:latin typeface="Arial"/>
                <a:ea typeface="Arial"/>
                <a:cs typeface="Arial"/>
                <a:sym typeface="Arial"/>
              </a:rPr>
              <a:t>References</a:t>
            </a:r>
            <a:endParaRPr dirty="0">
              <a:latin typeface="Arial"/>
              <a:ea typeface="Arial"/>
              <a:cs typeface="Arial"/>
              <a:sym typeface="Arial"/>
            </a:endParaRPr>
          </a:p>
        </p:txBody>
      </p:sp>
      <p:sp>
        <p:nvSpPr>
          <p:cNvPr id="151" name="Google Shape;151;p25"/>
          <p:cNvSpPr txBox="1">
            <a:spLocks noGrp="1"/>
          </p:cNvSpPr>
          <p:nvPr>
            <p:ph type="body" idx="1"/>
          </p:nvPr>
        </p:nvSpPr>
        <p:spPr>
          <a:xfrm>
            <a:off x="224950" y="1510275"/>
            <a:ext cx="8455800" cy="33462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600" dirty="0">
                <a:solidFill>
                  <a:srgbClr val="000000"/>
                </a:solidFill>
                <a:latin typeface="Arial"/>
                <a:ea typeface="Arial"/>
                <a:cs typeface="Arial"/>
                <a:sym typeface="Arial"/>
              </a:rPr>
              <a:t>[1] Singh, C., 2024. Artificial intelligence and deep learning: considerations for financial institutions for compliance with the regulatory burden in the United Kingdom. </a:t>
            </a:r>
            <a:r>
              <a:rPr lang="en" sz="600" i="1" dirty="0">
                <a:solidFill>
                  <a:srgbClr val="000000"/>
                </a:solidFill>
                <a:latin typeface="Arial"/>
                <a:ea typeface="Arial"/>
                <a:cs typeface="Arial"/>
                <a:sym typeface="Arial"/>
              </a:rPr>
              <a:t>Journal of Financial Crime</a:t>
            </a:r>
            <a:r>
              <a:rPr lang="en" sz="600" dirty="0">
                <a:solidFill>
                  <a:srgbClr val="000000"/>
                </a:solidFill>
                <a:latin typeface="Arial"/>
                <a:ea typeface="Arial"/>
                <a:cs typeface="Arial"/>
                <a:sym typeface="Arial"/>
              </a:rPr>
              <a:t>, </a:t>
            </a:r>
            <a:r>
              <a:rPr lang="en" sz="600" i="1" dirty="0">
                <a:solidFill>
                  <a:srgbClr val="000000"/>
                </a:solidFill>
                <a:latin typeface="Arial"/>
                <a:ea typeface="Arial"/>
                <a:cs typeface="Arial"/>
                <a:sym typeface="Arial"/>
              </a:rPr>
              <a:t>31</a:t>
            </a:r>
            <a:r>
              <a:rPr lang="en" sz="600" dirty="0">
                <a:solidFill>
                  <a:srgbClr val="000000"/>
                </a:solidFill>
                <a:latin typeface="Arial"/>
                <a:ea typeface="Arial"/>
                <a:cs typeface="Arial"/>
                <a:sym typeface="Arial"/>
              </a:rPr>
              <a:t>(2), pp.259-266. Available at: https://www.emerald.com/jfc/article/31/2/259/1215209</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600" dirty="0">
                <a:solidFill>
                  <a:srgbClr val="000000"/>
                </a:solidFill>
                <a:latin typeface="Arial"/>
                <a:ea typeface="Arial"/>
                <a:cs typeface="Arial"/>
                <a:sym typeface="Arial"/>
              </a:rPr>
              <a:t>[2] Buckley, R.P., Zetzsche, D.A., Arner, D.W. and Tang, B.W., 2021. Regulating artificial intelligence in finance: Putting the human in the loop. </a:t>
            </a:r>
            <a:r>
              <a:rPr lang="en" sz="600" i="1" dirty="0">
                <a:solidFill>
                  <a:srgbClr val="000000"/>
                </a:solidFill>
                <a:latin typeface="Arial"/>
                <a:ea typeface="Arial"/>
                <a:cs typeface="Arial"/>
                <a:sym typeface="Arial"/>
              </a:rPr>
              <a:t>Sydney Law Review, The</a:t>
            </a:r>
            <a:r>
              <a:rPr lang="en" sz="600" dirty="0">
                <a:solidFill>
                  <a:srgbClr val="000000"/>
                </a:solidFill>
                <a:latin typeface="Arial"/>
                <a:ea typeface="Arial"/>
                <a:cs typeface="Arial"/>
                <a:sym typeface="Arial"/>
              </a:rPr>
              <a:t>, </a:t>
            </a:r>
            <a:r>
              <a:rPr lang="en" sz="600" i="1" dirty="0">
                <a:solidFill>
                  <a:srgbClr val="000000"/>
                </a:solidFill>
                <a:latin typeface="Arial"/>
                <a:ea typeface="Arial"/>
                <a:cs typeface="Arial"/>
                <a:sym typeface="Arial"/>
              </a:rPr>
              <a:t>43</a:t>
            </a:r>
            <a:r>
              <a:rPr lang="en" sz="600" dirty="0">
                <a:solidFill>
                  <a:srgbClr val="000000"/>
                </a:solidFill>
                <a:latin typeface="Arial"/>
                <a:ea typeface="Arial"/>
                <a:cs typeface="Arial"/>
                <a:sym typeface="Arial"/>
              </a:rPr>
              <a:t>(1), pp.43-81. Available at: </a:t>
            </a:r>
            <a:r>
              <a:rPr lang="en" sz="600" u="sng" dirty="0">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https://search.informit.org/doi/abs/10.3316/informit.676004215873948</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600" dirty="0">
                <a:solidFill>
                  <a:srgbClr val="000000"/>
                </a:solidFill>
                <a:latin typeface="Arial"/>
                <a:ea typeface="Arial"/>
                <a:cs typeface="Arial"/>
                <a:sym typeface="Arial"/>
              </a:rPr>
              <a:t>[3] Thalpage, N., 2023. Unlocking the black box: Explainable artificial intelligence (XAI) for trust and transparency in ai systems. J. Digit. Art Humanit, 4(1), pp.31-36. Available at: </a:t>
            </a:r>
            <a:r>
              <a:rPr lang="en" sz="600" dirty="0">
                <a:solidFill>
                  <a:srgbClr val="000000"/>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https://www.academia.edu/download/109274543/Article-4-JDAH-41.pdf</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600" dirty="0">
                <a:solidFill>
                  <a:srgbClr val="000000"/>
                </a:solidFill>
                <a:latin typeface="Arial"/>
                <a:ea typeface="Arial"/>
                <a:cs typeface="Arial"/>
                <a:sym typeface="Arial"/>
              </a:rPr>
              <a:t>[4] Pratama, S.F. and Wahid, A.M.A., 2025. Fraudulent transaction detection in online systems using random forest and gradient boosting. Journal of Cyber Law, 1(1), pp.88-115. Available at: </a:t>
            </a:r>
            <a:r>
              <a:rPr lang="en" sz="600" dirty="0">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https://www.researchgate.net/profile/Arif-Wahid-2/publication/391858368_Fraudulent_Transaction_Detection_in_Online_Systems_Using_Random_Forest_and_Gradient_Boosting/links/684022ec8a76251f22eb6247/Fraudulent-Transaction-Detection-in-Online-Systems-Using-Random-Forest-and-Gradient-Boosting.pdf</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600" dirty="0">
                <a:solidFill>
                  <a:srgbClr val="000000"/>
                </a:solidFill>
                <a:latin typeface="Arial"/>
                <a:ea typeface="Arial"/>
                <a:cs typeface="Arial"/>
                <a:sym typeface="Arial"/>
              </a:rPr>
              <a:t>[5] Gudepu, B.K. and Eichler, R., 2024. The Role of AI in Enhancing Data Governance Strategies. International Journal of Acta Informatica, 3(1), pp.169-186. Available at: </a:t>
            </a:r>
            <a:r>
              <a:rPr lang="en" sz="600" dirty="0">
                <a:solidFill>
                  <a:srgbClr val="000000"/>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https://www.yuktabpublisher.com/index.php/IJAI/article/view/196</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600" dirty="0">
                <a:solidFill>
                  <a:srgbClr val="000000"/>
                </a:solidFill>
                <a:latin typeface="Arial"/>
                <a:ea typeface="Arial"/>
                <a:cs typeface="Arial"/>
                <a:sym typeface="Arial"/>
              </a:rPr>
              <a:t>[6] Owolabi, O.S., Uche, P.C., Adeniken, N.T., Ihejirika, C., Islam, R.B. and Chhetri, B.J.T., 2024. Ethical implication of artificial intelligence (AI) adoption in financial decision making. Computer and Information Science, 17(1), pp.1-49. Available at: </a:t>
            </a:r>
            <a:r>
              <a:rPr lang="en" sz="600" dirty="0">
                <a:solidFill>
                  <a:srgbClr val="000000"/>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https://openreview.net/pdf?id=GEYpnS2Gbl</a:t>
            </a:r>
            <a:endParaRPr sz="600" dirty="0">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r>
              <a:rPr lang="en" sz="600" dirty="0">
                <a:solidFill>
                  <a:srgbClr val="000000"/>
                </a:solidFill>
                <a:latin typeface="Arial"/>
                <a:ea typeface="Arial"/>
                <a:cs typeface="Arial"/>
                <a:sym typeface="Arial"/>
              </a:rPr>
              <a:t>[7] Vimbi, V., Shaffi, N. and Mahmud, M., 2024. Interpreting artificial intelligence models: a systematic review on the application of LIME and SHAP in Alzheimer’s disease detection. Brain Informatics, 11(1), p.10. Available at: </a:t>
            </a:r>
            <a:r>
              <a:rPr lang="en" sz="600" u="sng" dirty="0">
                <a:solidFill>
                  <a:srgbClr val="1155CC"/>
                </a:solidFill>
                <a:latin typeface="Arial"/>
                <a:ea typeface="Arial"/>
                <a:cs typeface="Arial"/>
                <a:sym typeface="Arial"/>
                <a:hlinkClick r:id="rId8">
                  <a:extLst>
                    <a:ext uri="{A12FA001-AC4F-418D-AE19-62706E023703}">
                      <ahyp:hlinkClr xmlns:ahyp="http://schemas.microsoft.com/office/drawing/2018/hyperlinkcolor" val="tx"/>
                    </a:ext>
                  </a:extLst>
                </a:hlinkClick>
              </a:rPr>
              <a:t>https://link.springer.com/content/pdf/10.1186/s40708-024-00222-1.pdf</a:t>
            </a:r>
            <a:endParaRPr sz="600" dirty="0">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p:nvPr/>
        </p:nvSpPr>
        <p:spPr>
          <a:xfrm>
            <a:off x="2847575" y="2098100"/>
            <a:ext cx="4199112" cy="1443386"/>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5100" dirty="0">
                <a:latin typeface="+mj-lt"/>
                <a:ea typeface="Roboto"/>
                <a:cs typeface="Roboto"/>
                <a:sym typeface="Roboto"/>
              </a:rPr>
              <a:t>THANK  YOU</a:t>
            </a:r>
            <a:endParaRPr sz="5100" dirty="0">
              <a:latin typeface="+mj-lt"/>
              <a:ea typeface="Roboto"/>
              <a:cs typeface="Roboto"/>
              <a:sym typeface="Roboto"/>
            </a:endParaRPr>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2555</Words>
  <Application>Microsoft Office PowerPoint</Application>
  <PresentationFormat>On-screen Show (16:9)</PresentationFormat>
  <Paragraphs>84</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Merriweather</vt:lpstr>
      <vt:lpstr>Roboto</vt:lpstr>
      <vt:lpstr>Paradigm</vt:lpstr>
      <vt:lpstr>Regulatory Gaps In Artificial Intelligence For Financial Decision making: case studies and a framework in the uk</vt:lpstr>
      <vt:lpstr>Introduction</vt:lpstr>
      <vt:lpstr>Introduction (Contd…)</vt:lpstr>
      <vt:lpstr>Literature review</vt:lpstr>
      <vt:lpstr>Literature review (Contd…)</vt:lpstr>
      <vt:lpstr>Methodology</vt:lpstr>
      <vt:lpstr>Methodology (Contd…)</vt:lpstr>
      <vt:lpstr>Implementation &amp; development</vt:lpstr>
      <vt:lpstr>Implementation &amp; development (Contd…)</vt:lpstr>
      <vt:lpstr>Testing &amp; evaluation</vt:lpstr>
      <vt:lpstr>Testing &amp; evaluation (Contd…)</vt:lpstr>
      <vt:lpstr>Conclusion and future work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Regulatory Gaps In Artificial Intelligence For Financial Decision making: case studies and a framework in the uk</dc:title>
  <dc:creator>Arindam Baidya</dc:creator>
  <cp:lastModifiedBy>Arindam Baidya</cp:lastModifiedBy>
  <cp:revision>37</cp:revision>
  <dcterms:modified xsi:type="dcterms:W3CDTF">2026-01-05T15:59:33Z</dcterms:modified>
</cp:coreProperties>
</file>