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9"/>
  </p:notesMasterIdLst>
  <p:sldIdLst>
    <p:sldId id="256" r:id="rId7"/>
    <p:sldId id="379" r:id="rId8"/>
    <p:sldId id="297" r:id="rId9"/>
    <p:sldId id="275" r:id="rId10"/>
    <p:sldId id="307" r:id="rId11"/>
    <p:sldId id="773" r:id="rId12"/>
    <p:sldId id="768" r:id="rId13"/>
    <p:sldId id="786" r:id="rId14"/>
    <p:sldId id="302" r:id="rId15"/>
    <p:sldId id="303" r:id="rId16"/>
    <p:sldId id="304" r:id="rId17"/>
    <p:sldId id="305" r:id="rId18"/>
    <p:sldId id="555" r:id="rId19"/>
    <p:sldId id="936" r:id="rId20"/>
    <p:sldId id="789" r:id="rId21"/>
    <p:sldId id="790" r:id="rId22"/>
    <p:sldId id="791" r:id="rId23"/>
    <p:sldId id="792" r:id="rId24"/>
    <p:sldId id="905" r:id="rId25"/>
    <p:sldId id="907" r:id="rId26"/>
    <p:sldId id="908" r:id="rId27"/>
    <p:sldId id="938" r:id="rId28"/>
    <p:sldId id="933" r:id="rId29"/>
    <p:sldId id="930" r:id="rId30"/>
    <p:sldId id="935" r:id="rId31"/>
    <p:sldId id="931" r:id="rId32"/>
    <p:sldId id="932" r:id="rId33"/>
    <p:sldId id="937" r:id="rId34"/>
    <p:sldId id="788" r:id="rId35"/>
    <p:sldId id="934" r:id="rId36"/>
    <p:sldId id="851" r:id="rId37"/>
    <p:sldId id="91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4421" autoAdjust="0"/>
  </p:normalViewPr>
  <p:slideViewPr>
    <p:cSldViewPr snapToGrid="0" snapToObjects="1">
      <p:cViewPr varScale="1">
        <p:scale>
          <a:sx n="76" d="100"/>
          <a:sy n="76" d="100"/>
        </p:scale>
        <p:origin x="6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E8DF51-318B-4311-BAA9-9D3A87D2D133}"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198277-4401-4539-A9E4-885325863C7A}" type="slidenum">
              <a:rPr lang="en-GB" smtClean="0"/>
              <a:t>‹#›</a:t>
            </a:fld>
            <a:endParaRPr lang="en-GB"/>
          </a:p>
        </p:txBody>
      </p:sp>
    </p:spTree>
    <p:extLst>
      <p:ext uri="{BB962C8B-B14F-4D97-AF65-F5344CB8AC3E}">
        <p14:creationId xmlns:p14="http://schemas.microsoft.com/office/powerpoint/2010/main" val="309755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a:t>
            </a:fld>
            <a:endParaRPr lang="en-GB"/>
          </a:p>
        </p:txBody>
      </p:sp>
    </p:spTree>
    <p:extLst>
      <p:ext uri="{BB962C8B-B14F-4D97-AF65-F5344CB8AC3E}">
        <p14:creationId xmlns:p14="http://schemas.microsoft.com/office/powerpoint/2010/main" val="260599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a:t>
            </a:fld>
            <a:endParaRPr lang="en-GB" altLang="en-US"/>
          </a:p>
        </p:txBody>
      </p:sp>
    </p:spTree>
    <p:extLst>
      <p:ext uri="{BB962C8B-B14F-4D97-AF65-F5344CB8AC3E}">
        <p14:creationId xmlns:p14="http://schemas.microsoft.com/office/powerpoint/2010/main" val="3132335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5EF9D24-832F-F948-7295-8B1FEAC63C9D}"/>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15057433-E390-3A77-904F-7E1FCBDC93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B0EAF51-AD40-7591-A9AC-47FBD52B83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C6AE2B-E407-4DA3-A3B2-659B9773E770}"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5</a:t>
            </a:fld>
            <a:endParaRPr lang="en-GB" altLang="en-US"/>
          </a:p>
        </p:txBody>
      </p:sp>
    </p:spTree>
    <p:extLst>
      <p:ext uri="{BB962C8B-B14F-4D97-AF65-F5344CB8AC3E}">
        <p14:creationId xmlns:p14="http://schemas.microsoft.com/office/powerpoint/2010/main" val="863254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EDA4E8F-539D-BBBA-8E3B-2F84C4AA7F56}"/>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D6D09E31-493D-A5AD-8D67-20FBA241BD6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lgn="ctr">
              <a:lnSpc>
                <a:spcPct val="97000"/>
              </a:lnSpc>
              <a:spcAft>
                <a:spcPts val="800"/>
              </a:spcAft>
            </a:pPr>
            <a:endParaRPr lang="en-GB" altLang="en-US" dirty="0"/>
          </a:p>
        </p:txBody>
      </p:sp>
      <p:sp>
        <p:nvSpPr>
          <p:cNvPr id="27652" name="Slide Number Placeholder 3">
            <a:extLst>
              <a:ext uri="{FF2B5EF4-FFF2-40B4-BE49-F238E27FC236}">
                <a16:creationId xmlns:a16="http://schemas.microsoft.com/office/drawing/2014/main" id="{FE6D59E5-5767-1948-CEDD-19E533CEAE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3F20E8-A279-4550-8E28-C7A064EA0EC7}"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E5FCBB3-5730-3D21-80D2-921DD0A7BC24}"/>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CFF655F2-EAB0-AC7B-1FC6-4DA385ED42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9700" name="Slide Number Placeholder 3">
            <a:extLst>
              <a:ext uri="{FF2B5EF4-FFF2-40B4-BE49-F238E27FC236}">
                <a16:creationId xmlns:a16="http://schemas.microsoft.com/office/drawing/2014/main" id="{91788F4E-1C13-E2A1-D04D-D5B96C4E1A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8820A1-C314-48D8-9513-ABFFD248B1C2}"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75" algn="ctr">
              <a:lnSpc>
                <a:spcPct val="97000"/>
              </a:lnSpc>
              <a:spcAft>
                <a:spcPts val="800"/>
              </a:spcAft>
            </a:pPr>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8</a:t>
            </a:fld>
            <a:endParaRPr lang="en-GB" altLang="en-US"/>
          </a:p>
        </p:txBody>
      </p:sp>
    </p:spTree>
    <p:extLst>
      <p:ext uri="{BB962C8B-B14F-4D97-AF65-F5344CB8AC3E}">
        <p14:creationId xmlns:p14="http://schemas.microsoft.com/office/powerpoint/2010/main" val="2626445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12</a:t>
            </a:fld>
            <a:endParaRPr lang="en-GB" altLang="en-US"/>
          </a:p>
        </p:txBody>
      </p:sp>
    </p:spTree>
    <p:extLst>
      <p:ext uri="{BB962C8B-B14F-4D97-AF65-F5344CB8AC3E}">
        <p14:creationId xmlns:p14="http://schemas.microsoft.com/office/powerpoint/2010/main" val="914666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700" indent="0">
              <a:lnSpc>
                <a:spcPct val="100000"/>
              </a:lnSpc>
              <a:spcBef>
                <a:spcPts val="805"/>
              </a:spcBef>
              <a:buFont typeface="Arial"/>
              <a:buNone/>
              <a:tabLst>
                <a:tab pos="354965" algn="l"/>
              </a:tabLst>
            </a:pPr>
            <a:endParaRPr lang="en-GB" dirty="0">
              <a:latin typeface="Arial"/>
              <a:cs typeface="Arial"/>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18</a:t>
            </a:fld>
            <a:endParaRPr lang="en-GB" altLang="en-US"/>
          </a:p>
        </p:txBody>
      </p:sp>
    </p:spTree>
    <p:extLst>
      <p:ext uri="{BB962C8B-B14F-4D97-AF65-F5344CB8AC3E}">
        <p14:creationId xmlns:p14="http://schemas.microsoft.com/office/powerpoint/2010/main" val="2953154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kern="100" dirty="0">
                <a:effectLst/>
                <a:latin typeface="Calibri" panose="020F0502020204030204" pitchFamily="34" charset="0"/>
                <a:ea typeface="DengXian" panose="02010600030101010101" pitchFamily="2" charset="-122"/>
                <a:cs typeface="Arial" panose="020B0604020202020204" pitchFamily="34" charset="0"/>
              </a:rPr>
              <a:t>https://www.happyhealthylives.uk/staying-happy-and-healthy/cancer-services/patient-information/womens/lucy-barratt-case-study/</a:t>
            </a:r>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30</a:t>
            </a:fld>
            <a:endParaRPr lang="en-GB" altLang="en-US"/>
          </a:p>
        </p:txBody>
      </p:sp>
    </p:spTree>
    <p:extLst>
      <p:ext uri="{BB962C8B-B14F-4D97-AF65-F5344CB8AC3E}">
        <p14:creationId xmlns:p14="http://schemas.microsoft.com/office/powerpoint/2010/main" val="2715522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17/10/2026</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2600530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hyperlink" Target="https://www.scribbr.com/methodology/focus-group/" TargetMode="External"/><Relationship Id="rId2" Type="http://schemas.openxmlformats.org/officeDocument/2006/relationships/hyperlink" Target="https://www.scribbr.com/methodology/data-collection/"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47A2169-3354-1418-0CAC-6232EC1CC60E}"/>
              </a:ext>
            </a:extLst>
          </p:cNvPr>
          <p:cNvSpPr txBox="1"/>
          <p:nvPr/>
        </p:nvSpPr>
        <p:spPr>
          <a:xfrm>
            <a:off x="2204484" y="462539"/>
            <a:ext cx="6762307" cy="5970865"/>
          </a:xfrm>
          <a:prstGeom prst="rect">
            <a:avLst/>
          </a:prstGeom>
          <a:noFill/>
        </p:spPr>
        <p:txBody>
          <a:bodyPr wrap="square">
            <a:spAutoFit/>
          </a:bodyPr>
          <a:lstStyle/>
          <a:p>
            <a:pPr algn="ctr"/>
            <a:r>
              <a:rPr lang="en-GB" altLang="en-US" sz="4400" b="1" dirty="0">
                <a:solidFill>
                  <a:schemeClr val="bg1"/>
                </a:solidFill>
                <a:latin typeface="Arial" panose="020B0604020202020204" pitchFamily="34" charset="0"/>
                <a:cs typeface="Arial" panose="020B0604020202020204" pitchFamily="34" charset="0"/>
              </a:rPr>
              <a:t>Practice Based Research</a:t>
            </a:r>
            <a:endParaRPr lang="en-GB" sz="4400" b="1" dirty="0">
              <a:solidFill>
                <a:schemeClr val="bg1"/>
              </a:solidFill>
            </a:endParaRPr>
          </a:p>
          <a:p>
            <a:pPr algn="ctr"/>
            <a:r>
              <a:rPr lang="en-GB" sz="3800" b="1" dirty="0">
                <a:solidFill>
                  <a:schemeClr val="bg1"/>
                </a:solidFill>
              </a:rPr>
              <a:t>​</a:t>
            </a:r>
          </a:p>
          <a:p>
            <a:pPr algn="ctr"/>
            <a:r>
              <a:rPr lang="en-GB" sz="3800" b="1" i="1" dirty="0">
                <a:solidFill>
                  <a:schemeClr val="bg1"/>
                </a:solidFill>
              </a:rPr>
              <a:t>Qualitative Research technique</a:t>
            </a:r>
          </a:p>
          <a:p>
            <a:pPr algn="ctr"/>
            <a:endParaRPr lang="en-GB" sz="3800" b="1" dirty="0">
              <a:solidFill>
                <a:schemeClr val="bg1"/>
              </a:solidFill>
            </a:endParaRPr>
          </a:p>
          <a:p>
            <a:pPr algn="ctr"/>
            <a:r>
              <a:rPr lang="en-GB" sz="3800" b="1" dirty="0">
                <a:solidFill>
                  <a:schemeClr val="bg1"/>
                </a:solidFill>
              </a:rPr>
              <a:t>LCHS7008</a:t>
            </a:r>
          </a:p>
          <a:p>
            <a:pPr algn="ctr"/>
            <a:endParaRPr lang="en-GB" sz="3800" b="1" dirty="0">
              <a:solidFill>
                <a:schemeClr val="bg1"/>
              </a:solidFill>
            </a:endParaRPr>
          </a:p>
          <a:p>
            <a:pPr algn="ctr"/>
            <a:r>
              <a:rPr lang="en-GB" sz="3800" b="1" dirty="0">
                <a:solidFill>
                  <a:schemeClr val="bg1"/>
                </a:solidFill>
              </a:rPr>
              <a:t>Week 7 ​</a:t>
            </a:r>
          </a:p>
          <a:p>
            <a:pPr algn="ctr"/>
            <a:r>
              <a:rPr lang="en-GB" sz="3000" b="1" dirty="0">
                <a:solidFill>
                  <a:schemeClr val="bg1"/>
                </a:solidFill>
              </a:rPr>
              <a:t>(part 2)</a:t>
            </a:r>
          </a:p>
          <a:p>
            <a:r>
              <a:rPr lang="en-GB" dirty="0"/>
              <a:t>​</a:t>
            </a:r>
          </a:p>
          <a:p>
            <a:r>
              <a:rPr lang="en-GB" dirty="0"/>
              <a:t>​</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3920" y="333154"/>
            <a:ext cx="8229600" cy="1066800"/>
          </a:xfrm>
        </p:spPr>
        <p:txBody>
          <a:bodyPr/>
          <a:lstStyle/>
          <a:p>
            <a:r>
              <a:rPr lang="en-GB" b="1" dirty="0">
                <a:solidFill>
                  <a:schemeClr val="tx1"/>
                </a:solidFill>
                <a:latin typeface="Arial" panose="020B0604020202020204" pitchFamily="34" charset="0"/>
                <a:cs typeface="Arial" panose="020B0604020202020204" pitchFamily="34" charset="0"/>
              </a:rPr>
              <a:t>Session Aims</a:t>
            </a:r>
          </a:p>
        </p:txBody>
      </p:sp>
      <p:sp>
        <p:nvSpPr>
          <p:cNvPr id="3" name="Content Placeholder 2"/>
          <p:cNvSpPr>
            <a:spLocks noGrp="1"/>
          </p:cNvSpPr>
          <p:nvPr>
            <p:ph idx="1"/>
          </p:nvPr>
        </p:nvSpPr>
        <p:spPr>
          <a:xfrm>
            <a:off x="1424763" y="1916831"/>
            <a:ext cx="8595673" cy="3541215"/>
          </a:xfrm>
        </p:spPr>
        <p:txBody>
          <a:bodyPr>
            <a:normAutofit fontScale="92500" lnSpcReduction="20000"/>
          </a:bodyPr>
          <a:lstStyle/>
          <a:p>
            <a:pPr>
              <a:buClrTx/>
            </a:pPr>
            <a:r>
              <a:rPr lang="en-GB" dirty="0">
                <a:latin typeface="Arial" panose="020B0604020202020204" pitchFamily="34" charset="0"/>
                <a:cs typeface="Arial" panose="020B0604020202020204" pitchFamily="34" charset="0"/>
              </a:rPr>
              <a:t>By the end of this session you should be able to;</a:t>
            </a:r>
          </a:p>
          <a:p>
            <a:endParaRPr lang="en-GB" dirty="0">
              <a:latin typeface="Arial" panose="020B0604020202020204" pitchFamily="34" charset="0"/>
              <a:cs typeface="Arial" panose="020B0604020202020204" pitchFamily="34" charset="0"/>
            </a:endParaRP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a:t>
            </a:r>
            <a:r>
              <a:rPr lang="en-GB" dirty="0">
                <a:latin typeface="Arial" panose="020B0604020202020204" pitchFamily="34" charset="0"/>
                <a:cs typeface="Arial" panose="020B0604020202020204" pitchFamily="34" charset="0"/>
              </a:rPr>
              <a:t>the purposive of qualitative research</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the characteristics of qualitative research</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Critically discuss suitability of qualitive research designs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the importance of interviewing skills in qualitative research as part of the data collection methods </a:t>
            </a:r>
          </a:p>
          <a:p>
            <a:pPr lvl="2"/>
            <a:r>
              <a:rPr lang="en-GB" i="1" dirty="0">
                <a:solidFill>
                  <a:schemeClr val="tx1"/>
                </a:solidFill>
                <a:latin typeface="Arial" panose="020B0604020202020204" pitchFamily="34" charset="0"/>
                <a:cs typeface="Arial" panose="020B0604020202020204" pitchFamily="34" charset="0"/>
              </a:rPr>
              <a:t>FGD</a:t>
            </a:r>
          </a:p>
          <a:p>
            <a:pPr lvl="2"/>
            <a:r>
              <a:rPr lang="en-GB" i="1" dirty="0">
                <a:solidFill>
                  <a:schemeClr val="tx1"/>
                </a:solidFill>
                <a:latin typeface="Arial" panose="020B0604020202020204" pitchFamily="34" charset="0"/>
                <a:cs typeface="Arial" panose="020B0604020202020204" pitchFamily="34" charset="0"/>
              </a:rPr>
              <a:t>Face-to-face interviews	</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the Research Process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deductive and inductive approaches</a:t>
            </a:r>
          </a:p>
          <a:p>
            <a:pPr lvl="1"/>
            <a:endParaRPr lang="en-GB" dirty="0">
              <a:solidFill>
                <a:schemeClr val="tx1"/>
              </a:solidFill>
              <a:latin typeface="Arial" panose="020B0604020202020204" pitchFamily="34" charset="0"/>
              <a:cs typeface="Arial" panose="020B0604020202020204" pitchFamily="34" charset="0"/>
            </a:endParaRPr>
          </a:p>
          <a:p>
            <a:pPr lvl="1"/>
            <a:endParaRPr lang="en-GB" dirty="0"/>
          </a:p>
        </p:txBody>
      </p:sp>
    </p:spTree>
    <p:extLst>
      <p:ext uri="{BB962C8B-B14F-4D97-AF65-F5344CB8AC3E}">
        <p14:creationId xmlns:p14="http://schemas.microsoft.com/office/powerpoint/2010/main" val="220843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E" dirty="0">
                <a:latin typeface="+mn-lt"/>
              </a:rPr>
              <a:t>A definition of qualitative research</a:t>
            </a:r>
          </a:p>
        </p:txBody>
      </p:sp>
      <p:sp>
        <p:nvSpPr>
          <p:cNvPr id="3" name="Content Placeholder 2"/>
          <p:cNvSpPr>
            <a:spLocks noGrp="1"/>
          </p:cNvSpPr>
          <p:nvPr>
            <p:ph idx="1"/>
          </p:nvPr>
        </p:nvSpPr>
        <p:spPr>
          <a:xfrm>
            <a:off x="609600" y="2103475"/>
            <a:ext cx="10972800" cy="3917032"/>
          </a:xfrm>
        </p:spPr>
        <p:txBody>
          <a:bodyPr>
            <a:noAutofit/>
          </a:bodyPr>
          <a:lstStyle/>
          <a:p>
            <a:pPr algn="just"/>
            <a:r>
              <a:rPr lang="en-IE" sz="2200" dirty="0"/>
              <a:t>Qualitative research is a form of social inquiry that focuses on the way people interpret and make sense of their experiences and the world in which they live, and understand the social reality of individuals, groups and cultures.</a:t>
            </a:r>
          </a:p>
          <a:p>
            <a:pPr algn="just"/>
            <a:endParaRPr lang="en-IE" sz="2200" dirty="0"/>
          </a:p>
          <a:p>
            <a:pPr algn="just"/>
            <a:r>
              <a:rPr lang="en-IE" sz="2200" dirty="0"/>
              <a:t>Qualitative research is an approach to obtain a lot of in-depth information from people. The aim is to understand WHY people think and behave the way they do. Because we spend a lot of time with people to get this information we usually can only talk with a FEW people.</a:t>
            </a:r>
          </a:p>
          <a:p>
            <a:pPr algn="just"/>
            <a:endParaRPr lang="en-IE" sz="2200" dirty="0"/>
          </a:p>
        </p:txBody>
      </p:sp>
    </p:spTree>
    <p:extLst>
      <p:ext uri="{BB962C8B-B14F-4D97-AF65-F5344CB8AC3E}">
        <p14:creationId xmlns:p14="http://schemas.microsoft.com/office/powerpoint/2010/main" val="861722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6DF5B4B-05B4-E9CC-EB3B-07AFC73F7B12}"/>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Purpose of qualitative research</a:t>
            </a:r>
          </a:p>
        </p:txBody>
      </p:sp>
      <p:sp>
        <p:nvSpPr>
          <p:cNvPr id="3" name="Content Placeholder 2">
            <a:extLst>
              <a:ext uri="{FF2B5EF4-FFF2-40B4-BE49-F238E27FC236}">
                <a16:creationId xmlns:a16="http://schemas.microsoft.com/office/drawing/2014/main" id="{68453FF2-2831-8B9C-3A54-A1B0677327D0}"/>
              </a:ext>
            </a:extLst>
          </p:cNvPr>
          <p:cNvSpPr>
            <a:spLocks noGrp="1"/>
          </p:cNvSpPr>
          <p:nvPr>
            <p:ph idx="1"/>
          </p:nvPr>
        </p:nvSpPr>
        <p:spPr>
          <a:xfrm>
            <a:off x="1020726" y="2076893"/>
            <a:ext cx="9190074" cy="3439671"/>
          </a:xfrm>
        </p:spPr>
        <p:txBody>
          <a:bodyPr>
            <a:normAutofit/>
          </a:bodyPr>
          <a:lstStyle/>
          <a:p>
            <a:pPr marL="0" lvl="1" indent="0" algn="just">
              <a:spcBef>
                <a:spcPts val="750"/>
              </a:spcBef>
              <a:buNone/>
              <a:defRPr/>
            </a:pPr>
            <a:endParaRPr lang="en-GB" sz="2600" dirty="0"/>
          </a:p>
          <a:p>
            <a:pPr marL="0" lvl="1" indent="0" algn="just">
              <a:spcBef>
                <a:spcPts val="750"/>
              </a:spcBef>
              <a:buNone/>
              <a:defRPr/>
            </a:pPr>
            <a:r>
              <a:rPr lang="en-GB" sz="2600" dirty="0"/>
              <a:t>Qualitative research is an extensive way to learn about and investigate the beliefs, perceptions, desires, values of (particular group of) people. Using collected, rich and in-depth data from people becomes the basis for theorising, examining questions and finding answers </a:t>
            </a:r>
          </a:p>
          <a:p>
            <a:pPr marL="0" lvl="1" indent="0" algn="just">
              <a:spcBef>
                <a:spcPts val="750"/>
              </a:spcBef>
              <a:buNone/>
              <a:defRPr/>
            </a:pPr>
            <a:r>
              <a:rPr lang="en-GB" sz="2600"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256"/>
            <a:ext cx="8229600" cy="1143000"/>
          </a:xfrm>
        </p:spPr>
        <p:txBody>
          <a:bodyPr>
            <a:noAutofit/>
          </a:bodyPr>
          <a:lstStyle/>
          <a:p>
            <a:pPr algn="ctr"/>
            <a:r>
              <a:rPr lang="en-IE" sz="3800" b="1" dirty="0"/>
              <a:t>Characteristics of qualitative research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27964060"/>
              </p:ext>
            </p:extLst>
          </p:nvPr>
        </p:nvGraphicFramePr>
        <p:xfrm>
          <a:off x="1652218" y="715773"/>
          <a:ext cx="8887564" cy="4229100"/>
        </p:xfrm>
        <a:graphic>
          <a:graphicData uri="http://schemas.openxmlformats.org/drawingml/2006/table">
            <a:tbl>
              <a:tblPr firstRow="1" bandRow="1">
                <a:tableStyleId>{5C22544A-7EE6-4342-B048-85BDC9FD1C3A}</a:tableStyleId>
              </a:tblPr>
              <a:tblGrid>
                <a:gridCol w="3209398">
                  <a:extLst>
                    <a:ext uri="{9D8B030D-6E8A-4147-A177-3AD203B41FA5}">
                      <a16:colId xmlns:a16="http://schemas.microsoft.com/office/drawing/2014/main" val="20000"/>
                    </a:ext>
                  </a:extLst>
                </a:gridCol>
                <a:gridCol w="5678166">
                  <a:extLst>
                    <a:ext uri="{9D8B030D-6E8A-4147-A177-3AD203B41FA5}">
                      <a16:colId xmlns:a16="http://schemas.microsoft.com/office/drawing/2014/main" val="20001"/>
                    </a:ext>
                  </a:extLst>
                </a:gridCol>
              </a:tblGrid>
              <a:tr h="278130">
                <a:tc>
                  <a:txBody>
                    <a:bodyPr/>
                    <a:lstStyle/>
                    <a:p>
                      <a:endParaRPr lang="en-IE" sz="1400" dirty="0"/>
                    </a:p>
                  </a:txBody>
                  <a:tcPr marL="68580" marR="68580" marT="34290" marB="34290">
                    <a:noFill/>
                  </a:tcPr>
                </a:tc>
                <a:tc>
                  <a:txBody>
                    <a:bodyPr/>
                    <a:lstStyle/>
                    <a:p>
                      <a:endParaRPr lang="en-IE" sz="1400" dirty="0"/>
                    </a:p>
                  </a:txBody>
                  <a:tcPr marL="68580" marR="68580" marT="34290" marB="34290">
                    <a:noFill/>
                  </a:tcPr>
                </a:tc>
                <a:extLst>
                  <a:ext uri="{0D108BD9-81ED-4DB2-BD59-A6C34878D82A}">
                    <a16:rowId xmlns:a16="http://schemas.microsoft.com/office/drawing/2014/main" val="10000"/>
                  </a:ext>
                </a:extLst>
              </a:tr>
              <a:tr h="480060">
                <a:tc>
                  <a:txBody>
                    <a:bodyPr/>
                    <a:lstStyle/>
                    <a:p>
                      <a:r>
                        <a:rPr lang="en-IE" sz="1700" dirty="0">
                          <a:latin typeface="Arial" panose="020B0604020202020204" pitchFamily="34" charset="0"/>
                          <a:cs typeface="Arial" panose="020B0604020202020204" pitchFamily="34" charset="0"/>
                        </a:rPr>
                        <a:t>The primacy of data</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The theoretical framework is not predetermined but derives directly from the data</a:t>
                      </a:r>
                    </a:p>
                  </a:txBody>
                  <a:tcPr marL="68580" marR="68580" marT="34290" marB="34290">
                    <a:noFill/>
                  </a:tcPr>
                </a:tc>
                <a:extLst>
                  <a:ext uri="{0D108BD9-81ED-4DB2-BD59-A6C34878D82A}">
                    <a16:rowId xmlns:a16="http://schemas.microsoft.com/office/drawing/2014/main" val="10001"/>
                  </a:ext>
                </a:extLst>
              </a:tr>
              <a:tr h="480060">
                <a:tc>
                  <a:txBody>
                    <a:bodyPr/>
                    <a:lstStyle/>
                    <a:p>
                      <a:r>
                        <a:rPr lang="en-IE" sz="1700" dirty="0">
                          <a:latin typeface="Arial" panose="020B0604020202020204" pitchFamily="34" charset="0"/>
                          <a:cs typeface="Arial" panose="020B0604020202020204" pitchFamily="34" charset="0"/>
                        </a:rPr>
                        <a:t>Contextualisation</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Qualitative</a:t>
                      </a:r>
                      <a:r>
                        <a:rPr lang="en-IE" sz="1700" baseline="0" dirty="0">
                          <a:latin typeface="Arial" panose="020B0604020202020204" pitchFamily="34" charset="0"/>
                          <a:cs typeface="Arial" panose="020B0604020202020204" pitchFamily="34" charset="0"/>
                        </a:rPr>
                        <a:t> is context bound, and researchers must be context sensitive</a:t>
                      </a:r>
                      <a:endParaRPr lang="en-IE" sz="1700" dirty="0">
                        <a:latin typeface="Arial" panose="020B0604020202020204" pitchFamily="34" charset="0"/>
                        <a:cs typeface="Arial" panose="020B0604020202020204" pitchFamily="34" charset="0"/>
                      </a:endParaRPr>
                    </a:p>
                  </a:txBody>
                  <a:tcPr marL="68580" marR="68580" marT="34290" marB="34290">
                    <a:noFill/>
                  </a:tcPr>
                </a:tc>
                <a:extLst>
                  <a:ext uri="{0D108BD9-81ED-4DB2-BD59-A6C34878D82A}">
                    <a16:rowId xmlns:a16="http://schemas.microsoft.com/office/drawing/2014/main" val="10002"/>
                  </a:ext>
                </a:extLst>
              </a:tr>
              <a:tr h="685800">
                <a:tc>
                  <a:txBody>
                    <a:bodyPr/>
                    <a:lstStyle/>
                    <a:p>
                      <a:r>
                        <a:rPr lang="en-IE" sz="1700" dirty="0">
                          <a:latin typeface="Arial" panose="020B0604020202020204" pitchFamily="34" charset="0"/>
                          <a:cs typeface="Arial" panose="020B0604020202020204" pitchFamily="34" charset="0"/>
                        </a:rPr>
                        <a:t>Immersion in the settings</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Researchers</a:t>
                      </a:r>
                      <a:r>
                        <a:rPr lang="en-IE" sz="1700" baseline="0" dirty="0">
                          <a:latin typeface="Arial" panose="020B0604020202020204" pitchFamily="34" charset="0"/>
                          <a:cs typeface="Arial" panose="020B0604020202020204" pitchFamily="34" charset="0"/>
                        </a:rPr>
                        <a:t> immerse themselves in the natural setting of the people whose thoughts and feelings they wish to explore</a:t>
                      </a:r>
                      <a:endParaRPr lang="en-IE" sz="1700" dirty="0">
                        <a:latin typeface="Arial" panose="020B0604020202020204" pitchFamily="34" charset="0"/>
                        <a:cs typeface="Arial" panose="020B0604020202020204" pitchFamily="34" charset="0"/>
                      </a:endParaRPr>
                    </a:p>
                  </a:txBody>
                  <a:tcPr marL="68580" marR="68580" marT="34290" marB="34290">
                    <a:noFill/>
                  </a:tcPr>
                </a:tc>
                <a:extLst>
                  <a:ext uri="{0D108BD9-81ED-4DB2-BD59-A6C34878D82A}">
                    <a16:rowId xmlns:a16="http://schemas.microsoft.com/office/drawing/2014/main" val="10003"/>
                  </a:ext>
                </a:extLst>
              </a:tr>
              <a:tr h="685800">
                <a:tc>
                  <a:txBody>
                    <a:bodyPr/>
                    <a:lstStyle/>
                    <a:p>
                      <a:r>
                        <a:rPr lang="en-IE" sz="1700" dirty="0">
                          <a:latin typeface="Arial" panose="020B0604020202020204" pitchFamily="34" charset="0"/>
                          <a:cs typeface="Arial" panose="020B0604020202020204" pitchFamily="34" charset="0"/>
                        </a:rPr>
                        <a:t>The ‘emic’ perspective</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Focus on the views of the people involved in the research and their perceptions, meaning and interpretations</a:t>
                      </a:r>
                      <a:r>
                        <a:rPr lang="en-IE" sz="1700" baseline="0" dirty="0">
                          <a:latin typeface="Arial" panose="020B0604020202020204" pitchFamily="34" charset="0"/>
                          <a:cs typeface="Arial" panose="020B0604020202020204" pitchFamily="34" charset="0"/>
                        </a:rPr>
                        <a:t> </a:t>
                      </a:r>
                      <a:endParaRPr lang="en-IE" sz="1700" dirty="0">
                        <a:latin typeface="Arial" panose="020B0604020202020204" pitchFamily="34" charset="0"/>
                        <a:cs typeface="Arial" panose="020B0604020202020204" pitchFamily="34" charset="0"/>
                      </a:endParaRPr>
                    </a:p>
                  </a:txBody>
                  <a:tcPr marL="68580" marR="68580" marT="34290" marB="34290">
                    <a:noFill/>
                  </a:tcPr>
                </a:tc>
                <a:extLst>
                  <a:ext uri="{0D108BD9-81ED-4DB2-BD59-A6C34878D82A}">
                    <a16:rowId xmlns:a16="http://schemas.microsoft.com/office/drawing/2014/main" val="10004"/>
                  </a:ext>
                </a:extLst>
              </a:tr>
              <a:tr h="480060">
                <a:tc>
                  <a:txBody>
                    <a:bodyPr/>
                    <a:lstStyle/>
                    <a:p>
                      <a:r>
                        <a:rPr lang="en-IE" sz="1700" dirty="0">
                          <a:latin typeface="Arial" panose="020B0604020202020204" pitchFamily="34" charset="0"/>
                          <a:cs typeface="Arial" panose="020B0604020202020204" pitchFamily="34" charset="0"/>
                        </a:rPr>
                        <a:t>Thick description</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Describing</a:t>
                      </a:r>
                      <a:r>
                        <a:rPr lang="en-IE" sz="1700" baseline="0" dirty="0">
                          <a:latin typeface="Arial" panose="020B0604020202020204" pitchFamily="34" charset="0"/>
                          <a:cs typeface="Arial" panose="020B0604020202020204" pitchFamily="34" charset="0"/>
                        </a:rPr>
                        <a:t> the location, people within it, visual picture of the setting, events, verbatim, etc</a:t>
                      </a:r>
                      <a:endParaRPr lang="en-IE" sz="1700" dirty="0">
                        <a:latin typeface="Arial" panose="020B0604020202020204" pitchFamily="34" charset="0"/>
                        <a:cs typeface="Arial" panose="020B0604020202020204" pitchFamily="34" charset="0"/>
                      </a:endParaRPr>
                    </a:p>
                  </a:txBody>
                  <a:tcPr marL="68580" marR="68580" marT="34290" marB="34290">
                    <a:noFill/>
                  </a:tcPr>
                </a:tc>
                <a:extLst>
                  <a:ext uri="{0D108BD9-81ED-4DB2-BD59-A6C34878D82A}">
                    <a16:rowId xmlns:a16="http://schemas.microsoft.com/office/drawing/2014/main" val="10005"/>
                  </a:ext>
                </a:extLst>
              </a:tr>
              <a:tr h="278130">
                <a:tc>
                  <a:txBody>
                    <a:bodyPr/>
                    <a:lstStyle/>
                    <a:p>
                      <a:r>
                        <a:rPr lang="en-IE" sz="1700" dirty="0">
                          <a:latin typeface="Arial" panose="020B0604020202020204" pitchFamily="34" charset="0"/>
                          <a:cs typeface="Arial" panose="020B0604020202020204" pitchFamily="34" charset="0"/>
                        </a:rPr>
                        <a:t>The research relationship</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Based on the position of equality</a:t>
                      </a:r>
                    </a:p>
                  </a:txBody>
                  <a:tcPr marL="68580" marR="68580" marT="34290" marB="34290">
                    <a:noFill/>
                  </a:tcPr>
                </a:tc>
                <a:extLst>
                  <a:ext uri="{0D108BD9-81ED-4DB2-BD59-A6C34878D82A}">
                    <a16:rowId xmlns:a16="http://schemas.microsoft.com/office/drawing/2014/main" val="10006"/>
                  </a:ext>
                </a:extLst>
              </a:tr>
              <a:tr h="278130">
                <a:tc>
                  <a:txBody>
                    <a:bodyPr/>
                    <a:lstStyle/>
                    <a:p>
                      <a:r>
                        <a:rPr lang="en-IE" sz="1700" dirty="0">
                          <a:latin typeface="Arial" panose="020B0604020202020204" pitchFamily="34" charset="0"/>
                          <a:cs typeface="Arial" panose="020B0604020202020204" pitchFamily="34" charset="0"/>
                        </a:rPr>
                        <a:t>Triangulation</a:t>
                      </a:r>
                    </a:p>
                  </a:txBody>
                  <a:tcPr marL="68580" marR="68580" marT="34290" marB="34290">
                    <a:noFill/>
                  </a:tcPr>
                </a:tc>
                <a:tc>
                  <a:txBody>
                    <a:bodyPr/>
                    <a:lstStyle/>
                    <a:p>
                      <a:r>
                        <a:rPr lang="en-IE" sz="1700" dirty="0">
                          <a:latin typeface="Arial" panose="020B0604020202020204" pitchFamily="34" charset="0"/>
                          <a:cs typeface="Arial" panose="020B0604020202020204" pitchFamily="34" charset="0"/>
                        </a:rPr>
                        <a:t>Several methods, data</a:t>
                      </a:r>
                      <a:r>
                        <a:rPr lang="en-IE" sz="1700" baseline="0" dirty="0">
                          <a:latin typeface="Arial" panose="020B0604020202020204" pitchFamily="34" charset="0"/>
                          <a:cs typeface="Arial" panose="020B0604020202020204" pitchFamily="34" charset="0"/>
                        </a:rPr>
                        <a:t> collections, investigators</a:t>
                      </a:r>
                      <a:endParaRPr lang="en-IE" sz="1700" dirty="0">
                        <a:latin typeface="Arial" panose="020B0604020202020204" pitchFamily="34" charset="0"/>
                        <a:cs typeface="Arial" panose="020B0604020202020204" pitchFamily="34" charset="0"/>
                      </a:endParaRPr>
                    </a:p>
                  </a:txBody>
                  <a:tcPr marL="68580" marR="68580" marT="34290" marB="34290">
                    <a:noFill/>
                  </a:tcPr>
                </a:tc>
                <a:extLst>
                  <a:ext uri="{0D108BD9-81ED-4DB2-BD59-A6C34878D82A}">
                    <a16:rowId xmlns:a16="http://schemas.microsoft.com/office/drawing/2014/main" val="10007"/>
                  </a:ext>
                </a:extLst>
              </a:tr>
            </a:tbl>
          </a:graphicData>
        </a:graphic>
      </p:graphicFrame>
      <p:sp>
        <p:nvSpPr>
          <p:cNvPr id="3" name="TextBox 2">
            <a:extLst>
              <a:ext uri="{FF2B5EF4-FFF2-40B4-BE49-F238E27FC236}">
                <a16:creationId xmlns:a16="http://schemas.microsoft.com/office/drawing/2014/main" id="{A1A2D7EB-3635-1A48-AF97-31553DF78161}"/>
              </a:ext>
            </a:extLst>
          </p:cNvPr>
          <p:cNvSpPr txBox="1"/>
          <p:nvPr/>
        </p:nvSpPr>
        <p:spPr>
          <a:xfrm>
            <a:off x="176169" y="5085185"/>
            <a:ext cx="11744587" cy="646331"/>
          </a:xfrm>
          <a:prstGeom prst="rect">
            <a:avLst/>
          </a:prstGeom>
          <a:noFill/>
        </p:spPr>
        <p:txBody>
          <a:bodyPr wrap="square" rtlCol="0">
            <a:spAutoFit/>
          </a:bodyPr>
          <a:lstStyle/>
          <a:p>
            <a:r>
              <a:rPr lang="en-GB" b="1" dirty="0">
                <a:solidFill>
                  <a:schemeClr val="tx2"/>
                </a:solidFill>
              </a:rPr>
              <a:t>Question: discus with the person next to you which ones of the characteristics will be easy or difficult for you to apply?    7min</a:t>
            </a:r>
          </a:p>
        </p:txBody>
      </p:sp>
    </p:spTree>
    <p:extLst>
      <p:ext uri="{BB962C8B-B14F-4D97-AF65-F5344CB8AC3E}">
        <p14:creationId xmlns:p14="http://schemas.microsoft.com/office/powerpoint/2010/main" val="934869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EB95466-FD37-9AE9-C7FC-EFBBBDD1943A}"/>
              </a:ext>
            </a:extLst>
          </p:cNvPr>
          <p:cNvSpPr>
            <a:spLocks noGrp="1"/>
          </p:cNvSpPr>
          <p:nvPr>
            <p:ph type="title"/>
          </p:nvPr>
        </p:nvSpPr>
        <p:spPr/>
        <p:txBody>
          <a:bodyPr/>
          <a:lstStyle/>
          <a:p>
            <a:r>
              <a:rPr lang="en-GB" altLang="en-US" dirty="0"/>
              <a:t>Qualitative research design (identify)</a:t>
            </a:r>
          </a:p>
        </p:txBody>
      </p:sp>
      <p:pic>
        <p:nvPicPr>
          <p:cNvPr id="1026" name="Picture 2" descr="6 Types of Qualitative Research Methods - A Complete Guide">
            <a:extLst>
              <a:ext uri="{FF2B5EF4-FFF2-40B4-BE49-F238E27FC236}">
                <a16:creationId xmlns:a16="http://schemas.microsoft.com/office/drawing/2014/main" id="{ED1FE10C-27F1-0CDD-110B-2AE6DE6BD7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701"/>
          <a:stretch/>
        </p:blipFill>
        <p:spPr bwMode="auto">
          <a:xfrm>
            <a:off x="3048000" y="1844824"/>
            <a:ext cx="6096000" cy="36724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B743-3093-7ACD-CD92-6384CA2398A8}"/>
              </a:ext>
            </a:extLst>
          </p:cNvPr>
          <p:cNvSpPr>
            <a:spLocks noGrp="1"/>
          </p:cNvSpPr>
          <p:nvPr>
            <p:ph type="title"/>
          </p:nvPr>
        </p:nvSpPr>
        <p:spPr>
          <a:xfrm>
            <a:off x="2001839" y="404814"/>
            <a:ext cx="8181975" cy="936625"/>
          </a:xfrm>
        </p:spPr>
        <p:txBody>
          <a:bodyPr vert="horz" lIns="68580" tIns="34290" rIns="68580" bIns="34290" rtlCol="0" anchor="ctr">
            <a:normAutofit fontScale="90000"/>
          </a:bodyPr>
          <a:lstStyle/>
          <a:p>
            <a:pPr algn="ctr">
              <a:defRPr/>
            </a:pPr>
            <a:r>
              <a:rPr lang="en-US" dirty="0"/>
              <a:t>Qualitative Research methods (collecting data)</a:t>
            </a:r>
          </a:p>
        </p:txBody>
      </p:sp>
      <p:graphicFrame>
        <p:nvGraphicFramePr>
          <p:cNvPr id="6" name="Table 5">
            <a:extLst>
              <a:ext uri="{FF2B5EF4-FFF2-40B4-BE49-F238E27FC236}">
                <a16:creationId xmlns:a16="http://schemas.microsoft.com/office/drawing/2014/main" id="{A8EAE89F-0B57-07D7-CAA8-00AE67C2C917}"/>
              </a:ext>
            </a:extLst>
          </p:cNvPr>
          <p:cNvGraphicFramePr>
            <a:graphicFrameLocks noGrp="1"/>
          </p:cNvGraphicFramePr>
          <p:nvPr>
            <p:extLst>
              <p:ext uri="{D42A27DB-BD31-4B8C-83A1-F6EECF244321}">
                <p14:modId xmlns:p14="http://schemas.microsoft.com/office/powerpoint/2010/main" val="2878725928"/>
              </p:ext>
            </p:extLst>
          </p:nvPr>
        </p:nvGraphicFramePr>
        <p:xfrm>
          <a:off x="2020888" y="1916113"/>
          <a:ext cx="8185150" cy="3536950"/>
        </p:xfrm>
        <a:graphic>
          <a:graphicData uri="http://schemas.openxmlformats.org/drawingml/2006/table">
            <a:tbl>
              <a:tblPr firstRow="1" firstCol="1" bandRow="1"/>
              <a:tblGrid>
                <a:gridCol w="4172242">
                  <a:extLst>
                    <a:ext uri="{9D8B030D-6E8A-4147-A177-3AD203B41FA5}">
                      <a16:colId xmlns:a16="http://schemas.microsoft.com/office/drawing/2014/main" val="20000"/>
                    </a:ext>
                  </a:extLst>
                </a:gridCol>
                <a:gridCol w="4012908">
                  <a:extLst>
                    <a:ext uri="{9D8B030D-6E8A-4147-A177-3AD203B41FA5}">
                      <a16:colId xmlns:a16="http://schemas.microsoft.com/office/drawing/2014/main" val="20001"/>
                    </a:ext>
                  </a:extLst>
                </a:gridCol>
              </a:tblGrid>
              <a:tr h="734730">
                <a:tc>
                  <a:txBody>
                    <a:bodyPr/>
                    <a:lstStyle/>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Quantitative</a:t>
                      </a:r>
                      <a:endParaRPr lang="en-GB" sz="1900" b="1"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gn="l" fontAlgn="t">
                        <a:lnSpc>
                          <a:spcPct val="107000"/>
                        </a:lnSpc>
                        <a:spcBef>
                          <a:spcPts val="0"/>
                        </a:spcBef>
                        <a:spcAft>
                          <a:spcPts val="800"/>
                        </a:spcAft>
                      </a:pPr>
                      <a:r>
                        <a:rPr lang="en-GB" sz="1900" b="1" i="0" u="none" strike="noStrike" kern="100">
                          <a:effectLst/>
                          <a:latin typeface="Calibri" panose="020F0502020204030204" pitchFamily="34" charset="0"/>
                          <a:ea typeface="DengXian" panose="02010600030101010101" pitchFamily="2" charset="-122"/>
                          <a:cs typeface="Arial" panose="020B0604020202020204" pitchFamily="34" charset="0"/>
                        </a:rPr>
                        <a:t>Qualitative</a:t>
                      </a:r>
                      <a:endParaRPr lang="en-GB" sz="1900" b="1" i="0" u="none" strike="noStrike">
                        <a:effectLst/>
                        <a:latin typeface="Arial" panose="020B0604020202020204" pitchFamily="34" charset="0"/>
                      </a:endParaRPr>
                    </a:p>
                    <a:p>
                      <a:pPr algn="l" fontAlgn="t">
                        <a:lnSpc>
                          <a:spcPct val="107000"/>
                        </a:lnSpc>
                        <a:spcBef>
                          <a:spcPts val="0"/>
                        </a:spcBef>
                        <a:spcAft>
                          <a:spcPts val="800"/>
                        </a:spcAft>
                      </a:pPr>
                      <a:r>
                        <a:rPr lang="en-GB" sz="1900" b="1"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1900" b="1" i="0" u="none" strike="noStrike">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000"/>
                  </a:ext>
                </a:extLst>
              </a:tr>
              <a:tr h="2802220">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Questionnaire/ survey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Structured interview</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Experiment</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Content analysis</a:t>
                      </a:r>
                    </a:p>
                    <a:p>
                      <a:pPr marL="347472" indent="-347472" algn="l" fontAlgn="t">
                        <a:lnSpc>
                          <a:spcPct val="107000"/>
                        </a:lnSpc>
                        <a:spcBef>
                          <a:spcPts val="0"/>
                        </a:spcBef>
                        <a:spcAft>
                          <a:spcPts val="0"/>
                        </a:spcAft>
                        <a:buFont typeface="Arial" panose="020B0604020202020204" pitchFamily="34" charset="0"/>
                        <a:buChar char="•"/>
                      </a:pPr>
                      <a:endParaRPr lang="en-GB" sz="1900" b="0"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Interview</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Dialogue / Narrative</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Focus group</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Observation</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Video, audio recording</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Case study</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Action research</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Diary/ log</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800"/>
                        </a:spcAft>
                        <a:buFont typeface="Arial" panose="020B0604020202020204" pitchFamily="34" charset="0"/>
                        <a:buChar char="•"/>
                      </a:pPr>
                      <a:endParaRPr lang="en-GB" sz="1900" b="0"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05133D2-FEAD-CAE7-64AD-562480D40AFE}"/>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09C7697E-70E1-9C9C-2062-17EB31AB108F}"/>
              </a:ext>
            </a:extLst>
          </p:cNvPr>
          <p:cNvSpPr>
            <a:spLocks noGrp="1"/>
          </p:cNvSpPr>
          <p:nvPr>
            <p:ph idx="1"/>
          </p:nvPr>
        </p:nvSpPr>
        <p:spPr>
          <a:xfrm>
            <a:off x="1620474" y="2481045"/>
            <a:ext cx="8229600" cy="3916363"/>
          </a:xfrm>
        </p:spPr>
        <p:txBody>
          <a:bodyPr>
            <a:normAutofit/>
          </a:bodyPr>
          <a:lstStyle/>
          <a:p>
            <a:pPr>
              <a:defRPr/>
            </a:pPr>
            <a:r>
              <a:rPr lang="en-GB" sz="3000" dirty="0">
                <a:latin typeface="Arial" panose="020B0604020202020204" pitchFamily="34" charset="0"/>
                <a:cs typeface="Arial" panose="020B0604020202020204" pitchFamily="34" charset="0"/>
              </a:rPr>
              <a:t>Discuss with the person next to you:</a:t>
            </a:r>
          </a:p>
          <a:p>
            <a:pPr>
              <a:defRPr/>
            </a:pPr>
            <a:endParaRPr lang="en-GB" sz="3000" dirty="0">
              <a:latin typeface="Arial" panose="020B0604020202020204" pitchFamily="34" charset="0"/>
              <a:cs typeface="Arial" panose="020B0604020202020204" pitchFamily="34" charset="0"/>
            </a:endParaRPr>
          </a:p>
          <a:p>
            <a:pPr marL="0" indent="0">
              <a:buNone/>
              <a:defRPr/>
            </a:pPr>
            <a:r>
              <a:rPr lang="en-GB" sz="3000" dirty="0">
                <a:latin typeface="Arial" panose="020B0604020202020204" pitchFamily="34" charset="0"/>
                <a:cs typeface="Arial" panose="020B0604020202020204" pitchFamily="34" charset="0"/>
              </a:rPr>
              <a:t>What is the difference between the qualitative research </a:t>
            </a:r>
            <a:r>
              <a:rPr lang="en-GB" sz="3000" i="1" dirty="0">
                <a:latin typeface="Arial" panose="020B0604020202020204" pitchFamily="34" charset="0"/>
                <a:cs typeface="Arial" panose="020B0604020202020204" pitchFamily="34" charset="0"/>
              </a:rPr>
              <a:t>design</a:t>
            </a:r>
            <a:r>
              <a:rPr lang="en-GB" sz="3000" dirty="0">
                <a:latin typeface="Arial" panose="020B0604020202020204" pitchFamily="34" charset="0"/>
                <a:cs typeface="Arial" panose="020B0604020202020204" pitchFamily="34" charset="0"/>
              </a:rPr>
              <a:t> and qualitative research </a:t>
            </a:r>
            <a:r>
              <a:rPr lang="en-GB" sz="3000" i="1" dirty="0">
                <a:latin typeface="Arial" panose="020B0604020202020204" pitchFamily="34" charset="0"/>
                <a:cs typeface="Arial" panose="020B0604020202020204" pitchFamily="34" charset="0"/>
              </a:rPr>
              <a:t>methods</a:t>
            </a:r>
            <a:r>
              <a:rPr lang="en-GB" sz="3000"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FBC71D82-97C2-4E4D-8D6F-AB83BC8A6CAD}"/>
              </a:ext>
            </a:extLst>
          </p:cNvPr>
          <p:cNvSpPr>
            <a:spLocks noGrp="1"/>
          </p:cNvSpPr>
          <p:nvPr>
            <p:ph type="dt" sz="quarter" idx="10"/>
          </p:nvPr>
        </p:nvSpPr>
        <p:spPr/>
        <p:txBody>
          <a:bodyPr/>
          <a:lstStyle/>
          <a:p>
            <a:pPr>
              <a:defRPr/>
            </a:pPr>
            <a:fld id="{0C671916-2663-435D-B885-56C193308889}" type="datetime1">
              <a:rPr lang="en-GB" altLang="en-US" smtClean="0"/>
              <a:pPr>
                <a:defRPr/>
              </a:pPr>
              <a:t>17/10/2026</a:t>
            </a:fld>
            <a:endParaRPr lang="en-GB" altLang="en-US" dirty="0"/>
          </a:p>
        </p:txBody>
      </p:sp>
      <p:sp>
        <p:nvSpPr>
          <p:cNvPr id="30725" name="Slide Number Placeholder 4">
            <a:extLst>
              <a:ext uri="{FF2B5EF4-FFF2-40B4-BE49-F238E27FC236}">
                <a16:creationId xmlns:a16="http://schemas.microsoft.com/office/drawing/2014/main" id="{3F25CD7A-2BE0-8D76-5A46-27D2FFA8887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4E8BAC-2FA1-4599-B663-41F1E539FDE8}" type="slidenum">
              <a:rPr lang="en-GB" altLang="en-US" smtClean="0">
                <a:solidFill>
                  <a:srgbClr val="898989"/>
                </a:solidFill>
                <a:latin typeface="Myriad Pro"/>
              </a:rPr>
              <a:pPr/>
              <a:t>8</a:t>
            </a:fld>
            <a:endParaRPr lang="en-GB" altLang="en-US">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551" y="-171220"/>
            <a:ext cx="11481847" cy="1325563"/>
          </a:xfrm>
        </p:spPr>
        <p:txBody>
          <a:bodyPr>
            <a:noAutofit/>
          </a:bodyPr>
          <a:lstStyle/>
          <a:p>
            <a:pPr algn="ctr"/>
            <a:r>
              <a:rPr lang="en-IE" sz="3500" dirty="0">
                <a:latin typeface="Arial" panose="020B0604020202020204" pitchFamily="34" charset="0"/>
                <a:cs typeface="Arial" panose="020B0604020202020204" pitchFamily="34" charset="0"/>
              </a:rPr>
              <a:t>Differences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73496265"/>
              </p:ext>
            </p:extLst>
          </p:nvPr>
        </p:nvGraphicFramePr>
        <p:xfrm>
          <a:off x="2547338" y="1137464"/>
          <a:ext cx="6522431" cy="4625340"/>
        </p:xfrm>
        <a:graphic>
          <a:graphicData uri="http://schemas.openxmlformats.org/drawingml/2006/table">
            <a:tbl>
              <a:tblPr firstRow="1" bandRow="1">
                <a:tableStyleId>{5C22544A-7EE6-4342-B048-85BDC9FD1C3A}</a:tableStyleId>
              </a:tblPr>
              <a:tblGrid>
                <a:gridCol w="1328643">
                  <a:extLst>
                    <a:ext uri="{9D8B030D-6E8A-4147-A177-3AD203B41FA5}">
                      <a16:colId xmlns:a16="http://schemas.microsoft.com/office/drawing/2014/main" val="20000"/>
                    </a:ext>
                  </a:extLst>
                </a:gridCol>
                <a:gridCol w="3019644">
                  <a:extLst>
                    <a:ext uri="{9D8B030D-6E8A-4147-A177-3AD203B41FA5}">
                      <a16:colId xmlns:a16="http://schemas.microsoft.com/office/drawing/2014/main" val="20001"/>
                    </a:ext>
                  </a:extLst>
                </a:gridCol>
                <a:gridCol w="2174144">
                  <a:extLst>
                    <a:ext uri="{9D8B030D-6E8A-4147-A177-3AD203B41FA5}">
                      <a16:colId xmlns:a16="http://schemas.microsoft.com/office/drawing/2014/main" val="20002"/>
                    </a:ext>
                  </a:extLst>
                </a:gridCol>
              </a:tblGrid>
              <a:tr h="296033">
                <a:tc>
                  <a:txBody>
                    <a:bodyPr/>
                    <a:lstStyle/>
                    <a:p>
                      <a:endParaRPr lang="en-IE" sz="1800" dirty="0">
                        <a:solidFill>
                          <a:schemeClr val="tx1"/>
                        </a:solidFill>
                        <a:latin typeface="Arial" panose="020B0604020202020204" pitchFamily="34" charset="0"/>
                        <a:cs typeface="Arial" panose="020B0604020202020204" pitchFamily="34" charset="0"/>
                      </a:endParaRPr>
                    </a:p>
                  </a:txBody>
                  <a:tcPr marL="68580" marR="68580" marT="34290" marB="34290"/>
                </a:tc>
                <a:tc>
                  <a:txBody>
                    <a:bodyPr/>
                    <a:lstStyle/>
                    <a:p>
                      <a:r>
                        <a:rPr lang="en-IE" sz="1800" dirty="0">
                          <a:solidFill>
                            <a:schemeClr val="tx1"/>
                          </a:solidFill>
                          <a:latin typeface="Arial" panose="020B0604020202020204" pitchFamily="34" charset="0"/>
                          <a:cs typeface="Arial" panose="020B0604020202020204" pitchFamily="34" charset="0"/>
                        </a:rPr>
                        <a:t>Qualitative</a:t>
                      </a:r>
                    </a:p>
                  </a:txBody>
                  <a:tcPr marL="68580" marR="68580" marT="34290" marB="34290"/>
                </a:tc>
                <a:tc>
                  <a:txBody>
                    <a:bodyPr/>
                    <a:lstStyle/>
                    <a:p>
                      <a:r>
                        <a:rPr lang="en-IE" sz="1800" dirty="0">
                          <a:solidFill>
                            <a:schemeClr val="tx1"/>
                          </a:solidFill>
                          <a:latin typeface="Arial" panose="020B0604020202020204" pitchFamily="34" charset="0"/>
                          <a:cs typeface="Arial" panose="020B0604020202020204" pitchFamily="34" charset="0"/>
                        </a:rPr>
                        <a:t>Quantitative</a:t>
                      </a:r>
                    </a:p>
                  </a:txBody>
                  <a:tcPr marL="68580" marR="68580" marT="34290" marB="34290"/>
                </a:tc>
                <a:extLst>
                  <a:ext uri="{0D108BD9-81ED-4DB2-BD59-A6C34878D82A}">
                    <a16:rowId xmlns:a16="http://schemas.microsoft.com/office/drawing/2014/main" val="10000"/>
                  </a:ext>
                </a:extLst>
              </a:tr>
              <a:tr h="2088232">
                <a:tc>
                  <a:txBody>
                    <a:bodyPr/>
                    <a:lstStyle/>
                    <a:p>
                      <a:r>
                        <a:rPr lang="en-IE" sz="1600" dirty="0">
                          <a:latin typeface="Arial" panose="020B0604020202020204" pitchFamily="34" charset="0"/>
                          <a:cs typeface="Arial" panose="020B0604020202020204" pitchFamily="34" charset="0"/>
                        </a:rPr>
                        <a:t>1.</a:t>
                      </a:r>
                      <a:r>
                        <a:rPr lang="en-IE" sz="1600" baseline="0" dirty="0">
                          <a:latin typeface="Arial" panose="020B0604020202020204" pitchFamily="34" charset="0"/>
                          <a:cs typeface="Arial" panose="020B0604020202020204" pitchFamily="34" charset="0"/>
                        </a:rPr>
                        <a:t> </a:t>
                      </a:r>
                      <a:r>
                        <a:rPr lang="en-IE" sz="1600" dirty="0">
                          <a:latin typeface="Arial" panose="020B0604020202020204" pitchFamily="34" charset="0"/>
                          <a:cs typeface="Arial" panose="020B0604020202020204" pitchFamily="34" charset="0"/>
                        </a:rPr>
                        <a:t>Aim</a:t>
                      </a:r>
                    </a:p>
                  </a:txBody>
                  <a:tcPr marL="68580" marR="68580" marT="34290" marB="34290">
                    <a:solidFill>
                      <a:schemeClr val="accent2">
                        <a:lumMod val="20000"/>
                        <a:lumOff val="80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Exploration of participants’ experiences and life world</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Understanding</a:t>
                      </a:r>
                      <a:r>
                        <a:rPr lang="en-IE" sz="1600" baseline="0" dirty="0">
                          <a:latin typeface="Arial" panose="020B0604020202020204" pitchFamily="34" charset="0"/>
                          <a:cs typeface="Arial" panose="020B0604020202020204" pitchFamily="34" charset="0"/>
                        </a:rPr>
                        <a:t>, generating theory from data</a:t>
                      </a:r>
                    </a:p>
                    <a:p>
                      <a:pPr marL="342900" indent="-342900">
                        <a:buFont typeface="+mj-lt"/>
                        <a:buAutoNum type="arabicPeriod"/>
                      </a:pPr>
                      <a:endParaRPr lang="en-IE" sz="1600" baseline="0" dirty="0">
                        <a:latin typeface="Arial" panose="020B0604020202020204" pitchFamily="34" charset="0"/>
                        <a:cs typeface="Arial" panose="020B0604020202020204" pitchFamily="34" charset="0"/>
                      </a:endParaRPr>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IE" sz="1600" kern="1200" baseline="0" dirty="0">
                          <a:solidFill>
                            <a:schemeClr val="dk1"/>
                          </a:solidFill>
                          <a:latin typeface="Arial" panose="020B0604020202020204" pitchFamily="34" charset="0"/>
                          <a:ea typeface="+mn-ea"/>
                          <a:cs typeface="Arial" panose="020B0604020202020204" pitchFamily="34" charset="0"/>
                        </a:rPr>
                        <a:t>Exploratory</a:t>
                      </a:r>
                      <a:endParaRPr lang="en-IE" sz="1600" dirty="0">
                        <a:latin typeface="Arial" panose="020B0604020202020204" pitchFamily="34" charset="0"/>
                        <a:cs typeface="Arial" panose="020B0604020202020204" pitchFamily="34" charset="0"/>
                      </a:endParaRPr>
                    </a:p>
                    <a:p>
                      <a:pPr marL="342900" indent="-342900">
                        <a:buFont typeface="+mj-lt"/>
                        <a:buNone/>
                      </a:pPr>
                      <a:endParaRPr lang="en-IE" sz="1600" dirty="0">
                        <a:latin typeface="Arial" panose="020B0604020202020204" pitchFamily="34" charset="0"/>
                        <a:cs typeface="Arial" panose="020B0604020202020204" pitchFamily="34" charset="0"/>
                      </a:endParaRPr>
                    </a:p>
                  </a:txBody>
                  <a:tcPr marL="68580" marR="68580" marT="34290" marB="34290">
                    <a:solidFill>
                      <a:schemeClr val="accent2">
                        <a:lumMod val="20000"/>
                        <a:lumOff val="80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Search for causal explanations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Testing</a:t>
                      </a:r>
                      <a:r>
                        <a:rPr lang="en-IE" sz="1600" baseline="0" dirty="0">
                          <a:latin typeface="Arial" panose="020B0604020202020204" pitchFamily="34" charset="0"/>
                          <a:cs typeface="Arial" panose="020B0604020202020204" pitchFamily="34" charset="0"/>
                        </a:rPr>
                        <a:t> hypothesis, prediction</a:t>
                      </a:r>
                    </a:p>
                    <a:p>
                      <a:pPr marL="342900" indent="-342900">
                        <a:buFont typeface="+mj-lt"/>
                        <a:buAutoNum type="arabicPeriod"/>
                      </a:pPr>
                      <a:endParaRPr lang="en-IE" sz="1600" baseline="0" dirty="0">
                        <a:latin typeface="Arial" panose="020B0604020202020204" pitchFamily="34" charset="0"/>
                        <a:cs typeface="Arial" panose="020B0604020202020204" pitchFamily="34" charset="0"/>
                      </a:endParaRPr>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IE" sz="1600" kern="1200" baseline="0" dirty="0">
                          <a:solidFill>
                            <a:schemeClr val="dk1"/>
                          </a:solidFill>
                          <a:latin typeface="Arial" panose="020B0604020202020204" pitchFamily="34" charset="0"/>
                          <a:ea typeface="+mn-ea"/>
                          <a:cs typeface="Arial" panose="020B0604020202020204" pitchFamily="34" charset="0"/>
                        </a:rPr>
                        <a:t>Confirmatory</a:t>
                      </a:r>
                      <a:endParaRPr lang="en-IE" sz="1600" dirty="0">
                        <a:latin typeface="Arial" panose="020B0604020202020204" pitchFamily="34" charset="0"/>
                        <a:cs typeface="Arial" panose="020B0604020202020204" pitchFamily="34" charset="0"/>
                      </a:endParaRP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txBody>
                  <a:tcPr marL="68580" marR="68580" marT="34290" marB="34290">
                    <a:solidFill>
                      <a:schemeClr val="accent2">
                        <a:lumMod val="20000"/>
                        <a:lumOff val="80000"/>
                      </a:schemeClr>
                    </a:solidFill>
                  </a:tcPr>
                </a:tc>
                <a:extLst>
                  <a:ext uri="{0D108BD9-81ED-4DB2-BD59-A6C34878D82A}">
                    <a16:rowId xmlns:a16="http://schemas.microsoft.com/office/drawing/2014/main" val="10001"/>
                  </a:ext>
                </a:extLst>
              </a:tr>
              <a:tr h="1864207">
                <a:tc>
                  <a:txBody>
                    <a:bodyPr/>
                    <a:lstStyle/>
                    <a:p>
                      <a:r>
                        <a:rPr lang="en-IE" sz="1600" dirty="0">
                          <a:latin typeface="Arial" panose="020B0604020202020204" pitchFamily="34" charset="0"/>
                          <a:cs typeface="Arial" panose="020B0604020202020204" pitchFamily="34" charset="0"/>
                        </a:rPr>
                        <a:t>2. Approach</a:t>
                      </a: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Broad focus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Process oriented</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Context – bound</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Getting close to data</a:t>
                      </a: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Narrow focus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Product oriented</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Context free </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In artificial or laboratory setting</a:t>
                      </a:r>
                    </a:p>
                  </a:txBody>
                  <a:tcPr marL="68580" marR="68580" marT="34290" marB="3429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149536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E" sz="3500" dirty="0">
                <a:latin typeface="Arial" panose="020B0604020202020204" pitchFamily="34" charset="0"/>
                <a:cs typeface="Arial" panose="020B0604020202020204" pitchFamily="34" charset="0"/>
              </a:rPr>
              <a:t>Differences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4417598"/>
              </p:ext>
            </p:extLst>
          </p:nvPr>
        </p:nvGraphicFramePr>
        <p:xfrm>
          <a:off x="2585789" y="1690688"/>
          <a:ext cx="6587836" cy="4351020"/>
        </p:xfrm>
        <a:graphic>
          <a:graphicData uri="http://schemas.openxmlformats.org/drawingml/2006/table">
            <a:tbl>
              <a:tblPr firstRow="1" bandRow="1">
                <a:tableStyleId>{5C22544A-7EE6-4342-B048-85BDC9FD1C3A}</a:tableStyleId>
              </a:tblPr>
              <a:tblGrid>
                <a:gridCol w="1219970">
                  <a:extLst>
                    <a:ext uri="{9D8B030D-6E8A-4147-A177-3AD203B41FA5}">
                      <a16:colId xmlns:a16="http://schemas.microsoft.com/office/drawing/2014/main" val="20000"/>
                    </a:ext>
                  </a:extLst>
                </a:gridCol>
                <a:gridCol w="3171921">
                  <a:extLst>
                    <a:ext uri="{9D8B030D-6E8A-4147-A177-3AD203B41FA5}">
                      <a16:colId xmlns:a16="http://schemas.microsoft.com/office/drawing/2014/main" val="20001"/>
                    </a:ext>
                  </a:extLst>
                </a:gridCol>
                <a:gridCol w="2195945">
                  <a:extLst>
                    <a:ext uri="{9D8B030D-6E8A-4147-A177-3AD203B41FA5}">
                      <a16:colId xmlns:a16="http://schemas.microsoft.com/office/drawing/2014/main" val="20002"/>
                    </a:ext>
                  </a:extLst>
                </a:gridCol>
              </a:tblGrid>
              <a:tr h="278130">
                <a:tc>
                  <a:txBody>
                    <a:bodyPr/>
                    <a:lstStyle/>
                    <a:p>
                      <a:endParaRPr lang="en-IE" sz="1600" dirty="0">
                        <a:latin typeface="Arial" panose="020B0604020202020204" pitchFamily="34" charset="0"/>
                        <a:cs typeface="Arial" panose="020B0604020202020204" pitchFamily="34" charset="0"/>
                      </a:endParaRPr>
                    </a:p>
                  </a:txBody>
                  <a:tcPr marL="68580" marR="68580" marT="34290" marB="34290"/>
                </a:tc>
                <a:tc>
                  <a:txBody>
                    <a:bodyPr/>
                    <a:lstStyle/>
                    <a:p>
                      <a:r>
                        <a:rPr lang="en-IE" sz="1600" dirty="0">
                          <a:latin typeface="Arial" panose="020B0604020202020204" pitchFamily="34" charset="0"/>
                          <a:cs typeface="Arial" panose="020B0604020202020204" pitchFamily="34" charset="0"/>
                        </a:rPr>
                        <a:t>Qualitative</a:t>
                      </a:r>
                    </a:p>
                  </a:txBody>
                  <a:tcPr marL="68580" marR="68580" marT="34290" marB="34290"/>
                </a:tc>
                <a:tc>
                  <a:txBody>
                    <a:bodyPr/>
                    <a:lstStyle/>
                    <a:p>
                      <a:r>
                        <a:rPr lang="en-IE" sz="1600" dirty="0">
                          <a:latin typeface="Arial" panose="020B0604020202020204" pitchFamily="34" charset="0"/>
                          <a:cs typeface="Arial" panose="020B0604020202020204" pitchFamily="34" charset="0"/>
                        </a:rPr>
                        <a:t>Quantitative</a:t>
                      </a:r>
                    </a:p>
                  </a:txBody>
                  <a:tcPr marL="68580" marR="68580" marT="34290" marB="34290"/>
                </a:tc>
                <a:extLst>
                  <a:ext uri="{0D108BD9-81ED-4DB2-BD59-A6C34878D82A}">
                    <a16:rowId xmlns:a16="http://schemas.microsoft.com/office/drawing/2014/main" val="10000"/>
                  </a:ext>
                </a:extLst>
              </a:tr>
              <a:tr h="1508760">
                <a:tc>
                  <a:txBody>
                    <a:bodyPr/>
                    <a:lstStyle/>
                    <a:p>
                      <a:r>
                        <a:rPr lang="en-IE" sz="1600" dirty="0">
                          <a:latin typeface="Arial" panose="020B0604020202020204" pitchFamily="34" charset="0"/>
                          <a:cs typeface="Arial" panose="020B0604020202020204" pitchFamily="34" charset="0"/>
                        </a:rPr>
                        <a:t>3. Sample</a:t>
                      </a: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Participants</a:t>
                      </a:r>
                      <a:r>
                        <a:rPr lang="en-IE" sz="1600" baseline="0" dirty="0">
                          <a:latin typeface="Arial" panose="020B0604020202020204" pitchFamily="34" charset="0"/>
                          <a:cs typeface="Arial" panose="020B0604020202020204" pitchFamily="34" charset="0"/>
                        </a:rPr>
                        <a:t> &amp; </a:t>
                      </a:r>
                      <a:r>
                        <a:rPr lang="en-IE" sz="1600" dirty="0">
                          <a:latin typeface="Arial" panose="020B0604020202020204" pitchFamily="34" charset="0"/>
                          <a:cs typeface="Arial" panose="020B0604020202020204" pitchFamily="34" charset="0"/>
                        </a:rPr>
                        <a:t>Informants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Purposive and theoretical sampling</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Flexible sampling that develops during research</a:t>
                      </a:r>
                    </a:p>
                    <a:p>
                      <a:endParaRPr lang="en-IE" sz="1600" dirty="0">
                        <a:latin typeface="Arial" panose="020B0604020202020204" pitchFamily="34" charset="0"/>
                        <a:cs typeface="Arial" panose="020B0604020202020204" pitchFamily="34" charset="0"/>
                      </a:endParaRP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Respondents </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Randomised sampling</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Sample frame fixed before research starts</a:t>
                      </a:r>
                    </a:p>
                  </a:txBody>
                  <a:tcPr marL="68580" marR="68580" marT="34290" marB="34290"/>
                </a:tc>
                <a:extLst>
                  <a:ext uri="{0D108BD9-81ED-4DB2-BD59-A6C34878D82A}">
                    <a16:rowId xmlns:a16="http://schemas.microsoft.com/office/drawing/2014/main" val="10001"/>
                  </a:ext>
                </a:extLst>
              </a:tr>
              <a:tr h="1303020">
                <a:tc>
                  <a:txBody>
                    <a:bodyPr/>
                    <a:lstStyle/>
                    <a:p>
                      <a:r>
                        <a:rPr lang="en-IE" sz="1600" dirty="0">
                          <a:latin typeface="Arial" panose="020B0604020202020204" pitchFamily="34" charset="0"/>
                          <a:cs typeface="Arial" panose="020B0604020202020204" pitchFamily="34" charset="0"/>
                        </a:rPr>
                        <a:t>4. Data collection</a:t>
                      </a:r>
                    </a:p>
                  </a:txBody>
                  <a:tcPr marL="68580" marR="68580" marT="34290" marB="34290">
                    <a:solidFill>
                      <a:schemeClr val="accent3">
                        <a:lumMod val="20000"/>
                        <a:lumOff val="80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In-depth non-standardised interviews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Participant observation / fieldwork</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Documents, photographs, videos</a:t>
                      </a:r>
                    </a:p>
                  </a:txBody>
                  <a:tcPr marL="68580" marR="68580" marT="34290" marB="34290">
                    <a:solidFill>
                      <a:schemeClr val="accent3">
                        <a:lumMod val="20000"/>
                        <a:lumOff val="80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Questionnaire,  Standardised interviews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Tightly structured observation</a:t>
                      </a:r>
                    </a:p>
                  </a:txBody>
                  <a:tcPr marL="68580" marR="68580" marT="34290" marB="34290">
                    <a:solidFill>
                      <a:schemeClr val="accent3">
                        <a:lumMod val="20000"/>
                        <a:lumOff val="8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02980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E" sz="3500" dirty="0">
                <a:latin typeface="Arial" panose="020B0604020202020204" pitchFamily="34" charset="0"/>
                <a:cs typeface="Arial" panose="020B0604020202020204" pitchFamily="34" charset="0"/>
              </a:rPr>
              <a:t>Differences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53982157"/>
              </p:ext>
            </p:extLst>
          </p:nvPr>
        </p:nvGraphicFramePr>
        <p:xfrm>
          <a:off x="2564116" y="1491038"/>
          <a:ext cx="6546273" cy="4594860"/>
        </p:xfrm>
        <a:graphic>
          <a:graphicData uri="http://schemas.openxmlformats.org/drawingml/2006/table">
            <a:tbl>
              <a:tblPr firstRow="1" bandRow="1">
                <a:tableStyleId>{5C22544A-7EE6-4342-B048-85BDC9FD1C3A}</a:tableStyleId>
              </a:tblPr>
              <a:tblGrid>
                <a:gridCol w="2182091">
                  <a:extLst>
                    <a:ext uri="{9D8B030D-6E8A-4147-A177-3AD203B41FA5}">
                      <a16:colId xmlns:a16="http://schemas.microsoft.com/office/drawing/2014/main" val="20000"/>
                    </a:ext>
                  </a:extLst>
                </a:gridCol>
                <a:gridCol w="2182091">
                  <a:extLst>
                    <a:ext uri="{9D8B030D-6E8A-4147-A177-3AD203B41FA5}">
                      <a16:colId xmlns:a16="http://schemas.microsoft.com/office/drawing/2014/main" val="20001"/>
                    </a:ext>
                  </a:extLst>
                </a:gridCol>
                <a:gridCol w="2182091">
                  <a:extLst>
                    <a:ext uri="{9D8B030D-6E8A-4147-A177-3AD203B41FA5}">
                      <a16:colId xmlns:a16="http://schemas.microsoft.com/office/drawing/2014/main" val="20002"/>
                    </a:ext>
                  </a:extLst>
                </a:gridCol>
              </a:tblGrid>
              <a:tr h="278130">
                <a:tc>
                  <a:txBody>
                    <a:bodyPr/>
                    <a:lstStyle/>
                    <a:p>
                      <a:endParaRPr lang="en-IE" sz="1600" dirty="0">
                        <a:latin typeface="Arial" panose="020B0604020202020204" pitchFamily="34" charset="0"/>
                        <a:cs typeface="Arial" panose="020B0604020202020204" pitchFamily="34" charset="0"/>
                      </a:endParaRPr>
                    </a:p>
                  </a:txBody>
                  <a:tcPr marL="68580" marR="68580" marT="34290" marB="34290"/>
                </a:tc>
                <a:tc>
                  <a:txBody>
                    <a:bodyPr/>
                    <a:lstStyle/>
                    <a:p>
                      <a:r>
                        <a:rPr lang="en-IE" sz="1600" dirty="0">
                          <a:latin typeface="Arial" panose="020B0604020202020204" pitchFamily="34" charset="0"/>
                          <a:cs typeface="Arial" panose="020B0604020202020204" pitchFamily="34" charset="0"/>
                        </a:rPr>
                        <a:t>Qualitative</a:t>
                      </a:r>
                    </a:p>
                  </a:txBody>
                  <a:tcPr marL="68580" marR="68580" marT="34290" marB="34290"/>
                </a:tc>
                <a:tc>
                  <a:txBody>
                    <a:bodyPr/>
                    <a:lstStyle/>
                    <a:p>
                      <a:r>
                        <a:rPr lang="en-IE" sz="1600" dirty="0">
                          <a:latin typeface="Arial" panose="020B0604020202020204" pitchFamily="34" charset="0"/>
                          <a:cs typeface="Arial" panose="020B0604020202020204" pitchFamily="34" charset="0"/>
                        </a:rPr>
                        <a:t>Quantitative</a:t>
                      </a:r>
                    </a:p>
                  </a:txBody>
                  <a:tcPr marL="68580" marR="68580" marT="34290" marB="34290"/>
                </a:tc>
                <a:extLst>
                  <a:ext uri="{0D108BD9-81ED-4DB2-BD59-A6C34878D82A}">
                    <a16:rowId xmlns:a16="http://schemas.microsoft.com/office/drawing/2014/main" val="10000"/>
                  </a:ext>
                </a:extLst>
              </a:tr>
              <a:tr h="1920240">
                <a:tc>
                  <a:txBody>
                    <a:bodyPr/>
                    <a:lstStyle/>
                    <a:p>
                      <a:r>
                        <a:rPr lang="en-IE" sz="1600" dirty="0">
                          <a:latin typeface="Arial" panose="020B0604020202020204" pitchFamily="34" charset="0"/>
                          <a:cs typeface="Arial" panose="020B0604020202020204" pitchFamily="34" charset="0"/>
                        </a:rPr>
                        <a:t>5. Analysis</a:t>
                      </a:r>
                    </a:p>
                  </a:txBody>
                  <a:tcPr marL="68580" marR="68580" marT="34290" marB="34290">
                    <a:solidFill>
                      <a:schemeClr val="accent6">
                        <a:lumMod val="20000"/>
                        <a:lumOff val="80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Thematic, constant comparative analysis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Content analysis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Grounded theory</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Ethnographic analysis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txBody>
                  <a:tcPr marL="68580" marR="68580" marT="34290" marB="34290">
                    <a:solidFill>
                      <a:schemeClr val="accent6">
                        <a:lumMod val="20000"/>
                        <a:lumOff val="80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Statistical analysis</a:t>
                      </a:r>
                    </a:p>
                  </a:txBody>
                  <a:tcPr marL="68580" marR="68580" marT="34290" marB="34290">
                    <a:solidFill>
                      <a:schemeClr val="accent6">
                        <a:lumMod val="20000"/>
                        <a:lumOff val="80000"/>
                      </a:schemeClr>
                    </a:solidFill>
                  </a:tcPr>
                </a:tc>
                <a:extLst>
                  <a:ext uri="{0D108BD9-81ED-4DB2-BD59-A6C34878D82A}">
                    <a16:rowId xmlns:a16="http://schemas.microsoft.com/office/drawing/2014/main" val="10001"/>
                  </a:ext>
                </a:extLst>
              </a:tr>
              <a:tr h="1097280">
                <a:tc>
                  <a:txBody>
                    <a:bodyPr/>
                    <a:lstStyle/>
                    <a:p>
                      <a:r>
                        <a:rPr lang="en-IE" sz="1600" dirty="0">
                          <a:latin typeface="Arial" panose="020B0604020202020204" pitchFamily="34" charset="0"/>
                          <a:cs typeface="Arial" panose="020B0604020202020204" pitchFamily="34" charset="0"/>
                        </a:rPr>
                        <a:t>6. Outcome</a:t>
                      </a: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Story</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Ethnography</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Theory</a:t>
                      </a: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Measurable results</a:t>
                      </a:r>
                    </a:p>
                  </a:txBody>
                  <a:tcPr marL="68580" marR="68580" marT="34290" marB="3429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731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E" sz="3200" dirty="0">
                <a:latin typeface="Arial" panose="020B0604020202020204" pitchFamily="34" charset="0"/>
                <a:cs typeface="Arial" panose="020B0604020202020204" pitchFamily="34" charset="0"/>
              </a:rPr>
              <a:t>Differences between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9444743"/>
              </p:ext>
            </p:extLst>
          </p:nvPr>
        </p:nvGraphicFramePr>
        <p:xfrm>
          <a:off x="2639616" y="1725930"/>
          <a:ext cx="6577446" cy="3863340"/>
        </p:xfrm>
        <a:graphic>
          <a:graphicData uri="http://schemas.openxmlformats.org/drawingml/2006/table">
            <a:tbl>
              <a:tblPr firstRow="1" bandRow="1">
                <a:tableStyleId>{5C22544A-7EE6-4342-B048-85BDC9FD1C3A}</a:tableStyleId>
              </a:tblPr>
              <a:tblGrid>
                <a:gridCol w="2192482">
                  <a:extLst>
                    <a:ext uri="{9D8B030D-6E8A-4147-A177-3AD203B41FA5}">
                      <a16:colId xmlns:a16="http://schemas.microsoft.com/office/drawing/2014/main" val="20000"/>
                    </a:ext>
                  </a:extLst>
                </a:gridCol>
                <a:gridCol w="2192482">
                  <a:extLst>
                    <a:ext uri="{9D8B030D-6E8A-4147-A177-3AD203B41FA5}">
                      <a16:colId xmlns:a16="http://schemas.microsoft.com/office/drawing/2014/main" val="20001"/>
                    </a:ext>
                  </a:extLst>
                </a:gridCol>
                <a:gridCol w="2192482">
                  <a:extLst>
                    <a:ext uri="{9D8B030D-6E8A-4147-A177-3AD203B41FA5}">
                      <a16:colId xmlns:a16="http://schemas.microsoft.com/office/drawing/2014/main" val="20002"/>
                    </a:ext>
                  </a:extLst>
                </a:gridCol>
              </a:tblGrid>
              <a:tr h="278130">
                <a:tc>
                  <a:txBody>
                    <a:bodyPr/>
                    <a:lstStyle/>
                    <a:p>
                      <a:endParaRPr lang="en-IE" sz="1600" dirty="0">
                        <a:latin typeface="Arial" panose="020B0604020202020204" pitchFamily="34" charset="0"/>
                        <a:cs typeface="Arial" panose="020B0604020202020204" pitchFamily="34" charset="0"/>
                      </a:endParaRPr>
                    </a:p>
                  </a:txBody>
                  <a:tcPr marL="68580" marR="68580" marT="34290" marB="34290"/>
                </a:tc>
                <a:tc>
                  <a:txBody>
                    <a:bodyPr/>
                    <a:lstStyle/>
                    <a:p>
                      <a:r>
                        <a:rPr lang="en-IE" sz="1600" dirty="0">
                          <a:latin typeface="Arial" panose="020B0604020202020204" pitchFamily="34" charset="0"/>
                          <a:cs typeface="Arial" panose="020B0604020202020204" pitchFamily="34" charset="0"/>
                        </a:rPr>
                        <a:t>Qualitative</a:t>
                      </a:r>
                    </a:p>
                  </a:txBody>
                  <a:tcPr marL="68580" marR="68580" marT="34290" marB="34290"/>
                </a:tc>
                <a:tc>
                  <a:txBody>
                    <a:bodyPr/>
                    <a:lstStyle/>
                    <a:p>
                      <a:r>
                        <a:rPr lang="en-IE" sz="1600" dirty="0">
                          <a:latin typeface="Arial" panose="020B0604020202020204" pitchFamily="34" charset="0"/>
                          <a:cs typeface="Arial" panose="020B0604020202020204" pitchFamily="34" charset="0"/>
                        </a:rPr>
                        <a:t>Quantitative</a:t>
                      </a:r>
                    </a:p>
                  </a:txBody>
                  <a:tcPr marL="68580" marR="68580" marT="34290" marB="34290"/>
                </a:tc>
                <a:extLst>
                  <a:ext uri="{0D108BD9-81ED-4DB2-BD59-A6C34878D82A}">
                    <a16:rowId xmlns:a16="http://schemas.microsoft.com/office/drawing/2014/main" val="10000"/>
                  </a:ext>
                </a:extLst>
              </a:tr>
              <a:tr h="1303020">
                <a:tc>
                  <a:txBody>
                    <a:bodyPr/>
                    <a:lstStyle/>
                    <a:p>
                      <a:r>
                        <a:rPr lang="en-IE" sz="1600" dirty="0">
                          <a:latin typeface="Arial" panose="020B0604020202020204" pitchFamily="34" charset="0"/>
                          <a:cs typeface="Arial" panose="020B0604020202020204" pitchFamily="34" charset="0"/>
                        </a:rPr>
                        <a:t>7. Relationship</a:t>
                      </a: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Direct involvement of researcher</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Research relationship close </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txBody>
                  <a:tcPr marL="68580" marR="68580" marT="34290" marB="34290"/>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Limit involvement of researcher</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Research relation distant</a:t>
                      </a:r>
                    </a:p>
                  </a:txBody>
                  <a:tcPr marL="68580" marR="68580" marT="34290" marB="34290"/>
                </a:tc>
                <a:extLst>
                  <a:ext uri="{0D108BD9-81ED-4DB2-BD59-A6C34878D82A}">
                    <a16:rowId xmlns:a16="http://schemas.microsoft.com/office/drawing/2014/main" val="10001"/>
                  </a:ext>
                </a:extLst>
              </a:tr>
              <a:tr h="1714500">
                <a:tc>
                  <a:txBody>
                    <a:bodyPr/>
                    <a:lstStyle/>
                    <a:p>
                      <a:r>
                        <a:rPr lang="en-IE" sz="1600" dirty="0">
                          <a:latin typeface="Arial" panose="020B0604020202020204" pitchFamily="34" charset="0"/>
                          <a:cs typeface="Arial" panose="020B0604020202020204" pitchFamily="34" charset="0"/>
                        </a:rPr>
                        <a:t>8. Rigour</a:t>
                      </a:r>
                    </a:p>
                  </a:txBody>
                  <a:tcPr marL="68580" marR="68580" marT="34290" marB="34290">
                    <a:solidFill>
                      <a:schemeClr val="bg1">
                        <a:lumMod val="95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Trustworthiness</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Authenticity</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Typicality</a:t>
                      </a:r>
                    </a:p>
                    <a:p>
                      <a:pPr marL="342900" indent="-342900">
                        <a:buFont typeface="+mj-lt"/>
                        <a:buAutoNum type="arabicPeriod"/>
                      </a:pPr>
                      <a:endParaRPr lang="en-IE" sz="1600" dirty="0">
                        <a:latin typeface="Arial" panose="020B0604020202020204" pitchFamily="34" charset="0"/>
                        <a:cs typeface="Arial" panose="020B0604020202020204" pitchFamily="34" charset="0"/>
                      </a:endParaRPr>
                    </a:p>
                    <a:p>
                      <a:pPr marL="342900" indent="-342900">
                        <a:buFont typeface="+mj-lt"/>
                        <a:buAutoNum type="arabicPeriod"/>
                      </a:pPr>
                      <a:r>
                        <a:rPr lang="en-IE" sz="1600" dirty="0">
                          <a:latin typeface="Arial" panose="020B0604020202020204" pitchFamily="34" charset="0"/>
                          <a:cs typeface="Arial" panose="020B0604020202020204" pitchFamily="34" charset="0"/>
                        </a:rPr>
                        <a:t>Transferability</a:t>
                      </a:r>
                    </a:p>
                  </a:txBody>
                  <a:tcPr marL="68580" marR="68580" marT="34290" marB="34290">
                    <a:solidFill>
                      <a:schemeClr val="bg1">
                        <a:lumMod val="95000"/>
                      </a:schemeClr>
                    </a:solidFill>
                  </a:tcPr>
                </a:tc>
                <a:tc>
                  <a:txBody>
                    <a:bodyPr/>
                    <a:lstStyle/>
                    <a:p>
                      <a:pPr marL="342900" indent="-342900">
                        <a:buFont typeface="+mj-lt"/>
                        <a:buAutoNum type="arabicPeriod"/>
                      </a:pPr>
                      <a:r>
                        <a:rPr lang="en-IE" sz="1600" dirty="0">
                          <a:latin typeface="Arial" panose="020B0604020202020204" pitchFamily="34" charset="0"/>
                          <a:cs typeface="Arial" panose="020B0604020202020204" pitchFamily="34" charset="0"/>
                        </a:rPr>
                        <a:t>Internal</a:t>
                      </a:r>
                      <a:r>
                        <a:rPr lang="en-IE" sz="1600" baseline="0" dirty="0">
                          <a:latin typeface="Arial" panose="020B0604020202020204" pitchFamily="34" charset="0"/>
                          <a:cs typeface="Arial" panose="020B0604020202020204" pitchFamily="34" charset="0"/>
                        </a:rPr>
                        <a:t> validity</a:t>
                      </a:r>
                    </a:p>
                    <a:p>
                      <a:pPr marL="342900" indent="-342900">
                        <a:buFont typeface="+mj-lt"/>
                        <a:buAutoNum type="arabicPeriod"/>
                      </a:pPr>
                      <a:endParaRPr lang="en-IE" sz="1600" baseline="0" dirty="0">
                        <a:latin typeface="Arial" panose="020B0604020202020204" pitchFamily="34" charset="0"/>
                        <a:cs typeface="Arial" panose="020B0604020202020204" pitchFamily="34" charset="0"/>
                      </a:endParaRPr>
                    </a:p>
                    <a:p>
                      <a:pPr marL="342900" indent="-342900">
                        <a:buFont typeface="+mj-lt"/>
                        <a:buAutoNum type="arabicPeriod"/>
                      </a:pPr>
                      <a:r>
                        <a:rPr lang="en-IE" sz="1600" baseline="0" dirty="0">
                          <a:latin typeface="Arial" panose="020B0604020202020204" pitchFamily="34" charset="0"/>
                          <a:cs typeface="Arial" panose="020B0604020202020204" pitchFamily="34" charset="0"/>
                        </a:rPr>
                        <a:t>External validity</a:t>
                      </a:r>
                    </a:p>
                    <a:p>
                      <a:pPr marL="342900" indent="-342900">
                        <a:buFont typeface="+mj-lt"/>
                        <a:buAutoNum type="arabicPeriod"/>
                      </a:pPr>
                      <a:endParaRPr lang="en-IE" sz="1600" baseline="0" dirty="0">
                        <a:latin typeface="Arial" panose="020B0604020202020204" pitchFamily="34" charset="0"/>
                        <a:cs typeface="Arial" panose="020B0604020202020204" pitchFamily="34" charset="0"/>
                      </a:endParaRPr>
                    </a:p>
                    <a:p>
                      <a:pPr marL="342900" indent="-342900">
                        <a:buFont typeface="+mj-lt"/>
                        <a:buAutoNum type="arabicPeriod"/>
                      </a:pPr>
                      <a:r>
                        <a:rPr lang="en-IE" sz="1600" baseline="0" dirty="0">
                          <a:latin typeface="Arial" panose="020B0604020202020204" pitchFamily="34" charset="0"/>
                          <a:cs typeface="Arial" panose="020B0604020202020204" pitchFamily="34" charset="0"/>
                        </a:rPr>
                        <a:t>Reliability</a:t>
                      </a:r>
                    </a:p>
                    <a:p>
                      <a:pPr marL="342900" indent="-342900">
                        <a:buFont typeface="+mj-lt"/>
                        <a:buAutoNum type="arabicPeriod"/>
                      </a:pPr>
                      <a:endParaRPr lang="en-IE" sz="1600" baseline="0" dirty="0">
                        <a:latin typeface="Arial" panose="020B0604020202020204" pitchFamily="34" charset="0"/>
                        <a:cs typeface="Arial" panose="020B0604020202020204" pitchFamily="34" charset="0"/>
                      </a:endParaRPr>
                    </a:p>
                    <a:p>
                      <a:pPr marL="342900" indent="-342900">
                        <a:buFont typeface="+mj-lt"/>
                        <a:buAutoNum type="arabicPeriod"/>
                      </a:pPr>
                      <a:r>
                        <a:rPr lang="en-IE" sz="1600" baseline="0" dirty="0">
                          <a:latin typeface="Arial" panose="020B0604020202020204" pitchFamily="34" charset="0"/>
                          <a:cs typeface="Arial" panose="020B0604020202020204" pitchFamily="34" charset="0"/>
                        </a:rPr>
                        <a:t>Generalisability</a:t>
                      </a:r>
                    </a:p>
                    <a:p>
                      <a:endParaRPr lang="en-IE" sz="1600" dirty="0">
                        <a:latin typeface="Arial" panose="020B0604020202020204" pitchFamily="34" charset="0"/>
                        <a:cs typeface="Arial" panose="020B0604020202020204" pitchFamily="34" charset="0"/>
                      </a:endParaRPr>
                    </a:p>
                  </a:txBody>
                  <a:tcPr marL="68580" marR="68580" marT="34290" marB="34290">
                    <a:solidFill>
                      <a:schemeClr val="bg1">
                        <a:lumMod val="95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566873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4C6B7B8-7582-75C6-37FF-BC5CF6CCCDFD}"/>
              </a:ext>
            </a:extLst>
          </p:cNvPr>
          <p:cNvSpPr>
            <a:spLocks noGrp="1"/>
          </p:cNvSpPr>
          <p:nvPr>
            <p:ph type="title"/>
          </p:nvPr>
        </p:nvSpPr>
        <p:spPr>
          <a:xfrm>
            <a:off x="788565" y="522289"/>
            <a:ext cx="10570129" cy="638175"/>
          </a:xfrm>
        </p:spPr>
        <p:txBody>
          <a:bodyPr>
            <a:normAutofit fontScale="90000"/>
          </a:bodyPr>
          <a:lstStyle/>
          <a:p>
            <a:pPr algn="ctr">
              <a:defRPr/>
            </a:pPr>
            <a:r>
              <a:rPr lang="en-GB" altLang="en-US" dirty="0">
                <a:latin typeface="Arial" panose="020B0604020202020204" pitchFamily="34" charset="0"/>
                <a:cs typeface="Arial" panose="020B0604020202020204" pitchFamily="34" charset="0"/>
              </a:rPr>
              <a:t>Relevance of public health and social care research</a:t>
            </a:r>
          </a:p>
        </p:txBody>
      </p:sp>
      <p:sp>
        <p:nvSpPr>
          <p:cNvPr id="3" name="Content Placeholder 2">
            <a:extLst>
              <a:ext uri="{FF2B5EF4-FFF2-40B4-BE49-F238E27FC236}">
                <a16:creationId xmlns:a16="http://schemas.microsoft.com/office/drawing/2014/main" id="{F4255F0F-96B2-2579-FE0E-C39C8463310F}"/>
              </a:ext>
            </a:extLst>
          </p:cNvPr>
          <p:cNvSpPr>
            <a:spLocks noGrp="1"/>
          </p:cNvSpPr>
          <p:nvPr>
            <p:ph idx="1"/>
          </p:nvPr>
        </p:nvSpPr>
        <p:spPr>
          <a:xfrm>
            <a:off x="1434517" y="1660802"/>
            <a:ext cx="8188263" cy="3133725"/>
          </a:xfrm>
        </p:spPr>
        <p:txBody>
          <a:bodyPr>
            <a:noAutofit/>
          </a:bodyPr>
          <a:lstStyle/>
          <a:p>
            <a:pPr algn="just">
              <a:spcBef>
                <a:spcPct val="0"/>
              </a:spcBef>
              <a:buFont typeface="Wingdings" panose="05000000000000000000" pitchFamily="2" charset="2"/>
              <a:buChar char="§"/>
              <a:defRPr/>
            </a:pPr>
            <a:r>
              <a:rPr lang="en-GB" sz="2200" dirty="0">
                <a:latin typeface="Arial" panose="020B0604020202020204" pitchFamily="34" charset="0"/>
                <a:cs typeface="Arial" panose="020B0604020202020204" pitchFamily="34" charset="0"/>
              </a:rPr>
              <a:t>To find out new knowledge that could lead to changes to the provision and access to e.g., health care services, treatments, programs, care but also policies. </a:t>
            </a:r>
          </a:p>
          <a:p>
            <a:pPr marL="0" indent="0" algn="just">
              <a:spcBef>
                <a:spcPct val="0"/>
              </a:spcBef>
              <a:buNone/>
              <a:defRPr/>
            </a:pPr>
            <a:endParaRPr lang="en-GB" sz="2200" dirty="0">
              <a:latin typeface="Arial" panose="020B0604020202020204" pitchFamily="34" charset="0"/>
              <a:cs typeface="Arial" panose="020B0604020202020204" pitchFamily="34" charset="0"/>
            </a:endParaRPr>
          </a:p>
          <a:p>
            <a:pPr algn="just">
              <a:spcBef>
                <a:spcPct val="0"/>
              </a:spcBef>
              <a:buFont typeface="Wingdings" panose="05000000000000000000" pitchFamily="2" charset="2"/>
              <a:buChar char="§"/>
              <a:defRPr/>
            </a:pPr>
            <a:r>
              <a:rPr lang="en-GB" sz="2200" dirty="0">
                <a:latin typeface="Arial" panose="020B0604020202020204" pitchFamily="34" charset="0"/>
                <a:cs typeface="Arial" panose="020B0604020202020204" pitchFamily="34" charset="0"/>
              </a:rPr>
              <a:t>Without public health and social care research, health and social care professionals (incl. clinicians, doctors, nurses, dentists, social workers, and other health professionals) would continue with their practice the same way without knowing if public health initiatives, programs, policies, care services and support would be more effective for populations and the persons they are supporting or treating.</a:t>
            </a:r>
          </a:p>
        </p:txBody>
      </p:sp>
      <p:sp>
        <p:nvSpPr>
          <p:cNvPr id="2" name="TextBox 1">
            <a:extLst>
              <a:ext uri="{FF2B5EF4-FFF2-40B4-BE49-F238E27FC236}">
                <a16:creationId xmlns:a16="http://schemas.microsoft.com/office/drawing/2014/main" id="{6A9ABB4F-47A7-0629-1CF8-C8CE9F6BB0E5}"/>
              </a:ext>
            </a:extLst>
          </p:cNvPr>
          <p:cNvSpPr txBox="1"/>
          <p:nvPr/>
        </p:nvSpPr>
        <p:spPr>
          <a:xfrm>
            <a:off x="2722620" y="5197198"/>
            <a:ext cx="6519734" cy="400110"/>
          </a:xfrm>
          <a:prstGeom prst="rect">
            <a:avLst/>
          </a:prstGeom>
          <a:noFill/>
        </p:spPr>
        <p:txBody>
          <a:bodyPr wrap="none">
            <a:spAutoFit/>
          </a:bodyPr>
          <a:lstStyle/>
          <a:p>
            <a:pPr>
              <a:defRPr/>
            </a:pPr>
            <a:r>
              <a:rPr lang="en-GB" sz="2000" b="1" i="1" dirty="0">
                <a:solidFill>
                  <a:schemeClr val="accent1">
                    <a:lumMod val="50000"/>
                  </a:schemeClr>
                </a:solidFill>
                <a:latin typeface="Arial" panose="020B0604020202020204" pitchFamily="34" charset="0"/>
                <a:cs typeface="Arial" panose="020B0604020202020204" pitchFamily="34" charset="0"/>
              </a:rPr>
              <a:t>How can qualitative research assist with the above</a:t>
            </a:r>
            <a:r>
              <a:rPr lang="en-GB" sz="2000" b="1" dirty="0">
                <a:solidFill>
                  <a:schemeClr val="accent1">
                    <a:lumMod val="50000"/>
                  </a:schemeClr>
                </a:solidFill>
                <a:latin typeface="Arial" panose="020B0604020202020204" pitchFamily="34" charset="0"/>
                <a:cs typeface="Arial" panose="020B0604020202020204" pitchFamily="34" charset="0"/>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283AFC-6ABE-C72B-BABF-CD826DAD77FC}"/>
              </a:ext>
            </a:extLst>
          </p:cNvPr>
          <p:cNvSpPr>
            <a:spLocks noGrp="1"/>
          </p:cNvSpPr>
          <p:nvPr>
            <p:ph idx="1"/>
          </p:nvPr>
        </p:nvSpPr>
        <p:spPr>
          <a:xfrm rot="502645">
            <a:off x="609600" y="1600201"/>
            <a:ext cx="10972800" cy="3917032"/>
          </a:xfrm>
        </p:spPr>
        <p:txBody>
          <a:bodyPr>
            <a:normAutofit/>
          </a:bodyPr>
          <a:lstStyle/>
          <a:p>
            <a:pPr marL="0" indent="0">
              <a:buNone/>
            </a:pPr>
            <a:r>
              <a:rPr lang="en-GB" sz="4000" b="1" i="1" dirty="0">
                <a:latin typeface="Arial" panose="020B0604020202020204" pitchFamily="34" charset="0"/>
                <a:cs typeface="Arial" panose="020B0604020202020204" pitchFamily="34" charset="0"/>
              </a:rPr>
              <a:t>What are the types of qualitative interviews? </a:t>
            </a:r>
          </a:p>
        </p:txBody>
      </p:sp>
      <p:pic>
        <p:nvPicPr>
          <p:cNvPr id="4" name="Picture 2" descr="A picture containing vector graphics&#10;&#10;Description automatically generated">
            <a:extLst>
              <a:ext uri="{FF2B5EF4-FFF2-40B4-BE49-F238E27FC236}">
                <a16:creationId xmlns:a16="http://schemas.microsoft.com/office/drawing/2014/main" id="{277FAEC6-A91D-A07E-3810-9E1FB3A228B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60038" y="3967876"/>
            <a:ext cx="1731962" cy="189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5857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4BC96-753A-777C-2481-4CD33AE601A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Types</a:t>
            </a:r>
            <a:r>
              <a:rPr lang="en-GB" spc="-12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of</a:t>
            </a:r>
            <a:r>
              <a:rPr lang="en-GB" spc="-9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research</a:t>
            </a:r>
            <a:r>
              <a:rPr lang="en-GB" spc="-120" dirty="0">
                <a:latin typeface="Arial" panose="020B0604020202020204" pitchFamily="34" charset="0"/>
                <a:cs typeface="Arial" panose="020B0604020202020204" pitchFamily="34" charset="0"/>
              </a:rPr>
              <a:t> </a:t>
            </a:r>
            <a:r>
              <a:rPr lang="en-GB" spc="-10" dirty="0">
                <a:latin typeface="Arial" panose="020B0604020202020204" pitchFamily="34" charset="0"/>
                <a:cs typeface="Arial" panose="020B0604020202020204" pitchFamily="34" charset="0"/>
              </a:rPr>
              <a:t>interview</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AA76A0-EED9-51DB-169A-814784A46EF6}"/>
              </a:ext>
            </a:extLst>
          </p:cNvPr>
          <p:cNvSpPr>
            <a:spLocks noGrp="1"/>
          </p:cNvSpPr>
          <p:nvPr>
            <p:ph idx="1"/>
          </p:nvPr>
        </p:nvSpPr>
        <p:spPr>
          <a:xfrm>
            <a:off x="693490" y="1918983"/>
            <a:ext cx="10972800" cy="3917032"/>
          </a:xfrm>
        </p:spPr>
        <p:txBody>
          <a:bodyPr/>
          <a:lstStyle/>
          <a:p>
            <a:pPr marL="584200" indent="-571500">
              <a:lnSpc>
                <a:spcPct val="100000"/>
              </a:lnSpc>
              <a:spcBef>
                <a:spcPts val="800"/>
              </a:spcBef>
              <a:buFont typeface="Arial"/>
              <a:buChar char="•"/>
              <a:tabLst>
                <a:tab pos="584200" algn="l"/>
              </a:tabLst>
            </a:pPr>
            <a:r>
              <a:rPr lang="en-GB" dirty="0">
                <a:latin typeface="Arial" panose="020B0604020202020204" pitchFamily="34" charset="0"/>
                <a:cs typeface="Arial" panose="020B0604020202020204" pitchFamily="34" charset="0"/>
              </a:rPr>
              <a:t>Structured</a:t>
            </a:r>
            <a:r>
              <a:rPr lang="en-GB" spc="-150" dirty="0">
                <a:latin typeface="Arial" panose="020B0604020202020204" pitchFamily="34" charset="0"/>
                <a:cs typeface="Arial" panose="020B0604020202020204" pitchFamily="34" charset="0"/>
              </a:rPr>
              <a:t> </a:t>
            </a:r>
            <a:r>
              <a:rPr lang="en-GB" spc="-10" dirty="0">
                <a:latin typeface="Arial" panose="020B0604020202020204" pitchFamily="34" charset="0"/>
                <a:cs typeface="Arial" panose="020B0604020202020204" pitchFamily="34" charset="0"/>
              </a:rPr>
              <a:t>(survey)</a:t>
            </a:r>
            <a:endParaRPr lang="en-GB" dirty="0">
              <a:latin typeface="Arial" panose="020B0604020202020204" pitchFamily="34" charset="0"/>
              <a:cs typeface="Arial" panose="020B0604020202020204" pitchFamily="34" charset="0"/>
            </a:endParaRPr>
          </a:p>
          <a:p>
            <a:pPr marL="1346200" lvl="1" indent="-571500">
              <a:lnSpc>
                <a:spcPct val="100000"/>
              </a:lnSpc>
              <a:spcBef>
                <a:spcPts val="605"/>
              </a:spcBef>
              <a:buFont typeface="Arial"/>
              <a:buChar char="•"/>
              <a:tabLst>
                <a:tab pos="1346200" algn="l"/>
              </a:tabLst>
            </a:pPr>
            <a:r>
              <a:rPr lang="en-GB" dirty="0">
                <a:latin typeface="Arial" panose="020B0604020202020204" pitchFamily="34" charset="0"/>
                <a:cs typeface="Arial" panose="020B0604020202020204" pitchFamily="34" charset="0"/>
              </a:rPr>
              <a:t>Precise</a:t>
            </a:r>
            <a:r>
              <a:rPr lang="en-GB" spc="-75"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format</a:t>
            </a:r>
            <a:r>
              <a:rPr lang="en-GB" spc="-7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(e.g.</a:t>
            </a:r>
            <a:r>
              <a:rPr lang="en-GB" spc="-75" dirty="0">
                <a:latin typeface="Arial" panose="020B0604020202020204" pitchFamily="34" charset="0"/>
                <a:cs typeface="Arial" panose="020B0604020202020204" pitchFamily="34" charset="0"/>
              </a:rPr>
              <a:t> </a:t>
            </a:r>
            <a:r>
              <a:rPr lang="en-GB" spc="-10" dirty="0">
                <a:latin typeface="Arial" panose="020B0604020202020204" pitchFamily="34" charset="0"/>
                <a:cs typeface="Arial" panose="020B0604020202020204" pitchFamily="34" charset="0"/>
              </a:rPr>
              <a:t>questionnaire)</a:t>
            </a:r>
            <a:endParaRPr lang="en-GB" dirty="0">
              <a:latin typeface="Arial" panose="020B0604020202020204" pitchFamily="34" charset="0"/>
              <a:cs typeface="Arial" panose="020B0604020202020204" pitchFamily="34" charset="0"/>
            </a:endParaRPr>
          </a:p>
          <a:p>
            <a:pPr marL="584200" indent="-571500">
              <a:lnSpc>
                <a:spcPct val="100000"/>
              </a:lnSpc>
              <a:spcBef>
                <a:spcPts val="640"/>
              </a:spcBef>
              <a:buFont typeface="Arial"/>
              <a:buChar char="•"/>
              <a:tabLst>
                <a:tab pos="584200" algn="l"/>
              </a:tabLst>
            </a:pPr>
            <a:r>
              <a:rPr lang="en-GB" spc="-10" dirty="0">
                <a:latin typeface="Arial" panose="020B0604020202020204" pitchFamily="34" charset="0"/>
                <a:cs typeface="Arial" panose="020B0604020202020204" pitchFamily="34" charset="0"/>
              </a:rPr>
              <a:t>Semi-structured</a:t>
            </a:r>
            <a:endParaRPr lang="en-GB" dirty="0">
              <a:latin typeface="Arial" panose="020B0604020202020204" pitchFamily="34" charset="0"/>
              <a:cs typeface="Arial" panose="020B0604020202020204" pitchFamily="34" charset="0"/>
            </a:endParaRPr>
          </a:p>
          <a:p>
            <a:pPr marL="1346200" lvl="1" indent="-571500">
              <a:spcBef>
                <a:spcPts val="605"/>
              </a:spcBef>
              <a:buFont typeface="Arial"/>
              <a:buChar char="•"/>
              <a:tabLst>
                <a:tab pos="1346200" algn="l"/>
              </a:tabLst>
            </a:pPr>
            <a:r>
              <a:rPr lang="en-GB" dirty="0">
                <a:latin typeface="Arial" panose="020B0604020202020204" pitchFamily="34" charset="0"/>
                <a:cs typeface="Arial" panose="020B0604020202020204" pitchFamily="34" charset="0"/>
              </a:rPr>
              <a:t>Loose structure via topic guide</a:t>
            </a:r>
          </a:p>
          <a:p>
            <a:pPr marL="1346200" lvl="1" indent="-571500">
              <a:spcBef>
                <a:spcPts val="605"/>
              </a:spcBef>
              <a:buFont typeface="Arial"/>
              <a:buChar char="•"/>
              <a:tabLst>
                <a:tab pos="1346200" algn="l"/>
              </a:tabLst>
            </a:pPr>
            <a:r>
              <a:rPr lang="en-GB" dirty="0">
                <a:latin typeface="Arial" panose="020B0604020202020204" pitchFamily="34" charset="0"/>
                <a:cs typeface="Arial" panose="020B0604020202020204" pitchFamily="34" charset="0"/>
              </a:rPr>
              <a:t>Open-ended questions</a:t>
            </a:r>
          </a:p>
          <a:p>
            <a:pPr marL="584200" indent="-571500">
              <a:lnSpc>
                <a:spcPct val="100000"/>
              </a:lnSpc>
              <a:spcBef>
                <a:spcPts val="645"/>
              </a:spcBef>
              <a:buFont typeface="Arial"/>
              <a:buChar char="•"/>
              <a:tabLst>
                <a:tab pos="584200" algn="l"/>
              </a:tabLst>
            </a:pPr>
            <a:r>
              <a:rPr lang="en-GB" spc="-10" dirty="0">
                <a:latin typeface="Arial" panose="020B0604020202020204" pitchFamily="34" charset="0"/>
                <a:cs typeface="Arial" panose="020B0604020202020204" pitchFamily="34" charset="0"/>
              </a:rPr>
              <a:t>Depth</a:t>
            </a:r>
            <a:endParaRPr lang="en-GB" dirty="0">
              <a:latin typeface="Arial" panose="020B0604020202020204" pitchFamily="34" charset="0"/>
              <a:cs typeface="Arial" panose="020B0604020202020204" pitchFamily="34" charset="0"/>
            </a:endParaRPr>
          </a:p>
          <a:p>
            <a:pPr marL="1346200" lvl="1" indent="-571500">
              <a:lnSpc>
                <a:spcPct val="100000"/>
              </a:lnSpc>
              <a:spcBef>
                <a:spcPts val="605"/>
              </a:spcBef>
              <a:buFont typeface="Arial"/>
              <a:buChar char="•"/>
              <a:tabLst>
                <a:tab pos="1346200" algn="l"/>
              </a:tabLst>
            </a:pPr>
            <a:r>
              <a:rPr lang="en-GB" dirty="0">
                <a:latin typeface="Arial" panose="020B0604020202020204" pitchFamily="34" charset="0"/>
                <a:cs typeface="Arial" panose="020B0604020202020204" pitchFamily="34" charset="0"/>
              </a:rPr>
              <a:t>1 – 2 issues covered in great detail</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080CA8-42C3-38AB-96EA-09132BD58670}"/>
              </a:ext>
            </a:extLst>
          </p:cNvPr>
          <p:cNvSpPr>
            <a:spLocks noGrp="1"/>
          </p:cNvSpPr>
          <p:nvPr>
            <p:ph type="dt" sz="half" idx="10"/>
          </p:nvPr>
        </p:nvSpPr>
        <p:spPr/>
        <p:txBody>
          <a:bodyPr/>
          <a:lstStyle/>
          <a:p>
            <a:pPr>
              <a:defRPr/>
            </a:pPr>
            <a:fld id="{E15B5B85-E6E5-4632-875C-0E6A3000B39E}" type="datetime1">
              <a:rPr lang="en-GB" altLang="en-US" smtClean="0"/>
              <a:pPr>
                <a:defRPr/>
              </a:pPr>
              <a:t>17/10/2026</a:t>
            </a:fld>
            <a:endParaRPr lang="en-GB" altLang="en-US" dirty="0"/>
          </a:p>
        </p:txBody>
      </p:sp>
      <p:sp>
        <p:nvSpPr>
          <p:cNvPr id="5" name="Slide Number Placeholder 4">
            <a:extLst>
              <a:ext uri="{FF2B5EF4-FFF2-40B4-BE49-F238E27FC236}">
                <a16:creationId xmlns:a16="http://schemas.microsoft.com/office/drawing/2014/main" id="{6B65A2C7-A18E-3CC9-929E-92702C9724FB}"/>
              </a:ext>
            </a:extLst>
          </p:cNvPr>
          <p:cNvSpPr>
            <a:spLocks noGrp="1"/>
          </p:cNvSpPr>
          <p:nvPr>
            <p:ph type="sldNum" sz="quarter" idx="12"/>
          </p:nvPr>
        </p:nvSpPr>
        <p:spPr/>
        <p:txBody>
          <a:bodyPr/>
          <a:lstStyle/>
          <a:p>
            <a:pPr>
              <a:defRPr/>
            </a:pPr>
            <a:fld id="{6DDAD8D9-6827-4A0C-BF28-A51E33BD92A1}" type="slidenum">
              <a:rPr lang="en-GB" altLang="en-US" smtClean="0"/>
              <a:pPr>
                <a:defRPr/>
              </a:pPr>
              <a:t>15</a:t>
            </a:fld>
            <a:endParaRPr lang="en-GB" altLang="en-US"/>
          </a:p>
        </p:txBody>
      </p:sp>
    </p:spTree>
    <p:extLst>
      <p:ext uri="{BB962C8B-B14F-4D97-AF65-F5344CB8AC3E}">
        <p14:creationId xmlns:p14="http://schemas.microsoft.com/office/powerpoint/2010/main" val="4122176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79D4-A3FA-66FC-A8D0-57B09DAA9C0E}"/>
              </a:ext>
            </a:extLst>
          </p:cNvPr>
          <p:cNvSpPr>
            <a:spLocks noGrp="1"/>
          </p:cNvSpPr>
          <p:nvPr>
            <p:ph type="title"/>
          </p:nvPr>
        </p:nvSpPr>
        <p:spPr/>
        <p:txBody>
          <a:bodyPr>
            <a:normAutofit fontScale="90000"/>
          </a:bodyPr>
          <a:lstStyle/>
          <a:p>
            <a:br>
              <a:rPr lang="en-GB" dirty="0">
                <a:solidFill>
                  <a:srgbClr val="9A1D2B"/>
                </a:solidFill>
                <a:latin typeface="Arial"/>
                <a:cs typeface="Arial"/>
              </a:rPr>
            </a:br>
            <a:r>
              <a:rPr lang="en-GB" dirty="0">
                <a:latin typeface="Arial"/>
                <a:cs typeface="Arial"/>
              </a:rPr>
              <a:t>Aims of</a:t>
            </a:r>
            <a:r>
              <a:rPr lang="en-GB" spc="-25" dirty="0">
                <a:latin typeface="Arial"/>
                <a:cs typeface="Arial"/>
              </a:rPr>
              <a:t> </a:t>
            </a:r>
            <a:r>
              <a:rPr lang="en-GB" spc="-10" dirty="0">
                <a:latin typeface="Arial"/>
                <a:cs typeface="Arial"/>
              </a:rPr>
              <a:t>interviewing</a:t>
            </a:r>
            <a:br>
              <a:rPr lang="en-GB" dirty="0">
                <a:latin typeface="Arial"/>
                <a:cs typeface="Arial"/>
              </a:rPr>
            </a:br>
            <a:endParaRPr lang="en-GB" dirty="0"/>
          </a:p>
        </p:txBody>
      </p:sp>
      <p:sp>
        <p:nvSpPr>
          <p:cNvPr id="3" name="Content Placeholder 2">
            <a:extLst>
              <a:ext uri="{FF2B5EF4-FFF2-40B4-BE49-F238E27FC236}">
                <a16:creationId xmlns:a16="http://schemas.microsoft.com/office/drawing/2014/main" id="{CE2DAD8D-46F9-54B8-474B-3F54BD81A941}"/>
              </a:ext>
            </a:extLst>
          </p:cNvPr>
          <p:cNvSpPr>
            <a:spLocks noGrp="1"/>
          </p:cNvSpPr>
          <p:nvPr>
            <p:ph idx="1"/>
          </p:nvPr>
        </p:nvSpPr>
        <p:spPr/>
        <p:txBody>
          <a:bodyPr/>
          <a:lstStyle/>
          <a:p>
            <a:pPr marL="835660" indent="-571500">
              <a:lnSpc>
                <a:spcPct val="100000"/>
              </a:lnSpc>
              <a:spcBef>
                <a:spcPts val="765"/>
              </a:spcBef>
              <a:buFont typeface="Arial"/>
              <a:buChar char="•"/>
              <a:tabLst>
                <a:tab pos="835660" algn="l"/>
              </a:tabLst>
            </a:pPr>
            <a:r>
              <a:rPr lang="en-GB" sz="3200" dirty="0">
                <a:latin typeface="Calibri"/>
                <a:cs typeface="Calibri"/>
              </a:rPr>
              <a:t>Experiences</a:t>
            </a:r>
            <a:r>
              <a:rPr lang="en-GB" sz="3200" spc="-85" dirty="0">
                <a:latin typeface="Calibri"/>
                <a:cs typeface="Calibri"/>
              </a:rPr>
              <a:t> </a:t>
            </a:r>
            <a:r>
              <a:rPr lang="en-GB" sz="3200" dirty="0">
                <a:latin typeface="Calibri"/>
                <a:cs typeface="Calibri"/>
              </a:rPr>
              <a:t>and</a:t>
            </a:r>
            <a:r>
              <a:rPr lang="en-GB" sz="3200" spc="-45" dirty="0">
                <a:latin typeface="Calibri"/>
                <a:cs typeface="Calibri"/>
              </a:rPr>
              <a:t> </a:t>
            </a:r>
            <a:r>
              <a:rPr lang="en-GB" sz="3200" spc="-10" dirty="0">
                <a:latin typeface="Calibri"/>
                <a:cs typeface="Calibri"/>
              </a:rPr>
              <a:t>narratives</a:t>
            </a:r>
            <a:endParaRPr lang="en-GB" sz="3200" dirty="0">
              <a:latin typeface="Calibri"/>
              <a:cs typeface="Calibri"/>
            </a:endParaRPr>
          </a:p>
          <a:p>
            <a:pPr marL="835660" indent="-571500">
              <a:spcBef>
                <a:spcPts val="770"/>
              </a:spcBef>
              <a:buFont typeface="Arial"/>
              <a:buChar char="•"/>
              <a:tabLst>
                <a:tab pos="835660" algn="l"/>
              </a:tabLst>
            </a:pPr>
            <a:r>
              <a:rPr lang="en-GB" sz="3200" dirty="0">
                <a:latin typeface="Calibri"/>
                <a:cs typeface="Calibri"/>
              </a:rPr>
              <a:t>Vivid accounts</a:t>
            </a:r>
          </a:p>
          <a:p>
            <a:pPr marL="835660" indent="-571500">
              <a:lnSpc>
                <a:spcPct val="100000"/>
              </a:lnSpc>
              <a:spcBef>
                <a:spcPts val="770"/>
              </a:spcBef>
              <a:buFont typeface="Arial"/>
              <a:buChar char="•"/>
              <a:tabLst>
                <a:tab pos="835660" algn="l"/>
              </a:tabLst>
            </a:pPr>
            <a:r>
              <a:rPr lang="en-GB" sz="3200" dirty="0">
                <a:latin typeface="Calibri"/>
                <a:cs typeface="Calibri"/>
              </a:rPr>
              <a:t>Insider</a:t>
            </a:r>
            <a:r>
              <a:rPr lang="en-GB" sz="3200" spc="-55" dirty="0">
                <a:latin typeface="Calibri"/>
                <a:cs typeface="Calibri"/>
              </a:rPr>
              <a:t> </a:t>
            </a:r>
            <a:r>
              <a:rPr lang="en-GB" sz="3200" spc="-10" dirty="0">
                <a:latin typeface="Calibri"/>
                <a:cs typeface="Calibri"/>
              </a:rPr>
              <a:t>perspective</a:t>
            </a:r>
            <a:endParaRPr lang="en-GB" sz="3200" dirty="0">
              <a:latin typeface="Calibri"/>
              <a:cs typeface="Calibri"/>
            </a:endParaRPr>
          </a:p>
          <a:p>
            <a:pPr marL="835660" indent="-571500">
              <a:spcBef>
                <a:spcPts val="770"/>
              </a:spcBef>
              <a:buFont typeface="Arial"/>
              <a:buChar char="•"/>
              <a:tabLst>
                <a:tab pos="835660" algn="l"/>
              </a:tabLst>
            </a:pPr>
            <a:r>
              <a:rPr lang="en-GB" sz="3200" dirty="0">
                <a:latin typeface="Calibri"/>
                <a:cs typeface="Calibri"/>
              </a:rPr>
              <a:t>Interpretation/ explanation</a:t>
            </a:r>
          </a:p>
          <a:p>
            <a:pPr marL="835660" indent="-571500">
              <a:lnSpc>
                <a:spcPct val="100000"/>
              </a:lnSpc>
              <a:spcBef>
                <a:spcPts val="770"/>
              </a:spcBef>
              <a:buFont typeface="Arial"/>
              <a:buChar char="•"/>
              <a:tabLst>
                <a:tab pos="835660" algn="l"/>
              </a:tabLst>
            </a:pPr>
            <a:r>
              <a:rPr lang="en-GB" sz="3200" dirty="0">
                <a:latin typeface="Calibri"/>
                <a:cs typeface="Calibri"/>
              </a:rPr>
              <a:t>New</a:t>
            </a:r>
            <a:r>
              <a:rPr lang="en-GB" sz="3200" spc="-30" dirty="0">
                <a:latin typeface="Calibri"/>
                <a:cs typeface="Calibri"/>
              </a:rPr>
              <a:t> </a:t>
            </a:r>
            <a:r>
              <a:rPr lang="en-GB" sz="3200" spc="-10" dirty="0">
                <a:latin typeface="Calibri"/>
                <a:cs typeface="Calibri"/>
              </a:rPr>
              <a:t>dimensions</a:t>
            </a:r>
            <a:endParaRPr lang="en-GB" sz="3200" dirty="0">
              <a:latin typeface="Calibri"/>
              <a:cs typeface="Calibri"/>
            </a:endParaRPr>
          </a:p>
          <a:p>
            <a:endParaRPr lang="en-GB" dirty="0"/>
          </a:p>
        </p:txBody>
      </p:sp>
      <p:sp>
        <p:nvSpPr>
          <p:cNvPr id="4" name="Date Placeholder 3">
            <a:extLst>
              <a:ext uri="{FF2B5EF4-FFF2-40B4-BE49-F238E27FC236}">
                <a16:creationId xmlns:a16="http://schemas.microsoft.com/office/drawing/2014/main" id="{CC666974-987E-2F95-65A9-B18DEBFFD643}"/>
              </a:ext>
            </a:extLst>
          </p:cNvPr>
          <p:cNvSpPr>
            <a:spLocks noGrp="1"/>
          </p:cNvSpPr>
          <p:nvPr>
            <p:ph type="dt" sz="half" idx="10"/>
          </p:nvPr>
        </p:nvSpPr>
        <p:spPr/>
        <p:txBody>
          <a:bodyPr/>
          <a:lstStyle/>
          <a:p>
            <a:pPr>
              <a:defRPr/>
            </a:pPr>
            <a:fld id="{E15B5B85-E6E5-4632-875C-0E6A3000B39E}" type="datetime1">
              <a:rPr lang="en-GB" altLang="en-US" smtClean="0"/>
              <a:pPr>
                <a:defRPr/>
              </a:pPr>
              <a:t>17/10/2026</a:t>
            </a:fld>
            <a:endParaRPr lang="en-GB" altLang="en-US" dirty="0"/>
          </a:p>
        </p:txBody>
      </p:sp>
      <p:sp>
        <p:nvSpPr>
          <p:cNvPr id="5" name="Slide Number Placeholder 4">
            <a:extLst>
              <a:ext uri="{FF2B5EF4-FFF2-40B4-BE49-F238E27FC236}">
                <a16:creationId xmlns:a16="http://schemas.microsoft.com/office/drawing/2014/main" id="{F072ECC7-92FB-7714-3F66-91409DC0C96A}"/>
              </a:ext>
            </a:extLst>
          </p:cNvPr>
          <p:cNvSpPr>
            <a:spLocks noGrp="1"/>
          </p:cNvSpPr>
          <p:nvPr>
            <p:ph type="sldNum" sz="quarter" idx="12"/>
          </p:nvPr>
        </p:nvSpPr>
        <p:spPr/>
        <p:txBody>
          <a:bodyPr/>
          <a:lstStyle/>
          <a:p>
            <a:pPr>
              <a:defRPr/>
            </a:pPr>
            <a:fld id="{6DDAD8D9-6827-4A0C-BF28-A51E33BD92A1}" type="slidenum">
              <a:rPr lang="en-GB" altLang="en-US" smtClean="0"/>
              <a:pPr>
                <a:defRPr/>
              </a:pPr>
              <a:t>16</a:t>
            </a:fld>
            <a:endParaRPr lang="en-GB" altLang="en-US"/>
          </a:p>
        </p:txBody>
      </p:sp>
    </p:spTree>
    <p:extLst>
      <p:ext uri="{BB962C8B-B14F-4D97-AF65-F5344CB8AC3E}">
        <p14:creationId xmlns:p14="http://schemas.microsoft.com/office/powerpoint/2010/main" val="3332866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5F85-88E9-9D58-4291-9E5CD1170BDB}"/>
              </a:ext>
            </a:extLst>
          </p:cNvPr>
          <p:cNvSpPr>
            <a:spLocks noGrp="1"/>
          </p:cNvSpPr>
          <p:nvPr>
            <p:ph type="title"/>
          </p:nvPr>
        </p:nvSpPr>
        <p:spPr>
          <a:xfrm>
            <a:off x="1981200" y="0"/>
            <a:ext cx="8229600" cy="1143000"/>
          </a:xfrm>
        </p:spPr>
        <p:txBody>
          <a:bodyPr/>
          <a:lstStyle/>
          <a:p>
            <a:r>
              <a:rPr lang="en-GB" dirty="0">
                <a:latin typeface="Arial" panose="020B0604020202020204" pitchFamily="34" charset="0"/>
                <a:cs typeface="Arial" panose="020B0604020202020204" pitchFamily="34" charset="0"/>
              </a:rPr>
              <a:t>Interview vs Focus group</a:t>
            </a:r>
          </a:p>
        </p:txBody>
      </p:sp>
      <p:sp>
        <p:nvSpPr>
          <p:cNvPr id="3" name="Content Placeholder 2">
            <a:extLst>
              <a:ext uri="{FF2B5EF4-FFF2-40B4-BE49-F238E27FC236}">
                <a16:creationId xmlns:a16="http://schemas.microsoft.com/office/drawing/2014/main" id="{A9337C53-4E20-B658-F10F-F5BE571B8ED3}"/>
              </a:ext>
            </a:extLst>
          </p:cNvPr>
          <p:cNvSpPr>
            <a:spLocks noGrp="1"/>
          </p:cNvSpPr>
          <p:nvPr>
            <p:ph idx="1"/>
          </p:nvPr>
        </p:nvSpPr>
        <p:spPr>
          <a:xfrm>
            <a:off x="1346986" y="1551078"/>
            <a:ext cx="3754760" cy="3917032"/>
          </a:xfrm>
        </p:spPr>
        <p:txBody>
          <a:bodyPr>
            <a:normAutofit fontScale="92500" lnSpcReduction="20000"/>
          </a:bodyPr>
          <a:lstStyle/>
          <a:p>
            <a:pPr marL="355600" indent="-342900" eaLnBrk="0" fontAlgn="base" hangingPunct="0">
              <a:lnSpc>
                <a:spcPct val="100000"/>
              </a:lnSpc>
              <a:spcBef>
                <a:spcPts val="105"/>
              </a:spcBef>
              <a:spcAft>
                <a:spcPct val="0"/>
              </a:spcAft>
              <a:buFont typeface="Arial"/>
              <a:buChar char="•"/>
              <a:tabLst>
                <a:tab pos="355600" algn="l"/>
              </a:tabLst>
            </a:pPr>
            <a:r>
              <a:rPr lang="en-GB" sz="2400" b="1" spc="-10" dirty="0">
                <a:latin typeface="Arial" panose="020B0604020202020204" pitchFamily="34" charset="0"/>
                <a:cs typeface="Arial" panose="020B0604020202020204" pitchFamily="34" charset="0"/>
              </a:rPr>
              <a:t>Interviews</a:t>
            </a:r>
          </a:p>
          <a:p>
            <a:pPr marL="355600" marR="5080" indent="-342900" eaLnBrk="0" fontAlgn="base" hangingPunct="0">
              <a:lnSpc>
                <a:spcPct val="100000"/>
              </a:lnSpc>
              <a:spcBef>
                <a:spcPts val="2280"/>
              </a:spcBef>
              <a:spcAft>
                <a:spcPct val="0"/>
              </a:spcAft>
              <a:buFont typeface="Arial"/>
              <a:buChar char="•"/>
              <a:tabLst>
                <a:tab pos="355600" algn="l"/>
              </a:tabLst>
            </a:pPr>
            <a:r>
              <a:rPr lang="en-GB" sz="2400" spc="-10" dirty="0">
                <a:latin typeface="Arial" panose="020B0604020202020204" pitchFamily="34" charset="0"/>
                <a:cs typeface="Arial" panose="020B0604020202020204" pitchFamily="34" charset="0"/>
              </a:rPr>
              <a:t>Complex subject with high volume of issues/ dimensions</a:t>
            </a:r>
          </a:p>
          <a:p>
            <a:pPr marL="355600" marR="37465" indent="-342900" eaLnBrk="0" fontAlgn="base" hangingPunct="0">
              <a:lnSpc>
                <a:spcPct val="100000"/>
              </a:lnSpc>
              <a:spcBef>
                <a:spcPts val="575"/>
              </a:spcBef>
              <a:spcAft>
                <a:spcPct val="0"/>
              </a:spcAft>
              <a:buFont typeface="Arial"/>
              <a:buChar char="•"/>
              <a:tabLst>
                <a:tab pos="355600" algn="l"/>
              </a:tabLst>
            </a:pPr>
            <a:r>
              <a:rPr lang="en-GB" sz="2400" spc="-10" dirty="0">
                <a:latin typeface="Arial" panose="020B0604020202020204" pitchFamily="34" charset="0"/>
                <a:cs typeface="Arial" panose="020B0604020202020204" pitchFamily="34" charset="0"/>
              </a:rPr>
              <a:t>Seeking in-depth understanding of individuals/ personal experience</a:t>
            </a:r>
          </a:p>
          <a:p>
            <a:pPr marL="355600" indent="-342900" eaLnBrk="0" fontAlgn="base" hangingPunct="0">
              <a:lnSpc>
                <a:spcPct val="100000"/>
              </a:lnSpc>
              <a:spcBef>
                <a:spcPts val="580"/>
              </a:spcBef>
              <a:spcAft>
                <a:spcPct val="0"/>
              </a:spcAft>
              <a:buFont typeface="Arial"/>
              <a:buChar char="•"/>
              <a:tabLst>
                <a:tab pos="355600" algn="l"/>
              </a:tabLst>
            </a:pPr>
            <a:r>
              <a:rPr lang="en-GB" sz="2400" spc="-10" dirty="0">
                <a:latin typeface="Arial" panose="020B0604020202020204" pitchFamily="34" charset="0"/>
                <a:cs typeface="Arial" panose="020B0604020202020204" pitchFamily="34" charset="0"/>
              </a:rPr>
              <a:t>Sensitive, personal topic</a:t>
            </a:r>
          </a:p>
          <a:p>
            <a:pPr marL="355600" indent="-342900" eaLnBrk="0" fontAlgn="base" hangingPunct="0">
              <a:lnSpc>
                <a:spcPct val="100000"/>
              </a:lnSpc>
              <a:spcAft>
                <a:spcPct val="0"/>
              </a:spcAft>
              <a:buFont typeface="Arial"/>
              <a:buChar char="•"/>
              <a:tabLst>
                <a:tab pos="355600" algn="l"/>
              </a:tabLst>
            </a:pPr>
            <a:r>
              <a:rPr lang="en-GB" sz="2400" spc="-10" dirty="0">
                <a:latin typeface="Arial" panose="020B0604020202020204" pitchFamily="34" charset="0"/>
                <a:cs typeface="Arial" panose="020B0604020202020204" pitchFamily="34" charset="0"/>
              </a:rPr>
              <a:t>matter/ ‘vulnerable’ groups</a:t>
            </a: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90BE92F-9FEA-C860-CA4D-EE131248DAA5}"/>
              </a:ext>
            </a:extLst>
          </p:cNvPr>
          <p:cNvSpPr>
            <a:spLocks noGrp="1"/>
          </p:cNvSpPr>
          <p:nvPr>
            <p:ph type="dt" sz="half" idx="10"/>
          </p:nvPr>
        </p:nvSpPr>
        <p:spPr/>
        <p:txBody>
          <a:bodyPr/>
          <a:lstStyle/>
          <a:p>
            <a:pPr>
              <a:defRPr/>
            </a:pPr>
            <a:fld id="{E15B5B85-E6E5-4632-875C-0E6A3000B39E}" type="datetime1">
              <a:rPr lang="en-GB" altLang="en-US" smtClean="0"/>
              <a:pPr>
                <a:defRPr/>
              </a:pPr>
              <a:t>17/10/2026</a:t>
            </a:fld>
            <a:endParaRPr lang="en-GB" altLang="en-US" dirty="0"/>
          </a:p>
        </p:txBody>
      </p:sp>
      <p:sp>
        <p:nvSpPr>
          <p:cNvPr id="5" name="Slide Number Placeholder 4">
            <a:extLst>
              <a:ext uri="{FF2B5EF4-FFF2-40B4-BE49-F238E27FC236}">
                <a16:creationId xmlns:a16="http://schemas.microsoft.com/office/drawing/2014/main" id="{88CA1CCC-8239-9364-00B0-49AF71BCEF4F}"/>
              </a:ext>
            </a:extLst>
          </p:cNvPr>
          <p:cNvSpPr>
            <a:spLocks noGrp="1"/>
          </p:cNvSpPr>
          <p:nvPr>
            <p:ph type="sldNum" sz="quarter" idx="12"/>
          </p:nvPr>
        </p:nvSpPr>
        <p:spPr/>
        <p:txBody>
          <a:bodyPr/>
          <a:lstStyle/>
          <a:p>
            <a:pPr>
              <a:defRPr/>
            </a:pPr>
            <a:fld id="{6DDAD8D9-6827-4A0C-BF28-A51E33BD92A1}" type="slidenum">
              <a:rPr lang="en-GB" altLang="en-US" smtClean="0"/>
              <a:pPr>
                <a:defRPr/>
              </a:pPr>
              <a:t>17</a:t>
            </a:fld>
            <a:endParaRPr lang="en-GB" altLang="en-US"/>
          </a:p>
        </p:txBody>
      </p:sp>
      <p:sp>
        <p:nvSpPr>
          <p:cNvPr id="6" name="Content Placeholder 2">
            <a:extLst>
              <a:ext uri="{FF2B5EF4-FFF2-40B4-BE49-F238E27FC236}">
                <a16:creationId xmlns:a16="http://schemas.microsoft.com/office/drawing/2014/main" id="{A4099224-D537-C081-7025-6BF377F68EE1}"/>
              </a:ext>
            </a:extLst>
          </p:cNvPr>
          <p:cNvSpPr txBox="1">
            <a:spLocks/>
          </p:cNvSpPr>
          <p:nvPr/>
        </p:nvSpPr>
        <p:spPr bwMode="auto">
          <a:xfrm>
            <a:off x="6096000" y="1551078"/>
            <a:ext cx="445735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marR="576580" indent="0">
              <a:spcBef>
                <a:spcPts val="2615"/>
              </a:spcBef>
              <a:buNone/>
              <a:tabLst>
                <a:tab pos="355600" algn="l"/>
              </a:tabLst>
            </a:pPr>
            <a:r>
              <a:rPr lang="en-GB" sz="2400" b="1" dirty="0">
                <a:latin typeface="Arial" panose="020B0604020202020204" pitchFamily="34" charset="0"/>
                <a:cs typeface="Arial" panose="020B0604020202020204" pitchFamily="34" charset="0"/>
              </a:rPr>
              <a:t>Focus group discussion</a:t>
            </a:r>
          </a:p>
          <a:p>
            <a:pPr marL="355600" marR="576580">
              <a:spcBef>
                <a:spcPts val="2615"/>
              </a:spcBef>
              <a:buFont typeface="Arial"/>
              <a:buChar char="•"/>
              <a:tabLst>
                <a:tab pos="355600" algn="l"/>
              </a:tabLst>
            </a:pPr>
            <a:r>
              <a:rPr lang="en-GB" sz="2200" dirty="0">
                <a:latin typeface="Arial" panose="020B0604020202020204" pitchFamily="34" charset="0"/>
                <a:cs typeface="Arial" panose="020B0604020202020204" pitchFamily="34" charset="0"/>
              </a:rPr>
              <a:t>Focused</a:t>
            </a:r>
            <a:r>
              <a:rPr lang="en-GB" sz="2200" spc="-55"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on</a:t>
            </a:r>
            <a:r>
              <a:rPr lang="en-GB" sz="2200" spc="-55"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a:t>
            </a:r>
            <a:r>
              <a:rPr lang="en-GB" sz="2200" spc="-55" dirty="0">
                <a:latin typeface="Arial" panose="020B0604020202020204" pitchFamily="34" charset="0"/>
                <a:cs typeface="Arial" panose="020B0604020202020204" pitchFamily="34" charset="0"/>
              </a:rPr>
              <a:t> </a:t>
            </a:r>
            <a:r>
              <a:rPr lang="en-GB" sz="2200" spc="-10" dirty="0">
                <a:latin typeface="Arial" panose="020B0604020202020204" pitchFamily="34" charset="0"/>
                <a:cs typeface="Arial" panose="020B0604020202020204" pitchFamily="34" charset="0"/>
              </a:rPr>
              <a:t>particular, contained</a:t>
            </a:r>
            <a:r>
              <a:rPr lang="en-GB" sz="2200" spc="-75" dirty="0">
                <a:latin typeface="Arial" panose="020B0604020202020204" pitchFamily="34" charset="0"/>
                <a:cs typeface="Arial" panose="020B0604020202020204" pitchFamily="34" charset="0"/>
              </a:rPr>
              <a:t> </a:t>
            </a:r>
            <a:r>
              <a:rPr lang="en-GB" sz="2200" spc="-10" dirty="0">
                <a:latin typeface="Arial" panose="020B0604020202020204" pitchFamily="34" charset="0"/>
                <a:cs typeface="Arial" panose="020B0604020202020204" pitchFamily="34" charset="0"/>
              </a:rPr>
              <a:t>issue</a:t>
            </a:r>
            <a:endParaRPr lang="en-GB" sz="2200" dirty="0">
              <a:latin typeface="Arial" panose="020B0604020202020204" pitchFamily="34" charset="0"/>
              <a:cs typeface="Arial" panose="020B0604020202020204" pitchFamily="34" charset="0"/>
            </a:endParaRPr>
          </a:p>
          <a:p>
            <a:pPr marL="355600" marR="378460">
              <a:spcBef>
                <a:spcPts val="575"/>
              </a:spcBef>
              <a:buFont typeface="Arial"/>
              <a:buChar char="•"/>
              <a:tabLst>
                <a:tab pos="355600" algn="l"/>
              </a:tabLst>
            </a:pPr>
            <a:r>
              <a:rPr lang="en-GB" sz="2200" dirty="0">
                <a:latin typeface="Arial" panose="020B0604020202020204" pitchFamily="34" charset="0"/>
                <a:cs typeface="Arial" panose="020B0604020202020204" pitchFamily="34" charset="0"/>
              </a:rPr>
              <a:t>Seeking</a:t>
            </a:r>
            <a:r>
              <a:rPr lang="en-GB" sz="2200" spc="-35" dirty="0">
                <a:latin typeface="Arial" panose="020B0604020202020204" pitchFamily="34" charset="0"/>
                <a:cs typeface="Arial" panose="020B0604020202020204" pitchFamily="34" charset="0"/>
              </a:rPr>
              <a:t> </a:t>
            </a:r>
            <a:r>
              <a:rPr lang="en-GB" sz="2200" spc="-10" dirty="0">
                <a:latin typeface="Arial" panose="020B0604020202020204" pitchFamily="34" charset="0"/>
                <a:cs typeface="Arial" panose="020B0604020202020204" pitchFamily="34" charset="0"/>
              </a:rPr>
              <a:t>understanding</a:t>
            </a:r>
            <a:r>
              <a:rPr lang="en-GB" sz="2200" spc="-30" dirty="0">
                <a:latin typeface="Arial" panose="020B0604020202020204" pitchFamily="34" charset="0"/>
                <a:cs typeface="Arial" panose="020B0604020202020204" pitchFamily="34" charset="0"/>
              </a:rPr>
              <a:t> </a:t>
            </a:r>
            <a:r>
              <a:rPr lang="en-GB" sz="2200" spc="-25" dirty="0">
                <a:latin typeface="Arial" panose="020B0604020202020204" pitchFamily="34" charset="0"/>
                <a:cs typeface="Arial" panose="020B0604020202020204" pitchFamily="34" charset="0"/>
              </a:rPr>
              <a:t>of </a:t>
            </a:r>
            <a:r>
              <a:rPr lang="en-GB" sz="2200" spc="-10" dirty="0">
                <a:latin typeface="Arial" panose="020B0604020202020204" pitchFamily="34" charset="0"/>
                <a:cs typeface="Arial" panose="020B0604020202020204" pitchFamily="34" charset="0"/>
              </a:rPr>
              <a:t>interaction</a:t>
            </a:r>
            <a:endParaRPr lang="en-GB" sz="2200" dirty="0">
              <a:latin typeface="Arial" panose="020B0604020202020204" pitchFamily="34" charset="0"/>
              <a:cs typeface="Arial" panose="020B0604020202020204" pitchFamily="34" charset="0"/>
            </a:endParaRPr>
          </a:p>
          <a:p>
            <a:pPr marL="355600" marR="5080">
              <a:spcBef>
                <a:spcPts val="580"/>
              </a:spcBef>
              <a:buFont typeface="Arial"/>
              <a:buChar char="•"/>
              <a:tabLst>
                <a:tab pos="355600" algn="l"/>
              </a:tabLst>
            </a:pPr>
            <a:r>
              <a:rPr lang="en-GB" sz="2200" dirty="0">
                <a:latin typeface="Arial" panose="020B0604020202020204" pitchFamily="34" charset="0"/>
                <a:cs typeface="Arial" panose="020B0604020202020204" pitchFamily="34" charset="0"/>
              </a:rPr>
              <a:t>Group</a:t>
            </a:r>
            <a:r>
              <a:rPr lang="en-GB" sz="2200" spc="-65"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process</a:t>
            </a:r>
            <a:r>
              <a:rPr lang="en-GB" sz="2200" spc="-8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can</a:t>
            </a:r>
            <a:r>
              <a:rPr lang="en-GB" sz="2200" spc="-60" dirty="0">
                <a:latin typeface="Arial" panose="020B0604020202020204" pitchFamily="34" charset="0"/>
                <a:cs typeface="Arial" panose="020B0604020202020204" pitchFamily="34" charset="0"/>
              </a:rPr>
              <a:t> </a:t>
            </a:r>
            <a:r>
              <a:rPr lang="en-GB" sz="2200" spc="-10" dirty="0">
                <a:latin typeface="Arial" panose="020B0604020202020204" pitchFamily="34" charset="0"/>
                <a:cs typeface="Arial" panose="020B0604020202020204" pitchFamily="34" charset="0"/>
              </a:rPr>
              <a:t>stimulate </a:t>
            </a:r>
            <a:r>
              <a:rPr lang="en-GB" sz="2200" dirty="0">
                <a:latin typeface="Arial" panose="020B0604020202020204" pitchFamily="34" charset="0"/>
                <a:cs typeface="Arial" panose="020B0604020202020204" pitchFamily="34" charset="0"/>
              </a:rPr>
              <a:t>new</a:t>
            </a:r>
            <a:r>
              <a:rPr lang="en-GB" sz="2200" spc="-4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insight</a:t>
            </a:r>
            <a:r>
              <a:rPr lang="en-GB" sz="2200" spc="-55"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or</a:t>
            </a:r>
            <a:r>
              <a:rPr lang="en-GB" sz="2200" spc="-4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product:</a:t>
            </a:r>
            <a:r>
              <a:rPr lang="en-GB" sz="2200" spc="-65" dirty="0">
                <a:latin typeface="Arial" panose="020B0604020202020204" pitchFamily="34" charset="0"/>
                <a:cs typeface="Arial" panose="020B0604020202020204" pitchFamily="34" charset="0"/>
              </a:rPr>
              <a:t> </a:t>
            </a:r>
            <a:r>
              <a:rPr lang="en-GB" sz="2200" spc="-20" dirty="0">
                <a:latin typeface="Arial" panose="020B0604020202020204" pitchFamily="34" charset="0"/>
                <a:cs typeface="Arial" panose="020B0604020202020204" pitchFamily="34" charset="0"/>
              </a:rPr>
              <a:t>e.g. </a:t>
            </a:r>
            <a:r>
              <a:rPr lang="en-GB" sz="2200" dirty="0">
                <a:latin typeface="Arial" panose="020B0604020202020204" pitchFamily="34" charset="0"/>
                <a:cs typeface="Arial" panose="020B0604020202020204" pitchFamily="34" charset="0"/>
              </a:rPr>
              <a:t>consensual</a:t>
            </a:r>
            <a:r>
              <a:rPr lang="en-GB" sz="2200" spc="-7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view;</a:t>
            </a:r>
            <a:r>
              <a:rPr lang="en-GB" sz="2200" spc="-75"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ranking</a:t>
            </a:r>
            <a:r>
              <a:rPr lang="en-GB" sz="2200" spc="-80" dirty="0">
                <a:latin typeface="Arial" panose="020B0604020202020204" pitchFamily="34" charset="0"/>
                <a:cs typeface="Arial" panose="020B0604020202020204" pitchFamily="34" charset="0"/>
              </a:rPr>
              <a:t> </a:t>
            </a:r>
            <a:r>
              <a:rPr lang="en-GB" sz="2200" spc="-25" dirty="0">
                <a:latin typeface="Arial" panose="020B0604020202020204" pitchFamily="34" charset="0"/>
                <a:cs typeface="Arial" panose="020B0604020202020204" pitchFamily="34" charset="0"/>
              </a:rPr>
              <a:t>of </a:t>
            </a:r>
            <a:r>
              <a:rPr lang="en-GB" sz="2200" dirty="0">
                <a:latin typeface="Arial" panose="020B0604020202020204" pitchFamily="34" charset="0"/>
                <a:cs typeface="Arial" panose="020B0604020202020204" pitchFamily="34" charset="0"/>
              </a:rPr>
              <a:t>items;</a:t>
            </a:r>
            <a:r>
              <a:rPr lang="en-GB" sz="2200" spc="-5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set</a:t>
            </a:r>
            <a:r>
              <a:rPr lang="en-GB" sz="2200" spc="-4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of</a:t>
            </a:r>
            <a:r>
              <a:rPr lang="en-GB" sz="2200" spc="-35" dirty="0">
                <a:latin typeface="Arial" panose="020B0604020202020204" pitchFamily="34" charset="0"/>
                <a:cs typeface="Arial" panose="020B0604020202020204" pitchFamily="34" charset="0"/>
              </a:rPr>
              <a:t> </a:t>
            </a:r>
            <a:r>
              <a:rPr lang="en-GB" sz="2200" spc="-10" dirty="0">
                <a:latin typeface="Arial" panose="020B0604020202020204" pitchFamily="34" charset="0"/>
                <a:cs typeface="Arial" panose="020B0604020202020204" pitchFamily="34" charset="0"/>
              </a:rPr>
              <a:t>guidelines.</a:t>
            </a:r>
            <a:endParaRPr lang="en-GB" sz="2200" dirty="0">
              <a:latin typeface="Arial" panose="020B0604020202020204" pitchFamily="34" charset="0"/>
              <a:cs typeface="Arial" panose="020B0604020202020204" pitchFamily="34" charset="0"/>
            </a:endParaRPr>
          </a:p>
          <a:p>
            <a:pPr marL="1270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337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2106-B55C-1438-6DD3-6686F5EF1BC8}"/>
              </a:ext>
            </a:extLst>
          </p:cNvPr>
          <p:cNvSpPr>
            <a:spLocks noGrp="1"/>
          </p:cNvSpPr>
          <p:nvPr>
            <p:ph type="title"/>
          </p:nvPr>
        </p:nvSpPr>
        <p:spPr>
          <a:xfrm>
            <a:off x="1900520" y="173244"/>
            <a:ext cx="8229600" cy="1143000"/>
          </a:xfrm>
        </p:spPr>
        <p:txBody>
          <a:bodyPr/>
          <a:lstStyle/>
          <a:p>
            <a:r>
              <a:rPr lang="en-GB" dirty="0">
                <a:latin typeface="Arial" panose="020B0604020202020204" pitchFamily="34" charset="0"/>
                <a:cs typeface="Arial" panose="020B0604020202020204" pitchFamily="34" charset="0"/>
              </a:rPr>
              <a:t>Important</a:t>
            </a:r>
          </a:p>
        </p:txBody>
      </p:sp>
      <p:sp>
        <p:nvSpPr>
          <p:cNvPr id="3" name="Content Placeholder 2">
            <a:extLst>
              <a:ext uri="{FF2B5EF4-FFF2-40B4-BE49-F238E27FC236}">
                <a16:creationId xmlns:a16="http://schemas.microsoft.com/office/drawing/2014/main" id="{D031178F-04B9-C89B-9A54-E4F67FACB053}"/>
              </a:ext>
            </a:extLst>
          </p:cNvPr>
          <p:cNvSpPr>
            <a:spLocks noGrp="1"/>
          </p:cNvSpPr>
          <p:nvPr>
            <p:ph idx="1"/>
          </p:nvPr>
        </p:nvSpPr>
        <p:spPr>
          <a:xfrm>
            <a:off x="1550908" y="1470484"/>
            <a:ext cx="8229600" cy="3917032"/>
          </a:xfrm>
        </p:spPr>
        <p:txBody>
          <a:bodyPr/>
          <a:lstStyle/>
          <a:p>
            <a:r>
              <a:rPr lang="en-GB" dirty="0">
                <a:latin typeface="Arial" panose="020B0604020202020204" pitchFamily="34" charset="0"/>
                <a:cs typeface="Arial" panose="020B0604020202020204" pitchFamily="34" charset="0"/>
              </a:rPr>
              <a:t>The requirements of an interviewer </a:t>
            </a:r>
            <a:r>
              <a:rPr lang="en-GB" sz="2500" dirty="0">
                <a:latin typeface="Arial" panose="020B0604020202020204" pitchFamily="34" charset="0"/>
                <a:cs typeface="Arial" panose="020B0604020202020204" pitchFamily="34" charset="0"/>
              </a:rPr>
              <a:t>(listen, memory, humility..)</a:t>
            </a:r>
          </a:p>
          <a:p>
            <a:r>
              <a:rPr lang="en-GB" dirty="0">
                <a:latin typeface="Arial" panose="020B0604020202020204" pitchFamily="34" charset="0"/>
                <a:cs typeface="Arial" panose="020B0604020202020204" pitchFamily="34" charset="0"/>
              </a:rPr>
              <a:t>Interview technique </a:t>
            </a:r>
            <a:r>
              <a:rPr lang="en-GB" sz="2500" dirty="0">
                <a:latin typeface="Arial" panose="020B0604020202020204" pitchFamily="34" charset="0"/>
                <a:cs typeface="Arial" panose="020B0604020202020204" pitchFamily="34" charset="0"/>
              </a:rPr>
              <a:t>(encourage, guide, body language, verbal expression, affirm, probe, repeat, paraphrase, clarify..)</a:t>
            </a:r>
          </a:p>
          <a:p>
            <a:r>
              <a:rPr lang="en-GB" dirty="0">
                <a:latin typeface="Arial" panose="020B0604020202020204" pitchFamily="34" charset="0"/>
                <a:cs typeface="Arial" panose="020B0604020202020204" pitchFamily="34" charset="0"/>
              </a:rPr>
              <a:t>Questions to avoid </a:t>
            </a:r>
            <a:r>
              <a:rPr lang="en-GB" sz="2500" dirty="0">
                <a:latin typeface="Arial" panose="020B0604020202020204" pitchFamily="34" charset="0"/>
                <a:cs typeface="Arial" panose="020B0604020202020204" pitchFamily="34" charset="0"/>
              </a:rPr>
              <a:t>(close, long, unclear, double, leading, technical…)</a:t>
            </a:r>
          </a:p>
          <a:p>
            <a:r>
              <a:rPr lang="en-GB" dirty="0">
                <a:latin typeface="Arial" panose="020B0604020202020204" pitchFamily="34" charset="0"/>
                <a:cs typeface="Arial" panose="020B0604020202020204" pitchFamily="34" charset="0"/>
              </a:rPr>
              <a:t>Deal with sensitive topics </a:t>
            </a:r>
            <a:r>
              <a:rPr lang="en-GB" sz="2500" dirty="0">
                <a:latin typeface="Arial" panose="020B0604020202020204" pitchFamily="34" charset="0"/>
                <a:cs typeface="Arial" panose="020B0604020202020204" pitchFamily="34" charset="0"/>
              </a:rPr>
              <a:t>(manage distress)</a:t>
            </a:r>
          </a:p>
          <a:p>
            <a:r>
              <a:rPr lang="en-GB" dirty="0">
                <a:latin typeface="Arial" panose="020B0604020202020204" pitchFamily="34" charset="0"/>
                <a:cs typeface="Arial" panose="020B0604020202020204" pitchFamily="34" charset="0"/>
              </a:rPr>
              <a:t>Data saturation</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6A32764-25FF-6901-FCC5-2D53EFFF8F5D}"/>
              </a:ext>
            </a:extLst>
          </p:cNvPr>
          <p:cNvSpPr>
            <a:spLocks noGrp="1"/>
          </p:cNvSpPr>
          <p:nvPr>
            <p:ph type="dt" sz="half" idx="10"/>
          </p:nvPr>
        </p:nvSpPr>
        <p:spPr/>
        <p:txBody>
          <a:bodyPr/>
          <a:lstStyle/>
          <a:p>
            <a:pPr>
              <a:defRPr/>
            </a:pPr>
            <a:fld id="{E15B5B85-E6E5-4632-875C-0E6A3000B39E}" type="datetime1">
              <a:rPr lang="en-GB" altLang="en-US" smtClean="0"/>
              <a:pPr>
                <a:defRPr/>
              </a:pPr>
              <a:t>17/10/2026</a:t>
            </a:fld>
            <a:endParaRPr lang="en-GB" altLang="en-US" dirty="0"/>
          </a:p>
        </p:txBody>
      </p:sp>
      <p:sp>
        <p:nvSpPr>
          <p:cNvPr id="5" name="Slide Number Placeholder 4">
            <a:extLst>
              <a:ext uri="{FF2B5EF4-FFF2-40B4-BE49-F238E27FC236}">
                <a16:creationId xmlns:a16="http://schemas.microsoft.com/office/drawing/2014/main" id="{C25AE8D6-97F6-92A9-5800-449A36175B49}"/>
              </a:ext>
            </a:extLst>
          </p:cNvPr>
          <p:cNvSpPr>
            <a:spLocks noGrp="1"/>
          </p:cNvSpPr>
          <p:nvPr>
            <p:ph type="sldNum" sz="quarter" idx="12"/>
          </p:nvPr>
        </p:nvSpPr>
        <p:spPr/>
        <p:txBody>
          <a:bodyPr/>
          <a:lstStyle/>
          <a:p>
            <a:pPr>
              <a:defRPr/>
            </a:pPr>
            <a:fld id="{6DDAD8D9-6827-4A0C-BF28-A51E33BD92A1}" type="slidenum">
              <a:rPr lang="en-GB" altLang="en-US" smtClean="0"/>
              <a:pPr>
                <a:defRPr/>
              </a:pPr>
              <a:t>18</a:t>
            </a:fld>
            <a:endParaRPr lang="en-GB" altLang="en-US"/>
          </a:p>
        </p:txBody>
      </p:sp>
    </p:spTree>
    <p:extLst>
      <p:ext uri="{BB962C8B-B14F-4D97-AF65-F5344CB8AC3E}">
        <p14:creationId xmlns:p14="http://schemas.microsoft.com/office/powerpoint/2010/main" val="3061299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B8D71-948F-4E52-934D-BAE81DF870C9}"/>
              </a:ext>
            </a:extLst>
          </p:cNvPr>
          <p:cNvSpPr>
            <a:spLocks noGrp="1"/>
          </p:cNvSpPr>
          <p:nvPr>
            <p:ph type="title"/>
          </p:nvPr>
        </p:nvSpPr>
        <p:spPr>
          <a:xfrm>
            <a:off x="1981200" y="445020"/>
            <a:ext cx="8229600" cy="800100"/>
          </a:xfrm>
        </p:spPr>
        <p:txBody>
          <a:bodyPr/>
          <a:lstStyle/>
          <a:p>
            <a:r>
              <a:rPr lang="en-GB" dirty="0">
                <a:solidFill>
                  <a:schemeClr val="tx1"/>
                </a:solidFill>
                <a:latin typeface="Arial" panose="020B0604020202020204" pitchFamily="34" charset="0"/>
                <a:cs typeface="Arial" panose="020B0604020202020204" pitchFamily="34" charset="0"/>
              </a:rPr>
              <a:t>Focus Group</a:t>
            </a:r>
          </a:p>
        </p:txBody>
      </p:sp>
      <p:sp>
        <p:nvSpPr>
          <p:cNvPr id="3" name="Content Placeholder 2">
            <a:extLst>
              <a:ext uri="{FF2B5EF4-FFF2-40B4-BE49-F238E27FC236}">
                <a16:creationId xmlns:a16="http://schemas.microsoft.com/office/drawing/2014/main" id="{EF443D71-4E3D-4608-ABEE-3F9FB3B99376}"/>
              </a:ext>
            </a:extLst>
          </p:cNvPr>
          <p:cNvSpPr>
            <a:spLocks noGrp="1"/>
          </p:cNvSpPr>
          <p:nvPr>
            <p:ph idx="1"/>
          </p:nvPr>
        </p:nvSpPr>
        <p:spPr>
          <a:xfrm>
            <a:off x="1166070" y="1496690"/>
            <a:ext cx="8866324" cy="3243834"/>
          </a:xfrm>
        </p:spPr>
        <p:txBody>
          <a:bodyPr>
            <a:noAutofit/>
          </a:bodyPr>
          <a:lstStyle/>
          <a:p>
            <a:pPr marL="0" indent="0">
              <a:buNone/>
            </a:pPr>
            <a:r>
              <a:rPr lang="en-GB" sz="2600" dirty="0">
                <a:latin typeface="Arial" panose="020B0604020202020204" pitchFamily="34" charset="0"/>
                <a:cs typeface="Arial" panose="020B0604020202020204" pitchFamily="34" charset="0"/>
              </a:rPr>
              <a:t>A form of informal discussion among designated group of people about a specific topic (Wilkinson, 2004). </a:t>
            </a:r>
          </a:p>
          <a:p>
            <a:pPr marL="0" indent="0">
              <a:buNone/>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This method is primarily used to explore peoples’ views and perception, often sensitive information through discussion among group members.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This method allows people to express their opinion and explore their knowledge and experiences about the topic of discourse (Kitzinger, 1995).</a:t>
            </a:r>
          </a:p>
        </p:txBody>
      </p:sp>
    </p:spTree>
    <p:extLst>
      <p:ext uri="{BB962C8B-B14F-4D97-AF65-F5344CB8AC3E}">
        <p14:creationId xmlns:p14="http://schemas.microsoft.com/office/powerpoint/2010/main" val="3332243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0229-5967-4C69-B96D-3899E740E003}"/>
              </a:ext>
            </a:extLst>
          </p:cNvPr>
          <p:cNvSpPr>
            <a:spLocks noGrp="1"/>
          </p:cNvSpPr>
          <p:nvPr>
            <p:ph type="title"/>
          </p:nvPr>
        </p:nvSpPr>
        <p:spPr>
          <a:xfrm>
            <a:off x="804786" y="274638"/>
            <a:ext cx="11481847" cy="1325563"/>
          </a:xfrm>
        </p:spPr>
        <p:txBody>
          <a:bodyPr/>
          <a:lstStyle/>
          <a:p>
            <a:r>
              <a:rPr lang="en-GB" dirty="0">
                <a:solidFill>
                  <a:schemeClr val="tx1"/>
                </a:solidFill>
                <a:latin typeface="Arial" panose="020B0604020202020204" pitchFamily="34" charset="0"/>
                <a:cs typeface="Arial" panose="020B0604020202020204" pitchFamily="34" charset="0"/>
              </a:rPr>
              <a:t>Focus Group</a:t>
            </a:r>
          </a:p>
        </p:txBody>
      </p:sp>
      <p:sp>
        <p:nvSpPr>
          <p:cNvPr id="3" name="Content Placeholder 2">
            <a:extLst>
              <a:ext uri="{FF2B5EF4-FFF2-40B4-BE49-F238E27FC236}">
                <a16:creationId xmlns:a16="http://schemas.microsoft.com/office/drawing/2014/main" id="{672CA651-6466-47DA-ADB8-BA20515D2B12}"/>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A standard FGD must include at least </a:t>
            </a:r>
            <a:r>
              <a:rPr lang="en-GB" b="1" dirty="0">
                <a:latin typeface="Arial" panose="020B0604020202020204" pitchFamily="34" charset="0"/>
                <a:cs typeface="Arial" panose="020B0604020202020204" pitchFamily="34" charset="0"/>
              </a:rPr>
              <a:t>6 to 8 participants </a:t>
            </a:r>
            <a:r>
              <a:rPr lang="en-GB" dirty="0">
                <a:latin typeface="Arial" panose="020B0604020202020204" pitchFamily="34" charset="0"/>
                <a:cs typeface="Arial" panose="020B0604020202020204" pitchFamily="34" charset="0"/>
              </a:rPr>
              <a:t>depending on the wealth of information required to be collected.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Likewise, Krueger and Casey (2014) emphasised that FGD must contain an optimum number of between </a:t>
            </a:r>
            <a:r>
              <a:rPr lang="en-GB" b="1" dirty="0">
                <a:latin typeface="Arial" panose="020B0604020202020204" pitchFamily="34" charset="0"/>
                <a:cs typeface="Arial" panose="020B0604020202020204" pitchFamily="34" charset="0"/>
              </a:rPr>
              <a:t>5 to 10 participants</a:t>
            </a:r>
            <a:r>
              <a:rPr lang="en-GB" dirty="0">
                <a:latin typeface="Arial" panose="020B0604020202020204" pitchFamily="34" charset="0"/>
                <a:cs typeface="Arial" panose="020B0604020202020204" pitchFamily="34" charset="0"/>
              </a:rPr>
              <a:t>, which is a recommended manageable number of participants that is required to avoid disorderliness,</a:t>
            </a:r>
          </a:p>
        </p:txBody>
      </p:sp>
    </p:spTree>
    <p:extLst>
      <p:ext uri="{BB962C8B-B14F-4D97-AF65-F5344CB8AC3E}">
        <p14:creationId xmlns:p14="http://schemas.microsoft.com/office/powerpoint/2010/main" val="1071604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ACBC-2866-4DDD-A359-C81D7DAF0E0A}"/>
              </a:ext>
            </a:extLst>
          </p:cNvPr>
          <p:cNvSpPr>
            <a:spLocks noGrp="1"/>
          </p:cNvSpPr>
          <p:nvPr>
            <p:ph type="title"/>
          </p:nvPr>
        </p:nvSpPr>
        <p:spPr>
          <a:xfrm>
            <a:off x="1981200" y="174890"/>
            <a:ext cx="8229600" cy="800100"/>
          </a:xfrm>
        </p:spPr>
        <p:txBody>
          <a:bodyPr/>
          <a:lstStyle/>
          <a:p>
            <a:r>
              <a:rPr lang="en-GB" dirty="0">
                <a:solidFill>
                  <a:schemeClr val="tx1"/>
                </a:solidFill>
                <a:latin typeface="Arial" panose="020B0604020202020204" pitchFamily="34" charset="0"/>
                <a:cs typeface="Arial" panose="020B0604020202020204" pitchFamily="34" charset="0"/>
              </a:rPr>
              <a:t>Focus Group</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C03AA9-DD87-44B6-A1D3-14A47A87F31D}"/>
              </a:ext>
            </a:extLst>
          </p:cNvPr>
          <p:cNvSpPr>
            <a:spLocks noGrp="1"/>
          </p:cNvSpPr>
          <p:nvPr>
            <p:ph idx="1"/>
          </p:nvPr>
        </p:nvSpPr>
        <p:spPr>
          <a:xfrm>
            <a:off x="973123" y="1439341"/>
            <a:ext cx="8902117" cy="4474049"/>
          </a:xfrm>
        </p:spPr>
        <p:txBody>
          <a:bodyPr>
            <a:normAutofit fontScale="92500"/>
          </a:bodyPr>
          <a:lstStyle/>
          <a:p>
            <a:r>
              <a:rPr lang="en-GB" sz="2400" dirty="0">
                <a:latin typeface="Arial" panose="020B0604020202020204" pitchFamily="34" charset="0"/>
                <a:cs typeface="Arial" panose="020B0604020202020204" pitchFamily="34" charset="0"/>
              </a:rPr>
              <a:t>FGD allows data to be collected within </a:t>
            </a:r>
            <a:r>
              <a:rPr lang="en-GB" sz="2400" u="sng" dirty="0">
                <a:latin typeface="Arial" panose="020B0604020202020204" pitchFamily="34" charset="0"/>
                <a:cs typeface="Arial" panose="020B0604020202020204" pitchFamily="34" charset="0"/>
              </a:rPr>
              <a:t>a short period of time </a:t>
            </a:r>
            <a:r>
              <a:rPr lang="en-GB" sz="2400" dirty="0">
                <a:latin typeface="Arial" panose="020B0604020202020204" pitchFamily="34" charset="0"/>
                <a:cs typeface="Arial" panose="020B0604020202020204" pitchFamily="34" charset="0"/>
              </a:rPr>
              <a:t>compared to the time required to conduct a one-to-one interview.</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Also, it provides an opportunity for the participants to </a:t>
            </a:r>
            <a:r>
              <a:rPr lang="en-GB" sz="2400" u="sng" dirty="0">
                <a:latin typeface="Arial" panose="020B0604020202020204" pitchFamily="34" charset="0"/>
                <a:cs typeface="Arial" panose="020B0604020202020204" pitchFamily="34" charset="0"/>
              </a:rPr>
              <a:t>critically comments </a:t>
            </a:r>
            <a:r>
              <a:rPr lang="en-GB" sz="2400" dirty="0">
                <a:latin typeface="Arial" panose="020B0604020202020204" pitchFamily="34" charset="0"/>
                <a:cs typeface="Arial" panose="020B0604020202020204" pitchFamily="34" charset="0"/>
              </a:rPr>
              <a:t>on the topic of discourse and allows group members to </a:t>
            </a:r>
            <a:r>
              <a:rPr lang="en-GB" sz="2400" u="sng" dirty="0">
                <a:latin typeface="Arial" panose="020B0604020202020204" pitchFamily="34" charset="0"/>
                <a:cs typeface="Arial" panose="020B0604020202020204" pitchFamily="34" charset="0"/>
              </a:rPr>
              <a:t>share </a:t>
            </a:r>
            <a:r>
              <a:rPr lang="en-GB" sz="2400" dirty="0">
                <a:latin typeface="Arial" panose="020B0604020202020204" pitchFamily="34" charset="0"/>
                <a:cs typeface="Arial" panose="020B0604020202020204" pitchFamily="34" charset="0"/>
              </a:rPr>
              <a:t>common experiences and feelings, thus generating a </a:t>
            </a:r>
            <a:r>
              <a:rPr lang="en-GB" sz="2400" u="sng" dirty="0">
                <a:latin typeface="Arial" panose="020B0604020202020204" pitchFamily="34" charset="0"/>
                <a:cs typeface="Arial" panose="020B0604020202020204" pitchFamily="34" charset="0"/>
              </a:rPr>
              <a:t>deep</a:t>
            </a:r>
            <a:r>
              <a:rPr lang="en-GB" sz="2400" dirty="0">
                <a:latin typeface="Arial" panose="020B0604020202020204" pitchFamily="34" charset="0"/>
                <a:cs typeface="Arial" panose="020B0604020202020204" pitchFamily="34" charset="0"/>
              </a:rPr>
              <a:t> and </a:t>
            </a:r>
            <a:r>
              <a:rPr lang="en-GB" sz="2400" u="sng" dirty="0">
                <a:latin typeface="Arial" panose="020B0604020202020204" pitchFamily="34" charset="0"/>
                <a:cs typeface="Arial" panose="020B0604020202020204" pitchFamily="34" charset="0"/>
              </a:rPr>
              <a:t>enriched </a:t>
            </a:r>
            <a:r>
              <a:rPr lang="en-GB" sz="2400" dirty="0">
                <a:latin typeface="Arial" panose="020B0604020202020204" pitchFamily="34" charset="0"/>
                <a:cs typeface="Arial" panose="020B0604020202020204" pitchFamily="34" charset="0"/>
              </a:rPr>
              <a:t>data during the interactive session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Pay attention:</a:t>
            </a:r>
          </a:p>
          <a:p>
            <a:pPr lvl="1"/>
            <a:r>
              <a:rPr lang="en-GB" sz="2000" dirty="0">
                <a:latin typeface="Arial" panose="020B0604020202020204" pitchFamily="34" charset="0"/>
                <a:cs typeface="Arial" panose="020B0604020202020204" pitchFamily="34" charset="0"/>
              </a:rPr>
              <a:t>There is also the tendency for some of the participants to dominate the conversation, thereby denying the shy ones the opportunity to contribute</a:t>
            </a:r>
          </a:p>
        </p:txBody>
      </p:sp>
    </p:spTree>
    <p:extLst>
      <p:ext uri="{BB962C8B-B14F-4D97-AF65-F5344CB8AC3E}">
        <p14:creationId xmlns:p14="http://schemas.microsoft.com/office/powerpoint/2010/main" val="3248118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A77A2-E90D-4DA1-14FE-685850F55D91}"/>
              </a:ext>
            </a:extLst>
          </p:cNvPr>
          <p:cNvSpPr>
            <a:spLocks noGrp="1"/>
          </p:cNvSpPr>
          <p:nvPr>
            <p:ph type="title"/>
          </p:nvPr>
        </p:nvSpPr>
        <p:spPr>
          <a:xfrm>
            <a:off x="351934" y="0"/>
            <a:ext cx="11481847" cy="1325563"/>
          </a:xfrm>
        </p:spPr>
        <p:txBody>
          <a:bodyPr/>
          <a:lstStyle/>
          <a:p>
            <a:r>
              <a:rPr lang="en-GB" b="1" dirty="0"/>
              <a:t>Steps for conducting a FGD</a:t>
            </a:r>
            <a:endParaRPr lang="en-GB" dirty="0"/>
          </a:p>
        </p:txBody>
      </p:sp>
      <p:sp>
        <p:nvSpPr>
          <p:cNvPr id="3" name="Content Placeholder 2">
            <a:extLst>
              <a:ext uri="{FF2B5EF4-FFF2-40B4-BE49-F238E27FC236}">
                <a16:creationId xmlns:a16="http://schemas.microsoft.com/office/drawing/2014/main" id="{9F15B792-756E-86B4-1D4B-0CFB0F51DA6C}"/>
              </a:ext>
            </a:extLst>
          </p:cNvPr>
          <p:cNvSpPr>
            <a:spLocks noGrp="1"/>
          </p:cNvSpPr>
          <p:nvPr>
            <p:ph idx="1"/>
          </p:nvPr>
        </p:nvSpPr>
        <p:spPr>
          <a:xfrm>
            <a:off x="351934" y="1308101"/>
            <a:ext cx="11630516" cy="3917032"/>
          </a:xfrm>
        </p:spPr>
        <p:txBody>
          <a:bodyPr>
            <a:noAutofit/>
          </a:bodyPr>
          <a:lstStyle/>
          <a:p>
            <a:r>
              <a:rPr lang="en-GB" sz="2200" dirty="0"/>
              <a:t>1. </a:t>
            </a:r>
            <a:r>
              <a:rPr lang="en-GB" sz="2200" b="1" dirty="0"/>
              <a:t>Choose Your Topic </a:t>
            </a:r>
            <a:r>
              <a:rPr lang="en-GB" sz="2200" dirty="0"/>
              <a:t>Select a topic involving beliefs, perceptions, feelings, or </a:t>
            </a:r>
            <a:r>
              <a:rPr lang="en-GB" sz="2200" dirty="0" err="1"/>
              <a:t>experiences.Use</a:t>
            </a:r>
            <a:r>
              <a:rPr lang="en-GB" sz="2200" dirty="0"/>
              <a:t> an FGD when you need direction, explanation, or in‑depth dialogue.</a:t>
            </a:r>
          </a:p>
          <a:p>
            <a:r>
              <a:rPr lang="en-GB" sz="2200" dirty="0"/>
              <a:t>2. </a:t>
            </a:r>
            <a:r>
              <a:rPr lang="en-GB" sz="2200" b="1" dirty="0"/>
              <a:t>Define Scope &amp; Expectations </a:t>
            </a:r>
            <a:r>
              <a:rPr lang="en-GB" sz="2200" dirty="0"/>
              <a:t>Clarify what you expect the discussion to </a:t>
            </a:r>
            <a:r>
              <a:rPr lang="en-GB" sz="2200" dirty="0" err="1"/>
              <a:t>reveal.Review</a:t>
            </a:r>
            <a:r>
              <a:rPr lang="en-GB" sz="2200" dirty="0"/>
              <a:t> existing literature to guide your </a:t>
            </a:r>
            <a:r>
              <a:rPr lang="en-GB" sz="2200" dirty="0" err="1"/>
              <a:t>focus.Use</a:t>
            </a:r>
            <a:r>
              <a:rPr lang="en-GB" sz="2200" dirty="0"/>
              <a:t> your judgement when the topic is under‑researched.</a:t>
            </a:r>
          </a:p>
          <a:p>
            <a:r>
              <a:rPr lang="en-GB" sz="2200" dirty="0"/>
              <a:t>3. </a:t>
            </a:r>
            <a:r>
              <a:rPr lang="en-GB" sz="2200" b="1" dirty="0"/>
              <a:t>Develop Key Questions </a:t>
            </a:r>
            <a:r>
              <a:rPr lang="en-GB" sz="2200" dirty="0"/>
              <a:t>Create open‑ended, flexible, “why/how” </a:t>
            </a:r>
            <a:r>
              <a:rPr lang="en-GB" sz="2200" dirty="0" err="1"/>
              <a:t>questions.Ensure</a:t>
            </a:r>
            <a:r>
              <a:rPr lang="en-GB" sz="2200" dirty="0"/>
              <a:t> clarity, neutrality, and avoid leading questions.</a:t>
            </a:r>
          </a:p>
          <a:p>
            <a:r>
              <a:rPr lang="en-GB" sz="2200" dirty="0"/>
              <a:t>4. </a:t>
            </a:r>
            <a:r>
              <a:rPr lang="en-GB" sz="2200" b="1" dirty="0"/>
              <a:t>Select a Moderator </a:t>
            </a:r>
            <a:r>
              <a:rPr lang="en-GB" sz="2200" dirty="0"/>
              <a:t>Use at least two </a:t>
            </a:r>
            <a:r>
              <a:rPr lang="en-GB" sz="2200" dirty="0" err="1"/>
              <a:t>moderators:Lead</a:t>
            </a:r>
            <a:r>
              <a:rPr lang="en-GB" sz="2200" dirty="0"/>
              <a:t> moderator → asks </a:t>
            </a:r>
            <a:r>
              <a:rPr lang="en-GB" sz="2200" dirty="0" err="1"/>
              <a:t>questionsCo</a:t>
            </a:r>
            <a:r>
              <a:rPr lang="en-GB" sz="2200" dirty="0"/>
              <a:t>‑moderator → manages tech, notes, observations</a:t>
            </a:r>
          </a:p>
          <a:p>
            <a:r>
              <a:rPr lang="en-GB" sz="2200" dirty="0"/>
              <a:t>5. </a:t>
            </a:r>
            <a:r>
              <a:rPr lang="en-GB" sz="2200" b="1" dirty="0"/>
              <a:t>Recruit Participants </a:t>
            </a:r>
            <a:r>
              <a:rPr lang="en-GB" sz="2200" dirty="0"/>
              <a:t>Choose an appropriate sampling </a:t>
            </a:r>
            <a:r>
              <a:rPr lang="en-GB" sz="2200" dirty="0" err="1"/>
              <a:t>method:Voluntary</a:t>
            </a:r>
            <a:r>
              <a:rPr lang="en-GB" sz="2200" dirty="0"/>
              <a:t> </a:t>
            </a:r>
            <a:r>
              <a:rPr lang="en-GB" sz="2200" dirty="0" err="1"/>
              <a:t>responseConvenience</a:t>
            </a:r>
            <a:r>
              <a:rPr lang="en-GB" sz="2200" dirty="0"/>
              <a:t> </a:t>
            </a:r>
            <a:r>
              <a:rPr lang="en-GB" sz="2200" dirty="0" err="1"/>
              <a:t>samplingJudgement</a:t>
            </a:r>
            <a:r>
              <a:rPr lang="en-GB" sz="2200" dirty="0"/>
              <a:t> sampling</a:t>
            </a:r>
          </a:p>
          <a:p>
            <a:r>
              <a:rPr lang="en-GB" sz="2200" dirty="0"/>
              <a:t>6. </a:t>
            </a:r>
            <a:r>
              <a:rPr lang="en-GB" sz="2200" b="1" dirty="0"/>
              <a:t>Set up </a:t>
            </a:r>
            <a:r>
              <a:rPr lang="en-GB" sz="2200" dirty="0"/>
              <a:t>your Focus Group Discussion Pay attention to the atmosphere, do sound/audio checks</a:t>
            </a:r>
          </a:p>
          <a:p>
            <a:r>
              <a:rPr lang="en-GB" sz="2200" dirty="0"/>
              <a:t>7. </a:t>
            </a:r>
            <a:r>
              <a:rPr lang="en-GB" sz="2200" b="1" dirty="0"/>
              <a:t>Host</a:t>
            </a:r>
            <a:r>
              <a:rPr lang="en-GB" sz="2200" dirty="0"/>
              <a:t> your Focus Group Discussion</a:t>
            </a:r>
          </a:p>
        </p:txBody>
      </p:sp>
    </p:spTree>
    <p:extLst>
      <p:ext uri="{BB962C8B-B14F-4D97-AF65-F5344CB8AC3E}">
        <p14:creationId xmlns:p14="http://schemas.microsoft.com/office/powerpoint/2010/main" val="39587284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1C32291-25E0-643D-1717-CEDA601A17D9}"/>
              </a:ext>
            </a:extLst>
          </p:cNvPr>
          <p:cNvSpPr>
            <a:spLocks noGrp="1"/>
          </p:cNvSpPr>
          <p:nvPr>
            <p:ph type="title"/>
          </p:nvPr>
        </p:nvSpPr>
        <p:spPr>
          <a:xfrm>
            <a:off x="231184" y="2881497"/>
            <a:ext cx="11480800" cy="1325563"/>
          </a:xfrm>
        </p:spPr>
        <p:txBody>
          <a:bodyPr/>
          <a:lstStyle/>
          <a:p>
            <a:pPr algn="ctr"/>
            <a:r>
              <a:rPr lang="en-GB" b="1" dirty="0">
                <a:latin typeface="+mn-lt"/>
              </a:rPr>
              <a:t>FOCUS GROUP Activity</a:t>
            </a:r>
          </a:p>
        </p:txBody>
      </p:sp>
      <p:pic>
        <p:nvPicPr>
          <p:cNvPr id="1026" name="Picture 2" descr="Centre for Health Protection - The Food Pyramid – A Guide to a Balanced Diet">
            <a:extLst>
              <a:ext uri="{FF2B5EF4-FFF2-40B4-BE49-F238E27FC236}">
                <a16:creationId xmlns:a16="http://schemas.microsoft.com/office/drawing/2014/main" id="{29832D42-60E3-EC85-A42F-925D1B9227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5323" y="4520487"/>
            <a:ext cx="262890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3081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FC55EA-42EC-960C-AD7A-BB1EE1449FB3}"/>
              </a:ext>
            </a:extLst>
          </p:cNvPr>
          <p:cNvSpPr>
            <a:spLocks noGrp="1"/>
          </p:cNvSpPr>
          <p:nvPr>
            <p:ph idx="1"/>
          </p:nvPr>
        </p:nvSpPr>
        <p:spPr>
          <a:xfrm>
            <a:off x="359035" y="688222"/>
            <a:ext cx="10533321" cy="3917032"/>
          </a:xfrm>
        </p:spPr>
        <p:txBody>
          <a:bodyPr>
            <a:noAutofit/>
          </a:bodyPr>
          <a:lstStyle/>
          <a:p>
            <a:pPr marL="0" indent="0">
              <a:buNone/>
            </a:pPr>
            <a:r>
              <a:rPr lang="en-GB" sz="3000" b="1" kern="100" dirty="0">
                <a:latin typeface="Arial" panose="020B0604020202020204" pitchFamily="34" charset="0"/>
                <a:ea typeface="DengXian" panose="02010600030101010101" pitchFamily="2" charset="-122"/>
                <a:cs typeface="Arial" panose="020B0604020202020204" pitchFamily="34" charset="0"/>
              </a:rPr>
              <a:t>Title</a:t>
            </a:r>
          </a:p>
          <a:p>
            <a:pPr marL="0" indent="0">
              <a:buNone/>
            </a:pPr>
            <a:r>
              <a:rPr lang="en-GB" sz="3000" kern="100" dirty="0">
                <a:latin typeface="Arial" panose="020B0604020202020204" pitchFamily="34" charset="0"/>
                <a:ea typeface="DengXian" panose="02010600030101010101" pitchFamily="2" charset="-122"/>
                <a:cs typeface="Arial" panose="020B0604020202020204" pitchFamily="34" charset="0"/>
              </a:rPr>
              <a:t>An exploration of what constitutes a healthy diet for postgraduate PHSCiP students at a public university: A focus group discussion.</a:t>
            </a:r>
          </a:p>
          <a:p>
            <a:pPr marL="0" indent="0">
              <a:lnSpc>
                <a:spcPct val="115000"/>
              </a:lnSpc>
              <a:spcAft>
                <a:spcPts val="800"/>
              </a:spcAft>
              <a:buNone/>
            </a:pPr>
            <a:endParaRPr lang="en-GB" sz="3000" kern="100" dirty="0">
              <a:latin typeface="Arial" panose="020B06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r>
              <a:rPr lang="en-GB" sz="3000" b="1" kern="100" dirty="0">
                <a:latin typeface="Arial" panose="020B0604020202020204" pitchFamily="34" charset="0"/>
                <a:ea typeface="DengXian" panose="02010600030101010101" pitchFamily="2" charset="-122"/>
                <a:cs typeface="Arial" panose="020B0604020202020204" pitchFamily="34" charset="0"/>
              </a:rPr>
              <a:t>Research question</a:t>
            </a:r>
          </a:p>
          <a:p>
            <a:pPr>
              <a:lnSpc>
                <a:spcPct val="115000"/>
              </a:lnSpc>
              <a:spcAft>
                <a:spcPts val="800"/>
              </a:spcAft>
            </a:pPr>
            <a:r>
              <a:rPr lang="en-GB" sz="3000" kern="100" dirty="0">
                <a:latin typeface="Arial" panose="020B0604020202020204" pitchFamily="34" charset="0"/>
                <a:ea typeface="DengXian" panose="02010600030101010101" pitchFamily="2" charset="-122"/>
                <a:cs typeface="Arial" panose="020B0604020202020204" pitchFamily="34" charset="0"/>
              </a:rPr>
              <a:t>What constitutes a healthy diet for postgraduate PHSCiP students at a public university?</a:t>
            </a:r>
          </a:p>
          <a:p>
            <a:endParaRPr lang="en-GB" sz="3000" dirty="0"/>
          </a:p>
        </p:txBody>
      </p:sp>
    </p:spTree>
    <p:extLst>
      <p:ext uri="{BB962C8B-B14F-4D97-AF65-F5344CB8AC3E}">
        <p14:creationId xmlns:p14="http://schemas.microsoft.com/office/powerpoint/2010/main" val="979719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285B9-5B19-D4C3-C89C-FAEFB429441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61730C-1FED-B63F-8520-CDED31802264}"/>
              </a:ext>
            </a:extLst>
          </p:cNvPr>
          <p:cNvSpPr>
            <a:spLocks noGrp="1"/>
          </p:cNvSpPr>
          <p:nvPr>
            <p:ph idx="1"/>
          </p:nvPr>
        </p:nvSpPr>
        <p:spPr>
          <a:xfrm>
            <a:off x="459703" y="151327"/>
            <a:ext cx="10533321" cy="3917032"/>
          </a:xfrm>
        </p:spPr>
        <p:txBody>
          <a:bodyPr>
            <a:noAutofit/>
          </a:bodyPr>
          <a:lstStyle/>
          <a:p>
            <a:pPr marL="0" indent="0">
              <a:lnSpc>
                <a:spcPct val="115000"/>
              </a:lnSpc>
              <a:spcAft>
                <a:spcPts val="800"/>
              </a:spcAft>
              <a:buNone/>
            </a:pPr>
            <a:r>
              <a:rPr lang="en-GB" sz="2800" b="1" kern="100" dirty="0">
                <a:latin typeface="Arial" panose="020B0604020202020204" pitchFamily="34" charset="0"/>
                <a:ea typeface="DengXian" panose="02010600030101010101" pitchFamily="2" charset="-122"/>
                <a:cs typeface="Arial" panose="020B0604020202020204" pitchFamily="34" charset="0"/>
              </a:rPr>
              <a:t>Aim</a:t>
            </a:r>
          </a:p>
          <a:p>
            <a:pPr marL="0" indent="0">
              <a:lnSpc>
                <a:spcPct val="115000"/>
              </a:lnSpc>
              <a:spcAft>
                <a:spcPts val="800"/>
              </a:spcAft>
              <a:buNone/>
            </a:pPr>
            <a:r>
              <a:rPr lang="en-GB" sz="2800" kern="100" dirty="0">
                <a:latin typeface="Arial" panose="020B0604020202020204" pitchFamily="34" charset="0"/>
                <a:ea typeface="DengXian" panose="02010600030101010101" pitchFamily="2" charset="-122"/>
                <a:cs typeface="Arial" panose="020B0604020202020204" pitchFamily="34" charset="0"/>
              </a:rPr>
              <a:t>To investigate postgraduate PHSCIP students perceptions and views regarding healthy diets and to enhance awareness regarding healthy living.</a:t>
            </a:r>
          </a:p>
          <a:p>
            <a:pPr marL="0" indent="0">
              <a:lnSpc>
                <a:spcPct val="115000"/>
              </a:lnSpc>
              <a:spcAft>
                <a:spcPts val="800"/>
              </a:spcAft>
              <a:buNone/>
            </a:pPr>
            <a:r>
              <a:rPr lang="en-GB" sz="2800" b="1" kern="100" dirty="0">
                <a:latin typeface="Arial" panose="020B0604020202020204" pitchFamily="34" charset="0"/>
                <a:ea typeface="DengXian" panose="02010600030101010101" pitchFamily="2" charset="-122"/>
                <a:cs typeface="Arial" panose="020B0604020202020204" pitchFamily="34" charset="0"/>
              </a:rPr>
              <a:t>Objectives</a:t>
            </a:r>
          </a:p>
          <a:p>
            <a:pPr>
              <a:lnSpc>
                <a:spcPct val="115000"/>
              </a:lnSpc>
              <a:spcAft>
                <a:spcPts val="800"/>
              </a:spcAft>
            </a:pPr>
            <a:r>
              <a:rPr lang="en-GB" sz="2800" kern="100" dirty="0">
                <a:latin typeface="Arial" panose="020B0604020202020204" pitchFamily="34" charset="0"/>
                <a:ea typeface="DengXian" panose="02010600030101010101" pitchFamily="2" charset="-122"/>
                <a:cs typeface="Arial" panose="020B0604020202020204" pitchFamily="34" charset="0"/>
              </a:rPr>
              <a:t>To explore how postgraduate students value healthy eating</a:t>
            </a:r>
          </a:p>
          <a:p>
            <a:pPr>
              <a:lnSpc>
                <a:spcPct val="115000"/>
              </a:lnSpc>
              <a:spcAft>
                <a:spcPts val="800"/>
              </a:spcAft>
            </a:pPr>
            <a:r>
              <a:rPr lang="en-GB" sz="2800" kern="100" dirty="0">
                <a:latin typeface="Arial" panose="020B0604020202020204" pitchFamily="34" charset="0"/>
                <a:ea typeface="DengXian" panose="02010600030101010101" pitchFamily="2" charset="-122"/>
                <a:cs typeface="Arial" panose="020B0604020202020204" pitchFamily="34" charset="0"/>
              </a:rPr>
              <a:t>To determine diet practices from students</a:t>
            </a:r>
          </a:p>
          <a:p>
            <a:pPr>
              <a:lnSpc>
                <a:spcPct val="115000"/>
              </a:lnSpc>
              <a:spcAft>
                <a:spcPts val="800"/>
              </a:spcAft>
            </a:pPr>
            <a:r>
              <a:rPr lang="nl-NL" sz="2800" kern="100" dirty="0">
                <a:latin typeface="Arial" panose="020B0604020202020204" pitchFamily="34" charset="0"/>
                <a:ea typeface="DengXian" panose="02010600030101010101" pitchFamily="2" charset="-122"/>
                <a:cs typeface="Arial" panose="020B0604020202020204" pitchFamily="34" charset="0"/>
              </a:rPr>
              <a:t>To provide recommendations to students and university management</a:t>
            </a:r>
            <a:endParaRPr lang="en-GB" sz="2800" kern="100" dirty="0">
              <a:latin typeface="Arial" panose="020B0604020202020204" pitchFamily="34" charset="0"/>
              <a:ea typeface="DengXian" panose="02010600030101010101" pitchFamily="2" charset="-122"/>
              <a:cs typeface="Arial" panose="020B0604020202020204" pitchFamily="34" charset="0"/>
            </a:endParaRPr>
          </a:p>
          <a:p>
            <a:endParaRPr lang="en-GB" sz="1500" dirty="0"/>
          </a:p>
        </p:txBody>
      </p:sp>
    </p:spTree>
    <p:extLst>
      <p:ext uri="{BB962C8B-B14F-4D97-AF65-F5344CB8AC3E}">
        <p14:creationId xmlns:p14="http://schemas.microsoft.com/office/powerpoint/2010/main" val="48070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8E6BC-C8F1-591C-1D9A-384A3A69E1F2}"/>
              </a:ext>
            </a:extLst>
          </p:cNvPr>
          <p:cNvSpPr>
            <a:spLocks noGrp="1"/>
          </p:cNvSpPr>
          <p:nvPr>
            <p:ph type="title"/>
          </p:nvPr>
        </p:nvSpPr>
        <p:spPr>
          <a:xfrm>
            <a:off x="1889051" y="0"/>
            <a:ext cx="8229600" cy="1143000"/>
          </a:xfrm>
        </p:spPr>
        <p:txBody>
          <a:bodyPr/>
          <a:lstStyle/>
          <a:p>
            <a:r>
              <a:rPr lang="en-GB" b="1" dirty="0">
                <a:latin typeface="+mn-lt"/>
              </a:rPr>
              <a:t>FGD Activity</a:t>
            </a:r>
          </a:p>
        </p:txBody>
      </p:sp>
      <p:sp>
        <p:nvSpPr>
          <p:cNvPr id="3" name="Content Placeholder 2">
            <a:extLst>
              <a:ext uri="{FF2B5EF4-FFF2-40B4-BE49-F238E27FC236}">
                <a16:creationId xmlns:a16="http://schemas.microsoft.com/office/drawing/2014/main" id="{24FC55EA-42EC-960C-AD7A-BB1EE1449FB3}"/>
              </a:ext>
            </a:extLst>
          </p:cNvPr>
          <p:cNvSpPr>
            <a:spLocks noGrp="1"/>
          </p:cNvSpPr>
          <p:nvPr>
            <p:ph idx="1"/>
          </p:nvPr>
        </p:nvSpPr>
        <p:spPr>
          <a:xfrm>
            <a:off x="260059" y="1326825"/>
            <a:ext cx="10091956" cy="3917032"/>
          </a:xfrm>
        </p:spPr>
        <p:txBody>
          <a:bodyPr>
            <a:noAutofit/>
          </a:bodyPr>
          <a:lstStyle/>
          <a:p>
            <a:pPr marL="0" indent="0">
              <a:lnSpc>
                <a:spcPct val="100000"/>
              </a:lnSpc>
              <a:spcAft>
                <a:spcPts val="800"/>
              </a:spcAft>
              <a:buNone/>
            </a:pPr>
            <a:r>
              <a:rPr lang="nl-NL" sz="2200" kern="100" dirty="0">
                <a:latin typeface="Arial" panose="020B0604020202020204" pitchFamily="34" charset="0"/>
                <a:ea typeface="DengXian" panose="02010600030101010101" pitchFamily="2" charset="-122"/>
                <a:cs typeface="Arial" panose="020B0604020202020204" pitchFamily="34" charset="0"/>
              </a:rPr>
              <a:t>Focus Group Discussion (FGD) 15-20 minutes</a:t>
            </a:r>
            <a:endParaRPr lang="en-GB" sz="2200" kern="100"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nl-NL" sz="2200" kern="100" dirty="0">
                <a:latin typeface="Arial" panose="020B0604020202020204" pitchFamily="34" charset="0"/>
                <a:ea typeface="DengXian" panose="02010600030101010101" pitchFamily="2" charset="-122"/>
                <a:cs typeface="Arial" panose="020B0604020202020204" pitchFamily="34" charset="0"/>
              </a:rPr>
              <a:t>Apoint a chair</a:t>
            </a:r>
            <a:endParaRPr lang="en-GB" sz="2200" kern="100"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nl-NL" sz="2200" kern="100" dirty="0">
                <a:latin typeface="Arial" panose="020B0604020202020204" pitchFamily="34" charset="0"/>
                <a:ea typeface="DengXian" panose="02010600030101010101" pitchFamily="2" charset="-122"/>
                <a:cs typeface="Arial" panose="020B0604020202020204" pitchFamily="34" charset="0"/>
              </a:rPr>
              <a:t>Go through the topic guide (see slide 27)</a:t>
            </a:r>
            <a:endParaRPr lang="en-GB" sz="2200" kern="100"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endParaRPr lang="nl-NL" sz="2200" kern="100" dirty="0">
              <a:latin typeface="Arial" panose="020B0604020202020204" pitchFamily="34" charset="0"/>
              <a:ea typeface="DengXian" panose="02010600030101010101" pitchFamily="2" charset="-122"/>
              <a:cs typeface="Arial" panose="020B0604020202020204" pitchFamily="34" charset="0"/>
            </a:endParaRPr>
          </a:p>
          <a:p>
            <a:pPr marL="0" indent="0">
              <a:lnSpc>
                <a:spcPct val="100000"/>
              </a:lnSpc>
              <a:spcAft>
                <a:spcPts val="800"/>
              </a:spcAft>
              <a:buNone/>
            </a:pPr>
            <a:r>
              <a:rPr lang="nl-NL" sz="2200" kern="100" dirty="0">
                <a:latin typeface="Arial" panose="020B0604020202020204" pitchFamily="34" charset="0"/>
                <a:ea typeface="DengXian" panose="02010600030101010101" pitchFamily="2" charset="-122"/>
                <a:cs typeface="Arial" panose="020B0604020202020204" pitchFamily="34" charset="0"/>
              </a:rPr>
              <a:t>Start your FGD</a:t>
            </a:r>
            <a:endParaRPr lang="en-GB" sz="2200" kern="100"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nl-NL" sz="2200" kern="100" dirty="0">
                <a:latin typeface="Arial" panose="020B0604020202020204" pitchFamily="34" charset="0"/>
                <a:ea typeface="DengXian" panose="02010600030101010101" pitchFamily="2" charset="-122"/>
                <a:cs typeface="Arial" panose="020B0604020202020204" pitchFamily="34" charset="0"/>
              </a:rPr>
              <a:t>Chair opens the discussion (asks for consent incl. recording)</a:t>
            </a:r>
            <a:endParaRPr lang="en-GB" sz="2200" kern="100"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nl-NL" sz="2200" kern="100" dirty="0">
                <a:latin typeface="Arial" panose="020B0604020202020204" pitchFamily="34" charset="0"/>
                <a:ea typeface="DengXian" panose="02010600030101010101" pitchFamily="2" charset="-122"/>
                <a:cs typeface="Arial" panose="020B0604020202020204" pitchFamily="34" charset="0"/>
              </a:rPr>
              <a:t>Brief introduction of participants </a:t>
            </a:r>
            <a:endParaRPr lang="en-GB" sz="2200" kern="100"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nl-NL" sz="2200" kern="100" dirty="0">
                <a:latin typeface="Arial" panose="020B0604020202020204" pitchFamily="34" charset="0"/>
                <a:ea typeface="DengXian" panose="02010600030101010101" pitchFamily="2" charset="-122"/>
                <a:cs typeface="Arial" panose="020B0604020202020204" pitchFamily="34" charset="0"/>
              </a:rPr>
              <a:t>Start with questions</a:t>
            </a:r>
            <a:endParaRPr lang="en-GB" sz="2200" kern="100" dirty="0">
              <a:latin typeface="Arial" panose="020B0604020202020204" pitchFamily="34" charset="0"/>
              <a:ea typeface="DengXian" panose="02010600030101010101" pitchFamily="2" charset="-122"/>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pic>
        <p:nvPicPr>
          <p:cNvPr id="2050" name="Picture 2" descr="Top Task Ideas | Focus Group Recruitment Agency | Angelfish Fieldwork">
            <a:extLst>
              <a:ext uri="{FF2B5EF4-FFF2-40B4-BE49-F238E27FC236}">
                <a16:creationId xmlns:a16="http://schemas.microsoft.com/office/drawing/2014/main" id="{3D2C7518-0CDF-D303-835A-E392BFB48F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8229" y="1499493"/>
            <a:ext cx="3881429" cy="26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9902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8E6BC-C8F1-591C-1D9A-384A3A69E1F2}"/>
              </a:ext>
            </a:extLst>
          </p:cNvPr>
          <p:cNvSpPr>
            <a:spLocks noGrp="1"/>
          </p:cNvSpPr>
          <p:nvPr>
            <p:ph type="title"/>
          </p:nvPr>
        </p:nvSpPr>
        <p:spPr>
          <a:xfrm>
            <a:off x="1874875" y="3186"/>
            <a:ext cx="8229600" cy="1143000"/>
          </a:xfrm>
        </p:spPr>
        <p:txBody>
          <a:bodyPr/>
          <a:lstStyle/>
          <a:p>
            <a:r>
              <a:rPr lang="en-GB" b="1" dirty="0">
                <a:latin typeface="+mn-lt"/>
              </a:rPr>
              <a:t>FGD Activity </a:t>
            </a:r>
            <a:endParaRPr lang="en-GB" dirty="0"/>
          </a:p>
        </p:txBody>
      </p:sp>
      <p:sp>
        <p:nvSpPr>
          <p:cNvPr id="3" name="Content Placeholder 2">
            <a:extLst>
              <a:ext uri="{FF2B5EF4-FFF2-40B4-BE49-F238E27FC236}">
                <a16:creationId xmlns:a16="http://schemas.microsoft.com/office/drawing/2014/main" id="{24FC55EA-42EC-960C-AD7A-BB1EE1449FB3}"/>
              </a:ext>
            </a:extLst>
          </p:cNvPr>
          <p:cNvSpPr>
            <a:spLocks noGrp="1"/>
          </p:cNvSpPr>
          <p:nvPr>
            <p:ph idx="1"/>
          </p:nvPr>
        </p:nvSpPr>
        <p:spPr>
          <a:xfrm>
            <a:off x="461394" y="1073531"/>
            <a:ext cx="11010170" cy="3917032"/>
          </a:xfrm>
        </p:spPr>
        <p:txBody>
          <a:bodyPr>
            <a:noAutofit/>
          </a:bodyPr>
          <a:lstStyle/>
          <a:p>
            <a:pPr marL="0" indent="0">
              <a:lnSpc>
                <a:spcPct val="115000"/>
              </a:lnSpc>
              <a:spcAft>
                <a:spcPts val="800"/>
              </a:spcAft>
              <a:buNone/>
            </a:pPr>
            <a:r>
              <a:rPr lang="nl-NL" sz="2000" b="1" kern="100" dirty="0">
                <a:latin typeface="Arial" panose="020B0604020202020204" pitchFamily="34" charset="0"/>
                <a:ea typeface="DengXian" panose="02010600030101010101" pitchFamily="2" charset="-122"/>
                <a:cs typeface="Arial" panose="020B0604020202020204" pitchFamily="34" charset="0"/>
              </a:rPr>
              <a:t>Questions</a:t>
            </a:r>
            <a:endParaRPr lang="en-GB" sz="2000" b="1" kern="100" dirty="0">
              <a:latin typeface="Arial" panose="020B0604020202020204" pitchFamily="34" charset="0"/>
              <a:ea typeface="DengXian" panose="02010600030101010101" pitchFamily="2" charset="-122"/>
              <a:cs typeface="Arial" panose="020B0604020202020204" pitchFamily="34" charset="0"/>
            </a:endParaRPr>
          </a:p>
          <a:p>
            <a:pPr marL="342900" indent="-342900">
              <a:lnSpc>
                <a:spcPct val="115000"/>
              </a:lnSpc>
              <a:buFont typeface="+mj-lt"/>
              <a:buAutoNum type="arabicPeriod"/>
            </a:pPr>
            <a:r>
              <a:rPr lang="nl-NL" sz="2000" kern="100" dirty="0">
                <a:latin typeface="Arial" panose="020B0604020202020204" pitchFamily="34" charset="0"/>
                <a:ea typeface="DengXian" panose="02010600030101010101" pitchFamily="2" charset="-122"/>
                <a:cs typeface="Arial" panose="020B0604020202020204" pitchFamily="34" charset="0"/>
              </a:rPr>
              <a:t>What are your beliefs about healthy food?</a:t>
            </a:r>
            <a:endParaRPr lang="en-GB" sz="2000" kern="100" dirty="0">
              <a:latin typeface="Arial" panose="020B0604020202020204" pitchFamily="34" charset="0"/>
              <a:ea typeface="DengXian" panose="02010600030101010101" pitchFamily="2" charset="-122"/>
              <a:cs typeface="Arial" panose="020B0604020202020204" pitchFamily="34" charset="0"/>
            </a:endParaRPr>
          </a:p>
          <a:p>
            <a:pPr marL="342900" indent="-342900">
              <a:lnSpc>
                <a:spcPct val="115000"/>
              </a:lnSpc>
              <a:buFont typeface="+mj-lt"/>
              <a:buAutoNum type="arabicPeriod"/>
            </a:pPr>
            <a:r>
              <a:rPr lang="nl-NL" sz="2000" kern="100" dirty="0">
                <a:latin typeface="Arial" panose="020B0604020202020204" pitchFamily="34" charset="0"/>
                <a:ea typeface="DengXian" panose="02010600030101010101" pitchFamily="2" charset="-122"/>
                <a:cs typeface="Arial" panose="020B0604020202020204" pitchFamily="34" charset="0"/>
              </a:rPr>
              <a:t>How do view your eating habits and practices?</a:t>
            </a:r>
            <a:endParaRPr lang="en-GB" sz="2000" kern="100" dirty="0">
              <a:latin typeface="Arial" panose="020B0604020202020204" pitchFamily="34" charset="0"/>
              <a:ea typeface="DengXian" panose="02010600030101010101" pitchFamily="2" charset="-122"/>
              <a:cs typeface="Arial" panose="020B0604020202020204" pitchFamily="34" charset="0"/>
            </a:endParaRPr>
          </a:p>
          <a:p>
            <a:pPr marL="342900" indent="-342900">
              <a:lnSpc>
                <a:spcPct val="115000"/>
              </a:lnSpc>
              <a:buFont typeface="+mj-lt"/>
              <a:buAutoNum type="arabicPeriod"/>
            </a:pPr>
            <a:r>
              <a:rPr lang="nl-NL" sz="2000" kern="100" dirty="0">
                <a:latin typeface="Arial" panose="020B0604020202020204" pitchFamily="34" charset="0"/>
                <a:ea typeface="DengXian" panose="02010600030101010101" pitchFamily="2" charset="-122"/>
                <a:cs typeface="Arial" panose="020B0604020202020204" pitchFamily="34" charset="0"/>
              </a:rPr>
              <a:t>What do you think are the barriers to following a healthy diet?</a:t>
            </a:r>
            <a:endParaRPr lang="en-GB" sz="2000" kern="100" dirty="0">
              <a:latin typeface="Arial" panose="020B0604020202020204" pitchFamily="34" charset="0"/>
              <a:ea typeface="DengXian" panose="02010600030101010101" pitchFamily="2" charset="-122"/>
              <a:cs typeface="Arial" panose="020B0604020202020204" pitchFamily="34" charset="0"/>
            </a:endParaRPr>
          </a:p>
          <a:p>
            <a:pPr marL="342900" indent="-342900">
              <a:lnSpc>
                <a:spcPct val="115000"/>
              </a:lnSpc>
              <a:spcAft>
                <a:spcPts val="800"/>
              </a:spcAft>
              <a:buFont typeface="+mj-lt"/>
              <a:buAutoNum type="arabicPeriod"/>
            </a:pPr>
            <a:r>
              <a:rPr lang="nl-NL" sz="2000" kern="100" dirty="0">
                <a:latin typeface="Arial" panose="020B0604020202020204" pitchFamily="34" charset="0"/>
                <a:ea typeface="DengXian" panose="02010600030101010101" pitchFamily="2" charset="-122"/>
                <a:cs typeface="Arial" panose="020B0604020202020204" pitchFamily="34" charset="0"/>
              </a:rPr>
              <a:t>What changes you would like to make regarding your diet and eating habits?</a:t>
            </a:r>
            <a:endParaRPr lang="en-GB" sz="2000" kern="100" dirty="0">
              <a:latin typeface="Arial" panose="020B06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r>
              <a:rPr lang="nl-NL" sz="2000" i="1" kern="100" dirty="0">
                <a:latin typeface="Arial" panose="020B0604020202020204" pitchFamily="34" charset="0"/>
                <a:ea typeface="DengXian" panose="02010600030101010101" pitchFamily="2" charset="-122"/>
                <a:cs typeface="Arial" panose="020B0604020202020204" pitchFamily="34" charset="0"/>
              </a:rPr>
              <a:t> Chair indicates having arrived at the end.</a:t>
            </a:r>
            <a:endParaRPr lang="en-GB" sz="2000" i="1" kern="100" dirty="0">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nl-NL" sz="2000" kern="100" dirty="0">
                <a:latin typeface="Arial" panose="020B0604020202020204" pitchFamily="34" charset="0"/>
                <a:ea typeface="DengXian" panose="02010600030101010101" pitchFamily="2" charset="-122"/>
                <a:cs typeface="Arial" panose="020B0604020202020204" pitchFamily="34" charset="0"/>
              </a:rPr>
              <a:t>Thanks participants for taking part and informs about the next steps.</a:t>
            </a:r>
          </a:p>
          <a:p>
            <a:pPr>
              <a:lnSpc>
                <a:spcPct val="115000"/>
              </a:lnSpc>
              <a:spcAft>
                <a:spcPts val="800"/>
              </a:spcAft>
            </a:pPr>
            <a:r>
              <a:rPr lang="nl-NL" sz="2000" kern="100" dirty="0">
                <a:latin typeface="Arial" panose="020B0604020202020204" pitchFamily="34" charset="0"/>
                <a:ea typeface="DengXian" panose="02010600030101010101" pitchFamily="2" charset="-122"/>
                <a:cs typeface="Arial" panose="020B0604020202020204" pitchFamily="34" charset="0"/>
              </a:rPr>
              <a:t>Recording is stopped</a:t>
            </a:r>
            <a:endParaRPr lang="en-GB" sz="2000" kern="100" dirty="0">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nl-NL" sz="2000" kern="100" dirty="0">
                <a:latin typeface="Arial" panose="020B0604020202020204" pitchFamily="34" charset="0"/>
                <a:ea typeface="DengXian" panose="02010600030101010101" pitchFamily="2" charset="-122"/>
                <a:cs typeface="Arial" panose="020B0604020202020204" pitchFamily="34" charset="0"/>
              </a:rPr>
              <a:t>Close meeting</a:t>
            </a:r>
            <a:endParaRPr lang="en-GB" sz="2000" kern="100" dirty="0">
              <a:latin typeface="Arial" panose="020B0604020202020204" pitchFamily="34" charset="0"/>
              <a:ea typeface="DengXian" panose="02010600030101010101" pitchFamily="2" charset="-122"/>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4522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3829F-ADCE-FDE2-5BBD-84C78BD219B1}"/>
              </a:ext>
            </a:extLst>
          </p:cNvPr>
          <p:cNvSpPr>
            <a:spLocks noGrp="1"/>
          </p:cNvSpPr>
          <p:nvPr>
            <p:ph type="title"/>
          </p:nvPr>
        </p:nvSpPr>
        <p:spPr>
          <a:xfrm>
            <a:off x="291107" y="2294593"/>
            <a:ext cx="11481847" cy="1325563"/>
          </a:xfrm>
        </p:spPr>
        <p:txBody>
          <a:bodyPr/>
          <a:lstStyle/>
          <a:p>
            <a:pPr algn="ctr"/>
            <a:r>
              <a:rPr lang="en-GB" b="1" dirty="0">
                <a:latin typeface="+mn-lt"/>
              </a:rPr>
              <a:t>INTERVIEW Activity</a:t>
            </a:r>
            <a:endParaRPr lang="en-GB" dirty="0"/>
          </a:p>
        </p:txBody>
      </p:sp>
      <p:pic>
        <p:nvPicPr>
          <p:cNvPr id="3074" name="Picture 2" descr="HPV Vaccination: 5 Things You Need to Know - Procare Hospital">
            <a:extLst>
              <a:ext uri="{FF2B5EF4-FFF2-40B4-BE49-F238E27FC236}">
                <a16:creationId xmlns:a16="http://schemas.microsoft.com/office/drawing/2014/main" id="{6C7FF284-06A3-0D57-E67C-5E1DB6E9AA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7580" y="3666602"/>
            <a:ext cx="262890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403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A535-58E5-2449-5BA6-6B1F13DD1B82}"/>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Interviewing skills practical exercise </a:t>
            </a:r>
          </a:p>
        </p:txBody>
      </p:sp>
      <p:sp>
        <p:nvSpPr>
          <p:cNvPr id="3" name="Content Placeholder 2">
            <a:extLst>
              <a:ext uri="{FF2B5EF4-FFF2-40B4-BE49-F238E27FC236}">
                <a16:creationId xmlns:a16="http://schemas.microsoft.com/office/drawing/2014/main" id="{16021E89-32F3-2433-2E85-0274712BF22D}"/>
              </a:ext>
            </a:extLst>
          </p:cNvPr>
          <p:cNvSpPr>
            <a:spLocks noGrp="1"/>
          </p:cNvSpPr>
          <p:nvPr>
            <p:ph idx="1"/>
          </p:nvPr>
        </p:nvSpPr>
        <p:spPr>
          <a:xfrm>
            <a:off x="1219200" y="1690688"/>
            <a:ext cx="9279632" cy="4267559"/>
          </a:xfrm>
        </p:spPr>
        <p:txBody>
          <a:bodyPr/>
          <a:lstStyle/>
          <a:p>
            <a:pPr marL="0" indent="0">
              <a:buNone/>
            </a:pPr>
            <a:r>
              <a:rPr lang="en-GB" dirty="0">
                <a:latin typeface="Arial" panose="020B0604020202020204" pitchFamily="34" charset="0"/>
                <a:cs typeface="Arial" panose="020B0604020202020204" pitchFamily="34" charset="0"/>
              </a:rPr>
              <a:t>Aim: To understand the ideas and perceptions of young people regarding HPV vaccination uptake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pairs: </a:t>
            </a:r>
          </a:p>
          <a:p>
            <a:pPr lvl="1">
              <a:buFont typeface="Wingdings" panose="05000000000000000000" pitchFamily="2" charset="2"/>
              <a:buChar char="§"/>
            </a:pPr>
            <a:r>
              <a:rPr lang="en-GB" sz="2200" dirty="0">
                <a:latin typeface="Arial" panose="020B0604020202020204" pitchFamily="34" charset="0"/>
                <a:cs typeface="Arial" panose="020B0604020202020204" pitchFamily="34" charset="0"/>
              </a:rPr>
              <a:t>First identify 3-4 questions you want to ask to achieve your aim</a:t>
            </a:r>
          </a:p>
          <a:p>
            <a:pPr lvl="1">
              <a:buFont typeface="Wingdings" panose="05000000000000000000" pitchFamily="2" charset="2"/>
              <a:buChar char="§"/>
            </a:pPr>
            <a:r>
              <a:rPr lang="en-GB" sz="2200" dirty="0">
                <a:latin typeface="Arial" panose="020B0604020202020204" pitchFamily="34" charset="0"/>
                <a:cs typeface="Arial" panose="020B0604020202020204" pitchFamily="34" charset="0"/>
              </a:rPr>
              <a:t>Interviewer 1 asks 3-4 questions to Lucy/Luckie Barratt </a:t>
            </a:r>
          </a:p>
          <a:p>
            <a:pPr lvl="1">
              <a:buFont typeface="Wingdings" panose="05000000000000000000" pitchFamily="2" charset="2"/>
              <a:buChar char="§"/>
            </a:pPr>
            <a:r>
              <a:rPr lang="en-GB" sz="2200" dirty="0">
                <a:latin typeface="Arial" panose="020B0604020202020204" pitchFamily="34" charset="0"/>
                <a:cs typeface="Arial" panose="020B0604020202020204" pitchFamily="34" charset="0"/>
              </a:rPr>
              <a:t>Swap roles after 10 mins</a:t>
            </a:r>
          </a:p>
          <a:p>
            <a:pPr lvl="1">
              <a:buFont typeface="Wingdings" panose="05000000000000000000" pitchFamily="2" charset="2"/>
              <a:buChar char="§"/>
            </a:pPr>
            <a:r>
              <a:rPr lang="en-GB" sz="2200" dirty="0">
                <a:latin typeface="Arial" panose="020B0604020202020204" pitchFamily="34" charset="0"/>
                <a:cs typeface="Arial" panose="020B0604020202020204" pitchFamily="34" charset="0"/>
              </a:rPr>
              <a:t>Interviewer 2 asks 3-4 other questions to Lucy/Luckie Barratt </a:t>
            </a:r>
          </a:p>
          <a:p>
            <a:pPr lvl="1">
              <a:buFont typeface="Wingdings" panose="05000000000000000000" pitchFamily="2" charset="2"/>
              <a:buChar char="§"/>
            </a:pPr>
            <a:r>
              <a:rPr lang="en-GB" sz="2200" dirty="0">
                <a:latin typeface="Arial" panose="020B0604020202020204" pitchFamily="34" charset="0"/>
                <a:cs typeface="Arial" panose="020B0604020202020204" pitchFamily="34" charset="0"/>
              </a:rPr>
              <a:t>Feed back to each other after each round</a:t>
            </a:r>
          </a:p>
        </p:txBody>
      </p:sp>
      <p:sp>
        <p:nvSpPr>
          <p:cNvPr id="4" name="Date Placeholder 3">
            <a:extLst>
              <a:ext uri="{FF2B5EF4-FFF2-40B4-BE49-F238E27FC236}">
                <a16:creationId xmlns:a16="http://schemas.microsoft.com/office/drawing/2014/main" id="{E8E34404-0D2F-097C-441C-2EA2ABBB9C9D}"/>
              </a:ext>
            </a:extLst>
          </p:cNvPr>
          <p:cNvSpPr>
            <a:spLocks noGrp="1"/>
          </p:cNvSpPr>
          <p:nvPr>
            <p:ph type="dt" sz="half" idx="10"/>
          </p:nvPr>
        </p:nvSpPr>
        <p:spPr/>
        <p:txBody>
          <a:bodyPr/>
          <a:lstStyle/>
          <a:p>
            <a:pPr>
              <a:defRPr/>
            </a:pPr>
            <a:fld id="{E15B5B85-E6E5-4632-875C-0E6A3000B39E}" type="datetime1">
              <a:rPr lang="en-GB" altLang="en-US" smtClean="0"/>
              <a:pPr>
                <a:defRPr/>
              </a:pPr>
              <a:t>17/10/2026</a:t>
            </a:fld>
            <a:endParaRPr lang="en-GB" altLang="en-US" dirty="0"/>
          </a:p>
        </p:txBody>
      </p:sp>
      <p:sp>
        <p:nvSpPr>
          <p:cNvPr id="5" name="Slide Number Placeholder 4">
            <a:extLst>
              <a:ext uri="{FF2B5EF4-FFF2-40B4-BE49-F238E27FC236}">
                <a16:creationId xmlns:a16="http://schemas.microsoft.com/office/drawing/2014/main" id="{C519A970-4F33-22C7-DA5A-69D2E7FCE7B0}"/>
              </a:ext>
            </a:extLst>
          </p:cNvPr>
          <p:cNvSpPr>
            <a:spLocks noGrp="1"/>
          </p:cNvSpPr>
          <p:nvPr>
            <p:ph type="sldNum" sz="quarter" idx="12"/>
          </p:nvPr>
        </p:nvSpPr>
        <p:spPr/>
        <p:txBody>
          <a:bodyPr/>
          <a:lstStyle/>
          <a:p>
            <a:pPr>
              <a:defRPr/>
            </a:pPr>
            <a:fld id="{6DDAD8D9-6827-4A0C-BF28-A51E33BD92A1}" type="slidenum">
              <a:rPr lang="en-GB" altLang="en-US" smtClean="0"/>
              <a:pPr>
                <a:defRPr/>
              </a:pPr>
              <a:t>29</a:t>
            </a:fld>
            <a:endParaRPr lang="en-GB" altLang="en-US"/>
          </a:p>
        </p:txBody>
      </p:sp>
    </p:spTree>
    <p:extLst>
      <p:ext uri="{BB962C8B-B14F-4D97-AF65-F5344CB8AC3E}">
        <p14:creationId xmlns:p14="http://schemas.microsoft.com/office/powerpoint/2010/main" val="3849909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2E40B-9D44-301F-A06C-481C2115BAF6}"/>
              </a:ext>
            </a:extLst>
          </p:cNvPr>
          <p:cNvSpPr>
            <a:spLocks noGrp="1"/>
          </p:cNvSpPr>
          <p:nvPr>
            <p:ph type="title"/>
          </p:nvPr>
        </p:nvSpPr>
        <p:spPr>
          <a:xfrm>
            <a:off x="1127448" y="222523"/>
            <a:ext cx="8229600" cy="1143000"/>
          </a:xfrm>
        </p:spPr>
        <p:txBody>
          <a:bodyPr>
            <a:noAutofit/>
          </a:bodyPr>
          <a:lstStyle/>
          <a:p>
            <a:pPr algn="ctr"/>
            <a:r>
              <a:rPr lang="en-GB" sz="3200" b="1" dirty="0">
                <a:latin typeface="+mn-lt"/>
              </a:rPr>
              <a:t>Face-to- face </a:t>
            </a:r>
            <a:br>
              <a:rPr lang="en-GB" sz="3200" b="1" dirty="0">
                <a:latin typeface="+mn-lt"/>
              </a:rPr>
            </a:br>
            <a:r>
              <a:rPr lang="en-GB" sz="3200" b="1" dirty="0">
                <a:latin typeface="+mn-lt"/>
              </a:rPr>
              <a:t>Interviewing</a:t>
            </a:r>
            <a:br>
              <a:rPr lang="en-GB" sz="3200" b="1" dirty="0">
                <a:latin typeface="+mn-lt"/>
              </a:rPr>
            </a:br>
            <a:r>
              <a:rPr lang="en-GB" sz="3200" b="1" dirty="0">
                <a:latin typeface="+mn-lt"/>
              </a:rPr>
              <a:t>Example HPV vaccines</a:t>
            </a:r>
          </a:p>
        </p:txBody>
      </p:sp>
      <p:sp>
        <p:nvSpPr>
          <p:cNvPr id="3" name="Content Placeholder 2">
            <a:extLst>
              <a:ext uri="{FF2B5EF4-FFF2-40B4-BE49-F238E27FC236}">
                <a16:creationId xmlns:a16="http://schemas.microsoft.com/office/drawing/2014/main" id="{C7E4FC49-8E70-AFC4-AD33-6CC8824544C3}"/>
              </a:ext>
            </a:extLst>
          </p:cNvPr>
          <p:cNvSpPr>
            <a:spLocks noGrp="1"/>
          </p:cNvSpPr>
          <p:nvPr>
            <p:ph idx="1"/>
          </p:nvPr>
        </p:nvSpPr>
        <p:spPr>
          <a:xfrm>
            <a:off x="544945" y="1521307"/>
            <a:ext cx="11490037" cy="4242184"/>
          </a:xfrm>
        </p:spPr>
        <p:txBody>
          <a:bodyPr vert="horz" lIns="91440" tIns="45720" rIns="91440" bIns="45720" rtlCol="0" anchor="t">
            <a:noAutofit/>
          </a:bodyPr>
          <a:lstStyle/>
          <a:p>
            <a:pPr algn="just"/>
            <a:r>
              <a:rPr lang="en-GB" sz="2000" dirty="0">
                <a:latin typeface="Arial" panose="020B0604020202020204" pitchFamily="34" charset="0"/>
                <a:ea typeface="Roboto"/>
                <a:cs typeface="Arial" panose="020B0604020202020204" pitchFamily="34" charset="0"/>
              </a:rPr>
              <a:t>Lucy/Luckie Barratt had the first cancer screening last year and having had the HPV vaccine at school now urges other young people to do the same.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ea typeface="Roboto"/>
                <a:cs typeface="Arial" panose="020B0604020202020204" pitchFamily="34" charset="0"/>
              </a:rPr>
              <a:t>The HPV vaccine is now routinely offered in the UK free to girls and boys at secondary school, greatly reducing the risk of getting the various cancers associated with HPV. </a:t>
            </a:r>
          </a:p>
          <a:p>
            <a:pPr algn="just"/>
            <a:r>
              <a:rPr lang="en-GB" sz="2000" dirty="0">
                <a:latin typeface="Arial" panose="020B0604020202020204" pitchFamily="34" charset="0"/>
                <a:ea typeface="Roboto"/>
                <a:cs typeface="Arial" panose="020B0604020202020204" pitchFamily="34" charset="0"/>
              </a:rPr>
              <a:t>It has been offered to girls since September 2008, which means Lucy was among the first cohort to receive the vaccine at school. They started offering the vaccines in 2009 when being in Year 8. Now 26, she had the first cervical screening appointment in June 2021, four months before turning 25 years old</a:t>
            </a:r>
            <a:endParaRPr lang="en-GB" sz="2000" baseline="30000" dirty="0">
              <a:latin typeface="Arial" panose="020B0604020202020204" pitchFamily="34" charset="0"/>
              <a:ea typeface="Roboto"/>
              <a:cs typeface="Arial" panose="020B0604020202020204" pitchFamily="34" charset="0"/>
            </a:endParaRPr>
          </a:p>
          <a:p>
            <a:pPr marL="0" indent="0" algn="just">
              <a:buNone/>
            </a:pPr>
            <a:r>
              <a:rPr lang="en-GB" sz="2000" b="1" dirty="0">
                <a:solidFill>
                  <a:schemeClr val="tx2"/>
                </a:solidFill>
                <a:latin typeface="Arial" panose="020B0604020202020204" pitchFamily="34" charset="0"/>
                <a:cs typeface="Arial" panose="020B0604020202020204" pitchFamily="34" charset="0"/>
              </a:rPr>
              <a:t>Role-play</a:t>
            </a:r>
          </a:p>
          <a:p>
            <a:pPr marL="0" indent="0" algn="just">
              <a:buNone/>
            </a:pPr>
            <a:r>
              <a:rPr lang="en-GB" sz="2000" b="1" dirty="0">
                <a:solidFill>
                  <a:schemeClr val="tx2"/>
                </a:solidFill>
                <a:latin typeface="Arial" panose="020B0604020202020204" pitchFamily="34" charset="0"/>
                <a:ea typeface="Roboto"/>
                <a:cs typeface="Arial" panose="020B0604020202020204" pitchFamily="34" charset="0"/>
              </a:rPr>
              <a:t>You have recruited Lucy/Luckie for an in-depth face-to-face structured interview to better understand what motivates young people to take up the vaccine but also which factors prevent them. </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49E1C6D-3823-4965-961E-752659C35470}"/>
              </a:ext>
            </a:extLst>
          </p:cNvPr>
          <p:cNvSpPr>
            <a:spLocks noGrp="1"/>
          </p:cNvSpPr>
          <p:nvPr>
            <p:ph type="dt" sz="half" idx="10"/>
          </p:nvPr>
        </p:nvSpPr>
        <p:spPr/>
        <p:txBody>
          <a:bodyPr/>
          <a:lstStyle/>
          <a:p>
            <a:pPr>
              <a:defRPr/>
            </a:pPr>
            <a:fld id="{E15B5B85-E6E5-4632-875C-0E6A3000B39E}" type="datetime1">
              <a:rPr lang="en-GB" altLang="en-US" smtClean="0"/>
              <a:pPr>
                <a:defRPr/>
              </a:pPr>
              <a:t>17/10/2026</a:t>
            </a:fld>
            <a:endParaRPr lang="en-GB" altLang="en-US" dirty="0"/>
          </a:p>
        </p:txBody>
      </p:sp>
      <p:sp>
        <p:nvSpPr>
          <p:cNvPr id="5" name="Slide Number Placeholder 4">
            <a:extLst>
              <a:ext uri="{FF2B5EF4-FFF2-40B4-BE49-F238E27FC236}">
                <a16:creationId xmlns:a16="http://schemas.microsoft.com/office/drawing/2014/main" id="{9A50780A-ADAA-3CDB-3C0D-30A320272A8A}"/>
              </a:ext>
            </a:extLst>
          </p:cNvPr>
          <p:cNvSpPr>
            <a:spLocks noGrp="1"/>
          </p:cNvSpPr>
          <p:nvPr>
            <p:ph type="sldNum" sz="quarter" idx="12"/>
          </p:nvPr>
        </p:nvSpPr>
        <p:spPr/>
        <p:txBody>
          <a:bodyPr/>
          <a:lstStyle/>
          <a:p>
            <a:pPr>
              <a:defRPr/>
            </a:pPr>
            <a:fld id="{6DDAD8D9-6827-4A0C-BF28-A51E33BD92A1}" type="slidenum">
              <a:rPr lang="en-GB" altLang="en-US" smtClean="0"/>
              <a:pPr>
                <a:defRPr/>
              </a:pPr>
              <a:t>30</a:t>
            </a:fld>
            <a:endParaRPr lang="en-GB" altLang="en-US"/>
          </a:p>
        </p:txBody>
      </p:sp>
      <p:pic>
        <p:nvPicPr>
          <p:cNvPr id="13314" name="Picture 2">
            <a:extLst>
              <a:ext uri="{FF2B5EF4-FFF2-40B4-BE49-F238E27FC236}">
                <a16:creationId xmlns:a16="http://schemas.microsoft.com/office/drawing/2014/main" id="{C7B54D63-9C58-5FA7-A280-BD45463FE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6393" y="132853"/>
            <a:ext cx="999064" cy="129878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erson in a jersey with his arms crossed&#10;&#10;Description automatically generated">
            <a:extLst>
              <a:ext uri="{FF2B5EF4-FFF2-40B4-BE49-F238E27FC236}">
                <a16:creationId xmlns:a16="http://schemas.microsoft.com/office/drawing/2014/main" id="{F53C9CA4-1A2E-7161-1AC3-67B68B9AEC55}"/>
              </a:ext>
            </a:extLst>
          </p:cNvPr>
          <p:cNvPicPr>
            <a:picLocks noChangeAspect="1"/>
          </p:cNvPicPr>
          <p:nvPr/>
        </p:nvPicPr>
        <p:blipFill>
          <a:blip r:embed="rId4"/>
          <a:stretch>
            <a:fillRect/>
          </a:stretch>
        </p:blipFill>
        <p:spPr>
          <a:xfrm>
            <a:off x="10251355" y="335845"/>
            <a:ext cx="1460449" cy="1095791"/>
          </a:xfrm>
          <a:prstGeom prst="rect">
            <a:avLst/>
          </a:prstGeom>
        </p:spPr>
      </p:pic>
    </p:spTree>
    <p:extLst>
      <p:ext uri="{BB962C8B-B14F-4D97-AF65-F5344CB8AC3E}">
        <p14:creationId xmlns:p14="http://schemas.microsoft.com/office/powerpoint/2010/main" val="38266422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0CB9A-4E9E-0A71-7D0F-DB71E9C7E73E}"/>
              </a:ext>
            </a:extLst>
          </p:cNvPr>
          <p:cNvSpPr>
            <a:spLocks noGrp="1"/>
          </p:cNvSpPr>
          <p:nvPr>
            <p:ph type="title"/>
          </p:nvPr>
        </p:nvSpPr>
        <p:spPr/>
        <p:txBody>
          <a:bodyPr>
            <a:normAutofit/>
          </a:bodyPr>
          <a:lstStyle/>
          <a:p>
            <a:pPr algn="ctr"/>
            <a:r>
              <a:rPr lang="en-GB" b="1" dirty="0">
                <a:latin typeface="+mn-lt"/>
              </a:rPr>
              <a:t>What did you learn today?</a:t>
            </a:r>
          </a:p>
        </p:txBody>
      </p:sp>
      <p:pic>
        <p:nvPicPr>
          <p:cNvPr id="1026" name="Picture 2" descr="So what did you learn today? – Lilia Natukunda-Bagabo's Blog">
            <a:extLst>
              <a:ext uri="{FF2B5EF4-FFF2-40B4-BE49-F238E27FC236}">
                <a16:creationId xmlns:a16="http://schemas.microsoft.com/office/drawing/2014/main" id="{7E55397B-5BCB-5D40-D3D7-BD7E03B98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4326" y="2031594"/>
            <a:ext cx="3302815" cy="3302815"/>
          </a:xfrm>
          <a:prstGeom prst="rect">
            <a:avLst/>
          </a:prstGeom>
          <a:noFill/>
          <a:scene3d>
            <a:camera prst="isometricRightUp"/>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7165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BF43-01C4-7C86-3997-655419AED913}"/>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E6C4B033-488C-ACD3-6E3B-E96AAD7C53AF}"/>
              </a:ext>
            </a:extLst>
          </p:cNvPr>
          <p:cNvSpPr>
            <a:spLocks noGrp="1"/>
          </p:cNvSpPr>
          <p:nvPr>
            <p:ph idx="1"/>
          </p:nvPr>
        </p:nvSpPr>
        <p:spPr>
          <a:xfrm>
            <a:off x="708837" y="1777410"/>
            <a:ext cx="10972800" cy="3917032"/>
          </a:xfrm>
        </p:spPr>
        <p:txBody>
          <a:bodyPr>
            <a:normAutofit/>
          </a:bodyPr>
          <a:lstStyle/>
          <a:p>
            <a:r>
              <a:rPr lang="en-GB" sz="3000" dirty="0"/>
              <a:t>Bhandari, P. (2022). </a:t>
            </a:r>
            <a:r>
              <a:rPr lang="en-GB" sz="3000" i="1" dirty="0"/>
              <a:t>Data Collection | Definition, Methods &amp; Examples.</a:t>
            </a:r>
            <a:r>
              <a:rPr lang="en-GB" sz="3000" dirty="0"/>
              <a:t> </a:t>
            </a:r>
            <a:r>
              <a:rPr lang="en-GB" sz="3000" dirty="0" err="1"/>
              <a:t>Scribbr</a:t>
            </a:r>
            <a:r>
              <a:rPr lang="en-GB" sz="3000" dirty="0"/>
              <a:t>. Available at </a:t>
            </a:r>
            <a:r>
              <a:rPr lang="en-GB" sz="3000" dirty="0">
                <a:hlinkClick r:id="rId2"/>
              </a:rPr>
              <a:t>https://www.scribbr.com/methodology/data-collection/</a:t>
            </a:r>
            <a:r>
              <a:rPr lang="en-GB" sz="3000" dirty="0"/>
              <a:t> (Accessed date 27</a:t>
            </a:r>
            <a:r>
              <a:rPr lang="en-GB" sz="3000" baseline="30000" dirty="0"/>
              <a:t>th </a:t>
            </a:r>
            <a:r>
              <a:rPr lang="en-GB" sz="3000" dirty="0"/>
              <a:t>February 2023).</a:t>
            </a:r>
          </a:p>
          <a:p>
            <a:r>
              <a:rPr lang="en-GB" sz="3000" dirty="0">
                <a:solidFill>
                  <a:srgbClr val="202F66"/>
                </a:solidFill>
              </a:rPr>
              <a:t>George, T. (2023). </a:t>
            </a:r>
            <a:r>
              <a:rPr lang="en-GB" sz="3000" i="1" dirty="0">
                <a:solidFill>
                  <a:srgbClr val="202F66"/>
                </a:solidFill>
              </a:rPr>
              <a:t>What is a Focus Group | Step-by-Step Guide &amp; Examples.</a:t>
            </a:r>
            <a:r>
              <a:rPr lang="en-GB" sz="3000" dirty="0">
                <a:solidFill>
                  <a:srgbClr val="202F66"/>
                </a:solidFill>
              </a:rPr>
              <a:t> </a:t>
            </a:r>
            <a:r>
              <a:rPr lang="en-GB" sz="3000" dirty="0" err="1">
                <a:solidFill>
                  <a:srgbClr val="202F66"/>
                </a:solidFill>
              </a:rPr>
              <a:t>Scribbr</a:t>
            </a:r>
            <a:r>
              <a:rPr lang="en-GB" sz="3000" dirty="0">
                <a:solidFill>
                  <a:srgbClr val="202F66"/>
                </a:solidFill>
              </a:rPr>
              <a:t>. </a:t>
            </a:r>
            <a:r>
              <a:rPr lang="en-GB" sz="3000" dirty="0"/>
              <a:t>Available at </a:t>
            </a:r>
            <a:r>
              <a:rPr lang="en-GB" sz="3000" dirty="0">
                <a:solidFill>
                  <a:srgbClr val="202F66"/>
                </a:solidFill>
                <a:hlinkClick r:id="rId3"/>
              </a:rPr>
              <a:t>https://www.scribbr.com/methodology/focus-group/</a:t>
            </a:r>
            <a:r>
              <a:rPr lang="en-GB" sz="3000" dirty="0"/>
              <a:t> (Accessed date 27</a:t>
            </a:r>
            <a:r>
              <a:rPr lang="en-GB" sz="3000" baseline="30000" dirty="0"/>
              <a:t>th </a:t>
            </a:r>
            <a:r>
              <a:rPr lang="en-GB" sz="3000" dirty="0"/>
              <a:t>February 2023).</a:t>
            </a:r>
          </a:p>
        </p:txBody>
      </p:sp>
    </p:spTree>
    <p:extLst>
      <p:ext uri="{BB962C8B-B14F-4D97-AF65-F5344CB8AC3E}">
        <p14:creationId xmlns:p14="http://schemas.microsoft.com/office/powerpoint/2010/main" val="181570755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1884</Words>
  <Application>Microsoft Office PowerPoint</Application>
  <PresentationFormat>Widescreen</PresentationFormat>
  <Paragraphs>300</Paragraphs>
  <Slides>32</Slides>
  <Notes>10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Myriad Pro</vt:lpstr>
      <vt:lpstr>Aptos</vt:lpstr>
      <vt:lpstr>Arial</vt:lpstr>
      <vt:lpstr>Calibri</vt:lpstr>
      <vt:lpstr>Calibri Light</vt:lpstr>
      <vt:lpstr>Verdana</vt:lpstr>
      <vt:lpstr>Wingdings</vt:lpstr>
      <vt:lpstr>UWTSD Holding Page</vt:lpstr>
      <vt:lpstr>UWTSD Text 2</vt:lpstr>
      <vt:lpstr>UWTSD Logo Variations place image in Background</vt:lpstr>
      <vt:lpstr>PowerPoint Presentation</vt:lpstr>
      <vt:lpstr>Session Aims</vt:lpstr>
      <vt:lpstr>A definition of qualitative research</vt:lpstr>
      <vt:lpstr>Purpose of qualitative research</vt:lpstr>
      <vt:lpstr>Characteristics of qualitative research</vt:lpstr>
      <vt:lpstr>Qualitative research design (identify)</vt:lpstr>
      <vt:lpstr>Qualitative Research methods (collecting data)</vt:lpstr>
      <vt:lpstr>Activity </vt:lpstr>
      <vt:lpstr>Differences qualitative &amp; quantitative research </vt:lpstr>
      <vt:lpstr>Differences qualitative &amp; quantitative research </vt:lpstr>
      <vt:lpstr>Differences qualitative &amp; quantitative research </vt:lpstr>
      <vt:lpstr>Differences between qualitative &amp; quantitative research </vt:lpstr>
      <vt:lpstr>Relevance of public health and social care research</vt:lpstr>
      <vt:lpstr>PowerPoint Presentation</vt:lpstr>
      <vt:lpstr>Types of research interview</vt:lpstr>
      <vt:lpstr> Aims of interviewing </vt:lpstr>
      <vt:lpstr>Interview vs Focus group</vt:lpstr>
      <vt:lpstr>Important</vt:lpstr>
      <vt:lpstr>Focus Group</vt:lpstr>
      <vt:lpstr>Focus Group</vt:lpstr>
      <vt:lpstr>Focus Group</vt:lpstr>
      <vt:lpstr>Steps for conducting a FGD</vt:lpstr>
      <vt:lpstr>FOCUS GROUP Activity</vt:lpstr>
      <vt:lpstr>PowerPoint Presentation</vt:lpstr>
      <vt:lpstr>PowerPoint Presentation</vt:lpstr>
      <vt:lpstr>FGD Activity</vt:lpstr>
      <vt:lpstr>FGD Activity </vt:lpstr>
      <vt:lpstr>INTERVIEW Activity</vt:lpstr>
      <vt:lpstr>Interviewing skills practical exercise </vt:lpstr>
      <vt:lpstr>Face-to- face  Interviewing Example HPV vaccines</vt:lpstr>
      <vt:lpstr>What did you learn today?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42</cp:revision>
  <dcterms:created xsi:type="dcterms:W3CDTF">2021-03-09T15:35:42Z</dcterms:created>
  <dcterms:modified xsi:type="dcterms:W3CDTF">2026-10-17T15:05:42Z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