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EC44D6-6277-4CFD-BAD8-AD930073CFC2}" v="2" dt="2023-05-26T19:14:22.8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fieraru20@gmail.com" userId="056deadad20d87cc" providerId="LiveId" clId="{6FEC44D6-6277-4CFD-BAD8-AD930073CFC2}"/>
    <pc:docChg chg="undo custSel modSld">
      <pc:chgData name="danielfieraru20@gmail.com" userId="056deadad20d87cc" providerId="LiveId" clId="{6FEC44D6-6277-4CFD-BAD8-AD930073CFC2}" dt="2023-05-26T19:15:29.973" v="225"/>
      <pc:docMkLst>
        <pc:docMk/>
      </pc:docMkLst>
      <pc:sldChg chg="addSp delSp modSp mod">
        <pc:chgData name="danielfieraru20@gmail.com" userId="056deadad20d87cc" providerId="LiveId" clId="{6FEC44D6-6277-4CFD-BAD8-AD930073CFC2}" dt="2023-05-26T19:15:29.973" v="225"/>
        <pc:sldMkLst>
          <pc:docMk/>
          <pc:sldMk cId="109857222" sldId="256"/>
        </pc:sldMkLst>
        <pc:spChg chg="add del mod">
          <ac:chgData name="danielfieraru20@gmail.com" userId="056deadad20d87cc" providerId="LiveId" clId="{6FEC44D6-6277-4CFD-BAD8-AD930073CFC2}" dt="2023-05-26T19:15:29.973" v="225"/>
          <ac:spMkLst>
            <pc:docMk/>
            <pc:sldMk cId="109857222" sldId="256"/>
            <ac:spMk id="3" creationId="{665D3753-80F8-3DDF-4777-767642B5329B}"/>
          </ac:spMkLst>
        </pc:spChg>
        <pc:spChg chg="add mod">
          <ac:chgData name="danielfieraru20@gmail.com" userId="056deadad20d87cc" providerId="LiveId" clId="{6FEC44D6-6277-4CFD-BAD8-AD930073CFC2}" dt="2023-05-26T19:15:12.943" v="222" actId="20577"/>
          <ac:spMkLst>
            <pc:docMk/>
            <pc:sldMk cId="109857222" sldId="256"/>
            <ac:spMk id="5" creationId="{10773C68-A779-8C4C-C3A6-D2BDE3CE2F70}"/>
          </ac:spMkLst>
        </pc:spChg>
        <pc:picChg chg="mod">
          <ac:chgData name="danielfieraru20@gmail.com" userId="056deadad20d87cc" providerId="LiveId" clId="{6FEC44D6-6277-4CFD-BAD8-AD930073CFC2}" dt="2023-05-26T19:15:26.583" v="223" actId="1036"/>
          <ac:picMkLst>
            <pc:docMk/>
            <pc:sldMk cId="109857222" sldId="256"/>
            <ac:picMk id="4" creationId="{F6E529AB-F91A-4CE3-EBE5-545394D5B51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C2BD13-A1C4-42F4-9BFB-107BA236EF5E}" type="datetimeFigureOut">
              <a:rPr lang="en-US"/>
              <a:pPr/>
              <a:t>5/26/2023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AA3A7C-7E49-4537-85FE-3D7B7E4386C2}" type="slidenum">
              <a:rPr/>
              <a:pPr/>
              <a:t>‹#›</a:t>
            </a:fld>
            <a:endParaRPr lang="en-GB"/>
          </a:p>
        </p:txBody>
      </p:sp>
    </p:spTree>
    <p:extLst>
      <p:ext uri="{BB962C8B-B14F-4D97-AF65-F5344CB8AC3E}">
        <p14:creationId xmlns:p14="http://schemas.microsoft.com/office/powerpoint/2010/main" val="7629962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ct val="0"/>
              </a:spcBef>
            </a:pPr>
            <a:r>
              <a:rPr lang="en-GB" b="1"/>
              <a:t>The role and importance of quality service, hospitality, and guest services within the hotel Industry</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3BAA3A7C-7E49-4537-85FE-3D7B7E4386C2}" type="slidenum">
              <a:rPr/>
              <a:pPr/>
              <a:t>1</a:t>
            </a:fld>
            <a:endParaRPr lang="en-GB"/>
          </a:p>
        </p:txBody>
      </p:sp>
    </p:spTree>
    <p:extLst>
      <p:ext uri="{BB962C8B-B14F-4D97-AF65-F5344CB8AC3E}">
        <p14:creationId xmlns:p14="http://schemas.microsoft.com/office/powerpoint/2010/main" val="5822728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b="1"/>
              <a:t>Introduction</a:t>
            </a:r>
            <a:br>
              <a:rPr lang="en-GB" b="1">
                <a:cs typeface="+mn-lt"/>
              </a:rPr>
            </a:br>
            <a:r>
              <a:rPr lang="en-GB"/>
              <a:t>Hilton Garden Inn is a famous hotel brand with an international footprint, an affiliate of Hilton Worldwide, Inc(Google Books, 2023). It was founded in 1996 to offer travellers on both ends of the spectrum convenient and warm lodging. The brand has become one of the world's most prominent and recognizable hospitality companies, with over 800 properties spread over 41 nations. The hotel industry emphasizes excellent customer service, and Hilton Garden Hotel is no different(Horng et al., 2022). They work tirelessly to go above and beyond the call of responsibility for those they serve. It involves providing guests with an organized and friendly room, attending to their needs, and providing high-quality extras and amenities like free Wi-Fi, fitness </a:t>
            </a:r>
            <a:r>
              <a:rPr lang="en-GB" err="1"/>
              <a:t>centers</a:t>
            </a:r>
            <a:r>
              <a:rPr lang="en-GB"/>
              <a:t>, and continuous business facilities. Hospitality Hilton Garden Inn recognizes the significance of this component of the hospitality industry(Fida Ragheb Hassanein and Hale </a:t>
            </a:r>
            <a:r>
              <a:rPr lang="en-GB" err="1"/>
              <a:t>Özgit</a:t>
            </a:r>
            <a:r>
              <a:rPr lang="en-GB"/>
              <a:t>, 2022). They attempt to make guests feel at residence and ease during their stay since they know they are often far from home. It involves offering guests a warm and welcoming appreciation, helping to carry their luggage, and ensuring they possess everything they require to enjoy a comfortable stay. Guest Services and accommodations industry's guest amenities are a second essential aspect, and Hilton Garden Inn strives to provide guests with outstanding amenities and services. It includes providing various services such as meeting and conference venues, transportation services, or personal assistants. They give visitors entrance to a Pavilion Pantry Store that is always open around the clock, where they may purchase food, drinks, and other necessities.</a:t>
            </a:r>
            <a:endParaRPr lang="en-US"/>
          </a:p>
          <a:p>
            <a:pPr>
              <a:lnSpc>
                <a:spcPct val="90000"/>
              </a:lnSpc>
              <a:spcBef>
                <a:spcPct val="0"/>
              </a:spcBef>
            </a:pPr>
            <a:endParaRPr lang="en-GB" b="1">
              <a:cs typeface="+mn-lt"/>
            </a:endParaRPr>
          </a:p>
          <a:p>
            <a:endParaRPr lang="en-US">
              <a:cs typeface="Calibri"/>
            </a:endParaRPr>
          </a:p>
        </p:txBody>
      </p:sp>
      <p:sp>
        <p:nvSpPr>
          <p:cNvPr id="4" name="Slide Number Placeholder 3"/>
          <p:cNvSpPr>
            <a:spLocks noGrp="1"/>
          </p:cNvSpPr>
          <p:nvPr>
            <p:ph type="sldNum" sz="quarter" idx="5"/>
          </p:nvPr>
        </p:nvSpPr>
        <p:spPr/>
        <p:txBody>
          <a:bodyPr/>
          <a:lstStyle/>
          <a:p>
            <a:fld id="{3BAA3A7C-7E49-4537-85FE-3D7B7E4386C2}" type="slidenum">
              <a:rPr/>
              <a:pPr/>
              <a:t>2</a:t>
            </a:fld>
            <a:endParaRPr lang="en-GB"/>
          </a:p>
        </p:txBody>
      </p:sp>
    </p:spTree>
    <p:extLst>
      <p:ext uri="{BB962C8B-B14F-4D97-AF65-F5344CB8AC3E}">
        <p14:creationId xmlns:p14="http://schemas.microsoft.com/office/powerpoint/2010/main" val="991613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ct val="0"/>
              </a:spcBef>
            </a:pPr>
            <a:r>
              <a:rPr lang="en-GB" b="1"/>
              <a:t>Hilton Garden Inn hotel brand’s main consumers</a:t>
            </a:r>
            <a:endParaRPr lang="en-GB"/>
          </a:p>
          <a:p>
            <a:pPr marL="228600" indent="-228600">
              <a:lnSpc>
                <a:spcPct val="90000"/>
              </a:lnSpc>
              <a:spcBef>
                <a:spcPts val="1000"/>
              </a:spcBef>
            </a:pPr>
            <a:r>
              <a:rPr lang="en-GB"/>
              <a:t>Hilton Garden Inn is a renowned hotel chain that serves a wide variety of customers. The organization has positioned itself as a premier, mid-range hotel company providing </a:t>
            </a:r>
            <a:r>
              <a:rPr lang="en-GB" err="1"/>
              <a:t>travelers</a:t>
            </a:r>
            <a:r>
              <a:rPr lang="en-GB"/>
              <a:t> with both business and pleasure and a convenient and comfortable stay(Tien, 2019). There are various segments of Hilton Garden Inn's primary customers, all with unique wants or interests.</a:t>
            </a:r>
            <a:endParaRPr lang="en-US"/>
          </a:p>
          <a:p>
            <a:pPr marL="171450" indent="-171450">
              <a:lnSpc>
                <a:spcPct val="90000"/>
              </a:lnSpc>
              <a:spcBef>
                <a:spcPts val="1000"/>
              </a:spcBef>
              <a:buFont typeface="Wingdings,Sans-Serif"/>
              <a:buChar char="v"/>
            </a:pPr>
            <a:r>
              <a:rPr lang="en-GB"/>
              <a:t>Corporate Travellers: Doubletree Garden Inn counts corporate </a:t>
            </a:r>
            <a:r>
              <a:rPr lang="en-GB" err="1"/>
              <a:t>travelers</a:t>
            </a:r>
            <a:r>
              <a:rPr lang="en-GB"/>
              <a:t> as one of its essential clientele categories. These individuals frequently need accommodation that offers an appropriate atmosphere, an accessible location, and necessary facilities. Hilton Garden Inn meets these needs with well-stocked business </a:t>
            </a:r>
            <a:r>
              <a:rPr lang="en-GB" err="1"/>
              <a:t>centers</a:t>
            </a:r>
            <a:r>
              <a:rPr lang="en-GB"/>
              <a:t>, free high-speed internet access, and adaptable meeting rooms. The hotels are well-positioned near commercial areas and terminals, which makes them accessible worldwide.</a:t>
            </a:r>
          </a:p>
          <a:p>
            <a:pPr marL="171450" indent="-171450">
              <a:lnSpc>
                <a:spcPct val="90000"/>
              </a:lnSpc>
              <a:spcBef>
                <a:spcPts val="1000"/>
              </a:spcBef>
              <a:buFont typeface="Wingdings,Sans-Serif"/>
              <a:buChar char="v"/>
            </a:pPr>
            <a:r>
              <a:rPr lang="en-GB"/>
              <a:t>Leisure Travellers: Many of Hilton Garden Inn's guests are leisure </a:t>
            </a:r>
            <a:r>
              <a:rPr lang="en-GB" err="1"/>
              <a:t>travelers</a:t>
            </a:r>
            <a:r>
              <a:rPr lang="en-GB"/>
              <a:t>. This group of individuals can be couples, family members, or groups of colleagues seeking a peaceful and jokes vacation. Spacious spaces appeal to leisure </a:t>
            </a:r>
            <a:r>
              <a:rPr lang="en-GB" err="1"/>
              <a:t>travelers</a:t>
            </a:r>
            <a:r>
              <a:rPr lang="en-GB"/>
              <a:t>. The commitment of Hilton Garden Inn to offering a tranquil and warm environment renders it a desirable option for visitors seeking a leisurely holiday(</a:t>
            </a:r>
            <a:r>
              <a:rPr lang="en-GB" err="1"/>
              <a:t>DeYeso</a:t>
            </a:r>
            <a:r>
              <a:rPr lang="en-GB"/>
              <a:t>, 2019).</a:t>
            </a:r>
          </a:p>
          <a:p>
            <a:pPr marL="171450" indent="-171450">
              <a:lnSpc>
                <a:spcPct val="90000"/>
              </a:lnSpc>
              <a:spcBef>
                <a:spcPts val="1000"/>
              </a:spcBef>
              <a:buFont typeface="Wingdings,Sans-Serif"/>
              <a:buChar char="v"/>
            </a:pPr>
            <a:r>
              <a:rPr lang="en-GB"/>
              <a:t>Frequent Travellers: A significant market in Hilton Garden Inn is frequent </a:t>
            </a:r>
            <a:r>
              <a:rPr lang="en-GB" err="1"/>
              <a:t>travelers</a:t>
            </a:r>
            <a:r>
              <a:rPr lang="en-GB"/>
              <a:t>, such as corporate </a:t>
            </a:r>
            <a:r>
              <a:rPr lang="en-GB" err="1"/>
              <a:t>travelers</a:t>
            </a:r>
            <a:r>
              <a:rPr lang="en-GB"/>
              <a:t> and airline staff. These people often value the reliability and familiarity of a reputable hotel brand. These guests benefit from the regular room conveniences offered by Hilton Garden Inn, including the distinctive Garden Getting adequate rest System beds and comfortable workplaces. Frequent visitors may earn points and take advantage of special offers through the Hilton Honours loyalty program, significantly enhancing their stay.</a:t>
            </a:r>
          </a:p>
          <a:p>
            <a:pPr>
              <a:lnSpc>
                <a:spcPct val="90000"/>
              </a:lnSpc>
              <a:spcBef>
                <a:spcPts val="1000"/>
              </a:spcBef>
            </a:pPr>
            <a:r>
              <a:rPr lang="en-GB"/>
              <a:t>A broad spectrum of people, comprising corporate vacationers, regular </a:t>
            </a:r>
            <a:r>
              <a:rPr lang="en-GB" err="1"/>
              <a:t>travelers</a:t>
            </a:r>
            <a:r>
              <a:rPr lang="en-GB"/>
              <a:t>, visitors visiting for a longer, and group </a:t>
            </a:r>
            <a:r>
              <a:rPr lang="en-GB" err="1"/>
              <a:t>travelers</a:t>
            </a:r>
            <a:r>
              <a:rPr lang="en-GB"/>
              <a:t>, make up most of Hilton Garden </a:t>
            </a:r>
            <a:r>
              <a:rPr lang="en-GB" err="1"/>
              <a:t>Inn's</a:t>
            </a:r>
            <a:r>
              <a:rPr lang="en-GB"/>
              <a:t> clientele—the organization's commitment to offering cozy adaptations, necessary amenities, and personalized services matches. Hilton Garden Inn strives to offer everyone traveling for business, a holiday with the family, or an organizational function.</a:t>
            </a:r>
          </a:p>
          <a:p>
            <a:pPr>
              <a:lnSpc>
                <a:spcPct val="90000"/>
              </a:lnSpc>
              <a:spcBef>
                <a:spcPts val="1000"/>
              </a:spcBef>
            </a:pPr>
            <a:endParaRPr lang="en-GB"/>
          </a:p>
          <a:p>
            <a:pPr>
              <a:lnSpc>
                <a:spcPct val="90000"/>
              </a:lnSpc>
              <a:spcBef>
                <a:spcPts val="1000"/>
              </a:spcBef>
            </a:pPr>
            <a:endParaRPr lang="en-GB"/>
          </a:p>
          <a:p>
            <a:endParaRPr lang="en-US">
              <a:cs typeface="Calibri"/>
            </a:endParaRPr>
          </a:p>
        </p:txBody>
      </p:sp>
      <p:sp>
        <p:nvSpPr>
          <p:cNvPr id="4" name="Slide Number Placeholder 3"/>
          <p:cNvSpPr>
            <a:spLocks noGrp="1"/>
          </p:cNvSpPr>
          <p:nvPr>
            <p:ph type="sldNum" sz="quarter" idx="5"/>
          </p:nvPr>
        </p:nvSpPr>
        <p:spPr/>
        <p:txBody>
          <a:bodyPr/>
          <a:lstStyle/>
          <a:p>
            <a:fld id="{3BAA3A7C-7E49-4537-85FE-3D7B7E4386C2}" type="slidenum">
              <a:rPr/>
              <a:pPr/>
              <a:t>3</a:t>
            </a:fld>
            <a:endParaRPr lang="en-GB"/>
          </a:p>
        </p:txBody>
      </p:sp>
    </p:spTree>
    <p:extLst>
      <p:ext uri="{BB962C8B-B14F-4D97-AF65-F5344CB8AC3E}">
        <p14:creationId xmlns:p14="http://schemas.microsoft.com/office/powerpoint/2010/main" val="41560546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ct val="0"/>
              </a:spcBef>
            </a:pPr>
            <a:r>
              <a:rPr lang="en-GB" b="1"/>
              <a:t>Services and facilities that are provided to guests by the Hilton Garden Inn</a:t>
            </a:r>
            <a:endParaRPr lang="en-US"/>
          </a:p>
          <a:p>
            <a:pPr>
              <a:lnSpc>
                <a:spcPct val="90000"/>
              </a:lnSpc>
              <a:spcBef>
                <a:spcPct val="0"/>
              </a:spcBef>
            </a:pPr>
            <a:endParaRPr lang="en-GB"/>
          </a:p>
          <a:p>
            <a:pPr marL="228600" indent="-228600">
              <a:lnSpc>
                <a:spcPct val="90000"/>
              </a:lnSpc>
              <a:spcBef>
                <a:spcPts val="1000"/>
              </a:spcBef>
            </a:pPr>
            <a:r>
              <a:rPr lang="en-GB"/>
              <a:t>Facilities: Visitors are welcomed by courteous and well-informed staff who are on hand around the clock to help all any needs or questions. The hotel offers a simple check-in procedure, enabling visitors to settle into their comfortable rooms immediately and get. The Hilton Garden Inn's rooms have sumptuous bedding, comfortable workstations, and modern amenities. The home amenities are available to guests here they include a flat-screen TV, mini-refrigerator, microwave, and espresso maker in each room.</a:t>
            </a:r>
            <a:endParaRPr lang="en-US"/>
          </a:p>
          <a:p>
            <a:pPr marL="228600" indent="-228600">
              <a:lnSpc>
                <a:spcPct val="90000"/>
              </a:lnSpc>
              <a:spcBef>
                <a:spcPts val="1000"/>
              </a:spcBef>
            </a:pPr>
            <a:r>
              <a:rPr lang="en-GB"/>
              <a:t>The restaurant on the Hilton Garden Inn property offers a delicious range of freshly prepared food for lunch, dinner, and breakfast—the establishment's bar and bar room. The hotel has an operational business </a:t>
            </a:r>
            <a:r>
              <a:rPr lang="en-GB" err="1"/>
              <a:t>center</a:t>
            </a:r>
            <a:r>
              <a:rPr lang="en-GB"/>
              <a:t> featuring broadband access, printing, and faxing facilities to meet the demands of business </a:t>
            </a:r>
            <a:r>
              <a:rPr lang="en-GB" err="1"/>
              <a:t>travelers</a:t>
            </a:r>
            <a:r>
              <a:rPr lang="en-GB"/>
              <a:t>(Ali et al., 2023). Every space features an ergonomic desk, making it simple for visitors to remain active while traveling. The Hilton Garden Inn offers an exercise facility for pleasure and relaxation, enabling guests to keep up their fitness regimen while traveling. For additional refreshments, some places include a pool or spa </a:t>
            </a:r>
            <a:r>
              <a:rPr lang="en-GB" err="1"/>
              <a:t>services.Other</a:t>
            </a:r>
            <a:r>
              <a:rPr lang="en-GB"/>
              <a:t> services the property provides include complimentary Wi-Fi access throughout the building as a whole, room service upon request, and a convenience store open seven days a week where visitors can buy snacks, drinks, and travel necessities. To be sure guests can easily take treatment of their clothing needs, Hilton Garden Inn also provides laundry facilities and dry cleaning services.</a:t>
            </a:r>
            <a:endParaRPr lang="en-US"/>
          </a:p>
          <a:p>
            <a:pPr marL="228600" indent="-228600">
              <a:lnSpc>
                <a:spcPct val="90000"/>
              </a:lnSpc>
              <a:spcBef>
                <a:spcPts val="1000"/>
              </a:spcBef>
            </a:pPr>
            <a:endParaRPr lang="en-GB"/>
          </a:p>
          <a:p>
            <a:pPr>
              <a:lnSpc>
                <a:spcPct val="90000"/>
              </a:lnSpc>
              <a:spcBef>
                <a:spcPts val="1000"/>
              </a:spcBef>
            </a:pPr>
            <a:endParaRPr lang="en-GB"/>
          </a:p>
          <a:p>
            <a:endParaRPr lang="en-US">
              <a:cs typeface="Calibri"/>
            </a:endParaRPr>
          </a:p>
        </p:txBody>
      </p:sp>
      <p:sp>
        <p:nvSpPr>
          <p:cNvPr id="4" name="Slide Number Placeholder 3"/>
          <p:cNvSpPr>
            <a:spLocks noGrp="1"/>
          </p:cNvSpPr>
          <p:nvPr>
            <p:ph type="sldNum" sz="quarter" idx="5"/>
          </p:nvPr>
        </p:nvSpPr>
        <p:spPr/>
        <p:txBody>
          <a:bodyPr/>
          <a:lstStyle/>
          <a:p>
            <a:fld id="{3BAA3A7C-7E49-4537-85FE-3D7B7E4386C2}" type="slidenum">
              <a:rPr/>
              <a:pPr/>
              <a:t>4</a:t>
            </a:fld>
            <a:endParaRPr lang="en-GB"/>
          </a:p>
        </p:txBody>
      </p:sp>
    </p:spTree>
    <p:extLst>
      <p:ext uri="{BB962C8B-B14F-4D97-AF65-F5344CB8AC3E}">
        <p14:creationId xmlns:p14="http://schemas.microsoft.com/office/powerpoint/2010/main" val="1550523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b="1"/>
              <a:t>function of guest services</a:t>
            </a:r>
            <a:r>
              <a:rPr lang="en-GB"/>
              <a:t> </a:t>
            </a:r>
            <a:br>
              <a:rPr lang="en-GB">
                <a:cs typeface="+mn-lt"/>
              </a:rPr>
            </a:br>
            <a:r>
              <a:rPr lang="en-GB"/>
              <a:t>In many sectors, including hospitality, journey, and entertainment, guest services are essential. They handle a wide range of duties and responsibilities intended to guarantee the well-being and happiness of visitors or clients. Since it immediately impacts the general experience and image of the company, considering the significance or purpose of customer service is crucial(</a:t>
            </a:r>
            <a:r>
              <a:rPr lang="en-GB" err="1"/>
              <a:t>Yurievna</a:t>
            </a:r>
            <a:r>
              <a:rPr lang="en-GB"/>
              <a:t> Nikolskaya et al., 2021). The initial point of communication between visitors and the company is customer service. They promote the company's principles and commitment to providing excellent customer service by functioning as its face and spokesman. Guest services build an excellent initial perception and lay the groundwork for a pleasant visit by giving an inviting reception and promptly responding to queries or </a:t>
            </a:r>
            <a:r>
              <a:rPr lang="en-GB" err="1"/>
              <a:t>worries.Second</a:t>
            </a:r>
            <a:r>
              <a:rPr lang="en-GB"/>
              <a:t>, perfect interactions and offering individualized assistance are guest service responsibilities. They ensure clients' demands are efficiently satisfied by booking reservations, giving information about amenities and services, or arranging particular demands. Client satisfaction or loyalty is enhanced by guest services, which recognize individual tastes and adapt offers accordingly. Guest assistance is essential. They mediate among visitors and other divisions, such as maintenance, housekeeping, or food and beverage. Customer service strives to resolve problems or concerns quickly and satisfactorily, minimizing adverse effects on guests' experience(Lee, 2022). Their ability to manage challenging situations with skill and compassion helps increase guests' satisfaction, which can even convert an angry visitor into a  loyal </a:t>
            </a:r>
            <a:r>
              <a:rPr lang="en-GB" err="1"/>
              <a:t>advocate.The</a:t>
            </a:r>
            <a:r>
              <a:rPr lang="en-GB"/>
              <a:t> achievement of a firm is contingent upon the quality it provides guest services(Li et al., 2021). They not only improve the guests' experience but also boost revenue for the company by promoting alternatives like room upgrades or added amenities. Their role in sales and marketing goes beyond transactions that take place promptly because </a:t>
            </a:r>
            <a:r>
              <a:rPr lang="en-GB" err="1"/>
              <a:t>favorable</a:t>
            </a:r>
            <a:r>
              <a:rPr lang="en-GB"/>
              <a:t> interactions and word-of-mouth advertising can draw in new clients while improving the image of an organization.</a:t>
            </a:r>
            <a:endParaRPr lang="en-US"/>
          </a:p>
          <a:p>
            <a:pPr>
              <a:lnSpc>
                <a:spcPct val="90000"/>
              </a:lnSpc>
              <a:spcBef>
                <a:spcPts val="1000"/>
              </a:spcBef>
            </a:pPr>
            <a:endParaRPr lang="en-GB"/>
          </a:p>
          <a:p>
            <a:pPr>
              <a:lnSpc>
                <a:spcPct val="90000"/>
              </a:lnSpc>
              <a:spcBef>
                <a:spcPct val="0"/>
              </a:spcBef>
            </a:pPr>
            <a:endParaRPr lang="en-GB">
              <a:cs typeface="+mn-lt"/>
            </a:endParaRPr>
          </a:p>
          <a:p>
            <a:endParaRPr lang="en-US">
              <a:cs typeface="Calibri"/>
            </a:endParaRPr>
          </a:p>
        </p:txBody>
      </p:sp>
      <p:sp>
        <p:nvSpPr>
          <p:cNvPr id="4" name="Slide Number Placeholder 3"/>
          <p:cNvSpPr>
            <a:spLocks noGrp="1"/>
          </p:cNvSpPr>
          <p:nvPr>
            <p:ph type="sldNum" sz="quarter" idx="5"/>
          </p:nvPr>
        </p:nvSpPr>
        <p:spPr/>
        <p:txBody>
          <a:bodyPr/>
          <a:lstStyle/>
          <a:p>
            <a:fld id="{3BAA3A7C-7E49-4537-85FE-3D7B7E4386C2}" type="slidenum">
              <a:rPr/>
              <a:pPr/>
              <a:t>5</a:t>
            </a:fld>
            <a:endParaRPr lang="en-GB"/>
          </a:p>
        </p:txBody>
      </p:sp>
    </p:spTree>
    <p:extLst>
      <p:ext uri="{BB962C8B-B14F-4D97-AF65-F5344CB8AC3E}">
        <p14:creationId xmlns:p14="http://schemas.microsoft.com/office/powerpoint/2010/main" val="37844361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ct val="0"/>
              </a:spcBef>
            </a:pPr>
            <a:r>
              <a:rPr lang="en-GB" b="1"/>
              <a:t>Importance of hospitality</a:t>
            </a:r>
            <a:endParaRPr lang="en-US"/>
          </a:p>
          <a:p>
            <a:pPr>
              <a:lnSpc>
                <a:spcPct val="90000"/>
              </a:lnSpc>
              <a:spcBef>
                <a:spcPts val="1000"/>
              </a:spcBef>
            </a:pPr>
            <a:r>
              <a:rPr lang="en-GB"/>
              <a:t>The skill that makes guests feel at ease and at home is called hospitality, which plays a vital role in the hotel sector. Beyond providing just bare-bones accommodation, this also includes surpassing the demands of guests(</a:t>
            </a:r>
            <a:r>
              <a:rPr lang="en-GB" err="1"/>
              <a:t>Schwepker</a:t>
            </a:r>
            <a:r>
              <a:rPr lang="en-GB"/>
              <a:t> and Dimitriou, 2021). Hotels work hard to provide outstanding service to satisfy customers and build an excellent track record. To give guests a great experience, hospitality is essential. Hotels know visitors want more from their accommodation than just an environment to rest in; they want to feel welcomed and respected(Garrido-Moreno, García-Morales and Martín-Rojas, 2021). Hotels can make an impact that lasts and promote repeat business by providing personalized customer service and anticipating visitors' wants.</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3BAA3A7C-7E49-4537-85FE-3D7B7E4386C2}" type="slidenum">
              <a:rPr/>
              <a:pPr/>
              <a:t>6</a:t>
            </a:fld>
            <a:endParaRPr lang="en-GB"/>
          </a:p>
        </p:txBody>
      </p:sp>
    </p:spTree>
    <p:extLst>
      <p:ext uri="{BB962C8B-B14F-4D97-AF65-F5344CB8AC3E}">
        <p14:creationId xmlns:p14="http://schemas.microsoft.com/office/powerpoint/2010/main" val="14855186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How hotels meet exceeding guest expectations </a:t>
            </a:r>
          </a:p>
          <a:p>
            <a:pPr>
              <a:lnSpc>
                <a:spcPct val="90000"/>
              </a:lnSpc>
              <a:spcBef>
                <a:spcPts val="1000"/>
              </a:spcBef>
            </a:pPr>
            <a:r>
              <a:rPr lang="en-GB"/>
              <a:t>Hotels prioritize going above and beyond for customers to stand out in an increasingly competitive marketplace. Today's visitors are entitled to many data and reviews, so hotels must go the extra mile to stand out in the digital age. By exceeding expectations, hotels can generate great reviews, word-of-mouth referrals, and a devoted clientele(Wynn and Jones, 2022). Hotels use several tactics to satisfy and exceed their guests' expectations. They start by putting a priority on offering superb customer service. It includes educating staff workers to pay attention to visitors' requirements and be amiable and responsive. Hotels put the enjoyment of their guests first at every opportunity, whether it is helping with luggage, making suggestions for nearby attractions, or quickly resolving any problems.</a:t>
            </a:r>
            <a:endParaRPr lang="en-US"/>
          </a:p>
          <a:p>
            <a:endParaRPr lang="en-GB" b="1">
              <a:cs typeface="Calibri"/>
            </a:endParaRPr>
          </a:p>
        </p:txBody>
      </p:sp>
      <p:sp>
        <p:nvSpPr>
          <p:cNvPr id="4" name="Slide Number Placeholder 3"/>
          <p:cNvSpPr>
            <a:spLocks noGrp="1"/>
          </p:cNvSpPr>
          <p:nvPr>
            <p:ph type="sldNum" sz="quarter" idx="5"/>
          </p:nvPr>
        </p:nvSpPr>
        <p:spPr/>
        <p:txBody>
          <a:bodyPr/>
          <a:lstStyle/>
          <a:p>
            <a:fld id="{3BAA3A7C-7E49-4537-85FE-3D7B7E4386C2}" type="slidenum">
              <a:rPr/>
              <a:pPr/>
              <a:t>7</a:t>
            </a:fld>
            <a:endParaRPr lang="en-GB"/>
          </a:p>
        </p:txBody>
      </p:sp>
    </p:spTree>
    <p:extLst>
      <p:ext uri="{BB962C8B-B14F-4D97-AF65-F5344CB8AC3E}">
        <p14:creationId xmlns:p14="http://schemas.microsoft.com/office/powerpoint/2010/main" val="39408949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ct val="0"/>
              </a:spcBef>
            </a:pPr>
            <a:r>
              <a:rPr lang="en-GB" b="1"/>
              <a:t>conclusion</a:t>
            </a:r>
            <a:endParaRPr lang="en-US"/>
          </a:p>
          <a:p>
            <a:pPr marL="228600" indent="-228600">
              <a:lnSpc>
                <a:spcPct val="90000"/>
              </a:lnSpc>
              <a:spcBef>
                <a:spcPts val="1000"/>
              </a:spcBef>
            </a:pPr>
            <a:r>
              <a:rPr lang="en-GB"/>
              <a:t>The hotel and restaurant sector places great importance on hospitality. Hotels can deliver lasting impressions, establish solid credibility, and encourage customers to return by exceeding and meeting their guests' expectations. Hotels work to establish a warm environment that creates a lasting impression on visitors by offering excellent customer service, pleasant lodgings, a variety of services, and advancements in technology(</a:t>
            </a:r>
            <a:r>
              <a:rPr lang="en-GB" err="1"/>
              <a:t>Aigbedo</a:t>
            </a:r>
            <a:r>
              <a:rPr lang="en-GB"/>
              <a:t>, 2021). For hotels to succeed in a cutthroat industry and ensure client happiness stays at the </a:t>
            </a:r>
            <a:r>
              <a:rPr lang="en-GB" err="1"/>
              <a:t>center</a:t>
            </a:r>
            <a:r>
              <a:rPr lang="en-GB"/>
              <a:t> of their business, they must continuously strive to exceed standards.</a:t>
            </a:r>
            <a:endParaRPr lang="en-US"/>
          </a:p>
          <a:p>
            <a:pPr marL="228600" indent="-228600">
              <a:lnSpc>
                <a:spcPct val="90000"/>
              </a:lnSpc>
              <a:spcBef>
                <a:spcPts val="1000"/>
              </a:spcBef>
            </a:pPr>
            <a:endParaRPr lang="en-GB"/>
          </a:p>
          <a:p>
            <a:pPr marL="228600" indent="-228600">
              <a:lnSpc>
                <a:spcPct val="90000"/>
              </a:lnSpc>
              <a:spcBef>
                <a:spcPts val="1000"/>
              </a:spcBef>
            </a:pPr>
            <a:endParaRPr lang="en-GB"/>
          </a:p>
          <a:p>
            <a:endParaRPr lang="en-US">
              <a:cs typeface="Calibri"/>
            </a:endParaRPr>
          </a:p>
        </p:txBody>
      </p:sp>
      <p:sp>
        <p:nvSpPr>
          <p:cNvPr id="4" name="Slide Number Placeholder 3"/>
          <p:cNvSpPr>
            <a:spLocks noGrp="1"/>
          </p:cNvSpPr>
          <p:nvPr>
            <p:ph type="sldNum" sz="quarter" idx="5"/>
          </p:nvPr>
        </p:nvSpPr>
        <p:spPr/>
        <p:txBody>
          <a:bodyPr/>
          <a:lstStyle/>
          <a:p>
            <a:fld id="{3BAA3A7C-7E49-4537-85FE-3D7B7E4386C2}" type="slidenum">
              <a:rPr/>
              <a:pPr/>
              <a:t>8</a:t>
            </a:fld>
            <a:endParaRPr lang="en-GB"/>
          </a:p>
        </p:txBody>
      </p:sp>
    </p:spTree>
    <p:extLst>
      <p:ext uri="{BB962C8B-B14F-4D97-AF65-F5344CB8AC3E}">
        <p14:creationId xmlns:p14="http://schemas.microsoft.com/office/powerpoint/2010/main" val="14770552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ct val="0"/>
              </a:spcBef>
            </a:pPr>
            <a:r>
              <a:rPr lang="en-GB" b="1"/>
              <a:t>Recommendation</a:t>
            </a:r>
            <a:br>
              <a:rPr lang="en-GB" b="1">
                <a:cs typeface="+mn-lt"/>
              </a:rPr>
            </a:br>
            <a:endParaRPr lang="en-GB"/>
          </a:p>
          <a:p>
            <a:pPr marL="228600" indent="-228600">
              <a:lnSpc>
                <a:spcPct val="90000"/>
              </a:lnSpc>
              <a:spcBef>
                <a:spcPts val="1000"/>
              </a:spcBef>
            </a:pPr>
            <a:r>
              <a:rPr lang="en-GB"/>
              <a:t>Hilton Garden Inn is Widely recognised as a trustworthy and respected hotel brand. The company should think of innovative technologies like mobile check-in/check-out options, personalised communication platforms, and feedback from consumer systems that will enhance guest experiences(Ahmed Hassan Abdou, Hassan and Dief, 2020). These advances can enhance the guest's experience by streamlining processes, enhancing interaction, and gathering insightful data. Hilton Garden Inn may also encourage and cultivate its team to provide excellent guest services. The capacity to anticipate client needs and deliver individualised experiences will be fostered via training programmes that strongly emphasise attentiveness, problem-solving abilities, and initiative. Fostering a culture focused on the customer's needs will guarantee that each worker recognises the value of guest happiness and fully participates in giving visitors memorable </a:t>
            </a:r>
            <a:r>
              <a:rPr lang="en-GB" err="1"/>
              <a:t>stays.Hilton</a:t>
            </a:r>
            <a:r>
              <a:rPr lang="en-GB"/>
              <a:t> Garden Inn may maintain its edge in the market, foster strong client loyalty, and position itself as a top option for travellers on both ends of the spectrum by routinely reviewing and improving its guest offerings.</a:t>
            </a:r>
            <a:endParaRPr lang="en-US"/>
          </a:p>
          <a:p>
            <a:pPr>
              <a:lnSpc>
                <a:spcPct val="90000"/>
              </a:lnSpc>
              <a:spcBef>
                <a:spcPts val="1000"/>
              </a:spcBef>
            </a:pPr>
            <a:endParaRPr lang="en-GB"/>
          </a:p>
          <a:p>
            <a:endParaRPr lang="en-US">
              <a:cs typeface="Calibri"/>
            </a:endParaRPr>
          </a:p>
        </p:txBody>
      </p:sp>
      <p:sp>
        <p:nvSpPr>
          <p:cNvPr id="4" name="Slide Number Placeholder 3"/>
          <p:cNvSpPr>
            <a:spLocks noGrp="1"/>
          </p:cNvSpPr>
          <p:nvPr>
            <p:ph type="sldNum" sz="quarter" idx="5"/>
          </p:nvPr>
        </p:nvSpPr>
        <p:spPr/>
        <p:txBody>
          <a:bodyPr/>
          <a:lstStyle/>
          <a:p>
            <a:fld id="{3BAA3A7C-7E49-4537-85FE-3D7B7E4386C2}" type="slidenum">
              <a:rPr/>
              <a:pPr/>
              <a:t>9</a:t>
            </a:fld>
            <a:endParaRPr lang="en-GB"/>
          </a:p>
        </p:txBody>
      </p:sp>
    </p:spTree>
    <p:extLst>
      <p:ext uri="{BB962C8B-B14F-4D97-AF65-F5344CB8AC3E}">
        <p14:creationId xmlns:p14="http://schemas.microsoft.com/office/powerpoint/2010/main" val="21928742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pPr/>
              <a:t>26/05/2023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pPr/>
              <a:t>26/05/2023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pPr/>
              <a:t>26/05/2023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pPr/>
              <a:t>26/05/2023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pPr/>
              <a:t>26/05/2023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pPr/>
              <a:t>26/05/2023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pPr/>
              <a:t>26/05/2023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pPr/>
              <a:t>26/05/2023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pPr/>
              <a:t>26/05/2023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pPr/>
              <a:t>26/05/2023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pPr/>
              <a:t>26/05/2023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pPr/>
              <a:t>26/05/2023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pPr/>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academicarchive.snhu.edu/handle/10474/3473" TargetMode="External"/><Relationship Id="rId2" Type="http://schemas.openxmlformats.org/officeDocument/2006/relationships/image" Target="../media/image10.jpeg"/><Relationship Id="rId1" Type="http://schemas.openxmlformats.org/officeDocument/2006/relationships/slideLayout" Target="../slideLayouts/slideLayout2.xml"/><Relationship Id="rId5" Type="http://schemas.openxmlformats.org/officeDocument/2006/relationships/hyperlink" Target="http://revistageintec.net/wp-content/uploads/2022/03/2133.pdf" TargetMode="External"/><Relationship Id="rId4" Type="http://schemas.openxmlformats.org/officeDocument/2006/relationships/hyperlink" Target="https://books.google.co.ke/books?hl=en&amp;lr=&amp;id=vwytEAAAQBAJ&amp;oi=fnd&amp;pg=PT7&amp;dq=Hilton+Garden+Inn+is+a+famous+hotel+brand+with+an+international+footprint,+an+affiliate+of+Hilton+Worldwide,+Inc&amp;ots=1oFQAPYB3i&amp;sig=SeO8YXqMhCIsI0i4yWx-XpfgLW8&amp;redir_esc=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outdoor, building, sky, resort&#10;&#10;Description automatically generated">
            <a:extLst>
              <a:ext uri="{FF2B5EF4-FFF2-40B4-BE49-F238E27FC236}">
                <a16:creationId xmlns:a16="http://schemas.microsoft.com/office/drawing/2014/main" id="{F6E529AB-F91A-4CE3-EBE5-545394D5B517}"/>
              </a:ext>
            </a:extLst>
          </p:cNvPr>
          <p:cNvPicPr>
            <a:picLocks noChangeAspect="1"/>
          </p:cNvPicPr>
          <p:nvPr/>
        </p:nvPicPr>
        <p:blipFill rotWithShape="1">
          <a:blip r:embed="rId3"/>
          <a:srcRect t="7867" b="7863"/>
          <a:stretch/>
        </p:blipFill>
        <p:spPr>
          <a:xfrm>
            <a:off x="3049" y="9832"/>
            <a:ext cx="12191977" cy="6858022"/>
          </a:xfrm>
          <a:prstGeom prst="rect">
            <a:avLst/>
          </a:prstGeom>
        </p:spPr>
      </p:pic>
      <p:sp>
        <p:nvSpPr>
          <p:cNvPr id="11" name="Rectangle 10">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6" y="643467"/>
            <a:ext cx="5452529" cy="3569242"/>
          </a:xfrm>
        </p:spPr>
        <p:txBody>
          <a:bodyPr anchor="t">
            <a:normAutofit/>
          </a:bodyPr>
          <a:lstStyle/>
          <a:p>
            <a:pPr algn="l"/>
            <a:r>
              <a:rPr lang="en-GB" sz="4400" b="1" dirty="0">
                <a:solidFill>
                  <a:srgbClr val="FFFFFF"/>
                </a:solidFill>
                <a:ea typeface="+mj-lt"/>
                <a:cs typeface="+mj-lt"/>
              </a:rPr>
              <a:t>The role and importance of quality service, hospitality, and guest services within the hotel Industry</a:t>
            </a:r>
            <a:endParaRPr lang="en-US" sz="4400" b="1" dirty="0">
              <a:solidFill>
                <a:srgbClr val="FFFFFF"/>
              </a:solidFill>
              <a:cs typeface="Calibri Light"/>
            </a:endParaRPr>
          </a:p>
        </p:txBody>
      </p:sp>
      <p:sp>
        <p:nvSpPr>
          <p:cNvPr id="13" name="Rectangle 12">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0773C68-A779-8C4C-C3A6-D2BDE3CE2F70}"/>
              </a:ext>
            </a:extLst>
          </p:cNvPr>
          <p:cNvSpPr txBox="1"/>
          <p:nvPr/>
        </p:nvSpPr>
        <p:spPr>
          <a:xfrm>
            <a:off x="7620000" y="4817806"/>
            <a:ext cx="4050890" cy="2031325"/>
          </a:xfrm>
          <a:prstGeom prst="rect">
            <a:avLst/>
          </a:prstGeom>
          <a:noFill/>
        </p:spPr>
        <p:txBody>
          <a:bodyPr wrap="square" rtlCol="0">
            <a:spAutoFit/>
          </a:bodyPr>
          <a:lstStyle/>
          <a:p>
            <a:r>
              <a:rPr lang="en-GB" sz="1800" b="1" dirty="0">
                <a:solidFill>
                  <a:schemeClr val="bg2"/>
                </a:solidFill>
              </a:rPr>
              <a:t>Student ID: </a:t>
            </a:r>
            <a:r>
              <a:rPr lang="en-GB" sz="1800" b="1" i="0" dirty="0">
                <a:solidFill>
                  <a:schemeClr val="bg2"/>
                </a:solidFill>
                <a:effectLst/>
              </a:rPr>
              <a:t>2232199</a:t>
            </a:r>
          </a:p>
          <a:p>
            <a:r>
              <a:rPr lang="en-GB" sz="1800" b="1" dirty="0">
                <a:solidFill>
                  <a:schemeClr val="bg2"/>
                </a:solidFill>
              </a:rPr>
              <a:t>Student name: Daniel </a:t>
            </a:r>
            <a:r>
              <a:rPr lang="en-GB" sz="1800" b="1" dirty="0" err="1">
                <a:solidFill>
                  <a:schemeClr val="bg2"/>
                </a:solidFill>
              </a:rPr>
              <a:t>Fieraru</a:t>
            </a:r>
            <a:endParaRPr lang="en-GB" sz="1800" b="1" dirty="0">
              <a:solidFill>
                <a:schemeClr val="bg2"/>
              </a:solidFill>
            </a:endParaRPr>
          </a:p>
          <a:p>
            <a:r>
              <a:rPr lang="en-GB" sz="1800" b="1" dirty="0">
                <a:solidFill>
                  <a:schemeClr val="bg2"/>
                </a:solidFill>
              </a:rPr>
              <a:t>Module ID: BMIH4003</a:t>
            </a:r>
          </a:p>
          <a:p>
            <a:r>
              <a:rPr lang="en-GB" sz="1800" b="1" dirty="0">
                <a:solidFill>
                  <a:schemeClr val="bg2"/>
                </a:solidFill>
              </a:rPr>
              <a:t>Module name: Hospitality and Guest Service Management </a:t>
            </a:r>
          </a:p>
          <a:p>
            <a:r>
              <a:rPr lang="en-GB" sz="1800" b="1" dirty="0">
                <a:solidFill>
                  <a:schemeClr val="bg2"/>
                </a:solidFill>
              </a:rPr>
              <a:t>Lecturer: </a:t>
            </a:r>
            <a:r>
              <a:rPr lang="en-GB" sz="1800" b="1" dirty="0" err="1">
                <a:solidFill>
                  <a:schemeClr val="bg2"/>
                </a:solidFill>
              </a:rPr>
              <a:t>Chalrotte</a:t>
            </a:r>
            <a:r>
              <a:rPr lang="en-GB" sz="1800" b="1" dirty="0">
                <a:solidFill>
                  <a:schemeClr val="bg2"/>
                </a:solidFill>
              </a:rPr>
              <a:t> Joyner</a:t>
            </a:r>
          </a:p>
          <a:p>
            <a:r>
              <a:rPr lang="en-GB" sz="1800" b="1" dirty="0">
                <a:solidFill>
                  <a:schemeClr val="bg2"/>
                </a:solidFill>
              </a:rPr>
              <a:t>Submission date: 26/05/2023</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6">
            <a:extLst>
              <a:ext uri="{FF2B5EF4-FFF2-40B4-BE49-F238E27FC236}">
                <a16:creationId xmlns:a16="http://schemas.microsoft.com/office/drawing/2014/main" id="{F5B9C93C-ADA9-41C0-25D4-4C8B60F6C33C}"/>
              </a:ext>
            </a:extLst>
          </p:cNvPr>
          <p:cNvPicPr>
            <a:picLocks noChangeAspect="1"/>
          </p:cNvPicPr>
          <p:nvPr/>
        </p:nvPicPr>
        <p:blipFill rotWithShape="1">
          <a:blip r:embed="rId3">
            <a:duotone>
              <a:prstClr val="black"/>
              <a:schemeClr val="tx2">
                <a:tint val="45000"/>
                <a:satMod val="400000"/>
              </a:schemeClr>
            </a:duotone>
            <a:alphaModFix amt="25000"/>
          </a:blip>
          <a:srcRect l="9530" r="21136"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700EE57F-46FE-91C9-154F-D725CF0946A1}"/>
              </a:ext>
            </a:extLst>
          </p:cNvPr>
          <p:cNvSpPr>
            <a:spLocks noGrp="1"/>
          </p:cNvSpPr>
          <p:nvPr>
            <p:ph type="title"/>
          </p:nvPr>
        </p:nvSpPr>
        <p:spPr>
          <a:xfrm>
            <a:off x="838200" y="365125"/>
            <a:ext cx="10515600" cy="1325563"/>
          </a:xfrm>
        </p:spPr>
        <p:txBody>
          <a:bodyPr>
            <a:normAutofit/>
          </a:bodyPr>
          <a:lstStyle/>
          <a:p>
            <a:r>
              <a:rPr lang="en-GB" b="1">
                <a:cs typeface="Calibri Light"/>
              </a:rPr>
              <a:t>Introduction</a:t>
            </a:r>
            <a:br>
              <a:rPr lang="en-GB" b="1">
                <a:cs typeface="Calibri Light"/>
              </a:rPr>
            </a:br>
            <a:endParaRPr lang="en-GB" b="1">
              <a:cs typeface="Calibri Light"/>
            </a:endParaRPr>
          </a:p>
        </p:txBody>
      </p:sp>
      <p:sp>
        <p:nvSpPr>
          <p:cNvPr id="3" name="Content Placeholder 2">
            <a:extLst>
              <a:ext uri="{FF2B5EF4-FFF2-40B4-BE49-F238E27FC236}">
                <a16:creationId xmlns:a16="http://schemas.microsoft.com/office/drawing/2014/main" id="{AF00681D-F173-BF02-068D-9FC0BD4FEC89}"/>
              </a:ext>
            </a:extLst>
          </p:cNvPr>
          <p:cNvSpPr>
            <a:spLocks noGrp="1"/>
          </p:cNvSpPr>
          <p:nvPr>
            <p:ph idx="1"/>
          </p:nvPr>
        </p:nvSpPr>
        <p:spPr>
          <a:xfrm>
            <a:off x="838200" y="1825625"/>
            <a:ext cx="10515600" cy="4351338"/>
          </a:xfrm>
        </p:spPr>
        <p:txBody>
          <a:bodyPr vert="horz" lIns="91440" tIns="45720" rIns="91440" bIns="45720" rtlCol="0" anchor="t">
            <a:normAutofit/>
          </a:bodyPr>
          <a:lstStyle/>
          <a:p>
            <a:r>
              <a:rPr lang="en-GB" sz="1800">
                <a:ea typeface="+mn-lt"/>
                <a:cs typeface="+mn-lt"/>
              </a:rPr>
              <a:t>Famous hotel chain Hilton Garden Inn is associated with Hilton Worldwide, Inc. (Google Books, 2023).</a:t>
            </a:r>
            <a:endParaRPr lang="en-US" sz="1800">
              <a:ea typeface="+mn-lt"/>
              <a:cs typeface="+mn-lt"/>
            </a:endParaRPr>
          </a:p>
          <a:p>
            <a:r>
              <a:rPr lang="en-GB" sz="1800">
                <a:ea typeface="+mn-lt"/>
                <a:cs typeface="+mn-lt"/>
              </a:rPr>
              <a:t>Founded in 1996, providing comfortable and convenient lodging (Google Books, 2023).</a:t>
            </a:r>
            <a:endParaRPr lang="en-GB"/>
          </a:p>
          <a:p>
            <a:r>
              <a:rPr lang="en-GB" sz="1800">
                <a:ea typeface="+mn-lt"/>
                <a:cs typeface="+mn-lt"/>
              </a:rPr>
              <a:t>Over 800 properties spread throughout 41 nations (Google Books, 2023).</a:t>
            </a:r>
            <a:endParaRPr lang="en-US"/>
          </a:p>
          <a:p>
            <a:r>
              <a:rPr lang="en-GB" sz="1800">
                <a:ea typeface="+mn-lt"/>
                <a:cs typeface="+mn-lt"/>
              </a:rPr>
              <a:t>emphasises providing excellent customer service (Horng et al., 2022).</a:t>
            </a:r>
            <a:endParaRPr lang="en-GB">
              <a:ea typeface="+mn-lt"/>
              <a:cs typeface="+mn-lt"/>
            </a:endParaRPr>
          </a:p>
          <a:p>
            <a:r>
              <a:rPr lang="en-GB" sz="1800">
                <a:ea typeface="+mn-lt"/>
                <a:cs typeface="+mn-lt"/>
              </a:rPr>
              <a:t>offers well-maintained accommodations with premium features including complimentary Wi-Fi and fitness facilities (Horng et al., 2022).</a:t>
            </a:r>
            <a:endParaRPr lang="en-US"/>
          </a:p>
          <a:p>
            <a:r>
              <a:rPr lang="en-GB" sz="1800">
                <a:ea typeface="+mn-lt"/>
                <a:cs typeface="+mn-lt"/>
              </a:rPr>
              <a:t>aims to make visitors feel at home and shows them sincere gratitude (Fida Ragheb Hassanein and Hale zgit, 2022).</a:t>
            </a:r>
            <a:endParaRPr lang="en-US">
              <a:ea typeface="+mn-lt"/>
              <a:cs typeface="+mn-lt"/>
            </a:endParaRPr>
          </a:p>
          <a:p>
            <a:r>
              <a:rPr lang="en-GB" sz="1800">
                <a:ea typeface="+mn-lt"/>
                <a:cs typeface="+mn-lt"/>
              </a:rPr>
              <a:t>provides a range of accommodations and services to its visitors, including meeting spaces and transportation (Fida Ragheb Hassanein and Hale zgit, 2022).</a:t>
            </a:r>
            <a:endParaRPr lang="en-GB"/>
          </a:p>
          <a:p>
            <a:r>
              <a:rPr lang="en-GB" sz="1800">
                <a:ea typeface="+mn-lt"/>
                <a:cs typeface="+mn-lt"/>
              </a:rPr>
              <a:t>Access to the Pavilion Pantry Store, open twenty-four hours a day for food and essentials (Fida Ragheb Hassanein and Hale zgit, 2022).</a:t>
            </a:r>
            <a:endParaRPr lang="en-US"/>
          </a:p>
        </p:txBody>
      </p:sp>
    </p:spTree>
    <p:extLst>
      <p:ext uri="{BB962C8B-B14F-4D97-AF65-F5344CB8AC3E}">
        <p14:creationId xmlns:p14="http://schemas.microsoft.com/office/powerpoint/2010/main" val="326387808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5D07823E-11C7-153E-077B-557E1DC4EA1E}"/>
              </a:ext>
            </a:extLst>
          </p:cNvPr>
          <p:cNvSpPr>
            <a:spLocks noGrp="1"/>
          </p:cNvSpPr>
          <p:nvPr>
            <p:ph type="title"/>
          </p:nvPr>
        </p:nvSpPr>
        <p:spPr>
          <a:xfrm>
            <a:off x="838200" y="448721"/>
            <a:ext cx="4707671" cy="1225650"/>
          </a:xfrm>
        </p:spPr>
        <p:txBody>
          <a:bodyPr anchor="b">
            <a:normAutofit/>
          </a:bodyPr>
          <a:lstStyle/>
          <a:p>
            <a:r>
              <a:rPr lang="en-GB" sz="3500" b="1">
                <a:solidFill>
                  <a:schemeClr val="bg1"/>
                </a:solidFill>
              </a:rPr>
              <a:t>Hilton Garden Inn </a:t>
            </a:r>
            <a:r>
              <a:rPr lang="en-GB" sz="3500" b="1">
                <a:solidFill>
                  <a:schemeClr val="bg1"/>
                </a:solidFill>
                <a:latin typeface="Calibri Light"/>
                <a:cs typeface="Arial"/>
              </a:rPr>
              <a:t>hotel brand’s </a:t>
            </a:r>
            <a:r>
              <a:rPr lang="en-GB" sz="3500" b="1">
                <a:solidFill>
                  <a:schemeClr val="bg1"/>
                </a:solidFill>
              </a:rPr>
              <a:t>main consumers</a:t>
            </a:r>
            <a:endParaRPr lang="en-GB" sz="3500" b="1">
              <a:solidFill>
                <a:schemeClr val="bg1"/>
              </a:solidFill>
              <a:cs typeface="Calibri Light"/>
            </a:endParaRPr>
          </a:p>
          <a:p>
            <a:endParaRPr lang="en-GB" sz="3500" b="1">
              <a:solidFill>
                <a:schemeClr val="bg1"/>
              </a:solidFill>
              <a:cs typeface="Calibri Light"/>
            </a:endParaRPr>
          </a:p>
        </p:txBody>
      </p:sp>
      <p:cxnSp>
        <p:nvCxnSpPr>
          <p:cNvPr id="16" name="Straight Connector 15">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95E0E22-1ADE-F62C-BAE5-16AF3DE83F07}"/>
              </a:ext>
            </a:extLst>
          </p:cNvPr>
          <p:cNvSpPr>
            <a:spLocks noGrp="1"/>
          </p:cNvSpPr>
          <p:nvPr>
            <p:ph idx="1"/>
          </p:nvPr>
        </p:nvSpPr>
        <p:spPr>
          <a:xfrm>
            <a:off x="423317" y="1909192"/>
            <a:ext cx="5679191" cy="4294690"/>
          </a:xfrm>
        </p:spPr>
        <p:txBody>
          <a:bodyPr vert="horz" lIns="91440" tIns="45720" rIns="91440" bIns="45720" rtlCol="0" anchor="t">
            <a:noAutofit/>
          </a:bodyPr>
          <a:lstStyle/>
          <a:p>
            <a:pPr algn="just"/>
            <a:r>
              <a:rPr lang="en-GB" sz="1400">
                <a:solidFill>
                  <a:schemeClr val="bg1"/>
                </a:solidFill>
                <a:ea typeface="+mn-lt"/>
                <a:cs typeface="+mn-lt"/>
              </a:rPr>
              <a:t>Corporate travellers that value acceptable atmosphere, convenient locations, and necessary facilities are among the clientele served by Hilton Garden Inn (Tien, 2019).</a:t>
            </a:r>
            <a:endParaRPr lang="en-US" sz="1400">
              <a:solidFill>
                <a:schemeClr val="bg1"/>
              </a:solidFill>
              <a:cs typeface="Calibri"/>
            </a:endParaRPr>
          </a:p>
          <a:p>
            <a:pPr algn="just"/>
            <a:r>
              <a:rPr lang="en-GB" sz="1400">
                <a:solidFill>
                  <a:schemeClr val="bg1"/>
                </a:solidFill>
                <a:ea typeface="+mn-lt"/>
                <a:cs typeface="+mn-lt"/>
              </a:rPr>
              <a:t>Leisure travellers seeking a calm and welcoming environment for a relaxing vacation (</a:t>
            </a:r>
            <a:r>
              <a:rPr lang="en-GB" sz="1400" err="1">
                <a:solidFill>
                  <a:schemeClr val="bg1"/>
                </a:solidFill>
                <a:ea typeface="+mn-lt"/>
                <a:cs typeface="+mn-lt"/>
              </a:rPr>
              <a:t>DeYeso</a:t>
            </a:r>
            <a:r>
              <a:rPr lang="en-GB" sz="1400">
                <a:solidFill>
                  <a:schemeClr val="bg1"/>
                </a:solidFill>
                <a:ea typeface="+mn-lt"/>
                <a:cs typeface="+mn-lt"/>
              </a:rPr>
              <a:t>, 2019).</a:t>
            </a:r>
            <a:endParaRPr lang="en-GB" sz="1400">
              <a:solidFill>
                <a:schemeClr val="bg1"/>
              </a:solidFill>
              <a:cs typeface="Calibri"/>
            </a:endParaRPr>
          </a:p>
          <a:p>
            <a:pPr algn="just"/>
            <a:r>
              <a:rPr lang="en-GB" sz="1400">
                <a:solidFill>
                  <a:schemeClr val="bg1"/>
                </a:solidFill>
                <a:ea typeface="+mn-lt"/>
                <a:cs typeface="+mn-lt"/>
              </a:rPr>
              <a:t>Frequent travellers who value the dependability and familiarity of a well-known hotel brand (Tien, 2019).</a:t>
            </a:r>
            <a:endParaRPr lang="en-US" sz="1400">
              <a:solidFill>
                <a:schemeClr val="bg1"/>
              </a:solidFill>
              <a:ea typeface="+mn-lt"/>
              <a:cs typeface="+mn-lt"/>
            </a:endParaRPr>
          </a:p>
          <a:p>
            <a:pPr algn="just"/>
            <a:r>
              <a:rPr lang="en-GB" sz="1400">
                <a:solidFill>
                  <a:schemeClr val="bg1"/>
                </a:solidFill>
                <a:ea typeface="+mn-lt"/>
                <a:cs typeface="+mn-lt"/>
              </a:rPr>
              <a:t>These customers' needs are met by Hilton Garden Inn, which provides well-stocked business centres, free high-speed internet access, adjustable conference spaces, spacious rooms, and comfortable facilities (Tien, 2019; </a:t>
            </a:r>
            <a:r>
              <a:rPr lang="en-GB" sz="1400" err="1">
                <a:solidFill>
                  <a:schemeClr val="bg1"/>
                </a:solidFill>
                <a:ea typeface="+mn-lt"/>
                <a:cs typeface="+mn-lt"/>
              </a:rPr>
              <a:t>DeYeso</a:t>
            </a:r>
            <a:r>
              <a:rPr lang="en-GB" sz="1400">
                <a:solidFill>
                  <a:schemeClr val="bg1"/>
                </a:solidFill>
                <a:ea typeface="+mn-lt"/>
                <a:cs typeface="+mn-lt"/>
              </a:rPr>
              <a:t>, 2019).</a:t>
            </a:r>
          </a:p>
          <a:p>
            <a:pPr algn="just"/>
            <a:r>
              <a:rPr lang="en-GB" sz="1400">
                <a:solidFill>
                  <a:schemeClr val="bg1"/>
                </a:solidFill>
                <a:ea typeface="+mn-lt"/>
                <a:cs typeface="+mn-lt"/>
              </a:rPr>
              <a:t>Visitors who visit frequently can take advantage of the Hilton Honours loyalty programme, earning points and receiving exclusive incentives (Tien, 2019).</a:t>
            </a:r>
            <a:endParaRPr lang="en-GB" sz="1400">
              <a:solidFill>
                <a:schemeClr val="bg1"/>
              </a:solidFill>
              <a:cs typeface="Calibri"/>
            </a:endParaRPr>
          </a:p>
          <a:p>
            <a:pPr algn="just">
              <a:lnSpc>
                <a:spcPct val="150000"/>
              </a:lnSpc>
            </a:pPr>
            <a:r>
              <a:rPr lang="en-GB" sz="1400">
                <a:solidFill>
                  <a:schemeClr val="bg1"/>
                </a:solidFill>
                <a:ea typeface="+mn-lt"/>
                <a:cs typeface="+mn-lt"/>
              </a:rPr>
              <a:t>Hilton Garden Inn endeavours to provide comfortable rooms, useful amenities, and personalised services to all types of travellers (Tien, 2019).</a:t>
            </a:r>
            <a:endParaRPr lang="en-GB" sz="1400">
              <a:solidFill>
                <a:schemeClr val="bg1"/>
              </a:solidFill>
              <a:cs typeface="Calibri"/>
            </a:endParaRPr>
          </a:p>
        </p:txBody>
      </p:sp>
      <p:cxnSp>
        <p:nvCxnSpPr>
          <p:cNvPr id="18" name="Straight Connector 17">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plate, table, person, banquet&#10;&#10;Description automatically generated">
            <a:extLst>
              <a:ext uri="{FF2B5EF4-FFF2-40B4-BE49-F238E27FC236}">
                <a16:creationId xmlns:a16="http://schemas.microsoft.com/office/drawing/2014/main" id="{E3CDC086-4FE3-2AC8-349E-6E5836EF729A}"/>
              </a:ext>
            </a:extLst>
          </p:cNvPr>
          <p:cNvPicPr>
            <a:picLocks noChangeAspect="1"/>
          </p:cNvPicPr>
          <p:nvPr/>
        </p:nvPicPr>
        <p:blipFill rotWithShape="1">
          <a:blip r:embed="rId3"/>
          <a:srcRect l="3160" r="3250" b="2"/>
          <a:stretch/>
        </p:blipFill>
        <p:spPr>
          <a:xfrm>
            <a:off x="6525453" y="10"/>
            <a:ext cx="5666547" cy="6857990"/>
          </a:xfrm>
          <a:prstGeom prst="rect">
            <a:avLst/>
          </a:prstGeom>
        </p:spPr>
      </p:pic>
    </p:spTree>
    <p:extLst>
      <p:ext uri="{BB962C8B-B14F-4D97-AF65-F5344CB8AC3E}">
        <p14:creationId xmlns:p14="http://schemas.microsoft.com/office/powerpoint/2010/main" val="17669063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5CA6B108-00E3-2C5B-DCA9-0FCABA53C487}"/>
              </a:ext>
            </a:extLst>
          </p:cNvPr>
          <p:cNvSpPr>
            <a:spLocks noGrp="1"/>
          </p:cNvSpPr>
          <p:nvPr>
            <p:ph type="title"/>
          </p:nvPr>
        </p:nvSpPr>
        <p:spPr>
          <a:xfrm>
            <a:off x="838200" y="448721"/>
            <a:ext cx="4707671" cy="1225650"/>
          </a:xfrm>
        </p:spPr>
        <p:txBody>
          <a:bodyPr anchor="b">
            <a:normAutofit/>
          </a:bodyPr>
          <a:lstStyle/>
          <a:p>
            <a:r>
              <a:rPr lang="en-GB" sz="2700" b="1">
                <a:solidFill>
                  <a:schemeClr val="bg1"/>
                </a:solidFill>
                <a:latin typeface="Calibri Light"/>
                <a:ea typeface="+mj-lt"/>
                <a:cs typeface="Arial"/>
              </a:rPr>
              <a:t>Services and facilities </a:t>
            </a:r>
            <a:r>
              <a:rPr lang="en-GB" sz="2700" b="1">
                <a:solidFill>
                  <a:schemeClr val="bg1"/>
                </a:solidFill>
                <a:ea typeface="+mj-lt"/>
                <a:cs typeface="+mj-lt"/>
              </a:rPr>
              <a:t>that are provided to guests by the Hilton Garden Inn</a:t>
            </a:r>
            <a:endParaRPr lang="en-US" sz="2700" b="1">
              <a:solidFill>
                <a:schemeClr val="bg1"/>
              </a:solidFill>
              <a:ea typeface="+mj-lt"/>
              <a:cs typeface="+mj-lt"/>
            </a:endParaRPr>
          </a:p>
          <a:p>
            <a:endParaRPr lang="en-GB" sz="2700" b="1">
              <a:solidFill>
                <a:schemeClr val="bg1"/>
              </a:solidFill>
              <a:cs typeface="Calibri Light"/>
            </a:endParaRPr>
          </a:p>
        </p:txBody>
      </p:sp>
      <p:cxnSp>
        <p:nvCxnSpPr>
          <p:cNvPr id="16" name="Straight Connector 15">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B685688-4517-0F3D-F139-9450F2EBA24A}"/>
              </a:ext>
            </a:extLst>
          </p:cNvPr>
          <p:cNvSpPr>
            <a:spLocks noGrp="1"/>
          </p:cNvSpPr>
          <p:nvPr>
            <p:ph idx="1"/>
          </p:nvPr>
        </p:nvSpPr>
        <p:spPr>
          <a:xfrm>
            <a:off x="696486" y="1679154"/>
            <a:ext cx="6541833" cy="4668502"/>
          </a:xfrm>
        </p:spPr>
        <p:txBody>
          <a:bodyPr vert="horz" lIns="91440" tIns="45720" rIns="91440" bIns="45720" rtlCol="0" anchor="t">
            <a:noAutofit/>
          </a:bodyPr>
          <a:lstStyle/>
          <a:p>
            <a:pPr algn="just"/>
            <a:r>
              <a:rPr lang="en-GB" sz="1400">
                <a:solidFill>
                  <a:schemeClr val="bg1"/>
                </a:solidFill>
                <a:ea typeface="+mn-lt"/>
                <a:cs typeface="+mn-lt"/>
              </a:rPr>
              <a:t>According to Ali et al. (2023), Hilton Garden Inn offers a friendly, accommodating staff, a quick check-in process, and cosy rooms with contemporary facilities.</a:t>
            </a:r>
            <a:endParaRPr lang="en-US" sz="1400">
              <a:solidFill>
                <a:schemeClr val="bg1"/>
              </a:solidFill>
              <a:ea typeface="+mn-lt"/>
              <a:cs typeface="+mn-lt"/>
            </a:endParaRPr>
          </a:p>
          <a:p>
            <a:pPr algn="just"/>
            <a:r>
              <a:rPr lang="en-GB" sz="1400">
                <a:solidFill>
                  <a:schemeClr val="bg1"/>
                </a:solidFill>
                <a:ea typeface="+mn-lt"/>
                <a:cs typeface="+mn-lt"/>
              </a:rPr>
              <a:t>Flat-screen televisions, microwaves, mini-fridges, and coffee makers are available in the rooms (Ali et al., 2023).</a:t>
            </a:r>
            <a:endParaRPr lang="en-GB" sz="1400">
              <a:solidFill>
                <a:schemeClr val="bg1"/>
              </a:solidFill>
              <a:cs typeface="Calibri"/>
            </a:endParaRPr>
          </a:p>
          <a:p>
            <a:pPr algn="just"/>
            <a:r>
              <a:rPr lang="en-GB" sz="1400">
                <a:solidFill>
                  <a:schemeClr val="bg1"/>
                </a:solidFill>
                <a:ea typeface="+mn-lt"/>
                <a:cs typeface="+mn-lt"/>
              </a:rPr>
              <a:t>Breakfast, lunch and dinner are all served at the hotel's restaurant, which also has a bar area (Ali et al., 2023).</a:t>
            </a:r>
            <a:endParaRPr lang="en-GB" sz="1400">
              <a:solidFill>
                <a:schemeClr val="bg1"/>
              </a:solidFill>
              <a:cs typeface="Calibri"/>
            </a:endParaRPr>
          </a:p>
          <a:p>
            <a:pPr algn="just"/>
            <a:r>
              <a:rPr lang="en-GB" sz="1400">
                <a:solidFill>
                  <a:schemeClr val="bg1"/>
                </a:solidFill>
                <a:ea typeface="+mn-lt"/>
                <a:cs typeface="+mn-lt"/>
              </a:rPr>
              <a:t>For business travellers, a functioning business centre is accessible with broadband access, printing, and faxing capabilities (Ali et al., 2023).</a:t>
            </a:r>
          </a:p>
          <a:p>
            <a:pPr algn="just"/>
            <a:r>
              <a:rPr lang="en-GB" sz="1400">
                <a:solidFill>
                  <a:schemeClr val="bg1"/>
                </a:solidFill>
                <a:ea typeface="+mn-lt"/>
                <a:cs typeface="+mn-lt"/>
              </a:rPr>
              <a:t>A guest-use gym facility is available, and each room has an ergonomic desk (Ali et al., 2023).</a:t>
            </a:r>
            <a:endParaRPr lang="en-GB" sz="1400">
              <a:solidFill>
                <a:schemeClr val="bg1"/>
              </a:solidFill>
              <a:cs typeface="Calibri"/>
            </a:endParaRPr>
          </a:p>
          <a:p>
            <a:pPr algn="just"/>
            <a:r>
              <a:rPr lang="en-GB" sz="1400">
                <a:solidFill>
                  <a:schemeClr val="bg1"/>
                </a:solidFill>
                <a:ea typeface="+mn-lt"/>
                <a:cs typeface="+mn-lt"/>
              </a:rPr>
              <a:t>According to Ali et al. (2023), several places have spas or swimming pools for guests' enjoyment.</a:t>
            </a:r>
          </a:p>
          <a:p>
            <a:pPr algn="just"/>
            <a:r>
              <a:rPr lang="en-GB" sz="1400">
                <a:solidFill>
                  <a:schemeClr val="bg1"/>
                </a:solidFill>
                <a:ea typeface="+mn-lt"/>
                <a:cs typeface="+mn-lt"/>
              </a:rPr>
              <a:t>A convenience shop open every day of the week, free Wi-Fi, and room service are available (Ali et al., 2023).</a:t>
            </a:r>
          </a:p>
          <a:p>
            <a:pPr algn="just"/>
            <a:r>
              <a:rPr lang="en-GB" sz="1400">
                <a:solidFill>
                  <a:schemeClr val="bg1"/>
                </a:solidFill>
                <a:ea typeface="+mn-lt"/>
                <a:cs typeface="+mn-lt"/>
              </a:rPr>
              <a:t>According to Ali et al. (2023), the Hilton Garden Inn provides dry cleaning and laundry services.</a:t>
            </a:r>
            <a:endParaRPr lang="en-GB">
              <a:solidFill>
                <a:schemeClr val="bg1"/>
              </a:solidFill>
            </a:endParaRPr>
          </a:p>
        </p:txBody>
      </p:sp>
      <p:cxnSp>
        <p:nvCxnSpPr>
          <p:cNvPr id="18" name="Straight Connector 17">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indoor, wall, ceiling, room&#10;&#10;Description automatically generated">
            <a:extLst>
              <a:ext uri="{FF2B5EF4-FFF2-40B4-BE49-F238E27FC236}">
                <a16:creationId xmlns:a16="http://schemas.microsoft.com/office/drawing/2014/main" id="{C9934D54-0542-AC05-17E0-3ADE17097E48}"/>
              </a:ext>
            </a:extLst>
          </p:cNvPr>
          <p:cNvPicPr>
            <a:picLocks noChangeAspect="1"/>
          </p:cNvPicPr>
          <p:nvPr/>
        </p:nvPicPr>
        <p:blipFill rotWithShape="1">
          <a:blip r:embed="rId3"/>
          <a:srcRect l="28990" r="25771"/>
          <a:stretch/>
        </p:blipFill>
        <p:spPr>
          <a:xfrm>
            <a:off x="7905679" y="10"/>
            <a:ext cx="4286321" cy="6857990"/>
          </a:xfrm>
          <a:prstGeom prst="rect">
            <a:avLst/>
          </a:prstGeom>
        </p:spPr>
      </p:pic>
    </p:spTree>
    <p:extLst>
      <p:ext uri="{BB962C8B-B14F-4D97-AF65-F5344CB8AC3E}">
        <p14:creationId xmlns:p14="http://schemas.microsoft.com/office/powerpoint/2010/main" val="6105021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person, wall, indoor, food&#10;&#10;Description automatically generated">
            <a:extLst>
              <a:ext uri="{FF2B5EF4-FFF2-40B4-BE49-F238E27FC236}">
                <a16:creationId xmlns:a16="http://schemas.microsoft.com/office/drawing/2014/main" id="{CCD7DEC0-79A7-7F9F-3D75-E44BC3F1160D}"/>
              </a:ext>
            </a:extLst>
          </p:cNvPr>
          <p:cNvPicPr>
            <a:picLocks noChangeAspect="1"/>
          </p:cNvPicPr>
          <p:nvPr/>
        </p:nvPicPr>
        <p:blipFill rotWithShape="1">
          <a:blip r:embed="rId3">
            <a:alphaModFix amt="35000"/>
          </a:blip>
          <a:srcRect t="14844" b="14844"/>
          <a:stretch/>
        </p:blipFill>
        <p:spPr>
          <a:xfrm>
            <a:off x="20" y="10"/>
            <a:ext cx="12191980" cy="6857990"/>
          </a:xfrm>
          <a:prstGeom prst="rect">
            <a:avLst/>
          </a:prstGeom>
        </p:spPr>
      </p:pic>
      <p:sp>
        <p:nvSpPr>
          <p:cNvPr id="2" name="Title 1">
            <a:extLst>
              <a:ext uri="{FF2B5EF4-FFF2-40B4-BE49-F238E27FC236}">
                <a16:creationId xmlns:a16="http://schemas.microsoft.com/office/drawing/2014/main" id="{282BA5D7-C1BC-B2CC-A843-8978F83D2691}"/>
              </a:ext>
            </a:extLst>
          </p:cNvPr>
          <p:cNvSpPr>
            <a:spLocks noGrp="1"/>
          </p:cNvSpPr>
          <p:nvPr>
            <p:ph type="title"/>
          </p:nvPr>
        </p:nvSpPr>
        <p:spPr>
          <a:xfrm>
            <a:off x="838200" y="365125"/>
            <a:ext cx="10515600" cy="1325563"/>
          </a:xfrm>
        </p:spPr>
        <p:txBody>
          <a:bodyPr>
            <a:normAutofit/>
          </a:bodyPr>
          <a:lstStyle/>
          <a:p>
            <a:r>
              <a:rPr lang="en-GB" b="1">
                <a:solidFill>
                  <a:srgbClr val="FFFFFF"/>
                </a:solidFill>
                <a:latin typeface="Calibri Light"/>
                <a:cs typeface="Arial"/>
              </a:rPr>
              <a:t>Function of guest services</a:t>
            </a:r>
            <a:r>
              <a:rPr lang="en-GB">
                <a:solidFill>
                  <a:srgbClr val="FFFFFF"/>
                </a:solidFill>
                <a:latin typeface="Calibri Light"/>
                <a:cs typeface="Arial"/>
              </a:rPr>
              <a:t> </a:t>
            </a:r>
            <a:br>
              <a:rPr lang="en-GB">
                <a:solidFill>
                  <a:srgbClr val="FFFFFF"/>
                </a:solidFill>
                <a:latin typeface="Calibri Light"/>
                <a:cs typeface="Arial"/>
              </a:rPr>
            </a:br>
            <a:endParaRPr lang="en-US">
              <a:solidFill>
                <a:srgbClr val="FFFFFF"/>
              </a:solidFill>
              <a:cs typeface="Calibri Light"/>
            </a:endParaRPr>
          </a:p>
        </p:txBody>
      </p:sp>
      <p:sp>
        <p:nvSpPr>
          <p:cNvPr id="3" name="Content Placeholder 2">
            <a:extLst>
              <a:ext uri="{FF2B5EF4-FFF2-40B4-BE49-F238E27FC236}">
                <a16:creationId xmlns:a16="http://schemas.microsoft.com/office/drawing/2014/main" id="{91B0BA80-4D85-A6D4-3881-BD22F22A0E39}"/>
              </a:ext>
            </a:extLst>
          </p:cNvPr>
          <p:cNvSpPr>
            <a:spLocks noGrp="1"/>
          </p:cNvSpPr>
          <p:nvPr>
            <p:ph idx="1"/>
          </p:nvPr>
        </p:nvSpPr>
        <p:spPr>
          <a:xfrm>
            <a:off x="838200" y="1825625"/>
            <a:ext cx="10515600" cy="4351338"/>
          </a:xfrm>
        </p:spPr>
        <p:txBody>
          <a:bodyPr vert="horz" lIns="91440" tIns="45720" rIns="91440" bIns="45720" rtlCol="0" anchor="t">
            <a:noAutofit/>
          </a:bodyPr>
          <a:lstStyle/>
          <a:p>
            <a:pPr algn="just"/>
            <a:r>
              <a:rPr lang="en-GB" sz="1800">
                <a:ea typeface="+mn-lt"/>
                <a:cs typeface="+mn-lt"/>
              </a:rPr>
              <a:t>For the hospitality sector to succeed, providing excellent guest services is essential (</a:t>
            </a:r>
            <a:r>
              <a:rPr lang="en-GB" sz="1800" err="1">
                <a:ea typeface="+mn-lt"/>
                <a:cs typeface="+mn-lt"/>
              </a:rPr>
              <a:t>Yurievna</a:t>
            </a:r>
            <a:r>
              <a:rPr lang="en-GB" sz="1800">
                <a:ea typeface="+mn-lt"/>
                <a:cs typeface="+mn-lt"/>
              </a:rPr>
              <a:t> Nikolskaya et al., 2021).</a:t>
            </a:r>
            <a:endParaRPr lang="en-US" sz="1800">
              <a:ea typeface="+mn-lt"/>
              <a:cs typeface="+mn-lt"/>
            </a:endParaRPr>
          </a:p>
          <a:p>
            <a:pPr algn="just"/>
            <a:r>
              <a:rPr lang="en-GB" sz="1800">
                <a:ea typeface="+mn-lt"/>
                <a:cs typeface="+mn-lt"/>
              </a:rPr>
              <a:t>They act as the company's public face, giving a warm welcome and swiftly responding to questions or concerns (</a:t>
            </a:r>
            <a:r>
              <a:rPr lang="en-GB" sz="1800" err="1">
                <a:ea typeface="+mn-lt"/>
                <a:cs typeface="+mn-lt"/>
              </a:rPr>
              <a:t>Yurievna</a:t>
            </a:r>
            <a:r>
              <a:rPr lang="en-GB" sz="1800">
                <a:ea typeface="+mn-lt"/>
                <a:cs typeface="+mn-lt"/>
              </a:rPr>
              <a:t> Nikolskaya et al., 2021).</a:t>
            </a:r>
            <a:endParaRPr lang="en-GB" sz="1800">
              <a:cs typeface="Calibri"/>
            </a:endParaRPr>
          </a:p>
          <a:p>
            <a:pPr algn="just"/>
            <a:r>
              <a:rPr lang="en-GB" sz="1800">
                <a:ea typeface="+mn-lt"/>
                <a:cs typeface="+mn-lt"/>
              </a:rPr>
              <a:t>Personalised assistance, reservation making, and special request fulfilment are all provided by the guest services (</a:t>
            </a:r>
            <a:r>
              <a:rPr lang="en-GB" sz="1800" err="1">
                <a:ea typeface="+mn-lt"/>
                <a:cs typeface="+mn-lt"/>
              </a:rPr>
              <a:t>Yurievna</a:t>
            </a:r>
            <a:r>
              <a:rPr lang="en-GB" sz="1800">
                <a:ea typeface="+mn-lt"/>
                <a:cs typeface="+mn-lt"/>
              </a:rPr>
              <a:t> Nikolskaya et al., 2021).</a:t>
            </a:r>
            <a:endParaRPr lang="en-GB" sz="1800">
              <a:cs typeface="Calibri"/>
            </a:endParaRPr>
          </a:p>
          <a:p>
            <a:pPr algn="just"/>
            <a:r>
              <a:rPr lang="en-GB" sz="1800">
                <a:ea typeface="+mn-lt"/>
                <a:cs typeface="+mn-lt"/>
              </a:rPr>
              <a:t>In order to lessen the negative effects on the guest experience, they work as a mediator between visitors and other departments (Lee, 2022).</a:t>
            </a:r>
          </a:p>
          <a:p>
            <a:pPr algn="just"/>
            <a:r>
              <a:rPr lang="en-GB" sz="1800">
                <a:ea typeface="+mn-lt"/>
                <a:cs typeface="+mn-lt"/>
              </a:rPr>
              <a:t>Unhappy customers can become devoted supporters with the right management of difficult situations (Lee, 2022).</a:t>
            </a:r>
            <a:endParaRPr lang="en-GB" sz="1800">
              <a:cs typeface="Calibri"/>
            </a:endParaRPr>
          </a:p>
          <a:p>
            <a:pPr algn="just"/>
            <a:r>
              <a:rPr lang="en-GB" sz="1800">
                <a:ea typeface="+mn-lt"/>
                <a:cs typeface="+mn-lt"/>
              </a:rPr>
              <a:t>Through renovations and amenities, the standard of guest services increases client satisfaction and creates additional revenue (Li et al., 2021).</a:t>
            </a:r>
          </a:p>
          <a:p>
            <a:pPr algn="just">
              <a:lnSpc>
                <a:spcPct val="150000"/>
              </a:lnSpc>
            </a:pPr>
            <a:r>
              <a:rPr lang="en-GB" sz="1800">
                <a:ea typeface="+mn-lt"/>
                <a:cs typeface="+mn-lt"/>
              </a:rPr>
              <a:t>Through favourable encounters and word-of-mouth promotion, guest services support sales and marketing initiatives (Li et al., 2021).</a:t>
            </a:r>
            <a:endParaRPr lang="en-GB" sz="1800">
              <a:cs typeface="Calibri"/>
            </a:endParaRPr>
          </a:p>
        </p:txBody>
      </p:sp>
    </p:spTree>
    <p:extLst>
      <p:ext uri="{BB962C8B-B14F-4D97-AF65-F5344CB8AC3E}">
        <p14:creationId xmlns:p14="http://schemas.microsoft.com/office/powerpoint/2010/main" val="283339077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79DCCC-A9FD-4B86-8E25-0E188CCAA553}"/>
              </a:ext>
            </a:extLst>
          </p:cNvPr>
          <p:cNvSpPr>
            <a:spLocks noGrp="1"/>
          </p:cNvSpPr>
          <p:nvPr>
            <p:ph type="title"/>
          </p:nvPr>
        </p:nvSpPr>
        <p:spPr>
          <a:xfrm>
            <a:off x="640080" y="325369"/>
            <a:ext cx="4368602" cy="1956841"/>
          </a:xfrm>
        </p:spPr>
        <p:txBody>
          <a:bodyPr anchor="b">
            <a:normAutofit/>
          </a:bodyPr>
          <a:lstStyle/>
          <a:p>
            <a:r>
              <a:rPr lang="en-GB" sz="5400" b="1">
                <a:latin typeface="Calibri Light"/>
                <a:cs typeface="Arial"/>
              </a:rPr>
              <a:t>Importance </a:t>
            </a:r>
            <a:r>
              <a:rPr lang="en-GB" sz="5400" b="1">
                <a:ea typeface="+mj-lt"/>
                <a:cs typeface="+mj-lt"/>
              </a:rPr>
              <a:t>of hospitality</a:t>
            </a:r>
            <a:endParaRPr lang="en-US" sz="5400" b="1">
              <a:cs typeface="Calibri Light"/>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81012AC-797B-F706-C6C1-30C48971E43D}"/>
              </a:ext>
            </a:extLst>
          </p:cNvPr>
          <p:cNvSpPr>
            <a:spLocks noGrp="1"/>
          </p:cNvSpPr>
          <p:nvPr>
            <p:ph idx="1"/>
          </p:nvPr>
        </p:nvSpPr>
        <p:spPr>
          <a:xfrm>
            <a:off x="640080" y="2872899"/>
            <a:ext cx="4243589" cy="3982026"/>
          </a:xfrm>
        </p:spPr>
        <p:txBody>
          <a:bodyPr vert="horz" lIns="91440" tIns="45720" rIns="91440" bIns="45720" rtlCol="0" anchor="t">
            <a:normAutofit lnSpcReduction="10000"/>
          </a:bodyPr>
          <a:lstStyle/>
          <a:p>
            <a:pPr algn="just"/>
            <a:r>
              <a:rPr lang="en-GB" sz="1400">
                <a:ea typeface="+mn-lt"/>
                <a:cs typeface="+mn-lt"/>
              </a:rPr>
              <a:t>By putting guests at rest and exceeding their expectations, hospitality plays a significant part in the hotel industry (</a:t>
            </a:r>
            <a:r>
              <a:rPr lang="en-GB" sz="1400" err="1">
                <a:ea typeface="+mn-lt"/>
                <a:cs typeface="+mn-lt"/>
              </a:rPr>
              <a:t>Schwepker</a:t>
            </a:r>
            <a:r>
              <a:rPr lang="en-GB" sz="1400">
                <a:ea typeface="+mn-lt"/>
                <a:cs typeface="+mn-lt"/>
              </a:rPr>
              <a:t> and Dimitriou, 2021).</a:t>
            </a:r>
            <a:endParaRPr lang="en-US">
              <a:ea typeface="+mn-lt"/>
              <a:cs typeface="+mn-lt"/>
            </a:endParaRPr>
          </a:p>
          <a:p>
            <a:pPr algn="just"/>
            <a:r>
              <a:rPr lang="en-GB" sz="1400">
                <a:ea typeface="+mn-lt"/>
                <a:cs typeface="+mn-lt"/>
              </a:rPr>
              <a:t>It goes beyond just providing bare-bones lodging and concentrates on making visitors feel welcome and respected (Garrido-Moreno, Garca-Morales, and </a:t>
            </a:r>
            <a:r>
              <a:rPr lang="en-GB" sz="1400" err="1">
                <a:ea typeface="+mn-lt"/>
                <a:cs typeface="+mn-lt"/>
              </a:rPr>
              <a:t>Martn</a:t>
            </a:r>
            <a:r>
              <a:rPr lang="en-GB" sz="1400">
                <a:ea typeface="+mn-lt"/>
                <a:cs typeface="+mn-lt"/>
              </a:rPr>
              <a:t>-Rojas, 2021).</a:t>
            </a:r>
            <a:endParaRPr lang="en-GB">
              <a:cs typeface="Calibri"/>
            </a:endParaRPr>
          </a:p>
          <a:p>
            <a:pPr algn="just"/>
            <a:r>
              <a:rPr lang="en-GB" sz="1400">
                <a:ea typeface="+mn-lt"/>
                <a:cs typeface="+mn-lt"/>
              </a:rPr>
              <a:t>To please guests and establish a solid reputation, hotels work hard to deliver exceptional service (</a:t>
            </a:r>
            <a:r>
              <a:rPr lang="en-GB" sz="1400" err="1">
                <a:ea typeface="+mn-lt"/>
                <a:cs typeface="+mn-lt"/>
              </a:rPr>
              <a:t>Schwepker</a:t>
            </a:r>
            <a:r>
              <a:rPr lang="en-GB" sz="1400">
                <a:ea typeface="+mn-lt"/>
                <a:cs typeface="+mn-lt"/>
              </a:rPr>
              <a:t> and Dimitriou, 2021).</a:t>
            </a:r>
            <a:endParaRPr lang="en-GB">
              <a:ea typeface="+mn-lt"/>
              <a:cs typeface="+mn-lt"/>
            </a:endParaRPr>
          </a:p>
          <a:p>
            <a:pPr algn="just"/>
            <a:r>
              <a:rPr lang="en-GB" sz="1400">
                <a:ea typeface="+mn-lt"/>
                <a:cs typeface="+mn-lt"/>
              </a:rPr>
              <a:t>According to Garrido-Moreno, Garca-Morales, and </a:t>
            </a:r>
            <a:r>
              <a:rPr lang="en-GB" sz="1400" err="1">
                <a:ea typeface="+mn-lt"/>
                <a:cs typeface="+mn-lt"/>
              </a:rPr>
              <a:t>Martn</a:t>
            </a:r>
            <a:r>
              <a:rPr lang="en-GB" sz="1400">
                <a:ea typeface="+mn-lt"/>
                <a:cs typeface="+mn-lt"/>
              </a:rPr>
              <a:t>-Rojas 2021, providing personalised customer service and anticipating visitors' demands can make a lasting impression and encourage repeat business.</a:t>
            </a:r>
            <a:endParaRPr lang="en-GB">
              <a:cs typeface="Calibri"/>
            </a:endParaRPr>
          </a:p>
          <a:p>
            <a:pPr algn="just">
              <a:lnSpc>
                <a:spcPct val="150000"/>
              </a:lnSpc>
            </a:pPr>
            <a:r>
              <a:rPr lang="en-GB" sz="1400">
                <a:ea typeface="+mn-lt"/>
                <a:cs typeface="+mn-lt"/>
              </a:rPr>
              <a:t>Giving visitors a fantastic experience and making sure they are happy with their stay requires excellent hospitality.</a:t>
            </a:r>
            <a:endParaRPr lang="en-US">
              <a:ea typeface="+mn-lt"/>
              <a:cs typeface="+mn-lt"/>
            </a:endParaRPr>
          </a:p>
        </p:txBody>
      </p:sp>
      <p:pic>
        <p:nvPicPr>
          <p:cNvPr id="4" name="Picture 4" descr="A picture containing indoor, chair, ceiling, furniture&#10;&#10;Description automatically generated">
            <a:extLst>
              <a:ext uri="{FF2B5EF4-FFF2-40B4-BE49-F238E27FC236}">
                <a16:creationId xmlns:a16="http://schemas.microsoft.com/office/drawing/2014/main" id="{84C5E3DC-A533-CA02-0C56-E2135E3252F2}"/>
              </a:ext>
            </a:extLst>
          </p:cNvPr>
          <p:cNvPicPr>
            <a:picLocks noChangeAspect="1"/>
          </p:cNvPicPr>
          <p:nvPr/>
        </p:nvPicPr>
        <p:blipFill rotWithShape="1">
          <a:blip r:embed="rId3"/>
          <a:srcRect l="17199" r="2487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65790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B89ABBA-BC80-09B0-C2A6-E23D3ADF87CE}"/>
              </a:ext>
            </a:extLst>
          </p:cNvPr>
          <p:cNvSpPr>
            <a:spLocks noGrp="1"/>
          </p:cNvSpPr>
          <p:nvPr>
            <p:ph type="title"/>
          </p:nvPr>
        </p:nvSpPr>
        <p:spPr>
          <a:xfrm>
            <a:off x="838200" y="365125"/>
            <a:ext cx="5387502" cy="1325563"/>
          </a:xfrm>
        </p:spPr>
        <p:txBody>
          <a:bodyPr>
            <a:normAutofit/>
          </a:bodyPr>
          <a:lstStyle/>
          <a:p>
            <a:r>
              <a:rPr lang="en-GB" sz="3400" b="1">
                <a:latin typeface="Calibri"/>
                <a:cs typeface="Arial"/>
              </a:rPr>
              <a:t>How </a:t>
            </a:r>
            <a:r>
              <a:rPr lang="en-GB" sz="3400" b="1">
                <a:latin typeface="Calibri"/>
                <a:ea typeface="+mj-lt"/>
                <a:cs typeface="+mj-lt"/>
              </a:rPr>
              <a:t>hotels meet exceeding guest expectations </a:t>
            </a:r>
          </a:p>
        </p:txBody>
      </p:sp>
      <p:sp>
        <p:nvSpPr>
          <p:cNvPr id="3" name="Content Placeholder 2">
            <a:extLst>
              <a:ext uri="{FF2B5EF4-FFF2-40B4-BE49-F238E27FC236}">
                <a16:creationId xmlns:a16="http://schemas.microsoft.com/office/drawing/2014/main" id="{F2ED68A3-5A78-7C10-3AD5-F07E75559F28}"/>
              </a:ext>
            </a:extLst>
          </p:cNvPr>
          <p:cNvSpPr>
            <a:spLocks noGrp="1"/>
          </p:cNvSpPr>
          <p:nvPr>
            <p:ph idx="1"/>
          </p:nvPr>
        </p:nvSpPr>
        <p:spPr>
          <a:xfrm>
            <a:off x="838200" y="1825625"/>
            <a:ext cx="5387502" cy="4351338"/>
          </a:xfrm>
        </p:spPr>
        <p:txBody>
          <a:bodyPr vert="horz" lIns="91440" tIns="45720" rIns="91440" bIns="45720" rtlCol="0" anchor="t">
            <a:normAutofit fontScale="85000" lnSpcReduction="20000"/>
          </a:bodyPr>
          <a:lstStyle/>
          <a:p>
            <a:pPr algn="just"/>
            <a:r>
              <a:rPr lang="en-GB" sz="1800">
                <a:ea typeface="+mn-lt"/>
                <a:cs typeface="+mn-lt"/>
              </a:rPr>
              <a:t>To distinguish out in a crowded market, hotels place a high value on going above and beyond for their guests (Wynn and Jones, 2022).</a:t>
            </a:r>
            <a:endParaRPr lang="en-US">
              <a:cs typeface="Calibri"/>
            </a:endParaRPr>
          </a:p>
          <a:p>
            <a:pPr algn="just"/>
            <a:r>
              <a:rPr lang="en-GB" sz="1800">
                <a:ea typeface="+mn-lt"/>
                <a:cs typeface="+mn-lt"/>
              </a:rPr>
              <a:t>Hotels must go above and above to stand out in the digital age because customers have access to a wealth of information and reviews (Wynn and Jones, 2022).</a:t>
            </a:r>
            <a:endParaRPr lang="en-GB">
              <a:cs typeface="Calibri"/>
            </a:endParaRPr>
          </a:p>
          <a:p>
            <a:pPr algn="just"/>
            <a:r>
              <a:rPr lang="en-GB" sz="1800">
                <a:ea typeface="+mn-lt"/>
                <a:cs typeface="+mn-lt"/>
              </a:rPr>
              <a:t>Hotels can generate favourable evaluations, word-of-mouth recommendations, and a devoted clientele by exceeding expectations (Wynn and Jones, 2022).</a:t>
            </a:r>
            <a:endParaRPr lang="en-GB">
              <a:ea typeface="+mn-lt"/>
              <a:cs typeface="+mn-lt"/>
            </a:endParaRPr>
          </a:p>
          <a:p>
            <a:pPr algn="just"/>
            <a:r>
              <a:rPr lang="en-GB" sz="1800">
                <a:ea typeface="+mn-lt"/>
                <a:cs typeface="+mn-lt"/>
              </a:rPr>
              <a:t>Starting with an emphasis on providing top-notch customer service, hotels use a variety of strategies to meet and exceed client expectations (Wynn and Jones, 2022).</a:t>
            </a:r>
            <a:endParaRPr lang="en-GB">
              <a:cs typeface="Calibri"/>
            </a:endParaRPr>
          </a:p>
          <a:p>
            <a:pPr algn="just"/>
            <a:r>
              <a:rPr lang="en-GB" sz="1800">
                <a:ea typeface="+mn-lt"/>
                <a:cs typeface="+mn-lt"/>
              </a:rPr>
              <a:t>Staff employees are instructed to focus on guests' requirements, be approachable and responsive, and put their satisfaction first (Wynn and Jones, 2022).</a:t>
            </a:r>
            <a:endParaRPr lang="en-GB">
              <a:cs typeface="Calibri"/>
            </a:endParaRPr>
          </a:p>
          <a:p>
            <a:pPr algn="just">
              <a:lnSpc>
                <a:spcPct val="150000"/>
              </a:lnSpc>
            </a:pPr>
            <a:r>
              <a:rPr lang="en-GB" sz="1800">
                <a:ea typeface="+mn-lt"/>
                <a:cs typeface="+mn-lt"/>
              </a:rPr>
              <a:t>Hotels go above and beyond by helping with luggage, making suggestions for nearby attractions, and addressing any difficulties as soon as they arise (Wynn and Jones, 2022).</a:t>
            </a:r>
            <a:endParaRPr lang="en-US">
              <a:cs typeface="Calibri"/>
            </a:endParaRPr>
          </a:p>
        </p:txBody>
      </p:sp>
      <p:pic>
        <p:nvPicPr>
          <p:cNvPr id="5" name="Picture 5" descr="A picture containing resort, shore, deck&#10;&#10;Description automatically generated">
            <a:extLst>
              <a:ext uri="{FF2B5EF4-FFF2-40B4-BE49-F238E27FC236}">
                <a16:creationId xmlns:a16="http://schemas.microsoft.com/office/drawing/2014/main" id="{FEDCA0C4-1531-6BDE-3C6F-9A865783943C}"/>
              </a:ext>
            </a:extLst>
          </p:cNvPr>
          <p:cNvPicPr>
            <a:picLocks noChangeAspect="1"/>
          </p:cNvPicPr>
          <p:nvPr/>
        </p:nvPicPr>
        <p:blipFill rotWithShape="1">
          <a:blip r:embed="rId3"/>
          <a:srcRect l="31685" r="1673" b="1"/>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2"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642803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9994240-223B-4295-D58E-7CE68FFC206C}"/>
              </a:ext>
            </a:extLst>
          </p:cNvPr>
          <p:cNvSpPr>
            <a:spLocks noGrp="1"/>
          </p:cNvSpPr>
          <p:nvPr>
            <p:ph type="title"/>
          </p:nvPr>
        </p:nvSpPr>
        <p:spPr>
          <a:xfrm>
            <a:off x="838200" y="448721"/>
            <a:ext cx="4707671" cy="1225650"/>
          </a:xfrm>
        </p:spPr>
        <p:txBody>
          <a:bodyPr anchor="b">
            <a:normAutofit/>
          </a:bodyPr>
          <a:lstStyle/>
          <a:p>
            <a:r>
              <a:rPr lang="en-GB" sz="3800" b="1">
                <a:solidFill>
                  <a:schemeClr val="bg1"/>
                </a:solidFill>
                <a:ea typeface="+mj-lt"/>
                <a:cs typeface="+mj-lt"/>
              </a:rPr>
              <a:t>conclusion</a:t>
            </a:r>
            <a:endParaRPr lang="en-US" sz="3800" b="1">
              <a:solidFill>
                <a:schemeClr val="bg1"/>
              </a:solidFill>
              <a:cs typeface="Calibri Light"/>
            </a:endParaRPr>
          </a:p>
        </p:txBody>
      </p:sp>
      <p:cxnSp>
        <p:nvCxnSpPr>
          <p:cNvPr id="15" name="Straight Connector 1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B510E24-BDEA-2A78-9C21-3A186AD53E91}"/>
              </a:ext>
            </a:extLst>
          </p:cNvPr>
          <p:cNvSpPr>
            <a:spLocks noGrp="1"/>
          </p:cNvSpPr>
          <p:nvPr>
            <p:ph idx="1"/>
          </p:nvPr>
        </p:nvSpPr>
        <p:spPr>
          <a:xfrm>
            <a:off x="897769" y="1909192"/>
            <a:ext cx="4586513" cy="3647710"/>
          </a:xfrm>
        </p:spPr>
        <p:txBody>
          <a:bodyPr vert="horz" lIns="91440" tIns="45720" rIns="91440" bIns="45720" rtlCol="0" anchor="t">
            <a:noAutofit/>
          </a:bodyPr>
          <a:lstStyle/>
          <a:p>
            <a:r>
              <a:rPr lang="en-GB" sz="1400">
                <a:solidFill>
                  <a:schemeClr val="bg1"/>
                </a:solidFill>
                <a:ea typeface="+mn-lt"/>
                <a:cs typeface="+mn-lt"/>
              </a:rPr>
              <a:t>Hospitality holds great importance in the hotel and restaurant sector, allowing hotels to create lasting impressions and build strong credibility (</a:t>
            </a:r>
            <a:r>
              <a:rPr lang="en-GB" sz="1400" err="1">
                <a:solidFill>
                  <a:schemeClr val="bg1"/>
                </a:solidFill>
                <a:ea typeface="+mn-lt"/>
                <a:cs typeface="+mn-lt"/>
              </a:rPr>
              <a:t>Aigbedo</a:t>
            </a:r>
            <a:r>
              <a:rPr lang="en-GB" sz="1400">
                <a:solidFill>
                  <a:schemeClr val="bg1"/>
                </a:solidFill>
                <a:ea typeface="+mn-lt"/>
                <a:cs typeface="+mn-lt"/>
              </a:rPr>
              <a:t>, 2021).</a:t>
            </a:r>
            <a:endParaRPr lang="en-US" sz="1400">
              <a:solidFill>
                <a:schemeClr val="bg1"/>
              </a:solidFill>
              <a:cs typeface="Calibri"/>
            </a:endParaRPr>
          </a:p>
          <a:p>
            <a:r>
              <a:rPr lang="en-GB" sz="1400">
                <a:solidFill>
                  <a:schemeClr val="bg1"/>
                </a:solidFill>
                <a:ea typeface="+mn-lt"/>
                <a:cs typeface="+mn-lt"/>
              </a:rPr>
              <a:t>By exceeding and meeting guest expectations, hotels can encourage customer loyalty and repeat business (</a:t>
            </a:r>
            <a:r>
              <a:rPr lang="en-GB" sz="1400" err="1">
                <a:solidFill>
                  <a:schemeClr val="bg1"/>
                </a:solidFill>
                <a:ea typeface="+mn-lt"/>
                <a:cs typeface="+mn-lt"/>
              </a:rPr>
              <a:t>Aigbedo</a:t>
            </a:r>
            <a:r>
              <a:rPr lang="en-GB" sz="1400">
                <a:solidFill>
                  <a:schemeClr val="bg1"/>
                </a:solidFill>
                <a:ea typeface="+mn-lt"/>
                <a:cs typeface="+mn-lt"/>
              </a:rPr>
              <a:t>, 2021).</a:t>
            </a:r>
            <a:endParaRPr lang="en-GB" sz="1400">
              <a:solidFill>
                <a:schemeClr val="bg1"/>
              </a:solidFill>
              <a:cs typeface="Calibri"/>
            </a:endParaRPr>
          </a:p>
          <a:p>
            <a:r>
              <a:rPr lang="en-GB" sz="1400">
                <a:solidFill>
                  <a:schemeClr val="bg1"/>
                </a:solidFill>
                <a:ea typeface="+mn-lt"/>
                <a:cs typeface="+mn-lt"/>
              </a:rPr>
              <a:t>Hotels focus on providing excellent customer service, comfortable accommodations, a range of services, and technological advancements to create a welcoming environment (</a:t>
            </a:r>
            <a:r>
              <a:rPr lang="en-GB" sz="1400" err="1">
                <a:solidFill>
                  <a:schemeClr val="bg1"/>
                </a:solidFill>
                <a:ea typeface="+mn-lt"/>
                <a:cs typeface="+mn-lt"/>
              </a:rPr>
              <a:t>Aigbedo</a:t>
            </a:r>
            <a:r>
              <a:rPr lang="en-GB" sz="1400">
                <a:solidFill>
                  <a:schemeClr val="bg1"/>
                </a:solidFill>
                <a:ea typeface="+mn-lt"/>
                <a:cs typeface="+mn-lt"/>
              </a:rPr>
              <a:t>, 2021).</a:t>
            </a:r>
          </a:p>
          <a:p>
            <a:r>
              <a:rPr lang="en-GB" sz="1400">
                <a:solidFill>
                  <a:schemeClr val="bg1"/>
                </a:solidFill>
                <a:ea typeface="+mn-lt"/>
                <a:cs typeface="+mn-lt"/>
              </a:rPr>
              <a:t>In the highly competitive industry, hotels must continuously strive to exceed standards and prioritize customer satisfaction to succeed (</a:t>
            </a:r>
            <a:r>
              <a:rPr lang="en-GB" sz="1400" err="1">
                <a:solidFill>
                  <a:schemeClr val="bg1"/>
                </a:solidFill>
                <a:ea typeface="+mn-lt"/>
                <a:cs typeface="+mn-lt"/>
              </a:rPr>
              <a:t>Aigbedo</a:t>
            </a:r>
            <a:r>
              <a:rPr lang="en-GB" sz="1400">
                <a:solidFill>
                  <a:schemeClr val="bg1"/>
                </a:solidFill>
                <a:ea typeface="+mn-lt"/>
                <a:cs typeface="+mn-lt"/>
              </a:rPr>
              <a:t>, 2021).</a:t>
            </a:r>
            <a:endParaRPr lang="en-US" sz="1400">
              <a:solidFill>
                <a:schemeClr val="bg1"/>
              </a:solidFill>
              <a:cs typeface="Calibri"/>
            </a:endParaRPr>
          </a:p>
          <a:p>
            <a:r>
              <a:rPr lang="en-GB" sz="1400">
                <a:solidFill>
                  <a:schemeClr val="bg1"/>
                </a:solidFill>
                <a:ea typeface="+mn-lt"/>
                <a:cs typeface="+mn-lt"/>
              </a:rPr>
              <a:t>The continuous effort to deliver exceptional hospitality ensures that customer happiness remains at the core of a hotel's business (</a:t>
            </a:r>
            <a:r>
              <a:rPr lang="en-GB" sz="1400" err="1">
                <a:solidFill>
                  <a:schemeClr val="bg1"/>
                </a:solidFill>
                <a:ea typeface="+mn-lt"/>
                <a:cs typeface="+mn-lt"/>
              </a:rPr>
              <a:t>Aigbedo</a:t>
            </a:r>
            <a:r>
              <a:rPr lang="en-GB" sz="1400">
                <a:solidFill>
                  <a:schemeClr val="bg1"/>
                </a:solidFill>
                <a:ea typeface="+mn-lt"/>
                <a:cs typeface="+mn-lt"/>
              </a:rPr>
              <a:t>, 2021).</a:t>
            </a:r>
            <a:endParaRPr lang="en-GB" sz="1400">
              <a:solidFill>
                <a:schemeClr val="bg1"/>
              </a:solidFill>
              <a:cs typeface="Calibri"/>
            </a:endParaRPr>
          </a:p>
          <a:p>
            <a:endParaRPr lang="en-GB" sz="1800">
              <a:solidFill>
                <a:schemeClr val="bg1"/>
              </a:solidFill>
              <a:cs typeface="Calibri" panose="020F0502020204030204"/>
            </a:endParaRPr>
          </a:p>
        </p:txBody>
      </p:sp>
      <p:cxnSp>
        <p:nvCxnSpPr>
          <p:cNvPr id="13"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indoor, white, furniture, decorated&#10;&#10;Description automatically generated">
            <a:extLst>
              <a:ext uri="{FF2B5EF4-FFF2-40B4-BE49-F238E27FC236}">
                <a16:creationId xmlns:a16="http://schemas.microsoft.com/office/drawing/2014/main" id="{E685E2A1-F15B-91FA-E1EE-7D84B28933AD}"/>
              </a:ext>
            </a:extLst>
          </p:cNvPr>
          <p:cNvPicPr>
            <a:picLocks noChangeAspect="1"/>
          </p:cNvPicPr>
          <p:nvPr/>
        </p:nvPicPr>
        <p:blipFill rotWithShape="1">
          <a:blip r:embed="rId3"/>
          <a:srcRect r="10674"/>
          <a:stretch/>
        </p:blipFill>
        <p:spPr>
          <a:xfrm>
            <a:off x="6525453" y="10"/>
            <a:ext cx="5666547" cy="6857990"/>
          </a:xfrm>
          <a:prstGeom prst="rect">
            <a:avLst/>
          </a:prstGeom>
        </p:spPr>
      </p:pic>
    </p:spTree>
    <p:extLst>
      <p:ext uri="{BB962C8B-B14F-4D97-AF65-F5344CB8AC3E}">
        <p14:creationId xmlns:p14="http://schemas.microsoft.com/office/powerpoint/2010/main" val="11202328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7E19A4-34FC-2EFC-91D6-FC2C669AFECF}"/>
              </a:ext>
            </a:extLst>
          </p:cNvPr>
          <p:cNvSpPr>
            <a:spLocks noGrp="1"/>
          </p:cNvSpPr>
          <p:nvPr>
            <p:ph type="title"/>
          </p:nvPr>
        </p:nvSpPr>
        <p:spPr>
          <a:xfrm>
            <a:off x="572493" y="238539"/>
            <a:ext cx="11018520" cy="1434415"/>
          </a:xfrm>
        </p:spPr>
        <p:txBody>
          <a:bodyPr anchor="b">
            <a:normAutofit/>
          </a:bodyPr>
          <a:lstStyle/>
          <a:p>
            <a:r>
              <a:rPr lang="en-GB" sz="4600" b="1">
                <a:cs typeface="Calibri Light"/>
              </a:rPr>
              <a:t>Recommendation</a:t>
            </a:r>
            <a:br>
              <a:rPr lang="en-GB" sz="4600">
                <a:cs typeface="Calibri Light"/>
              </a:rPr>
            </a:br>
            <a:endParaRPr lang="en-GB" sz="4600"/>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8E944F-4636-F12F-1412-DC858974AAE0}"/>
              </a:ext>
            </a:extLst>
          </p:cNvPr>
          <p:cNvSpPr>
            <a:spLocks noGrp="1"/>
          </p:cNvSpPr>
          <p:nvPr>
            <p:ph idx="1"/>
          </p:nvPr>
        </p:nvSpPr>
        <p:spPr>
          <a:xfrm>
            <a:off x="572493" y="2071316"/>
            <a:ext cx="6713552" cy="4119172"/>
          </a:xfrm>
        </p:spPr>
        <p:txBody>
          <a:bodyPr vert="horz" lIns="91440" tIns="45720" rIns="91440" bIns="45720" rtlCol="0" anchor="t">
            <a:normAutofit fontScale="92500" lnSpcReduction="10000"/>
          </a:bodyPr>
          <a:lstStyle/>
          <a:p>
            <a:pPr algn="just"/>
            <a:r>
              <a:rPr lang="en-GB" sz="1500">
                <a:ea typeface="+mn-lt"/>
                <a:cs typeface="+mn-lt"/>
              </a:rPr>
              <a:t>Being a reputable and trusted hotel brand, Hilton Garden Inn ought to think about introducing cutting-edge technology like mobile check-in/check-out alternatives, tailored communication platforms, and customer feedback systems to improve the experiences of its guests (Ahmed et al., 2020).</a:t>
            </a:r>
            <a:endParaRPr lang="en-US">
              <a:ea typeface="+mn-lt"/>
              <a:cs typeface="+mn-lt"/>
            </a:endParaRPr>
          </a:p>
          <a:p>
            <a:pPr algn="just"/>
            <a:r>
              <a:rPr lang="en-GB" sz="1500">
                <a:ea typeface="+mn-lt"/>
                <a:cs typeface="+mn-lt"/>
              </a:rPr>
              <a:t>These developments can improve interactions, expedite procedures, and collect insightful data to improve the entire guest experience.</a:t>
            </a:r>
            <a:endParaRPr lang="en-GB">
              <a:ea typeface="+mn-lt"/>
              <a:cs typeface="+mn-lt"/>
            </a:endParaRPr>
          </a:p>
          <a:p>
            <a:pPr algn="just"/>
            <a:r>
              <a:rPr lang="en-GB" sz="1500">
                <a:ea typeface="+mn-lt"/>
                <a:cs typeface="+mn-lt"/>
              </a:rPr>
              <a:t>According to Ahmed et al.,(2020), Hilton Garden Inn has to put more effort into developing and supporting its staff so they can give exceptional guest services.</a:t>
            </a:r>
            <a:endParaRPr lang="en-GB">
              <a:ea typeface="+mn-lt"/>
              <a:cs typeface="+mn-lt"/>
            </a:endParaRPr>
          </a:p>
          <a:p>
            <a:pPr algn="just"/>
            <a:r>
              <a:rPr lang="en-GB" sz="1500">
                <a:ea typeface="+mn-lt"/>
                <a:cs typeface="+mn-lt"/>
              </a:rPr>
              <a:t>Training courses that place a strong emphasis on initiative, problem-solving abilities, and attention to detail can assist staff members anticipate guests' needs and provide tailored service.</a:t>
            </a:r>
            <a:endParaRPr lang="en-GB">
              <a:cs typeface="Calibri"/>
            </a:endParaRPr>
          </a:p>
          <a:p>
            <a:pPr algn="just"/>
            <a:r>
              <a:rPr lang="en-GB" sz="1500">
                <a:ea typeface="+mn-lt"/>
                <a:cs typeface="+mn-lt"/>
              </a:rPr>
              <a:t>Every employee will be able to comprehend the value of visitor pleasure and actively participate in delivering memorable stays if a customer-centric culture is established.</a:t>
            </a:r>
            <a:endParaRPr lang="en-GB">
              <a:ea typeface="+mn-lt"/>
              <a:cs typeface="+mn-lt"/>
            </a:endParaRPr>
          </a:p>
          <a:p>
            <a:pPr algn="just">
              <a:lnSpc>
                <a:spcPct val="150000"/>
              </a:lnSpc>
            </a:pPr>
            <a:r>
              <a:rPr lang="en-GB" sz="1500">
                <a:ea typeface="+mn-lt"/>
                <a:cs typeface="+mn-lt"/>
              </a:rPr>
              <a:t>Hilton Garden Inn can keep its competitive advantage, promote strong client loyalty, and position itself as a top choice for travellers by routinely analysing and enhancing its guest offers (Ahmed et al., 2020).</a:t>
            </a:r>
            <a:endParaRPr lang="en-GB">
              <a:cs typeface="Calibri"/>
            </a:endParaRPr>
          </a:p>
        </p:txBody>
      </p:sp>
      <p:pic>
        <p:nvPicPr>
          <p:cNvPr id="4" name="Picture 4" descr="A picture containing indoor, room, living, floor&#10;&#10;Description automatically generated">
            <a:extLst>
              <a:ext uri="{FF2B5EF4-FFF2-40B4-BE49-F238E27FC236}">
                <a16:creationId xmlns:a16="http://schemas.microsoft.com/office/drawing/2014/main" id="{F533401E-EE41-D939-F006-A8D39E6A01E3}"/>
              </a:ext>
            </a:extLst>
          </p:cNvPr>
          <p:cNvPicPr>
            <a:picLocks noChangeAspect="1"/>
          </p:cNvPicPr>
          <p:nvPr/>
        </p:nvPicPr>
        <p:blipFill rotWithShape="1">
          <a:blip r:embed="rId3"/>
          <a:srcRect l="6079" r="21860"/>
          <a:stretch/>
        </p:blipFill>
        <p:spPr>
          <a:xfrm>
            <a:off x="7675658" y="2093976"/>
            <a:ext cx="3941064" cy="4096512"/>
          </a:xfrm>
          <a:prstGeom prst="rect">
            <a:avLst/>
          </a:prstGeom>
        </p:spPr>
      </p:pic>
    </p:spTree>
    <p:extLst>
      <p:ext uri="{BB962C8B-B14F-4D97-AF65-F5344CB8AC3E}">
        <p14:creationId xmlns:p14="http://schemas.microsoft.com/office/powerpoint/2010/main" val="38543997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lose-up of bookshelves in a public library">
            <a:extLst>
              <a:ext uri="{FF2B5EF4-FFF2-40B4-BE49-F238E27FC236}">
                <a16:creationId xmlns:a16="http://schemas.microsoft.com/office/drawing/2014/main" id="{D668B92A-328F-63D6-F93A-B0C8B02845FA}"/>
              </a:ext>
            </a:extLst>
          </p:cNvPr>
          <p:cNvPicPr>
            <a:picLocks noChangeAspect="1"/>
          </p:cNvPicPr>
          <p:nvPr/>
        </p:nvPicPr>
        <p:blipFill rotWithShape="1">
          <a:blip r:embed="rId2">
            <a:alphaModFix amt="35000"/>
          </a:blip>
          <a:srcRect t="14572" b="11899"/>
          <a:stretch/>
        </p:blipFill>
        <p:spPr>
          <a:xfrm>
            <a:off x="20" y="10"/>
            <a:ext cx="12191980" cy="6857990"/>
          </a:xfrm>
          <a:prstGeom prst="rect">
            <a:avLst/>
          </a:prstGeom>
        </p:spPr>
      </p:pic>
      <p:sp>
        <p:nvSpPr>
          <p:cNvPr id="2" name="Title 1">
            <a:extLst>
              <a:ext uri="{FF2B5EF4-FFF2-40B4-BE49-F238E27FC236}">
                <a16:creationId xmlns:a16="http://schemas.microsoft.com/office/drawing/2014/main" id="{1E0BB2FF-F297-773C-F35E-28BD731185E4}"/>
              </a:ext>
            </a:extLst>
          </p:cNvPr>
          <p:cNvSpPr>
            <a:spLocks noGrp="1"/>
          </p:cNvSpPr>
          <p:nvPr>
            <p:ph type="title"/>
          </p:nvPr>
        </p:nvSpPr>
        <p:spPr>
          <a:xfrm>
            <a:off x="838200" y="365125"/>
            <a:ext cx="10515600" cy="1325563"/>
          </a:xfrm>
        </p:spPr>
        <p:txBody>
          <a:bodyPr>
            <a:normAutofit/>
          </a:bodyPr>
          <a:lstStyle/>
          <a:p>
            <a:r>
              <a:rPr lang="en-US">
                <a:solidFill>
                  <a:srgbClr val="FFFFFF"/>
                </a:solidFill>
                <a:ea typeface="Calibri Light"/>
                <a:cs typeface="Calibri Light"/>
              </a:rPr>
              <a:t>References </a:t>
            </a:r>
            <a:endParaRPr lang="en-US">
              <a:solidFill>
                <a:srgbClr val="FFFFFF"/>
              </a:solidFill>
            </a:endParaRPr>
          </a:p>
        </p:txBody>
      </p:sp>
      <p:sp>
        <p:nvSpPr>
          <p:cNvPr id="3" name="Content Placeholder 2">
            <a:extLst>
              <a:ext uri="{FF2B5EF4-FFF2-40B4-BE49-F238E27FC236}">
                <a16:creationId xmlns:a16="http://schemas.microsoft.com/office/drawing/2014/main" id="{B2D87104-F610-FAF0-A598-0B9A098D7625}"/>
              </a:ext>
            </a:extLst>
          </p:cNvPr>
          <p:cNvSpPr>
            <a:spLocks noGrp="1"/>
          </p:cNvSpPr>
          <p:nvPr>
            <p:ph idx="1"/>
          </p:nvPr>
        </p:nvSpPr>
        <p:spPr>
          <a:xfrm>
            <a:off x="838200" y="1825625"/>
            <a:ext cx="10515600" cy="4351338"/>
          </a:xfrm>
        </p:spPr>
        <p:txBody>
          <a:bodyPr vert="horz" lIns="91440" tIns="45720" rIns="91440" bIns="45720" rtlCol="0">
            <a:normAutofit/>
          </a:bodyPr>
          <a:lstStyle/>
          <a:p>
            <a:r>
              <a:rPr lang="en-GB" sz="700">
                <a:solidFill>
                  <a:srgbClr val="FFFFFF"/>
                </a:solidFill>
                <a:ea typeface="Calibri"/>
                <a:cs typeface="Calibri"/>
              </a:rPr>
              <a:t>‌Ahmed Hassan Abdou, Hassan, T.H. and Dief, M.U. (2020). A Description of Green Hotel Practices and Their Role in Achieving Sustainable Development. [online] 12(22), pp.9624–9624. doi:https://doi.org/10.3390/su12229624. </a:t>
            </a:r>
            <a:endParaRPr lang="en-US" sz="700">
              <a:solidFill>
                <a:srgbClr val="FFFFFF"/>
              </a:solidFill>
              <a:ea typeface="Calibri"/>
              <a:cs typeface="Calibri"/>
            </a:endParaRPr>
          </a:p>
          <a:p>
            <a:r>
              <a:rPr lang="en-GB" sz="700">
                <a:solidFill>
                  <a:srgbClr val="FFFFFF"/>
                </a:solidFill>
                <a:ea typeface="Calibri"/>
                <a:cs typeface="Calibri"/>
              </a:rPr>
              <a:t>‌Aigbedo, H. (2021). Impact of COVID-19 on the hospitality industry: A supply chain resilience perspective. [online] 98, pp.103012–103012. doi:https://doi.org/10.1016/j.ijhm.2021.103012. </a:t>
            </a:r>
          </a:p>
          <a:p>
            <a:r>
              <a:rPr lang="en-GB" sz="700">
                <a:solidFill>
                  <a:srgbClr val="FFFFFF"/>
                </a:solidFill>
                <a:ea typeface="Calibri"/>
                <a:cs typeface="Calibri"/>
              </a:rPr>
              <a:t>‌Ali, U., Huseyin Arasli, Furkan Arasli, Mehmet Bahri Saydam, Emel Capkiner, Aksoy, E. and Guzide Atai (2023). Determinants and Impacts of Quality Attributes on Guest Perceptions in Norwegian Green Hotels. [online] 15(6), pp.5512–5512. doi:https://doi.org/10.3390/su15065512.</a:t>
            </a:r>
            <a:r>
              <a:rPr lang="en-US" sz="700">
                <a:solidFill>
                  <a:srgbClr val="FFFFFF"/>
                </a:solidFill>
                <a:ea typeface="Calibri"/>
                <a:cs typeface="Calibri"/>
              </a:rPr>
              <a:t> </a:t>
            </a:r>
            <a:endParaRPr lang="en-GB" sz="700">
              <a:solidFill>
                <a:srgbClr val="FFFFFF"/>
              </a:solidFill>
              <a:ea typeface="Calibri"/>
              <a:cs typeface="Calibri"/>
            </a:endParaRPr>
          </a:p>
          <a:p>
            <a:r>
              <a:rPr lang="en-GB" sz="700">
                <a:solidFill>
                  <a:srgbClr val="FFFFFF"/>
                </a:solidFill>
                <a:ea typeface="Calibri"/>
                <a:cs typeface="Calibri"/>
              </a:rPr>
              <a:t>‌DeYeso, K.L. (2019). </a:t>
            </a:r>
            <a:r>
              <a:rPr lang="en-GB" sz="700" i="1">
                <a:solidFill>
                  <a:srgbClr val="FFFFFF"/>
                </a:solidFill>
                <a:ea typeface="Calibri"/>
                <a:cs typeface="Calibri"/>
              </a:rPr>
              <a:t>The influence of social media on the Hilton brand</a:t>
            </a:r>
            <a:r>
              <a:rPr lang="en-GB" sz="700">
                <a:solidFill>
                  <a:srgbClr val="FFFFFF"/>
                </a:solidFill>
                <a:ea typeface="Calibri"/>
                <a:cs typeface="Calibri"/>
              </a:rPr>
              <a:t>. [online] Snhu.edu. Available at: </a:t>
            </a:r>
            <a:r>
              <a:rPr lang="en-GB" sz="700">
                <a:solidFill>
                  <a:srgbClr val="FFFFFF"/>
                </a:solidFill>
                <a:ea typeface="Calibri"/>
                <a:cs typeface="Calibri"/>
                <a:hlinkClick r:id="rId3"/>
              </a:rPr>
              <a:t>https://academicarchive.snhu.edu/handle/10474/3473</a:t>
            </a:r>
            <a:r>
              <a:rPr lang="en-GB" sz="700">
                <a:solidFill>
                  <a:srgbClr val="FFFFFF"/>
                </a:solidFill>
                <a:ea typeface="Calibri"/>
                <a:cs typeface="Calibri"/>
              </a:rPr>
              <a:t> [Accessed 18 May 2023].</a:t>
            </a:r>
            <a:r>
              <a:rPr lang="en-US" sz="700">
                <a:solidFill>
                  <a:srgbClr val="FFFFFF"/>
                </a:solidFill>
                <a:ea typeface="Calibri"/>
                <a:cs typeface="Calibri"/>
              </a:rPr>
              <a:t> </a:t>
            </a:r>
            <a:endParaRPr lang="en-GB" sz="700">
              <a:solidFill>
                <a:srgbClr val="FFFFFF"/>
              </a:solidFill>
              <a:ea typeface="Calibri"/>
              <a:cs typeface="Calibri"/>
            </a:endParaRPr>
          </a:p>
          <a:p>
            <a:r>
              <a:rPr lang="en-GB" sz="700">
                <a:solidFill>
                  <a:srgbClr val="FFFFFF"/>
                </a:solidFill>
                <a:ea typeface="Calibri"/>
                <a:cs typeface="Calibri"/>
              </a:rPr>
              <a:t>‌Fida Ragheb Hassanein and Hale Özgit (2022). Sustaining Human Resources through Talent Management Strategies and Employee Engagement in the Middle East Hotel Industry. [online] 14(22), pp.15365–15365. doi:https://doi.org/10.3390/su142215365.</a:t>
            </a:r>
            <a:r>
              <a:rPr lang="en-US" sz="700">
                <a:solidFill>
                  <a:srgbClr val="FFFFFF"/>
                </a:solidFill>
                <a:ea typeface="Calibri"/>
                <a:cs typeface="Calibri"/>
              </a:rPr>
              <a:t> </a:t>
            </a:r>
            <a:endParaRPr lang="en-GB" sz="700">
              <a:solidFill>
                <a:srgbClr val="FFFFFF"/>
              </a:solidFill>
              <a:ea typeface="Calibri"/>
              <a:cs typeface="Calibri"/>
            </a:endParaRPr>
          </a:p>
          <a:p>
            <a:r>
              <a:rPr lang="en-GB" sz="700">
                <a:solidFill>
                  <a:srgbClr val="FFFFFF"/>
                </a:solidFill>
                <a:ea typeface="Calibri"/>
                <a:cs typeface="Calibri"/>
              </a:rPr>
              <a:t>‌Garrido-Moreno, A., García-Morales, V.J. and Martín-Rojas, R. (2021). Going beyond the curve: Strategic measures to recover hotel activity in times of COVID-19. [online] 96, pp.102928–102928. doi:https://doi.org/10.1016/j.ijhm.2021.102928.</a:t>
            </a:r>
            <a:r>
              <a:rPr lang="en-US" sz="700">
                <a:solidFill>
                  <a:srgbClr val="FFFFFF"/>
                </a:solidFill>
                <a:ea typeface="Calibri"/>
                <a:cs typeface="Calibri"/>
              </a:rPr>
              <a:t> </a:t>
            </a:r>
            <a:endParaRPr lang="en-GB" sz="700">
              <a:solidFill>
                <a:srgbClr val="FFFFFF"/>
              </a:solidFill>
              <a:ea typeface="Calibri"/>
              <a:cs typeface="Calibri"/>
            </a:endParaRPr>
          </a:p>
          <a:p>
            <a:r>
              <a:rPr lang="en-GB" sz="700">
                <a:solidFill>
                  <a:srgbClr val="FFFFFF"/>
                </a:solidFill>
                <a:ea typeface="Calibri"/>
                <a:cs typeface="Calibri"/>
              </a:rPr>
              <a:t>Google Books. (2023). </a:t>
            </a:r>
            <a:r>
              <a:rPr lang="en-GB" sz="700" i="1">
                <a:solidFill>
                  <a:srgbClr val="FFFFFF"/>
                </a:solidFill>
                <a:ea typeface="Calibri"/>
                <a:cs typeface="Calibri"/>
              </a:rPr>
              <a:t>Big Little Hotel</a:t>
            </a:r>
            <a:r>
              <a:rPr lang="en-GB" sz="700">
                <a:solidFill>
                  <a:srgbClr val="FFFFFF"/>
                </a:solidFill>
                <a:ea typeface="Calibri"/>
                <a:cs typeface="Calibri"/>
              </a:rPr>
              <a:t>. [online] Available at: </a:t>
            </a:r>
            <a:r>
              <a:rPr lang="en-GB" sz="700">
                <a:solidFill>
                  <a:srgbClr val="FFFFFF"/>
                </a:solidFill>
                <a:ea typeface="Calibri"/>
                <a:cs typeface="Calibri"/>
                <a:hlinkClick r:id="rId4"/>
              </a:rPr>
              <a:t>https://books.google.co.ke/books?hl=en&amp;lr=&amp;id=vwytEAAAQBAJ&amp;oi=fnd&amp;pg=PT7&amp;dq=Hilton+Garden+Inn+is+a+famous+hotel+brand+with+an+international+footprint,+an+affiliate+of+Hilton+Worldwide,+Inc&amp;ots=1oFQAPYB3i&amp;sig=SeO8YXqMhCIsI0i4yWx-XpfgLW8&amp;redir_esc=y#v=onepage&amp;q&amp;f=false</a:t>
            </a:r>
            <a:r>
              <a:rPr lang="en-GB" sz="700">
                <a:solidFill>
                  <a:srgbClr val="FFFFFF"/>
                </a:solidFill>
                <a:ea typeface="Calibri"/>
                <a:cs typeface="Calibri"/>
              </a:rPr>
              <a:t> [Accessed 18 May 2023].</a:t>
            </a:r>
            <a:r>
              <a:rPr lang="en-US" sz="700">
                <a:solidFill>
                  <a:srgbClr val="FFFFFF"/>
                </a:solidFill>
                <a:ea typeface="Calibri"/>
                <a:cs typeface="Calibri"/>
              </a:rPr>
              <a:t> </a:t>
            </a:r>
          </a:p>
          <a:p>
            <a:r>
              <a:rPr lang="en-GB" sz="700">
                <a:solidFill>
                  <a:srgbClr val="FFFFFF"/>
                </a:solidFill>
                <a:ea typeface="Calibri"/>
                <a:cs typeface="Calibri"/>
              </a:rPr>
              <a:t>‌Horng, J.-S., Liu, C.-H., Chou, S.-F., Yu, T.-Y. and Hu, D.-C. (2022). Role of big data capabilities in enhancing competitive advantage and performance in the hospitality sector: Knowledge-based dynamic capabilities view. [online] 51, pp.22–38. doi:https://doi.org/10.1016/j.jhtm.2022.02.026.</a:t>
            </a:r>
            <a:r>
              <a:rPr lang="en-US" sz="700">
                <a:solidFill>
                  <a:srgbClr val="FFFFFF"/>
                </a:solidFill>
                <a:ea typeface="Calibri"/>
                <a:cs typeface="Calibri"/>
              </a:rPr>
              <a:t> </a:t>
            </a:r>
            <a:endParaRPr lang="en-GB" sz="700">
              <a:solidFill>
                <a:srgbClr val="FFFFFF"/>
              </a:solidFill>
              <a:ea typeface="Calibri"/>
              <a:cs typeface="Calibri"/>
            </a:endParaRPr>
          </a:p>
          <a:p>
            <a:r>
              <a:rPr lang="en-GB" sz="700">
                <a:solidFill>
                  <a:srgbClr val="FFFFFF"/>
                </a:solidFill>
                <a:ea typeface="Calibri"/>
                <a:cs typeface="Calibri"/>
              </a:rPr>
              <a:t>‌Lee, C. (2022). How guest-host interactions affect consumer experiences in the sharing economy: New evidence from a configurational analysis based on consumer reviews. [online] 152, pp.113634–113634. doi:https://doi.org/10.1016/j.dss.2021.113634.</a:t>
            </a:r>
            <a:r>
              <a:rPr lang="en-US" sz="700">
                <a:solidFill>
                  <a:srgbClr val="FFFFFF"/>
                </a:solidFill>
                <a:ea typeface="Calibri"/>
                <a:cs typeface="Calibri"/>
              </a:rPr>
              <a:t> </a:t>
            </a:r>
            <a:endParaRPr lang="en-GB" sz="700">
              <a:solidFill>
                <a:srgbClr val="FFFFFF"/>
              </a:solidFill>
              <a:ea typeface="Calibri"/>
              <a:cs typeface="Calibri"/>
            </a:endParaRPr>
          </a:p>
          <a:p>
            <a:r>
              <a:rPr lang="en-GB" sz="700">
                <a:solidFill>
                  <a:srgbClr val="FFFFFF"/>
                </a:solidFill>
                <a:ea typeface="Calibri"/>
                <a:cs typeface="Calibri"/>
              </a:rPr>
              <a:t>‌Li, D., Huang, Y., Sun, H. and Zhi, B. (2021). Achieving sustainability in sharing-based product service system: A contingency perspective. [online] 332, pp.129997–129997. doi:https://doi.org/10.1016/j.jclepro.2021.129997.</a:t>
            </a:r>
            <a:r>
              <a:rPr lang="en-US" sz="700">
                <a:solidFill>
                  <a:srgbClr val="FFFFFF"/>
                </a:solidFill>
                <a:ea typeface="Calibri"/>
                <a:cs typeface="Calibri"/>
              </a:rPr>
              <a:t> </a:t>
            </a:r>
            <a:endParaRPr lang="en-GB" sz="700">
              <a:solidFill>
                <a:srgbClr val="FFFFFF"/>
              </a:solidFill>
              <a:ea typeface="Calibri"/>
              <a:cs typeface="Calibri"/>
            </a:endParaRPr>
          </a:p>
          <a:p>
            <a:r>
              <a:rPr lang="en-GB" sz="700">
                <a:solidFill>
                  <a:srgbClr val="FFFFFF"/>
                </a:solidFill>
                <a:ea typeface="Calibri"/>
                <a:cs typeface="Calibri"/>
              </a:rPr>
              <a:t>‌Tien, L. (2019). Improving customer service within Asian culture at Hilton hotel. </a:t>
            </a:r>
            <a:r>
              <a:rPr lang="en-GB" sz="700" i="1">
                <a:solidFill>
                  <a:srgbClr val="FFFFFF"/>
                </a:solidFill>
                <a:ea typeface="Calibri"/>
                <a:cs typeface="Calibri"/>
              </a:rPr>
              <a:t>Theseus.fi</a:t>
            </a:r>
            <a:r>
              <a:rPr lang="en-GB" sz="700">
                <a:solidFill>
                  <a:srgbClr val="FFFFFF"/>
                </a:solidFill>
                <a:ea typeface="Calibri"/>
                <a:cs typeface="Calibri"/>
              </a:rPr>
              <a:t>. [online] doi:http://www.theseus.fi/handle/10024/261734.</a:t>
            </a:r>
            <a:r>
              <a:rPr lang="en-US" sz="700">
                <a:solidFill>
                  <a:srgbClr val="FFFFFF"/>
                </a:solidFill>
                <a:ea typeface="Calibri"/>
                <a:cs typeface="Calibri"/>
              </a:rPr>
              <a:t> </a:t>
            </a:r>
            <a:endParaRPr lang="en-GB" sz="700">
              <a:solidFill>
                <a:srgbClr val="FFFFFF"/>
              </a:solidFill>
              <a:ea typeface="Calibri"/>
              <a:cs typeface="Calibri"/>
            </a:endParaRPr>
          </a:p>
          <a:p>
            <a:r>
              <a:rPr lang="en-GB" sz="700">
                <a:solidFill>
                  <a:srgbClr val="FFFFFF"/>
                </a:solidFill>
                <a:ea typeface="Calibri"/>
                <a:cs typeface="Calibri"/>
              </a:rPr>
              <a:t>‌Wynn, M.G. and Jones, P.B. (2022). IT Strategy in the Hotel Industry in the Digital Era. [online] 14(17), pp.10705–10705. doi:https://doi.org/10.3390/su141710705.</a:t>
            </a:r>
            <a:r>
              <a:rPr lang="en-US" sz="700">
                <a:solidFill>
                  <a:srgbClr val="FFFFFF"/>
                </a:solidFill>
                <a:ea typeface="Calibri"/>
                <a:cs typeface="Calibri"/>
              </a:rPr>
              <a:t> </a:t>
            </a:r>
            <a:endParaRPr lang="en-GB" sz="700">
              <a:solidFill>
                <a:srgbClr val="FFFFFF"/>
              </a:solidFill>
              <a:ea typeface="Calibri"/>
              <a:cs typeface="Calibri"/>
            </a:endParaRPr>
          </a:p>
          <a:p>
            <a:r>
              <a:rPr lang="en-GB" sz="700">
                <a:solidFill>
                  <a:srgbClr val="FFFFFF"/>
                </a:solidFill>
                <a:ea typeface="Calibri"/>
                <a:cs typeface="Calibri"/>
              </a:rPr>
              <a:t>‌Yurievna Nikolskaya, E., Vadimovna Zakharova, E., Dmitriy, Galkin, V., Natalia, Kovaleva, I., Nataliia and Panova, A. (2021). The Impact of Digital Technologies on the Transformation of the Tourism and Hospitality Industry. [online] 11(4), pp.2237-0722. Available at: </a:t>
            </a:r>
            <a:r>
              <a:rPr lang="en-GB" sz="700">
                <a:solidFill>
                  <a:srgbClr val="FFFFFF"/>
                </a:solidFill>
                <a:ea typeface="Calibri"/>
                <a:cs typeface="Calibri"/>
                <a:hlinkClick r:id="rId5"/>
              </a:rPr>
              <a:t>http://revistageintec.net/wp-content/uploads/2022/03/2133.pdf</a:t>
            </a:r>
            <a:r>
              <a:rPr lang="en-GB" sz="700">
                <a:solidFill>
                  <a:srgbClr val="FFFFFF"/>
                </a:solidFill>
                <a:ea typeface="Calibri"/>
                <a:cs typeface="Calibri"/>
              </a:rPr>
              <a:t> [Accessed 18 May 2023].</a:t>
            </a:r>
            <a:r>
              <a:rPr lang="en-US" sz="700">
                <a:solidFill>
                  <a:srgbClr val="FFFFFF"/>
                </a:solidFill>
                <a:ea typeface="Calibri"/>
                <a:cs typeface="Calibri"/>
              </a:rPr>
              <a:t> </a:t>
            </a:r>
            <a:endParaRPr lang="en-GB" sz="700">
              <a:solidFill>
                <a:srgbClr val="FFFFFF"/>
              </a:solidFill>
              <a:ea typeface="Calibri"/>
              <a:cs typeface="Calibri"/>
            </a:endParaRPr>
          </a:p>
          <a:p>
            <a:endParaRPr lang="en-GB" sz="700">
              <a:solidFill>
                <a:srgbClr val="FFFFFF"/>
              </a:solidFill>
              <a:ea typeface="Calibri"/>
              <a:cs typeface="Calibri"/>
            </a:endParaRPr>
          </a:p>
          <a:p>
            <a:endParaRPr lang="en-GB" sz="700">
              <a:solidFill>
                <a:srgbClr val="FFFFFF"/>
              </a:solidFill>
              <a:ea typeface="Calibri"/>
              <a:cs typeface="Calibri"/>
            </a:endParaRPr>
          </a:p>
          <a:p>
            <a:endParaRPr lang="en-GB" sz="700">
              <a:solidFill>
                <a:srgbClr val="FFFFFF"/>
              </a:solidFill>
              <a:ea typeface="Calibri"/>
              <a:cs typeface="Calibri"/>
            </a:endParaRPr>
          </a:p>
          <a:p>
            <a:endParaRPr lang="en-GB" sz="700">
              <a:solidFill>
                <a:srgbClr val="FFFFFF"/>
              </a:solidFill>
              <a:ea typeface="Calibri"/>
              <a:cs typeface="Calibri"/>
            </a:endParaRPr>
          </a:p>
          <a:p>
            <a:endParaRPr lang="en-GB" sz="700">
              <a:solidFill>
                <a:srgbClr val="FFFFFF"/>
              </a:solidFill>
              <a:ea typeface="Calibri"/>
              <a:cs typeface="Calibri"/>
            </a:endParaRPr>
          </a:p>
          <a:p>
            <a:endParaRPr lang="en-GB" sz="700">
              <a:solidFill>
                <a:srgbClr val="FFFFFF"/>
              </a:solidFill>
              <a:ea typeface="Calibri"/>
              <a:cs typeface="Calibri"/>
            </a:endParaRPr>
          </a:p>
          <a:p>
            <a:endParaRPr lang="en-GB" sz="700">
              <a:solidFill>
                <a:srgbClr val="FFFFFF"/>
              </a:solidFill>
              <a:ea typeface="Calibri"/>
              <a:cs typeface="Calibri"/>
            </a:endParaRPr>
          </a:p>
          <a:p>
            <a:endParaRPr lang="en-GB" sz="700">
              <a:solidFill>
                <a:srgbClr val="FFFFFF"/>
              </a:solidFill>
              <a:ea typeface="Calibri"/>
              <a:cs typeface="Calibri"/>
            </a:endParaRPr>
          </a:p>
          <a:p>
            <a:endParaRPr lang="en-GB" sz="700">
              <a:solidFill>
                <a:srgbClr val="FFFFFF"/>
              </a:solidFill>
              <a:ea typeface="Calibri"/>
              <a:cs typeface="Calibri"/>
            </a:endParaRPr>
          </a:p>
          <a:p>
            <a:endParaRPr lang="en-GB" sz="700">
              <a:solidFill>
                <a:srgbClr val="FFFFFF"/>
              </a:solidFill>
              <a:ea typeface="Calibri"/>
              <a:cs typeface="Calibri"/>
            </a:endParaRPr>
          </a:p>
          <a:p>
            <a:endParaRPr lang="en-GB" sz="700">
              <a:solidFill>
                <a:srgbClr val="FFFFFF"/>
              </a:solidFill>
              <a:ea typeface="Calibri"/>
              <a:cs typeface="Calibri"/>
            </a:endParaRPr>
          </a:p>
          <a:p>
            <a:endParaRPr lang="en-GB" sz="700">
              <a:solidFill>
                <a:srgbClr val="FFFFFF"/>
              </a:solidFill>
              <a:ea typeface="Calibri"/>
              <a:cs typeface="Calibri"/>
            </a:endParaRPr>
          </a:p>
          <a:p>
            <a:endParaRPr lang="en-GB" sz="700">
              <a:solidFill>
                <a:srgbClr val="FFFFFF"/>
              </a:solidFill>
              <a:ea typeface="Calibri"/>
              <a:cs typeface="Calibri"/>
            </a:endParaRPr>
          </a:p>
          <a:p>
            <a:endParaRPr lang="en-GB" sz="700">
              <a:solidFill>
                <a:srgbClr val="FFFFFF"/>
              </a:solidFill>
              <a:ea typeface="Calibri"/>
              <a:cs typeface="Calibri"/>
            </a:endParaRPr>
          </a:p>
          <a:p>
            <a:endParaRPr lang="en-GB" sz="700">
              <a:solidFill>
                <a:srgbClr val="FFFFFF"/>
              </a:solidFill>
              <a:ea typeface="Calibri"/>
              <a:cs typeface="Calibri"/>
            </a:endParaRPr>
          </a:p>
          <a:p>
            <a:pPr>
              <a:spcBef>
                <a:spcPts val="0"/>
              </a:spcBef>
            </a:pPr>
            <a:endParaRPr lang="en-US" sz="700">
              <a:solidFill>
                <a:srgbClr val="FFFFFF"/>
              </a:solidFill>
              <a:ea typeface="Calibri"/>
              <a:cs typeface="Calibri"/>
            </a:endParaRPr>
          </a:p>
          <a:p>
            <a:endParaRPr lang="en-US" sz="700">
              <a:solidFill>
                <a:srgbClr val="FFFFFF"/>
              </a:solidFill>
              <a:ea typeface="Calibri"/>
              <a:cs typeface="Calibri"/>
            </a:endParaRPr>
          </a:p>
        </p:txBody>
      </p:sp>
    </p:spTree>
    <p:extLst>
      <p:ext uri="{BB962C8B-B14F-4D97-AF65-F5344CB8AC3E}">
        <p14:creationId xmlns:p14="http://schemas.microsoft.com/office/powerpoint/2010/main" val="713389796"/>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4019</Words>
  <Application>Microsoft Office PowerPoint</Application>
  <PresentationFormat>Widescreen</PresentationFormat>
  <Paragraphs>129</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Wingdings,Sans-Serif</vt:lpstr>
      <vt:lpstr>office theme</vt:lpstr>
      <vt:lpstr>The role and importance of quality service, hospitality, and guest services within the hotel Industry</vt:lpstr>
      <vt:lpstr>Introduction </vt:lpstr>
      <vt:lpstr>Hilton Garden Inn hotel brand’s main consumers </vt:lpstr>
      <vt:lpstr>Services and facilities that are provided to guests by the Hilton Garden Inn </vt:lpstr>
      <vt:lpstr>Function of guest services  </vt:lpstr>
      <vt:lpstr>Importance of hospitality</vt:lpstr>
      <vt:lpstr>How hotels meet exceeding guest expectations </vt:lpstr>
      <vt:lpstr>conclusion</vt:lpstr>
      <vt:lpstr>Recommendation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EMMANUEL</dc:creator>
  <cp:lastModifiedBy>danielfieraru20@gmail.com</cp:lastModifiedBy>
  <cp:revision>2</cp:revision>
  <dcterms:created xsi:type="dcterms:W3CDTF">2013-07-15T20:26:40Z</dcterms:created>
  <dcterms:modified xsi:type="dcterms:W3CDTF">2023-05-26T19:15:31Z</dcterms:modified>
</cp:coreProperties>
</file>