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4"/>
  </p:notesMasterIdLst>
  <p:handoutMasterIdLst>
    <p:handoutMasterId r:id="rId25"/>
  </p:handoutMasterIdLst>
  <p:sldIdLst>
    <p:sldId id="257" r:id="rId5"/>
    <p:sldId id="272" r:id="rId6"/>
    <p:sldId id="266" r:id="rId7"/>
    <p:sldId id="273"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5" r:id="rId21"/>
    <p:sldId id="313" r:id="rId22"/>
    <p:sldId id="31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810" autoAdjust="0"/>
  </p:normalViewPr>
  <p:slideViewPr>
    <p:cSldViewPr snapToGrid="0" showGuides="1">
      <p:cViewPr varScale="1">
        <p:scale>
          <a:sx n="88" d="100"/>
          <a:sy n="88" d="100"/>
        </p:scale>
        <p:origin x="494" y="288"/>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ata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22E411-71D0-4BEB-ACDC-8AF5BCE15D7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6F6AC55-59F8-4D8E-9618-08423592FEF8}">
      <dgm:prSet/>
      <dgm:spPr/>
      <dgm:t>
        <a:bodyPr/>
        <a:lstStyle/>
        <a:p>
          <a:pPr rtl="0"/>
          <a:r>
            <a:rPr lang="en-US"/>
            <a:t>Case Intro (A.K.)</a:t>
          </a:r>
        </a:p>
      </dgm:t>
    </dgm:pt>
    <dgm:pt modelId="{9DCA5AC2-AB4A-496B-955D-0D796307D726}" type="parTrans" cxnId="{57731D4F-268F-42FE-A5D1-6A4403D37BBF}">
      <dgm:prSet/>
      <dgm:spPr/>
      <dgm:t>
        <a:bodyPr/>
        <a:lstStyle/>
        <a:p>
          <a:endParaRPr lang="en-US"/>
        </a:p>
      </dgm:t>
    </dgm:pt>
    <dgm:pt modelId="{BCA36E63-5900-4184-B34E-A1C2F12722F6}" type="sibTrans" cxnId="{57731D4F-268F-42FE-A5D1-6A4403D37BBF}">
      <dgm:prSet/>
      <dgm:spPr/>
      <dgm:t>
        <a:bodyPr/>
        <a:lstStyle/>
        <a:p>
          <a:endParaRPr lang="en-US"/>
        </a:p>
      </dgm:t>
    </dgm:pt>
    <dgm:pt modelId="{99237D55-9028-46BE-A544-B74A5D9E03E4}">
      <dgm:prSet/>
      <dgm:spPr/>
      <dgm:t>
        <a:bodyPr/>
        <a:lstStyle/>
        <a:p>
          <a:pPr rtl="0"/>
          <a:r>
            <a:rPr lang="en-US"/>
            <a:t>Learning Outcomes</a:t>
          </a:r>
        </a:p>
      </dgm:t>
    </dgm:pt>
    <dgm:pt modelId="{5791BF3D-43B9-4E4F-82FD-12E701B7B05B}" type="parTrans" cxnId="{9AB03645-65D5-4DF6-B9EF-51EAE36A5D4A}">
      <dgm:prSet/>
      <dgm:spPr/>
      <dgm:t>
        <a:bodyPr/>
        <a:lstStyle/>
        <a:p>
          <a:endParaRPr lang="en-US"/>
        </a:p>
      </dgm:t>
    </dgm:pt>
    <dgm:pt modelId="{A59E5476-4A95-4B10-9C28-5797533EEDE3}" type="sibTrans" cxnId="{9AB03645-65D5-4DF6-B9EF-51EAE36A5D4A}">
      <dgm:prSet/>
      <dgm:spPr/>
      <dgm:t>
        <a:bodyPr/>
        <a:lstStyle/>
        <a:p>
          <a:endParaRPr lang="en-US"/>
        </a:p>
      </dgm:t>
    </dgm:pt>
    <dgm:pt modelId="{ACC89668-A6CD-42AB-87CD-47EA79B90D08}">
      <dgm:prSet/>
      <dgm:spPr/>
      <dgm:t>
        <a:bodyPr/>
        <a:lstStyle/>
        <a:p>
          <a:pPr rtl="0"/>
          <a:r>
            <a:rPr lang="en-US"/>
            <a:t>Anatomy &amp; Physiology</a:t>
          </a:r>
        </a:p>
      </dgm:t>
    </dgm:pt>
    <dgm:pt modelId="{7DE5565B-3EA7-44E1-AA8E-12B7E291FD31}" type="parTrans" cxnId="{DE69B47B-2DB1-46A0-B7BC-A6D2F4C26E54}">
      <dgm:prSet/>
      <dgm:spPr/>
      <dgm:t>
        <a:bodyPr/>
        <a:lstStyle/>
        <a:p>
          <a:endParaRPr lang="en-US"/>
        </a:p>
      </dgm:t>
    </dgm:pt>
    <dgm:pt modelId="{D5A3EAAA-7D6F-4283-A82B-779B1FF14F36}" type="sibTrans" cxnId="{DE69B47B-2DB1-46A0-B7BC-A6D2F4C26E54}">
      <dgm:prSet/>
      <dgm:spPr/>
      <dgm:t>
        <a:bodyPr/>
        <a:lstStyle/>
        <a:p>
          <a:endParaRPr lang="en-US"/>
        </a:p>
      </dgm:t>
    </dgm:pt>
    <dgm:pt modelId="{E557F8C9-E02E-442D-A57C-EF10CAACB1C4}">
      <dgm:prSet/>
      <dgm:spPr/>
      <dgm:t>
        <a:bodyPr/>
        <a:lstStyle/>
        <a:p>
          <a:pPr rtl="0"/>
          <a:r>
            <a:rPr lang="en-US"/>
            <a:t>Pathophysiology of Type 2 Diabetes</a:t>
          </a:r>
        </a:p>
      </dgm:t>
    </dgm:pt>
    <dgm:pt modelId="{FF04BFC4-0F29-4BA2-8EF1-216966E5C161}" type="parTrans" cxnId="{C2F5B3A9-C92C-4A37-8EC5-B67E9419EE67}">
      <dgm:prSet/>
      <dgm:spPr/>
      <dgm:t>
        <a:bodyPr/>
        <a:lstStyle/>
        <a:p>
          <a:endParaRPr lang="en-US"/>
        </a:p>
      </dgm:t>
    </dgm:pt>
    <dgm:pt modelId="{C0F30398-7E78-4DD5-B26B-B0A0422C0C53}" type="sibTrans" cxnId="{C2F5B3A9-C92C-4A37-8EC5-B67E9419EE67}">
      <dgm:prSet/>
      <dgm:spPr/>
      <dgm:t>
        <a:bodyPr/>
        <a:lstStyle/>
        <a:p>
          <a:endParaRPr lang="en-US"/>
        </a:p>
      </dgm:t>
    </dgm:pt>
    <dgm:pt modelId="{091A7C89-15BA-466E-8370-14CA0D8C38A8}">
      <dgm:prSet/>
      <dgm:spPr/>
      <dgm:t>
        <a:bodyPr/>
        <a:lstStyle/>
        <a:p>
          <a:pPr rtl="0"/>
          <a:r>
            <a:rPr lang="en-US"/>
            <a:t>Demographics &amp; Lifestyle Risks</a:t>
          </a:r>
        </a:p>
      </dgm:t>
    </dgm:pt>
    <dgm:pt modelId="{07417D0A-34E3-4733-812E-1CC97E1D5CF6}" type="parTrans" cxnId="{5E576BBD-917D-4E34-821D-6203713A031D}">
      <dgm:prSet/>
      <dgm:spPr/>
      <dgm:t>
        <a:bodyPr/>
        <a:lstStyle/>
        <a:p>
          <a:endParaRPr lang="en-US"/>
        </a:p>
      </dgm:t>
    </dgm:pt>
    <dgm:pt modelId="{7F1EA668-8A8B-48FC-8A88-A913C1ADC66F}" type="sibTrans" cxnId="{5E576BBD-917D-4E34-821D-6203713A031D}">
      <dgm:prSet/>
      <dgm:spPr/>
      <dgm:t>
        <a:bodyPr/>
        <a:lstStyle/>
        <a:p>
          <a:endParaRPr lang="en-US"/>
        </a:p>
      </dgm:t>
    </dgm:pt>
    <dgm:pt modelId="{67D2E6D8-E013-4C5C-B465-2FE259866FCF}">
      <dgm:prSet/>
      <dgm:spPr/>
      <dgm:t>
        <a:bodyPr/>
        <a:lstStyle/>
        <a:p>
          <a:pPr rtl="0"/>
          <a:r>
            <a:rPr lang="en-US"/>
            <a:t>Initial Assessment &amp; Monitoring</a:t>
          </a:r>
        </a:p>
      </dgm:t>
    </dgm:pt>
    <dgm:pt modelId="{B6B6A8FC-558B-48AD-AF0D-B9B6C59D7D8F}" type="parTrans" cxnId="{0B802F34-A6F3-4973-B5E0-92A8BE34DF3A}">
      <dgm:prSet/>
      <dgm:spPr/>
      <dgm:t>
        <a:bodyPr/>
        <a:lstStyle/>
        <a:p>
          <a:endParaRPr lang="en-US"/>
        </a:p>
      </dgm:t>
    </dgm:pt>
    <dgm:pt modelId="{F53EFDCE-7A88-4C39-B45D-E429A996970E}" type="sibTrans" cxnId="{0B802F34-A6F3-4973-B5E0-92A8BE34DF3A}">
      <dgm:prSet/>
      <dgm:spPr/>
      <dgm:t>
        <a:bodyPr/>
        <a:lstStyle/>
        <a:p>
          <a:endParaRPr lang="en-US"/>
        </a:p>
      </dgm:t>
    </dgm:pt>
    <dgm:pt modelId="{A681FD57-991F-4CAC-B0A1-0299E39C03A8}">
      <dgm:prSet/>
      <dgm:spPr/>
      <dgm:t>
        <a:bodyPr/>
        <a:lstStyle/>
        <a:p>
          <a:pPr rtl="0"/>
          <a:r>
            <a:rPr lang="en-US"/>
            <a:t>Glycaemic Management</a:t>
          </a:r>
        </a:p>
      </dgm:t>
    </dgm:pt>
    <dgm:pt modelId="{BDD010E4-1EC1-4DD1-AC93-3655FF82C090}" type="parTrans" cxnId="{F59ED793-796B-455C-A1A9-EFEF768445BC}">
      <dgm:prSet/>
      <dgm:spPr/>
      <dgm:t>
        <a:bodyPr/>
        <a:lstStyle/>
        <a:p>
          <a:endParaRPr lang="en-US"/>
        </a:p>
      </dgm:t>
    </dgm:pt>
    <dgm:pt modelId="{AA23AB43-E505-4D2E-9D05-6820FD8F1C8D}" type="sibTrans" cxnId="{F59ED793-796B-455C-A1A9-EFEF768445BC}">
      <dgm:prSet/>
      <dgm:spPr/>
      <dgm:t>
        <a:bodyPr/>
        <a:lstStyle/>
        <a:p>
          <a:endParaRPr lang="en-US"/>
        </a:p>
      </dgm:t>
    </dgm:pt>
    <dgm:pt modelId="{8D9E2FB9-9DBE-46C6-B351-FFFA602B32C4}">
      <dgm:prSet/>
      <dgm:spPr/>
      <dgm:t>
        <a:bodyPr/>
        <a:lstStyle/>
        <a:p>
          <a:pPr rtl="0"/>
          <a:r>
            <a:rPr lang="en-US"/>
            <a:t>Blood Pressure &amp; Lipid Management</a:t>
          </a:r>
        </a:p>
      </dgm:t>
    </dgm:pt>
    <dgm:pt modelId="{10DF1B3A-918C-4E52-B1F2-8DAFC83696A8}" type="parTrans" cxnId="{DD3AE2F5-B197-4749-9311-BB48BC8870AD}">
      <dgm:prSet/>
      <dgm:spPr/>
      <dgm:t>
        <a:bodyPr/>
        <a:lstStyle/>
        <a:p>
          <a:endParaRPr lang="en-US"/>
        </a:p>
      </dgm:t>
    </dgm:pt>
    <dgm:pt modelId="{38C48D2C-95B3-46ED-835E-27C00DDFEC5B}" type="sibTrans" cxnId="{DD3AE2F5-B197-4749-9311-BB48BC8870AD}">
      <dgm:prSet/>
      <dgm:spPr/>
      <dgm:t>
        <a:bodyPr/>
        <a:lstStyle/>
        <a:p>
          <a:endParaRPr lang="en-US"/>
        </a:p>
      </dgm:t>
    </dgm:pt>
    <dgm:pt modelId="{BEE38318-5CA9-45B2-BC3B-51D90DE07D1C}">
      <dgm:prSet/>
      <dgm:spPr/>
      <dgm:t>
        <a:bodyPr/>
        <a:lstStyle/>
        <a:p>
          <a:pPr rtl="0"/>
          <a:r>
            <a:rPr lang="en-US"/>
            <a:t>Lifestyle &amp; Weight Management</a:t>
          </a:r>
        </a:p>
      </dgm:t>
    </dgm:pt>
    <dgm:pt modelId="{F5ED9C8A-BFFD-46EF-BC7B-8E4431117B45}" type="parTrans" cxnId="{3453F338-C0FA-4742-9CC9-F74E2F9C57F9}">
      <dgm:prSet/>
      <dgm:spPr/>
      <dgm:t>
        <a:bodyPr/>
        <a:lstStyle/>
        <a:p>
          <a:endParaRPr lang="en-US"/>
        </a:p>
      </dgm:t>
    </dgm:pt>
    <dgm:pt modelId="{A1B5A9BB-FA1D-47C1-BEB3-E2431DF68B2D}" type="sibTrans" cxnId="{3453F338-C0FA-4742-9CC9-F74E2F9C57F9}">
      <dgm:prSet/>
      <dgm:spPr/>
      <dgm:t>
        <a:bodyPr/>
        <a:lstStyle/>
        <a:p>
          <a:endParaRPr lang="en-US"/>
        </a:p>
      </dgm:t>
    </dgm:pt>
    <dgm:pt modelId="{8FDB0AC6-74DE-4951-8FFA-9E0020E3C3A3}">
      <dgm:prSet/>
      <dgm:spPr/>
      <dgm:t>
        <a:bodyPr/>
        <a:lstStyle/>
        <a:p>
          <a:pPr rtl="0"/>
          <a:r>
            <a:rPr lang="en-US"/>
            <a:t>Vaccinations &amp; Prevention</a:t>
          </a:r>
        </a:p>
      </dgm:t>
    </dgm:pt>
    <dgm:pt modelId="{D302E59E-4523-4406-91C0-D0087F6D1E78}" type="parTrans" cxnId="{E3E4335C-0E18-491F-8D35-BE9CA0DE9E6A}">
      <dgm:prSet/>
      <dgm:spPr/>
      <dgm:t>
        <a:bodyPr/>
        <a:lstStyle/>
        <a:p>
          <a:endParaRPr lang="en-US"/>
        </a:p>
      </dgm:t>
    </dgm:pt>
    <dgm:pt modelId="{29FFE6FB-6B46-458D-8587-E4B876647094}" type="sibTrans" cxnId="{E3E4335C-0E18-491F-8D35-BE9CA0DE9E6A}">
      <dgm:prSet/>
      <dgm:spPr/>
      <dgm:t>
        <a:bodyPr/>
        <a:lstStyle/>
        <a:p>
          <a:endParaRPr lang="en-US"/>
        </a:p>
      </dgm:t>
    </dgm:pt>
    <dgm:pt modelId="{409D5404-2CD0-44E2-8A87-93AFA3DB4ACE}">
      <dgm:prSet/>
      <dgm:spPr/>
      <dgm:t>
        <a:bodyPr/>
        <a:lstStyle/>
        <a:p>
          <a:pPr rtl="0"/>
          <a:r>
            <a:rPr lang="en-US"/>
            <a:t>Feet, Eyes &amp; Kidneys</a:t>
          </a:r>
        </a:p>
      </dgm:t>
    </dgm:pt>
    <dgm:pt modelId="{E3C742A4-C28C-42D4-88A6-162B1199A3D4}" type="parTrans" cxnId="{2DF5F7A4-736F-45CC-8582-38A646146EBE}">
      <dgm:prSet/>
      <dgm:spPr/>
      <dgm:t>
        <a:bodyPr/>
        <a:lstStyle/>
        <a:p>
          <a:endParaRPr lang="en-US"/>
        </a:p>
      </dgm:t>
    </dgm:pt>
    <dgm:pt modelId="{A5CFBB67-577D-42B7-9495-3EC2E36270C3}" type="sibTrans" cxnId="{2DF5F7A4-736F-45CC-8582-38A646146EBE}">
      <dgm:prSet/>
      <dgm:spPr/>
      <dgm:t>
        <a:bodyPr/>
        <a:lstStyle/>
        <a:p>
          <a:endParaRPr lang="en-US"/>
        </a:p>
      </dgm:t>
    </dgm:pt>
    <dgm:pt modelId="{903C8756-1DC5-4089-B5CA-F0D2A763FF2C}">
      <dgm:prSet/>
      <dgm:spPr/>
      <dgm:t>
        <a:bodyPr/>
        <a:lstStyle/>
        <a:p>
          <a:pPr rtl="0"/>
          <a:r>
            <a:rPr lang="en-US"/>
            <a:t>Communication &amp; Ethics</a:t>
          </a:r>
        </a:p>
      </dgm:t>
    </dgm:pt>
    <dgm:pt modelId="{98F72D11-B4FF-4FB7-8932-1F4D492991FA}" type="parTrans" cxnId="{36083BC5-A035-46EA-81E9-216753859A82}">
      <dgm:prSet/>
      <dgm:spPr/>
      <dgm:t>
        <a:bodyPr/>
        <a:lstStyle/>
        <a:p>
          <a:endParaRPr lang="en-US"/>
        </a:p>
      </dgm:t>
    </dgm:pt>
    <dgm:pt modelId="{161AE84E-9D3F-446F-8BFD-1EBE886037CC}" type="sibTrans" cxnId="{36083BC5-A035-46EA-81E9-216753859A82}">
      <dgm:prSet/>
      <dgm:spPr/>
      <dgm:t>
        <a:bodyPr/>
        <a:lstStyle/>
        <a:p>
          <a:endParaRPr lang="en-US"/>
        </a:p>
      </dgm:t>
    </dgm:pt>
    <dgm:pt modelId="{697BC0E9-B3DE-4DC8-8305-BA1E53C1F1D2}">
      <dgm:prSet/>
      <dgm:spPr/>
      <dgm:t>
        <a:bodyPr/>
        <a:lstStyle/>
        <a:p>
          <a:pPr rtl="0"/>
          <a:r>
            <a:rPr lang="en-US"/>
            <a:t>Care Plan — One-Slide Summary</a:t>
          </a:r>
        </a:p>
      </dgm:t>
    </dgm:pt>
    <dgm:pt modelId="{9C13A655-0C1B-40E1-8BE2-CFBB6444C412}" type="parTrans" cxnId="{2B5F0294-7A28-406C-A033-B260BC2DFA19}">
      <dgm:prSet/>
      <dgm:spPr/>
      <dgm:t>
        <a:bodyPr/>
        <a:lstStyle/>
        <a:p>
          <a:endParaRPr lang="en-US"/>
        </a:p>
      </dgm:t>
    </dgm:pt>
    <dgm:pt modelId="{9FABF5BC-C7ED-411B-AA86-6614E7ACC761}" type="sibTrans" cxnId="{2B5F0294-7A28-406C-A033-B260BC2DFA19}">
      <dgm:prSet/>
      <dgm:spPr/>
      <dgm:t>
        <a:bodyPr/>
        <a:lstStyle/>
        <a:p>
          <a:endParaRPr lang="en-US"/>
        </a:p>
      </dgm:t>
    </dgm:pt>
    <dgm:pt modelId="{592484E4-A98D-4C27-A694-62AA5F422BF0}">
      <dgm:prSet/>
      <dgm:spPr/>
      <dgm:t>
        <a:bodyPr/>
        <a:lstStyle/>
        <a:p>
          <a:pPr rtl="0"/>
          <a:r>
            <a:rPr lang="en-US"/>
            <a:t>Follow-up &amp; Escalation</a:t>
          </a:r>
        </a:p>
      </dgm:t>
    </dgm:pt>
    <dgm:pt modelId="{3BF98216-093B-4C1D-8BE5-463B193E6D0B}" type="parTrans" cxnId="{8E89D2BD-B1ED-427D-9BC1-18500A4A265B}">
      <dgm:prSet/>
      <dgm:spPr/>
      <dgm:t>
        <a:bodyPr/>
        <a:lstStyle/>
        <a:p>
          <a:endParaRPr lang="en-US"/>
        </a:p>
      </dgm:t>
    </dgm:pt>
    <dgm:pt modelId="{BC3E4D5C-2705-4E4D-93AE-21A5ADD094B8}" type="sibTrans" cxnId="{8E89D2BD-B1ED-427D-9BC1-18500A4A265B}">
      <dgm:prSet/>
      <dgm:spPr/>
      <dgm:t>
        <a:bodyPr/>
        <a:lstStyle/>
        <a:p>
          <a:endParaRPr lang="en-US"/>
        </a:p>
      </dgm:t>
    </dgm:pt>
    <dgm:pt modelId="{967B8115-DF47-4AC3-B058-2D3D75DC48F3}">
      <dgm:prSet/>
      <dgm:spPr/>
      <dgm:t>
        <a:bodyPr/>
        <a:lstStyle/>
        <a:p>
          <a:pPr rtl="0"/>
          <a:r>
            <a:rPr lang="en-US"/>
            <a:t>References</a:t>
          </a:r>
        </a:p>
      </dgm:t>
    </dgm:pt>
    <dgm:pt modelId="{494A373D-AFA9-4125-A8EF-8F3DA29E5144}" type="parTrans" cxnId="{EB7E9A96-5B77-4D18-93BC-F76482434A58}">
      <dgm:prSet/>
      <dgm:spPr/>
      <dgm:t>
        <a:bodyPr/>
        <a:lstStyle/>
        <a:p>
          <a:endParaRPr lang="en-US"/>
        </a:p>
      </dgm:t>
    </dgm:pt>
    <dgm:pt modelId="{F2C82D03-AEAD-4F67-91BF-FCE60614BA2A}" type="sibTrans" cxnId="{EB7E9A96-5B77-4D18-93BC-F76482434A58}">
      <dgm:prSet/>
      <dgm:spPr/>
      <dgm:t>
        <a:bodyPr/>
        <a:lstStyle/>
        <a:p>
          <a:endParaRPr lang="en-US"/>
        </a:p>
      </dgm:t>
    </dgm:pt>
    <dgm:pt modelId="{55C97ADA-082D-4016-8804-85767849EB53}" type="pres">
      <dgm:prSet presAssocID="{DA22E411-71D0-4BEB-ACDC-8AF5BCE15D76}" presName="vert0" presStyleCnt="0">
        <dgm:presLayoutVars>
          <dgm:dir/>
          <dgm:animOne val="branch"/>
          <dgm:animLvl val="lvl"/>
        </dgm:presLayoutVars>
      </dgm:prSet>
      <dgm:spPr/>
    </dgm:pt>
    <dgm:pt modelId="{DC5EBF4E-3CD3-45E8-BFEC-865B74CC9DC1}" type="pres">
      <dgm:prSet presAssocID="{C6F6AC55-59F8-4D8E-9618-08423592FEF8}" presName="thickLine" presStyleLbl="alignNode1" presStyleIdx="0" presStyleCnt="15"/>
      <dgm:spPr/>
    </dgm:pt>
    <dgm:pt modelId="{9711AAE5-9E72-4B20-AB02-B554A928A4F4}" type="pres">
      <dgm:prSet presAssocID="{C6F6AC55-59F8-4D8E-9618-08423592FEF8}" presName="horz1" presStyleCnt="0"/>
      <dgm:spPr/>
    </dgm:pt>
    <dgm:pt modelId="{CF0F5CB1-ABEC-4B99-A11F-B23C429345BB}" type="pres">
      <dgm:prSet presAssocID="{C6F6AC55-59F8-4D8E-9618-08423592FEF8}" presName="tx1" presStyleLbl="revTx" presStyleIdx="0" presStyleCnt="15"/>
      <dgm:spPr/>
    </dgm:pt>
    <dgm:pt modelId="{4BBB29CB-1BDA-49C5-B20C-A7354A7A1657}" type="pres">
      <dgm:prSet presAssocID="{C6F6AC55-59F8-4D8E-9618-08423592FEF8}" presName="vert1" presStyleCnt="0"/>
      <dgm:spPr/>
    </dgm:pt>
    <dgm:pt modelId="{53505A0D-FD58-40A0-BA8B-3F6AC0532155}" type="pres">
      <dgm:prSet presAssocID="{99237D55-9028-46BE-A544-B74A5D9E03E4}" presName="thickLine" presStyleLbl="alignNode1" presStyleIdx="1" presStyleCnt="15"/>
      <dgm:spPr/>
    </dgm:pt>
    <dgm:pt modelId="{C3103B61-5DF8-4044-9753-F5C4CBE34560}" type="pres">
      <dgm:prSet presAssocID="{99237D55-9028-46BE-A544-B74A5D9E03E4}" presName="horz1" presStyleCnt="0"/>
      <dgm:spPr/>
    </dgm:pt>
    <dgm:pt modelId="{61B0524E-DB6F-4F16-AEB2-BECE0AAE7443}" type="pres">
      <dgm:prSet presAssocID="{99237D55-9028-46BE-A544-B74A5D9E03E4}" presName="tx1" presStyleLbl="revTx" presStyleIdx="1" presStyleCnt="15"/>
      <dgm:spPr/>
    </dgm:pt>
    <dgm:pt modelId="{1BBB3DCE-2547-4B49-A07E-80979EC4B88A}" type="pres">
      <dgm:prSet presAssocID="{99237D55-9028-46BE-A544-B74A5D9E03E4}" presName="vert1" presStyleCnt="0"/>
      <dgm:spPr/>
    </dgm:pt>
    <dgm:pt modelId="{CD5A960A-64A5-44F9-894C-685CA1A6CFB6}" type="pres">
      <dgm:prSet presAssocID="{ACC89668-A6CD-42AB-87CD-47EA79B90D08}" presName="thickLine" presStyleLbl="alignNode1" presStyleIdx="2" presStyleCnt="15"/>
      <dgm:spPr/>
    </dgm:pt>
    <dgm:pt modelId="{E0B4C109-B547-48B4-93D2-D35312086822}" type="pres">
      <dgm:prSet presAssocID="{ACC89668-A6CD-42AB-87CD-47EA79B90D08}" presName="horz1" presStyleCnt="0"/>
      <dgm:spPr/>
    </dgm:pt>
    <dgm:pt modelId="{C661CAA9-4E31-4F40-8A33-34CDC903DCED}" type="pres">
      <dgm:prSet presAssocID="{ACC89668-A6CD-42AB-87CD-47EA79B90D08}" presName="tx1" presStyleLbl="revTx" presStyleIdx="2" presStyleCnt="15"/>
      <dgm:spPr/>
    </dgm:pt>
    <dgm:pt modelId="{E8E6384E-AB5E-4D1B-BDFA-08FA24FDA0CB}" type="pres">
      <dgm:prSet presAssocID="{ACC89668-A6CD-42AB-87CD-47EA79B90D08}" presName="vert1" presStyleCnt="0"/>
      <dgm:spPr/>
    </dgm:pt>
    <dgm:pt modelId="{7A079861-00D8-4C8A-A4D4-37D5C3C19829}" type="pres">
      <dgm:prSet presAssocID="{E557F8C9-E02E-442D-A57C-EF10CAACB1C4}" presName="thickLine" presStyleLbl="alignNode1" presStyleIdx="3" presStyleCnt="15"/>
      <dgm:spPr/>
    </dgm:pt>
    <dgm:pt modelId="{F8EE7F49-BC7E-4158-BB44-AFD383F8F6B5}" type="pres">
      <dgm:prSet presAssocID="{E557F8C9-E02E-442D-A57C-EF10CAACB1C4}" presName="horz1" presStyleCnt="0"/>
      <dgm:spPr/>
    </dgm:pt>
    <dgm:pt modelId="{DEFD28A8-EB07-4871-874F-0D11AA413D6C}" type="pres">
      <dgm:prSet presAssocID="{E557F8C9-E02E-442D-A57C-EF10CAACB1C4}" presName="tx1" presStyleLbl="revTx" presStyleIdx="3" presStyleCnt="15"/>
      <dgm:spPr/>
    </dgm:pt>
    <dgm:pt modelId="{0B0ED32A-F50D-47F9-92DC-6C1230D78643}" type="pres">
      <dgm:prSet presAssocID="{E557F8C9-E02E-442D-A57C-EF10CAACB1C4}" presName="vert1" presStyleCnt="0"/>
      <dgm:spPr/>
    </dgm:pt>
    <dgm:pt modelId="{A2A78656-C487-4646-B930-0D02922F0C55}" type="pres">
      <dgm:prSet presAssocID="{091A7C89-15BA-466E-8370-14CA0D8C38A8}" presName="thickLine" presStyleLbl="alignNode1" presStyleIdx="4" presStyleCnt="15"/>
      <dgm:spPr/>
    </dgm:pt>
    <dgm:pt modelId="{80655F1E-F29B-4780-BE4B-F63E01A1F951}" type="pres">
      <dgm:prSet presAssocID="{091A7C89-15BA-466E-8370-14CA0D8C38A8}" presName="horz1" presStyleCnt="0"/>
      <dgm:spPr/>
    </dgm:pt>
    <dgm:pt modelId="{8E9438C6-FB1D-40C4-AEA5-1B221586DA3B}" type="pres">
      <dgm:prSet presAssocID="{091A7C89-15BA-466E-8370-14CA0D8C38A8}" presName="tx1" presStyleLbl="revTx" presStyleIdx="4" presStyleCnt="15"/>
      <dgm:spPr/>
    </dgm:pt>
    <dgm:pt modelId="{DEF95F11-B110-4ADE-B07C-99859CD5C5D5}" type="pres">
      <dgm:prSet presAssocID="{091A7C89-15BA-466E-8370-14CA0D8C38A8}" presName="vert1" presStyleCnt="0"/>
      <dgm:spPr/>
    </dgm:pt>
    <dgm:pt modelId="{C5E46B59-7930-4A90-811F-C1B350110B95}" type="pres">
      <dgm:prSet presAssocID="{67D2E6D8-E013-4C5C-B465-2FE259866FCF}" presName="thickLine" presStyleLbl="alignNode1" presStyleIdx="5" presStyleCnt="15"/>
      <dgm:spPr/>
    </dgm:pt>
    <dgm:pt modelId="{92BA8E95-9B54-483E-A5D6-3C5A1DFF56F1}" type="pres">
      <dgm:prSet presAssocID="{67D2E6D8-E013-4C5C-B465-2FE259866FCF}" presName="horz1" presStyleCnt="0"/>
      <dgm:spPr/>
    </dgm:pt>
    <dgm:pt modelId="{85C4617A-CD2A-4223-8AC1-CC891443886A}" type="pres">
      <dgm:prSet presAssocID="{67D2E6D8-E013-4C5C-B465-2FE259866FCF}" presName="tx1" presStyleLbl="revTx" presStyleIdx="5" presStyleCnt="15"/>
      <dgm:spPr/>
    </dgm:pt>
    <dgm:pt modelId="{711A66C6-5A99-4C4C-80EF-742EFDC080A1}" type="pres">
      <dgm:prSet presAssocID="{67D2E6D8-E013-4C5C-B465-2FE259866FCF}" presName="vert1" presStyleCnt="0"/>
      <dgm:spPr/>
    </dgm:pt>
    <dgm:pt modelId="{03553D6F-7E74-4261-BED9-59E547626BFE}" type="pres">
      <dgm:prSet presAssocID="{A681FD57-991F-4CAC-B0A1-0299E39C03A8}" presName="thickLine" presStyleLbl="alignNode1" presStyleIdx="6" presStyleCnt="15"/>
      <dgm:spPr/>
    </dgm:pt>
    <dgm:pt modelId="{D412A807-D97A-49B4-862C-C73B27116251}" type="pres">
      <dgm:prSet presAssocID="{A681FD57-991F-4CAC-B0A1-0299E39C03A8}" presName="horz1" presStyleCnt="0"/>
      <dgm:spPr/>
    </dgm:pt>
    <dgm:pt modelId="{1F9D8018-2245-435D-8D98-641A360BB104}" type="pres">
      <dgm:prSet presAssocID="{A681FD57-991F-4CAC-B0A1-0299E39C03A8}" presName="tx1" presStyleLbl="revTx" presStyleIdx="6" presStyleCnt="15"/>
      <dgm:spPr/>
    </dgm:pt>
    <dgm:pt modelId="{4ADD10D7-1CB1-448F-AE73-C48C935ED9E7}" type="pres">
      <dgm:prSet presAssocID="{A681FD57-991F-4CAC-B0A1-0299E39C03A8}" presName="vert1" presStyleCnt="0"/>
      <dgm:spPr/>
    </dgm:pt>
    <dgm:pt modelId="{CED48974-AE45-40D4-863A-6CF1EC6AF3B5}" type="pres">
      <dgm:prSet presAssocID="{8D9E2FB9-9DBE-46C6-B351-FFFA602B32C4}" presName="thickLine" presStyleLbl="alignNode1" presStyleIdx="7" presStyleCnt="15"/>
      <dgm:spPr/>
    </dgm:pt>
    <dgm:pt modelId="{66A3125B-0789-4CB5-B8C5-0FDF6C0ACD40}" type="pres">
      <dgm:prSet presAssocID="{8D9E2FB9-9DBE-46C6-B351-FFFA602B32C4}" presName="horz1" presStyleCnt="0"/>
      <dgm:spPr/>
    </dgm:pt>
    <dgm:pt modelId="{F18EAC1B-526C-48CE-BA02-BF86AFEE935C}" type="pres">
      <dgm:prSet presAssocID="{8D9E2FB9-9DBE-46C6-B351-FFFA602B32C4}" presName="tx1" presStyleLbl="revTx" presStyleIdx="7" presStyleCnt="15"/>
      <dgm:spPr/>
    </dgm:pt>
    <dgm:pt modelId="{280D492E-103C-46EE-AC53-6280C568E73E}" type="pres">
      <dgm:prSet presAssocID="{8D9E2FB9-9DBE-46C6-B351-FFFA602B32C4}" presName="vert1" presStyleCnt="0"/>
      <dgm:spPr/>
    </dgm:pt>
    <dgm:pt modelId="{020F6B7D-96E5-48F3-B2EB-56CC4B6791E7}" type="pres">
      <dgm:prSet presAssocID="{BEE38318-5CA9-45B2-BC3B-51D90DE07D1C}" presName="thickLine" presStyleLbl="alignNode1" presStyleIdx="8" presStyleCnt="15"/>
      <dgm:spPr/>
    </dgm:pt>
    <dgm:pt modelId="{89E8A831-0FBE-4BB1-9915-6F82DE2D5495}" type="pres">
      <dgm:prSet presAssocID="{BEE38318-5CA9-45B2-BC3B-51D90DE07D1C}" presName="horz1" presStyleCnt="0"/>
      <dgm:spPr/>
    </dgm:pt>
    <dgm:pt modelId="{D33371B2-8A73-4D30-A873-81E5B3B071E7}" type="pres">
      <dgm:prSet presAssocID="{BEE38318-5CA9-45B2-BC3B-51D90DE07D1C}" presName="tx1" presStyleLbl="revTx" presStyleIdx="8" presStyleCnt="15"/>
      <dgm:spPr/>
    </dgm:pt>
    <dgm:pt modelId="{7C86FD37-70FB-41F1-B998-A99389F2BC94}" type="pres">
      <dgm:prSet presAssocID="{BEE38318-5CA9-45B2-BC3B-51D90DE07D1C}" presName="vert1" presStyleCnt="0"/>
      <dgm:spPr/>
    </dgm:pt>
    <dgm:pt modelId="{5E0613AC-8037-4F56-B23E-F62FE72C408E}" type="pres">
      <dgm:prSet presAssocID="{8FDB0AC6-74DE-4951-8FFA-9E0020E3C3A3}" presName="thickLine" presStyleLbl="alignNode1" presStyleIdx="9" presStyleCnt="15"/>
      <dgm:spPr/>
    </dgm:pt>
    <dgm:pt modelId="{95339049-D831-4CFF-970D-B2B11E868B54}" type="pres">
      <dgm:prSet presAssocID="{8FDB0AC6-74DE-4951-8FFA-9E0020E3C3A3}" presName="horz1" presStyleCnt="0"/>
      <dgm:spPr/>
    </dgm:pt>
    <dgm:pt modelId="{4FD10EE1-B3BD-417A-AE1A-6AF2643277FC}" type="pres">
      <dgm:prSet presAssocID="{8FDB0AC6-74DE-4951-8FFA-9E0020E3C3A3}" presName="tx1" presStyleLbl="revTx" presStyleIdx="9" presStyleCnt="15"/>
      <dgm:spPr/>
    </dgm:pt>
    <dgm:pt modelId="{44422B51-26EC-46DB-A33A-2A4F8E99724E}" type="pres">
      <dgm:prSet presAssocID="{8FDB0AC6-74DE-4951-8FFA-9E0020E3C3A3}" presName="vert1" presStyleCnt="0"/>
      <dgm:spPr/>
    </dgm:pt>
    <dgm:pt modelId="{A2343BE2-F7C8-4B9A-994C-070567D35FAB}" type="pres">
      <dgm:prSet presAssocID="{409D5404-2CD0-44E2-8A87-93AFA3DB4ACE}" presName="thickLine" presStyleLbl="alignNode1" presStyleIdx="10" presStyleCnt="15"/>
      <dgm:spPr/>
    </dgm:pt>
    <dgm:pt modelId="{494FB3E9-815C-43F2-AEE0-64C80C26CE38}" type="pres">
      <dgm:prSet presAssocID="{409D5404-2CD0-44E2-8A87-93AFA3DB4ACE}" presName="horz1" presStyleCnt="0"/>
      <dgm:spPr/>
    </dgm:pt>
    <dgm:pt modelId="{431AAFA7-10AE-4CF1-AF8A-059BB946E5AB}" type="pres">
      <dgm:prSet presAssocID="{409D5404-2CD0-44E2-8A87-93AFA3DB4ACE}" presName="tx1" presStyleLbl="revTx" presStyleIdx="10" presStyleCnt="15"/>
      <dgm:spPr/>
    </dgm:pt>
    <dgm:pt modelId="{188D2BBE-09B6-4761-B881-2639826AE605}" type="pres">
      <dgm:prSet presAssocID="{409D5404-2CD0-44E2-8A87-93AFA3DB4ACE}" presName="vert1" presStyleCnt="0"/>
      <dgm:spPr/>
    </dgm:pt>
    <dgm:pt modelId="{8633CE9A-EFD1-4C77-AE72-5728848C8CBA}" type="pres">
      <dgm:prSet presAssocID="{903C8756-1DC5-4089-B5CA-F0D2A763FF2C}" presName="thickLine" presStyleLbl="alignNode1" presStyleIdx="11" presStyleCnt="15"/>
      <dgm:spPr/>
    </dgm:pt>
    <dgm:pt modelId="{DE1EDE08-2A71-45DB-96B6-B95F8EE239E6}" type="pres">
      <dgm:prSet presAssocID="{903C8756-1DC5-4089-B5CA-F0D2A763FF2C}" presName="horz1" presStyleCnt="0"/>
      <dgm:spPr/>
    </dgm:pt>
    <dgm:pt modelId="{E4841433-61BE-4C66-8CB5-F3C8A9CE28C5}" type="pres">
      <dgm:prSet presAssocID="{903C8756-1DC5-4089-B5CA-F0D2A763FF2C}" presName="tx1" presStyleLbl="revTx" presStyleIdx="11" presStyleCnt="15"/>
      <dgm:spPr/>
    </dgm:pt>
    <dgm:pt modelId="{07E26E26-EBE5-42AA-8280-5B84693E39A3}" type="pres">
      <dgm:prSet presAssocID="{903C8756-1DC5-4089-B5CA-F0D2A763FF2C}" presName="vert1" presStyleCnt="0"/>
      <dgm:spPr/>
    </dgm:pt>
    <dgm:pt modelId="{74A41998-7439-4D5B-B622-88143EAE0AB8}" type="pres">
      <dgm:prSet presAssocID="{697BC0E9-B3DE-4DC8-8305-BA1E53C1F1D2}" presName="thickLine" presStyleLbl="alignNode1" presStyleIdx="12" presStyleCnt="15"/>
      <dgm:spPr/>
    </dgm:pt>
    <dgm:pt modelId="{A47EA31D-ADDD-4B5A-8832-A3E8145A4FCA}" type="pres">
      <dgm:prSet presAssocID="{697BC0E9-B3DE-4DC8-8305-BA1E53C1F1D2}" presName="horz1" presStyleCnt="0"/>
      <dgm:spPr/>
    </dgm:pt>
    <dgm:pt modelId="{58D017E8-4995-45CD-91A7-859EAAB5976C}" type="pres">
      <dgm:prSet presAssocID="{697BC0E9-B3DE-4DC8-8305-BA1E53C1F1D2}" presName="tx1" presStyleLbl="revTx" presStyleIdx="12" presStyleCnt="15"/>
      <dgm:spPr/>
    </dgm:pt>
    <dgm:pt modelId="{CA731D08-DC59-4729-93F3-CB547456A690}" type="pres">
      <dgm:prSet presAssocID="{697BC0E9-B3DE-4DC8-8305-BA1E53C1F1D2}" presName="vert1" presStyleCnt="0"/>
      <dgm:spPr/>
    </dgm:pt>
    <dgm:pt modelId="{5B058612-DDB9-4AA2-8E9B-F5C1B21764B5}" type="pres">
      <dgm:prSet presAssocID="{592484E4-A98D-4C27-A694-62AA5F422BF0}" presName="thickLine" presStyleLbl="alignNode1" presStyleIdx="13" presStyleCnt="15"/>
      <dgm:spPr/>
    </dgm:pt>
    <dgm:pt modelId="{84D9848A-7E7A-48D6-BD9F-5C99BDA23433}" type="pres">
      <dgm:prSet presAssocID="{592484E4-A98D-4C27-A694-62AA5F422BF0}" presName="horz1" presStyleCnt="0"/>
      <dgm:spPr/>
    </dgm:pt>
    <dgm:pt modelId="{57B6D541-61A2-438F-B619-81173DBDD485}" type="pres">
      <dgm:prSet presAssocID="{592484E4-A98D-4C27-A694-62AA5F422BF0}" presName="tx1" presStyleLbl="revTx" presStyleIdx="13" presStyleCnt="15"/>
      <dgm:spPr/>
    </dgm:pt>
    <dgm:pt modelId="{C5E150EF-7BA6-4DC2-A709-18A25B96ACDF}" type="pres">
      <dgm:prSet presAssocID="{592484E4-A98D-4C27-A694-62AA5F422BF0}" presName="vert1" presStyleCnt="0"/>
      <dgm:spPr/>
    </dgm:pt>
    <dgm:pt modelId="{F0748300-ED3F-4DF3-8D35-1B490E7F77ED}" type="pres">
      <dgm:prSet presAssocID="{967B8115-DF47-4AC3-B058-2D3D75DC48F3}" presName="thickLine" presStyleLbl="alignNode1" presStyleIdx="14" presStyleCnt="15"/>
      <dgm:spPr/>
    </dgm:pt>
    <dgm:pt modelId="{8BDACFD5-1579-4965-9C58-83ED43619D3D}" type="pres">
      <dgm:prSet presAssocID="{967B8115-DF47-4AC3-B058-2D3D75DC48F3}" presName="horz1" presStyleCnt="0"/>
      <dgm:spPr/>
    </dgm:pt>
    <dgm:pt modelId="{BAA49772-9D4B-4DD9-8ADC-665FBB2F2A99}" type="pres">
      <dgm:prSet presAssocID="{967B8115-DF47-4AC3-B058-2D3D75DC48F3}" presName="tx1" presStyleLbl="revTx" presStyleIdx="14" presStyleCnt="15"/>
      <dgm:spPr/>
    </dgm:pt>
    <dgm:pt modelId="{05019509-7EEA-4C2D-9E32-C6DA6E7F96D8}" type="pres">
      <dgm:prSet presAssocID="{967B8115-DF47-4AC3-B058-2D3D75DC48F3}" presName="vert1" presStyleCnt="0"/>
      <dgm:spPr/>
    </dgm:pt>
  </dgm:ptLst>
  <dgm:cxnLst>
    <dgm:cxn modelId="{4EC69109-EDE2-4192-8F2F-8DF36E05F306}" type="presOf" srcId="{99237D55-9028-46BE-A544-B74A5D9E03E4}" destId="{61B0524E-DB6F-4F16-AEB2-BECE0AAE7443}" srcOrd="0" destOrd="0" presId="urn:microsoft.com/office/officeart/2008/layout/LinedList"/>
    <dgm:cxn modelId="{1368C633-80BC-405C-B92C-A137485FF149}" type="presOf" srcId="{697BC0E9-B3DE-4DC8-8305-BA1E53C1F1D2}" destId="{58D017E8-4995-45CD-91A7-859EAAB5976C}" srcOrd="0" destOrd="0" presId="urn:microsoft.com/office/officeart/2008/layout/LinedList"/>
    <dgm:cxn modelId="{0B802F34-A6F3-4973-B5E0-92A8BE34DF3A}" srcId="{DA22E411-71D0-4BEB-ACDC-8AF5BCE15D76}" destId="{67D2E6D8-E013-4C5C-B465-2FE259866FCF}" srcOrd="5" destOrd="0" parTransId="{B6B6A8FC-558B-48AD-AF0D-B9B6C59D7D8F}" sibTransId="{F53EFDCE-7A88-4C39-B45D-E429A996970E}"/>
    <dgm:cxn modelId="{9DD1A637-FB1C-4C5D-B1DC-4129B47931D0}" type="presOf" srcId="{A681FD57-991F-4CAC-B0A1-0299E39C03A8}" destId="{1F9D8018-2245-435D-8D98-641A360BB104}" srcOrd="0" destOrd="0" presId="urn:microsoft.com/office/officeart/2008/layout/LinedList"/>
    <dgm:cxn modelId="{3453F338-C0FA-4742-9CC9-F74E2F9C57F9}" srcId="{DA22E411-71D0-4BEB-ACDC-8AF5BCE15D76}" destId="{BEE38318-5CA9-45B2-BC3B-51D90DE07D1C}" srcOrd="8" destOrd="0" parTransId="{F5ED9C8A-BFFD-46EF-BC7B-8E4431117B45}" sibTransId="{A1B5A9BB-FA1D-47C1-BEB3-E2431DF68B2D}"/>
    <dgm:cxn modelId="{0739303A-B4DA-4D7F-A6CC-18415D665043}" type="presOf" srcId="{67D2E6D8-E013-4C5C-B465-2FE259866FCF}" destId="{85C4617A-CD2A-4223-8AC1-CC891443886A}" srcOrd="0" destOrd="0" presId="urn:microsoft.com/office/officeart/2008/layout/LinedList"/>
    <dgm:cxn modelId="{E3E4335C-0E18-491F-8D35-BE9CA0DE9E6A}" srcId="{DA22E411-71D0-4BEB-ACDC-8AF5BCE15D76}" destId="{8FDB0AC6-74DE-4951-8FFA-9E0020E3C3A3}" srcOrd="9" destOrd="0" parTransId="{D302E59E-4523-4406-91C0-D0087F6D1E78}" sibTransId="{29FFE6FB-6B46-458D-8587-E4B876647094}"/>
    <dgm:cxn modelId="{6E052665-206D-44B2-9B38-E0B6D6D85245}" type="presOf" srcId="{409D5404-2CD0-44E2-8A87-93AFA3DB4ACE}" destId="{431AAFA7-10AE-4CF1-AF8A-059BB946E5AB}" srcOrd="0" destOrd="0" presId="urn:microsoft.com/office/officeart/2008/layout/LinedList"/>
    <dgm:cxn modelId="{9AB03645-65D5-4DF6-B9EF-51EAE36A5D4A}" srcId="{DA22E411-71D0-4BEB-ACDC-8AF5BCE15D76}" destId="{99237D55-9028-46BE-A544-B74A5D9E03E4}" srcOrd="1" destOrd="0" parTransId="{5791BF3D-43B9-4E4F-82FD-12E701B7B05B}" sibTransId="{A59E5476-4A95-4B10-9C28-5797533EEDE3}"/>
    <dgm:cxn modelId="{57731D4F-268F-42FE-A5D1-6A4403D37BBF}" srcId="{DA22E411-71D0-4BEB-ACDC-8AF5BCE15D76}" destId="{C6F6AC55-59F8-4D8E-9618-08423592FEF8}" srcOrd="0" destOrd="0" parTransId="{9DCA5AC2-AB4A-496B-955D-0D796307D726}" sibTransId="{BCA36E63-5900-4184-B34E-A1C2F12722F6}"/>
    <dgm:cxn modelId="{CF79BF70-97E3-4B9A-AD0D-4561FC5D1CEE}" type="presOf" srcId="{592484E4-A98D-4C27-A694-62AA5F422BF0}" destId="{57B6D541-61A2-438F-B619-81173DBDD485}" srcOrd="0" destOrd="0" presId="urn:microsoft.com/office/officeart/2008/layout/LinedList"/>
    <dgm:cxn modelId="{31BB127A-F014-4043-9229-34285A9D5F7F}" type="presOf" srcId="{BEE38318-5CA9-45B2-BC3B-51D90DE07D1C}" destId="{D33371B2-8A73-4D30-A873-81E5B3B071E7}" srcOrd="0" destOrd="0" presId="urn:microsoft.com/office/officeart/2008/layout/LinedList"/>
    <dgm:cxn modelId="{DE69B47B-2DB1-46A0-B7BC-A6D2F4C26E54}" srcId="{DA22E411-71D0-4BEB-ACDC-8AF5BCE15D76}" destId="{ACC89668-A6CD-42AB-87CD-47EA79B90D08}" srcOrd="2" destOrd="0" parTransId="{7DE5565B-3EA7-44E1-AA8E-12B7E291FD31}" sibTransId="{D5A3EAAA-7D6F-4283-A82B-779B1FF14F36}"/>
    <dgm:cxn modelId="{E29C437D-046B-4BC0-8F86-6024243593F8}" type="presOf" srcId="{ACC89668-A6CD-42AB-87CD-47EA79B90D08}" destId="{C661CAA9-4E31-4F40-8A33-34CDC903DCED}" srcOrd="0" destOrd="0" presId="urn:microsoft.com/office/officeart/2008/layout/LinedList"/>
    <dgm:cxn modelId="{F59ED793-796B-455C-A1A9-EFEF768445BC}" srcId="{DA22E411-71D0-4BEB-ACDC-8AF5BCE15D76}" destId="{A681FD57-991F-4CAC-B0A1-0299E39C03A8}" srcOrd="6" destOrd="0" parTransId="{BDD010E4-1EC1-4DD1-AC93-3655FF82C090}" sibTransId="{AA23AB43-E505-4D2E-9D05-6820FD8F1C8D}"/>
    <dgm:cxn modelId="{2B5F0294-7A28-406C-A033-B260BC2DFA19}" srcId="{DA22E411-71D0-4BEB-ACDC-8AF5BCE15D76}" destId="{697BC0E9-B3DE-4DC8-8305-BA1E53C1F1D2}" srcOrd="12" destOrd="0" parTransId="{9C13A655-0C1B-40E1-8BE2-CFBB6444C412}" sibTransId="{9FABF5BC-C7ED-411B-AA86-6614E7ACC761}"/>
    <dgm:cxn modelId="{EB7E9A96-5B77-4D18-93BC-F76482434A58}" srcId="{DA22E411-71D0-4BEB-ACDC-8AF5BCE15D76}" destId="{967B8115-DF47-4AC3-B058-2D3D75DC48F3}" srcOrd="14" destOrd="0" parTransId="{494A373D-AFA9-4125-A8EF-8F3DA29E5144}" sibTransId="{F2C82D03-AEAD-4F67-91BF-FCE60614BA2A}"/>
    <dgm:cxn modelId="{2CAD109B-33D8-4CD2-A079-2EB13410781E}" type="presOf" srcId="{903C8756-1DC5-4089-B5CA-F0D2A763FF2C}" destId="{E4841433-61BE-4C66-8CB5-F3C8A9CE28C5}" srcOrd="0" destOrd="0" presId="urn:microsoft.com/office/officeart/2008/layout/LinedList"/>
    <dgm:cxn modelId="{9972DB9C-D178-493A-BB62-1805A4098230}" type="presOf" srcId="{091A7C89-15BA-466E-8370-14CA0D8C38A8}" destId="{8E9438C6-FB1D-40C4-AEA5-1B221586DA3B}" srcOrd="0" destOrd="0" presId="urn:microsoft.com/office/officeart/2008/layout/LinedList"/>
    <dgm:cxn modelId="{2DF5F7A4-736F-45CC-8582-38A646146EBE}" srcId="{DA22E411-71D0-4BEB-ACDC-8AF5BCE15D76}" destId="{409D5404-2CD0-44E2-8A87-93AFA3DB4ACE}" srcOrd="10" destOrd="0" parTransId="{E3C742A4-C28C-42D4-88A6-162B1199A3D4}" sibTransId="{A5CFBB67-577D-42B7-9495-3EC2E36270C3}"/>
    <dgm:cxn modelId="{B37EF6A6-38FF-4512-9F7E-0D131226470C}" type="presOf" srcId="{E557F8C9-E02E-442D-A57C-EF10CAACB1C4}" destId="{DEFD28A8-EB07-4871-874F-0D11AA413D6C}" srcOrd="0" destOrd="0" presId="urn:microsoft.com/office/officeart/2008/layout/LinedList"/>
    <dgm:cxn modelId="{C2F5B3A9-C92C-4A37-8EC5-B67E9419EE67}" srcId="{DA22E411-71D0-4BEB-ACDC-8AF5BCE15D76}" destId="{E557F8C9-E02E-442D-A57C-EF10CAACB1C4}" srcOrd="3" destOrd="0" parTransId="{FF04BFC4-0F29-4BA2-8EF1-216966E5C161}" sibTransId="{C0F30398-7E78-4DD5-B26B-B0A0422C0C53}"/>
    <dgm:cxn modelId="{AFF1E5AD-82E9-4CC1-82AE-188FB46ABBCC}" type="presOf" srcId="{C6F6AC55-59F8-4D8E-9618-08423592FEF8}" destId="{CF0F5CB1-ABEC-4B99-A11F-B23C429345BB}" srcOrd="0" destOrd="0" presId="urn:microsoft.com/office/officeart/2008/layout/LinedList"/>
    <dgm:cxn modelId="{5E576BBD-917D-4E34-821D-6203713A031D}" srcId="{DA22E411-71D0-4BEB-ACDC-8AF5BCE15D76}" destId="{091A7C89-15BA-466E-8370-14CA0D8C38A8}" srcOrd="4" destOrd="0" parTransId="{07417D0A-34E3-4733-812E-1CC97E1D5CF6}" sibTransId="{7F1EA668-8A8B-48FC-8A88-A913C1ADC66F}"/>
    <dgm:cxn modelId="{8E89D2BD-B1ED-427D-9BC1-18500A4A265B}" srcId="{DA22E411-71D0-4BEB-ACDC-8AF5BCE15D76}" destId="{592484E4-A98D-4C27-A694-62AA5F422BF0}" srcOrd="13" destOrd="0" parTransId="{3BF98216-093B-4C1D-8BE5-463B193E6D0B}" sibTransId="{BC3E4D5C-2705-4E4D-93AE-21A5ADD094B8}"/>
    <dgm:cxn modelId="{544A27C2-F3A2-4183-BE92-265849989CE9}" type="presOf" srcId="{DA22E411-71D0-4BEB-ACDC-8AF5BCE15D76}" destId="{55C97ADA-082D-4016-8804-85767849EB53}" srcOrd="0" destOrd="0" presId="urn:microsoft.com/office/officeart/2008/layout/LinedList"/>
    <dgm:cxn modelId="{09BFFCC3-CCF3-4FEC-949F-D23188603C9F}" type="presOf" srcId="{967B8115-DF47-4AC3-B058-2D3D75DC48F3}" destId="{BAA49772-9D4B-4DD9-8ADC-665FBB2F2A99}" srcOrd="0" destOrd="0" presId="urn:microsoft.com/office/officeart/2008/layout/LinedList"/>
    <dgm:cxn modelId="{36083BC5-A035-46EA-81E9-216753859A82}" srcId="{DA22E411-71D0-4BEB-ACDC-8AF5BCE15D76}" destId="{903C8756-1DC5-4089-B5CA-F0D2A763FF2C}" srcOrd="11" destOrd="0" parTransId="{98F72D11-B4FF-4FB7-8932-1F4D492991FA}" sibTransId="{161AE84E-9D3F-446F-8BFD-1EBE886037CC}"/>
    <dgm:cxn modelId="{4BBB73E0-4A54-4466-8BDB-E683BD3981E8}" type="presOf" srcId="{8D9E2FB9-9DBE-46C6-B351-FFFA602B32C4}" destId="{F18EAC1B-526C-48CE-BA02-BF86AFEE935C}" srcOrd="0" destOrd="0" presId="urn:microsoft.com/office/officeart/2008/layout/LinedList"/>
    <dgm:cxn modelId="{5283A9E3-79A2-4A57-A4A8-B4ED67AD8F56}" type="presOf" srcId="{8FDB0AC6-74DE-4951-8FFA-9E0020E3C3A3}" destId="{4FD10EE1-B3BD-417A-AE1A-6AF2643277FC}" srcOrd="0" destOrd="0" presId="urn:microsoft.com/office/officeart/2008/layout/LinedList"/>
    <dgm:cxn modelId="{DD3AE2F5-B197-4749-9311-BB48BC8870AD}" srcId="{DA22E411-71D0-4BEB-ACDC-8AF5BCE15D76}" destId="{8D9E2FB9-9DBE-46C6-B351-FFFA602B32C4}" srcOrd="7" destOrd="0" parTransId="{10DF1B3A-918C-4E52-B1F2-8DAFC83696A8}" sibTransId="{38C48D2C-95B3-46ED-835E-27C00DDFEC5B}"/>
    <dgm:cxn modelId="{247769F6-B2AD-4618-AD9F-F3BA53B199DB}" type="presParOf" srcId="{55C97ADA-082D-4016-8804-85767849EB53}" destId="{DC5EBF4E-3CD3-45E8-BFEC-865B74CC9DC1}" srcOrd="0" destOrd="0" presId="urn:microsoft.com/office/officeart/2008/layout/LinedList"/>
    <dgm:cxn modelId="{C2618D0F-3E96-467F-90F4-A5702AE83219}" type="presParOf" srcId="{55C97ADA-082D-4016-8804-85767849EB53}" destId="{9711AAE5-9E72-4B20-AB02-B554A928A4F4}" srcOrd="1" destOrd="0" presId="urn:microsoft.com/office/officeart/2008/layout/LinedList"/>
    <dgm:cxn modelId="{B4507334-3160-405A-982F-CF5B3CA7A44D}" type="presParOf" srcId="{9711AAE5-9E72-4B20-AB02-B554A928A4F4}" destId="{CF0F5CB1-ABEC-4B99-A11F-B23C429345BB}" srcOrd="0" destOrd="0" presId="urn:microsoft.com/office/officeart/2008/layout/LinedList"/>
    <dgm:cxn modelId="{D3A1E3E9-BBCB-474A-9463-A1468D038DE2}" type="presParOf" srcId="{9711AAE5-9E72-4B20-AB02-B554A928A4F4}" destId="{4BBB29CB-1BDA-49C5-B20C-A7354A7A1657}" srcOrd="1" destOrd="0" presId="urn:microsoft.com/office/officeart/2008/layout/LinedList"/>
    <dgm:cxn modelId="{DDF6C438-0198-45D8-BFAC-703DEAAFF56B}" type="presParOf" srcId="{55C97ADA-082D-4016-8804-85767849EB53}" destId="{53505A0D-FD58-40A0-BA8B-3F6AC0532155}" srcOrd="2" destOrd="0" presId="urn:microsoft.com/office/officeart/2008/layout/LinedList"/>
    <dgm:cxn modelId="{6D829785-51F3-4D1A-BADA-647F4E06EB1E}" type="presParOf" srcId="{55C97ADA-082D-4016-8804-85767849EB53}" destId="{C3103B61-5DF8-4044-9753-F5C4CBE34560}" srcOrd="3" destOrd="0" presId="urn:microsoft.com/office/officeart/2008/layout/LinedList"/>
    <dgm:cxn modelId="{7071B2A7-57A1-4547-8732-A3A366995B91}" type="presParOf" srcId="{C3103B61-5DF8-4044-9753-F5C4CBE34560}" destId="{61B0524E-DB6F-4F16-AEB2-BECE0AAE7443}" srcOrd="0" destOrd="0" presId="urn:microsoft.com/office/officeart/2008/layout/LinedList"/>
    <dgm:cxn modelId="{225B0E0C-304D-42AD-BC80-702A8FDFD71C}" type="presParOf" srcId="{C3103B61-5DF8-4044-9753-F5C4CBE34560}" destId="{1BBB3DCE-2547-4B49-A07E-80979EC4B88A}" srcOrd="1" destOrd="0" presId="urn:microsoft.com/office/officeart/2008/layout/LinedList"/>
    <dgm:cxn modelId="{75F71F2E-0F01-4861-8B5D-B1A8113A9A0A}" type="presParOf" srcId="{55C97ADA-082D-4016-8804-85767849EB53}" destId="{CD5A960A-64A5-44F9-894C-685CA1A6CFB6}" srcOrd="4" destOrd="0" presId="urn:microsoft.com/office/officeart/2008/layout/LinedList"/>
    <dgm:cxn modelId="{5AF43C2F-A57D-45A4-9C84-897542F9E141}" type="presParOf" srcId="{55C97ADA-082D-4016-8804-85767849EB53}" destId="{E0B4C109-B547-48B4-93D2-D35312086822}" srcOrd="5" destOrd="0" presId="urn:microsoft.com/office/officeart/2008/layout/LinedList"/>
    <dgm:cxn modelId="{6188E524-26B9-43F0-BB78-6288CBC7A769}" type="presParOf" srcId="{E0B4C109-B547-48B4-93D2-D35312086822}" destId="{C661CAA9-4E31-4F40-8A33-34CDC903DCED}" srcOrd="0" destOrd="0" presId="urn:microsoft.com/office/officeart/2008/layout/LinedList"/>
    <dgm:cxn modelId="{12BD7FD4-502B-4DB7-B194-4BD6409E4175}" type="presParOf" srcId="{E0B4C109-B547-48B4-93D2-D35312086822}" destId="{E8E6384E-AB5E-4D1B-BDFA-08FA24FDA0CB}" srcOrd="1" destOrd="0" presId="urn:microsoft.com/office/officeart/2008/layout/LinedList"/>
    <dgm:cxn modelId="{3FF74B49-C0FD-4A2B-B31A-38AAAC02D3BB}" type="presParOf" srcId="{55C97ADA-082D-4016-8804-85767849EB53}" destId="{7A079861-00D8-4C8A-A4D4-37D5C3C19829}" srcOrd="6" destOrd="0" presId="urn:microsoft.com/office/officeart/2008/layout/LinedList"/>
    <dgm:cxn modelId="{C0D419D3-DEB3-49B2-A89E-29FC21AAC856}" type="presParOf" srcId="{55C97ADA-082D-4016-8804-85767849EB53}" destId="{F8EE7F49-BC7E-4158-BB44-AFD383F8F6B5}" srcOrd="7" destOrd="0" presId="urn:microsoft.com/office/officeart/2008/layout/LinedList"/>
    <dgm:cxn modelId="{8A1C2030-3498-4A57-8071-43AE74A0E012}" type="presParOf" srcId="{F8EE7F49-BC7E-4158-BB44-AFD383F8F6B5}" destId="{DEFD28A8-EB07-4871-874F-0D11AA413D6C}" srcOrd="0" destOrd="0" presId="urn:microsoft.com/office/officeart/2008/layout/LinedList"/>
    <dgm:cxn modelId="{FB848BFF-72CF-4471-B4D3-8FAC75FD3102}" type="presParOf" srcId="{F8EE7F49-BC7E-4158-BB44-AFD383F8F6B5}" destId="{0B0ED32A-F50D-47F9-92DC-6C1230D78643}" srcOrd="1" destOrd="0" presId="urn:microsoft.com/office/officeart/2008/layout/LinedList"/>
    <dgm:cxn modelId="{581B0C43-15FE-406E-A99A-A6199BB0985A}" type="presParOf" srcId="{55C97ADA-082D-4016-8804-85767849EB53}" destId="{A2A78656-C487-4646-B930-0D02922F0C55}" srcOrd="8" destOrd="0" presId="urn:microsoft.com/office/officeart/2008/layout/LinedList"/>
    <dgm:cxn modelId="{A1B538EE-2918-4FE0-BC8B-3A15F7CD22DC}" type="presParOf" srcId="{55C97ADA-082D-4016-8804-85767849EB53}" destId="{80655F1E-F29B-4780-BE4B-F63E01A1F951}" srcOrd="9" destOrd="0" presId="urn:microsoft.com/office/officeart/2008/layout/LinedList"/>
    <dgm:cxn modelId="{EEC2117B-AD58-45CA-A340-CA3B386AB414}" type="presParOf" srcId="{80655F1E-F29B-4780-BE4B-F63E01A1F951}" destId="{8E9438C6-FB1D-40C4-AEA5-1B221586DA3B}" srcOrd="0" destOrd="0" presId="urn:microsoft.com/office/officeart/2008/layout/LinedList"/>
    <dgm:cxn modelId="{A27547A1-A2FE-49C3-A77D-1DCADAC20008}" type="presParOf" srcId="{80655F1E-F29B-4780-BE4B-F63E01A1F951}" destId="{DEF95F11-B110-4ADE-B07C-99859CD5C5D5}" srcOrd="1" destOrd="0" presId="urn:microsoft.com/office/officeart/2008/layout/LinedList"/>
    <dgm:cxn modelId="{2ED289E1-3931-47C7-B845-168F321A19E4}" type="presParOf" srcId="{55C97ADA-082D-4016-8804-85767849EB53}" destId="{C5E46B59-7930-4A90-811F-C1B350110B95}" srcOrd="10" destOrd="0" presId="urn:microsoft.com/office/officeart/2008/layout/LinedList"/>
    <dgm:cxn modelId="{BFDF1E06-A289-4930-B266-9195C98F91F3}" type="presParOf" srcId="{55C97ADA-082D-4016-8804-85767849EB53}" destId="{92BA8E95-9B54-483E-A5D6-3C5A1DFF56F1}" srcOrd="11" destOrd="0" presId="urn:microsoft.com/office/officeart/2008/layout/LinedList"/>
    <dgm:cxn modelId="{F7600222-D42C-4235-B35A-AE707EC5B9B4}" type="presParOf" srcId="{92BA8E95-9B54-483E-A5D6-3C5A1DFF56F1}" destId="{85C4617A-CD2A-4223-8AC1-CC891443886A}" srcOrd="0" destOrd="0" presId="urn:microsoft.com/office/officeart/2008/layout/LinedList"/>
    <dgm:cxn modelId="{D8078328-D286-4F65-9299-E37C621E7A4D}" type="presParOf" srcId="{92BA8E95-9B54-483E-A5D6-3C5A1DFF56F1}" destId="{711A66C6-5A99-4C4C-80EF-742EFDC080A1}" srcOrd="1" destOrd="0" presId="urn:microsoft.com/office/officeart/2008/layout/LinedList"/>
    <dgm:cxn modelId="{5C79FE4F-8AAC-4E04-AA43-DE111B1DEE27}" type="presParOf" srcId="{55C97ADA-082D-4016-8804-85767849EB53}" destId="{03553D6F-7E74-4261-BED9-59E547626BFE}" srcOrd="12" destOrd="0" presId="urn:microsoft.com/office/officeart/2008/layout/LinedList"/>
    <dgm:cxn modelId="{BF403EAD-F7F4-4394-8D86-E1AC49D35AD2}" type="presParOf" srcId="{55C97ADA-082D-4016-8804-85767849EB53}" destId="{D412A807-D97A-49B4-862C-C73B27116251}" srcOrd="13" destOrd="0" presId="urn:microsoft.com/office/officeart/2008/layout/LinedList"/>
    <dgm:cxn modelId="{6CE3504F-9173-439B-832E-5250CBB79D74}" type="presParOf" srcId="{D412A807-D97A-49B4-862C-C73B27116251}" destId="{1F9D8018-2245-435D-8D98-641A360BB104}" srcOrd="0" destOrd="0" presId="urn:microsoft.com/office/officeart/2008/layout/LinedList"/>
    <dgm:cxn modelId="{AE148824-1FCE-4ED8-A323-C62DE9B506F0}" type="presParOf" srcId="{D412A807-D97A-49B4-862C-C73B27116251}" destId="{4ADD10D7-1CB1-448F-AE73-C48C935ED9E7}" srcOrd="1" destOrd="0" presId="urn:microsoft.com/office/officeart/2008/layout/LinedList"/>
    <dgm:cxn modelId="{A482F2F9-2DBB-4DC0-B962-35474B1461D4}" type="presParOf" srcId="{55C97ADA-082D-4016-8804-85767849EB53}" destId="{CED48974-AE45-40D4-863A-6CF1EC6AF3B5}" srcOrd="14" destOrd="0" presId="urn:microsoft.com/office/officeart/2008/layout/LinedList"/>
    <dgm:cxn modelId="{35E9564E-4392-4FDF-BA69-618BE680F3AE}" type="presParOf" srcId="{55C97ADA-082D-4016-8804-85767849EB53}" destId="{66A3125B-0789-4CB5-B8C5-0FDF6C0ACD40}" srcOrd="15" destOrd="0" presId="urn:microsoft.com/office/officeart/2008/layout/LinedList"/>
    <dgm:cxn modelId="{2CFC5DA5-8573-4155-A886-78FF83E8BCF3}" type="presParOf" srcId="{66A3125B-0789-4CB5-B8C5-0FDF6C0ACD40}" destId="{F18EAC1B-526C-48CE-BA02-BF86AFEE935C}" srcOrd="0" destOrd="0" presId="urn:microsoft.com/office/officeart/2008/layout/LinedList"/>
    <dgm:cxn modelId="{245761DE-C332-415B-8DC0-83A5BC18095D}" type="presParOf" srcId="{66A3125B-0789-4CB5-B8C5-0FDF6C0ACD40}" destId="{280D492E-103C-46EE-AC53-6280C568E73E}" srcOrd="1" destOrd="0" presId="urn:microsoft.com/office/officeart/2008/layout/LinedList"/>
    <dgm:cxn modelId="{AE285F32-B49D-4B37-8C19-98C96D63AD4B}" type="presParOf" srcId="{55C97ADA-082D-4016-8804-85767849EB53}" destId="{020F6B7D-96E5-48F3-B2EB-56CC4B6791E7}" srcOrd="16" destOrd="0" presId="urn:microsoft.com/office/officeart/2008/layout/LinedList"/>
    <dgm:cxn modelId="{7147BCF4-01C8-45FB-B251-77B8AD572CC6}" type="presParOf" srcId="{55C97ADA-082D-4016-8804-85767849EB53}" destId="{89E8A831-0FBE-4BB1-9915-6F82DE2D5495}" srcOrd="17" destOrd="0" presId="urn:microsoft.com/office/officeart/2008/layout/LinedList"/>
    <dgm:cxn modelId="{E4AF0FB0-A952-4501-AC6F-C549DE5A77DF}" type="presParOf" srcId="{89E8A831-0FBE-4BB1-9915-6F82DE2D5495}" destId="{D33371B2-8A73-4D30-A873-81E5B3B071E7}" srcOrd="0" destOrd="0" presId="urn:microsoft.com/office/officeart/2008/layout/LinedList"/>
    <dgm:cxn modelId="{6A0A3CAC-09D6-4A16-9878-1B67F68CC932}" type="presParOf" srcId="{89E8A831-0FBE-4BB1-9915-6F82DE2D5495}" destId="{7C86FD37-70FB-41F1-B998-A99389F2BC94}" srcOrd="1" destOrd="0" presId="urn:microsoft.com/office/officeart/2008/layout/LinedList"/>
    <dgm:cxn modelId="{D5D91EF3-B1C7-4B68-BA14-C65EC11B3928}" type="presParOf" srcId="{55C97ADA-082D-4016-8804-85767849EB53}" destId="{5E0613AC-8037-4F56-B23E-F62FE72C408E}" srcOrd="18" destOrd="0" presId="urn:microsoft.com/office/officeart/2008/layout/LinedList"/>
    <dgm:cxn modelId="{9423EA53-EB8E-4EEB-8E7B-CC2745F94125}" type="presParOf" srcId="{55C97ADA-082D-4016-8804-85767849EB53}" destId="{95339049-D831-4CFF-970D-B2B11E868B54}" srcOrd="19" destOrd="0" presId="urn:microsoft.com/office/officeart/2008/layout/LinedList"/>
    <dgm:cxn modelId="{24BA9F42-2225-4934-9484-5EE1452DC67B}" type="presParOf" srcId="{95339049-D831-4CFF-970D-B2B11E868B54}" destId="{4FD10EE1-B3BD-417A-AE1A-6AF2643277FC}" srcOrd="0" destOrd="0" presId="urn:microsoft.com/office/officeart/2008/layout/LinedList"/>
    <dgm:cxn modelId="{0AD75190-DAA8-4248-B202-95B7E230DDC5}" type="presParOf" srcId="{95339049-D831-4CFF-970D-B2B11E868B54}" destId="{44422B51-26EC-46DB-A33A-2A4F8E99724E}" srcOrd="1" destOrd="0" presId="urn:microsoft.com/office/officeart/2008/layout/LinedList"/>
    <dgm:cxn modelId="{ED8DA90A-8EA4-4290-BEE2-D09F86EAE57B}" type="presParOf" srcId="{55C97ADA-082D-4016-8804-85767849EB53}" destId="{A2343BE2-F7C8-4B9A-994C-070567D35FAB}" srcOrd="20" destOrd="0" presId="urn:microsoft.com/office/officeart/2008/layout/LinedList"/>
    <dgm:cxn modelId="{31F7679D-7C12-4AC1-B164-88DED4F870E6}" type="presParOf" srcId="{55C97ADA-082D-4016-8804-85767849EB53}" destId="{494FB3E9-815C-43F2-AEE0-64C80C26CE38}" srcOrd="21" destOrd="0" presId="urn:microsoft.com/office/officeart/2008/layout/LinedList"/>
    <dgm:cxn modelId="{7B3DF73A-FB90-474A-9726-A481D65A7D36}" type="presParOf" srcId="{494FB3E9-815C-43F2-AEE0-64C80C26CE38}" destId="{431AAFA7-10AE-4CF1-AF8A-059BB946E5AB}" srcOrd="0" destOrd="0" presId="urn:microsoft.com/office/officeart/2008/layout/LinedList"/>
    <dgm:cxn modelId="{80322B15-2890-476D-B981-4CE4CEC140F4}" type="presParOf" srcId="{494FB3E9-815C-43F2-AEE0-64C80C26CE38}" destId="{188D2BBE-09B6-4761-B881-2639826AE605}" srcOrd="1" destOrd="0" presId="urn:microsoft.com/office/officeart/2008/layout/LinedList"/>
    <dgm:cxn modelId="{911DF659-CDE1-43F8-978E-A70A946B78BC}" type="presParOf" srcId="{55C97ADA-082D-4016-8804-85767849EB53}" destId="{8633CE9A-EFD1-4C77-AE72-5728848C8CBA}" srcOrd="22" destOrd="0" presId="urn:microsoft.com/office/officeart/2008/layout/LinedList"/>
    <dgm:cxn modelId="{01ABFB5F-623F-4883-AAAA-4DE39CC6BCCD}" type="presParOf" srcId="{55C97ADA-082D-4016-8804-85767849EB53}" destId="{DE1EDE08-2A71-45DB-96B6-B95F8EE239E6}" srcOrd="23" destOrd="0" presId="urn:microsoft.com/office/officeart/2008/layout/LinedList"/>
    <dgm:cxn modelId="{D2E11B0D-913F-4A7C-8D5E-16EBF42B2A37}" type="presParOf" srcId="{DE1EDE08-2A71-45DB-96B6-B95F8EE239E6}" destId="{E4841433-61BE-4C66-8CB5-F3C8A9CE28C5}" srcOrd="0" destOrd="0" presId="urn:microsoft.com/office/officeart/2008/layout/LinedList"/>
    <dgm:cxn modelId="{944E319C-7AE9-4A32-906C-B236A18A3DC4}" type="presParOf" srcId="{DE1EDE08-2A71-45DB-96B6-B95F8EE239E6}" destId="{07E26E26-EBE5-42AA-8280-5B84693E39A3}" srcOrd="1" destOrd="0" presId="urn:microsoft.com/office/officeart/2008/layout/LinedList"/>
    <dgm:cxn modelId="{7698E331-8366-4A28-8DD4-DA833D32C714}" type="presParOf" srcId="{55C97ADA-082D-4016-8804-85767849EB53}" destId="{74A41998-7439-4D5B-B622-88143EAE0AB8}" srcOrd="24" destOrd="0" presId="urn:microsoft.com/office/officeart/2008/layout/LinedList"/>
    <dgm:cxn modelId="{C75CB660-0D17-4D17-8F4E-7B63C29603BF}" type="presParOf" srcId="{55C97ADA-082D-4016-8804-85767849EB53}" destId="{A47EA31D-ADDD-4B5A-8832-A3E8145A4FCA}" srcOrd="25" destOrd="0" presId="urn:microsoft.com/office/officeart/2008/layout/LinedList"/>
    <dgm:cxn modelId="{8D6EF51E-7DA0-4D84-B7E8-ED6D12221404}" type="presParOf" srcId="{A47EA31D-ADDD-4B5A-8832-A3E8145A4FCA}" destId="{58D017E8-4995-45CD-91A7-859EAAB5976C}" srcOrd="0" destOrd="0" presId="urn:microsoft.com/office/officeart/2008/layout/LinedList"/>
    <dgm:cxn modelId="{84BE2120-61D1-4AEC-84A5-6BADABE31CBE}" type="presParOf" srcId="{A47EA31D-ADDD-4B5A-8832-A3E8145A4FCA}" destId="{CA731D08-DC59-4729-93F3-CB547456A690}" srcOrd="1" destOrd="0" presId="urn:microsoft.com/office/officeart/2008/layout/LinedList"/>
    <dgm:cxn modelId="{84D0DEDA-E570-462F-929D-72E8178AA712}" type="presParOf" srcId="{55C97ADA-082D-4016-8804-85767849EB53}" destId="{5B058612-DDB9-4AA2-8E9B-F5C1B21764B5}" srcOrd="26" destOrd="0" presId="urn:microsoft.com/office/officeart/2008/layout/LinedList"/>
    <dgm:cxn modelId="{966A893C-5754-4745-B801-53C3C5131C70}" type="presParOf" srcId="{55C97ADA-082D-4016-8804-85767849EB53}" destId="{84D9848A-7E7A-48D6-BD9F-5C99BDA23433}" srcOrd="27" destOrd="0" presId="urn:microsoft.com/office/officeart/2008/layout/LinedList"/>
    <dgm:cxn modelId="{2C51F071-EEC0-4B1A-A266-E32681CAB6B2}" type="presParOf" srcId="{84D9848A-7E7A-48D6-BD9F-5C99BDA23433}" destId="{57B6D541-61A2-438F-B619-81173DBDD485}" srcOrd="0" destOrd="0" presId="urn:microsoft.com/office/officeart/2008/layout/LinedList"/>
    <dgm:cxn modelId="{1704CB0E-88B7-491E-BE8F-8E60A5440B3C}" type="presParOf" srcId="{84D9848A-7E7A-48D6-BD9F-5C99BDA23433}" destId="{C5E150EF-7BA6-4DC2-A709-18A25B96ACDF}" srcOrd="1" destOrd="0" presId="urn:microsoft.com/office/officeart/2008/layout/LinedList"/>
    <dgm:cxn modelId="{68C8D76A-AD16-48A7-B207-C4677310A33C}" type="presParOf" srcId="{55C97ADA-082D-4016-8804-85767849EB53}" destId="{F0748300-ED3F-4DF3-8D35-1B490E7F77ED}" srcOrd="28" destOrd="0" presId="urn:microsoft.com/office/officeart/2008/layout/LinedList"/>
    <dgm:cxn modelId="{D9026751-412C-4B02-9B63-4763B4917647}" type="presParOf" srcId="{55C97ADA-082D-4016-8804-85767849EB53}" destId="{8BDACFD5-1579-4965-9C58-83ED43619D3D}" srcOrd="29" destOrd="0" presId="urn:microsoft.com/office/officeart/2008/layout/LinedList"/>
    <dgm:cxn modelId="{43BD425D-9422-49FC-BE79-EEBD597F78F0}" type="presParOf" srcId="{8BDACFD5-1579-4965-9C58-83ED43619D3D}" destId="{BAA49772-9D4B-4DD9-8ADC-665FBB2F2A99}" srcOrd="0" destOrd="0" presId="urn:microsoft.com/office/officeart/2008/layout/LinedList"/>
    <dgm:cxn modelId="{B7E20A7D-6856-4ED1-A93A-D1E541B9ADB1}" type="presParOf" srcId="{8BDACFD5-1579-4965-9C58-83ED43619D3D}" destId="{05019509-7EEA-4C2D-9E32-C6DA6E7F96D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A88624-D5AB-4A01-A626-F753AE9DDCC5}"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US"/>
        </a:p>
      </dgm:t>
    </dgm:pt>
    <dgm:pt modelId="{DAA81CA2-8D49-4117-8D9F-A4446BB90B55}">
      <dgm:prSet/>
      <dgm:spPr/>
      <dgm:t>
        <a:bodyPr/>
        <a:lstStyle/>
        <a:p>
          <a:pPr rtl="0"/>
          <a:r>
            <a:rPr lang="en-US" b="1" dirty="0"/>
            <a:t>Patient “A.K.” </a:t>
          </a:r>
        </a:p>
      </dgm:t>
    </dgm:pt>
    <dgm:pt modelId="{6BC20167-3643-4093-9855-57C5C6B41FE3}" type="parTrans" cxnId="{2CE7E62C-257C-4978-96CB-B09DE2302395}">
      <dgm:prSet/>
      <dgm:spPr/>
      <dgm:t>
        <a:bodyPr/>
        <a:lstStyle/>
        <a:p>
          <a:endParaRPr lang="en-US"/>
        </a:p>
      </dgm:t>
    </dgm:pt>
    <dgm:pt modelId="{B811CAF3-08E8-4410-B34C-BE132347357D}" type="sibTrans" cxnId="{2CE7E62C-257C-4978-96CB-B09DE2302395}">
      <dgm:prSet/>
      <dgm:spPr/>
      <dgm:t>
        <a:bodyPr/>
        <a:lstStyle/>
        <a:p>
          <a:endParaRPr lang="en-US"/>
        </a:p>
      </dgm:t>
    </dgm:pt>
    <dgm:pt modelId="{12D2240D-A5F0-4070-92FB-0D8F553894B2}">
      <dgm:prSet/>
      <dgm:spPr/>
      <dgm:t>
        <a:bodyPr/>
        <a:lstStyle/>
        <a:p>
          <a:pPr rtl="0"/>
          <a:r>
            <a:rPr lang="en-US" dirty="0"/>
            <a:t>55-year-old man; South Asian background; warehouse supervisor; BMI 31 kg/m²; waist 108 cm; sedentary; former smoker.</a:t>
          </a:r>
        </a:p>
      </dgm:t>
    </dgm:pt>
    <dgm:pt modelId="{DDF8A8DE-B222-4A6D-B7F7-444E21216F2B}" type="parTrans" cxnId="{6DEF4209-194D-4DB0-A516-1CE5A80DEB8F}">
      <dgm:prSet/>
      <dgm:spPr/>
      <dgm:t>
        <a:bodyPr/>
        <a:lstStyle/>
        <a:p>
          <a:endParaRPr lang="en-US"/>
        </a:p>
      </dgm:t>
    </dgm:pt>
    <dgm:pt modelId="{A19FB233-08F2-4408-AFF1-893587B0441A}" type="sibTrans" cxnId="{6DEF4209-194D-4DB0-A516-1CE5A80DEB8F}">
      <dgm:prSet/>
      <dgm:spPr/>
      <dgm:t>
        <a:bodyPr/>
        <a:lstStyle/>
        <a:p>
          <a:endParaRPr lang="en-US"/>
        </a:p>
      </dgm:t>
    </dgm:pt>
    <dgm:pt modelId="{9B98EEF5-3447-4661-A021-E32C5F03B59D}">
      <dgm:prSet/>
      <dgm:spPr/>
      <dgm:t>
        <a:bodyPr/>
        <a:lstStyle/>
        <a:p>
          <a:pPr rtl="0"/>
          <a:r>
            <a:rPr lang="en-US" b="1" dirty="0"/>
            <a:t>History/Findings</a:t>
          </a:r>
        </a:p>
      </dgm:t>
    </dgm:pt>
    <dgm:pt modelId="{0493C64C-F202-4C11-8282-46CF046BD0C7}" type="parTrans" cxnId="{3527C3D4-787F-4A9D-BA7E-05482AF761FF}">
      <dgm:prSet/>
      <dgm:spPr/>
      <dgm:t>
        <a:bodyPr/>
        <a:lstStyle/>
        <a:p>
          <a:endParaRPr lang="en-US"/>
        </a:p>
      </dgm:t>
    </dgm:pt>
    <dgm:pt modelId="{2739F0ED-74FD-4915-8A12-75D268DAAFA3}" type="sibTrans" cxnId="{3527C3D4-787F-4A9D-BA7E-05482AF761FF}">
      <dgm:prSet/>
      <dgm:spPr/>
      <dgm:t>
        <a:bodyPr/>
        <a:lstStyle/>
        <a:p>
          <a:endParaRPr lang="en-US"/>
        </a:p>
      </dgm:t>
    </dgm:pt>
    <dgm:pt modelId="{09DD95BE-35EB-4B22-9F5C-2F3172616E3F}">
      <dgm:prSet/>
      <dgm:spPr/>
      <dgm:t>
        <a:bodyPr/>
        <a:lstStyle/>
        <a:p>
          <a:pPr rtl="0"/>
          <a:r>
            <a:rPr lang="en-US"/>
            <a:t>Polyuria, fatigue; clinic BP 148/92 mmHg; HbA1c 68 mmol/mol (8.4%); total cholesterol 5.8 mmol/L; LDL-C 3.6 mmol/L.</a:t>
          </a:r>
        </a:p>
      </dgm:t>
    </dgm:pt>
    <dgm:pt modelId="{6E3397FE-D482-4435-AF06-8A17E890408A}" type="parTrans" cxnId="{0CB8AA1E-1F28-46D3-97FD-830B9BAAE58E}">
      <dgm:prSet/>
      <dgm:spPr/>
      <dgm:t>
        <a:bodyPr/>
        <a:lstStyle/>
        <a:p>
          <a:endParaRPr lang="en-US"/>
        </a:p>
      </dgm:t>
    </dgm:pt>
    <dgm:pt modelId="{758498BC-2E6F-467F-B182-5DEBD99B4665}" type="sibTrans" cxnId="{0CB8AA1E-1F28-46D3-97FD-830B9BAAE58E}">
      <dgm:prSet/>
      <dgm:spPr/>
      <dgm:t>
        <a:bodyPr/>
        <a:lstStyle/>
        <a:p>
          <a:endParaRPr lang="en-US"/>
        </a:p>
      </dgm:t>
    </dgm:pt>
    <dgm:pt modelId="{AC530B59-CEFC-4DCD-A94E-3F0613046455}">
      <dgm:prSet/>
      <dgm:spPr/>
      <dgm:t>
        <a:bodyPr/>
        <a:lstStyle/>
        <a:p>
          <a:pPr rtl="0"/>
          <a:r>
            <a:rPr lang="en-US" b="1" dirty="0"/>
            <a:t>Goal</a:t>
          </a:r>
        </a:p>
      </dgm:t>
    </dgm:pt>
    <dgm:pt modelId="{CAA46337-DDD8-4AD5-A0DF-AB9C163EDD4B}" type="parTrans" cxnId="{9187CC6C-E825-4500-96B5-3374FFDE34EF}">
      <dgm:prSet/>
      <dgm:spPr/>
      <dgm:t>
        <a:bodyPr/>
        <a:lstStyle/>
        <a:p>
          <a:endParaRPr lang="en-US"/>
        </a:p>
      </dgm:t>
    </dgm:pt>
    <dgm:pt modelId="{F7BED77C-DA7E-40DD-A3DA-69D8CB0A3E9B}" type="sibTrans" cxnId="{9187CC6C-E825-4500-96B5-3374FFDE34EF}">
      <dgm:prSet/>
      <dgm:spPr/>
      <dgm:t>
        <a:bodyPr/>
        <a:lstStyle/>
        <a:p>
          <a:endParaRPr lang="en-US"/>
        </a:p>
      </dgm:t>
    </dgm:pt>
    <dgm:pt modelId="{F639B884-D323-4C10-848B-2B674977FE47}">
      <dgm:prSet/>
      <dgm:spPr/>
      <dgm:t>
        <a:bodyPr/>
        <a:lstStyle/>
        <a:p>
          <a:pPr rtl="0"/>
          <a:r>
            <a:rPr lang="en-US" dirty="0"/>
            <a:t>Co-create a safe, ethical, and realistic T2D care plan aligned with NHS/NICE guidance (NICE, 2022; NICE, 2023). </a:t>
          </a:r>
        </a:p>
      </dgm:t>
    </dgm:pt>
    <dgm:pt modelId="{90E869AB-5666-4534-B997-0C9EAA83C624}" type="parTrans" cxnId="{246F721C-B7AA-4DB5-AD34-58A9CDB8612D}">
      <dgm:prSet/>
      <dgm:spPr/>
      <dgm:t>
        <a:bodyPr/>
        <a:lstStyle/>
        <a:p>
          <a:endParaRPr lang="en-US"/>
        </a:p>
      </dgm:t>
    </dgm:pt>
    <dgm:pt modelId="{27940E79-4169-46B8-9DDC-DF3772381BE6}" type="sibTrans" cxnId="{246F721C-B7AA-4DB5-AD34-58A9CDB8612D}">
      <dgm:prSet/>
      <dgm:spPr/>
      <dgm:t>
        <a:bodyPr/>
        <a:lstStyle/>
        <a:p>
          <a:endParaRPr lang="en-US"/>
        </a:p>
      </dgm:t>
    </dgm:pt>
    <dgm:pt modelId="{8CB9801E-9D76-4D41-A0B2-EB853E25CD32}" type="pres">
      <dgm:prSet presAssocID="{C0A88624-D5AB-4A01-A626-F753AE9DDCC5}" presName="linear" presStyleCnt="0">
        <dgm:presLayoutVars>
          <dgm:dir/>
          <dgm:animLvl val="lvl"/>
          <dgm:resizeHandles val="exact"/>
        </dgm:presLayoutVars>
      </dgm:prSet>
      <dgm:spPr/>
    </dgm:pt>
    <dgm:pt modelId="{A717050E-EA3A-4B8E-9596-230E79A698F8}" type="pres">
      <dgm:prSet presAssocID="{DAA81CA2-8D49-4117-8D9F-A4446BB90B55}" presName="parentLin" presStyleCnt="0"/>
      <dgm:spPr/>
    </dgm:pt>
    <dgm:pt modelId="{C09F2D6C-78FD-4DEF-B4FC-6DDB7D9BFB1C}" type="pres">
      <dgm:prSet presAssocID="{DAA81CA2-8D49-4117-8D9F-A4446BB90B55}" presName="parentLeftMargin" presStyleLbl="node1" presStyleIdx="0" presStyleCnt="3"/>
      <dgm:spPr/>
    </dgm:pt>
    <dgm:pt modelId="{AC6186E7-19F4-4829-BF96-84B8D0519513}" type="pres">
      <dgm:prSet presAssocID="{DAA81CA2-8D49-4117-8D9F-A4446BB90B55}" presName="parentText" presStyleLbl="node1" presStyleIdx="0" presStyleCnt="3">
        <dgm:presLayoutVars>
          <dgm:chMax val="0"/>
          <dgm:bulletEnabled val="1"/>
        </dgm:presLayoutVars>
      </dgm:prSet>
      <dgm:spPr/>
    </dgm:pt>
    <dgm:pt modelId="{3D7C385B-3462-4F6D-B98E-CFFA2F7BC31C}" type="pres">
      <dgm:prSet presAssocID="{DAA81CA2-8D49-4117-8D9F-A4446BB90B55}" presName="negativeSpace" presStyleCnt="0"/>
      <dgm:spPr/>
    </dgm:pt>
    <dgm:pt modelId="{7355F940-EC77-4F6F-A5F4-726DAAA2C94B}" type="pres">
      <dgm:prSet presAssocID="{DAA81CA2-8D49-4117-8D9F-A4446BB90B55}" presName="childText" presStyleLbl="conFgAcc1" presStyleIdx="0" presStyleCnt="3">
        <dgm:presLayoutVars>
          <dgm:bulletEnabled val="1"/>
        </dgm:presLayoutVars>
      </dgm:prSet>
      <dgm:spPr/>
    </dgm:pt>
    <dgm:pt modelId="{3B5E26E5-5F65-4670-A6D0-8E6FB2421587}" type="pres">
      <dgm:prSet presAssocID="{B811CAF3-08E8-4410-B34C-BE132347357D}" presName="spaceBetweenRectangles" presStyleCnt="0"/>
      <dgm:spPr/>
    </dgm:pt>
    <dgm:pt modelId="{61C3316A-C7EE-442A-9FE2-083809CF240A}" type="pres">
      <dgm:prSet presAssocID="{9B98EEF5-3447-4661-A021-E32C5F03B59D}" presName="parentLin" presStyleCnt="0"/>
      <dgm:spPr/>
    </dgm:pt>
    <dgm:pt modelId="{B84E107B-3B24-4E06-ABEB-5BA91935231F}" type="pres">
      <dgm:prSet presAssocID="{9B98EEF5-3447-4661-A021-E32C5F03B59D}" presName="parentLeftMargin" presStyleLbl="node1" presStyleIdx="0" presStyleCnt="3"/>
      <dgm:spPr/>
    </dgm:pt>
    <dgm:pt modelId="{1DEAC921-9062-4D38-85BC-377532E0EDCF}" type="pres">
      <dgm:prSet presAssocID="{9B98EEF5-3447-4661-A021-E32C5F03B59D}" presName="parentText" presStyleLbl="node1" presStyleIdx="1" presStyleCnt="3">
        <dgm:presLayoutVars>
          <dgm:chMax val="0"/>
          <dgm:bulletEnabled val="1"/>
        </dgm:presLayoutVars>
      </dgm:prSet>
      <dgm:spPr/>
    </dgm:pt>
    <dgm:pt modelId="{6E9375E7-8610-460D-AF32-0B7434AB8478}" type="pres">
      <dgm:prSet presAssocID="{9B98EEF5-3447-4661-A021-E32C5F03B59D}" presName="negativeSpace" presStyleCnt="0"/>
      <dgm:spPr/>
    </dgm:pt>
    <dgm:pt modelId="{C1F3135C-9D1A-4331-A458-1F727604093C}" type="pres">
      <dgm:prSet presAssocID="{9B98EEF5-3447-4661-A021-E32C5F03B59D}" presName="childText" presStyleLbl="conFgAcc1" presStyleIdx="1" presStyleCnt="3">
        <dgm:presLayoutVars>
          <dgm:bulletEnabled val="1"/>
        </dgm:presLayoutVars>
      </dgm:prSet>
      <dgm:spPr/>
    </dgm:pt>
    <dgm:pt modelId="{B009AA3C-74F8-407E-AC8A-2D4FBA0D63FD}" type="pres">
      <dgm:prSet presAssocID="{2739F0ED-74FD-4915-8A12-75D268DAAFA3}" presName="spaceBetweenRectangles" presStyleCnt="0"/>
      <dgm:spPr/>
    </dgm:pt>
    <dgm:pt modelId="{8B788D52-E4E0-4BD9-844B-FDB4E014CCC1}" type="pres">
      <dgm:prSet presAssocID="{AC530B59-CEFC-4DCD-A94E-3F0613046455}" presName="parentLin" presStyleCnt="0"/>
      <dgm:spPr/>
    </dgm:pt>
    <dgm:pt modelId="{2C5F2AE9-A127-4EEC-A051-0759E4CC17EE}" type="pres">
      <dgm:prSet presAssocID="{AC530B59-CEFC-4DCD-A94E-3F0613046455}" presName="parentLeftMargin" presStyleLbl="node1" presStyleIdx="1" presStyleCnt="3"/>
      <dgm:spPr/>
    </dgm:pt>
    <dgm:pt modelId="{FFA4572B-1BE8-482B-BF56-41531B93D9CB}" type="pres">
      <dgm:prSet presAssocID="{AC530B59-CEFC-4DCD-A94E-3F0613046455}" presName="parentText" presStyleLbl="node1" presStyleIdx="2" presStyleCnt="3">
        <dgm:presLayoutVars>
          <dgm:chMax val="0"/>
          <dgm:bulletEnabled val="1"/>
        </dgm:presLayoutVars>
      </dgm:prSet>
      <dgm:spPr/>
    </dgm:pt>
    <dgm:pt modelId="{AD629313-1DDC-4FD9-9497-EFA89FD7FB83}" type="pres">
      <dgm:prSet presAssocID="{AC530B59-CEFC-4DCD-A94E-3F0613046455}" presName="negativeSpace" presStyleCnt="0"/>
      <dgm:spPr/>
    </dgm:pt>
    <dgm:pt modelId="{291B7A2F-2FF4-4497-8422-A205BC80100A}" type="pres">
      <dgm:prSet presAssocID="{AC530B59-CEFC-4DCD-A94E-3F0613046455}" presName="childText" presStyleLbl="conFgAcc1" presStyleIdx="2" presStyleCnt="3">
        <dgm:presLayoutVars>
          <dgm:bulletEnabled val="1"/>
        </dgm:presLayoutVars>
      </dgm:prSet>
      <dgm:spPr/>
    </dgm:pt>
  </dgm:ptLst>
  <dgm:cxnLst>
    <dgm:cxn modelId="{6DEF4209-194D-4DB0-A516-1CE5A80DEB8F}" srcId="{DAA81CA2-8D49-4117-8D9F-A4446BB90B55}" destId="{12D2240D-A5F0-4070-92FB-0D8F553894B2}" srcOrd="0" destOrd="0" parTransId="{DDF8A8DE-B222-4A6D-B7F7-444E21216F2B}" sibTransId="{A19FB233-08F2-4408-AFF1-893587B0441A}"/>
    <dgm:cxn modelId="{D165FF1A-26D5-4F29-89E2-B1F3F5400F55}" type="presOf" srcId="{9B98EEF5-3447-4661-A021-E32C5F03B59D}" destId="{1DEAC921-9062-4D38-85BC-377532E0EDCF}" srcOrd="1" destOrd="0" presId="urn:microsoft.com/office/officeart/2005/8/layout/list1"/>
    <dgm:cxn modelId="{246F721C-B7AA-4DB5-AD34-58A9CDB8612D}" srcId="{AC530B59-CEFC-4DCD-A94E-3F0613046455}" destId="{F639B884-D323-4C10-848B-2B674977FE47}" srcOrd="0" destOrd="0" parTransId="{90E869AB-5666-4534-B997-0C9EAA83C624}" sibTransId="{27940E79-4169-46B8-9DDC-DF3772381BE6}"/>
    <dgm:cxn modelId="{0CB8AA1E-1F28-46D3-97FD-830B9BAAE58E}" srcId="{9B98EEF5-3447-4661-A021-E32C5F03B59D}" destId="{09DD95BE-35EB-4B22-9F5C-2F3172616E3F}" srcOrd="0" destOrd="0" parTransId="{6E3397FE-D482-4435-AF06-8A17E890408A}" sibTransId="{758498BC-2E6F-467F-B182-5DEBD99B4665}"/>
    <dgm:cxn modelId="{F9722824-3E7D-4D0D-B65E-CD9F852BB150}" type="presOf" srcId="{DAA81CA2-8D49-4117-8D9F-A4446BB90B55}" destId="{C09F2D6C-78FD-4DEF-B4FC-6DDB7D9BFB1C}" srcOrd="0" destOrd="0" presId="urn:microsoft.com/office/officeart/2005/8/layout/list1"/>
    <dgm:cxn modelId="{2CE7E62C-257C-4978-96CB-B09DE2302395}" srcId="{C0A88624-D5AB-4A01-A626-F753AE9DDCC5}" destId="{DAA81CA2-8D49-4117-8D9F-A4446BB90B55}" srcOrd="0" destOrd="0" parTransId="{6BC20167-3643-4093-9855-57C5C6B41FE3}" sibTransId="{B811CAF3-08E8-4410-B34C-BE132347357D}"/>
    <dgm:cxn modelId="{B34B8262-BC05-4578-9214-7364ADEC6A1A}" type="presOf" srcId="{C0A88624-D5AB-4A01-A626-F753AE9DDCC5}" destId="{8CB9801E-9D76-4D41-A0B2-EB853E25CD32}" srcOrd="0" destOrd="0" presId="urn:microsoft.com/office/officeart/2005/8/layout/list1"/>
    <dgm:cxn modelId="{EA0AB962-313A-4D9A-87BE-DAD02DBC12C7}" type="presOf" srcId="{F639B884-D323-4C10-848B-2B674977FE47}" destId="{291B7A2F-2FF4-4497-8422-A205BC80100A}" srcOrd="0" destOrd="0" presId="urn:microsoft.com/office/officeart/2005/8/layout/list1"/>
    <dgm:cxn modelId="{9187CC6C-E825-4500-96B5-3374FFDE34EF}" srcId="{C0A88624-D5AB-4A01-A626-F753AE9DDCC5}" destId="{AC530B59-CEFC-4DCD-A94E-3F0613046455}" srcOrd="2" destOrd="0" parTransId="{CAA46337-DDD8-4AD5-A0DF-AB9C163EDD4B}" sibTransId="{F7BED77C-DA7E-40DD-A3DA-69D8CB0A3E9B}"/>
    <dgm:cxn modelId="{F6E5E66F-FDB2-480C-B612-C93B711CA9D4}" type="presOf" srcId="{09DD95BE-35EB-4B22-9F5C-2F3172616E3F}" destId="{C1F3135C-9D1A-4331-A458-1F727604093C}" srcOrd="0" destOrd="0" presId="urn:microsoft.com/office/officeart/2005/8/layout/list1"/>
    <dgm:cxn modelId="{B9BBB557-B41B-45A3-83EF-9C0DDBE721A0}" type="presOf" srcId="{DAA81CA2-8D49-4117-8D9F-A4446BB90B55}" destId="{AC6186E7-19F4-4829-BF96-84B8D0519513}" srcOrd="1" destOrd="0" presId="urn:microsoft.com/office/officeart/2005/8/layout/list1"/>
    <dgm:cxn modelId="{A6FF09CA-9BCD-4948-B3FC-6CD16EF35A07}" type="presOf" srcId="{AC530B59-CEFC-4DCD-A94E-3F0613046455}" destId="{FFA4572B-1BE8-482B-BF56-41531B93D9CB}" srcOrd="1" destOrd="0" presId="urn:microsoft.com/office/officeart/2005/8/layout/list1"/>
    <dgm:cxn modelId="{3527C3D4-787F-4A9D-BA7E-05482AF761FF}" srcId="{C0A88624-D5AB-4A01-A626-F753AE9DDCC5}" destId="{9B98EEF5-3447-4661-A021-E32C5F03B59D}" srcOrd="1" destOrd="0" parTransId="{0493C64C-F202-4C11-8282-46CF046BD0C7}" sibTransId="{2739F0ED-74FD-4915-8A12-75D268DAAFA3}"/>
    <dgm:cxn modelId="{EF3DCEE5-3E1A-41D7-A8A2-92E46A2C8909}" type="presOf" srcId="{AC530B59-CEFC-4DCD-A94E-3F0613046455}" destId="{2C5F2AE9-A127-4EEC-A051-0759E4CC17EE}" srcOrd="0" destOrd="0" presId="urn:microsoft.com/office/officeart/2005/8/layout/list1"/>
    <dgm:cxn modelId="{F88AA0F1-101C-4151-A042-7EBDD9A83241}" type="presOf" srcId="{9B98EEF5-3447-4661-A021-E32C5F03B59D}" destId="{B84E107B-3B24-4E06-ABEB-5BA91935231F}" srcOrd="0" destOrd="0" presId="urn:microsoft.com/office/officeart/2005/8/layout/list1"/>
    <dgm:cxn modelId="{BFA863F5-CA0E-492D-833B-1EDE9C9F795C}" type="presOf" srcId="{12D2240D-A5F0-4070-92FB-0D8F553894B2}" destId="{7355F940-EC77-4F6F-A5F4-726DAAA2C94B}" srcOrd="0" destOrd="0" presId="urn:microsoft.com/office/officeart/2005/8/layout/list1"/>
    <dgm:cxn modelId="{1E57165F-9B8F-470B-959C-E1FD4A885BD4}" type="presParOf" srcId="{8CB9801E-9D76-4D41-A0B2-EB853E25CD32}" destId="{A717050E-EA3A-4B8E-9596-230E79A698F8}" srcOrd="0" destOrd="0" presId="urn:microsoft.com/office/officeart/2005/8/layout/list1"/>
    <dgm:cxn modelId="{2F621A2A-F824-42FC-A441-94FB55294644}" type="presParOf" srcId="{A717050E-EA3A-4B8E-9596-230E79A698F8}" destId="{C09F2D6C-78FD-4DEF-B4FC-6DDB7D9BFB1C}" srcOrd="0" destOrd="0" presId="urn:microsoft.com/office/officeart/2005/8/layout/list1"/>
    <dgm:cxn modelId="{FE75FE59-29A2-4606-8C2C-7CBC977D1247}" type="presParOf" srcId="{A717050E-EA3A-4B8E-9596-230E79A698F8}" destId="{AC6186E7-19F4-4829-BF96-84B8D0519513}" srcOrd="1" destOrd="0" presId="urn:microsoft.com/office/officeart/2005/8/layout/list1"/>
    <dgm:cxn modelId="{4C41ED86-A87D-4BFE-9D12-B2C627DF9980}" type="presParOf" srcId="{8CB9801E-9D76-4D41-A0B2-EB853E25CD32}" destId="{3D7C385B-3462-4F6D-B98E-CFFA2F7BC31C}" srcOrd="1" destOrd="0" presId="urn:microsoft.com/office/officeart/2005/8/layout/list1"/>
    <dgm:cxn modelId="{C9186468-547B-4481-A98E-D3CF51B9BF1E}" type="presParOf" srcId="{8CB9801E-9D76-4D41-A0B2-EB853E25CD32}" destId="{7355F940-EC77-4F6F-A5F4-726DAAA2C94B}" srcOrd="2" destOrd="0" presId="urn:microsoft.com/office/officeart/2005/8/layout/list1"/>
    <dgm:cxn modelId="{7EF9DAE3-A32E-4AD2-A9DD-03BCD2577BA4}" type="presParOf" srcId="{8CB9801E-9D76-4D41-A0B2-EB853E25CD32}" destId="{3B5E26E5-5F65-4670-A6D0-8E6FB2421587}" srcOrd="3" destOrd="0" presId="urn:microsoft.com/office/officeart/2005/8/layout/list1"/>
    <dgm:cxn modelId="{CF0B6C6C-CE4A-4F90-8895-9C2086AF8180}" type="presParOf" srcId="{8CB9801E-9D76-4D41-A0B2-EB853E25CD32}" destId="{61C3316A-C7EE-442A-9FE2-083809CF240A}" srcOrd="4" destOrd="0" presId="urn:microsoft.com/office/officeart/2005/8/layout/list1"/>
    <dgm:cxn modelId="{F3AC596C-9D5D-40F5-8759-21A896F4FFCF}" type="presParOf" srcId="{61C3316A-C7EE-442A-9FE2-083809CF240A}" destId="{B84E107B-3B24-4E06-ABEB-5BA91935231F}" srcOrd="0" destOrd="0" presId="urn:microsoft.com/office/officeart/2005/8/layout/list1"/>
    <dgm:cxn modelId="{F70CD65A-ED1D-41A7-A3A1-8B13EB9B5DA4}" type="presParOf" srcId="{61C3316A-C7EE-442A-9FE2-083809CF240A}" destId="{1DEAC921-9062-4D38-85BC-377532E0EDCF}" srcOrd="1" destOrd="0" presId="urn:microsoft.com/office/officeart/2005/8/layout/list1"/>
    <dgm:cxn modelId="{E1CB724F-BFCD-4FBB-83E2-34BB6ABDC331}" type="presParOf" srcId="{8CB9801E-9D76-4D41-A0B2-EB853E25CD32}" destId="{6E9375E7-8610-460D-AF32-0B7434AB8478}" srcOrd="5" destOrd="0" presId="urn:microsoft.com/office/officeart/2005/8/layout/list1"/>
    <dgm:cxn modelId="{779D98C7-1049-44C5-9D70-ADC4E44E3652}" type="presParOf" srcId="{8CB9801E-9D76-4D41-A0B2-EB853E25CD32}" destId="{C1F3135C-9D1A-4331-A458-1F727604093C}" srcOrd="6" destOrd="0" presId="urn:microsoft.com/office/officeart/2005/8/layout/list1"/>
    <dgm:cxn modelId="{D714883D-D368-4222-BC85-0CC1D4693A2B}" type="presParOf" srcId="{8CB9801E-9D76-4D41-A0B2-EB853E25CD32}" destId="{B009AA3C-74F8-407E-AC8A-2D4FBA0D63FD}" srcOrd="7" destOrd="0" presId="urn:microsoft.com/office/officeart/2005/8/layout/list1"/>
    <dgm:cxn modelId="{06956E65-C4E0-41B9-BA28-FAD0ABE7378E}" type="presParOf" srcId="{8CB9801E-9D76-4D41-A0B2-EB853E25CD32}" destId="{8B788D52-E4E0-4BD9-844B-FDB4E014CCC1}" srcOrd="8" destOrd="0" presId="urn:microsoft.com/office/officeart/2005/8/layout/list1"/>
    <dgm:cxn modelId="{5F0E2E9A-90A1-4F33-9AEC-6A504094E268}" type="presParOf" srcId="{8B788D52-E4E0-4BD9-844B-FDB4E014CCC1}" destId="{2C5F2AE9-A127-4EEC-A051-0759E4CC17EE}" srcOrd="0" destOrd="0" presId="urn:microsoft.com/office/officeart/2005/8/layout/list1"/>
    <dgm:cxn modelId="{EEA5A623-3FE5-4368-9E36-D58094CA534F}" type="presParOf" srcId="{8B788D52-E4E0-4BD9-844B-FDB4E014CCC1}" destId="{FFA4572B-1BE8-482B-BF56-41531B93D9CB}" srcOrd="1" destOrd="0" presId="urn:microsoft.com/office/officeart/2005/8/layout/list1"/>
    <dgm:cxn modelId="{B116E1A5-136F-48CF-A7A7-36F5B723ED03}" type="presParOf" srcId="{8CB9801E-9D76-4D41-A0B2-EB853E25CD32}" destId="{AD629313-1DDC-4FD9-9497-EFA89FD7FB83}" srcOrd="9" destOrd="0" presId="urn:microsoft.com/office/officeart/2005/8/layout/list1"/>
    <dgm:cxn modelId="{8AF184E3-2389-4E8C-A864-664C0D014F74}" type="presParOf" srcId="{8CB9801E-9D76-4D41-A0B2-EB853E25CD32}" destId="{291B7A2F-2FF4-4497-8422-A205BC80100A}"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577D80-C443-4E6C-A36C-4F53CED3A649}" type="doc">
      <dgm:prSet loTypeId="urn:microsoft.com/office/officeart/2005/8/layout/orgChart1" loCatId="hierarchy" qsTypeId="urn:microsoft.com/office/officeart/2005/8/quickstyle/simple1" qsCatId="simple" csTypeId="urn:microsoft.com/office/officeart/2005/8/colors/colorful1" csCatId="colorful" phldr="1"/>
      <dgm:spPr/>
      <dgm:t>
        <a:bodyPr/>
        <a:lstStyle/>
        <a:p>
          <a:endParaRPr lang="en-US"/>
        </a:p>
      </dgm:t>
    </dgm:pt>
    <dgm:pt modelId="{D3D71F11-E0BA-4E59-BDC8-4AEA815C8749}">
      <dgm:prSet/>
      <dgm:spPr/>
      <dgm:t>
        <a:bodyPr/>
        <a:lstStyle/>
        <a:p>
          <a:pPr rtl="0"/>
          <a:r>
            <a:rPr lang="en-US" b="1"/>
            <a:t>Pancreas (islets)</a:t>
          </a:r>
          <a:endParaRPr lang="en-US"/>
        </a:p>
      </dgm:t>
    </dgm:pt>
    <dgm:pt modelId="{3F5D1EE7-F1D5-49DD-B069-A71FC4E72D3E}" type="parTrans" cxnId="{EB751C55-F71D-4B59-BD17-D6DBD4E83F00}">
      <dgm:prSet/>
      <dgm:spPr/>
      <dgm:t>
        <a:bodyPr/>
        <a:lstStyle/>
        <a:p>
          <a:endParaRPr lang="en-US"/>
        </a:p>
      </dgm:t>
    </dgm:pt>
    <dgm:pt modelId="{F1C76ED4-929B-4EA4-949F-D3849DD94823}" type="sibTrans" cxnId="{EB751C55-F71D-4B59-BD17-D6DBD4E83F00}">
      <dgm:prSet/>
      <dgm:spPr/>
      <dgm:t>
        <a:bodyPr/>
        <a:lstStyle/>
        <a:p>
          <a:endParaRPr lang="en-US"/>
        </a:p>
      </dgm:t>
    </dgm:pt>
    <dgm:pt modelId="{AF7319F6-AB1C-4137-B257-64CC6C4BDF55}">
      <dgm:prSet/>
      <dgm:spPr/>
      <dgm:t>
        <a:bodyPr/>
        <a:lstStyle/>
        <a:p>
          <a:pPr rtl="0"/>
          <a:r>
            <a:rPr lang="el-GR" dirty="0"/>
            <a:t>β-</a:t>
          </a:r>
          <a:r>
            <a:rPr lang="en-US" dirty="0"/>
            <a:t>cells secrete insulin; </a:t>
          </a:r>
          <a:r>
            <a:rPr lang="el-GR" dirty="0"/>
            <a:t>α-</a:t>
          </a:r>
          <a:r>
            <a:rPr lang="en-US" dirty="0"/>
            <a:t>cells secrete glucagon to maintain </a:t>
          </a:r>
          <a:r>
            <a:rPr lang="en-US" dirty="0" err="1"/>
            <a:t>euglycaemia</a:t>
          </a:r>
          <a:r>
            <a:rPr lang="en-US" dirty="0"/>
            <a:t> (</a:t>
          </a:r>
          <a:r>
            <a:rPr lang="en-US" dirty="0" err="1"/>
            <a:t>OpenStax</a:t>
          </a:r>
          <a:r>
            <a:rPr lang="en-US" dirty="0"/>
            <a:t>, 2016).</a:t>
          </a:r>
        </a:p>
      </dgm:t>
    </dgm:pt>
    <dgm:pt modelId="{CF580691-B3F3-43AD-8E6B-14C0804710CB}" type="parTrans" cxnId="{A5AC72EC-E9D2-4586-A584-BE16E003C9ED}">
      <dgm:prSet/>
      <dgm:spPr/>
      <dgm:t>
        <a:bodyPr/>
        <a:lstStyle/>
        <a:p>
          <a:endParaRPr lang="en-US"/>
        </a:p>
      </dgm:t>
    </dgm:pt>
    <dgm:pt modelId="{7AAD26D6-1DC8-4F0F-A66B-C04643EDEA22}" type="sibTrans" cxnId="{A5AC72EC-E9D2-4586-A584-BE16E003C9ED}">
      <dgm:prSet/>
      <dgm:spPr/>
      <dgm:t>
        <a:bodyPr/>
        <a:lstStyle/>
        <a:p>
          <a:endParaRPr lang="en-US"/>
        </a:p>
      </dgm:t>
    </dgm:pt>
    <dgm:pt modelId="{CAE608BF-043E-465B-8EAA-2A6DC9426044}">
      <dgm:prSet/>
      <dgm:spPr/>
      <dgm:t>
        <a:bodyPr/>
        <a:lstStyle/>
        <a:p>
          <a:pPr rtl="0"/>
          <a:r>
            <a:rPr lang="en-US" b="1"/>
            <a:t>Insulin Signaling</a:t>
          </a:r>
          <a:endParaRPr lang="en-US"/>
        </a:p>
      </dgm:t>
    </dgm:pt>
    <dgm:pt modelId="{6CDDBC63-9D66-4038-9466-6245216237AE}" type="parTrans" cxnId="{5EB0FA81-2B4D-416E-B63F-2D33DD5224D5}">
      <dgm:prSet/>
      <dgm:spPr/>
      <dgm:t>
        <a:bodyPr/>
        <a:lstStyle/>
        <a:p>
          <a:endParaRPr lang="en-US"/>
        </a:p>
      </dgm:t>
    </dgm:pt>
    <dgm:pt modelId="{46917750-85E2-4B53-A807-F61556D84523}" type="sibTrans" cxnId="{5EB0FA81-2B4D-416E-B63F-2D33DD5224D5}">
      <dgm:prSet/>
      <dgm:spPr/>
      <dgm:t>
        <a:bodyPr/>
        <a:lstStyle/>
        <a:p>
          <a:endParaRPr lang="en-US"/>
        </a:p>
      </dgm:t>
    </dgm:pt>
    <dgm:pt modelId="{7F9FA8C2-646B-482B-9C32-EFD23D5C6F6D}">
      <dgm:prSet/>
      <dgm:spPr/>
      <dgm:t>
        <a:bodyPr/>
        <a:lstStyle/>
        <a:p>
          <a:pPr rtl="0"/>
          <a:r>
            <a:rPr lang="en-US"/>
            <a:t>Insulin binds the insulin receptor (RTK) → IRS/PI3K → Akt → GLUT4 translocation (muscle/adipose), hepatic metabolic regulation. (Saltiel, 2021). </a:t>
          </a:r>
        </a:p>
      </dgm:t>
    </dgm:pt>
    <dgm:pt modelId="{33A3CC54-EA8E-4C4F-8942-2EDC1B044DD1}" type="parTrans" cxnId="{2030ACE5-716A-4037-A570-99B7CE4C38EC}">
      <dgm:prSet/>
      <dgm:spPr/>
      <dgm:t>
        <a:bodyPr/>
        <a:lstStyle/>
        <a:p>
          <a:endParaRPr lang="en-US"/>
        </a:p>
      </dgm:t>
    </dgm:pt>
    <dgm:pt modelId="{B2ABE752-0A88-445B-90EA-A4C6BB80EABE}" type="sibTrans" cxnId="{2030ACE5-716A-4037-A570-99B7CE4C38EC}">
      <dgm:prSet/>
      <dgm:spPr/>
      <dgm:t>
        <a:bodyPr/>
        <a:lstStyle/>
        <a:p>
          <a:endParaRPr lang="en-US"/>
        </a:p>
      </dgm:t>
    </dgm:pt>
    <dgm:pt modelId="{4BA8B698-CEF0-4278-B017-5778A293B600}">
      <dgm:prSet/>
      <dgm:spPr/>
      <dgm:t>
        <a:bodyPr/>
        <a:lstStyle/>
        <a:p>
          <a:pPr rtl="0"/>
          <a:r>
            <a:rPr lang="en-US" b="1"/>
            <a:t>Voice-over tip</a:t>
          </a:r>
          <a:endParaRPr lang="en-US"/>
        </a:p>
      </dgm:t>
    </dgm:pt>
    <dgm:pt modelId="{5767DB63-F384-419A-9597-F045D2F89F85}" type="parTrans" cxnId="{B355ACC0-C110-438F-89FF-8AADA53ECEDD}">
      <dgm:prSet/>
      <dgm:spPr/>
      <dgm:t>
        <a:bodyPr/>
        <a:lstStyle/>
        <a:p>
          <a:endParaRPr lang="en-US"/>
        </a:p>
      </dgm:t>
    </dgm:pt>
    <dgm:pt modelId="{D8D3FFC0-2C6D-4E54-85A9-0421DFEA969C}" type="sibTrans" cxnId="{B355ACC0-C110-438F-89FF-8AADA53ECEDD}">
      <dgm:prSet/>
      <dgm:spPr/>
      <dgm:t>
        <a:bodyPr/>
        <a:lstStyle/>
        <a:p>
          <a:endParaRPr lang="en-US"/>
        </a:p>
      </dgm:t>
    </dgm:pt>
    <dgm:pt modelId="{FC58CC50-7727-4B34-9568-88D7E6337025}">
      <dgm:prSet/>
      <dgm:spPr/>
      <dgm:t>
        <a:bodyPr/>
        <a:lstStyle/>
        <a:p>
          <a:pPr rtl="0"/>
          <a:r>
            <a:rPr lang="en-US"/>
            <a:t>Briefly contrast insulin’s anabolic actions (storage) vs. glucagon’s catabolic actions (release).</a:t>
          </a:r>
        </a:p>
      </dgm:t>
    </dgm:pt>
    <dgm:pt modelId="{4DBDC9C5-E32F-40FB-A25B-C2F1CFE4BDB5}" type="parTrans" cxnId="{759DF2AB-7589-4C71-9ACB-3E73EEB3552E}">
      <dgm:prSet/>
      <dgm:spPr/>
      <dgm:t>
        <a:bodyPr/>
        <a:lstStyle/>
        <a:p>
          <a:endParaRPr lang="en-US"/>
        </a:p>
      </dgm:t>
    </dgm:pt>
    <dgm:pt modelId="{896A8166-6B42-4DFD-816F-9C345FC35E66}" type="sibTrans" cxnId="{759DF2AB-7589-4C71-9ACB-3E73EEB3552E}">
      <dgm:prSet/>
      <dgm:spPr/>
      <dgm:t>
        <a:bodyPr/>
        <a:lstStyle/>
        <a:p>
          <a:endParaRPr lang="en-US"/>
        </a:p>
      </dgm:t>
    </dgm:pt>
    <dgm:pt modelId="{AF5B630F-A76A-4363-8EDA-2CD868861979}" type="pres">
      <dgm:prSet presAssocID="{C9577D80-C443-4E6C-A36C-4F53CED3A649}" presName="hierChild1" presStyleCnt="0">
        <dgm:presLayoutVars>
          <dgm:orgChart val="1"/>
          <dgm:chPref val="1"/>
          <dgm:dir/>
          <dgm:animOne val="branch"/>
          <dgm:animLvl val="lvl"/>
          <dgm:resizeHandles/>
        </dgm:presLayoutVars>
      </dgm:prSet>
      <dgm:spPr/>
    </dgm:pt>
    <dgm:pt modelId="{B3BCEC2B-5733-4DC4-AE78-F663C0EA4169}" type="pres">
      <dgm:prSet presAssocID="{D3D71F11-E0BA-4E59-BDC8-4AEA815C8749}" presName="hierRoot1" presStyleCnt="0">
        <dgm:presLayoutVars>
          <dgm:hierBranch val="init"/>
        </dgm:presLayoutVars>
      </dgm:prSet>
      <dgm:spPr/>
    </dgm:pt>
    <dgm:pt modelId="{9F821A42-D7D7-4471-BC3F-FB3989C936FE}" type="pres">
      <dgm:prSet presAssocID="{D3D71F11-E0BA-4E59-BDC8-4AEA815C8749}" presName="rootComposite1" presStyleCnt="0"/>
      <dgm:spPr/>
    </dgm:pt>
    <dgm:pt modelId="{D757DF2B-2779-45F1-823D-967FD73407F3}" type="pres">
      <dgm:prSet presAssocID="{D3D71F11-E0BA-4E59-BDC8-4AEA815C8749}" presName="rootText1" presStyleLbl="node0" presStyleIdx="0" presStyleCnt="3">
        <dgm:presLayoutVars>
          <dgm:chPref val="3"/>
        </dgm:presLayoutVars>
      </dgm:prSet>
      <dgm:spPr/>
    </dgm:pt>
    <dgm:pt modelId="{8CBD7B80-EDE9-4E32-A243-FA858BBD1133}" type="pres">
      <dgm:prSet presAssocID="{D3D71F11-E0BA-4E59-BDC8-4AEA815C8749}" presName="rootConnector1" presStyleLbl="node1" presStyleIdx="0" presStyleCnt="0"/>
      <dgm:spPr/>
    </dgm:pt>
    <dgm:pt modelId="{17990A46-36E5-4731-973A-57B3207F83DE}" type="pres">
      <dgm:prSet presAssocID="{D3D71F11-E0BA-4E59-BDC8-4AEA815C8749}" presName="hierChild2" presStyleCnt="0"/>
      <dgm:spPr/>
    </dgm:pt>
    <dgm:pt modelId="{2D59E24B-8853-4A4C-B3E1-8D6198A26365}" type="pres">
      <dgm:prSet presAssocID="{CF580691-B3F3-43AD-8E6B-14C0804710CB}" presName="Name37" presStyleLbl="parChTrans1D2" presStyleIdx="0" presStyleCnt="3"/>
      <dgm:spPr/>
    </dgm:pt>
    <dgm:pt modelId="{B23E5E1C-6E15-4820-9838-699AB3A7BE1E}" type="pres">
      <dgm:prSet presAssocID="{AF7319F6-AB1C-4137-B257-64CC6C4BDF55}" presName="hierRoot2" presStyleCnt="0">
        <dgm:presLayoutVars>
          <dgm:hierBranch val="init"/>
        </dgm:presLayoutVars>
      </dgm:prSet>
      <dgm:spPr/>
    </dgm:pt>
    <dgm:pt modelId="{54325622-F7EF-4F8B-A746-7BD20E625305}" type="pres">
      <dgm:prSet presAssocID="{AF7319F6-AB1C-4137-B257-64CC6C4BDF55}" presName="rootComposite" presStyleCnt="0"/>
      <dgm:spPr/>
    </dgm:pt>
    <dgm:pt modelId="{118BCCF7-179C-4435-AF19-70D759432C01}" type="pres">
      <dgm:prSet presAssocID="{AF7319F6-AB1C-4137-B257-64CC6C4BDF55}" presName="rootText" presStyleLbl="node2" presStyleIdx="0" presStyleCnt="3">
        <dgm:presLayoutVars>
          <dgm:chPref val="3"/>
        </dgm:presLayoutVars>
      </dgm:prSet>
      <dgm:spPr/>
    </dgm:pt>
    <dgm:pt modelId="{318D5A24-A261-4C8E-AB76-D347CFB2B60A}" type="pres">
      <dgm:prSet presAssocID="{AF7319F6-AB1C-4137-B257-64CC6C4BDF55}" presName="rootConnector" presStyleLbl="node2" presStyleIdx="0" presStyleCnt="3"/>
      <dgm:spPr/>
    </dgm:pt>
    <dgm:pt modelId="{C1604BFB-A159-4BB9-B153-DDBEAA54E690}" type="pres">
      <dgm:prSet presAssocID="{AF7319F6-AB1C-4137-B257-64CC6C4BDF55}" presName="hierChild4" presStyleCnt="0"/>
      <dgm:spPr/>
    </dgm:pt>
    <dgm:pt modelId="{32D33719-71CE-4A78-9B45-10980FEE878F}" type="pres">
      <dgm:prSet presAssocID="{AF7319F6-AB1C-4137-B257-64CC6C4BDF55}" presName="hierChild5" presStyleCnt="0"/>
      <dgm:spPr/>
    </dgm:pt>
    <dgm:pt modelId="{2B4407BD-36C7-4025-9727-7B27F38ED29E}" type="pres">
      <dgm:prSet presAssocID="{D3D71F11-E0BA-4E59-BDC8-4AEA815C8749}" presName="hierChild3" presStyleCnt="0"/>
      <dgm:spPr/>
    </dgm:pt>
    <dgm:pt modelId="{7157332C-C6FD-4505-8F41-6A4251B2416E}" type="pres">
      <dgm:prSet presAssocID="{CAE608BF-043E-465B-8EAA-2A6DC9426044}" presName="hierRoot1" presStyleCnt="0">
        <dgm:presLayoutVars>
          <dgm:hierBranch val="init"/>
        </dgm:presLayoutVars>
      </dgm:prSet>
      <dgm:spPr/>
    </dgm:pt>
    <dgm:pt modelId="{4BF715C1-160F-4A29-87F3-2EB6A8FE83B4}" type="pres">
      <dgm:prSet presAssocID="{CAE608BF-043E-465B-8EAA-2A6DC9426044}" presName="rootComposite1" presStyleCnt="0"/>
      <dgm:spPr/>
    </dgm:pt>
    <dgm:pt modelId="{98CA2F68-1F35-4469-BC3B-85C6BF804F0F}" type="pres">
      <dgm:prSet presAssocID="{CAE608BF-043E-465B-8EAA-2A6DC9426044}" presName="rootText1" presStyleLbl="node0" presStyleIdx="1" presStyleCnt="3">
        <dgm:presLayoutVars>
          <dgm:chPref val="3"/>
        </dgm:presLayoutVars>
      </dgm:prSet>
      <dgm:spPr/>
    </dgm:pt>
    <dgm:pt modelId="{77FAFF9C-1972-4F94-B741-A024C891A570}" type="pres">
      <dgm:prSet presAssocID="{CAE608BF-043E-465B-8EAA-2A6DC9426044}" presName="rootConnector1" presStyleLbl="node1" presStyleIdx="0" presStyleCnt="0"/>
      <dgm:spPr/>
    </dgm:pt>
    <dgm:pt modelId="{46C64ED2-3AE2-4AE7-8793-90F066452B2A}" type="pres">
      <dgm:prSet presAssocID="{CAE608BF-043E-465B-8EAA-2A6DC9426044}" presName="hierChild2" presStyleCnt="0"/>
      <dgm:spPr/>
    </dgm:pt>
    <dgm:pt modelId="{F968AEAE-9CEF-46E1-956A-E90462C4F3F3}" type="pres">
      <dgm:prSet presAssocID="{33A3CC54-EA8E-4C4F-8942-2EDC1B044DD1}" presName="Name37" presStyleLbl="parChTrans1D2" presStyleIdx="1" presStyleCnt="3"/>
      <dgm:spPr/>
    </dgm:pt>
    <dgm:pt modelId="{F7F0D388-C537-4EF7-B27E-5D5968D1A933}" type="pres">
      <dgm:prSet presAssocID="{7F9FA8C2-646B-482B-9C32-EFD23D5C6F6D}" presName="hierRoot2" presStyleCnt="0">
        <dgm:presLayoutVars>
          <dgm:hierBranch val="init"/>
        </dgm:presLayoutVars>
      </dgm:prSet>
      <dgm:spPr/>
    </dgm:pt>
    <dgm:pt modelId="{0138C871-7C6B-412B-BAD2-008FB9D92097}" type="pres">
      <dgm:prSet presAssocID="{7F9FA8C2-646B-482B-9C32-EFD23D5C6F6D}" presName="rootComposite" presStyleCnt="0"/>
      <dgm:spPr/>
    </dgm:pt>
    <dgm:pt modelId="{C47882D0-56B3-4867-9A14-A0E9453C1DFD}" type="pres">
      <dgm:prSet presAssocID="{7F9FA8C2-646B-482B-9C32-EFD23D5C6F6D}" presName="rootText" presStyleLbl="node2" presStyleIdx="1" presStyleCnt="3">
        <dgm:presLayoutVars>
          <dgm:chPref val="3"/>
        </dgm:presLayoutVars>
      </dgm:prSet>
      <dgm:spPr/>
    </dgm:pt>
    <dgm:pt modelId="{4853A78D-D2CC-42D3-B4CF-867175B4D0AE}" type="pres">
      <dgm:prSet presAssocID="{7F9FA8C2-646B-482B-9C32-EFD23D5C6F6D}" presName="rootConnector" presStyleLbl="node2" presStyleIdx="1" presStyleCnt="3"/>
      <dgm:spPr/>
    </dgm:pt>
    <dgm:pt modelId="{6235BFA2-CF82-49C8-A262-7FF8B68B80F2}" type="pres">
      <dgm:prSet presAssocID="{7F9FA8C2-646B-482B-9C32-EFD23D5C6F6D}" presName="hierChild4" presStyleCnt="0"/>
      <dgm:spPr/>
    </dgm:pt>
    <dgm:pt modelId="{5B707D66-0A6C-44EB-BA76-76CA5373CA3D}" type="pres">
      <dgm:prSet presAssocID="{7F9FA8C2-646B-482B-9C32-EFD23D5C6F6D}" presName="hierChild5" presStyleCnt="0"/>
      <dgm:spPr/>
    </dgm:pt>
    <dgm:pt modelId="{3891FF7C-FE35-4E8A-83B4-D17E95C03340}" type="pres">
      <dgm:prSet presAssocID="{CAE608BF-043E-465B-8EAA-2A6DC9426044}" presName="hierChild3" presStyleCnt="0"/>
      <dgm:spPr/>
    </dgm:pt>
    <dgm:pt modelId="{759C9F02-640E-4CD3-AE40-AC6F51EB16A8}" type="pres">
      <dgm:prSet presAssocID="{4BA8B698-CEF0-4278-B017-5778A293B600}" presName="hierRoot1" presStyleCnt="0">
        <dgm:presLayoutVars>
          <dgm:hierBranch val="init"/>
        </dgm:presLayoutVars>
      </dgm:prSet>
      <dgm:spPr/>
    </dgm:pt>
    <dgm:pt modelId="{AAF3F3B3-7B6E-42BC-9A4E-0418680B74CC}" type="pres">
      <dgm:prSet presAssocID="{4BA8B698-CEF0-4278-B017-5778A293B600}" presName="rootComposite1" presStyleCnt="0"/>
      <dgm:spPr/>
    </dgm:pt>
    <dgm:pt modelId="{53E02348-5BD6-440A-9F7B-8D3D882F7012}" type="pres">
      <dgm:prSet presAssocID="{4BA8B698-CEF0-4278-B017-5778A293B600}" presName="rootText1" presStyleLbl="node0" presStyleIdx="2" presStyleCnt="3">
        <dgm:presLayoutVars>
          <dgm:chPref val="3"/>
        </dgm:presLayoutVars>
      </dgm:prSet>
      <dgm:spPr/>
    </dgm:pt>
    <dgm:pt modelId="{4FBF0188-98E4-4CBE-8AC2-6F828D30577B}" type="pres">
      <dgm:prSet presAssocID="{4BA8B698-CEF0-4278-B017-5778A293B600}" presName="rootConnector1" presStyleLbl="node1" presStyleIdx="0" presStyleCnt="0"/>
      <dgm:spPr/>
    </dgm:pt>
    <dgm:pt modelId="{F7611F23-12B7-48DB-95ED-2098AAA1141D}" type="pres">
      <dgm:prSet presAssocID="{4BA8B698-CEF0-4278-B017-5778A293B600}" presName="hierChild2" presStyleCnt="0"/>
      <dgm:spPr/>
    </dgm:pt>
    <dgm:pt modelId="{101370AB-FE1E-49B3-9329-297083199FB6}" type="pres">
      <dgm:prSet presAssocID="{4DBDC9C5-E32F-40FB-A25B-C2F1CFE4BDB5}" presName="Name37" presStyleLbl="parChTrans1D2" presStyleIdx="2" presStyleCnt="3"/>
      <dgm:spPr/>
    </dgm:pt>
    <dgm:pt modelId="{6C946D3B-2AAC-449A-BD54-82D976D3CCD1}" type="pres">
      <dgm:prSet presAssocID="{FC58CC50-7727-4B34-9568-88D7E6337025}" presName="hierRoot2" presStyleCnt="0">
        <dgm:presLayoutVars>
          <dgm:hierBranch val="init"/>
        </dgm:presLayoutVars>
      </dgm:prSet>
      <dgm:spPr/>
    </dgm:pt>
    <dgm:pt modelId="{E00B2817-8323-4D89-9DB2-8A161AE79512}" type="pres">
      <dgm:prSet presAssocID="{FC58CC50-7727-4B34-9568-88D7E6337025}" presName="rootComposite" presStyleCnt="0"/>
      <dgm:spPr/>
    </dgm:pt>
    <dgm:pt modelId="{81BE43D6-842B-40AE-B3B9-86D55819EB3A}" type="pres">
      <dgm:prSet presAssocID="{FC58CC50-7727-4B34-9568-88D7E6337025}" presName="rootText" presStyleLbl="node2" presStyleIdx="2" presStyleCnt="3">
        <dgm:presLayoutVars>
          <dgm:chPref val="3"/>
        </dgm:presLayoutVars>
      </dgm:prSet>
      <dgm:spPr/>
    </dgm:pt>
    <dgm:pt modelId="{5D1EB0DF-0C3C-466A-BD69-6A482F694D79}" type="pres">
      <dgm:prSet presAssocID="{FC58CC50-7727-4B34-9568-88D7E6337025}" presName="rootConnector" presStyleLbl="node2" presStyleIdx="2" presStyleCnt="3"/>
      <dgm:spPr/>
    </dgm:pt>
    <dgm:pt modelId="{12B2CF92-E023-4841-8A66-9BBFB9C97FA4}" type="pres">
      <dgm:prSet presAssocID="{FC58CC50-7727-4B34-9568-88D7E6337025}" presName="hierChild4" presStyleCnt="0"/>
      <dgm:spPr/>
    </dgm:pt>
    <dgm:pt modelId="{605AA496-837D-4463-8B8B-40F0B93F4ACE}" type="pres">
      <dgm:prSet presAssocID="{FC58CC50-7727-4B34-9568-88D7E6337025}" presName="hierChild5" presStyleCnt="0"/>
      <dgm:spPr/>
    </dgm:pt>
    <dgm:pt modelId="{B85DBE9D-5823-4239-912A-4E5EF271E65C}" type="pres">
      <dgm:prSet presAssocID="{4BA8B698-CEF0-4278-B017-5778A293B600}" presName="hierChild3" presStyleCnt="0"/>
      <dgm:spPr/>
    </dgm:pt>
  </dgm:ptLst>
  <dgm:cxnLst>
    <dgm:cxn modelId="{AB5E7108-457C-46D5-9BC8-D74565855AB3}" type="presOf" srcId="{4DBDC9C5-E32F-40FB-A25B-C2F1CFE4BDB5}" destId="{101370AB-FE1E-49B3-9329-297083199FB6}" srcOrd="0" destOrd="0" presId="urn:microsoft.com/office/officeart/2005/8/layout/orgChart1"/>
    <dgm:cxn modelId="{073BEC12-A7E8-47BD-B5A9-A382448432A5}" type="presOf" srcId="{C9577D80-C443-4E6C-A36C-4F53CED3A649}" destId="{AF5B630F-A76A-4363-8EDA-2CD868861979}" srcOrd="0" destOrd="0" presId="urn:microsoft.com/office/officeart/2005/8/layout/orgChart1"/>
    <dgm:cxn modelId="{07468C2B-A340-427E-84E3-6CBD0B264E94}" type="presOf" srcId="{FC58CC50-7727-4B34-9568-88D7E6337025}" destId="{5D1EB0DF-0C3C-466A-BD69-6A482F694D79}" srcOrd="1" destOrd="0" presId="urn:microsoft.com/office/officeart/2005/8/layout/orgChart1"/>
    <dgm:cxn modelId="{776EED3A-3A0D-4B5A-B2DD-56B5EB167724}" type="presOf" srcId="{AF7319F6-AB1C-4137-B257-64CC6C4BDF55}" destId="{118BCCF7-179C-4435-AF19-70D759432C01}" srcOrd="0" destOrd="0" presId="urn:microsoft.com/office/officeart/2005/8/layout/orgChart1"/>
    <dgm:cxn modelId="{E1C2305F-7114-4982-A680-5D5FA6694D94}" type="presOf" srcId="{FC58CC50-7727-4B34-9568-88D7E6337025}" destId="{81BE43D6-842B-40AE-B3B9-86D55819EB3A}" srcOrd="0" destOrd="0" presId="urn:microsoft.com/office/officeart/2005/8/layout/orgChart1"/>
    <dgm:cxn modelId="{D8D7AA43-928F-437F-94A9-AEB9A2CFBE87}" type="presOf" srcId="{CF580691-B3F3-43AD-8E6B-14C0804710CB}" destId="{2D59E24B-8853-4A4C-B3E1-8D6198A26365}" srcOrd="0" destOrd="0" presId="urn:microsoft.com/office/officeart/2005/8/layout/orgChart1"/>
    <dgm:cxn modelId="{84581F48-0D13-4F48-A3CB-D0FF5062948B}" type="presOf" srcId="{AF7319F6-AB1C-4137-B257-64CC6C4BDF55}" destId="{318D5A24-A261-4C8E-AB76-D347CFB2B60A}" srcOrd="1" destOrd="0" presId="urn:microsoft.com/office/officeart/2005/8/layout/orgChart1"/>
    <dgm:cxn modelId="{EB751C55-F71D-4B59-BD17-D6DBD4E83F00}" srcId="{C9577D80-C443-4E6C-A36C-4F53CED3A649}" destId="{D3D71F11-E0BA-4E59-BDC8-4AEA815C8749}" srcOrd="0" destOrd="0" parTransId="{3F5D1EE7-F1D5-49DD-B069-A71FC4E72D3E}" sibTransId="{F1C76ED4-929B-4EA4-949F-D3849DD94823}"/>
    <dgm:cxn modelId="{B5D3CC57-F54E-45C3-9565-1276C0EF769A}" type="presOf" srcId="{4BA8B698-CEF0-4278-B017-5778A293B600}" destId="{53E02348-5BD6-440A-9F7B-8D3D882F7012}" srcOrd="0" destOrd="0" presId="urn:microsoft.com/office/officeart/2005/8/layout/orgChart1"/>
    <dgm:cxn modelId="{5EB0FA81-2B4D-416E-B63F-2D33DD5224D5}" srcId="{C9577D80-C443-4E6C-A36C-4F53CED3A649}" destId="{CAE608BF-043E-465B-8EAA-2A6DC9426044}" srcOrd="1" destOrd="0" parTransId="{6CDDBC63-9D66-4038-9466-6245216237AE}" sibTransId="{46917750-85E2-4B53-A807-F61556D84523}"/>
    <dgm:cxn modelId="{7B6A1E85-D663-4036-B318-0A9D0ACB1B95}" type="presOf" srcId="{CAE608BF-043E-465B-8EAA-2A6DC9426044}" destId="{77FAFF9C-1972-4F94-B741-A024C891A570}" srcOrd="1" destOrd="0" presId="urn:microsoft.com/office/officeart/2005/8/layout/orgChart1"/>
    <dgm:cxn modelId="{AF1DC198-C0F4-4F26-BF7B-3416F102529C}" type="presOf" srcId="{4BA8B698-CEF0-4278-B017-5778A293B600}" destId="{4FBF0188-98E4-4CBE-8AC2-6F828D30577B}" srcOrd="1" destOrd="0" presId="urn:microsoft.com/office/officeart/2005/8/layout/orgChart1"/>
    <dgm:cxn modelId="{FAE2089D-2B12-4C05-9004-C10C9669F920}" type="presOf" srcId="{7F9FA8C2-646B-482B-9C32-EFD23D5C6F6D}" destId="{C47882D0-56B3-4867-9A14-A0E9453C1DFD}" srcOrd="0" destOrd="0" presId="urn:microsoft.com/office/officeart/2005/8/layout/orgChart1"/>
    <dgm:cxn modelId="{BCC12FA2-D7CB-4BF6-B989-1FB22956685C}" type="presOf" srcId="{CAE608BF-043E-465B-8EAA-2A6DC9426044}" destId="{98CA2F68-1F35-4469-BC3B-85C6BF804F0F}" srcOrd="0" destOrd="0" presId="urn:microsoft.com/office/officeart/2005/8/layout/orgChart1"/>
    <dgm:cxn modelId="{E83DE9A8-CF16-4006-A328-B598BF4F3355}" type="presOf" srcId="{D3D71F11-E0BA-4E59-BDC8-4AEA815C8749}" destId="{8CBD7B80-EDE9-4E32-A243-FA858BBD1133}" srcOrd="1" destOrd="0" presId="urn:microsoft.com/office/officeart/2005/8/layout/orgChart1"/>
    <dgm:cxn modelId="{759DF2AB-7589-4C71-9ACB-3E73EEB3552E}" srcId="{4BA8B698-CEF0-4278-B017-5778A293B600}" destId="{FC58CC50-7727-4B34-9568-88D7E6337025}" srcOrd="0" destOrd="0" parTransId="{4DBDC9C5-E32F-40FB-A25B-C2F1CFE4BDB5}" sibTransId="{896A8166-6B42-4DFD-816F-9C345FC35E66}"/>
    <dgm:cxn modelId="{B355ACC0-C110-438F-89FF-8AADA53ECEDD}" srcId="{C9577D80-C443-4E6C-A36C-4F53CED3A649}" destId="{4BA8B698-CEF0-4278-B017-5778A293B600}" srcOrd="2" destOrd="0" parTransId="{5767DB63-F384-419A-9597-F045D2F89F85}" sibTransId="{D8D3FFC0-2C6D-4E54-85A9-0421DFEA969C}"/>
    <dgm:cxn modelId="{CE50B6D2-6E34-4D2B-AE6C-FAE1C4BA0F9D}" type="presOf" srcId="{D3D71F11-E0BA-4E59-BDC8-4AEA815C8749}" destId="{D757DF2B-2779-45F1-823D-967FD73407F3}" srcOrd="0" destOrd="0" presId="urn:microsoft.com/office/officeart/2005/8/layout/orgChart1"/>
    <dgm:cxn modelId="{2030ACE5-716A-4037-A570-99B7CE4C38EC}" srcId="{CAE608BF-043E-465B-8EAA-2A6DC9426044}" destId="{7F9FA8C2-646B-482B-9C32-EFD23D5C6F6D}" srcOrd="0" destOrd="0" parTransId="{33A3CC54-EA8E-4C4F-8942-2EDC1B044DD1}" sibTransId="{B2ABE752-0A88-445B-90EA-A4C6BB80EABE}"/>
    <dgm:cxn modelId="{4B2132E8-4CDE-4BBC-BDAF-E456EE9AB06E}" type="presOf" srcId="{7F9FA8C2-646B-482B-9C32-EFD23D5C6F6D}" destId="{4853A78D-D2CC-42D3-B4CF-867175B4D0AE}" srcOrd="1" destOrd="0" presId="urn:microsoft.com/office/officeart/2005/8/layout/orgChart1"/>
    <dgm:cxn modelId="{A5AC72EC-E9D2-4586-A584-BE16E003C9ED}" srcId="{D3D71F11-E0BA-4E59-BDC8-4AEA815C8749}" destId="{AF7319F6-AB1C-4137-B257-64CC6C4BDF55}" srcOrd="0" destOrd="0" parTransId="{CF580691-B3F3-43AD-8E6B-14C0804710CB}" sibTransId="{7AAD26D6-1DC8-4F0F-A66B-C04643EDEA22}"/>
    <dgm:cxn modelId="{058091F6-2284-4C76-82C5-948FA5CD5F65}" type="presOf" srcId="{33A3CC54-EA8E-4C4F-8942-2EDC1B044DD1}" destId="{F968AEAE-9CEF-46E1-956A-E90462C4F3F3}" srcOrd="0" destOrd="0" presId="urn:microsoft.com/office/officeart/2005/8/layout/orgChart1"/>
    <dgm:cxn modelId="{9988E2A3-071B-4FAB-A0FC-38230D2C9916}" type="presParOf" srcId="{AF5B630F-A76A-4363-8EDA-2CD868861979}" destId="{B3BCEC2B-5733-4DC4-AE78-F663C0EA4169}" srcOrd="0" destOrd="0" presId="urn:microsoft.com/office/officeart/2005/8/layout/orgChart1"/>
    <dgm:cxn modelId="{7FD87A36-5C16-4A49-B8D1-AF0335AA462E}" type="presParOf" srcId="{B3BCEC2B-5733-4DC4-AE78-F663C0EA4169}" destId="{9F821A42-D7D7-4471-BC3F-FB3989C936FE}" srcOrd="0" destOrd="0" presId="urn:microsoft.com/office/officeart/2005/8/layout/orgChart1"/>
    <dgm:cxn modelId="{6D6FFEC5-8670-4910-8A73-4A10539A896C}" type="presParOf" srcId="{9F821A42-D7D7-4471-BC3F-FB3989C936FE}" destId="{D757DF2B-2779-45F1-823D-967FD73407F3}" srcOrd="0" destOrd="0" presId="urn:microsoft.com/office/officeart/2005/8/layout/orgChart1"/>
    <dgm:cxn modelId="{3B5079E8-B7A9-486F-8081-918846B588B3}" type="presParOf" srcId="{9F821A42-D7D7-4471-BC3F-FB3989C936FE}" destId="{8CBD7B80-EDE9-4E32-A243-FA858BBD1133}" srcOrd="1" destOrd="0" presId="urn:microsoft.com/office/officeart/2005/8/layout/orgChart1"/>
    <dgm:cxn modelId="{F9232BD4-E52A-4F7D-9118-35BC8D3CD56D}" type="presParOf" srcId="{B3BCEC2B-5733-4DC4-AE78-F663C0EA4169}" destId="{17990A46-36E5-4731-973A-57B3207F83DE}" srcOrd="1" destOrd="0" presId="urn:microsoft.com/office/officeart/2005/8/layout/orgChart1"/>
    <dgm:cxn modelId="{7B568834-1E55-4673-BD3A-C86C52E4653D}" type="presParOf" srcId="{17990A46-36E5-4731-973A-57B3207F83DE}" destId="{2D59E24B-8853-4A4C-B3E1-8D6198A26365}" srcOrd="0" destOrd="0" presId="urn:microsoft.com/office/officeart/2005/8/layout/orgChart1"/>
    <dgm:cxn modelId="{A640B984-CFE6-4210-80E4-BA60F51F1DBA}" type="presParOf" srcId="{17990A46-36E5-4731-973A-57B3207F83DE}" destId="{B23E5E1C-6E15-4820-9838-699AB3A7BE1E}" srcOrd="1" destOrd="0" presId="urn:microsoft.com/office/officeart/2005/8/layout/orgChart1"/>
    <dgm:cxn modelId="{BCD8D841-B0D7-4833-B1B8-59933CC5EBCD}" type="presParOf" srcId="{B23E5E1C-6E15-4820-9838-699AB3A7BE1E}" destId="{54325622-F7EF-4F8B-A746-7BD20E625305}" srcOrd="0" destOrd="0" presId="urn:microsoft.com/office/officeart/2005/8/layout/orgChart1"/>
    <dgm:cxn modelId="{9FCA8722-A149-497D-BD23-967652A509F8}" type="presParOf" srcId="{54325622-F7EF-4F8B-A746-7BD20E625305}" destId="{118BCCF7-179C-4435-AF19-70D759432C01}" srcOrd="0" destOrd="0" presId="urn:microsoft.com/office/officeart/2005/8/layout/orgChart1"/>
    <dgm:cxn modelId="{4C4334A2-3A0F-46DD-9085-8ECA399ACDEF}" type="presParOf" srcId="{54325622-F7EF-4F8B-A746-7BD20E625305}" destId="{318D5A24-A261-4C8E-AB76-D347CFB2B60A}" srcOrd="1" destOrd="0" presId="urn:microsoft.com/office/officeart/2005/8/layout/orgChart1"/>
    <dgm:cxn modelId="{66A24C63-3948-470D-B861-3E4C7A8D21F0}" type="presParOf" srcId="{B23E5E1C-6E15-4820-9838-699AB3A7BE1E}" destId="{C1604BFB-A159-4BB9-B153-DDBEAA54E690}" srcOrd="1" destOrd="0" presId="urn:microsoft.com/office/officeart/2005/8/layout/orgChart1"/>
    <dgm:cxn modelId="{CE626004-17AF-45D0-8731-21BBCCB36282}" type="presParOf" srcId="{B23E5E1C-6E15-4820-9838-699AB3A7BE1E}" destId="{32D33719-71CE-4A78-9B45-10980FEE878F}" srcOrd="2" destOrd="0" presId="urn:microsoft.com/office/officeart/2005/8/layout/orgChart1"/>
    <dgm:cxn modelId="{456C0153-9660-4085-84FF-6B8AECE659B8}" type="presParOf" srcId="{B3BCEC2B-5733-4DC4-AE78-F663C0EA4169}" destId="{2B4407BD-36C7-4025-9727-7B27F38ED29E}" srcOrd="2" destOrd="0" presId="urn:microsoft.com/office/officeart/2005/8/layout/orgChart1"/>
    <dgm:cxn modelId="{AD350618-2429-428B-BC57-7FC481CDEAC6}" type="presParOf" srcId="{AF5B630F-A76A-4363-8EDA-2CD868861979}" destId="{7157332C-C6FD-4505-8F41-6A4251B2416E}" srcOrd="1" destOrd="0" presId="urn:microsoft.com/office/officeart/2005/8/layout/orgChart1"/>
    <dgm:cxn modelId="{1DBA5EA0-43E1-4CA6-A08E-C0CD1F9C3F56}" type="presParOf" srcId="{7157332C-C6FD-4505-8F41-6A4251B2416E}" destId="{4BF715C1-160F-4A29-87F3-2EB6A8FE83B4}" srcOrd="0" destOrd="0" presId="urn:microsoft.com/office/officeart/2005/8/layout/orgChart1"/>
    <dgm:cxn modelId="{BE1B6A8E-A16B-47D6-91CD-18BDFE9DC179}" type="presParOf" srcId="{4BF715C1-160F-4A29-87F3-2EB6A8FE83B4}" destId="{98CA2F68-1F35-4469-BC3B-85C6BF804F0F}" srcOrd="0" destOrd="0" presId="urn:microsoft.com/office/officeart/2005/8/layout/orgChart1"/>
    <dgm:cxn modelId="{425A4F08-F210-4C5D-8759-1585B8FDB520}" type="presParOf" srcId="{4BF715C1-160F-4A29-87F3-2EB6A8FE83B4}" destId="{77FAFF9C-1972-4F94-B741-A024C891A570}" srcOrd="1" destOrd="0" presId="urn:microsoft.com/office/officeart/2005/8/layout/orgChart1"/>
    <dgm:cxn modelId="{EE610134-C3E7-4464-AF89-F8934813EC2B}" type="presParOf" srcId="{7157332C-C6FD-4505-8F41-6A4251B2416E}" destId="{46C64ED2-3AE2-4AE7-8793-90F066452B2A}" srcOrd="1" destOrd="0" presId="urn:microsoft.com/office/officeart/2005/8/layout/orgChart1"/>
    <dgm:cxn modelId="{85C2BCF1-2A0C-438D-8B3E-A27FE138169A}" type="presParOf" srcId="{46C64ED2-3AE2-4AE7-8793-90F066452B2A}" destId="{F968AEAE-9CEF-46E1-956A-E90462C4F3F3}" srcOrd="0" destOrd="0" presId="urn:microsoft.com/office/officeart/2005/8/layout/orgChart1"/>
    <dgm:cxn modelId="{1FA0385E-91E1-44CB-BFC4-570E7724DC72}" type="presParOf" srcId="{46C64ED2-3AE2-4AE7-8793-90F066452B2A}" destId="{F7F0D388-C537-4EF7-B27E-5D5968D1A933}" srcOrd="1" destOrd="0" presId="urn:microsoft.com/office/officeart/2005/8/layout/orgChart1"/>
    <dgm:cxn modelId="{12C97C15-5F49-436B-94E1-3665E8F9A087}" type="presParOf" srcId="{F7F0D388-C537-4EF7-B27E-5D5968D1A933}" destId="{0138C871-7C6B-412B-BAD2-008FB9D92097}" srcOrd="0" destOrd="0" presId="urn:microsoft.com/office/officeart/2005/8/layout/orgChart1"/>
    <dgm:cxn modelId="{8B44AE84-C784-4672-AD77-BE02A8DCB1F1}" type="presParOf" srcId="{0138C871-7C6B-412B-BAD2-008FB9D92097}" destId="{C47882D0-56B3-4867-9A14-A0E9453C1DFD}" srcOrd="0" destOrd="0" presId="urn:microsoft.com/office/officeart/2005/8/layout/orgChart1"/>
    <dgm:cxn modelId="{E651DE0D-2735-4EFF-BF87-ECA76582FF1E}" type="presParOf" srcId="{0138C871-7C6B-412B-BAD2-008FB9D92097}" destId="{4853A78D-D2CC-42D3-B4CF-867175B4D0AE}" srcOrd="1" destOrd="0" presId="urn:microsoft.com/office/officeart/2005/8/layout/orgChart1"/>
    <dgm:cxn modelId="{9F475C03-8122-4104-B0CF-F05C1EF81A1B}" type="presParOf" srcId="{F7F0D388-C537-4EF7-B27E-5D5968D1A933}" destId="{6235BFA2-CF82-49C8-A262-7FF8B68B80F2}" srcOrd="1" destOrd="0" presId="urn:microsoft.com/office/officeart/2005/8/layout/orgChart1"/>
    <dgm:cxn modelId="{FEC1FD3E-845C-46B0-A738-F0AC7B1B707A}" type="presParOf" srcId="{F7F0D388-C537-4EF7-B27E-5D5968D1A933}" destId="{5B707D66-0A6C-44EB-BA76-76CA5373CA3D}" srcOrd="2" destOrd="0" presId="urn:microsoft.com/office/officeart/2005/8/layout/orgChart1"/>
    <dgm:cxn modelId="{50AB242F-4E86-42E8-B614-7714BF0CD95B}" type="presParOf" srcId="{7157332C-C6FD-4505-8F41-6A4251B2416E}" destId="{3891FF7C-FE35-4E8A-83B4-D17E95C03340}" srcOrd="2" destOrd="0" presId="urn:microsoft.com/office/officeart/2005/8/layout/orgChart1"/>
    <dgm:cxn modelId="{2EE981C6-A077-4460-8E7A-2132430F6317}" type="presParOf" srcId="{AF5B630F-A76A-4363-8EDA-2CD868861979}" destId="{759C9F02-640E-4CD3-AE40-AC6F51EB16A8}" srcOrd="2" destOrd="0" presId="urn:microsoft.com/office/officeart/2005/8/layout/orgChart1"/>
    <dgm:cxn modelId="{B07A1C5C-F9A0-4B4C-9F21-2E85B4B70F3D}" type="presParOf" srcId="{759C9F02-640E-4CD3-AE40-AC6F51EB16A8}" destId="{AAF3F3B3-7B6E-42BC-9A4E-0418680B74CC}" srcOrd="0" destOrd="0" presId="urn:microsoft.com/office/officeart/2005/8/layout/orgChart1"/>
    <dgm:cxn modelId="{3B5C5C28-0A04-4455-AA36-1166A56613A9}" type="presParOf" srcId="{AAF3F3B3-7B6E-42BC-9A4E-0418680B74CC}" destId="{53E02348-5BD6-440A-9F7B-8D3D882F7012}" srcOrd="0" destOrd="0" presId="urn:microsoft.com/office/officeart/2005/8/layout/orgChart1"/>
    <dgm:cxn modelId="{D0E037CE-2781-48F4-986B-356C1D7B1B8A}" type="presParOf" srcId="{AAF3F3B3-7B6E-42BC-9A4E-0418680B74CC}" destId="{4FBF0188-98E4-4CBE-8AC2-6F828D30577B}" srcOrd="1" destOrd="0" presId="urn:microsoft.com/office/officeart/2005/8/layout/orgChart1"/>
    <dgm:cxn modelId="{493D7642-1E75-4A99-9FDA-3A7B4FC39628}" type="presParOf" srcId="{759C9F02-640E-4CD3-AE40-AC6F51EB16A8}" destId="{F7611F23-12B7-48DB-95ED-2098AAA1141D}" srcOrd="1" destOrd="0" presId="urn:microsoft.com/office/officeart/2005/8/layout/orgChart1"/>
    <dgm:cxn modelId="{7C4C4D93-E23F-478B-A25C-41AAD2A0DA73}" type="presParOf" srcId="{F7611F23-12B7-48DB-95ED-2098AAA1141D}" destId="{101370AB-FE1E-49B3-9329-297083199FB6}" srcOrd="0" destOrd="0" presId="urn:microsoft.com/office/officeart/2005/8/layout/orgChart1"/>
    <dgm:cxn modelId="{789BA33D-CADB-46A7-8CBC-59B5AEA83A25}" type="presParOf" srcId="{F7611F23-12B7-48DB-95ED-2098AAA1141D}" destId="{6C946D3B-2AAC-449A-BD54-82D976D3CCD1}" srcOrd="1" destOrd="0" presId="urn:microsoft.com/office/officeart/2005/8/layout/orgChart1"/>
    <dgm:cxn modelId="{4DCAA9B8-551C-4D3C-A535-BE89AB4ACEFA}" type="presParOf" srcId="{6C946D3B-2AAC-449A-BD54-82D976D3CCD1}" destId="{E00B2817-8323-4D89-9DB2-8A161AE79512}" srcOrd="0" destOrd="0" presId="urn:microsoft.com/office/officeart/2005/8/layout/orgChart1"/>
    <dgm:cxn modelId="{23469EC5-E358-4BA0-A6A3-34FE3B0E28E6}" type="presParOf" srcId="{E00B2817-8323-4D89-9DB2-8A161AE79512}" destId="{81BE43D6-842B-40AE-B3B9-86D55819EB3A}" srcOrd="0" destOrd="0" presId="urn:microsoft.com/office/officeart/2005/8/layout/orgChart1"/>
    <dgm:cxn modelId="{9937A2A7-D00F-4EF7-B15A-2299FBB58C9A}" type="presParOf" srcId="{E00B2817-8323-4D89-9DB2-8A161AE79512}" destId="{5D1EB0DF-0C3C-466A-BD69-6A482F694D79}" srcOrd="1" destOrd="0" presId="urn:microsoft.com/office/officeart/2005/8/layout/orgChart1"/>
    <dgm:cxn modelId="{FCA762E7-8840-4631-B2D8-C6B5F230FB02}" type="presParOf" srcId="{6C946D3B-2AAC-449A-BD54-82D976D3CCD1}" destId="{12B2CF92-E023-4841-8A66-9BBFB9C97FA4}" srcOrd="1" destOrd="0" presId="urn:microsoft.com/office/officeart/2005/8/layout/orgChart1"/>
    <dgm:cxn modelId="{6758E493-D9BF-46B8-89A7-EA07D894C0F5}" type="presParOf" srcId="{6C946D3B-2AAC-449A-BD54-82D976D3CCD1}" destId="{605AA496-837D-4463-8B8B-40F0B93F4ACE}" srcOrd="2" destOrd="0" presId="urn:microsoft.com/office/officeart/2005/8/layout/orgChart1"/>
    <dgm:cxn modelId="{34E642C8-F1E6-4F3C-A103-31D0B00D2367}" type="presParOf" srcId="{759C9F02-640E-4CD3-AE40-AC6F51EB16A8}" destId="{B85DBE9D-5823-4239-912A-4E5EF271E65C}"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AE68E8-0BB2-4EEE-B33A-0B6A1BCF252A}"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7566ED53-DF81-4AAF-8DC3-3FE0BD17FF4B}">
      <dgm:prSet/>
      <dgm:spPr/>
      <dgm:t>
        <a:bodyPr/>
        <a:lstStyle/>
        <a:p>
          <a:pPr algn="just" rtl="0"/>
          <a:r>
            <a:rPr lang="en-US" b="1" dirty="0"/>
            <a:t>Insulin resistance</a:t>
          </a:r>
          <a:r>
            <a:rPr lang="en-US" dirty="0"/>
            <a:t> develops in liver, muscle, and adipose tissue, reducing glucose uptake and increasing hepatic glucose output (</a:t>
          </a:r>
          <a:r>
            <a:rPr lang="en-US" dirty="0" err="1"/>
            <a:t>Saltiel</a:t>
          </a:r>
          <a:r>
            <a:rPr lang="en-US" dirty="0"/>
            <a:t>, 2021).</a:t>
          </a:r>
        </a:p>
      </dgm:t>
    </dgm:pt>
    <dgm:pt modelId="{D24057F5-0FCE-440F-9F1D-3B1E41127EF8}" type="parTrans" cxnId="{A90B5CE3-EBF2-4395-A84F-23FD13ED01BE}">
      <dgm:prSet/>
      <dgm:spPr/>
      <dgm:t>
        <a:bodyPr/>
        <a:lstStyle/>
        <a:p>
          <a:pPr algn="just"/>
          <a:endParaRPr lang="en-US"/>
        </a:p>
      </dgm:t>
    </dgm:pt>
    <dgm:pt modelId="{D7ED4898-A8C8-428E-B371-60E75B094F85}" type="sibTrans" cxnId="{A90B5CE3-EBF2-4395-A84F-23FD13ED01BE}">
      <dgm:prSet/>
      <dgm:spPr/>
      <dgm:t>
        <a:bodyPr/>
        <a:lstStyle/>
        <a:p>
          <a:pPr algn="just"/>
          <a:endParaRPr lang="en-US"/>
        </a:p>
      </dgm:t>
    </dgm:pt>
    <dgm:pt modelId="{47BA9CA6-852E-4DE4-9E77-1F73D4B28E4C}">
      <dgm:prSet/>
      <dgm:spPr/>
      <dgm:t>
        <a:bodyPr/>
        <a:lstStyle/>
        <a:p>
          <a:pPr algn="just" rtl="0"/>
          <a:r>
            <a:rPr lang="el-GR" b="1"/>
            <a:t>β-</a:t>
          </a:r>
          <a:r>
            <a:rPr lang="en-US" b="1"/>
            <a:t>cell dysfunction</a:t>
          </a:r>
          <a:r>
            <a:rPr lang="en-US"/>
            <a:t> in the pancreas leads to impaired insulin secretion over time.</a:t>
          </a:r>
        </a:p>
      </dgm:t>
    </dgm:pt>
    <dgm:pt modelId="{1D689BBC-99E9-420D-AA0C-300EFCB00F95}" type="parTrans" cxnId="{84315C10-5766-4C1A-8C0F-13C29F3A3DDF}">
      <dgm:prSet/>
      <dgm:spPr/>
      <dgm:t>
        <a:bodyPr/>
        <a:lstStyle/>
        <a:p>
          <a:pPr algn="just"/>
          <a:endParaRPr lang="en-US"/>
        </a:p>
      </dgm:t>
    </dgm:pt>
    <dgm:pt modelId="{0347F460-85BD-4A16-B1F1-F562D54739D4}" type="sibTrans" cxnId="{84315C10-5766-4C1A-8C0F-13C29F3A3DDF}">
      <dgm:prSet/>
      <dgm:spPr/>
      <dgm:t>
        <a:bodyPr/>
        <a:lstStyle/>
        <a:p>
          <a:pPr algn="just"/>
          <a:endParaRPr lang="en-US"/>
        </a:p>
      </dgm:t>
    </dgm:pt>
    <dgm:pt modelId="{134EF48A-D967-4965-A879-536D51B222CF}">
      <dgm:prSet/>
      <dgm:spPr/>
      <dgm:t>
        <a:bodyPr/>
        <a:lstStyle/>
        <a:p>
          <a:pPr algn="just" rtl="0"/>
          <a:r>
            <a:rPr lang="en-US" b="1"/>
            <a:t>Chronic hyperglycaemia</a:t>
          </a:r>
          <a:r>
            <a:rPr lang="en-US"/>
            <a:t> results from the combined effect of insulin resistance and inadequate insulin release.</a:t>
          </a:r>
        </a:p>
      </dgm:t>
    </dgm:pt>
    <dgm:pt modelId="{7C320F86-0A08-4E95-9950-194D32327163}" type="parTrans" cxnId="{C02FF2BD-388D-4EFD-B433-ABD570F8B20F}">
      <dgm:prSet/>
      <dgm:spPr/>
      <dgm:t>
        <a:bodyPr/>
        <a:lstStyle/>
        <a:p>
          <a:pPr algn="just"/>
          <a:endParaRPr lang="en-US"/>
        </a:p>
      </dgm:t>
    </dgm:pt>
    <dgm:pt modelId="{EE4D4C03-B999-4795-BAC8-065E5A54CA7D}" type="sibTrans" cxnId="{C02FF2BD-388D-4EFD-B433-ABD570F8B20F}">
      <dgm:prSet/>
      <dgm:spPr/>
      <dgm:t>
        <a:bodyPr/>
        <a:lstStyle/>
        <a:p>
          <a:pPr algn="just"/>
          <a:endParaRPr lang="en-US"/>
        </a:p>
      </dgm:t>
    </dgm:pt>
    <dgm:pt modelId="{9721BB23-B9B9-46E7-8FB3-BADF7126BBB6}">
      <dgm:prSet/>
      <dgm:spPr/>
      <dgm:t>
        <a:bodyPr/>
        <a:lstStyle/>
        <a:p>
          <a:pPr algn="just" rtl="0"/>
          <a:r>
            <a:rPr lang="en-US" b="1" dirty="0"/>
            <a:t>Metabolic consequences</a:t>
          </a:r>
          <a:r>
            <a:rPr lang="en-US" dirty="0"/>
            <a:t> include elevated free fatty acids, inflammation, and oxidative stress.</a:t>
          </a:r>
        </a:p>
      </dgm:t>
    </dgm:pt>
    <dgm:pt modelId="{328FC73F-125F-4D26-B0A2-56F5FE884836}" type="parTrans" cxnId="{04B1C89D-5C08-4ADD-9C83-41BDFDD52D57}">
      <dgm:prSet/>
      <dgm:spPr/>
      <dgm:t>
        <a:bodyPr/>
        <a:lstStyle/>
        <a:p>
          <a:pPr algn="just"/>
          <a:endParaRPr lang="en-US"/>
        </a:p>
      </dgm:t>
    </dgm:pt>
    <dgm:pt modelId="{7F1D4C99-50AF-45AE-B3FC-FD3827F79A58}" type="sibTrans" cxnId="{04B1C89D-5C08-4ADD-9C83-41BDFDD52D57}">
      <dgm:prSet/>
      <dgm:spPr/>
      <dgm:t>
        <a:bodyPr/>
        <a:lstStyle/>
        <a:p>
          <a:pPr algn="just"/>
          <a:endParaRPr lang="en-US"/>
        </a:p>
      </dgm:t>
    </dgm:pt>
    <dgm:pt modelId="{1C8D9043-45B9-405E-BEA9-42B94CF98D9D}">
      <dgm:prSet/>
      <dgm:spPr/>
      <dgm:t>
        <a:bodyPr/>
        <a:lstStyle/>
        <a:p>
          <a:pPr algn="just" rtl="0"/>
          <a:r>
            <a:rPr lang="en-US" b="1" dirty="0"/>
            <a:t>Complications</a:t>
          </a:r>
          <a:r>
            <a:rPr lang="en-US" dirty="0"/>
            <a:t>: increased risk of cardiovascular disease, nephropathy, retinopathy, and neuropathy (NICE, 2015).</a:t>
          </a:r>
        </a:p>
      </dgm:t>
    </dgm:pt>
    <dgm:pt modelId="{B359A656-9936-4957-AE20-1A3C86AE662E}" type="parTrans" cxnId="{DA9F306D-B1FA-4438-936D-BCD056E9AD63}">
      <dgm:prSet/>
      <dgm:spPr/>
      <dgm:t>
        <a:bodyPr/>
        <a:lstStyle/>
        <a:p>
          <a:pPr algn="just"/>
          <a:endParaRPr lang="en-US"/>
        </a:p>
      </dgm:t>
    </dgm:pt>
    <dgm:pt modelId="{481ADCEA-AA91-420C-8BF5-0FA07B5815F5}" type="sibTrans" cxnId="{DA9F306D-B1FA-4438-936D-BCD056E9AD63}">
      <dgm:prSet/>
      <dgm:spPr/>
      <dgm:t>
        <a:bodyPr/>
        <a:lstStyle/>
        <a:p>
          <a:pPr algn="just"/>
          <a:endParaRPr lang="en-US"/>
        </a:p>
      </dgm:t>
    </dgm:pt>
    <dgm:pt modelId="{4DAFEBD1-F060-487D-82E8-D6F66BE669E0}" type="pres">
      <dgm:prSet presAssocID="{3CAE68E8-0BB2-4EEE-B33A-0B6A1BCF252A}" presName="vert0" presStyleCnt="0">
        <dgm:presLayoutVars>
          <dgm:dir/>
          <dgm:animOne val="branch"/>
          <dgm:animLvl val="lvl"/>
        </dgm:presLayoutVars>
      </dgm:prSet>
      <dgm:spPr/>
    </dgm:pt>
    <dgm:pt modelId="{DC6F4051-C4AA-4068-AA20-3A9CC86703B7}" type="pres">
      <dgm:prSet presAssocID="{7566ED53-DF81-4AAF-8DC3-3FE0BD17FF4B}" presName="thickLine" presStyleLbl="alignNode1" presStyleIdx="0" presStyleCnt="5"/>
      <dgm:spPr/>
    </dgm:pt>
    <dgm:pt modelId="{CD14545D-B6A2-4827-A498-0110773A0370}" type="pres">
      <dgm:prSet presAssocID="{7566ED53-DF81-4AAF-8DC3-3FE0BD17FF4B}" presName="horz1" presStyleCnt="0"/>
      <dgm:spPr/>
    </dgm:pt>
    <dgm:pt modelId="{24B8F706-5CE6-439D-B547-D9EC59FB0695}" type="pres">
      <dgm:prSet presAssocID="{7566ED53-DF81-4AAF-8DC3-3FE0BD17FF4B}" presName="tx1" presStyleLbl="revTx" presStyleIdx="0" presStyleCnt="5"/>
      <dgm:spPr/>
    </dgm:pt>
    <dgm:pt modelId="{5E7E8153-E3FC-4651-B618-879FD4EA5A98}" type="pres">
      <dgm:prSet presAssocID="{7566ED53-DF81-4AAF-8DC3-3FE0BD17FF4B}" presName="vert1" presStyleCnt="0"/>
      <dgm:spPr/>
    </dgm:pt>
    <dgm:pt modelId="{E822E064-C896-4973-A3F7-38A09D649115}" type="pres">
      <dgm:prSet presAssocID="{47BA9CA6-852E-4DE4-9E77-1F73D4B28E4C}" presName="thickLine" presStyleLbl="alignNode1" presStyleIdx="1" presStyleCnt="5"/>
      <dgm:spPr/>
    </dgm:pt>
    <dgm:pt modelId="{2A7B5918-EA5E-4EAF-A09D-A2F0226C11D9}" type="pres">
      <dgm:prSet presAssocID="{47BA9CA6-852E-4DE4-9E77-1F73D4B28E4C}" presName="horz1" presStyleCnt="0"/>
      <dgm:spPr/>
    </dgm:pt>
    <dgm:pt modelId="{8A9C7DFA-CB7E-42A4-AC74-F49136DFB3AF}" type="pres">
      <dgm:prSet presAssocID="{47BA9CA6-852E-4DE4-9E77-1F73D4B28E4C}" presName="tx1" presStyleLbl="revTx" presStyleIdx="1" presStyleCnt="5"/>
      <dgm:spPr/>
    </dgm:pt>
    <dgm:pt modelId="{4622FA86-EA7D-4BD5-A2D0-58B2FD41A892}" type="pres">
      <dgm:prSet presAssocID="{47BA9CA6-852E-4DE4-9E77-1F73D4B28E4C}" presName="vert1" presStyleCnt="0"/>
      <dgm:spPr/>
    </dgm:pt>
    <dgm:pt modelId="{E5A837E8-8773-469F-9A1E-99362859C80B}" type="pres">
      <dgm:prSet presAssocID="{134EF48A-D967-4965-A879-536D51B222CF}" presName="thickLine" presStyleLbl="alignNode1" presStyleIdx="2" presStyleCnt="5"/>
      <dgm:spPr/>
    </dgm:pt>
    <dgm:pt modelId="{C55C0EC7-501C-4D2C-BA13-2C48575B94F5}" type="pres">
      <dgm:prSet presAssocID="{134EF48A-D967-4965-A879-536D51B222CF}" presName="horz1" presStyleCnt="0"/>
      <dgm:spPr/>
    </dgm:pt>
    <dgm:pt modelId="{47F67B07-A420-4E58-95F3-25C66EAE87E9}" type="pres">
      <dgm:prSet presAssocID="{134EF48A-D967-4965-A879-536D51B222CF}" presName="tx1" presStyleLbl="revTx" presStyleIdx="2" presStyleCnt="5"/>
      <dgm:spPr/>
    </dgm:pt>
    <dgm:pt modelId="{42FAA99D-0BEF-47C8-8F2F-5D4D6710B870}" type="pres">
      <dgm:prSet presAssocID="{134EF48A-D967-4965-A879-536D51B222CF}" presName="vert1" presStyleCnt="0"/>
      <dgm:spPr/>
    </dgm:pt>
    <dgm:pt modelId="{1C1E8731-8353-49F4-9B68-4F93810B05FE}" type="pres">
      <dgm:prSet presAssocID="{9721BB23-B9B9-46E7-8FB3-BADF7126BBB6}" presName="thickLine" presStyleLbl="alignNode1" presStyleIdx="3" presStyleCnt="5"/>
      <dgm:spPr/>
    </dgm:pt>
    <dgm:pt modelId="{E6F692D8-7D48-4A15-979F-04BB53067197}" type="pres">
      <dgm:prSet presAssocID="{9721BB23-B9B9-46E7-8FB3-BADF7126BBB6}" presName="horz1" presStyleCnt="0"/>
      <dgm:spPr/>
    </dgm:pt>
    <dgm:pt modelId="{C8E58047-45BE-4B0A-88CE-BF714DAC698B}" type="pres">
      <dgm:prSet presAssocID="{9721BB23-B9B9-46E7-8FB3-BADF7126BBB6}" presName="tx1" presStyleLbl="revTx" presStyleIdx="3" presStyleCnt="5"/>
      <dgm:spPr/>
    </dgm:pt>
    <dgm:pt modelId="{AD3915B1-59F9-4232-B040-8F78674BC07B}" type="pres">
      <dgm:prSet presAssocID="{9721BB23-B9B9-46E7-8FB3-BADF7126BBB6}" presName="vert1" presStyleCnt="0"/>
      <dgm:spPr/>
    </dgm:pt>
    <dgm:pt modelId="{716CBB04-9F0E-47D5-89AD-B189FD755BC7}" type="pres">
      <dgm:prSet presAssocID="{1C8D9043-45B9-405E-BEA9-42B94CF98D9D}" presName="thickLine" presStyleLbl="alignNode1" presStyleIdx="4" presStyleCnt="5"/>
      <dgm:spPr/>
    </dgm:pt>
    <dgm:pt modelId="{9F3A1B6E-6D44-4FD9-87EE-81CDB85F47E2}" type="pres">
      <dgm:prSet presAssocID="{1C8D9043-45B9-405E-BEA9-42B94CF98D9D}" presName="horz1" presStyleCnt="0"/>
      <dgm:spPr/>
    </dgm:pt>
    <dgm:pt modelId="{7EE7E65D-52C8-488D-B0B1-3E7299BABEC1}" type="pres">
      <dgm:prSet presAssocID="{1C8D9043-45B9-405E-BEA9-42B94CF98D9D}" presName="tx1" presStyleLbl="revTx" presStyleIdx="4" presStyleCnt="5"/>
      <dgm:spPr/>
    </dgm:pt>
    <dgm:pt modelId="{7605CAB4-923E-4A4E-BEFB-57287CD28892}" type="pres">
      <dgm:prSet presAssocID="{1C8D9043-45B9-405E-BEA9-42B94CF98D9D}" presName="vert1" presStyleCnt="0"/>
      <dgm:spPr/>
    </dgm:pt>
  </dgm:ptLst>
  <dgm:cxnLst>
    <dgm:cxn modelId="{84315C10-5766-4C1A-8C0F-13C29F3A3DDF}" srcId="{3CAE68E8-0BB2-4EEE-B33A-0B6A1BCF252A}" destId="{47BA9CA6-852E-4DE4-9E77-1F73D4B28E4C}" srcOrd="1" destOrd="0" parTransId="{1D689BBC-99E9-420D-AA0C-300EFCB00F95}" sibTransId="{0347F460-85BD-4A16-B1F1-F562D54739D4}"/>
    <dgm:cxn modelId="{811F4214-5B46-4DE5-9441-70D97747F260}" type="presOf" srcId="{47BA9CA6-852E-4DE4-9E77-1F73D4B28E4C}" destId="{8A9C7DFA-CB7E-42A4-AC74-F49136DFB3AF}" srcOrd="0" destOrd="0" presId="urn:microsoft.com/office/officeart/2008/layout/LinedList"/>
    <dgm:cxn modelId="{E18C1123-7D41-49B4-B7AE-BFF2C43469EA}" type="presOf" srcId="{3CAE68E8-0BB2-4EEE-B33A-0B6A1BCF252A}" destId="{4DAFEBD1-F060-487D-82E8-D6F66BE669E0}" srcOrd="0" destOrd="0" presId="urn:microsoft.com/office/officeart/2008/layout/LinedList"/>
    <dgm:cxn modelId="{9CAFBD41-E7A9-484D-947E-8EC292258D96}" type="presOf" srcId="{1C8D9043-45B9-405E-BEA9-42B94CF98D9D}" destId="{7EE7E65D-52C8-488D-B0B1-3E7299BABEC1}" srcOrd="0" destOrd="0" presId="urn:microsoft.com/office/officeart/2008/layout/LinedList"/>
    <dgm:cxn modelId="{DA9F306D-B1FA-4438-936D-BCD056E9AD63}" srcId="{3CAE68E8-0BB2-4EEE-B33A-0B6A1BCF252A}" destId="{1C8D9043-45B9-405E-BEA9-42B94CF98D9D}" srcOrd="4" destOrd="0" parTransId="{B359A656-9936-4957-AE20-1A3C86AE662E}" sibTransId="{481ADCEA-AA91-420C-8BF5-0FA07B5815F5}"/>
    <dgm:cxn modelId="{B6521B75-0601-451D-9883-C09850E1EF2A}" type="presOf" srcId="{7566ED53-DF81-4AAF-8DC3-3FE0BD17FF4B}" destId="{24B8F706-5CE6-439D-B547-D9EC59FB0695}" srcOrd="0" destOrd="0" presId="urn:microsoft.com/office/officeart/2008/layout/LinedList"/>
    <dgm:cxn modelId="{04B1C89D-5C08-4ADD-9C83-41BDFDD52D57}" srcId="{3CAE68E8-0BB2-4EEE-B33A-0B6A1BCF252A}" destId="{9721BB23-B9B9-46E7-8FB3-BADF7126BBB6}" srcOrd="3" destOrd="0" parTransId="{328FC73F-125F-4D26-B0A2-56F5FE884836}" sibTransId="{7F1D4C99-50AF-45AE-B3FC-FD3827F79A58}"/>
    <dgm:cxn modelId="{F15EB2AE-D6F7-4EE8-BABE-3A2CECCA3DC5}" type="presOf" srcId="{9721BB23-B9B9-46E7-8FB3-BADF7126BBB6}" destId="{C8E58047-45BE-4B0A-88CE-BF714DAC698B}" srcOrd="0" destOrd="0" presId="urn:microsoft.com/office/officeart/2008/layout/LinedList"/>
    <dgm:cxn modelId="{C02FF2BD-388D-4EFD-B433-ABD570F8B20F}" srcId="{3CAE68E8-0BB2-4EEE-B33A-0B6A1BCF252A}" destId="{134EF48A-D967-4965-A879-536D51B222CF}" srcOrd="2" destOrd="0" parTransId="{7C320F86-0A08-4E95-9950-194D32327163}" sibTransId="{EE4D4C03-B999-4795-BAC8-065E5A54CA7D}"/>
    <dgm:cxn modelId="{A90B5CE3-EBF2-4395-A84F-23FD13ED01BE}" srcId="{3CAE68E8-0BB2-4EEE-B33A-0B6A1BCF252A}" destId="{7566ED53-DF81-4AAF-8DC3-3FE0BD17FF4B}" srcOrd="0" destOrd="0" parTransId="{D24057F5-0FCE-440F-9F1D-3B1E41127EF8}" sibTransId="{D7ED4898-A8C8-428E-B371-60E75B094F85}"/>
    <dgm:cxn modelId="{819A39EA-AB4F-40D3-8C2A-9E29497213FF}" type="presOf" srcId="{134EF48A-D967-4965-A879-536D51B222CF}" destId="{47F67B07-A420-4E58-95F3-25C66EAE87E9}" srcOrd="0" destOrd="0" presId="urn:microsoft.com/office/officeart/2008/layout/LinedList"/>
    <dgm:cxn modelId="{3614D916-AF10-45BF-BE6F-E397D3D82B5A}" type="presParOf" srcId="{4DAFEBD1-F060-487D-82E8-D6F66BE669E0}" destId="{DC6F4051-C4AA-4068-AA20-3A9CC86703B7}" srcOrd="0" destOrd="0" presId="urn:microsoft.com/office/officeart/2008/layout/LinedList"/>
    <dgm:cxn modelId="{9CEA3B06-31F6-46C3-8F43-CA62CE24D9E7}" type="presParOf" srcId="{4DAFEBD1-F060-487D-82E8-D6F66BE669E0}" destId="{CD14545D-B6A2-4827-A498-0110773A0370}" srcOrd="1" destOrd="0" presId="urn:microsoft.com/office/officeart/2008/layout/LinedList"/>
    <dgm:cxn modelId="{926C19CF-63C8-486B-83EF-C70812B40E35}" type="presParOf" srcId="{CD14545D-B6A2-4827-A498-0110773A0370}" destId="{24B8F706-5CE6-439D-B547-D9EC59FB0695}" srcOrd="0" destOrd="0" presId="urn:microsoft.com/office/officeart/2008/layout/LinedList"/>
    <dgm:cxn modelId="{E5C1A060-E12B-47EB-9228-4BEA446D38C3}" type="presParOf" srcId="{CD14545D-B6A2-4827-A498-0110773A0370}" destId="{5E7E8153-E3FC-4651-B618-879FD4EA5A98}" srcOrd="1" destOrd="0" presId="urn:microsoft.com/office/officeart/2008/layout/LinedList"/>
    <dgm:cxn modelId="{8E160F8E-4490-4BA8-83AE-A117DAC20ED9}" type="presParOf" srcId="{4DAFEBD1-F060-487D-82E8-D6F66BE669E0}" destId="{E822E064-C896-4973-A3F7-38A09D649115}" srcOrd="2" destOrd="0" presId="urn:microsoft.com/office/officeart/2008/layout/LinedList"/>
    <dgm:cxn modelId="{F9348E74-7E2B-4A82-9B8F-C1A283741AC4}" type="presParOf" srcId="{4DAFEBD1-F060-487D-82E8-D6F66BE669E0}" destId="{2A7B5918-EA5E-4EAF-A09D-A2F0226C11D9}" srcOrd="3" destOrd="0" presId="urn:microsoft.com/office/officeart/2008/layout/LinedList"/>
    <dgm:cxn modelId="{B00E02FC-B693-406B-AB3F-8B2B194787D1}" type="presParOf" srcId="{2A7B5918-EA5E-4EAF-A09D-A2F0226C11D9}" destId="{8A9C7DFA-CB7E-42A4-AC74-F49136DFB3AF}" srcOrd="0" destOrd="0" presId="urn:microsoft.com/office/officeart/2008/layout/LinedList"/>
    <dgm:cxn modelId="{19A3378F-C685-4079-B3AD-F0C41600E328}" type="presParOf" srcId="{2A7B5918-EA5E-4EAF-A09D-A2F0226C11D9}" destId="{4622FA86-EA7D-4BD5-A2D0-58B2FD41A892}" srcOrd="1" destOrd="0" presId="urn:microsoft.com/office/officeart/2008/layout/LinedList"/>
    <dgm:cxn modelId="{0963DDA2-75E0-4D17-9A74-96F09186D108}" type="presParOf" srcId="{4DAFEBD1-F060-487D-82E8-D6F66BE669E0}" destId="{E5A837E8-8773-469F-9A1E-99362859C80B}" srcOrd="4" destOrd="0" presId="urn:microsoft.com/office/officeart/2008/layout/LinedList"/>
    <dgm:cxn modelId="{89DA68FF-93AD-4540-A959-75BF892C409D}" type="presParOf" srcId="{4DAFEBD1-F060-487D-82E8-D6F66BE669E0}" destId="{C55C0EC7-501C-4D2C-BA13-2C48575B94F5}" srcOrd="5" destOrd="0" presId="urn:microsoft.com/office/officeart/2008/layout/LinedList"/>
    <dgm:cxn modelId="{8792426E-E3A5-433D-AEDB-9A7D12348FC4}" type="presParOf" srcId="{C55C0EC7-501C-4D2C-BA13-2C48575B94F5}" destId="{47F67B07-A420-4E58-95F3-25C66EAE87E9}" srcOrd="0" destOrd="0" presId="urn:microsoft.com/office/officeart/2008/layout/LinedList"/>
    <dgm:cxn modelId="{32A201F2-3AC3-45BB-80ED-86D39D864C5D}" type="presParOf" srcId="{C55C0EC7-501C-4D2C-BA13-2C48575B94F5}" destId="{42FAA99D-0BEF-47C8-8F2F-5D4D6710B870}" srcOrd="1" destOrd="0" presId="urn:microsoft.com/office/officeart/2008/layout/LinedList"/>
    <dgm:cxn modelId="{232BFC45-C9BE-49A9-8397-2A1DDABE17A3}" type="presParOf" srcId="{4DAFEBD1-F060-487D-82E8-D6F66BE669E0}" destId="{1C1E8731-8353-49F4-9B68-4F93810B05FE}" srcOrd="6" destOrd="0" presId="urn:microsoft.com/office/officeart/2008/layout/LinedList"/>
    <dgm:cxn modelId="{44F4AB19-A2A5-484E-86B9-F00BBF697E05}" type="presParOf" srcId="{4DAFEBD1-F060-487D-82E8-D6F66BE669E0}" destId="{E6F692D8-7D48-4A15-979F-04BB53067197}" srcOrd="7" destOrd="0" presId="urn:microsoft.com/office/officeart/2008/layout/LinedList"/>
    <dgm:cxn modelId="{F767ECC5-19D4-4529-A016-7347A2927C26}" type="presParOf" srcId="{E6F692D8-7D48-4A15-979F-04BB53067197}" destId="{C8E58047-45BE-4B0A-88CE-BF714DAC698B}" srcOrd="0" destOrd="0" presId="urn:microsoft.com/office/officeart/2008/layout/LinedList"/>
    <dgm:cxn modelId="{E0F734E5-7D9E-43B0-96E1-24F1767A4164}" type="presParOf" srcId="{E6F692D8-7D48-4A15-979F-04BB53067197}" destId="{AD3915B1-59F9-4232-B040-8F78674BC07B}" srcOrd="1" destOrd="0" presId="urn:microsoft.com/office/officeart/2008/layout/LinedList"/>
    <dgm:cxn modelId="{CF626ADC-332D-40DF-B275-72BEC3824680}" type="presParOf" srcId="{4DAFEBD1-F060-487D-82E8-D6F66BE669E0}" destId="{716CBB04-9F0E-47D5-89AD-B189FD755BC7}" srcOrd="8" destOrd="0" presId="urn:microsoft.com/office/officeart/2008/layout/LinedList"/>
    <dgm:cxn modelId="{4FD98866-B997-443C-8D91-EE6F6664AC9B}" type="presParOf" srcId="{4DAFEBD1-F060-487D-82E8-D6F66BE669E0}" destId="{9F3A1B6E-6D44-4FD9-87EE-81CDB85F47E2}" srcOrd="9" destOrd="0" presId="urn:microsoft.com/office/officeart/2008/layout/LinedList"/>
    <dgm:cxn modelId="{BCB8BB62-A2A2-4BC3-B049-A1B6C337523A}" type="presParOf" srcId="{9F3A1B6E-6D44-4FD9-87EE-81CDB85F47E2}" destId="{7EE7E65D-52C8-488D-B0B1-3E7299BABEC1}" srcOrd="0" destOrd="0" presId="urn:microsoft.com/office/officeart/2008/layout/LinedList"/>
    <dgm:cxn modelId="{3FE978B7-614C-497D-A9E1-E3B42D871F18}" type="presParOf" srcId="{9F3A1B6E-6D44-4FD9-87EE-81CDB85F47E2}" destId="{7605CAB4-923E-4A4E-BEFB-57287CD2889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9F3B77-B335-402A-802F-09E8717B2DEF}" type="doc">
      <dgm:prSet loTypeId="urn:microsoft.com/office/officeart/2005/8/layout/pList2" loCatId="list" qsTypeId="urn:microsoft.com/office/officeart/2005/8/quickstyle/simple5" qsCatId="simple" csTypeId="urn:microsoft.com/office/officeart/2005/8/colors/accent1_2" csCatId="accent1" phldr="1"/>
      <dgm:spPr/>
      <dgm:t>
        <a:bodyPr/>
        <a:lstStyle/>
        <a:p>
          <a:endParaRPr lang="en-US"/>
        </a:p>
      </dgm:t>
    </dgm:pt>
    <dgm:pt modelId="{67F378E3-0C7B-44FE-9AE6-4D376C7FDAE9}">
      <dgm:prSet custT="1"/>
      <dgm:spPr/>
      <dgm:t>
        <a:bodyPr/>
        <a:lstStyle/>
        <a:p>
          <a:pPr rtl="0"/>
          <a:r>
            <a:rPr lang="en-US" sz="2400"/>
            <a:t>Education &amp; structured support</a:t>
          </a:r>
        </a:p>
      </dgm:t>
    </dgm:pt>
    <dgm:pt modelId="{A6C50183-25FC-412D-91D4-F2BBE43BF51F}" type="parTrans" cxnId="{9480025C-14F5-421D-84FA-2270E38AA1D4}">
      <dgm:prSet/>
      <dgm:spPr/>
      <dgm:t>
        <a:bodyPr/>
        <a:lstStyle/>
        <a:p>
          <a:endParaRPr lang="en-US" sz="2400"/>
        </a:p>
      </dgm:t>
    </dgm:pt>
    <dgm:pt modelId="{FD63DCCF-DC2F-47F1-9FCA-7C8B9344D585}" type="sibTrans" cxnId="{9480025C-14F5-421D-84FA-2270E38AA1D4}">
      <dgm:prSet/>
      <dgm:spPr/>
      <dgm:t>
        <a:bodyPr/>
        <a:lstStyle/>
        <a:p>
          <a:endParaRPr lang="en-US" sz="2400"/>
        </a:p>
      </dgm:t>
    </dgm:pt>
    <dgm:pt modelId="{40506422-44B9-407B-83A9-E2965117C1CA}">
      <dgm:prSet custT="1"/>
      <dgm:spPr/>
      <dgm:t>
        <a:bodyPr/>
        <a:lstStyle/>
        <a:p>
          <a:pPr rtl="0"/>
          <a:r>
            <a:rPr lang="en-US" sz="1800" dirty="0"/>
            <a:t>Start metformin unless contraindicated; review in 3 months (NICE NG28). </a:t>
          </a:r>
        </a:p>
      </dgm:t>
    </dgm:pt>
    <dgm:pt modelId="{8170F3C1-48FA-42FA-957E-F389EC72BFDF}" type="parTrans" cxnId="{3E91F32F-7128-4F52-A9A3-BE517F0B61D4}">
      <dgm:prSet/>
      <dgm:spPr/>
      <dgm:t>
        <a:bodyPr/>
        <a:lstStyle/>
        <a:p>
          <a:endParaRPr lang="en-US" sz="2400"/>
        </a:p>
      </dgm:t>
    </dgm:pt>
    <dgm:pt modelId="{DF2AF2BD-2281-4ADF-9FB6-7D471A5CB7F6}" type="sibTrans" cxnId="{3E91F32F-7128-4F52-A9A3-BE517F0B61D4}">
      <dgm:prSet/>
      <dgm:spPr/>
      <dgm:t>
        <a:bodyPr/>
        <a:lstStyle/>
        <a:p>
          <a:endParaRPr lang="en-US" sz="2400"/>
        </a:p>
      </dgm:t>
    </dgm:pt>
    <dgm:pt modelId="{9892E510-23F5-4900-BE0C-72EE1A4B7040}">
      <dgm:prSet custT="1"/>
      <dgm:spPr/>
      <dgm:t>
        <a:bodyPr/>
        <a:lstStyle/>
        <a:p>
          <a:pPr rtl="0"/>
          <a:r>
            <a:rPr lang="en-US" sz="2400" dirty="0"/>
            <a:t>Consider SGLT2 inhibitor</a:t>
          </a:r>
        </a:p>
      </dgm:t>
    </dgm:pt>
    <dgm:pt modelId="{326807DD-12C0-4015-84D9-FF5AECE5AFE5}" type="parTrans" cxnId="{4F43ED87-2C62-44F7-963D-AF147A564850}">
      <dgm:prSet/>
      <dgm:spPr/>
      <dgm:t>
        <a:bodyPr/>
        <a:lstStyle/>
        <a:p>
          <a:endParaRPr lang="en-US" sz="2400"/>
        </a:p>
      </dgm:t>
    </dgm:pt>
    <dgm:pt modelId="{82F977FC-BB10-4819-A1F5-5A2C0D4C342D}" type="sibTrans" cxnId="{4F43ED87-2C62-44F7-963D-AF147A564850}">
      <dgm:prSet/>
      <dgm:spPr/>
      <dgm:t>
        <a:bodyPr/>
        <a:lstStyle/>
        <a:p>
          <a:endParaRPr lang="en-US" sz="2400"/>
        </a:p>
      </dgm:t>
    </dgm:pt>
    <dgm:pt modelId="{DA61D534-D866-4653-BC83-08C19943FC0A}">
      <dgm:prSet custT="1"/>
      <dgm:spPr/>
      <dgm:t>
        <a:bodyPr/>
        <a:lstStyle/>
        <a:p>
          <a:pPr rtl="0"/>
          <a:r>
            <a:rPr lang="en-US" sz="1800" dirty="0"/>
            <a:t>If high ASCVD risk or CKD/heart failure, consider SGLT2 inhibitor early as add-on (per NG28 updates &amp; UK practice) (NICE NG28). </a:t>
          </a:r>
        </a:p>
      </dgm:t>
    </dgm:pt>
    <dgm:pt modelId="{F536EA15-F01B-48E0-AEAA-C6E1346EA546}" type="parTrans" cxnId="{B9C5E732-76DF-4BDB-ABEB-9DD9280CFE85}">
      <dgm:prSet/>
      <dgm:spPr/>
      <dgm:t>
        <a:bodyPr/>
        <a:lstStyle/>
        <a:p>
          <a:endParaRPr lang="en-US" sz="2400"/>
        </a:p>
      </dgm:t>
    </dgm:pt>
    <dgm:pt modelId="{97116FCB-D609-47F4-9296-C42CD69DA148}" type="sibTrans" cxnId="{B9C5E732-76DF-4BDB-ABEB-9DD9280CFE85}">
      <dgm:prSet/>
      <dgm:spPr/>
      <dgm:t>
        <a:bodyPr/>
        <a:lstStyle/>
        <a:p>
          <a:endParaRPr lang="en-US" sz="2400"/>
        </a:p>
      </dgm:t>
    </dgm:pt>
    <dgm:pt modelId="{F8C1F572-AE95-4CD1-A211-35CE448C0638}">
      <dgm:prSet custT="1"/>
      <dgm:spPr/>
      <dgm:t>
        <a:bodyPr/>
        <a:lstStyle/>
        <a:p>
          <a:pPr rtl="0"/>
          <a:r>
            <a:rPr lang="en-US" sz="2400" dirty="0"/>
            <a:t>Sick-day rules</a:t>
          </a:r>
        </a:p>
      </dgm:t>
    </dgm:pt>
    <dgm:pt modelId="{78F9162F-0005-4CDF-B006-9E7EE9F4FD61}" type="parTrans" cxnId="{54DE039A-F3A3-46B7-BA9A-375BD4834058}">
      <dgm:prSet/>
      <dgm:spPr/>
      <dgm:t>
        <a:bodyPr/>
        <a:lstStyle/>
        <a:p>
          <a:endParaRPr lang="en-US" sz="2400"/>
        </a:p>
      </dgm:t>
    </dgm:pt>
    <dgm:pt modelId="{5D156F07-AAB0-4694-A454-A545CDCAC3F3}" type="sibTrans" cxnId="{54DE039A-F3A3-46B7-BA9A-375BD4834058}">
      <dgm:prSet/>
      <dgm:spPr/>
      <dgm:t>
        <a:bodyPr/>
        <a:lstStyle/>
        <a:p>
          <a:endParaRPr lang="en-US" sz="2400"/>
        </a:p>
      </dgm:t>
    </dgm:pt>
    <dgm:pt modelId="{507AD571-54D1-46D6-BD41-142889C0584B}">
      <dgm:prSet custT="1"/>
      <dgm:spPr/>
      <dgm:t>
        <a:bodyPr/>
        <a:lstStyle/>
        <a:p>
          <a:pPr rtl="0"/>
          <a:r>
            <a:rPr lang="en-US" sz="1800" dirty="0"/>
            <a:t>If on SGLT2, pause when acutely unwell to reduce DKA risk; seek team advice (Diabetes UK, 2025).</a:t>
          </a:r>
        </a:p>
      </dgm:t>
    </dgm:pt>
    <dgm:pt modelId="{12B742AE-72FD-4E74-A564-AC87AA40B75A}" type="parTrans" cxnId="{4D8A8C82-5848-4742-89AE-132016463390}">
      <dgm:prSet/>
      <dgm:spPr/>
      <dgm:t>
        <a:bodyPr/>
        <a:lstStyle/>
        <a:p>
          <a:endParaRPr lang="en-US" sz="2400"/>
        </a:p>
      </dgm:t>
    </dgm:pt>
    <dgm:pt modelId="{68BC9DC0-C200-464F-9F29-49A8F843A7EA}" type="sibTrans" cxnId="{4D8A8C82-5848-4742-89AE-132016463390}">
      <dgm:prSet/>
      <dgm:spPr/>
      <dgm:t>
        <a:bodyPr/>
        <a:lstStyle/>
        <a:p>
          <a:endParaRPr lang="en-US" sz="2400"/>
        </a:p>
      </dgm:t>
    </dgm:pt>
    <dgm:pt modelId="{2FAF4823-5CA8-4194-B1A3-0111F08DE7A4}" type="pres">
      <dgm:prSet presAssocID="{E39F3B77-B335-402A-802F-09E8717B2DEF}" presName="Name0" presStyleCnt="0">
        <dgm:presLayoutVars>
          <dgm:dir/>
          <dgm:resizeHandles val="exact"/>
        </dgm:presLayoutVars>
      </dgm:prSet>
      <dgm:spPr/>
    </dgm:pt>
    <dgm:pt modelId="{3CFA3DC9-BCFB-425C-9DFF-AB75F2C9A0F0}" type="pres">
      <dgm:prSet presAssocID="{E39F3B77-B335-402A-802F-09E8717B2DEF}" presName="bkgdShp" presStyleLbl="alignAccFollowNode1" presStyleIdx="0" presStyleCnt="1"/>
      <dgm:spPr/>
    </dgm:pt>
    <dgm:pt modelId="{131149E5-0913-48EE-99BC-D5A88854176A}" type="pres">
      <dgm:prSet presAssocID="{E39F3B77-B335-402A-802F-09E8717B2DEF}" presName="linComp" presStyleCnt="0"/>
      <dgm:spPr/>
    </dgm:pt>
    <dgm:pt modelId="{6245227E-C69B-4C8A-999A-8C09F0D309FE}" type="pres">
      <dgm:prSet presAssocID="{67F378E3-0C7B-44FE-9AE6-4D376C7FDAE9}" presName="compNode" presStyleCnt="0"/>
      <dgm:spPr/>
    </dgm:pt>
    <dgm:pt modelId="{CD78BF6F-BD33-4C85-A182-37F05C96C66C}" type="pres">
      <dgm:prSet presAssocID="{67F378E3-0C7B-44FE-9AE6-4D376C7FDAE9}" presName="node" presStyleLbl="node1" presStyleIdx="0" presStyleCnt="3">
        <dgm:presLayoutVars>
          <dgm:bulletEnabled val="1"/>
        </dgm:presLayoutVars>
      </dgm:prSet>
      <dgm:spPr/>
    </dgm:pt>
    <dgm:pt modelId="{466D3747-623B-40E9-9BBB-3D8B05029CCA}" type="pres">
      <dgm:prSet presAssocID="{67F378E3-0C7B-44FE-9AE6-4D376C7FDAE9}" presName="invisiNode" presStyleLbl="node1" presStyleIdx="0" presStyleCnt="3"/>
      <dgm:spPr/>
    </dgm:pt>
    <dgm:pt modelId="{40A53BB9-3F26-48EE-8F4B-10EF801411BF}" type="pres">
      <dgm:prSet presAssocID="{67F378E3-0C7B-44FE-9AE6-4D376C7FDAE9}" presName="imagNode" presStyleLbl="fgImgPlace1" presStyleIdx="0" presStyleCnt="3"/>
      <dgm:spPr>
        <a:blipFill rotWithShape="1">
          <a:blip xmlns:r="http://schemas.openxmlformats.org/officeDocument/2006/relationships" r:embed="rId1"/>
          <a:stretch>
            <a:fillRect/>
          </a:stretch>
        </a:blipFill>
      </dgm:spPr>
    </dgm:pt>
    <dgm:pt modelId="{B8AD34CA-028E-40BF-976C-BC5E41AFC7E8}" type="pres">
      <dgm:prSet presAssocID="{FD63DCCF-DC2F-47F1-9FCA-7C8B9344D585}" presName="sibTrans" presStyleLbl="sibTrans2D1" presStyleIdx="0" presStyleCnt="0"/>
      <dgm:spPr/>
    </dgm:pt>
    <dgm:pt modelId="{D9B52AEB-EB23-4D83-B69C-AFF5B07C4627}" type="pres">
      <dgm:prSet presAssocID="{9892E510-23F5-4900-BE0C-72EE1A4B7040}" presName="compNode" presStyleCnt="0"/>
      <dgm:spPr/>
    </dgm:pt>
    <dgm:pt modelId="{2C1A5D8A-8D7A-44AE-B418-457B70F38C28}" type="pres">
      <dgm:prSet presAssocID="{9892E510-23F5-4900-BE0C-72EE1A4B7040}" presName="node" presStyleLbl="node1" presStyleIdx="1" presStyleCnt="3">
        <dgm:presLayoutVars>
          <dgm:bulletEnabled val="1"/>
        </dgm:presLayoutVars>
      </dgm:prSet>
      <dgm:spPr/>
    </dgm:pt>
    <dgm:pt modelId="{BF038AA1-FCAD-4938-AF44-893201657169}" type="pres">
      <dgm:prSet presAssocID="{9892E510-23F5-4900-BE0C-72EE1A4B7040}" presName="invisiNode" presStyleLbl="node1" presStyleIdx="1" presStyleCnt="3"/>
      <dgm:spPr/>
    </dgm:pt>
    <dgm:pt modelId="{B7C283C6-4D3E-49F5-AAB4-D13E9DD01C76}" type="pres">
      <dgm:prSet presAssocID="{9892E510-23F5-4900-BE0C-72EE1A4B7040}" presName="imagNode" presStyleLbl="fgImgPlace1" presStyleIdx="1" presStyleCnt="3"/>
      <dgm:spPr>
        <a:blipFill rotWithShape="1">
          <a:blip xmlns:r="http://schemas.openxmlformats.org/officeDocument/2006/relationships" r:embed="rId2"/>
          <a:stretch>
            <a:fillRect/>
          </a:stretch>
        </a:blipFill>
      </dgm:spPr>
    </dgm:pt>
    <dgm:pt modelId="{0B0EC015-82EC-4404-A378-03A16F5E1DDE}" type="pres">
      <dgm:prSet presAssocID="{82F977FC-BB10-4819-A1F5-5A2C0D4C342D}" presName="sibTrans" presStyleLbl="sibTrans2D1" presStyleIdx="0" presStyleCnt="0"/>
      <dgm:spPr/>
    </dgm:pt>
    <dgm:pt modelId="{44581E13-AE0B-4E79-A500-6BB56FC807E5}" type="pres">
      <dgm:prSet presAssocID="{F8C1F572-AE95-4CD1-A211-35CE448C0638}" presName="compNode" presStyleCnt="0"/>
      <dgm:spPr/>
    </dgm:pt>
    <dgm:pt modelId="{30AB9629-F109-44B4-82A7-8AA0FBF5CED5}" type="pres">
      <dgm:prSet presAssocID="{F8C1F572-AE95-4CD1-A211-35CE448C0638}" presName="node" presStyleLbl="node1" presStyleIdx="2" presStyleCnt="3">
        <dgm:presLayoutVars>
          <dgm:bulletEnabled val="1"/>
        </dgm:presLayoutVars>
      </dgm:prSet>
      <dgm:spPr/>
    </dgm:pt>
    <dgm:pt modelId="{515BA76F-61D6-4996-AF3E-2FEAA38C8528}" type="pres">
      <dgm:prSet presAssocID="{F8C1F572-AE95-4CD1-A211-35CE448C0638}" presName="invisiNode" presStyleLbl="node1" presStyleIdx="2" presStyleCnt="3"/>
      <dgm:spPr/>
    </dgm:pt>
    <dgm:pt modelId="{85EFB06C-D7E3-4B3C-969C-98188F0AADFF}" type="pres">
      <dgm:prSet presAssocID="{F8C1F572-AE95-4CD1-A211-35CE448C0638}" presName="imagNode" presStyleLbl="fgImgPlace1" presStyleIdx="2" presStyleCnt="3"/>
      <dgm:spPr>
        <a:blipFill rotWithShape="1">
          <a:blip xmlns:r="http://schemas.openxmlformats.org/officeDocument/2006/relationships" r:embed="rId3"/>
          <a:stretch>
            <a:fillRect/>
          </a:stretch>
        </a:blipFill>
      </dgm:spPr>
    </dgm:pt>
  </dgm:ptLst>
  <dgm:cxnLst>
    <dgm:cxn modelId="{3E91F32F-7128-4F52-A9A3-BE517F0B61D4}" srcId="{67F378E3-0C7B-44FE-9AE6-4D376C7FDAE9}" destId="{40506422-44B9-407B-83A9-E2965117C1CA}" srcOrd="0" destOrd="0" parTransId="{8170F3C1-48FA-42FA-957E-F389EC72BFDF}" sibTransId="{DF2AF2BD-2281-4ADF-9FB6-7D471A5CB7F6}"/>
    <dgm:cxn modelId="{B9C5E732-76DF-4BDB-ABEB-9DD9280CFE85}" srcId="{9892E510-23F5-4900-BE0C-72EE1A4B7040}" destId="{DA61D534-D866-4653-BC83-08C19943FC0A}" srcOrd="0" destOrd="0" parTransId="{F536EA15-F01B-48E0-AEAA-C6E1346EA546}" sibTransId="{97116FCB-D609-47F4-9296-C42CD69DA148}"/>
    <dgm:cxn modelId="{9480025C-14F5-421D-84FA-2270E38AA1D4}" srcId="{E39F3B77-B335-402A-802F-09E8717B2DEF}" destId="{67F378E3-0C7B-44FE-9AE6-4D376C7FDAE9}" srcOrd="0" destOrd="0" parTransId="{A6C50183-25FC-412D-91D4-F2BBE43BF51F}" sibTransId="{FD63DCCF-DC2F-47F1-9FCA-7C8B9344D585}"/>
    <dgm:cxn modelId="{10787841-0BCE-49CD-A4DE-F497FB3C8918}" type="presOf" srcId="{FD63DCCF-DC2F-47F1-9FCA-7C8B9344D585}" destId="{B8AD34CA-028E-40BF-976C-BC5E41AFC7E8}" srcOrd="0" destOrd="0" presId="urn:microsoft.com/office/officeart/2005/8/layout/pList2"/>
    <dgm:cxn modelId="{47E03563-9478-4C7C-A0B3-5F0806C45DE6}" type="presOf" srcId="{DA61D534-D866-4653-BC83-08C19943FC0A}" destId="{2C1A5D8A-8D7A-44AE-B418-457B70F38C28}" srcOrd="0" destOrd="1" presId="urn:microsoft.com/office/officeart/2005/8/layout/pList2"/>
    <dgm:cxn modelId="{E873FD63-D5AE-450D-82B3-F43DC6B35525}" type="presOf" srcId="{82F977FC-BB10-4819-A1F5-5A2C0D4C342D}" destId="{0B0EC015-82EC-4404-A378-03A16F5E1DDE}" srcOrd="0" destOrd="0" presId="urn:microsoft.com/office/officeart/2005/8/layout/pList2"/>
    <dgm:cxn modelId="{49F7AE54-FA9A-4A24-834A-7A42EE14B956}" type="presOf" srcId="{E39F3B77-B335-402A-802F-09E8717B2DEF}" destId="{2FAF4823-5CA8-4194-B1A3-0111F08DE7A4}" srcOrd="0" destOrd="0" presId="urn:microsoft.com/office/officeart/2005/8/layout/pList2"/>
    <dgm:cxn modelId="{D6C5625A-152C-487E-BED3-95CE335A2FE1}" type="presOf" srcId="{507AD571-54D1-46D6-BD41-142889C0584B}" destId="{30AB9629-F109-44B4-82A7-8AA0FBF5CED5}" srcOrd="0" destOrd="1" presId="urn:microsoft.com/office/officeart/2005/8/layout/pList2"/>
    <dgm:cxn modelId="{4D8A8C82-5848-4742-89AE-132016463390}" srcId="{F8C1F572-AE95-4CD1-A211-35CE448C0638}" destId="{507AD571-54D1-46D6-BD41-142889C0584B}" srcOrd="0" destOrd="0" parTransId="{12B742AE-72FD-4E74-A564-AC87AA40B75A}" sibTransId="{68BC9DC0-C200-464F-9F29-49A8F843A7EA}"/>
    <dgm:cxn modelId="{4F43ED87-2C62-44F7-963D-AF147A564850}" srcId="{E39F3B77-B335-402A-802F-09E8717B2DEF}" destId="{9892E510-23F5-4900-BE0C-72EE1A4B7040}" srcOrd="1" destOrd="0" parTransId="{326807DD-12C0-4015-84D9-FF5AECE5AFE5}" sibTransId="{82F977FC-BB10-4819-A1F5-5A2C0D4C342D}"/>
    <dgm:cxn modelId="{54DE039A-F3A3-46B7-BA9A-375BD4834058}" srcId="{E39F3B77-B335-402A-802F-09E8717B2DEF}" destId="{F8C1F572-AE95-4CD1-A211-35CE448C0638}" srcOrd="2" destOrd="0" parTransId="{78F9162F-0005-4CDF-B006-9E7EE9F4FD61}" sibTransId="{5D156F07-AAB0-4694-A454-A545CDCAC3F3}"/>
    <dgm:cxn modelId="{3D9547A8-EFD9-4887-BF81-FBE816203F0B}" type="presOf" srcId="{9892E510-23F5-4900-BE0C-72EE1A4B7040}" destId="{2C1A5D8A-8D7A-44AE-B418-457B70F38C28}" srcOrd="0" destOrd="0" presId="urn:microsoft.com/office/officeart/2005/8/layout/pList2"/>
    <dgm:cxn modelId="{9EB4A7D2-3A95-44D0-95F9-C9155162F07A}" type="presOf" srcId="{40506422-44B9-407B-83A9-E2965117C1CA}" destId="{CD78BF6F-BD33-4C85-A182-37F05C96C66C}" srcOrd="0" destOrd="1" presId="urn:microsoft.com/office/officeart/2005/8/layout/pList2"/>
    <dgm:cxn modelId="{0D3F81E6-B41F-49FA-B1A0-14B736E4A4B7}" type="presOf" srcId="{F8C1F572-AE95-4CD1-A211-35CE448C0638}" destId="{30AB9629-F109-44B4-82A7-8AA0FBF5CED5}" srcOrd="0" destOrd="0" presId="urn:microsoft.com/office/officeart/2005/8/layout/pList2"/>
    <dgm:cxn modelId="{3A41EFFA-FA18-42C4-A1D4-EB60CD3B1BB4}" type="presOf" srcId="{67F378E3-0C7B-44FE-9AE6-4D376C7FDAE9}" destId="{CD78BF6F-BD33-4C85-A182-37F05C96C66C}" srcOrd="0" destOrd="0" presId="urn:microsoft.com/office/officeart/2005/8/layout/pList2"/>
    <dgm:cxn modelId="{F3AC8C44-7209-456B-A0AA-1668E27B5AE3}" type="presParOf" srcId="{2FAF4823-5CA8-4194-B1A3-0111F08DE7A4}" destId="{3CFA3DC9-BCFB-425C-9DFF-AB75F2C9A0F0}" srcOrd="0" destOrd="0" presId="urn:microsoft.com/office/officeart/2005/8/layout/pList2"/>
    <dgm:cxn modelId="{0A4B4FCA-FE0C-47B5-8C60-ABD35A32070B}" type="presParOf" srcId="{2FAF4823-5CA8-4194-B1A3-0111F08DE7A4}" destId="{131149E5-0913-48EE-99BC-D5A88854176A}" srcOrd="1" destOrd="0" presId="urn:microsoft.com/office/officeart/2005/8/layout/pList2"/>
    <dgm:cxn modelId="{2DF6E4E8-A80A-421C-9F96-6803DD0A0390}" type="presParOf" srcId="{131149E5-0913-48EE-99BC-D5A88854176A}" destId="{6245227E-C69B-4C8A-999A-8C09F0D309FE}" srcOrd="0" destOrd="0" presId="urn:microsoft.com/office/officeart/2005/8/layout/pList2"/>
    <dgm:cxn modelId="{AB5434C2-89D0-4793-A8D3-85EA6E4F6344}" type="presParOf" srcId="{6245227E-C69B-4C8A-999A-8C09F0D309FE}" destId="{CD78BF6F-BD33-4C85-A182-37F05C96C66C}" srcOrd="0" destOrd="0" presId="urn:microsoft.com/office/officeart/2005/8/layout/pList2"/>
    <dgm:cxn modelId="{B7CB2ADA-33A2-48C9-B1B7-6E50E15EF05C}" type="presParOf" srcId="{6245227E-C69B-4C8A-999A-8C09F0D309FE}" destId="{466D3747-623B-40E9-9BBB-3D8B05029CCA}" srcOrd="1" destOrd="0" presId="urn:microsoft.com/office/officeart/2005/8/layout/pList2"/>
    <dgm:cxn modelId="{569A8A40-4279-4547-93F3-E64CC1397392}" type="presParOf" srcId="{6245227E-C69B-4C8A-999A-8C09F0D309FE}" destId="{40A53BB9-3F26-48EE-8F4B-10EF801411BF}" srcOrd="2" destOrd="0" presId="urn:microsoft.com/office/officeart/2005/8/layout/pList2"/>
    <dgm:cxn modelId="{CF7BA36A-FF6A-4514-A0DF-68B135F4FCA0}" type="presParOf" srcId="{131149E5-0913-48EE-99BC-D5A88854176A}" destId="{B8AD34CA-028E-40BF-976C-BC5E41AFC7E8}" srcOrd="1" destOrd="0" presId="urn:microsoft.com/office/officeart/2005/8/layout/pList2"/>
    <dgm:cxn modelId="{A91F7F09-69F4-40D1-A151-631245A554A2}" type="presParOf" srcId="{131149E5-0913-48EE-99BC-D5A88854176A}" destId="{D9B52AEB-EB23-4D83-B69C-AFF5B07C4627}" srcOrd="2" destOrd="0" presId="urn:microsoft.com/office/officeart/2005/8/layout/pList2"/>
    <dgm:cxn modelId="{87D1C032-DA24-49E7-9103-E7B0C63CF710}" type="presParOf" srcId="{D9B52AEB-EB23-4D83-B69C-AFF5B07C4627}" destId="{2C1A5D8A-8D7A-44AE-B418-457B70F38C28}" srcOrd="0" destOrd="0" presId="urn:microsoft.com/office/officeart/2005/8/layout/pList2"/>
    <dgm:cxn modelId="{43F4E435-4B27-458B-B597-D3E8604B666B}" type="presParOf" srcId="{D9B52AEB-EB23-4D83-B69C-AFF5B07C4627}" destId="{BF038AA1-FCAD-4938-AF44-893201657169}" srcOrd="1" destOrd="0" presId="urn:microsoft.com/office/officeart/2005/8/layout/pList2"/>
    <dgm:cxn modelId="{78443832-37D4-4C1B-BB52-4F036984DB76}" type="presParOf" srcId="{D9B52AEB-EB23-4D83-B69C-AFF5B07C4627}" destId="{B7C283C6-4D3E-49F5-AAB4-D13E9DD01C76}" srcOrd="2" destOrd="0" presId="urn:microsoft.com/office/officeart/2005/8/layout/pList2"/>
    <dgm:cxn modelId="{4D54D294-6805-4824-8B40-86E4AA1B5D82}" type="presParOf" srcId="{131149E5-0913-48EE-99BC-D5A88854176A}" destId="{0B0EC015-82EC-4404-A378-03A16F5E1DDE}" srcOrd="3" destOrd="0" presId="urn:microsoft.com/office/officeart/2005/8/layout/pList2"/>
    <dgm:cxn modelId="{E5DF35FA-4DCE-474B-81C6-25C81C2AB0A2}" type="presParOf" srcId="{131149E5-0913-48EE-99BC-D5A88854176A}" destId="{44581E13-AE0B-4E79-A500-6BB56FC807E5}" srcOrd="4" destOrd="0" presId="urn:microsoft.com/office/officeart/2005/8/layout/pList2"/>
    <dgm:cxn modelId="{67E90AAE-25A7-431A-B096-9B2947B2AC88}" type="presParOf" srcId="{44581E13-AE0B-4E79-A500-6BB56FC807E5}" destId="{30AB9629-F109-44B4-82A7-8AA0FBF5CED5}" srcOrd="0" destOrd="0" presId="urn:microsoft.com/office/officeart/2005/8/layout/pList2"/>
    <dgm:cxn modelId="{6EF9DC55-AB68-49BE-9F22-D34EB5CA16DE}" type="presParOf" srcId="{44581E13-AE0B-4E79-A500-6BB56FC807E5}" destId="{515BA76F-61D6-4996-AF3E-2FEAA38C8528}" srcOrd="1" destOrd="0" presId="urn:microsoft.com/office/officeart/2005/8/layout/pList2"/>
    <dgm:cxn modelId="{137804A2-1FD9-44B2-BD1E-7E8F55F15253}" type="presParOf" srcId="{44581E13-AE0B-4E79-A500-6BB56FC807E5}" destId="{85EFB06C-D7E3-4B3C-969C-98188F0AADFF}"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F6ED70-6933-4C49-B0E5-4BF322C011F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E0DF100B-F664-4336-A2BF-AA403494CCC8}">
      <dgm:prSet/>
      <dgm:spPr>
        <a:solidFill>
          <a:schemeClr val="accent1">
            <a:lumMod val="75000"/>
          </a:schemeClr>
        </a:solidFill>
      </dgm:spPr>
      <dgm:t>
        <a:bodyPr/>
        <a:lstStyle/>
        <a:p>
          <a:pPr rtl="0"/>
          <a:r>
            <a:rPr lang="en-US"/>
            <a:t>BP Target (NICE NG136, 2025)</a:t>
          </a:r>
        </a:p>
      </dgm:t>
    </dgm:pt>
    <dgm:pt modelId="{C3E26DAB-FA42-4CB3-BE6B-EEF2FD84B81C}" type="parTrans" cxnId="{94C09C50-488B-4957-AD7E-A3463EC37C46}">
      <dgm:prSet/>
      <dgm:spPr/>
      <dgm:t>
        <a:bodyPr/>
        <a:lstStyle/>
        <a:p>
          <a:endParaRPr lang="en-US"/>
        </a:p>
      </dgm:t>
    </dgm:pt>
    <dgm:pt modelId="{3788BE84-2B07-49AF-B3E7-72B497D0082B}" type="sibTrans" cxnId="{94C09C50-488B-4957-AD7E-A3463EC37C46}">
      <dgm:prSet/>
      <dgm:spPr/>
      <dgm:t>
        <a:bodyPr/>
        <a:lstStyle/>
        <a:p>
          <a:endParaRPr lang="en-US"/>
        </a:p>
      </dgm:t>
    </dgm:pt>
    <dgm:pt modelId="{D2C1DD20-123F-41AD-A785-9682D640F9BA}">
      <dgm:prSet/>
      <dgm:spPr>
        <a:solidFill>
          <a:schemeClr val="accent1">
            <a:lumMod val="75000"/>
          </a:schemeClr>
        </a:solidFill>
      </dgm:spPr>
      <dgm:t>
        <a:bodyPr/>
        <a:lstStyle/>
        <a:p>
          <a:pPr rtl="0"/>
          <a:r>
            <a:rPr lang="en-US"/>
            <a:t>Manage hypertension per NG136 guidance.</a:t>
          </a:r>
        </a:p>
      </dgm:t>
    </dgm:pt>
    <dgm:pt modelId="{AF79D8D2-8C45-46EC-A321-06E5F22569EE}" type="parTrans" cxnId="{8D079210-CE19-497C-9A6B-2AF993F18D85}">
      <dgm:prSet/>
      <dgm:spPr/>
      <dgm:t>
        <a:bodyPr/>
        <a:lstStyle/>
        <a:p>
          <a:endParaRPr lang="en-US"/>
        </a:p>
      </dgm:t>
    </dgm:pt>
    <dgm:pt modelId="{AD20C073-EA93-4FEB-A26F-CC4C89E508BB}" type="sibTrans" cxnId="{8D079210-CE19-497C-9A6B-2AF993F18D85}">
      <dgm:prSet/>
      <dgm:spPr/>
      <dgm:t>
        <a:bodyPr/>
        <a:lstStyle/>
        <a:p>
          <a:endParaRPr lang="en-US"/>
        </a:p>
      </dgm:t>
    </dgm:pt>
    <dgm:pt modelId="{2C4CF832-2678-4008-8C12-D990FF5A6899}">
      <dgm:prSet/>
      <dgm:spPr>
        <a:solidFill>
          <a:schemeClr val="accent1">
            <a:lumMod val="75000"/>
          </a:schemeClr>
        </a:solidFill>
      </dgm:spPr>
      <dgm:t>
        <a:bodyPr/>
        <a:lstStyle/>
        <a:p>
          <a:pPr rtl="0"/>
          <a:r>
            <a:rPr lang="en-US"/>
            <a:t>Aim for ≤140/90 mmHg in clinic (individualise).</a:t>
          </a:r>
        </a:p>
      </dgm:t>
    </dgm:pt>
    <dgm:pt modelId="{1E7859C3-4109-4510-8EE7-B9C8CEC5DE76}" type="parTrans" cxnId="{CBBF2080-35B4-4E9F-A404-C9BD10870E4B}">
      <dgm:prSet/>
      <dgm:spPr/>
      <dgm:t>
        <a:bodyPr/>
        <a:lstStyle/>
        <a:p>
          <a:endParaRPr lang="en-US"/>
        </a:p>
      </dgm:t>
    </dgm:pt>
    <dgm:pt modelId="{A10CAF34-ED5C-4072-A8D2-402BAB38E50D}" type="sibTrans" cxnId="{CBBF2080-35B4-4E9F-A404-C9BD10870E4B}">
      <dgm:prSet/>
      <dgm:spPr/>
      <dgm:t>
        <a:bodyPr/>
        <a:lstStyle/>
        <a:p>
          <a:endParaRPr lang="en-US"/>
        </a:p>
      </dgm:t>
    </dgm:pt>
    <dgm:pt modelId="{768A6102-9829-4F0D-B7BF-BD24831738A3}">
      <dgm:prSet/>
      <dgm:spPr>
        <a:solidFill>
          <a:schemeClr val="accent1">
            <a:lumMod val="75000"/>
          </a:schemeClr>
        </a:solidFill>
      </dgm:spPr>
      <dgm:t>
        <a:bodyPr/>
        <a:lstStyle/>
        <a:p>
          <a:pPr rtl="0"/>
          <a:r>
            <a:rPr lang="en-US"/>
            <a:t>Check standing BP if postural symptoms.</a:t>
          </a:r>
        </a:p>
      </dgm:t>
    </dgm:pt>
    <dgm:pt modelId="{930F0A97-7878-460E-AC84-50BB96DECB4B}" type="parTrans" cxnId="{9BBE1183-1FD4-43FA-8EE4-A0F6FEC61D07}">
      <dgm:prSet/>
      <dgm:spPr/>
      <dgm:t>
        <a:bodyPr/>
        <a:lstStyle/>
        <a:p>
          <a:endParaRPr lang="en-US"/>
        </a:p>
      </dgm:t>
    </dgm:pt>
    <dgm:pt modelId="{00853F6E-70DC-4D73-A546-43A953FCC9FC}" type="sibTrans" cxnId="{9BBE1183-1FD4-43FA-8EE4-A0F6FEC61D07}">
      <dgm:prSet/>
      <dgm:spPr/>
      <dgm:t>
        <a:bodyPr/>
        <a:lstStyle/>
        <a:p>
          <a:endParaRPr lang="en-US"/>
        </a:p>
      </dgm:t>
    </dgm:pt>
    <dgm:pt modelId="{B65DBC25-ED1E-4364-A558-35C0CED275AD}">
      <dgm:prSet/>
      <dgm:spPr>
        <a:solidFill>
          <a:schemeClr val="accent1">
            <a:lumMod val="75000"/>
          </a:schemeClr>
        </a:solidFill>
      </dgm:spPr>
      <dgm:t>
        <a:bodyPr/>
        <a:lstStyle/>
        <a:p>
          <a:pPr rtl="0"/>
          <a:r>
            <a:rPr lang="en-US"/>
            <a:t>Consider ≤150/90 mmHg target if aged ≥80 years.</a:t>
          </a:r>
        </a:p>
      </dgm:t>
    </dgm:pt>
    <dgm:pt modelId="{0BF7F0B1-47E3-4A70-9EA5-73E696493E16}" type="parTrans" cxnId="{21C8EC8D-17F4-4285-A3C6-2FCE1EFCF8B1}">
      <dgm:prSet/>
      <dgm:spPr/>
      <dgm:t>
        <a:bodyPr/>
        <a:lstStyle/>
        <a:p>
          <a:endParaRPr lang="en-US"/>
        </a:p>
      </dgm:t>
    </dgm:pt>
    <dgm:pt modelId="{828DAA98-A5BE-4AC1-BFED-0B6E357610AC}" type="sibTrans" cxnId="{21C8EC8D-17F4-4285-A3C6-2FCE1EFCF8B1}">
      <dgm:prSet/>
      <dgm:spPr/>
      <dgm:t>
        <a:bodyPr/>
        <a:lstStyle/>
        <a:p>
          <a:endParaRPr lang="en-US"/>
        </a:p>
      </dgm:t>
    </dgm:pt>
    <dgm:pt modelId="{4FB89E3D-257F-4D14-B5F1-8121C247E60C}">
      <dgm:prSet/>
      <dgm:spPr>
        <a:solidFill>
          <a:schemeClr val="accent6">
            <a:lumMod val="50000"/>
          </a:schemeClr>
        </a:solidFill>
      </dgm:spPr>
      <dgm:t>
        <a:bodyPr/>
        <a:lstStyle/>
        <a:p>
          <a:pPr rtl="0"/>
          <a:r>
            <a:rPr lang="en-US" dirty="0"/>
            <a:t>Primary Prevention Statin (NICE NG238, 2023)</a:t>
          </a:r>
        </a:p>
      </dgm:t>
    </dgm:pt>
    <dgm:pt modelId="{A0927503-6F1A-470E-BCBF-E259C0D8416D}" type="parTrans" cxnId="{B80C5A7C-E14D-4BFE-ACE4-6413BDE78764}">
      <dgm:prSet/>
      <dgm:spPr/>
      <dgm:t>
        <a:bodyPr/>
        <a:lstStyle/>
        <a:p>
          <a:endParaRPr lang="en-US"/>
        </a:p>
      </dgm:t>
    </dgm:pt>
    <dgm:pt modelId="{ECD79FEA-1EC8-4A1F-9AE8-8FB44DED0527}" type="sibTrans" cxnId="{B80C5A7C-E14D-4BFE-ACE4-6413BDE78764}">
      <dgm:prSet/>
      <dgm:spPr/>
      <dgm:t>
        <a:bodyPr/>
        <a:lstStyle/>
        <a:p>
          <a:endParaRPr lang="en-US"/>
        </a:p>
      </dgm:t>
    </dgm:pt>
    <dgm:pt modelId="{1765D0AF-F786-4B76-9644-7F06EFA5F30C}">
      <dgm:prSet/>
      <dgm:spPr>
        <a:solidFill>
          <a:schemeClr val="accent6">
            <a:lumMod val="50000"/>
          </a:schemeClr>
        </a:solidFill>
      </dgm:spPr>
      <dgm:t>
        <a:bodyPr/>
        <a:lstStyle/>
        <a:p>
          <a:pPr rtl="0"/>
          <a:r>
            <a:rPr lang="en-US"/>
            <a:t>Offer atorvastatin 20 mg if QRISK3 ≥10%.</a:t>
          </a:r>
        </a:p>
      </dgm:t>
    </dgm:pt>
    <dgm:pt modelId="{C9D202B8-4FB8-4B9A-82D3-A10A9B72D525}" type="parTrans" cxnId="{4F668E61-4B16-412D-A4E3-A9DD5CF32D24}">
      <dgm:prSet/>
      <dgm:spPr/>
      <dgm:t>
        <a:bodyPr/>
        <a:lstStyle/>
        <a:p>
          <a:endParaRPr lang="en-US"/>
        </a:p>
      </dgm:t>
    </dgm:pt>
    <dgm:pt modelId="{F374C81B-61CD-4341-AB75-002F7FC32D04}" type="sibTrans" cxnId="{4F668E61-4B16-412D-A4E3-A9DD5CF32D24}">
      <dgm:prSet/>
      <dgm:spPr/>
      <dgm:t>
        <a:bodyPr/>
        <a:lstStyle/>
        <a:p>
          <a:endParaRPr lang="en-US"/>
        </a:p>
      </dgm:t>
    </dgm:pt>
    <dgm:pt modelId="{E7166255-55D0-4FAD-921E-6F1A7872F4CA}">
      <dgm:prSet/>
      <dgm:spPr>
        <a:solidFill>
          <a:schemeClr val="accent6">
            <a:lumMod val="50000"/>
          </a:schemeClr>
        </a:solidFill>
      </dgm:spPr>
      <dgm:t>
        <a:bodyPr/>
        <a:lstStyle/>
        <a:p>
          <a:pPr rtl="0"/>
          <a:r>
            <a:rPr lang="en-US"/>
            <a:t>Discuss benefits, harms, and preferences with all patients.</a:t>
          </a:r>
        </a:p>
      </dgm:t>
    </dgm:pt>
    <dgm:pt modelId="{C7A80E80-4D07-4852-A3D7-F635B0325F4D}" type="parTrans" cxnId="{0AAF6BA8-FF1E-4696-B6C3-F7FCAB680CBF}">
      <dgm:prSet/>
      <dgm:spPr/>
      <dgm:t>
        <a:bodyPr/>
        <a:lstStyle/>
        <a:p>
          <a:endParaRPr lang="en-US"/>
        </a:p>
      </dgm:t>
    </dgm:pt>
    <dgm:pt modelId="{AE8EEAA2-52DE-4E72-AA55-AC3C220E5973}" type="sibTrans" cxnId="{0AAF6BA8-FF1E-4696-B6C3-F7FCAB680CBF}">
      <dgm:prSet/>
      <dgm:spPr/>
      <dgm:t>
        <a:bodyPr/>
        <a:lstStyle/>
        <a:p>
          <a:endParaRPr lang="en-US"/>
        </a:p>
      </dgm:t>
    </dgm:pt>
    <dgm:pt modelId="{212E8565-D620-4BDD-9523-2E85E2BF5C04}">
      <dgm:prSet/>
      <dgm:spPr>
        <a:solidFill>
          <a:schemeClr val="accent6">
            <a:lumMod val="50000"/>
          </a:schemeClr>
        </a:solidFill>
      </dgm:spPr>
      <dgm:t>
        <a:bodyPr/>
        <a:lstStyle/>
        <a:p>
          <a:pPr rtl="0"/>
          <a:r>
            <a:rPr lang="en-US"/>
            <a:t>Consider treatment even if QRISK3 &lt;10% where risk may be underestimated.</a:t>
          </a:r>
        </a:p>
      </dgm:t>
    </dgm:pt>
    <dgm:pt modelId="{473B6B6E-D1AF-4CE8-ACA3-2C026E7D9BD0}" type="parTrans" cxnId="{E4A152AC-8D1E-4CEA-B093-34AF15C6F027}">
      <dgm:prSet/>
      <dgm:spPr/>
      <dgm:t>
        <a:bodyPr/>
        <a:lstStyle/>
        <a:p>
          <a:endParaRPr lang="en-US"/>
        </a:p>
      </dgm:t>
    </dgm:pt>
    <dgm:pt modelId="{46BA3D45-C30C-4C02-9073-B0FBFC56778F}" type="sibTrans" cxnId="{E4A152AC-8D1E-4CEA-B093-34AF15C6F027}">
      <dgm:prSet/>
      <dgm:spPr/>
      <dgm:t>
        <a:bodyPr/>
        <a:lstStyle/>
        <a:p>
          <a:endParaRPr lang="en-US"/>
        </a:p>
      </dgm:t>
    </dgm:pt>
    <dgm:pt modelId="{8710197A-4ACE-453A-869D-FEBAF62E38C2}" type="pres">
      <dgm:prSet presAssocID="{00F6ED70-6933-4C49-B0E5-4BF322C011F4}" presName="cycle" presStyleCnt="0">
        <dgm:presLayoutVars>
          <dgm:dir/>
          <dgm:resizeHandles val="exact"/>
        </dgm:presLayoutVars>
      </dgm:prSet>
      <dgm:spPr/>
    </dgm:pt>
    <dgm:pt modelId="{73F93BA9-D444-4880-9404-4C1D1DF85B08}" type="pres">
      <dgm:prSet presAssocID="{E0DF100B-F664-4336-A2BF-AA403494CCC8}" presName="node" presStyleLbl="node1" presStyleIdx="0" presStyleCnt="2">
        <dgm:presLayoutVars>
          <dgm:bulletEnabled val="1"/>
        </dgm:presLayoutVars>
      </dgm:prSet>
      <dgm:spPr/>
    </dgm:pt>
    <dgm:pt modelId="{57325243-43FF-4193-8AA0-4F50EC268AB2}" type="pres">
      <dgm:prSet presAssocID="{3788BE84-2B07-49AF-B3E7-72B497D0082B}" presName="sibTrans" presStyleLbl="sibTrans2D1" presStyleIdx="0" presStyleCnt="2"/>
      <dgm:spPr/>
    </dgm:pt>
    <dgm:pt modelId="{96E47E3E-0020-4B90-9E38-7627B69481E6}" type="pres">
      <dgm:prSet presAssocID="{3788BE84-2B07-49AF-B3E7-72B497D0082B}" presName="connectorText" presStyleLbl="sibTrans2D1" presStyleIdx="0" presStyleCnt="2"/>
      <dgm:spPr/>
    </dgm:pt>
    <dgm:pt modelId="{B04B865D-1596-4CAE-9E46-66F76D60974A}" type="pres">
      <dgm:prSet presAssocID="{4FB89E3D-257F-4D14-B5F1-8121C247E60C}" presName="node" presStyleLbl="node1" presStyleIdx="1" presStyleCnt="2">
        <dgm:presLayoutVars>
          <dgm:bulletEnabled val="1"/>
        </dgm:presLayoutVars>
      </dgm:prSet>
      <dgm:spPr/>
    </dgm:pt>
    <dgm:pt modelId="{C122BE01-64F8-45BA-ADE1-D7A1BA0375BB}" type="pres">
      <dgm:prSet presAssocID="{ECD79FEA-1EC8-4A1F-9AE8-8FB44DED0527}" presName="sibTrans" presStyleLbl="sibTrans2D1" presStyleIdx="1" presStyleCnt="2"/>
      <dgm:spPr/>
    </dgm:pt>
    <dgm:pt modelId="{91A6E1C5-461E-4F19-929F-DD79E9506DFC}" type="pres">
      <dgm:prSet presAssocID="{ECD79FEA-1EC8-4A1F-9AE8-8FB44DED0527}" presName="connectorText" presStyleLbl="sibTrans2D1" presStyleIdx="1" presStyleCnt="2"/>
      <dgm:spPr/>
    </dgm:pt>
  </dgm:ptLst>
  <dgm:cxnLst>
    <dgm:cxn modelId="{BDDABA09-5BD7-4EB3-80BD-B3A0396658A0}" type="presOf" srcId="{768A6102-9829-4F0D-B7BF-BD24831738A3}" destId="{73F93BA9-D444-4880-9404-4C1D1DF85B08}" srcOrd="0" destOrd="3" presId="urn:microsoft.com/office/officeart/2005/8/layout/cycle2"/>
    <dgm:cxn modelId="{E711530C-D412-4EE5-98E0-9D00D29E507C}" type="presOf" srcId="{ECD79FEA-1EC8-4A1F-9AE8-8FB44DED0527}" destId="{91A6E1C5-461E-4F19-929F-DD79E9506DFC}" srcOrd="1" destOrd="0" presId="urn:microsoft.com/office/officeart/2005/8/layout/cycle2"/>
    <dgm:cxn modelId="{8D079210-CE19-497C-9A6B-2AF993F18D85}" srcId="{E0DF100B-F664-4336-A2BF-AA403494CCC8}" destId="{D2C1DD20-123F-41AD-A785-9682D640F9BA}" srcOrd="0" destOrd="0" parTransId="{AF79D8D2-8C45-46EC-A321-06E5F22569EE}" sibTransId="{AD20C073-EA93-4FEB-A26F-CC4C89E508BB}"/>
    <dgm:cxn modelId="{64AE8921-012D-4AA5-8E6B-99C839BFE38C}" type="presOf" srcId="{00F6ED70-6933-4C49-B0E5-4BF322C011F4}" destId="{8710197A-4ACE-453A-869D-FEBAF62E38C2}" srcOrd="0" destOrd="0" presId="urn:microsoft.com/office/officeart/2005/8/layout/cycle2"/>
    <dgm:cxn modelId="{0059A523-3780-46FB-A24B-612C9FEB5FE6}" type="presOf" srcId="{B65DBC25-ED1E-4364-A558-35C0CED275AD}" destId="{73F93BA9-D444-4880-9404-4C1D1DF85B08}" srcOrd="0" destOrd="4" presId="urn:microsoft.com/office/officeart/2005/8/layout/cycle2"/>
    <dgm:cxn modelId="{4C15D832-EA69-44D1-B4A2-C3DADDF551F6}" type="presOf" srcId="{2C4CF832-2678-4008-8C12-D990FF5A6899}" destId="{73F93BA9-D444-4880-9404-4C1D1DF85B08}" srcOrd="0" destOrd="2" presId="urn:microsoft.com/office/officeart/2005/8/layout/cycle2"/>
    <dgm:cxn modelId="{6E66385F-2FF7-4E7B-AE61-4305F5594386}" type="presOf" srcId="{ECD79FEA-1EC8-4A1F-9AE8-8FB44DED0527}" destId="{C122BE01-64F8-45BA-ADE1-D7A1BA0375BB}" srcOrd="0" destOrd="0" presId="urn:microsoft.com/office/officeart/2005/8/layout/cycle2"/>
    <dgm:cxn modelId="{05346A61-9DAE-4AF1-836E-529ECB7CEAEF}" type="presOf" srcId="{212E8565-D620-4BDD-9523-2E85E2BF5C04}" destId="{B04B865D-1596-4CAE-9E46-66F76D60974A}" srcOrd="0" destOrd="3" presId="urn:microsoft.com/office/officeart/2005/8/layout/cycle2"/>
    <dgm:cxn modelId="{4F668E61-4B16-412D-A4E3-A9DD5CF32D24}" srcId="{4FB89E3D-257F-4D14-B5F1-8121C247E60C}" destId="{1765D0AF-F786-4B76-9644-7F06EFA5F30C}" srcOrd="0" destOrd="0" parTransId="{C9D202B8-4FB8-4B9A-82D3-A10A9B72D525}" sibTransId="{F374C81B-61CD-4341-AB75-002F7FC32D04}"/>
    <dgm:cxn modelId="{94C09C50-488B-4957-AD7E-A3463EC37C46}" srcId="{00F6ED70-6933-4C49-B0E5-4BF322C011F4}" destId="{E0DF100B-F664-4336-A2BF-AA403494CCC8}" srcOrd="0" destOrd="0" parTransId="{C3E26DAB-FA42-4CB3-BE6B-EEF2FD84B81C}" sibTransId="{3788BE84-2B07-49AF-B3E7-72B497D0082B}"/>
    <dgm:cxn modelId="{B80C5A7C-E14D-4BFE-ACE4-6413BDE78764}" srcId="{00F6ED70-6933-4C49-B0E5-4BF322C011F4}" destId="{4FB89E3D-257F-4D14-B5F1-8121C247E60C}" srcOrd="1" destOrd="0" parTransId="{A0927503-6F1A-470E-BCBF-E259C0D8416D}" sibTransId="{ECD79FEA-1EC8-4A1F-9AE8-8FB44DED0527}"/>
    <dgm:cxn modelId="{CBBF2080-35B4-4E9F-A404-C9BD10870E4B}" srcId="{E0DF100B-F664-4336-A2BF-AA403494CCC8}" destId="{2C4CF832-2678-4008-8C12-D990FF5A6899}" srcOrd="1" destOrd="0" parTransId="{1E7859C3-4109-4510-8EE7-B9C8CEC5DE76}" sibTransId="{A10CAF34-ED5C-4072-A8D2-402BAB38E50D}"/>
    <dgm:cxn modelId="{34940F83-6D74-42A1-A7BB-895CF4BF071C}" type="presOf" srcId="{1765D0AF-F786-4B76-9644-7F06EFA5F30C}" destId="{B04B865D-1596-4CAE-9E46-66F76D60974A}" srcOrd="0" destOrd="1" presId="urn:microsoft.com/office/officeart/2005/8/layout/cycle2"/>
    <dgm:cxn modelId="{9BBE1183-1FD4-43FA-8EE4-A0F6FEC61D07}" srcId="{E0DF100B-F664-4336-A2BF-AA403494CCC8}" destId="{768A6102-9829-4F0D-B7BF-BD24831738A3}" srcOrd="2" destOrd="0" parTransId="{930F0A97-7878-460E-AC84-50BB96DECB4B}" sibTransId="{00853F6E-70DC-4D73-A546-43A953FCC9FC}"/>
    <dgm:cxn modelId="{21C8EC8D-17F4-4285-A3C6-2FCE1EFCF8B1}" srcId="{E0DF100B-F664-4336-A2BF-AA403494CCC8}" destId="{B65DBC25-ED1E-4364-A558-35C0CED275AD}" srcOrd="3" destOrd="0" parTransId="{0BF7F0B1-47E3-4A70-9EA5-73E696493E16}" sibTransId="{828DAA98-A5BE-4AC1-BFED-0B6E357610AC}"/>
    <dgm:cxn modelId="{816C02A7-2EFB-43A5-9618-E85AC3B3C5E8}" type="presOf" srcId="{E0DF100B-F664-4336-A2BF-AA403494CCC8}" destId="{73F93BA9-D444-4880-9404-4C1D1DF85B08}" srcOrd="0" destOrd="0" presId="urn:microsoft.com/office/officeart/2005/8/layout/cycle2"/>
    <dgm:cxn modelId="{0AAF6BA8-FF1E-4696-B6C3-F7FCAB680CBF}" srcId="{4FB89E3D-257F-4D14-B5F1-8121C247E60C}" destId="{E7166255-55D0-4FAD-921E-6F1A7872F4CA}" srcOrd="1" destOrd="0" parTransId="{C7A80E80-4D07-4852-A3D7-F635B0325F4D}" sibTransId="{AE8EEAA2-52DE-4E72-AA55-AC3C220E5973}"/>
    <dgm:cxn modelId="{E4A152AC-8D1E-4CEA-B093-34AF15C6F027}" srcId="{4FB89E3D-257F-4D14-B5F1-8121C247E60C}" destId="{212E8565-D620-4BDD-9523-2E85E2BF5C04}" srcOrd="2" destOrd="0" parTransId="{473B6B6E-D1AF-4CE8-ACA3-2C026E7D9BD0}" sibTransId="{46BA3D45-C30C-4C02-9073-B0FBFC56778F}"/>
    <dgm:cxn modelId="{CDEBF1C0-A2B7-4F94-87EA-65453D80FEC4}" type="presOf" srcId="{E7166255-55D0-4FAD-921E-6F1A7872F4CA}" destId="{B04B865D-1596-4CAE-9E46-66F76D60974A}" srcOrd="0" destOrd="2" presId="urn:microsoft.com/office/officeart/2005/8/layout/cycle2"/>
    <dgm:cxn modelId="{1BCC65C8-80B3-4746-B35B-111A2F8072C6}" type="presOf" srcId="{3788BE84-2B07-49AF-B3E7-72B497D0082B}" destId="{96E47E3E-0020-4B90-9E38-7627B69481E6}" srcOrd="1" destOrd="0" presId="urn:microsoft.com/office/officeart/2005/8/layout/cycle2"/>
    <dgm:cxn modelId="{A30958D2-A730-46E5-A275-DDE2370F0F33}" type="presOf" srcId="{3788BE84-2B07-49AF-B3E7-72B497D0082B}" destId="{57325243-43FF-4193-8AA0-4F50EC268AB2}" srcOrd="0" destOrd="0" presId="urn:microsoft.com/office/officeart/2005/8/layout/cycle2"/>
    <dgm:cxn modelId="{C7BEF0F7-11FC-49A5-BB2B-9100D08A2BCC}" type="presOf" srcId="{4FB89E3D-257F-4D14-B5F1-8121C247E60C}" destId="{B04B865D-1596-4CAE-9E46-66F76D60974A}" srcOrd="0" destOrd="0" presId="urn:microsoft.com/office/officeart/2005/8/layout/cycle2"/>
    <dgm:cxn modelId="{73F0FFFF-47CD-4A02-A340-0BD70234C131}" type="presOf" srcId="{D2C1DD20-123F-41AD-A785-9682D640F9BA}" destId="{73F93BA9-D444-4880-9404-4C1D1DF85B08}" srcOrd="0" destOrd="1" presId="urn:microsoft.com/office/officeart/2005/8/layout/cycle2"/>
    <dgm:cxn modelId="{B0726D8E-DA32-4BE2-9A8C-1C283A9C7FFE}" type="presParOf" srcId="{8710197A-4ACE-453A-869D-FEBAF62E38C2}" destId="{73F93BA9-D444-4880-9404-4C1D1DF85B08}" srcOrd="0" destOrd="0" presId="urn:microsoft.com/office/officeart/2005/8/layout/cycle2"/>
    <dgm:cxn modelId="{651A2793-4CA4-4FC2-B029-B2EC096D13AA}" type="presParOf" srcId="{8710197A-4ACE-453A-869D-FEBAF62E38C2}" destId="{57325243-43FF-4193-8AA0-4F50EC268AB2}" srcOrd="1" destOrd="0" presId="urn:microsoft.com/office/officeart/2005/8/layout/cycle2"/>
    <dgm:cxn modelId="{749A6298-2DC2-4838-A1DA-53C64AAE0E6A}" type="presParOf" srcId="{57325243-43FF-4193-8AA0-4F50EC268AB2}" destId="{96E47E3E-0020-4B90-9E38-7627B69481E6}" srcOrd="0" destOrd="0" presId="urn:microsoft.com/office/officeart/2005/8/layout/cycle2"/>
    <dgm:cxn modelId="{EDE5FDFD-9EE8-419A-80EF-BCD737F8120F}" type="presParOf" srcId="{8710197A-4ACE-453A-869D-FEBAF62E38C2}" destId="{B04B865D-1596-4CAE-9E46-66F76D60974A}" srcOrd="2" destOrd="0" presId="urn:microsoft.com/office/officeart/2005/8/layout/cycle2"/>
    <dgm:cxn modelId="{5A084263-4514-46FA-AEB9-1E10427F6EE1}" type="presParOf" srcId="{8710197A-4ACE-453A-869D-FEBAF62E38C2}" destId="{C122BE01-64F8-45BA-ADE1-D7A1BA0375BB}" srcOrd="3" destOrd="0" presId="urn:microsoft.com/office/officeart/2005/8/layout/cycle2"/>
    <dgm:cxn modelId="{CB059B0C-CE0F-4F1A-B5D9-3FF11A092F89}" type="presParOf" srcId="{C122BE01-64F8-45BA-ADE1-D7A1BA0375BB}" destId="{91A6E1C5-461E-4F19-929F-DD79E9506DFC}"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FDA29C-2047-4886-A676-3EF41FC6DE22}" type="doc">
      <dgm:prSet loTypeId="urn:microsoft.com/office/officeart/2005/8/layout/vList6" loCatId="process" qsTypeId="urn:microsoft.com/office/officeart/2005/8/quickstyle/simple1" qsCatId="simple" csTypeId="urn:microsoft.com/office/officeart/2005/8/colors/colorful1" csCatId="colorful"/>
      <dgm:spPr/>
      <dgm:t>
        <a:bodyPr/>
        <a:lstStyle/>
        <a:p>
          <a:endParaRPr lang="en-US"/>
        </a:p>
      </dgm:t>
    </dgm:pt>
    <dgm:pt modelId="{5DA64E0C-59EE-43DA-82B8-AB88E85556EA}">
      <dgm:prSet/>
      <dgm:spPr/>
      <dgm:t>
        <a:bodyPr/>
        <a:lstStyle/>
        <a:p>
          <a:pPr rtl="0"/>
          <a:r>
            <a:rPr lang="en-US" b="1"/>
            <a:t>Dietary pattern</a:t>
          </a:r>
          <a:endParaRPr lang="en-US"/>
        </a:p>
      </dgm:t>
    </dgm:pt>
    <dgm:pt modelId="{0E709CAA-151E-49E2-B9D1-1F91834BF0F4}" type="parTrans" cxnId="{8DAC08FA-8989-4013-AA13-169A12E84F70}">
      <dgm:prSet/>
      <dgm:spPr/>
      <dgm:t>
        <a:bodyPr/>
        <a:lstStyle/>
        <a:p>
          <a:endParaRPr lang="en-US"/>
        </a:p>
      </dgm:t>
    </dgm:pt>
    <dgm:pt modelId="{C8A2E588-E3DC-4A42-89D6-452B88B46C43}" type="sibTrans" cxnId="{8DAC08FA-8989-4013-AA13-169A12E84F70}">
      <dgm:prSet/>
      <dgm:spPr/>
      <dgm:t>
        <a:bodyPr/>
        <a:lstStyle/>
        <a:p>
          <a:endParaRPr lang="en-US"/>
        </a:p>
      </dgm:t>
    </dgm:pt>
    <dgm:pt modelId="{A641D242-A3BA-4A67-9323-FBCD44B1A3F9}">
      <dgm:prSet/>
      <dgm:spPr/>
      <dgm:t>
        <a:bodyPr/>
        <a:lstStyle/>
        <a:p>
          <a:pPr rtl="0"/>
          <a:r>
            <a:rPr lang="en-US"/>
            <a:t>Mediterranean-style / culturally adapted healthy eating; reduce free sugars/refined carbs; high fibre; oily fish; replace saturated with unsaturated fats; alcohol within limits (BDA, 2021). </a:t>
          </a:r>
        </a:p>
      </dgm:t>
    </dgm:pt>
    <dgm:pt modelId="{08C0667C-6E39-4E57-9BEE-F1AC1CBE9977}" type="parTrans" cxnId="{D88AB582-5347-49CA-BA66-B6875AE8CA1B}">
      <dgm:prSet/>
      <dgm:spPr/>
      <dgm:t>
        <a:bodyPr/>
        <a:lstStyle/>
        <a:p>
          <a:endParaRPr lang="en-US"/>
        </a:p>
      </dgm:t>
    </dgm:pt>
    <dgm:pt modelId="{9984E2EB-7E34-4CA0-9BCA-A96AD003AB63}" type="sibTrans" cxnId="{D88AB582-5347-49CA-BA66-B6875AE8CA1B}">
      <dgm:prSet/>
      <dgm:spPr/>
      <dgm:t>
        <a:bodyPr/>
        <a:lstStyle/>
        <a:p>
          <a:endParaRPr lang="en-US"/>
        </a:p>
      </dgm:t>
    </dgm:pt>
    <dgm:pt modelId="{F0653AD1-F36A-40A9-ADC9-F9017B5B63C2}">
      <dgm:prSet/>
      <dgm:spPr/>
      <dgm:t>
        <a:bodyPr/>
        <a:lstStyle/>
        <a:p>
          <a:pPr rtl="0"/>
          <a:r>
            <a:rPr lang="en-US" b="1"/>
            <a:t>Physical activity</a:t>
          </a:r>
          <a:endParaRPr lang="en-US"/>
        </a:p>
      </dgm:t>
    </dgm:pt>
    <dgm:pt modelId="{EC8D3CC8-1DB7-462F-9C6C-3D6BDFE45806}" type="parTrans" cxnId="{3209432F-708C-43B5-90BA-EFCB60F3C35B}">
      <dgm:prSet/>
      <dgm:spPr/>
      <dgm:t>
        <a:bodyPr/>
        <a:lstStyle/>
        <a:p>
          <a:endParaRPr lang="en-US"/>
        </a:p>
      </dgm:t>
    </dgm:pt>
    <dgm:pt modelId="{18F0F54B-FC53-4970-BEF0-36E5227B0DEF}" type="sibTrans" cxnId="{3209432F-708C-43B5-90BA-EFCB60F3C35B}">
      <dgm:prSet/>
      <dgm:spPr/>
      <dgm:t>
        <a:bodyPr/>
        <a:lstStyle/>
        <a:p>
          <a:endParaRPr lang="en-US"/>
        </a:p>
      </dgm:t>
    </dgm:pt>
    <dgm:pt modelId="{55E4ECB5-979D-45E2-B5AE-0FE82F20B9BA}">
      <dgm:prSet/>
      <dgm:spPr/>
      <dgm:t>
        <a:bodyPr/>
        <a:lstStyle/>
        <a:p>
          <a:pPr rtl="0"/>
          <a:r>
            <a:rPr lang="en-US"/>
            <a:t>Aim ≥150 min/week moderate activity + break up sitting; build gradually and integrate into shifts (BDA, 2021). </a:t>
          </a:r>
        </a:p>
      </dgm:t>
    </dgm:pt>
    <dgm:pt modelId="{C22D3650-A20C-42E8-8CC0-5C3F6CE2F528}" type="parTrans" cxnId="{96473ABB-D465-4C11-804E-F1CE3DB122F5}">
      <dgm:prSet/>
      <dgm:spPr/>
      <dgm:t>
        <a:bodyPr/>
        <a:lstStyle/>
        <a:p>
          <a:endParaRPr lang="en-US"/>
        </a:p>
      </dgm:t>
    </dgm:pt>
    <dgm:pt modelId="{BE02DF8A-5082-4BC3-830C-97DBE575D3FA}" type="sibTrans" cxnId="{96473ABB-D465-4C11-804E-F1CE3DB122F5}">
      <dgm:prSet/>
      <dgm:spPr/>
      <dgm:t>
        <a:bodyPr/>
        <a:lstStyle/>
        <a:p>
          <a:endParaRPr lang="en-US"/>
        </a:p>
      </dgm:t>
    </dgm:pt>
    <dgm:pt modelId="{D94E089F-857D-4878-913D-25B2205452D7}">
      <dgm:prSet/>
      <dgm:spPr/>
      <dgm:t>
        <a:bodyPr/>
        <a:lstStyle/>
        <a:p>
          <a:pPr rtl="0"/>
          <a:r>
            <a:rPr lang="en-US" b="1"/>
            <a:t>NHS weight management/diabetes </a:t>
          </a:r>
          <a:endParaRPr lang="en-US"/>
        </a:p>
      </dgm:t>
    </dgm:pt>
    <dgm:pt modelId="{A146595B-2BC8-4C0C-BD19-F77D8808A8D1}" type="parTrans" cxnId="{F7FE66BB-ABE0-4FA5-831D-45C8E7D8649E}">
      <dgm:prSet/>
      <dgm:spPr/>
      <dgm:t>
        <a:bodyPr/>
        <a:lstStyle/>
        <a:p>
          <a:endParaRPr lang="en-US"/>
        </a:p>
      </dgm:t>
    </dgm:pt>
    <dgm:pt modelId="{1105645D-ADE1-4C51-85F9-9CD10E3F46B7}" type="sibTrans" cxnId="{F7FE66BB-ABE0-4FA5-831D-45C8E7D8649E}">
      <dgm:prSet/>
      <dgm:spPr/>
      <dgm:t>
        <a:bodyPr/>
        <a:lstStyle/>
        <a:p>
          <a:endParaRPr lang="en-US"/>
        </a:p>
      </dgm:t>
    </dgm:pt>
    <dgm:pt modelId="{F15438FB-976A-4087-94F3-FF406BD07E37}">
      <dgm:prSet/>
      <dgm:spPr/>
      <dgm:t>
        <a:bodyPr/>
        <a:lstStyle/>
        <a:p>
          <a:pPr rtl="0"/>
          <a:r>
            <a:rPr lang="en-US"/>
            <a:t>NHS weight management/diabetes remission-style programmes (consider safety/medication review) (NICE NG28).</a:t>
          </a:r>
        </a:p>
      </dgm:t>
    </dgm:pt>
    <dgm:pt modelId="{2BD7617C-EF3F-4415-B6AB-1C391420F38A}" type="parTrans" cxnId="{F2FBF496-8408-4C04-ADF4-062C2E80AB53}">
      <dgm:prSet/>
      <dgm:spPr/>
      <dgm:t>
        <a:bodyPr/>
        <a:lstStyle/>
        <a:p>
          <a:endParaRPr lang="en-US"/>
        </a:p>
      </dgm:t>
    </dgm:pt>
    <dgm:pt modelId="{E65DB955-B127-4A0B-AA03-F6A7DC72D723}" type="sibTrans" cxnId="{F2FBF496-8408-4C04-ADF4-062C2E80AB53}">
      <dgm:prSet/>
      <dgm:spPr/>
      <dgm:t>
        <a:bodyPr/>
        <a:lstStyle/>
        <a:p>
          <a:endParaRPr lang="en-US"/>
        </a:p>
      </dgm:t>
    </dgm:pt>
    <dgm:pt modelId="{01D2051D-D5B4-4D04-B639-D3B592C171EE}" type="pres">
      <dgm:prSet presAssocID="{56FDA29C-2047-4886-A676-3EF41FC6DE22}" presName="Name0" presStyleCnt="0">
        <dgm:presLayoutVars>
          <dgm:dir/>
          <dgm:animLvl val="lvl"/>
          <dgm:resizeHandles/>
        </dgm:presLayoutVars>
      </dgm:prSet>
      <dgm:spPr/>
    </dgm:pt>
    <dgm:pt modelId="{7F00F9A8-A420-4212-81D3-0DB7AF88E73B}" type="pres">
      <dgm:prSet presAssocID="{5DA64E0C-59EE-43DA-82B8-AB88E85556EA}" presName="linNode" presStyleCnt="0"/>
      <dgm:spPr/>
    </dgm:pt>
    <dgm:pt modelId="{32EBF817-4AF9-4572-88B0-E624C8BDCC3C}" type="pres">
      <dgm:prSet presAssocID="{5DA64E0C-59EE-43DA-82B8-AB88E85556EA}" presName="parentShp" presStyleLbl="node1" presStyleIdx="0" presStyleCnt="3">
        <dgm:presLayoutVars>
          <dgm:bulletEnabled val="1"/>
        </dgm:presLayoutVars>
      </dgm:prSet>
      <dgm:spPr/>
    </dgm:pt>
    <dgm:pt modelId="{A37A505C-BF43-4A44-91A5-625139EC2595}" type="pres">
      <dgm:prSet presAssocID="{5DA64E0C-59EE-43DA-82B8-AB88E85556EA}" presName="childShp" presStyleLbl="bgAccFollowNode1" presStyleIdx="0" presStyleCnt="3">
        <dgm:presLayoutVars>
          <dgm:bulletEnabled val="1"/>
        </dgm:presLayoutVars>
      </dgm:prSet>
      <dgm:spPr/>
    </dgm:pt>
    <dgm:pt modelId="{398A8152-2EE5-48CD-8F53-CDFC5FE8BC7B}" type="pres">
      <dgm:prSet presAssocID="{C8A2E588-E3DC-4A42-89D6-452B88B46C43}" presName="spacing" presStyleCnt="0"/>
      <dgm:spPr/>
    </dgm:pt>
    <dgm:pt modelId="{EE9A16FD-B408-48B2-9F52-4901675D95E9}" type="pres">
      <dgm:prSet presAssocID="{F0653AD1-F36A-40A9-ADC9-F9017B5B63C2}" presName="linNode" presStyleCnt="0"/>
      <dgm:spPr/>
    </dgm:pt>
    <dgm:pt modelId="{3D5F1804-5EA8-4472-A5F6-67E3192EB7D9}" type="pres">
      <dgm:prSet presAssocID="{F0653AD1-F36A-40A9-ADC9-F9017B5B63C2}" presName="parentShp" presStyleLbl="node1" presStyleIdx="1" presStyleCnt="3">
        <dgm:presLayoutVars>
          <dgm:bulletEnabled val="1"/>
        </dgm:presLayoutVars>
      </dgm:prSet>
      <dgm:spPr/>
    </dgm:pt>
    <dgm:pt modelId="{A8AB99B4-1656-4B72-B09C-A315627C6BD3}" type="pres">
      <dgm:prSet presAssocID="{F0653AD1-F36A-40A9-ADC9-F9017B5B63C2}" presName="childShp" presStyleLbl="bgAccFollowNode1" presStyleIdx="1" presStyleCnt="3">
        <dgm:presLayoutVars>
          <dgm:bulletEnabled val="1"/>
        </dgm:presLayoutVars>
      </dgm:prSet>
      <dgm:spPr/>
    </dgm:pt>
    <dgm:pt modelId="{695A05F9-E779-4C7E-AFBF-A18E2A1EEB86}" type="pres">
      <dgm:prSet presAssocID="{18F0F54B-FC53-4970-BEF0-36E5227B0DEF}" presName="spacing" presStyleCnt="0"/>
      <dgm:spPr/>
    </dgm:pt>
    <dgm:pt modelId="{FA4488D8-843B-4DDE-B287-B6C79578E76C}" type="pres">
      <dgm:prSet presAssocID="{D94E089F-857D-4878-913D-25B2205452D7}" presName="linNode" presStyleCnt="0"/>
      <dgm:spPr/>
    </dgm:pt>
    <dgm:pt modelId="{BB851F7E-6B0E-4E68-A934-13A9C58AAA7C}" type="pres">
      <dgm:prSet presAssocID="{D94E089F-857D-4878-913D-25B2205452D7}" presName="parentShp" presStyleLbl="node1" presStyleIdx="2" presStyleCnt="3">
        <dgm:presLayoutVars>
          <dgm:bulletEnabled val="1"/>
        </dgm:presLayoutVars>
      </dgm:prSet>
      <dgm:spPr/>
    </dgm:pt>
    <dgm:pt modelId="{42C60A82-AD5E-445E-B464-9FC087381403}" type="pres">
      <dgm:prSet presAssocID="{D94E089F-857D-4878-913D-25B2205452D7}" presName="childShp" presStyleLbl="bgAccFollowNode1" presStyleIdx="2" presStyleCnt="3">
        <dgm:presLayoutVars>
          <dgm:bulletEnabled val="1"/>
        </dgm:presLayoutVars>
      </dgm:prSet>
      <dgm:spPr/>
    </dgm:pt>
  </dgm:ptLst>
  <dgm:cxnLst>
    <dgm:cxn modelId="{F5B74A13-C311-4286-B4C7-98ED6BA9295B}" type="presOf" srcId="{F0653AD1-F36A-40A9-ADC9-F9017B5B63C2}" destId="{3D5F1804-5EA8-4472-A5F6-67E3192EB7D9}" srcOrd="0" destOrd="0" presId="urn:microsoft.com/office/officeart/2005/8/layout/vList6"/>
    <dgm:cxn modelId="{3209432F-708C-43B5-90BA-EFCB60F3C35B}" srcId="{56FDA29C-2047-4886-A676-3EF41FC6DE22}" destId="{F0653AD1-F36A-40A9-ADC9-F9017B5B63C2}" srcOrd="1" destOrd="0" parTransId="{EC8D3CC8-1DB7-462F-9C6C-3D6BDFE45806}" sibTransId="{18F0F54B-FC53-4970-BEF0-36E5227B0DEF}"/>
    <dgm:cxn modelId="{F27EA438-D3E8-4D03-827A-0229DCD290CB}" type="presOf" srcId="{5DA64E0C-59EE-43DA-82B8-AB88E85556EA}" destId="{32EBF817-4AF9-4572-88B0-E624C8BDCC3C}" srcOrd="0" destOrd="0" presId="urn:microsoft.com/office/officeart/2005/8/layout/vList6"/>
    <dgm:cxn modelId="{100CCA3E-CEA5-4ACA-8104-A7718BFF68AE}" type="presOf" srcId="{A641D242-A3BA-4A67-9323-FBCD44B1A3F9}" destId="{A37A505C-BF43-4A44-91A5-625139EC2595}" srcOrd="0" destOrd="0" presId="urn:microsoft.com/office/officeart/2005/8/layout/vList6"/>
    <dgm:cxn modelId="{5A92F578-C9DD-4BAD-B56B-5C304925129E}" type="presOf" srcId="{56FDA29C-2047-4886-A676-3EF41FC6DE22}" destId="{01D2051D-D5B4-4D04-B639-D3B592C171EE}" srcOrd="0" destOrd="0" presId="urn:microsoft.com/office/officeart/2005/8/layout/vList6"/>
    <dgm:cxn modelId="{D88AB582-5347-49CA-BA66-B6875AE8CA1B}" srcId="{5DA64E0C-59EE-43DA-82B8-AB88E85556EA}" destId="{A641D242-A3BA-4A67-9323-FBCD44B1A3F9}" srcOrd="0" destOrd="0" parTransId="{08C0667C-6E39-4E57-9BEE-F1AC1CBE9977}" sibTransId="{9984E2EB-7E34-4CA0-9BCA-A96AD003AB63}"/>
    <dgm:cxn modelId="{F2FBF496-8408-4C04-ADF4-062C2E80AB53}" srcId="{D94E089F-857D-4878-913D-25B2205452D7}" destId="{F15438FB-976A-4087-94F3-FF406BD07E37}" srcOrd="0" destOrd="0" parTransId="{2BD7617C-EF3F-4415-B6AB-1C391420F38A}" sibTransId="{E65DB955-B127-4A0B-AA03-F6A7DC72D723}"/>
    <dgm:cxn modelId="{96473ABB-D465-4C11-804E-F1CE3DB122F5}" srcId="{F0653AD1-F36A-40A9-ADC9-F9017B5B63C2}" destId="{55E4ECB5-979D-45E2-B5AE-0FE82F20B9BA}" srcOrd="0" destOrd="0" parTransId="{C22D3650-A20C-42E8-8CC0-5C3F6CE2F528}" sibTransId="{BE02DF8A-5082-4BC3-830C-97DBE575D3FA}"/>
    <dgm:cxn modelId="{F7FE66BB-ABE0-4FA5-831D-45C8E7D8649E}" srcId="{56FDA29C-2047-4886-A676-3EF41FC6DE22}" destId="{D94E089F-857D-4878-913D-25B2205452D7}" srcOrd="2" destOrd="0" parTransId="{A146595B-2BC8-4C0C-BD19-F77D8808A8D1}" sibTransId="{1105645D-ADE1-4C51-85F9-9CD10E3F46B7}"/>
    <dgm:cxn modelId="{1E9F7DC2-D208-44CF-B3E0-2E2BE9452FCE}" type="presOf" srcId="{55E4ECB5-979D-45E2-B5AE-0FE82F20B9BA}" destId="{A8AB99B4-1656-4B72-B09C-A315627C6BD3}" srcOrd="0" destOrd="0" presId="urn:microsoft.com/office/officeart/2005/8/layout/vList6"/>
    <dgm:cxn modelId="{6E9B42C5-9EB0-4FF8-9F90-5CA26DB8F323}" type="presOf" srcId="{D94E089F-857D-4878-913D-25B2205452D7}" destId="{BB851F7E-6B0E-4E68-A934-13A9C58AAA7C}" srcOrd="0" destOrd="0" presId="urn:microsoft.com/office/officeart/2005/8/layout/vList6"/>
    <dgm:cxn modelId="{BE6A59CD-1B11-4412-BB14-1D6B9E0567C6}" type="presOf" srcId="{F15438FB-976A-4087-94F3-FF406BD07E37}" destId="{42C60A82-AD5E-445E-B464-9FC087381403}" srcOrd="0" destOrd="0" presId="urn:microsoft.com/office/officeart/2005/8/layout/vList6"/>
    <dgm:cxn modelId="{8DAC08FA-8989-4013-AA13-169A12E84F70}" srcId="{56FDA29C-2047-4886-A676-3EF41FC6DE22}" destId="{5DA64E0C-59EE-43DA-82B8-AB88E85556EA}" srcOrd="0" destOrd="0" parTransId="{0E709CAA-151E-49E2-B9D1-1F91834BF0F4}" sibTransId="{C8A2E588-E3DC-4A42-89D6-452B88B46C43}"/>
    <dgm:cxn modelId="{1D6EEC96-B17C-49DE-A70B-AED9AFAAF41D}" type="presParOf" srcId="{01D2051D-D5B4-4D04-B639-D3B592C171EE}" destId="{7F00F9A8-A420-4212-81D3-0DB7AF88E73B}" srcOrd="0" destOrd="0" presId="urn:microsoft.com/office/officeart/2005/8/layout/vList6"/>
    <dgm:cxn modelId="{9BF3643D-899B-4043-AE7D-249881E1BF48}" type="presParOf" srcId="{7F00F9A8-A420-4212-81D3-0DB7AF88E73B}" destId="{32EBF817-4AF9-4572-88B0-E624C8BDCC3C}" srcOrd="0" destOrd="0" presId="urn:microsoft.com/office/officeart/2005/8/layout/vList6"/>
    <dgm:cxn modelId="{82B24FD2-D8FC-497C-A4EB-607E0457A8CC}" type="presParOf" srcId="{7F00F9A8-A420-4212-81D3-0DB7AF88E73B}" destId="{A37A505C-BF43-4A44-91A5-625139EC2595}" srcOrd="1" destOrd="0" presId="urn:microsoft.com/office/officeart/2005/8/layout/vList6"/>
    <dgm:cxn modelId="{9519F2C1-D749-4C39-8010-FCD6C311EBEC}" type="presParOf" srcId="{01D2051D-D5B4-4D04-B639-D3B592C171EE}" destId="{398A8152-2EE5-48CD-8F53-CDFC5FE8BC7B}" srcOrd="1" destOrd="0" presId="urn:microsoft.com/office/officeart/2005/8/layout/vList6"/>
    <dgm:cxn modelId="{F36BF72A-264B-4733-8259-199B7AB0B902}" type="presParOf" srcId="{01D2051D-D5B4-4D04-B639-D3B592C171EE}" destId="{EE9A16FD-B408-48B2-9F52-4901675D95E9}" srcOrd="2" destOrd="0" presId="urn:microsoft.com/office/officeart/2005/8/layout/vList6"/>
    <dgm:cxn modelId="{C7C31B7B-BA48-4966-8FF6-1E625A61FD88}" type="presParOf" srcId="{EE9A16FD-B408-48B2-9F52-4901675D95E9}" destId="{3D5F1804-5EA8-4472-A5F6-67E3192EB7D9}" srcOrd="0" destOrd="0" presId="urn:microsoft.com/office/officeart/2005/8/layout/vList6"/>
    <dgm:cxn modelId="{61E69174-C0C1-4FAF-A6FD-D0F2900ABA0B}" type="presParOf" srcId="{EE9A16FD-B408-48B2-9F52-4901675D95E9}" destId="{A8AB99B4-1656-4B72-B09C-A315627C6BD3}" srcOrd="1" destOrd="0" presId="urn:microsoft.com/office/officeart/2005/8/layout/vList6"/>
    <dgm:cxn modelId="{C464635D-A037-4F4D-86DF-9D2F3E22484A}" type="presParOf" srcId="{01D2051D-D5B4-4D04-B639-D3B592C171EE}" destId="{695A05F9-E779-4C7E-AFBF-A18E2A1EEB86}" srcOrd="3" destOrd="0" presId="urn:microsoft.com/office/officeart/2005/8/layout/vList6"/>
    <dgm:cxn modelId="{93BF098F-3A69-4997-B50A-822AD45CAE81}" type="presParOf" srcId="{01D2051D-D5B4-4D04-B639-D3B592C171EE}" destId="{FA4488D8-843B-4DDE-B287-B6C79578E76C}" srcOrd="4" destOrd="0" presId="urn:microsoft.com/office/officeart/2005/8/layout/vList6"/>
    <dgm:cxn modelId="{65F216D3-ADAD-41ED-AC60-51118D862533}" type="presParOf" srcId="{FA4488D8-843B-4DDE-B287-B6C79578E76C}" destId="{BB851F7E-6B0E-4E68-A934-13A9C58AAA7C}" srcOrd="0" destOrd="0" presId="urn:microsoft.com/office/officeart/2005/8/layout/vList6"/>
    <dgm:cxn modelId="{E65CAC5B-99CD-4C30-9567-C1825FEB35CE}" type="presParOf" srcId="{FA4488D8-843B-4DDE-B287-B6C79578E76C}" destId="{42C60A82-AD5E-445E-B464-9FC087381403}"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5D7F2A9-A722-401C-BA84-6443D59A7765}"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901CB081-5BA4-4D37-953F-77F52FB91C10}">
      <dgm:prSet/>
      <dgm:spPr/>
      <dgm:t>
        <a:bodyPr/>
        <a:lstStyle/>
        <a:p>
          <a:pPr rtl="0"/>
          <a:r>
            <a:rPr lang="en-US" b="1" dirty="0"/>
            <a:t>Flu Vaccine (Diabetes UK, 2025)</a:t>
          </a:r>
          <a:endParaRPr lang="en-US" dirty="0"/>
        </a:p>
      </dgm:t>
    </dgm:pt>
    <dgm:pt modelId="{4E8D039A-1B0D-4AFA-8B13-D81EC5A3E3B6}" type="parTrans" cxnId="{FF4A9C5E-53AE-41A5-A452-36ACCD0AF369}">
      <dgm:prSet/>
      <dgm:spPr/>
      <dgm:t>
        <a:bodyPr/>
        <a:lstStyle/>
        <a:p>
          <a:endParaRPr lang="en-US"/>
        </a:p>
      </dgm:t>
    </dgm:pt>
    <dgm:pt modelId="{6B2A0023-5900-4C97-8CC8-D28929E629D7}" type="sibTrans" cxnId="{FF4A9C5E-53AE-41A5-A452-36ACCD0AF369}">
      <dgm:prSet/>
      <dgm:spPr/>
      <dgm:t>
        <a:bodyPr/>
        <a:lstStyle/>
        <a:p>
          <a:endParaRPr lang="en-US"/>
        </a:p>
      </dgm:t>
    </dgm:pt>
    <dgm:pt modelId="{A6080468-45DB-4FFA-B05B-2B453C118C0F}">
      <dgm:prSet/>
      <dgm:spPr/>
      <dgm:t>
        <a:bodyPr/>
        <a:lstStyle/>
        <a:p>
          <a:pPr rtl="0"/>
          <a:r>
            <a:rPr lang="en-US" b="1"/>
            <a:t>Annual flu jab</a:t>
          </a:r>
          <a:r>
            <a:rPr lang="en-US"/>
            <a:t> recommended for all with diabetes.</a:t>
          </a:r>
        </a:p>
      </dgm:t>
    </dgm:pt>
    <dgm:pt modelId="{13E342C4-B2FB-40BF-BFEF-AF80D8CA6F86}" type="parTrans" cxnId="{F9F45E47-CD1B-4B2F-B409-83A4FDD69C30}">
      <dgm:prSet/>
      <dgm:spPr/>
      <dgm:t>
        <a:bodyPr/>
        <a:lstStyle/>
        <a:p>
          <a:endParaRPr lang="en-US"/>
        </a:p>
      </dgm:t>
    </dgm:pt>
    <dgm:pt modelId="{48B701B2-5FAB-472B-B2B9-021CA049AABD}" type="sibTrans" cxnId="{F9F45E47-CD1B-4B2F-B409-83A4FDD69C30}">
      <dgm:prSet/>
      <dgm:spPr/>
      <dgm:t>
        <a:bodyPr/>
        <a:lstStyle/>
        <a:p>
          <a:endParaRPr lang="en-US"/>
        </a:p>
      </dgm:t>
    </dgm:pt>
    <dgm:pt modelId="{836AB092-2D9E-44FA-A222-66BA7AD82382}">
      <dgm:prSet/>
      <dgm:spPr/>
      <dgm:t>
        <a:bodyPr/>
        <a:lstStyle/>
        <a:p>
          <a:pPr rtl="0"/>
          <a:r>
            <a:rPr lang="en-US"/>
            <a:t>Reduces risk of </a:t>
          </a:r>
          <a:r>
            <a:rPr lang="en-US" b="1"/>
            <a:t>serious flu complications</a:t>
          </a:r>
          <a:r>
            <a:rPr lang="en-US"/>
            <a:t>.</a:t>
          </a:r>
        </a:p>
      </dgm:t>
    </dgm:pt>
    <dgm:pt modelId="{C46731A4-C1D5-4DD4-95CC-5C384980EB7A}" type="parTrans" cxnId="{4C337043-2AE9-4A4F-83E8-E943A42D6A43}">
      <dgm:prSet/>
      <dgm:spPr/>
      <dgm:t>
        <a:bodyPr/>
        <a:lstStyle/>
        <a:p>
          <a:endParaRPr lang="en-US"/>
        </a:p>
      </dgm:t>
    </dgm:pt>
    <dgm:pt modelId="{0217171E-AB65-454D-BBAF-446D7523EAEA}" type="sibTrans" cxnId="{4C337043-2AE9-4A4F-83E8-E943A42D6A43}">
      <dgm:prSet/>
      <dgm:spPr/>
      <dgm:t>
        <a:bodyPr/>
        <a:lstStyle/>
        <a:p>
          <a:endParaRPr lang="en-US"/>
        </a:p>
      </dgm:t>
    </dgm:pt>
    <dgm:pt modelId="{8F23C75D-AF03-4682-9B6B-11FD6700DB3A}">
      <dgm:prSet/>
      <dgm:spPr/>
      <dgm:t>
        <a:bodyPr/>
        <a:lstStyle/>
        <a:p>
          <a:pPr rtl="0"/>
          <a:r>
            <a:rPr lang="en-US"/>
            <a:t>Plan vaccination in </a:t>
          </a:r>
          <a:r>
            <a:rPr lang="en-US" b="1"/>
            <a:t>autumn</a:t>
          </a:r>
          <a:r>
            <a:rPr lang="en-US"/>
            <a:t> each year.</a:t>
          </a:r>
        </a:p>
      </dgm:t>
    </dgm:pt>
    <dgm:pt modelId="{3A626312-13BE-49FC-9326-EB6C25F08C74}" type="parTrans" cxnId="{D04A8CE0-3379-44BC-93C9-EAAE4925855D}">
      <dgm:prSet/>
      <dgm:spPr/>
      <dgm:t>
        <a:bodyPr/>
        <a:lstStyle/>
        <a:p>
          <a:endParaRPr lang="en-US"/>
        </a:p>
      </dgm:t>
    </dgm:pt>
    <dgm:pt modelId="{C8DBF969-AA55-4C95-923A-66D4E43D7A1C}" type="sibTrans" cxnId="{D04A8CE0-3379-44BC-93C9-EAAE4925855D}">
      <dgm:prSet/>
      <dgm:spPr/>
      <dgm:t>
        <a:bodyPr/>
        <a:lstStyle/>
        <a:p>
          <a:endParaRPr lang="en-US"/>
        </a:p>
      </dgm:t>
    </dgm:pt>
    <dgm:pt modelId="{FADC96EB-3819-48EB-A66A-F2D1E419A391}">
      <dgm:prSet/>
      <dgm:spPr/>
      <dgm:t>
        <a:bodyPr/>
        <a:lstStyle/>
        <a:p>
          <a:pPr rtl="0"/>
          <a:r>
            <a:rPr lang="en-US"/>
            <a:t>Available </a:t>
          </a:r>
          <a:r>
            <a:rPr lang="en-US" b="1"/>
            <a:t>via GP or pharmacy</a:t>
          </a:r>
          <a:r>
            <a:rPr lang="en-US"/>
            <a:t> (free on NHS).</a:t>
          </a:r>
        </a:p>
      </dgm:t>
    </dgm:pt>
    <dgm:pt modelId="{D2D72D46-75B2-4CFA-9F2C-ED807875722E}" type="parTrans" cxnId="{7D5EE1FE-AC80-4662-B49A-730354734C7F}">
      <dgm:prSet/>
      <dgm:spPr/>
      <dgm:t>
        <a:bodyPr/>
        <a:lstStyle/>
        <a:p>
          <a:endParaRPr lang="en-US"/>
        </a:p>
      </dgm:t>
    </dgm:pt>
    <dgm:pt modelId="{FF13822D-020A-4E7A-944F-985D0DA50271}" type="sibTrans" cxnId="{7D5EE1FE-AC80-4662-B49A-730354734C7F}">
      <dgm:prSet/>
      <dgm:spPr/>
      <dgm:t>
        <a:bodyPr/>
        <a:lstStyle/>
        <a:p>
          <a:endParaRPr lang="en-US"/>
        </a:p>
      </dgm:t>
    </dgm:pt>
    <dgm:pt modelId="{E4FE33C6-01A6-41BA-936A-6324C9528C32}">
      <dgm:prSet/>
      <dgm:spPr/>
      <dgm:t>
        <a:bodyPr/>
        <a:lstStyle/>
        <a:p>
          <a:pPr rtl="0"/>
          <a:r>
            <a:rPr lang="en-US" dirty="0"/>
            <a:t>Encourage uptake as part of </a:t>
          </a:r>
          <a:r>
            <a:rPr lang="en-US" b="1" dirty="0"/>
            <a:t>routine diabetes care (Diabetes UK, 2025).</a:t>
          </a:r>
          <a:endParaRPr lang="en-US" dirty="0"/>
        </a:p>
      </dgm:t>
    </dgm:pt>
    <dgm:pt modelId="{EF42E762-BEC1-46CF-85D6-CF9142D8B5DC}" type="parTrans" cxnId="{DC5C5C35-38E9-46DD-A334-CA723780BA02}">
      <dgm:prSet/>
      <dgm:spPr/>
      <dgm:t>
        <a:bodyPr/>
        <a:lstStyle/>
        <a:p>
          <a:endParaRPr lang="en-US"/>
        </a:p>
      </dgm:t>
    </dgm:pt>
    <dgm:pt modelId="{AEC3E4EB-F407-47FC-AD44-D477A39E8C35}" type="sibTrans" cxnId="{DC5C5C35-38E9-46DD-A334-CA723780BA02}">
      <dgm:prSet/>
      <dgm:spPr/>
      <dgm:t>
        <a:bodyPr/>
        <a:lstStyle/>
        <a:p>
          <a:endParaRPr lang="en-US"/>
        </a:p>
      </dgm:t>
    </dgm:pt>
    <dgm:pt modelId="{6F611B74-32D6-49CF-A765-9659C7E40208}">
      <dgm:prSet/>
      <dgm:spPr/>
      <dgm:t>
        <a:bodyPr/>
        <a:lstStyle/>
        <a:p>
          <a:pPr rtl="0"/>
          <a:r>
            <a:rPr lang="en-US" b="1" dirty="0"/>
            <a:t>Pneumococcal Vaccine (NHS, 2023)</a:t>
          </a:r>
          <a:endParaRPr lang="en-US" dirty="0"/>
        </a:p>
      </dgm:t>
    </dgm:pt>
    <dgm:pt modelId="{25595F3A-5506-4EFD-8E5B-99E8E443B7E9}" type="parTrans" cxnId="{4AA896AE-A0C5-4FE1-BEDB-BF5B204CC3F2}">
      <dgm:prSet/>
      <dgm:spPr/>
      <dgm:t>
        <a:bodyPr/>
        <a:lstStyle/>
        <a:p>
          <a:endParaRPr lang="en-US"/>
        </a:p>
      </dgm:t>
    </dgm:pt>
    <dgm:pt modelId="{0282BCAC-1E40-4615-BC4E-4BF17FCE193A}" type="sibTrans" cxnId="{4AA896AE-A0C5-4FE1-BEDB-BF5B204CC3F2}">
      <dgm:prSet/>
      <dgm:spPr/>
      <dgm:t>
        <a:bodyPr/>
        <a:lstStyle/>
        <a:p>
          <a:endParaRPr lang="en-US"/>
        </a:p>
      </dgm:t>
    </dgm:pt>
    <dgm:pt modelId="{141812DF-6B79-4112-B6F1-02921CB69BBB}">
      <dgm:prSet/>
      <dgm:spPr/>
      <dgm:t>
        <a:bodyPr/>
        <a:lstStyle/>
        <a:p>
          <a:pPr rtl="0"/>
          <a:r>
            <a:rPr lang="en-US" b="1"/>
            <a:t>Indicated for adults</a:t>
          </a:r>
          <a:r>
            <a:rPr lang="en-US"/>
            <a:t> with diabetes.</a:t>
          </a:r>
        </a:p>
      </dgm:t>
    </dgm:pt>
    <dgm:pt modelId="{A13B6000-9570-42A5-A4B1-05CBCCA8AB6B}" type="parTrans" cxnId="{DB657A1A-9E85-47FB-9AB4-2E35F3266C1F}">
      <dgm:prSet/>
      <dgm:spPr/>
      <dgm:t>
        <a:bodyPr/>
        <a:lstStyle/>
        <a:p>
          <a:endParaRPr lang="en-US"/>
        </a:p>
      </dgm:t>
    </dgm:pt>
    <dgm:pt modelId="{86E30387-7707-4F76-83F1-4BB628879EFF}" type="sibTrans" cxnId="{DB657A1A-9E85-47FB-9AB4-2E35F3266C1F}">
      <dgm:prSet/>
      <dgm:spPr/>
      <dgm:t>
        <a:bodyPr/>
        <a:lstStyle/>
        <a:p>
          <a:endParaRPr lang="en-US"/>
        </a:p>
      </dgm:t>
    </dgm:pt>
    <dgm:pt modelId="{D5C900D9-E5FF-4F7B-9A85-E584BEA04C62}">
      <dgm:prSet/>
      <dgm:spPr/>
      <dgm:t>
        <a:bodyPr/>
        <a:lstStyle/>
        <a:p>
          <a:pPr rtl="0"/>
          <a:r>
            <a:rPr lang="en-US"/>
            <a:t>Usually a </a:t>
          </a:r>
          <a:r>
            <a:rPr lang="en-US" b="1"/>
            <a:t>one-off dose</a:t>
          </a:r>
          <a:r>
            <a:rPr lang="en-US"/>
            <a:t> (revaccinate if advised).</a:t>
          </a:r>
        </a:p>
      </dgm:t>
    </dgm:pt>
    <dgm:pt modelId="{BE8FED87-53B0-4880-AB9B-DC1B69FBF64D}" type="parTrans" cxnId="{D87D517B-52B6-44D3-A27D-A6093DD25611}">
      <dgm:prSet/>
      <dgm:spPr/>
      <dgm:t>
        <a:bodyPr/>
        <a:lstStyle/>
        <a:p>
          <a:endParaRPr lang="en-US"/>
        </a:p>
      </dgm:t>
    </dgm:pt>
    <dgm:pt modelId="{7C78ED11-D358-4869-A090-0031F1EA0193}" type="sibTrans" cxnId="{D87D517B-52B6-44D3-A27D-A6093DD25611}">
      <dgm:prSet/>
      <dgm:spPr/>
      <dgm:t>
        <a:bodyPr/>
        <a:lstStyle/>
        <a:p>
          <a:endParaRPr lang="en-US"/>
        </a:p>
      </dgm:t>
    </dgm:pt>
    <dgm:pt modelId="{B567F5AA-2E2E-4EAA-B983-045E957BFA7C}">
      <dgm:prSet/>
      <dgm:spPr/>
      <dgm:t>
        <a:bodyPr/>
        <a:lstStyle/>
        <a:p>
          <a:pPr rtl="0"/>
          <a:r>
            <a:rPr lang="en-US"/>
            <a:t>Protects against </a:t>
          </a:r>
          <a:r>
            <a:rPr lang="en-US" b="1"/>
            <a:t>pneumonia and bloodstream infections</a:t>
          </a:r>
          <a:r>
            <a:rPr lang="en-US"/>
            <a:t>.</a:t>
          </a:r>
        </a:p>
      </dgm:t>
    </dgm:pt>
    <dgm:pt modelId="{37748436-13D6-4FF7-824B-74F97ECE8D24}" type="parTrans" cxnId="{5ECEB5D6-DE47-4D70-AE5D-CE74E98D0746}">
      <dgm:prSet/>
      <dgm:spPr/>
      <dgm:t>
        <a:bodyPr/>
        <a:lstStyle/>
        <a:p>
          <a:endParaRPr lang="en-US"/>
        </a:p>
      </dgm:t>
    </dgm:pt>
    <dgm:pt modelId="{21599021-75A4-4F79-B666-E8AB44DBE1CF}" type="sibTrans" cxnId="{5ECEB5D6-DE47-4D70-AE5D-CE74E98D0746}">
      <dgm:prSet/>
      <dgm:spPr/>
      <dgm:t>
        <a:bodyPr/>
        <a:lstStyle/>
        <a:p>
          <a:endParaRPr lang="en-US"/>
        </a:p>
      </dgm:t>
    </dgm:pt>
    <dgm:pt modelId="{3F7B8694-FDA2-4EE4-B50A-FE8A4AAA3223}">
      <dgm:prSet/>
      <dgm:spPr/>
      <dgm:t>
        <a:bodyPr/>
        <a:lstStyle/>
        <a:p>
          <a:pPr rtl="0"/>
          <a:r>
            <a:rPr lang="en-US"/>
            <a:t>Arrange via </a:t>
          </a:r>
          <a:r>
            <a:rPr lang="en-US" b="1"/>
            <a:t>GP or local vaccination service</a:t>
          </a:r>
          <a:r>
            <a:rPr lang="en-US"/>
            <a:t>.</a:t>
          </a:r>
        </a:p>
      </dgm:t>
    </dgm:pt>
    <dgm:pt modelId="{4C8E31B9-1724-4EF9-BB0A-D620204D3CA4}" type="parTrans" cxnId="{5B886642-6350-43FE-86E3-863E9629341A}">
      <dgm:prSet/>
      <dgm:spPr/>
      <dgm:t>
        <a:bodyPr/>
        <a:lstStyle/>
        <a:p>
          <a:endParaRPr lang="en-US"/>
        </a:p>
      </dgm:t>
    </dgm:pt>
    <dgm:pt modelId="{2E4F4834-4A6D-4BC9-8CB8-2C4EBA7750E5}" type="sibTrans" cxnId="{5B886642-6350-43FE-86E3-863E9629341A}">
      <dgm:prSet/>
      <dgm:spPr/>
      <dgm:t>
        <a:bodyPr/>
        <a:lstStyle/>
        <a:p>
          <a:endParaRPr lang="en-US"/>
        </a:p>
      </dgm:t>
    </dgm:pt>
    <dgm:pt modelId="{50D58D41-ADD0-422F-AEC0-E077A25B4969}">
      <dgm:prSet/>
      <dgm:spPr/>
      <dgm:t>
        <a:bodyPr/>
        <a:lstStyle/>
        <a:p>
          <a:pPr rtl="0"/>
          <a:r>
            <a:rPr lang="en-US" dirty="0"/>
            <a:t>Check </a:t>
          </a:r>
          <a:r>
            <a:rPr lang="en-US" b="1" dirty="0" err="1"/>
            <a:t>immunisation</a:t>
          </a:r>
          <a:r>
            <a:rPr lang="en-US" b="1" dirty="0"/>
            <a:t> status</a:t>
          </a:r>
          <a:r>
            <a:rPr lang="en-US" dirty="0"/>
            <a:t> during annual review </a:t>
          </a:r>
          <a:r>
            <a:rPr lang="en-US" b="1" dirty="0"/>
            <a:t>(NHS, 2023).</a:t>
          </a:r>
          <a:endParaRPr lang="en-US" dirty="0"/>
        </a:p>
      </dgm:t>
    </dgm:pt>
    <dgm:pt modelId="{323F7C6D-E4DD-4583-8205-5C20004262EA}" type="parTrans" cxnId="{B95E4437-B2F7-4964-B4E6-ACE1102F46D7}">
      <dgm:prSet/>
      <dgm:spPr/>
      <dgm:t>
        <a:bodyPr/>
        <a:lstStyle/>
        <a:p>
          <a:endParaRPr lang="en-US"/>
        </a:p>
      </dgm:t>
    </dgm:pt>
    <dgm:pt modelId="{03ABD712-A4C8-48E6-BAB9-AB0F6C58ED59}" type="sibTrans" cxnId="{B95E4437-B2F7-4964-B4E6-ACE1102F46D7}">
      <dgm:prSet/>
      <dgm:spPr/>
      <dgm:t>
        <a:bodyPr/>
        <a:lstStyle/>
        <a:p>
          <a:endParaRPr lang="en-US"/>
        </a:p>
      </dgm:t>
    </dgm:pt>
    <dgm:pt modelId="{2B4222AF-3CB3-4F3A-9865-FEC85E2F9BDD}" type="pres">
      <dgm:prSet presAssocID="{25D7F2A9-A722-401C-BA84-6443D59A7765}" presName="Name0" presStyleCnt="0">
        <dgm:presLayoutVars>
          <dgm:dir/>
          <dgm:animLvl val="lvl"/>
          <dgm:resizeHandles val="exact"/>
        </dgm:presLayoutVars>
      </dgm:prSet>
      <dgm:spPr/>
    </dgm:pt>
    <dgm:pt modelId="{6DA93481-C36B-4C6E-9CEE-914A02302B25}" type="pres">
      <dgm:prSet presAssocID="{901CB081-5BA4-4D37-953F-77F52FB91C10}" presName="composite" presStyleCnt="0"/>
      <dgm:spPr/>
    </dgm:pt>
    <dgm:pt modelId="{6C46413E-2B4E-4CB8-B2A0-505F289B3583}" type="pres">
      <dgm:prSet presAssocID="{901CB081-5BA4-4D37-953F-77F52FB91C10}" presName="parTx" presStyleLbl="alignNode1" presStyleIdx="0" presStyleCnt="2">
        <dgm:presLayoutVars>
          <dgm:chMax val="0"/>
          <dgm:chPref val="0"/>
          <dgm:bulletEnabled val="1"/>
        </dgm:presLayoutVars>
      </dgm:prSet>
      <dgm:spPr/>
    </dgm:pt>
    <dgm:pt modelId="{98EF0B78-421F-4936-990B-94F40C952FFB}" type="pres">
      <dgm:prSet presAssocID="{901CB081-5BA4-4D37-953F-77F52FB91C10}" presName="desTx" presStyleLbl="alignAccFollowNode1" presStyleIdx="0" presStyleCnt="2">
        <dgm:presLayoutVars>
          <dgm:bulletEnabled val="1"/>
        </dgm:presLayoutVars>
      </dgm:prSet>
      <dgm:spPr/>
    </dgm:pt>
    <dgm:pt modelId="{27983383-DF65-40CC-8C64-FBBA829219F9}" type="pres">
      <dgm:prSet presAssocID="{6B2A0023-5900-4C97-8CC8-D28929E629D7}" presName="space" presStyleCnt="0"/>
      <dgm:spPr/>
    </dgm:pt>
    <dgm:pt modelId="{70F87F57-F3FE-4E83-B1B4-22663B5D4665}" type="pres">
      <dgm:prSet presAssocID="{6F611B74-32D6-49CF-A765-9659C7E40208}" presName="composite" presStyleCnt="0"/>
      <dgm:spPr/>
    </dgm:pt>
    <dgm:pt modelId="{E1F64D83-C9E8-40DC-942A-36CDFE9A1EB2}" type="pres">
      <dgm:prSet presAssocID="{6F611B74-32D6-49CF-A765-9659C7E40208}" presName="parTx" presStyleLbl="alignNode1" presStyleIdx="1" presStyleCnt="2">
        <dgm:presLayoutVars>
          <dgm:chMax val="0"/>
          <dgm:chPref val="0"/>
          <dgm:bulletEnabled val="1"/>
        </dgm:presLayoutVars>
      </dgm:prSet>
      <dgm:spPr/>
    </dgm:pt>
    <dgm:pt modelId="{77FAC924-3402-48E3-BC7C-F2A6A92CCD43}" type="pres">
      <dgm:prSet presAssocID="{6F611B74-32D6-49CF-A765-9659C7E40208}" presName="desTx" presStyleLbl="alignAccFollowNode1" presStyleIdx="1" presStyleCnt="2">
        <dgm:presLayoutVars>
          <dgm:bulletEnabled val="1"/>
        </dgm:presLayoutVars>
      </dgm:prSet>
      <dgm:spPr/>
    </dgm:pt>
  </dgm:ptLst>
  <dgm:cxnLst>
    <dgm:cxn modelId="{06BCE70E-815E-4C0E-8582-1354883300D4}" type="presOf" srcId="{25D7F2A9-A722-401C-BA84-6443D59A7765}" destId="{2B4222AF-3CB3-4F3A-9865-FEC85E2F9BDD}" srcOrd="0" destOrd="0" presId="urn:microsoft.com/office/officeart/2005/8/layout/hList1"/>
    <dgm:cxn modelId="{A5A6DE0F-F278-4B85-A4BE-2F35EF08E691}" type="presOf" srcId="{E4FE33C6-01A6-41BA-936A-6324C9528C32}" destId="{98EF0B78-421F-4936-990B-94F40C952FFB}" srcOrd="0" destOrd="4" presId="urn:microsoft.com/office/officeart/2005/8/layout/hList1"/>
    <dgm:cxn modelId="{DB657A1A-9E85-47FB-9AB4-2E35F3266C1F}" srcId="{6F611B74-32D6-49CF-A765-9659C7E40208}" destId="{141812DF-6B79-4112-B6F1-02921CB69BBB}" srcOrd="0" destOrd="0" parTransId="{A13B6000-9570-42A5-A4B1-05CBCCA8AB6B}" sibTransId="{86E30387-7707-4F76-83F1-4BB628879EFF}"/>
    <dgm:cxn modelId="{FE46D01F-6A7B-45A3-9964-325D12A628C3}" type="presOf" srcId="{FADC96EB-3819-48EB-A66A-F2D1E419A391}" destId="{98EF0B78-421F-4936-990B-94F40C952FFB}" srcOrd="0" destOrd="3" presId="urn:microsoft.com/office/officeart/2005/8/layout/hList1"/>
    <dgm:cxn modelId="{9F642228-28A6-4368-86D5-20D38762BEB1}" type="presOf" srcId="{50D58D41-ADD0-422F-AEC0-E077A25B4969}" destId="{77FAC924-3402-48E3-BC7C-F2A6A92CCD43}" srcOrd="0" destOrd="4" presId="urn:microsoft.com/office/officeart/2005/8/layout/hList1"/>
    <dgm:cxn modelId="{21D7C633-3E20-44D2-ADDB-96D71B1FBB5B}" type="presOf" srcId="{A6080468-45DB-4FFA-B05B-2B453C118C0F}" destId="{98EF0B78-421F-4936-990B-94F40C952FFB}" srcOrd="0" destOrd="0" presId="urn:microsoft.com/office/officeart/2005/8/layout/hList1"/>
    <dgm:cxn modelId="{DC5C5C35-38E9-46DD-A334-CA723780BA02}" srcId="{901CB081-5BA4-4D37-953F-77F52FB91C10}" destId="{E4FE33C6-01A6-41BA-936A-6324C9528C32}" srcOrd="4" destOrd="0" parTransId="{EF42E762-BEC1-46CF-85D6-CF9142D8B5DC}" sibTransId="{AEC3E4EB-F407-47FC-AD44-D477A39E8C35}"/>
    <dgm:cxn modelId="{B95E4437-B2F7-4964-B4E6-ACE1102F46D7}" srcId="{6F611B74-32D6-49CF-A765-9659C7E40208}" destId="{50D58D41-ADD0-422F-AEC0-E077A25B4969}" srcOrd="4" destOrd="0" parTransId="{323F7C6D-E4DD-4583-8205-5C20004262EA}" sibTransId="{03ABD712-A4C8-48E6-BAB9-AB0F6C58ED59}"/>
    <dgm:cxn modelId="{1766A05D-22D0-47D2-85BD-0532D4200DBD}" type="presOf" srcId="{836AB092-2D9E-44FA-A222-66BA7AD82382}" destId="{98EF0B78-421F-4936-990B-94F40C952FFB}" srcOrd="0" destOrd="1" presId="urn:microsoft.com/office/officeart/2005/8/layout/hList1"/>
    <dgm:cxn modelId="{FF4A9C5E-53AE-41A5-A452-36ACCD0AF369}" srcId="{25D7F2A9-A722-401C-BA84-6443D59A7765}" destId="{901CB081-5BA4-4D37-953F-77F52FB91C10}" srcOrd="0" destOrd="0" parTransId="{4E8D039A-1B0D-4AFA-8B13-D81EC5A3E3B6}" sibTransId="{6B2A0023-5900-4C97-8CC8-D28929E629D7}"/>
    <dgm:cxn modelId="{5B886642-6350-43FE-86E3-863E9629341A}" srcId="{6F611B74-32D6-49CF-A765-9659C7E40208}" destId="{3F7B8694-FDA2-4EE4-B50A-FE8A4AAA3223}" srcOrd="3" destOrd="0" parTransId="{4C8E31B9-1724-4EF9-BB0A-D620204D3CA4}" sibTransId="{2E4F4834-4A6D-4BC9-8CB8-2C4EBA7750E5}"/>
    <dgm:cxn modelId="{4C337043-2AE9-4A4F-83E8-E943A42D6A43}" srcId="{901CB081-5BA4-4D37-953F-77F52FB91C10}" destId="{836AB092-2D9E-44FA-A222-66BA7AD82382}" srcOrd="1" destOrd="0" parTransId="{C46731A4-C1D5-4DD4-95CC-5C384980EB7A}" sibTransId="{0217171E-AB65-454D-BBAF-446D7523EAEA}"/>
    <dgm:cxn modelId="{F9F45E47-CD1B-4B2F-B409-83A4FDD69C30}" srcId="{901CB081-5BA4-4D37-953F-77F52FB91C10}" destId="{A6080468-45DB-4FFA-B05B-2B453C118C0F}" srcOrd="0" destOrd="0" parTransId="{13E342C4-B2FB-40BF-BFEF-AF80D8CA6F86}" sibTransId="{48B701B2-5FAB-472B-B2B9-021CA049AABD}"/>
    <dgm:cxn modelId="{4920C769-2C39-4BB3-A5B7-1B7275293904}" type="presOf" srcId="{6F611B74-32D6-49CF-A765-9659C7E40208}" destId="{E1F64D83-C9E8-40DC-942A-36CDFE9A1EB2}" srcOrd="0" destOrd="0" presId="urn:microsoft.com/office/officeart/2005/8/layout/hList1"/>
    <dgm:cxn modelId="{8246E051-6746-43C0-9A76-BB84F68C3C7C}" type="presOf" srcId="{141812DF-6B79-4112-B6F1-02921CB69BBB}" destId="{77FAC924-3402-48E3-BC7C-F2A6A92CCD43}" srcOrd="0" destOrd="0" presId="urn:microsoft.com/office/officeart/2005/8/layout/hList1"/>
    <dgm:cxn modelId="{D87D517B-52B6-44D3-A27D-A6093DD25611}" srcId="{6F611B74-32D6-49CF-A765-9659C7E40208}" destId="{D5C900D9-E5FF-4F7B-9A85-E584BEA04C62}" srcOrd="1" destOrd="0" parTransId="{BE8FED87-53B0-4880-AB9B-DC1B69FBF64D}" sibTransId="{7C78ED11-D358-4869-A090-0031F1EA0193}"/>
    <dgm:cxn modelId="{1DEC0184-0CF9-4F61-975F-F3AECCDE704C}" type="presOf" srcId="{D5C900D9-E5FF-4F7B-9A85-E584BEA04C62}" destId="{77FAC924-3402-48E3-BC7C-F2A6A92CCD43}" srcOrd="0" destOrd="1" presId="urn:microsoft.com/office/officeart/2005/8/layout/hList1"/>
    <dgm:cxn modelId="{918015A6-3C39-4F32-8750-65F94505BCD1}" type="presOf" srcId="{8F23C75D-AF03-4682-9B6B-11FD6700DB3A}" destId="{98EF0B78-421F-4936-990B-94F40C952FFB}" srcOrd="0" destOrd="2" presId="urn:microsoft.com/office/officeart/2005/8/layout/hList1"/>
    <dgm:cxn modelId="{4AA896AE-A0C5-4FE1-BEDB-BF5B204CC3F2}" srcId="{25D7F2A9-A722-401C-BA84-6443D59A7765}" destId="{6F611B74-32D6-49CF-A765-9659C7E40208}" srcOrd="1" destOrd="0" parTransId="{25595F3A-5506-4EFD-8E5B-99E8E443B7E9}" sibTransId="{0282BCAC-1E40-4615-BC4E-4BF17FCE193A}"/>
    <dgm:cxn modelId="{464BDED2-F044-4521-8B94-4B44ACFFCC47}" type="presOf" srcId="{3F7B8694-FDA2-4EE4-B50A-FE8A4AAA3223}" destId="{77FAC924-3402-48E3-BC7C-F2A6A92CCD43}" srcOrd="0" destOrd="3" presId="urn:microsoft.com/office/officeart/2005/8/layout/hList1"/>
    <dgm:cxn modelId="{3EABC5D3-3908-4EC3-BBB8-BA007CECFA47}" type="presOf" srcId="{B567F5AA-2E2E-4EAA-B983-045E957BFA7C}" destId="{77FAC924-3402-48E3-BC7C-F2A6A92CCD43}" srcOrd="0" destOrd="2" presId="urn:microsoft.com/office/officeart/2005/8/layout/hList1"/>
    <dgm:cxn modelId="{5ECEB5D6-DE47-4D70-AE5D-CE74E98D0746}" srcId="{6F611B74-32D6-49CF-A765-9659C7E40208}" destId="{B567F5AA-2E2E-4EAA-B983-045E957BFA7C}" srcOrd="2" destOrd="0" parTransId="{37748436-13D6-4FF7-824B-74F97ECE8D24}" sibTransId="{21599021-75A4-4F79-B666-E8AB44DBE1CF}"/>
    <dgm:cxn modelId="{D04A8CE0-3379-44BC-93C9-EAAE4925855D}" srcId="{901CB081-5BA4-4D37-953F-77F52FB91C10}" destId="{8F23C75D-AF03-4682-9B6B-11FD6700DB3A}" srcOrd="2" destOrd="0" parTransId="{3A626312-13BE-49FC-9326-EB6C25F08C74}" sibTransId="{C8DBF969-AA55-4C95-923A-66D4E43D7A1C}"/>
    <dgm:cxn modelId="{6D72A1EC-7949-486C-BE78-FEC2FBCB6C48}" type="presOf" srcId="{901CB081-5BA4-4D37-953F-77F52FB91C10}" destId="{6C46413E-2B4E-4CB8-B2A0-505F289B3583}" srcOrd="0" destOrd="0" presId="urn:microsoft.com/office/officeart/2005/8/layout/hList1"/>
    <dgm:cxn modelId="{7D5EE1FE-AC80-4662-B49A-730354734C7F}" srcId="{901CB081-5BA4-4D37-953F-77F52FB91C10}" destId="{FADC96EB-3819-48EB-A66A-F2D1E419A391}" srcOrd="3" destOrd="0" parTransId="{D2D72D46-75B2-4CFA-9F2C-ED807875722E}" sibTransId="{FF13822D-020A-4E7A-944F-985D0DA50271}"/>
    <dgm:cxn modelId="{EDB96750-1CF9-417C-9FE1-58ADE68C89D4}" type="presParOf" srcId="{2B4222AF-3CB3-4F3A-9865-FEC85E2F9BDD}" destId="{6DA93481-C36B-4C6E-9CEE-914A02302B25}" srcOrd="0" destOrd="0" presId="urn:microsoft.com/office/officeart/2005/8/layout/hList1"/>
    <dgm:cxn modelId="{C434EB99-C38F-4108-B3E9-7971D37FDC94}" type="presParOf" srcId="{6DA93481-C36B-4C6E-9CEE-914A02302B25}" destId="{6C46413E-2B4E-4CB8-B2A0-505F289B3583}" srcOrd="0" destOrd="0" presId="urn:microsoft.com/office/officeart/2005/8/layout/hList1"/>
    <dgm:cxn modelId="{ED74AECD-110D-4139-BCE2-C47E89F7E4C1}" type="presParOf" srcId="{6DA93481-C36B-4C6E-9CEE-914A02302B25}" destId="{98EF0B78-421F-4936-990B-94F40C952FFB}" srcOrd="1" destOrd="0" presId="urn:microsoft.com/office/officeart/2005/8/layout/hList1"/>
    <dgm:cxn modelId="{8140D3B2-CC6E-4A13-B5AD-6693317F620D}" type="presParOf" srcId="{2B4222AF-3CB3-4F3A-9865-FEC85E2F9BDD}" destId="{27983383-DF65-40CC-8C64-FBBA829219F9}" srcOrd="1" destOrd="0" presId="urn:microsoft.com/office/officeart/2005/8/layout/hList1"/>
    <dgm:cxn modelId="{4F7F322E-0774-442E-AADA-AB200E39D2F8}" type="presParOf" srcId="{2B4222AF-3CB3-4F3A-9865-FEC85E2F9BDD}" destId="{70F87F57-F3FE-4E83-B1B4-22663B5D4665}" srcOrd="2" destOrd="0" presId="urn:microsoft.com/office/officeart/2005/8/layout/hList1"/>
    <dgm:cxn modelId="{4088F49B-050B-48B3-8711-87D3DAB3CC87}" type="presParOf" srcId="{70F87F57-F3FE-4E83-B1B4-22663B5D4665}" destId="{E1F64D83-C9E8-40DC-942A-36CDFE9A1EB2}" srcOrd="0" destOrd="0" presId="urn:microsoft.com/office/officeart/2005/8/layout/hList1"/>
    <dgm:cxn modelId="{BAD914A1-B3FA-466C-B9F1-CB282D05D98E}" type="presParOf" srcId="{70F87F57-F3FE-4E83-B1B4-22663B5D4665}" destId="{77FAC924-3402-48E3-BC7C-F2A6A92CCD43}"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B9CE397-29CF-4EEB-9513-F76F790698DF}" type="doc">
      <dgm:prSet loTypeId="urn:microsoft.com/office/officeart/2008/layout/PictureLineup" loCatId="picture" qsTypeId="urn:microsoft.com/office/officeart/2005/8/quickstyle/simple1" qsCatId="simple" csTypeId="urn:microsoft.com/office/officeart/2005/8/colors/accent1_2" csCatId="accent1" phldr="1"/>
      <dgm:spPr/>
      <dgm:t>
        <a:bodyPr/>
        <a:lstStyle/>
        <a:p>
          <a:endParaRPr lang="en-US"/>
        </a:p>
      </dgm:t>
    </dgm:pt>
    <dgm:pt modelId="{B2FB7066-480B-4EA1-B28B-79D5885CD0CF}">
      <dgm:prSet/>
      <dgm:spPr/>
      <dgm:t>
        <a:bodyPr/>
        <a:lstStyle/>
        <a:p>
          <a:pPr rtl="0"/>
          <a:r>
            <a:rPr lang="en-US"/>
            <a:t>Feet</a:t>
          </a:r>
        </a:p>
      </dgm:t>
    </dgm:pt>
    <dgm:pt modelId="{23BDA5C4-BC8F-48E2-8843-A4623FC6021E}" type="parTrans" cxnId="{FC10FD1C-7263-4A5C-92BD-52746BC7587B}">
      <dgm:prSet/>
      <dgm:spPr/>
      <dgm:t>
        <a:bodyPr/>
        <a:lstStyle/>
        <a:p>
          <a:endParaRPr lang="en-US"/>
        </a:p>
      </dgm:t>
    </dgm:pt>
    <dgm:pt modelId="{3B99107A-28C0-48EA-9D82-293FB11D2A2C}" type="sibTrans" cxnId="{FC10FD1C-7263-4A5C-92BD-52746BC7587B}">
      <dgm:prSet/>
      <dgm:spPr/>
      <dgm:t>
        <a:bodyPr/>
        <a:lstStyle/>
        <a:p>
          <a:endParaRPr lang="en-US"/>
        </a:p>
      </dgm:t>
    </dgm:pt>
    <dgm:pt modelId="{E6ACE0FC-4FE8-41DE-8C8E-77C1CDF17B4F}">
      <dgm:prSet/>
      <dgm:spPr/>
      <dgm:t>
        <a:bodyPr/>
        <a:lstStyle/>
        <a:p>
          <a:pPr rtl="0"/>
          <a:r>
            <a:rPr lang="en-US"/>
            <a:t>risk-stratify; footwear/skin care; rapid referral for ulcer/infection/Charcot suspicion. (NICE NG19). </a:t>
          </a:r>
        </a:p>
      </dgm:t>
    </dgm:pt>
    <dgm:pt modelId="{6056ECA3-8E43-4683-8E25-850AADBBFF6C}" type="parTrans" cxnId="{728CCB1E-31D5-4828-96E7-58AF3764EE9F}">
      <dgm:prSet/>
      <dgm:spPr/>
      <dgm:t>
        <a:bodyPr/>
        <a:lstStyle/>
        <a:p>
          <a:endParaRPr lang="en-US"/>
        </a:p>
      </dgm:t>
    </dgm:pt>
    <dgm:pt modelId="{13493872-E7F4-4C72-A62B-72CCE73DB63B}" type="sibTrans" cxnId="{728CCB1E-31D5-4828-96E7-58AF3764EE9F}">
      <dgm:prSet/>
      <dgm:spPr/>
      <dgm:t>
        <a:bodyPr/>
        <a:lstStyle/>
        <a:p>
          <a:endParaRPr lang="en-US"/>
        </a:p>
      </dgm:t>
    </dgm:pt>
    <dgm:pt modelId="{B90EB6B9-6ABD-4AA6-A93E-57CE9E7ABA44}">
      <dgm:prSet/>
      <dgm:spPr/>
      <dgm:t>
        <a:bodyPr/>
        <a:lstStyle/>
        <a:p>
          <a:pPr rtl="0"/>
          <a:r>
            <a:rPr lang="en-US"/>
            <a:t>Eyes</a:t>
          </a:r>
        </a:p>
      </dgm:t>
    </dgm:pt>
    <dgm:pt modelId="{976F9B10-645A-49F5-9F2F-5213F621265C}" type="parTrans" cxnId="{EAF0E3C8-2250-4D0C-9E19-152D2CEF11D5}">
      <dgm:prSet/>
      <dgm:spPr/>
      <dgm:t>
        <a:bodyPr/>
        <a:lstStyle/>
        <a:p>
          <a:endParaRPr lang="en-US"/>
        </a:p>
      </dgm:t>
    </dgm:pt>
    <dgm:pt modelId="{5F66AA2E-881C-429D-8063-0A1F916E1DB4}" type="sibTrans" cxnId="{EAF0E3C8-2250-4D0C-9E19-152D2CEF11D5}">
      <dgm:prSet/>
      <dgm:spPr/>
      <dgm:t>
        <a:bodyPr/>
        <a:lstStyle/>
        <a:p>
          <a:endParaRPr lang="en-US"/>
        </a:p>
      </dgm:t>
    </dgm:pt>
    <dgm:pt modelId="{0B362071-C713-474F-A6A7-0A9B13118677}">
      <dgm:prSet/>
      <dgm:spPr/>
      <dgm:t>
        <a:bodyPr/>
        <a:lstStyle/>
        <a:p>
          <a:pPr rtl="0"/>
          <a:r>
            <a:rPr lang="en-US" dirty="0"/>
            <a:t>Attend DES; low-risk may move to 2-year interval (confirm status in results). (NHS, 2024; GOV.UK, 2024). </a:t>
          </a:r>
        </a:p>
      </dgm:t>
    </dgm:pt>
    <dgm:pt modelId="{C7D2A684-2E55-4F39-8DA9-D01641DDC3B9}" type="parTrans" cxnId="{A0310B3E-1AA5-4DD2-A0F0-AF6D7DA29E4E}">
      <dgm:prSet/>
      <dgm:spPr/>
      <dgm:t>
        <a:bodyPr/>
        <a:lstStyle/>
        <a:p>
          <a:endParaRPr lang="en-US"/>
        </a:p>
      </dgm:t>
    </dgm:pt>
    <dgm:pt modelId="{68D961B5-CABB-4F66-9825-A6D2AAE35C92}" type="sibTrans" cxnId="{A0310B3E-1AA5-4DD2-A0F0-AF6D7DA29E4E}">
      <dgm:prSet/>
      <dgm:spPr/>
      <dgm:t>
        <a:bodyPr/>
        <a:lstStyle/>
        <a:p>
          <a:endParaRPr lang="en-US"/>
        </a:p>
      </dgm:t>
    </dgm:pt>
    <dgm:pt modelId="{714850CA-A9AF-4954-AED7-00750BCB0561}">
      <dgm:prSet/>
      <dgm:spPr/>
      <dgm:t>
        <a:bodyPr/>
        <a:lstStyle/>
        <a:p>
          <a:pPr rtl="0"/>
          <a:r>
            <a:rPr lang="en-US"/>
            <a:t>Kidneys</a:t>
          </a:r>
        </a:p>
      </dgm:t>
    </dgm:pt>
    <dgm:pt modelId="{F0D91C9F-9E3C-4059-9B2B-3E6B9915CFA3}" type="parTrans" cxnId="{3D43EE49-4398-46DC-912B-6354F26AD4A8}">
      <dgm:prSet/>
      <dgm:spPr/>
      <dgm:t>
        <a:bodyPr/>
        <a:lstStyle/>
        <a:p>
          <a:endParaRPr lang="en-US"/>
        </a:p>
      </dgm:t>
    </dgm:pt>
    <dgm:pt modelId="{698E7735-1D41-4B17-BD3C-4407E3329F94}" type="sibTrans" cxnId="{3D43EE49-4398-46DC-912B-6354F26AD4A8}">
      <dgm:prSet/>
      <dgm:spPr/>
      <dgm:t>
        <a:bodyPr/>
        <a:lstStyle/>
        <a:p>
          <a:endParaRPr lang="en-US"/>
        </a:p>
      </dgm:t>
    </dgm:pt>
    <dgm:pt modelId="{07AFBBE4-AA61-4126-AD22-C5282BC46388}">
      <dgm:prSet/>
      <dgm:spPr/>
      <dgm:t>
        <a:bodyPr/>
        <a:lstStyle/>
        <a:p>
          <a:pPr rtl="0"/>
          <a:r>
            <a:rPr lang="en-US"/>
            <a:t>annual eGFR + ACR; ACEi/ARB if albuminuria/hypertension as per NG203. (NICE NG203). </a:t>
          </a:r>
        </a:p>
      </dgm:t>
    </dgm:pt>
    <dgm:pt modelId="{59187E9A-536C-4636-910F-0367EEE2D939}" type="parTrans" cxnId="{42D38C3F-001A-404D-BECC-4797BB0B3AFD}">
      <dgm:prSet/>
      <dgm:spPr/>
      <dgm:t>
        <a:bodyPr/>
        <a:lstStyle/>
        <a:p>
          <a:endParaRPr lang="en-US"/>
        </a:p>
      </dgm:t>
    </dgm:pt>
    <dgm:pt modelId="{964B7B18-6FDC-464D-9E34-1D42F6DA1B09}" type="sibTrans" cxnId="{42D38C3F-001A-404D-BECC-4797BB0B3AFD}">
      <dgm:prSet/>
      <dgm:spPr/>
      <dgm:t>
        <a:bodyPr/>
        <a:lstStyle/>
        <a:p>
          <a:endParaRPr lang="en-US"/>
        </a:p>
      </dgm:t>
    </dgm:pt>
    <dgm:pt modelId="{DCBB17BB-BCCE-4800-932C-2424E12B3EA5}" type="pres">
      <dgm:prSet presAssocID="{BB9CE397-29CF-4EEB-9513-F76F790698DF}" presName="Name0" presStyleCnt="0">
        <dgm:presLayoutVars>
          <dgm:chMax/>
          <dgm:chPref/>
          <dgm:dir/>
          <dgm:animLvl val="lvl"/>
          <dgm:resizeHandles val="exact"/>
        </dgm:presLayoutVars>
      </dgm:prSet>
      <dgm:spPr/>
    </dgm:pt>
    <dgm:pt modelId="{F54CFDDF-AE17-48BD-AB82-ED75835D6E44}" type="pres">
      <dgm:prSet presAssocID="{B2FB7066-480B-4EA1-B28B-79D5885CD0CF}" presName="composite" presStyleCnt="0"/>
      <dgm:spPr/>
    </dgm:pt>
    <dgm:pt modelId="{9051A56F-4368-4090-923F-14D2E89AE698}" type="pres">
      <dgm:prSet presAssocID="{B2FB7066-480B-4EA1-B28B-79D5885CD0CF}" presName="Image" presStyleLbl="alignNode1" presStyleIdx="0" presStyleCnt="3"/>
      <dgm:spPr>
        <a:blipFill rotWithShape="1">
          <a:blip xmlns:r="http://schemas.openxmlformats.org/officeDocument/2006/relationships" r:embed="rId1"/>
          <a:stretch>
            <a:fillRect/>
          </a:stretch>
        </a:blipFill>
      </dgm:spPr>
    </dgm:pt>
    <dgm:pt modelId="{B9E31D4B-FCA0-46DB-889A-C4CA0F464F27}" type="pres">
      <dgm:prSet presAssocID="{B2FB7066-480B-4EA1-B28B-79D5885CD0CF}" presName="Accent" presStyleLbl="parChTrans1D1" presStyleIdx="0" presStyleCnt="3"/>
      <dgm:spPr/>
    </dgm:pt>
    <dgm:pt modelId="{1C890EE0-53F2-49E6-8D5E-A644A0A95F31}" type="pres">
      <dgm:prSet presAssocID="{B2FB7066-480B-4EA1-B28B-79D5885CD0CF}" presName="Parent" presStyleLbl="revTx" presStyleIdx="0" presStyleCnt="3">
        <dgm:presLayoutVars>
          <dgm:chMax val="0"/>
          <dgm:chPref val="0"/>
          <dgm:bulletEnabled val="1"/>
        </dgm:presLayoutVars>
      </dgm:prSet>
      <dgm:spPr/>
    </dgm:pt>
    <dgm:pt modelId="{BDEBEF62-D303-4CEA-BCA7-E2A7AF210C4A}" type="pres">
      <dgm:prSet presAssocID="{3B99107A-28C0-48EA-9D82-293FB11D2A2C}" presName="sibTrans" presStyleCnt="0"/>
      <dgm:spPr/>
    </dgm:pt>
    <dgm:pt modelId="{C9F5F2F9-D692-4338-9172-2EED9A8C718A}" type="pres">
      <dgm:prSet presAssocID="{B90EB6B9-6ABD-4AA6-A93E-57CE9E7ABA44}" presName="composite" presStyleCnt="0"/>
      <dgm:spPr/>
    </dgm:pt>
    <dgm:pt modelId="{67308ECD-11AB-493C-BC0A-2E15969F55F9}" type="pres">
      <dgm:prSet presAssocID="{B90EB6B9-6ABD-4AA6-A93E-57CE9E7ABA44}" presName="Image" presStyleLbl="alignNode1" presStyleIdx="1" presStyleCnt="3"/>
      <dgm:spPr>
        <a:blipFill rotWithShape="1">
          <a:blip xmlns:r="http://schemas.openxmlformats.org/officeDocument/2006/relationships" r:embed="rId2"/>
          <a:stretch>
            <a:fillRect/>
          </a:stretch>
        </a:blipFill>
      </dgm:spPr>
    </dgm:pt>
    <dgm:pt modelId="{8196BBB0-9140-4C2C-8C61-3DE72E5A2DC8}" type="pres">
      <dgm:prSet presAssocID="{B90EB6B9-6ABD-4AA6-A93E-57CE9E7ABA44}" presName="Accent" presStyleLbl="parChTrans1D1" presStyleIdx="1" presStyleCnt="3"/>
      <dgm:spPr/>
    </dgm:pt>
    <dgm:pt modelId="{DD4C767F-C05F-4898-A0B9-A9A2B9653584}" type="pres">
      <dgm:prSet presAssocID="{B90EB6B9-6ABD-4AA6-A93E-57CE9E7ABA44}" presName="Parent" presStyleLbl="revTx" presStyleIdx="1" presStyleCnt="3">
        <dgm:presLayoutVars>
          <dgm:chMax val="0"/>
          <dgm:chPref val="0"/>
          <dgm:bulletEnabled val="1"/>
        </dgm:presLayoutVars>
      </dgm:prSet>
      <dgm:spPr/>
    </dgm:pt>
    <dgm:pt modelId="{A5E6766A-CD99-4DB1-A1D2-3966B89192C2}" type="pres">
      <dgm:prSet presAssocID="{5F66AA2E-881C-429D-8063-0A1F916E1DB4}" presName="sibTrans" presStyleCnt="0"/>
      <dgm:spPr/>
    </dgm:pt>
    <dgm:pt modelId="{33C35B64-C984-4776-8BB7-A3C1FE8F1E6D}" type="pres">
      <dgm:prSet presAssocID="{714850CA-A9AF-4954-AED7-00750BCB0561}" presName="composite" presStyleCnt="0"/>
      <dgm:spPr/>
    </dgm:pt>
    <dgm:pt modelId="{706AA163-62A6-4177-B379-924536A2289D}" type="pres">
      <dgm:prSet presAssocID="{714850CA-A9AF-4954-AED7-00750BCB0561}" presName="Image" presStyleLbl="alignNode1" presStyleIdx="2" presStyleCnt="3"/>
      <dgm:spPr>
        <a:blipFill rotWithShape="1">
          <a:blip xmlns:r="http://schemas.openxmlformats.org/officeDocument/2006/relationships" r:embed="rId3"/>
          <a:stretch>
            <a:fillRect/>
          </a:stretch>
        </a:blipFill>
      </dgm:spPr>
    </dgm:pt>
    <dgm:pt modelId="{5972F032-8BA9-4EE8-8FD6-A19D5EBCD4D6}" type="pres">
      <dgm:prSet presAssocID="{714850CA-A9AF-4954-AED7-00750BCB0561}" presName="Accent" presStyleLbl="parChTrans1D1" presStyleIdx="2" presStyleCnt="3"/>
      <dgm:spPr/>
    </dgm:pt>
    <dgm:pt modelId="{DA89C36F-F959-442B-ABEF-F3F60813B5B4}" type="pres">
      <dgm:prSet presAssocID="{714850CA-A9AF-4954-AED7-00750BCB0561}" presName="Parent" presStyleLbl="revTx" presStyleIdx="2" presStyleCnt="3">
        <dgm:presLayoutVars>
          <dgm:chMax val="0"/>
          <dgm:chPref val="0"/>
          <dgm:bulletEnabled val="1"/>
        </dgm:presLayoutVars>
      </dgm:prSet>
      <dgm:spPr/>
    </dgm:pt>
  </dgm:ptLst>
  <dgm:cxnLst>
    <dgm:cxn modelId="{FC10FD1C-7263-4A5C-92BD-52746BC7587B}" srcId="{BB9CE397-29CF-4EEB-9513-F76F790698DF}" destId="{B2FB7066-480B-4EA1-B28B-79D5885CD0CF}" srcOrd="0" destOrd="0" parTransId="{23BDA5C4-BC8F-48E2-8843-A4623FC6021E}" sibTransId="{3B99107A-28C0-48EA-9D82-293FB11D2A2C}"/>
    <dgm:cxn modelId="{728CCB1E-31D5-4828-96E7-58AF3764EE9F}" srcId="{B2FB7066-480B-4EA1-B28B-79D5885CD0CF}" destId="{E6ACE0FC-4FE8-41DE-8C8E-77C1CDF17B4F}" srcOrd="0" destOrd="0" parTransId="{6056ECA3-8E43-4683-8E25-850AADBBFF6C}" sibTransId="{13493872-E7F4-4C72-A62B-72CCE73DB63B}"/>
    <dgm:cxn modelId="{FA346027-4497-4B8B-935E-74E4298767BD}" type="presOf" srcId="{714850CA-A9AF-4954-AED7-00750BCB0561}" destId="{DA89C36F-F959-442B-ABEF-F3F60813B5B4}" srcOrd="0" destOrd="0" presId="urn:microsoft.com/office/officeart/2008/layout/PictureLineup"/>
    <dgm:cxn modelId="{48B9A632-C220-438C-97FE-36CE9687C647}" type="presOf" srcId="{BB9CE397-29CF-4EEB-9513-F76F790698DF}" destId="{DCBB17BB-BCCE-4800-932C-2424E12B3EA5}" srcOrd="0" destOrd="0" presId="urn:microsoft.com/office/officeart/2008/layout/PictureLineup"/>
    <dgm:cxn modelId="{A0310B3E-1AA5-4DD2-A0F0-AF6D7DA29E4E}" srcId="{B90EB6B9-6ABD-4AA6-A93E-57CE9E7ABA44}" destId="{0B362071-C713-474F-A6A7-0A9B13118677}" srcOrd="0" destOrd="0" parTransId="{C7D2A684-2E55-4F39-8DA9-D01641DDC3B9}" sibTransId="{68D961B5-CABB-4F66-9825-A6D2AAE35C92}"/>
    <dgm:cxn modelId="{42D38C3F-001A-404D-BECC-4797BB0B3AFD}" srcId="{714850CA-A9AF-4954-AED7-00750BCB0561}" destId="{07AFBBE4-AA61-4126-AD22-C5282BC46388}" srcOrd="0" destOrd="0" parTransId="{59187E9A-536C-4636-910F-0367EEE2D939}" sibTransId="{964B7B18-6FDC-464D-9E34-1D42F6DA1B09}"/>
    <dgm:cxn modelId="{3D43EE49-4398-46DC-912B-6354F26AD4A8}" srcId="{BB9CE397-29CF-4EEB-9513-F76F790698DF}" destId="{714850CA-A9AF-4954-AED7-00750BCB0561}" srcOrd="2" destOrd="0" parTransId="{F0D91C9F-9E3C-4059-9B2B-3E6B9915CFA3}" sibTransId="{698E7735-1D41-4B17-BD3C-4407E3329F94}"/>
    <dgm:cxn modelId="{1210C454-465E-499E-B89B-F5504D58D72B}" type="presOf" srcId="{E6ACE0FC-4FE8-41DE-8C8E-77C1CDF17B4F}" destId="{1C890EE0-53F2-49E6-8D5E-A644A0A95F31}" srcOrd="0" destOrd="1" presId="urn:microsoft.com/office/officeart/2008/layout/PictureLineup"/>
    <dgm:cxn modelId="{EAF0E3C8-2250-4D0C-9E19-152D2CEF11D5}" srcId="{BB9CE397-29CF-4EEB-9513-F76F790698DF}" destId="{B90EB6B9-6ABD-4AA6-A93E-57CE9E7ABA44}" srcOrd="1" destOrd="0" parTransId="{976F9B10-645A-49F5-9F2F-5213F621265C}" sibTransId="{5F66AA2E-881C-429D-8063-0A1F916E1DB4}"/>
    <dgm:cxn modelId="{49AAE6CD-2BE1-455E-BBF8-DD2C8B7EE54A}" type="presOf" srcId="{B90EB6B9-6ABD-4AA6-A93E-57CE9E7ABA44}" destId="{DD4C767F-C05F-4898-A0B9-A9A2B9653584}" srcOrd="0" destOrd="0" presId="urn:microsoft.com/office/officeart/2008/layout/PictureLineup"/>
    <dgm:cxn modelId="{92B8DAEB-981E-44E9-ADE8-A3590FFBD3C3}" type="presOf" srcId="{B2FB7066-480B-4EA1-B28B-79D5885CD0CF}" destId="{1C890EE0-53F2-49E6-8D5E-A644A0A95F31}" srcOrd="0" destOrd="0" presId="urn:microsoft.com/office/officeart/2008/layout/PictureLineup"/>
    <dgm:cxn modelId="{29EB87FD-7EEF-42E1-A042-F72F80316625}" type="presOf" srcId="{0B362071-C713-474F-A6A7-0A9B13118677}" destId="{DD4C767F-C05F-4898-A0B9-A9A2B9653584}" srcOrd="0" destOrd="1" presId="urn:microsoft.com/office/officeart/2008/layout/PictureLineup"/>
    <dgm:cxn modelId="{0882ECFD-EA49-4864-85D2-34F9F5D7E0A1}" type="presOf" srcId="{07AFBBE4-AA61-4126-AD22-C5282BC46388}" destId="{DA89C36F-F959-442B-ABEF-F3F60813B5B4}" srcOrd="0" destOrd="1" presId="urn:microsoft.com/office/officeart/2008/layout/PictureLineup"/>
    <dgm:cxn modelId="{BDC1ADA3-DC42-426D-BFFF-3A9291952AB0}" type="presParOf" srcId="{DCBB17BB-BCCE-4800-932C-2424E12B3EA5}" destId="{F54CFDDF-AE17-48BD-AB82-ED75835D6E44}" srcOrd="0" destOrd="0" presId="urn:microsoft.com/office/officeart/2008/layout/PictureLineup"/>
    <dgm:cxn modelId="{D71E596F-6901-4A48-9F52-F6395A0943C0}" type="presParOf" srcId="{F54CFDDF-AE17-48BD-AB82-ED75835D6E44}" destId="{9051A56F-4368-4090-923F-14D2E89AE698}" srcOrd="0" destOrd="0" presId="urn:microsoft.com/office/officeart/2008/layout/PictureLineup"/>
    <dgm:cxn modelId="{55BA3EAF-FCAD-405F-B31D-E33A17C5F27F}" type="presParOf" srcId="{F54CFDDF-AE17-48BD-AB82-ED75835D6E44}" destId="{B9E31D4B-FCA0-46DB-889A-C4CA0F464F27}" srcOrd="1" destOrd="0" presId="urn:microsoft.com/office/officeart/2008/layout/PictureLineup"/>
    <dgm:cxn modelId="{78D3F956-E616-4F96-98BA-8E0AF0B56E1D}" type="presParOf" srcId="{F54CFDDF-AE17-48BD-AB82-ED75835D6E44}" destId="{1C890EE0-53F2-49E6-8D5E-A644A0A95F31}" srcOrd="2" destOrd="0" presId="urn:microsoft.com/office/officeart/2008/layout/PictureLineup"/>
    <dgm:cxn modelId="{BD57198D-0930-4FEA-A6E9-C7FD1EB7613D}" type="presParOf" srcId="{DCBB17BB-BCCE-4800-932C-2424E12B3EA5}" destId="{BDEBEF62-D303-4CEA-BCA7-E2A7AF210C4A}" srcOrd="1" destOrd="0" presId="urn:microsoft.com/office/officeart/2008/layout/PictureLineup"/>
    <dgm:cxn modelId="{28443327-231B-4D71-BD02-C3742380FC5F}" type="presParOf" srcId="{DCBB17BB-BCCE-4800-932C-2424E12B3EA5}" destId="{C9F5F2F9-D692-4338-9172-2EED9A8C718A}" srcOrd="2" destOrd="0" presId="urn:microsoft.com/office/officeart/2008/layout/PictureLineup"/>
    <dgm:cxn modelId="{7E3C840A-B920-47AB-8C80-D91780EC974A}" type="presParOf" srcId="{C9F5F2F9-D692-4338-9172-2EED9A8C718A}" destId="{67308ECD-11AB-493C-BC0A-2E15969F55F9}" srcOrd="0" destOrd="0" presId="urn:microsoft.com/office/officeart/2008/layout/PictureLineup"/>
    <dgm:cxn modelId="{B55CE0A3-8009-49AF-A59E-FA4BC72ED692}" type="presParOf" srcId="{C9F5F2F9-D692-4338-9172-2EED9A8C718A}" destId="{8196BBB0-9140-4C2C-8C61-3DE72E5A2DC8}" srcOrd="1" destOrd="0" presId="urn:microsoft.com/office/officeart/2008/layout/PictureLineup"/>
    <dgm:cxn modelId="{A37FBFC2-B6E7-4C4C-8B3A-4A8165D73D94}" type="presParOf" srcId="{C9F5F2F9-D692-4338-9172-2EED9A8C718A}" destId="{DD4C767F-C05F-4898-A0B9-A9A2B9653584}" srcOrd="2" destOrd="0" presId="urn:microsoft.com/office/officeart/2008/layout/PictureLineup"/>
    <dgm:cxn modelId="{BE93429D-4A22-4FD8-9FD9-1EE043082AC8}" type="presParOf" srcId="{DCBB17BB-BCCE-4800-932C-2424E12B3EA5}" destId="{A5E6766A-CD99-4DB1-A1D2-3966B89192C2}" srcOrd="3" destOrd="0" presId="urn:microsoft.com/office/officeart/2008/layout/PictureLineup"/>
    <dgm:cxn modelId="{B17121C3-6172-4D8D-A634-5036C4B10FEB}" type="presParOf" srcId="{DCBB17BB-BCCE-4800-932C-2424E12B3EA5}" destId="{33C35B64-C984-4776-8BB7-A3C1FE8F1E6D}" srcOrd="4" destOrd="0" presId="urn:microsoft.com/office/officeart/2008/layout/PictureLineup"/>
    <dgm:cxn modelId="{E91E1D93-1424-4AA9-BAD2-5598A69D2EBB}" type="presParOf" srcId="{33C35B64-C984-4776-8BB7-A3C1FE8F1E6D}" destId="{706AA163-62A6-4177-B379-924536A2289D}" srcOrd="0" destOrd="0" presId="urn:microsoft.com/office/officeart/2008/layout/PictureLineup"/>
    <dgm:cxn modelId="{06A7A12C-B51D-4AD4-B3C5-19FF57FA25E0}" type="presParOf" srcId="{33C35B64-C984-4776-8BB7-A3C1FE8F1E6D}" destId="{5972F032-8BA9-4EE8-8FD6-A19D5EBCD4D6}" srcOrd="1" destOrd="0" presId="urn:microsoft.com/office/officeart/2008/layout/PictureLineup"/>
    <dgm:cxn modelId="{0DCAA0FA-E28A-454D-99A2-CC2E6FD4F315}" type="presParOf" srcId="{33C35B64-C984-4776-8BB7-A3C1FE8F1E6D}" destId="{DA89C36F-F959-442B-ABEF-F3F60813B5B4}" srcOrd="2" destOrd="0" presId="urn:microsoft.com/office/officeart/2008/layout/PictureLineup"/>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E845E8-8344-4487-B045-15370D0D4A0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8DD53A71-43A1-4FBC-A4A7-10137A7D00E8}">
      <dgm:prSet/>
      <dgm:spPr/>
      <dgm:t>
        <a:bodyPr/>
        <a:lstStyle/>
        <a:p>
          <a:pPr rtl="0"/>
          <a:r>
            <a:rPr lang="en-US" b="1"/>
            <a:t>Shared Decision-Making (NICE NG197, 2021)</a:t>
          </a:r>
          <a:endParaRPr lang="en-US"/>
        </a:p>
      </dgm:t>
    </dgm:pt>
    <dgm:pt modelId="{8642CFC6-2340-4985-BF2A-1A337B5E5F4E}" type="parTrans" cxnId="{5BF43D9F-6314-4054-9F5F-E0DC760CAE2B}">
      <dgm:prSet/>
      <dgm:spPr/>
      <dgm:t>
        <a:bodyPr/>
        <a:lstStyle/>
        <a:p>
          <a:endParaRPr lang="en-US"/>
        </a:p>
      </dgm:t>
    </dgm:pt>
    <dgm:pt modelId="{4D31B2CF-8719-4F48-9EAE-C29A5F02A917}" type="sibTrans" cxnId="{5BF43D9F-6314-4054-9F5F-E0DC760CAE2B}">
      <dgm:prSet/>
      <dgm:spPr/>
      <dgm:t>
        <a:bodyPr/>
        <a:lstStyle/>
        <a:p>
          <a:endParaRPr lang="en-US"/>
        </a:p>
      </dgm:t>
    </dgm:pt>
    <dgm:pt modelId="{715F063A-B20E-4F6F-9428-B72040EDBDD3}">
      <dgm:prSet/>
      <dgm:spPr/>
      <dgm:t>
        <a:bodyPr/>
        <a:lstStyle/>
        <a:p>
          <a:pPr rtl="0"/>
          <a:r>
            <a:rPr lang="en-US"/>
            <a:t>Discuss treatment options, risks, and benefits clearly.</a:t>
          </a:r>
        </a:p>
      </dgm:t>
    </dgm:pt>
    <dgm:pt modelId="{D32611AB-A753-4080-86E3-4D8360E66826}" type="parTrans" cxnId="{FC128A0C-611C-4817-AB8E-535A8CE0CA1F}">
      <dgm:prSet/>
      <dgm:spPr/>
      <dgm:t>
        <a:bodyPr/>
        <a:lstStyle/>
        <a:p>
          <a:endParaRPr lang="en-US"/>
        </a:p>
      </dgm:t>
    </dgm:pt>
    <dgm:pt modelId="{9BA927F4-5671-4A67-9BAF-5ED32C7E8B99}" type="sibTrans" cxnId="{FC128A0C-611C-4817-AB8E-535A8CE0CA1F}">
      <dgm:prSet/>
      <dgm:spPr/>
      <dgm:t>
        <a:bodyPr/>
        <a:lstStyle/>
        <a:p>
          <a:endParaRPr lang="en-US"/>
        </a:p>
      </dgm:t>
    </dgm:pt>
    <dgm:pt modelId="{46A901A8-10B0-470A-AE04-48117CF8179C}">
      <dgm:prSet/>
      <dgm:spPr/>
      <dgm:t>
        <a:bodyPr/>
        <a:lstStyle/>
        <a:p>
          <a:pPr rtl="0"/>
          <a:r>
            <a:rPr lang="en-US"/>
            <a:t>Use plain, jargon-free language.</a:t>
          </a:r>
        </a:p>
      </dgm:t>
    </dgm:pt>
    <dgm:pt modelId="{ABF59B3A-C44F-4F79-B3A3-4F0C60B663E6}" type="parTrans" cxnId="{4FA05122-AB97-4C6E-B07E-BFD159DAEEB6}">
      <dgm:prSet/>
      <dgm:spPr/>
      <dgm:t>
        <a:bodyPr/>
        <a:lstStyle/>
        <a:p>
          <a:endParaRPr lang="en-US"/>
        </a:p>
      </dgm:t>
    </dgm:pt>
    <dgm:pt modelId="{3320E672-2DEE-41FE-9329-632C64BC6953}" type="sibTrans" cxnId="{4FA05122-AB97-4C6E-B07E-BFD159DAEEB6}">
      <dgm:prSet/>
      <dgm:spPr/>
      <dgm:t>
        <a:bodyPr/>
        <a:lstStyle/>
        <a:p>
          <a:endParaRPr lang="en-US"/>
        </a:p>
      </dgm:t>
    </dgm:pt>
    <dgm:pt modelId="{6B39FBA1-825C-4B48-8B60-8451D39D5273}">
      <dgm:prSet/>
      <dgm:spPr/>
      <dgm:t>
        <a:bodyPr/>
        <a:lstStyle/>
        <a:p>
          <a:pPr rtl="0"/>
          <a:r>
            <a:rPr lang="en-US"/>
            <a:t>Involve patients in setting goals and preferences.</a:t>
          </a:r>
        </a:p>
      </dgm:t>
    </dgm:pt>
    <dgm:pt modelId="{0E08F7E9-655D-47F5-A6F0-F90253F9C1A0}" type="parTrans" cxnId="{0B5B7DF1-D3B0-409F-87DE-B0A6F5553678}">
      <dgm:prSet/>
      <dgm:spPr/>
      <dgm:t>
        <a:bodyPr/>
        <a:lstStyle/>
        <a:p>
          <a:endParaRPr lang="en-US"/>
        </a:p>
      </dgm:t>
    </dgm:pt>
    <dgm:pt modelId="{1BF9BD63-596F-4516-B773-D14F1C0C045F}" type="sibTrans" cxnId="{0B5B7DF1-D3B0-409F-87DE-B0A6F5553678}">
      <dgm:prSet/>
      <dgm:spPr/>
      <dgm:t>
        <a:bodyPr/>
        <a:lstStyle/>
        <a:p>
          <a:endParaRPr lang="en-US"/>
        </a:p>
      </dgm:t>
    </dgm:pt>
    <dgm:pt modelId="{9FC217B0-D5DA-4300-9A49-DE24B840C0FF}">
      <dgm:prSet/>
      <dgm:spPr/>
      <dgm:t>
        <a:bodyPr/>
        <a:lstStyle/>
        <a:p>
          <a:pPr rtl="0"/>
          <a:r>
            <a:rPr lang="en-US"/>
            <a:t>Apply decision aids to support understanding.</a:t>
          </a:r>
        </a:p>
      </dgm:t>
    </dgm:pt>
    <dgm:pt modelId="{E4E08433-849C-4759-ACF5-77B61E1625E7}" type="parTrans" cxnId="{AAC8380C-ADDA-482C-98FF-DA8A8CB00950}">
      <dgm:prSet/>
      <dgm:spPr/>
      <dgm:t>
        <a:bodyPr/>
        <a:lstStyle/>
        <a:p>
          <a:endParaRPr lang="en-US"/>
        </a:p>
      </dgm:t>
    </dgm:pt>
    <dgm:pt modelId="{0D46A13F-1BE6-4F5F-959C-4D74ED1311A4}" type="sibTrans" cxnId="{AAC8380C-ADDA-482C-98FF-DA8A8CB00950}">
      <dgm:prSet/>
      <dgm:spPr/>
      <dgm:t>
        <a:bodyPr/>
        <a:lstStyle/>
        <a:p>
          <a:endParaRPr lang="en-US"/>
        </a:p>
      </dgm:t>
    </dgm:pt>
    <dgm:pt modelId="{D2FA5CF9-A19A-456B-8352-5FB93F4B64FD}">
      <dgm:prSet/>
      <dgm:spPr/>
      <dgm:t>
        <a:bodyPr/>
        <a:lstStyle/>
        <a:p>
          <a:pPr rtl="0"/>
          <a:r>
            <a:rPr lang="en-US"/>
            <a:t>Encourage collaborative, person-centred care (NICE NG197, 2021</a:t>
          </a:r>
        </a:p>
      </dgm:t>
    </dgm:pt>
    <dgm:pt modelId="{5A8C5A15-35D6-4C3B-A5C0-B17B4B70FCDF}" type="parTrans" cxnId="{E57A29B4-5DEE-461A-9BBB-E3C1CE609E03}">
      <dgm:prSet/>
      <dgm:spPr/>
      <dgm:t>
        <a:bodyPr/>
        <a:lstStyle/>
        <a:p>
          <a:endParaRPr lang="en-US"/>
        </a:p>
      </dgm:t>
    </dgm:pt>
    <dgm:pt modelId="{2AA32BDE-6756-42E6-8DD3-EC4AA96B6C89}" type="sibTrans" cxnId="{E57A29B4-5DEE-461A-9BBB-E3C1CE609E03}">
      <dgm:prSet/>
      <dgm:spPr/>
      <dgm:t>
        <a:bodyPr/>
        <a:lstStyle/>
        <a:p>
          <a:endParaRPr lang="en-US"/>
        </a:p>
      </dgm:t>
    </dgm:pt>
    <dgm:pt modelId="{C2B3F6F0-4848-4447-8484-55FC9F3094FE}">
      <dgm:prSet/>
      <dgm:spPr/>
      <dgm:t>
        <a:bodyPr/>
        <a:lstStyle/>
        <a:p>
          <a:pPr rtl="0"/>
          <a:r>
            <a:rPr lang="en-US" b="1"/>
            <a:t>Consent &amp; Capacity (NHS MCA overview, 2025; CQC, 2025)</a:t>
          </a:r>
          <a:endParaRPr lang="en-US"/>
        </a:p>
      </dgm:t>
    </dgm:pt>
    <dgm:pt modelId="{1497BCD5-E409-4779-98C9-0719F8F9F041}" type="parTrans" cxnId="{2E4D69B1-6658-4BC5-94A1-5D9E2B247650}">
      <dgm:prSet/>
      <dgm:spPr/>
      <dgm:t>
        <a:bodyPr/>
        <a:lstStyle/>
        <a:p>
          <a:endParaRPr lang="en-US"/>
        </a:p>
      </dgm:t>
    </dgm:pt>
    <dgm:pt modelId="{AC582269-9C12-4D90-9D53-4FC771E28390}" type="sibTrans" cxnId="{2E4D69B1-6658-4BC5-94A1-5D9E2B247650}">
      <dgm:prSet/>
      <dgm:spPr/>
      <dgm:t>
        <a:bodyPr/>
        <a:lstStyle/>
        <a:p>
          <a:endParaRPr lang="en-US"/>
        </a:p>
      </dgm:t>
    </dgm:pt>
    <dgm:pt modelId="{349BF56A-1EA1-40EC-A968-1682CE1E9050}">
      <dgm:prSet/>
      <dgm:spPr/>
      <dgm:t>
        <a:bodyPr/>
        <a:lstStyle/>
        <a:p>
          <a:pPr rtl="0"/>
          <a:r>
            <a:rPr lang="en-US"/>
            <a:t>Follow the Mental Capacity Act 2005 principles.</a:t>
          </a:r>
        </a:p>
      </dgm:t>
    </dgm:pt>
    <dgm:pt modelId="{453FB489-550F-4041-A362-FBE45FAFCEFD}" type="parTrans" cxnId="{D1F7B77E-E59C-4032-8DB9-D9391A27B02D}">
      <dgm:prSet/>
      <dgm:spPr/>
      <dgm:t>
        <a:bodyPr/>
        <a:lstStyle/>
        <a:p>
          <a:endParaRPr lang="en-US"/>
        </a:p>
      </dgm:t>
    </dgm:pt>
    <dgm:pt modelId="{4D068978-939B-4230-8E84-F6FDAED989E6}" type="sibTrans" cxnId="{D1F7B77E-E59C-4032-8DB9-D9391A27B02D}">
      <dgm:prSet/>
      <dgm:spPr/>
      <dgm:t>
        <a:bodyPr/>
        <a:lstStyle/>
        <a:p>
          <a:endParaRPr lang="en-US"/>
        </a:p>
      </dgm:t>
    </dgm:pt>
    <dgm:pt modelId="{C8D52695-4B1A-4C40-BA27-EC7968304DFB}">
      <dgm:prSet/>
      <dgm:spPr/>
      <dgm:t>
        <a:bodyPr/>
        <a:lstStyle/>
        <a:p>
          <a:pPr rtl="0"/>
          <a:r>
            <a:rPr lang="en-US"/>
            <a:t>Assume capacity unless proven otherwise.</a:t>
          </a:r>
        </a:p>
      </dgm:t>
    </dgm:pt>
    <dgm:pt modelId="{C5992C43-B2DE-4F02-A50C-2887CAB3FD94}" type="parTrans" cxnId="{31793982-33F1-42D2-881C-E9A170928042}">
      <dgm:prSet/>
      <dgm:spPr/>
      <dgm:t>
        <a:bodyPr/>
        <a:lstStyle/>
        <a:p>
          <a:endParaRPr lang="en-US"/>
        </a:p>
      </dgm:t>
    </dgm:pt>
    <dgm:pt modelId="{F7B69981-1844-4276-91C6-3F406DCD96AA}" type="sibTrans" cxnId="{31793982-33F1-42D2-881C-E9A170928042}">
      <dgm:prSet/>
      <dgm:spPr/>
      <dgm:t>
        <a:bodyPr/>
        <a:lstStyle/>
        <a:p>
          <a:endParaRPr lang="en-US"/>
        </a:p>
      </dgm:t>
    </dgm:pt>
    <dgm:pt modelId="{D4F10342-A5B3-4A0D-A68C-EC9D01E692D3}">
      <dgm:prSet/>
      <dgm:spPr/>
      <dgm:t>
        <a:bodyPr/>
        <a:lstStyle/>
        <a:p>
          <a:pPr rtl="0"/>
          <a:r>
            <a:rPr lang="en-US"/>
            <a:t>Provide support to aid decision-making (CQC, 2025)</a:t>
          </a:r>
        </a:p>
      </dgm:t>
    </dgm:pt>
    <dgm:pt modelId="{26D8EA6D-18CE-4DE6-9C89-5ADB95A84974}" type="parTrans" cxnId="{5DA99874-223D-4B08-AC23-C96C5435F48B}">
      <dgm:prSet/>
      <dgm:spPr/>
      <dgm:t>
        <a:bodyPr/>
        <a:lstStyle/>
        <a:p>
          <a:endParaRPr lang="en-US"/>
        </a:p>
      </dgm:t>
    </dgm:pt>
    <dgm:pt modelId="{1F67B6F2-E921-46CD-AE24-C0A663FB6D7D}" type="sibTrans" cxnId="{5DA99874-223D-4B08-AC23-C96C5435F48B}">
      <dgm:prSet/>
      <dgm:spPr/>
      <dgm:t>
        <a:bodyPr/>
        <a:lstStyle/>
        <a:p>
          <a:endParaRPr lang="en-US"/>
        </a:p>
      </dgm:t>
    </dgm:pt>
    <dgm:pt modelId="{C5755413-789B-4142-8A48-BC5A2F53F902}">
      <dgm:prSet/>
      <dgm:spPr/>
      <dgm:t>
        <a:bodyPr/>
        <a:lstStyle/>
        <a:p>
          <a:pPr rtl="0"/>
          <a:r>
            <a:rPr lang="en-US"/>
            <a:t>If capacity lacking, act in best interests.</a:t>
          </a:r>
        </a:p>
      </dgm:t>
    </dgm:pt>
    <dgm:pt modelId="{29F9402E-47C3-4057-82FF-D008152B935C}" type="parTrans" cxnId="{40F1457B-6F56-4011-97CE-E9C5D0F697C7}">
      <dgm:prSet/>
      <dgm:spPr/>
      <dgm:t>
        <a:bodyPr/>
        <a:lstStyle/>
        <a:p>
          <a:endParaRPr lang="en-US"/>
        </a:p>
      </dgm:t>
    </dgm:pt>
    <dgm:pt modelId="{CB75A0AE-9471-4AAE-9AEC-A7A5522CB5F9}" type="sibTrans" cxnId="{40F1457B-6F56-4011-97CE-E9C5D0F697C7}">
      <dgm:prSet/>
      <dgm:spPr/>
      <dgm:t>
        <a:bodyPr/>
        <a:lstStyle/>
        <a:p>
          <a:endParaRPr lang="en-US"/>
        </a:p>
      </dgm:t>
    </dgm:pt>
    <dgm:pt modelId="{2388B509-1423-47DA-802F-B5B6D1D503C2}">
      <dgm:prSet/>
      <dgm:spPr/>
      <dgm:t>
        <a:bodyPr/>
        <a:lstStyle/>
        <a:p>
          <a:pPr rtl="0"/>
          <a:r>
            <a:rPr lang="en-US"/>
            <a:t>Document decisions clearly and transparently (NHS MCA overview, 2025)</a:t>
          </a:r>
        </a:p>
      </dgm:t>
    </dgm:pt>
    <dgm:pt modelId="{957E127E-894E-416A-85F4-8E7768B98967}" type="parTrans" cxnId="{5737B935-822A-498E-93E3-4C971E9E30B2}">
      <dgm:prSet/>
      <dgm:spPr/>
      <dgm:t>
        <a:bodyPr/>
        <a:lstStyle/>
        <a:p>
          <a:endParaRPr lang="en-US"/>
        </a:p>
      </dgm:t>
    </dgm:pt>
    <dgm:pt modelId="{7F0CBA64-B00E-4EFF-ABD4-28514BCB1E67}" type="sibTrans" cxnId="{5737B935-822A-498E-93E3-4C971E9E30B2}">
      <dgm:prSet/>
      <dgm:spPr/>
      <dgm:t>
        <a:bodyPr/>
        <a:lstStyle/>
        <a:p>
          <a:endParaRPr lang="en-US"/>
        </a:p>
      </dgm:t>
    </dgm:pt>
    <dgm:pt modelId="{335864B6-E104-44E8-8DEC-704559F163C4}">
      <dgm:prSet/>
      <dgm:spPr/>
      <dgm:t>
        <a:bodyPr/>
        <a:lstStyle/>
        <a:p>
          <a:pPr rtl="0"/>
          <a:r>
            <a:rPr lang="en-US" b="1"/>
            <a:t>Confidentiality &amp; Dignity (NICE NG197, 2021)</a:t>
          </a:r>
          <a:endParaRPr lang="en-US"/>
        </a:p>
      </dgm:t>
    </dgm:pt>
    <dgm:pt modelId="{5440E8A5-E45F-4642-8041-A4E5CDD03964}" type="parTrans" cxnId="{6FB46D51-9ACA-4AA0-B92F-5C4D0987CADE}">
      <dgm:prSet/>
      <dgm:spPr/>
      <dgm:t>
        <a:bodyPr/>
        <a:lstStyle/>
        <a:p>
          <a:endParaRPr lang="en-US"/>
        </a:p>
      </dgm:t>
    </dgm:pt>
    <dgm:pt modelId="{2D028EEF-0AAC-455F-AE4B-33991B707863}" type="sibTrans" cxnId="{6FB46D51-9ACA-4AA0-B92F-5C4D0987CADE}">
      <dgm:prSet/>
      <dgm:spPr/>
      <dgm:t>
        <a:bodyPr/>
        <a:lstStyle/>
        <a:p>
          <a:endParaRPr lang="en-US"/>
        </a:p>
      </dgm:t>
    </dgm:pt>
    <dgm:pt modelId="{4D0817D1-7BC7-433E-9F3F-B40B1C7DBE45}">
      <dgm:prSet/>
      <dgm:spPr/>
      <dgm:t>
        <a:bodyPr/>
        <a:lstStyle/>
        <a:p>
          <a:pPr rtl="0"/>
          <a:r>
            <a:rPr lang="en-US"/>
            <a:t>Share only the minimum necessary information.</a:t>
          </a:r>
        </a:p>
      </dgm:t>
    </dgm:pt>
    <dgm:pt modelId="{58A5B186-72B7-4668-9A89-3D23FA78D8E3}" type="parTrans" cxnId="{0553ABCD-033D-43FE-B6BD-BB1B75C3BDFE}">
      <dgm:prSet/>
      <dgm:spPr/>
      <dgm:t>
        <a:bodyPr/>
        <a:lstStyle/>
        <a:p>
          <a:endParaRPr lang="en-US"/>
        </a:p>
      </dgm:t>
    </dgm:pt>
    <dgm:pt modelId="{04BBEFA5-583B-443E-A2F3-E982F8994399}" type="sibTrans" cxnId="{0553ABCD-033D-43FE-B6BD-BB1B75C3BDFE}">
      <dgm:prSet/>
      <dgm:spPr/>
      <dgm:t>
        <a:bodyPr/>
        <a:lstStyle/>
        <a:p>
          <a:endParaRPr lang="en-US"/>
        </a:p>
      </dgm:t>
    </dgm:pt>
    <dgm:pt modelId="{54CC4422-5C2B-4C46-A3D4-8CF40B184227}">
      <dgm:prSet/>
      <dgm:spPr/>
      <dgm:t>
        <a:bodyPr/>
        <a:lstStyle/>
        <a:p>
          <a:pPr rtl="0"/>
          <a:r>
            <a:rPr lang="en-US"/>
            <a:t>Respect privacy, dignity, and cultural values.</a:t>
          </a:r>
        </a:p>
      </dgm:t>
    </dgm:pt>
    <dgm:pt modelId="{4531003E-1D19-426F-A333-ACF956D3AF9D}" type="parTrans" cxnId="{1425E2B8-38F4-4B8B-AB31-EABF57A2286C}">
      <dgm:prSet/>
      <dgm:spPr/>
      <dgm:t>
        <a:bodyPr/>
        <a:lstStyle/>
        <a:p>
          <a:endParaRPr lang="en-US"/>
        </a:p>
      </dgm:t>
    </dgm:pt>
    <dgm:pt modelId="{CBF26B20-9E2F-4920-87BC-A120315A4C59}" type="sibTrans" cxnId="{1425E2B8-38F4-4B8B-AB31-EABF57A2286C}">
      <dgm:prSet/>
      <dgm:spPr/>
      <dgm:t>
        <a:bodyPr/>
        <a:lstStyle/>
        <a:p>
          <a:endParaRPr lang="en-US"/>
        </a:p>
      </dgm:t>
    </dgm:pt>
    <dgm:pt modelId="{0C1CD839-0ABD-48CA-ACF1-591FC6606703}">
      <dgm:prSet/>
      <dgm:spPr/>
      <dgm:t>
        <a:bodyPr/>
        <a:lstStyle/>
        <a:p>
          <a:pPr rtl="0"/>
          <a:r>
            <a:rPr lang="en-US"/>
            <a:t>Involve family or carers only with consent.</a:t>
          </a:r>
        </a:p>
      </dgm:t>
    </dgm:pt>
    <dgm:pt modelId="{9D59D697-4A4B-4DFF-A7D3-07D1DE2504C5}" type="parTrans" cxnId="{85EF9123-2836-4BBD-9C8A-0F1E07DD2A76}">
      <dgm:prSet/>
      <dgm:spPr/>
      <dgm:t>
        <a:bodyPr/>
        <a:lstStyle/>
        <a:p>
          <a:endParaRPr lang="en-US"/>
        </a:p>
      </dgm:t>
    </dgm:pt>
    <dgm:pt modelId="{7DB79A1F-1CE4-459A-91C6-DF9593A4A3FD}" type="sibTrans" cxnId="{85EF9123-2836-4BBD-9C8A-0F1E07DD2A76}">
      <dgm:prSet/>
      <dgm:spPr/>
      <dgm:t>
        <a:bodyPr/>
        <a:lstStyle/>
        <a:p>
          <a:endParaRPr lang="en-US"/>
        </a:p>
      </dgm:t>
    </dgm:pt>
    <dgm:pt modelId="{56722F5D-DAE2-4747-967C-41B4B5009AE4}">
      <dgm:prSet/>
      <dgm:spPr/>
      <dgm:t>
        <a:bodyPr/>
        <a:lstStyle/>
        <a:p>
          <a:pPr rtl="0"/>
          <a:r>
            <a:rPr lang="en-US"/>
            <a:t>Maintain trust and professionalism in all interactions.</a:t>
          </a:r>
        </a:p>
      </dgm:t>
    </dgm:pt>
    <dgm:pt modelId="{29C65ECC-32E8-495E-9322-6ADE241771DB}" type="parTrans" cxnId="{3809972E-24EE-448C-B425-E5E30422480B}">
      <dgm:prSet/>
      <dgm:spPr/>
      <dgm:t>
        <a:bodyPr/>
        <a:lstStyle/>
        <a:p>
          <a:endParaRPr lang="en-US"/>
        </a:p>
      </dgm:t>
    </dgm:pt>
    <dgm:pt modelId="{5AF25749-7AC4-4591-BA54-B50227C9A625}" type="sibTrans" cxnId="{3809972E-24EE-448C-B425-E5E30422480B}">
      <dgm:prSet/>
      <dgm:spPr/>
      <dgm:t>
        <a:bodyPr/>
        <a:lstStyle/>
        <a:p>
          <a:endParaRPr lang="en-US"/>
        </a:p>
      </dgm:t>
    </dgm:pt>
    <dgm:pt modelId="{3A096092-1F05-4849-B61C-673D0E7EAA7B}">
      <dgm:prSet/>
      <dgm:spPr/>
      <dgm:t>
        <a:bodyPr/>
        <a:lstStyle/>
        <a:p>
          <a:pPr rtl="0"/>
          <a:r>
            <a:rPr lang="en-US"/>
            <a:t>Uphold NICE NG197 ethical principles throughout care (NICE NG197, 2021)</a:t>
          </a:r>
        </a:p>
      </dgm:t>
    </dgm:pt>
    <dgm:pt modelId="{A4B60CA7-8431-45B1-8789-E75DBC855CD7}" type="parTrans" cxnId="{85821A15-E846-47D5-AB33-580B3A71B511}">
      <dgm:prSet/>
      <dgm:spPr/>
      <dgm:t>
        <a:bodyPr/>
        <a:lstStyle/>
        <a:p>
          <a:endParaRPr lang="en-US"/>
        </a:p>
      </dgm:t>
    </dgm:pt>
    <dgm:pt modelId="{62E443D0-3F22-4E65-B7D7-0E36D753D78F}" type="sibTrans" cxnId="{85821A15-E846-47D5-AB33-580B3A71B511}">
      <dgm:prSet/>
      <dgm:spPr/>
      <dgm:t>
        <a:bodyPr/>
        <a:lstStyle/>
        <a:p>
          <a:endParaRPr lang="en-US"/>
        </a:p>
      </dgm:t>
    </dgm:pt>
    <dgm:pt modelId="{A0D5B98D-93A4-417C-AE65-F16D411330C9}" type="pres">
      <dgm:prSet presAssocID="{E1E845E8-8344-4487-B045-15370D0D4A0E}" presName="Name0" presStyleCnt="0">
        <dgm:presLayoutVars>
          <dgm:dir/>
          <dgm:animLvl val="lvl"/>
          <dgm:resizeHandles val="exact"/>
        </dgm:presLayoutVars>
      </dgm:prSet>
      <dgm:spPr/>
    </dgm:pt>
    <dgm:pt modelId="{F57744D6-A25F-4689-A56A-3D0282A4D65F}" type="pres">
      <dgm:prSet presAssocID="{335864B6-E104-44E8-8DEC-704559F163C4}" presName="boxAndChildren" presStyleCnt="0"/>
      <dgm:spPr/>
    </dgm:pt>
    <dgm:pt modelId="{2E6B5CA6-0C35-4ED5-8DE0-EA0F8B2DBDFA}" type="pres">
      <dgm:prSet presAssocID="{335864B6-E104-44E8-8DEC-704559F163C4}" presName="parentTextBox" presStyleLbl="node1" presStyleIdx="0" presStyleCnt="3"/>
      <dgm:spPr/>
    </dgm:pt>
    <dgm:pt modelId="{5701EB8E-CD29-4DBA-8DBC-C88C95D390F5}" type="pres">
      <dgm:prSet presAssocID="{335864B6-E104-44E8-8DEC-704559F163C4}" presName="entireBox" presStyleLbl="node1" presStyleIdx="0" presStyleCnt="3"/>
      <dgm:spPr/>
    </dgm:pt>
    <dgm:pt modelId="{80B74F1A-3B72-435B-A23C-B4FF44390F3A}" type="pres">
      <dgm:prSet presAssocID="{335864B6-E104-44E8-8DEC-704559F163C4}" presName="descendantBox" presStyleCnt="0"/>
      <dgm:spPr/>
    </dgm:pt>
    <dgm:pt modelId="{2A18B11F-0A85-4F68-B902-BF37153EED33}" type="pres">
      <dgm:prSet presAssocID="{4D0817D1-7BC7-433E-9F3F-B40B1C7DBE45}" presName="childTextBox" presStyleLbl="fgAccFollowNode1" presStyleIdx="0" presStyleCnt="15">
        <dgm:presLayoutVars>
          <dgm:bulletEnabled val="1"/>
        </dgm:presLayoutVars>
      </dgm:prSet>
      <dgm:spPr/>
    </dgm:pt>
    <dgm:pt modelId="{E1C6F5C2-D8A0-44E0-8CFC-0B5CEC5C38C1}" type="pres">
      <dgm:prSet presAssocID="{54CC4422-5C2B-4C46-A3D4-8CF40B184227}" presName="childTextBox" presStyleLbl="fgAccFollowNode1" presStyleIdx="1" presStyleCnt="15">
        <dgm:presLayoutVars>
          <dgm:bulletEnabled val="1"/>
        </dgm:presLayoutVars>
      </dgm:prSet>
      <dgm:spPr/>
    </dgm:pt>
    <dgm:pt modelId="{79E496E0-838B-4711-A6FB-EF7401C6C58A}" type="pres">
      <dgm:prSet presAssocID="{0C1CD839-0ABD-48CA-ACF1-591FC6606703}" presName="childTextBox" presStyleLbl="fgAccFollowNode1" presStyleIdx="2" presStyleCnt="15">
        <dgm:presLayoutVars>
          <dgm:bulletEnabled val="1"/>
        </dgm:presLayoutVars>
      </dgm:prSet>
      <dgm:spPr/>
    </dgm:pt>
    <dgm:pt modelId="{58218D0C-9BA0-41A4-9535-C95C88E8AF21}" type="pres">
      <dgm:prSet presAssocID="{56722F5D-DAE2-4747-967C-41B4B5009AE4}" presName="childTextBox" presStyleLbl="fgAccFollowNode1" presStyleIdx="3" presStyleCnt="15">
        <dgm:presLayoutVars>
          <dgm:bulletEnabled val="1"/>
        </dgm:presLayoutVars>
      </dgm:prSet>
      <dgm:spPr/>
    </dgm:pt>
    <dgm:pt modelId="{46EB679B-4272-4C4D-997F-FCC511DAA506}" type="pres">
      <dgm:prSet presAssocID="{3A096092-1F05-4849-B61C-673D0E7EAA7B}" presName="childTextBox" presStyleLbl="fgAccFollowNode1" presStyleIdx="4" presStyleCnt="15">
        <dgm:presLayoutVars>
          <dgm:bulletEnabled val="1"/>
        </dgm:presLayoutVars>
      </dgm:prSet>
      <dgm:spPr/>
    </dgm:pt>
    <dgm:pt modelId="{BF2D549D-B35B-4C97-82B7-94FA514336A8}" type="pres">
      <dgm:prSet presAssocID="{AC582269-9C12-4D90-9D53-4FC771E28390}" presName="sp" presStyleCnt="0"/>
      <dgm:spPr/>
    </dgm:pt>
    <dgm:pt modelId="{25CD1E18-DF2F-4FDC-9BBB-CFDAD053F9CF}" type="pres">
      <dgm:prSet presAssocID="{C2B3F6F0-4848-4447-8484-55FC9F3094FE}" presName="arrowAndChildren" presStyleCnt="0"/>
      <dgm:spPr/>
    </dgm:pt>
    <dgm:pt modelId="{6C3B2E0A-7413-4AE5-AB35-C8C1B73C7C58}" type="pres">
      <dgm:prSet presAssocID="{C2B3F6F0-4848-4447-8484-55FC9F3094FE}" presName="parentTextArrow" presStyleLbl="node1" presStyleIdx="0" presStyleCnt="3"/>
      <dgm:spPr/>
    </dgm:pt>
    <dgm:pt modelId="{C5847AE7-9F32-4E41-85F9-0E9F72500819}" type="pres">
      <dgm:prSet presAssocID="{C2B3F6F0-4848-4447-8484-55FC9F3094FE}" presName="arrow" presStyleLbl="node1" presStyleIdx="1" presStyleCnt="3"/>
      <dgm:spPr/>
    </dgm:pt>
    <dgm:pt modelId="{39A9ABE1-3583-402A-94C5-74CDEC83FE72}" type="pres">
      <dgm:prSet presAssocID="{C2B3F6F0-4848-4447-8484-55FC9F3094FE}" presName="descendantArrow" presStyleCnt="0"/>
      <dgm:spPr/>
    </dgm:pt>
    <dgm:pt modelId="{05DCD855-AF5C-4A82-B25B-DE6B228B453E}" type="pres">
      <dgm:prSet presAssocID="{349BF56A-1EA1-40EC-A968-1682CE1E9050}" presName="childTextArrow" presStyleLbl="fgAccFollowNode1" presStyleIdx="5" presStyleCnt="15">
        <dgm:presLayoutVars>
          <dgm:bulletEnabled val="1"/>
        </dgm:presLayoutVars>
      </dgm:prSet>
      <dgm:spPr/>
    </dgm:pt>
    <dgm:pt modelId="{06DA1A6B-AFE3-4527-8638-673EFA4B5E2E}" type="pres">
      <dgm:prSet presAssocID="{C8D52695-4B1A-4C40-BA27-EC7968304DFB}" presName="childTextArrow" presStyleLbl="fgAccFollowNode1" presStyleIdx="6" presStyleCnt="15">
        <dgm:presLayoutVars>
          <dgm:bulletEnabled val="1"/>
        </dgm:presLayoutVars>
      </dgm:prSet>
      <dgm:spPr/>
    </dgm:pt>
    <dgm:pt modelId="{3F817C79-721B-4FFC-AD73-59868A7A8A66}" type="pres">
      <dgm:prSet presAssocID="{D4F10342-A5B3-4A0D-A68C-EC9D01E692D3}" presName="childTextArrow" presStyleLbl="fgAccFollowNode1" presStyleIdx="7" presStyleCnt="15">
        <dgm:presLayoutVars>
          <dgm:bulletEnabled val="1"/>
        </dgm:presLayoutVars>
      </dgm:prSet>
      <dgm:spPr/>
    </dgm:pt>
    <dgm:pt modelId="{A37925E9-5ED6-4853-8F24-FF65026CAD94}" type="pres">
      <dgm:prSet presAssocID="{C5755413-789B-4142-8A48-BC5A2F53F902}" presName="childTextArrow" presStyleLbl="fgAccFollowNode1" presStyleIdx="8" presStyleCnt="15">
        <dgm:presLayoutVars>
          <dgm:bulletEnabled val="1"/>
        </dgm:presLayoutVars>
      </dgm:prSet>
      <dgm:spPr/>
    </dgm:pt>
    <dgm:pt modelId="{2425131E-A87B-4B3C-B323-6A9ACB81FCA3}" type="pres">
      <dgm:prSet presAssocID="{2388B509-1423-47DA-802F-B5B6D1D503C2}" presName="childTextArrow" presStyleLbl="fgAccFollowNode1" presStyleIdx="9" presStyleCnt="15">
        <dgm:presLayoutVars>
          <dgm:bulletEnabled val="1"/>
        </dgm:presLayoutVars>
      </dgm:prSet>
      <dgm:spPr/>
    </dgm:pt>
    <dgm:pt modelId="{A674992F-638B-45D4-945A-70BC28240B84}" type="pres">
      <dgm:prSet presAssocID="{4D31B2CF-8719-4F48-9EAE-C29A5F02A917}" presName="sp" presStyleCnt="0"/>
      <dgm:spPr/>
    </dgm:pt>
    <dgm:pt modelId="{A81A7C36-792D-46DA-A193-4FC444D688C0}" type="pres">
      <dgm:prSet presAssocID="{8DD53A71-43A1-4FBC-A4A7-10137A7D00E8}" presName="arrowAndChildren" presStyleCnt="0"/>
      <dgm:spPr/>
    </dgm:pt>
    <dgm:pt modelId="{2239B510-67DD-4C00-8D7F-1B3888618895}" type="pres">
      <dgm:prSet presAssocID="{8DD53A71-43A1-4FBC-A4A7-10137A7D00E8}" presName="parentTextArrow" presStyleLbl="node1" presStyleIdx="1" presStyleCnt="3"/>
      <dgm:spPr/>
    </dgm:pt>
    <dgm:pt modelId="{57E139A7-C9AA-4EE7-93B8-00F1DC6160FF}" type="pres">
      <dgm:prSet presAssocID="{8DD53A71-43A1-4FBC-A4A7-10137A7D00E8}" presName="arrow" presStyleLbl="node1" presStyleIdx="2" presStyleCnt="3"/>
      <dgm:spPr/>
    </dgm:pt>
    <dgm:pt modelId="{EC34D20F-28B5-4F1B-81EA-1BBA23CF06CE}" type="pres">
      <dgm:prSet presAssocID="{8DD53A71-43A1-4FBC-A4A7-10137A7D00E8}" presName="descendantArrow" presStyleCnt="0"/>
      <dgm:spPr/>
    </dgm:pt>
    <dgm:pt modelId="{E1F31889-B069-4377-89FB-A117FF0A516C}" type="pres">
      <dgm:prSet presAssocID="{715F063A-B20E-4F6F-9428-B72040EDBDD3}" presName="childTextArrow" presStyleLbl="fgAccFollowNode1" presStyleIdx="10" presStyleCnt="15">
        <dgm:presLayoutVars>
          <dgm:bulletEnabled val="1"/>
        </dgm:presLayoutVars>
      </dgm:prSet>
      <dgm:spPr/>
    </dgm:pt>
    <dgm:pt modelId="{180B507B-AFE2-4693-AE50-BEBD63851032}" type="pres">
      <dgm:prSet presAssocID="{46A901A8-10B0-470A-AE04-48117CF8179C}" presName="childTextArrow" presStyleLbl="fgAccFollowNode1" presStyleIdx="11" presStyleCnt="15">
        <dgm:presLayoutVars>
          <dgm:bulletEnabled val="1"/>
        </dgm:presLayoutVars>
      </dgm:prSet>
      <dgm:spPr/>
    </dgm:pt>
    <dgm:pt modelId="{0CE04BB9-9CB8-4FF4-894E-D41A9C46DF4C}" type="pres">
      <dgm:prSet presAssocID="{6B39FBA1-825C-4B48-8B60-8451D39D5273}" presName="childTextArrow" presStyleLbl="fgAccFollowNode1" presStyleIdx="12" presStyleCnt="15">
        <dgm:presLayoutVars>
          <dgm:bulletEnabled val="1"/>
        </dgm:presLayoutVars>
      </dgm:prSet>
      <dgm:spPr/>
    </dgm:pt>
    <dgm:pt modelId="{B8B0CC6D-D4C2-498C-8CAC-388E5F1EDF36}" type="pres">
      <dgm:prSet presAssocID="{9FC217B0-D5DA-4300-9A49-DE24B840C0FF}" presName="childTextArrow" presStyleLbl="fgAccFollowNode1" presStyleIdx="13" presStyleCnt="15">
        <dgm:presLayoutVars>
          <dgm:bulletEnabled val="1"/>
        </dgm:presLayoutVars>
      </dgm:prSet>
      <dgm:spPr/>
    </dgm:pt>
    <dgm:pt modelId="{E840B957-8AAE-4281-A38F-5472CFA3BCD1}" type="pres">
      <dgm:prSet presAssocID="{D2FA5CF9-A19A-456B-8352-5FB93F4B64FD}" presName="childTextArrow" presStyleLbl="fgAccFollowNode1" presStyleIdx="14" presStyleCnt="15">
        <dgm:presLayoutVars>
          <dgm:bulletEnabled val="1"/>
        </dgm:presLayoutVars>
      </dgm:prSet>
      <dgm:spPr/>
    </dgm:pt>
  </dgm:ptLst>
  <dgm:cxnLst>
    <dgm:cxn modelId="{9681C700-4E1D-4410-9D55-80DFB5DEE514}" type="presOf" srcId="{335864B6-E104-44E8-8DEC-704559F163C4}" destId="{2E6B5CA6-0C35-4ED5-8DE0-EA0F8B2DBDFA}" srcOrd="0" destOrd="0" presId="urn:microsoft.com/office/officeart/2005/8/layout/process4"/>
    <dgm:cxn modelId="{2029BC08-E81E-49EA-AE4D-B9CEEB4C509E}" type="presOf" srcId="{715F063A-B20E-4F6F-9428-B72040EDBDD3}" destId="{E1F31889-B069-4377-89FB-A117FF0A516C}" srcOrd="0" destOrd="0" presId="urn:microsoft.com/office/officeart/2005/8/layout/process4"/>
    <dgm:cxn modelId="{AAC8380C-ADDA-482C-98FF-DA8A8CB00950}" srcId="{8DD53A71-43A1-4FBC-A4A7-10137A7D00E8}" destId="{9FC217B0-D5DA-4300-9A49-DE24B840C0FF}" srcOrd="3" destOrd="0" parTransId="{E4E08433-849C-4759-ACF5-77B61E1625E7}" sibTransId="{0D46A13F-1BE6-4F5F-959C-4D74ED1311A4}"/>
    <dgm:cxn modelId="{FC128A0C-611C-4817-AB8E-535A8CE0CA1F}" srcId="{8DD53A71-43A1-4FBC-A4A7-10137A7D00E8}" destId="{715F063A-B20E-4F6F-9428-B72040EDBDD3}" srcOrd="0" destOrd="0" parTransId="{D32611AB-A753-4080-86E3-4D8360E66826}" sibTransId="{9BA927F4-5671-4A67-9BAF-5ED32C7E8B99}"/>
    <dgm:cxn modelId="{8CD0610F-FF44-46C6-96B5-8910953DCF03}" type="presOf" srcId="{8DD53A71-43A1-4FBC-A4A7-10137A7D00E8}" destId="{2239B510-67DD-4C00-8D7F-1B3888618895}" srcOrd="0" destOrd="0" presId="urn:microsoft.com/office/officeart/2005/8/layout/process4"/>
    <dgm:cxn modelId="{85821A15-E846-47D5-AB33-580B3A71B511}" srcId="{335864B6-E104-44E8-8DEC-704559F163C4}" destId="{3A096092-1F05-4849-B61C-673D0E7EAA7B}" srcOrd="4" destOrd="0" parTransId="{A4B60CA7-8431-45B1-8789-E75DBC855CD7}" sibTransId="{62E443D0-3F22-4E65-B7D7-0E36D753D78F}"/>
    <dgm:cxn modelId="{BB1C161A-C825-4A76-A980-84D69F26E4ED}" type="presOf" srcId="{335864B6-E104-44E8-8DEC-704559F163C4}" destId="{5701EB8E-CD29-4DBA-8DBC-C88C95D390F5}" srcOrd="1" destOrd="0" presId="urn:microsoft.com/office/officeart/2005/8/layout/process4"/>
    <dgm:cxn modelId="{B24F031D-411A-49E3-AAD4-95181F1422B3}" type="presOf" srcId="{3A096092-1F05-4849-B61C-673D0E7EAA7B}" destId="{46EB679B-4272-4C4D-997F-FCC511DAA506}" srcOrd="0" destOrd="0" presId="urn:microsoft.com/office/officeart/2005/8/layout/process4"/>
    <dgm:cxn modelId="{4FA05122-AB97-4C6E-B07E-BFD159DAEEB6}" srcId="{8DD53A71-43A1-4FBC-A4A7-10137A7D00E8}" destId="{46A901A8-10B0-470A-AE04-48117CF8179C}" srcOrd="1" destOrd="0" parTransId="{ABF59B3A-C44F-4F79-B3A3-4F0C60B663E6}" sibTransId="{3320E672-2DEE-41FE-9329-632C64BC6953}"/>
    <dgm:cxn modelId="{85EF9123-2836-4BBD-9C8A-0F1E07DD2A76}" srcId="{335864B6-E104-44E8-8DEC-704559F163C4}" destId="{0C1CD839-0ABD-48CA-ACF1-591FC6606703}" srcOrd="2" destOrd="0" parTransId="{9D59D697-4A4B-4DFF-A7D3-07D1DE2504C5}" sibTransId="{7DB79A1F-1CE4-459A-91C6-DF9593A4A3FD}"/>
    <dgm:cxn modelId="{EF06E123-C0B2-4B28-90AA-5560916CA6EC}" type="presOf" srcId="{4D0817D1-7BC7-433E-9F3F-B40B1C7DBE45}" destId="{2A18B11F-0A85-4F68-B902-BF37153EED33}" srcOrd="0" destOrd="0" presId="urn:microsoft.com/office/officeart/2005/8/layout/process4"/>
    <dgm:cxn modelId="{317EDC2B-9A01-4376-9DF1-C62393933223}" type="presOf" srcId="{C2B3F6F0-4848-4447-8484-55FC9F3094FE}" destId="{C5847AE7-9F32-4E41-85F9-0E9F72500819}" srcOrd="1" destOrd="0" presId="urn:microsoft.com/office/officeart/2005/8/layout/process4"/>
    <dgm:cxn modelId="{3809972E-24EE-448C-B425-E5E30422480B}" srcId="{335864B6-E104-44E8-8DEC-704559F163C4}" destId="{56722F5D-DAE2-4747-967C-41B4B5009AE4}" srcOrd="3" destOrd="0" parTransId="{29C65ECC-32E8-495E-9322-6ADE241771DB}" sibTransId="{5AF25749-7AC4-4591-BA54-B50227C9A625}"/>
    <dgm:cxn modelId="{9853942F-DB39-4E4D-A412-73B4C0C68CD1}" type="presOf" srcId="{9FC217B0-D5DA-4300-9A49-DE24B840C0FF}" destId="{B8B0CC6D-D4C2-498C-8CAC-388E5F1EDF36}" srcOrd="0" destOrd="0" presId="urn:microsoft.com/office/officeart/2005/8/layout/process4"/>
    <dgm:cxn modelId="{5737B935-822A-498E-93E3-4C971E9E30B2}" srcId="{C2B3F6F0-4848-4447-8484-55FC9F3094FE}" destId="{2388B509-1423-47DA-802F-B5B6D1D503C2}" srcOrd="4" destOrd="0" parTransId="{957E127E-894E-416A-85F4-8E7768B98967}" sibTransId="{7F0CBA64-B00E-4EFF-ABD4-28514BCB1E67}"/>
    <dgm:cxn modelId="{E8FFC040-AEAC-407D-9B0E-E45E5FDB548D}" type="presOf" srcId="{C5755413-789B-4142-8A48-BC5A2F53F902}" destId="{A37925E9-5ED6-4853-8F24-FF65026CAD94}" srcOrd="0" destOrd="0" presId="urn:microsoft.com/office/officeart/2005/8/layout/process4"/>
    <dgm:cxn modelId="{DDC9C246-00D2-48BD-A30D-C77FB09A05CE}" type="presOf" srcId="{8DD53A71-43A1-4FBC-A4A7-10137A7D00E8}" destId="{57E139A7-C9AA-4EE7-93B8-00F1DC6160FF}" srcOrd="1" destOrd="0" presId="urn:microsoft.com/office/officeart/2005/8/layout/process4"/>
    <dgm:cxn modelId="{90DA926E-2B53-4811-A435-2814564C99C8}" type="presOf" srcId="{C8D52695-4B1A-4C40-BA27-EC7968304DFB}" destId="{06DA1A6B-AFE3-4527-8638-673EFA4B5E2E}" srcOrd="0" destOrd="0" presId="urn:microsoft.com/office/officeart/2005/8/layout/process4"/>
    <dgm:cxn modelId="{33884571-A2C6-4C0E-B93B-7FC0B2292B51}" type="presOf" srcId="{0C1CD839-0ABD-48CA-ACF1-591FC6606703}" destId="{79E496E0-838B-4711-A6FB-EF7401C6C58A}" srcOrd="0" destOrd="0" presId="urn:microsoft.com/office/officeart/2005/8/layout/process4"/>
    <dgm:cxn modelId="{6FB46D51-9ACA-4AA0-B92F-5C4D0987CADE}" srcId="{E1E845E8-8344-4487-B045-15370D0D4A0E}" destId="{335864B6-E104-44E8-8DEC-704559F163C4}" srcOrd="2" destOrd="0" parTransId="{5440E8A5-E45F-4642-8041-A4E5CDD03964}" sibTransId="{2D028EEF-0AAC-455F-AE4B-33991B707863}"/>
    <dgm:cxn modelId="{5DA99874-223D-4B08-AC23-C96C5435F48B}" srcId="{C2B3F6F0-4848-4447-8484-55FC9F3094FE}" destId="{D4F10342-A5B3-4A0D-A68C-EC9D01E692D3}" srcOrd="2" destOrd="0" parTransId="{26D8EA6D-18CE-4DE6-9C89-5ADB95A84974}" sibTransId="{1F67B6F2-E921-46CD-AE24-C0A663FB6D7D}"/>
    <dgm:cxn modelId="{DA0A1657-312C-4AE7-855F-F2C2411080D4}" type="presOf" srcId="{C2B3F6F0-4848-4447-8484-55FC9F3094FE}" destId="{6C3B2E0A-7413-4AE5-AB35-C8C1B73C7C58}" srcOrd="0" destOrd="0" presId="urn:microsoft.com/office/officeart/2005/8/layout/process4"/>
    <dgm:cxn modelId="{9AE7AC77-D315-47FB-8662-D852ACC056F4}" type="presOf" srcId="{6B39FBA1-825C-4B48-8B60-8451D39D5273}" destId="{0CE04BB9-9CB8-4FF4-894E-D41A9C46DF4C}" srcOrd="0" destOrd="0" presId="urn:microsoft.com/office/officeart/2005/8/layout/process4"/>
    <dgm:cxn modelId="{96FF2C58-81A7-42E4-8C4C-92C7E9F1E260}" type="presOf" srcId="{46A901A8-10B0-470A-AE04-48117CF8179C}" destId="{180B507B-AFE2-4693-AE50-BEBD63851032}" srcOrd="0" destOrd="0" presId="urn:microsoft.com/office/officeart/2005/8/layout/process4"/>
    <dgm:cxn modelId="{40F1457B-6F56-4011-97CE-E9C5D0F697C7}" srcId="{C2B3F6F0-4848-4447-8484-55FC9F3094FE}" destId="{C5755413-789B-4142-8A48-BC5A2F53F902}" srcOrd="3" destOrd="0" parTransId="{29F9402E-47C3-4057-82FF-D008152B935C}" sibTransId="{CB75A0AE-9471-4AAE-9AEC-A7A5522CB5F9}"/>
    <dgm:cxn modelId="{D1F7B77E-E59C-4032-8DB9-D9391A27B02D}" srcId="{C2B3F6F0-4848-4447-8484-55FC9F3094FE}" destId="{349BF56A-1EA1-40EC-A968-1682CE1E9050}" srcOrd="0" destOrd="0" parTransId="{453FB489-550F-4041-A362-FBE45FAFCEFD}" sibTransId="{4D068978-939B-4230-8E84-F6FDAED989E6}"/>
    <dgm:cxn modelId="{FAFDA780-DB37-4A2C-B70F-FF76C0A362E0}" type="presOf" srcId="{349BF56A-1EA1-40EC-A968-1682CE1E9050}" destId="{05DCD855-AF5C-4A82-B25B-DE6B228B453E}" srcOrd="0" destOrd="0" presId="urn:microsoft.com/office/officeart/2005/8/layout/process4"/>
    <dgm:cxn modelId="{31793982-33F1-42D2-881C-E9A170928042}" srcId="{C2B3F6F0-4848-4447-8484-55FC9F3094FE}" destId="{C8D52695-4B1A-4C40-BA27-EC7968304DFB}" srcOrd="1" destOrd="0" parTransId="{C5992C43-B2DE-4F02-A50C-2887CAB3FD94}" sibTransId="{F7B69981-1844-4276-91C6-3F406DCD96AA}"/>
    <dgm:cxn modelId="{558EA489-720D-4C31-8353-E6F7E7EDCF55}" type="presOf" srcId="{D4F10342-A5B3-4A0D-A68C-EC9D01E692D3}" destId="{3F817C79-721B-4FFC-AD73-59868A7A8A66}" srcOrd="0" destOrd="0" presId="urn:microsoft.com/office/officeart/2005/8/layout/process4"/>
    <dgm:cxn modelId="{5BF43D9F-6314-4054-9F5F-E0DC760CAE2B}" srcId="{E1E845E8-8344-4487-B045-15370D0D4A0E}" destId="{8DD53A71-43A1-4FBC-A4A7-10137A7D00E8}" srcOrd="0" destOrd="0" parTransId="{8642CFC6-2340-4985-BF2A-1A337B5E5F4E}" sibTransId="{4D31B2CF-8719-4F48-9EAE-C29A5F02A917}"/>
    <dgm:cxn modelId="{9BBF6CA4-6BFF-4DCB-B308-73898796D9FB}" type="presOf" srcId="{2388B509-1423-47DA-802F-B5B6D1D503C2}" destId="{2425131E-A87B-4B3C-B323-6A9ACB81FCA3}" srcOrd="0" destOrd="0" presId="urn:microsoft.com/office/officeart/2005/8/layout/process4"/>
    <dgm:cxn modelId="{27F82EB1-B217-455B-B9FC-0DEFD831DE0A}" type="presOf" srcId="{D2FA5CF9-A19A-456B-8352-5FB93F4B64FD}" destId="{E840B957-8AAE-4281-A38F-5472CFA3BCD1}" srcOrd="0" destOrd="0" presId="urn:microsoft.com/office/officeart/2005/8/layout/process4"/>
    <dgm:cxn modelId="{2E4D69B1-6658-4BC5-94A1-5D9E2B247650}" srcId="{E1E845E8-8344-4487-B045-15370D0D4A0E}" destId="{C2B3F6F0-4848-4447-8484-55FC9F3094FE}" srcOrd="1" destOrd="0" parTransId="{1497BCD5-E409-4779-98C9-0719F8F9F041}" sibTransId="{AC582269-9C12-4D90-9D53-4FC771E28390}"/>
    <dgm:cxn modelId="{E57A29B4-5DEE-461A-9BBB-E3C1CE609E03}" srcId="{8DD53A71-43A1-4FBC-A4A7-10137A7D00E8}" destId="{D2FA5CF9-A19A-456B-8352-5FB93F4B64FD}" srcOrd="4" destOrd="0" parTransId="{5A8C5A15-35D6-4C3B-A5C0-B17B4B70FCDF}" sibTransId="{2AA32BDE-6756-42E6-8DD3-EC4AA96B6C89}"/>
    <dgm:cxn modelId="{1425E2B8-38F4-4B8B-AB31-EABF57A2286C}" srcId="{335864B6-E104-44E8-8DEC-704559F163C4}" destId="{54CC4422-5C2B-4C46-A3D4-8CF40B184227}" srcOrd="1" destOrd="0" parTransId="{4531003E-1D19-426F-A333-ACF956D3AF9D}" sibTransId="{CBF26B20-9E2F-4920-87BC-A120315A4C59}"/>
    <dgm:cxn modelId="{0553ABCD-033D-43FE-B6BD-BB1B75C3BDFE}" srcId="{335864B6-E104-44E8-8DEC-704559F163C4}" destId="{4D0817D1-7BC7-433E-9F3F-B40B1C7DBE45}" srcOrd="0" destOrd="0" parTransId="{58A5B186-72B7-4668-9A89-3D23FA78D8E3}" sibTransId="{04BBEFA5-583B-443E-A2F3-E982F8994399}"/>
    <dgm:cxn modelId="{0B5B7DF1-D3B0-409F-87DE-B0A6F5553678}" srcId="{8DD53A71-43A1-4FBC-A4A7-10137A7D00E8}" destId="{6B39FBA1-825C-4B48-8B60-8451D39D5273}" srcOrd="2" destOrd="0" parTransId="{0E08F7E9-655D-47F5-A6F0-F90253F9C1A0}" sibTransId="{1BF9BD63-596F-4516-B773-D14F1C0C045F}"/>
    <dgm:cxn modelId="{056291F1-B33C-413E-B3F2-DCC5CBDBE2E5}" type="presOf" srcId="{54CC4422-5C2B-4C46-A3D4-8CF40B184227}" destId="{E1C6F5C2-D8A0-44E0-8CFC-0B5CEC5C38C1}" srcOrd="0" destOrd="0" presId="urn:microsoft.com/office/officeart/2005/8/layout/process4"/>
    <dgm:cxn modelId="{1DD1CAF5-0267-4F31-8CD5-291E83A9B4AC}" type="presOf" srcId="{E1E845E8-8344-4487-B045-15370D0D4A0E}" destId="{A0D5B98D-93A4-417C-AE65-F16D411330C9}" srcOrd="0" destOrd="0" presId="urn:microsoft.com/office/officeart/2005/8/layout/process4"/>
    <dgm:cxn modelId="{F42C09FD-5875-447D-AC37-E04FEBBB642F}" type="presOf" srcId="{56722F5D-DAE2-4747-967C-41B4B5009AE4}" destId="{58218D0C-9BA0-41A4-9535-C95C88E8AF21}" srcOrd="0" destOrd="0" presId="urn:microsoft.com/office/officeart/2005/8/layout/process4"/>
    <dgm:cxn modelId="{1931452F-D25E-4E46-8FD0-E14E78EC6ECD}" type="presParOf" srcId="{A0D5B98D-93A4-417C-AE65-F16D411330C9}" destId="{F57744D6-A25F-4689-A56A-3D0282A4D65F}" srcOrd="0" destOrd="0" presId="urn:microsoft.com/office/officeart/2005/8/layout/process4"/>
    <dgm:cxn modelId="{4EF01F3E-82FF-4060-829F-3D8FCB2CDADB}" type="presParOf" srcId="{F57744D6-A25F-4689-A56A-3D0282A4D65F}" destId="{2E6B5CA6-0C35-4ED5-8DE0-EA0F8B2DBDFA}" srcOrd="0" destOrd="0" presId="urn:microsoft.com/office/officeart/2005/8/layout/process4"/>
    <dgm:cxn modelId="{FFA0C8EE-E0A9-4B3B-A796-A9B5D5E9BCDD}" type="presParOf" srcId="{F57744D6-A25F-4689-A56A-3D0282A4D65F}" destId="{5701EB8E-CD29-4DBA-8DBC-C88C95D390F5}" srcOrd="1" destOrd="0" presId="urn:microsoft.com/office/officeart/2005/8/layout/process4"/>
    <dgm:cxn modelId="{DECF858B-900F-4600-AB4D-96F6099A2B73}" type="presParOf" srcId="{F57744D6-A25F-4689-A56A-3D0282A4D65F}" destId="{80B74F1A-3B72-435B-A23C-B4FF44390F3A}" srcOrd="2" destOrd="0" presId="urn:microsoft.com/office/officeart/2005/8/layout/process4"/>
    <dgm:cxn modelId="{80F0251A-0C0F-4FDA-8943-DE8C69A0DE72}" type="presParOf" srcId="{80B74F1A-3B72-435B-A23C-B4FF44390F3A}" destId="{2A18B11F-0A85-4F68-B902-BF37153EED33}" srcOrd="0" destOrd="0" presId="urn:microsoft.com/office/officeart/2005/8/layout/process4"/>
    <dgm:cxn modelId="{D698040A-626C-41E7-84A0-A5652524944A}" type="presParOf" srcId="{80B74F1A-3B72-435B-A23C-B4FF44390F3A}" destId="{E1C6F5C2-D8A0-44E0-8CFC-0B5CEC5C38C1}" srcOrd="1" destOrd="0" presId="urn:microsoft.com/office/officeart/2005/8/layout/process4"/>
    <dgm:cxn modelId="{9D1A793A-F307-4498-80F5-8109875D408E}" type="presParOf" srcId="{80B74F1A-3B72-435B-A23C-B4FF44390F3A}" destId="{79E496E0-838B-4711-A6FB-EF7401C6C58A}" srcOrd="2" destOrd="0" presId="urn:microsoft.com/office/officeart/2005/8/layout/process4"/>
    <dgm:cxn modelId="{1E8A8FF6-7A6E-4920-9EB2-0858CC8EB8CE}" type="presParOf" srcId="{80B74F1A-3B72-435B-A23C-B4FF44390F3A}" destId="{58218D0C-9BA0-41A4-9535-C95C88E8AF21}" srcOrd="3" destOrd="0" presId="urn:microsoft.com/office/officeart/2005/8/layout/process4"/>
    <dgm:cxn modelId="{261A3BE2-8E88-427D-AA04-D4D34E9E24DF}" type="presParOf" srcId="{80B74F1A-3B72-435B-A23C-B4FF44390F3A}" destId="{46EB679B-4272-4C4D-997F-FCC511DAA506}" srcOrd="4" destOrd="0" presId="urn:microsoft.com/office/officeart/2005/8/layout/process4"/>
    <dgm:cxn modelId="{51DEB2E3-2136-49F2-844C-41B73C046DA8}" type="presParOf" srcId="{A0D5B98D-93A4-417C-AE65-F16D411330C9}" destId="{BF2D549D-B35B-4C97-82B7-94FA514336A8}" srcOrd="1" destOrd="0" presId="urn:microsoft.com/office/officeart/2005/8/layout/process4"/>
    <dgm:cxn modelId="{D447644D-7CBF-4BDF-9B48-C84356156C97}" type="presParOf" srcId="{A0D5B98D-93A4-417C-AE65-F16D411330C9}" destId="{25CD1E18-DF2F-4FDC-9BBB-CFDAD053F9CF}" srcOrd="2" destOrd="0" presId="urn:microsoft.com/office/officeart/2005/8/layout/process4"/>
    <dgm:cxn modelId="{DB2C9770-9609-4E52-A3D4-70F069366A75}" type="presParOf" srcId="{25CD1E18-DF2F-4FDC-9BBB-CFDAD053F9CF}" destId="{6C3B2E0A-7413-4AE5-AB35-C8C1B73C7C58}" srcOrd="0" destOrd="0" presId="urn:microsoft.com/office/officeart/2005/8/layout/process4"/>
    <dgm:cxn modelId="{6AD3E4C9-DDCE-46D9-B7D5-67B03B057DE3}" type="presParOf" srcId="{25CD1E18-DF2F-4FDC-9BBB-CFDAD053F9CF}" destId="{C5847AE7-9F32-4E41-85F9-0E9F72500819}" srcOrd="1" destOrd="0" presId="urn:microsoft.com/office/officeart/2005/8/layout/process4"/>
    <dgm:cxn modelId="{C1B88D07-6472-4474-B6F5-7FFC847C650D}" type="presParOf" srcId="{25CD1E18-DF2F-4FDC-9BBB-CFDAD053F9CF}" destId="{39A9ABE1-3583-402A-94C5-74CDEC83FE72}" srcOrd="2" destOrd="0" presId="urn:microsoft.com/office/officeart/2005/8/layout/process4"/>
    <dgm:cxn modelId="{02AEEBD7-79D5-4429-894B-88BF8D9CCADE}" type="presParOf" srcId="{39A9ABE1-3583-402A-94C5-74CDEC83FE72}" destId="{05DCD855-AF5C-4A82-B25B-DE6B228B453E}" srcOrd="0" destOrd="0" presId="urn:microsoft.com/office/officeart/2005/8/layout/process4"/>
    <dgm:cxn modelId="{47925F50-3509-4107-902B-8289EB9B6DC0}" type="presParOf" srcId="{39A9ABE1-3583-402A-94C5-74CDEC83FE72}" destId="{06DA1A6B-AFE3-4527-8638-673EFA4B5E2E}" srcOrd="1" destOrd="0" presId="urn:microsoft.com/office/officeart/2005/8/layout/process4"/>
    <dgm:cxn modelId="{F70C0B1E-A72D-4D8F-A376-7B328FE3C078}" type="presParOf" srcId="{39A9ABE1-3583-402A-94C5-74CDEC83FE72}" destId="{3F817C79-721B-4FFC-AD73-59868A7A8A66}" srcOrd="2" destOrd="0" presId="urn:microsoft.com/office/officeart/2005/8/layout/process4"/>
    <dgm:cxn modelId="{8CBDAC6C-293E-4203-B78F-63D2D532616B}" type="presParOf" srcId="{39A9ABE1-3583-402A-94C5-74CDEC83FE72}" destId="{A37925E9-5ED6-4853-8F24-FF65026CAD94}" srcOrd="3" destOrd="0" presId="urn:microsoft.com/office/officeart/2005/8/layout/process4"/>
    <dgm:cxn modelId="{01E0B9C6-0EE6-489F-B4BC-9CFB967C3693}" type="presParOf" srcId="{39A9ABE1-3583-402A-94C5-74CDEC83FE72}" destId="{2425131E-A87B-4B3C-B323-6A9ACB81FCA3}" srcOrd="4" destOrd="0" presId="urn:microsoft.com/office/officeart/2005/8/layout/process4"/>
    <dgm:cxn modelId="{EC364994-22B7-40C1-8162-D5A192139C0D}" type="presParOf" srcId="{A0D5B98D-93A4-417C-AE65-F16D411330C9}" destId="{A674992F-638B-45D4-945A-70BC28240B84}" srcOrd="3" destOrd="0" presId="urn:microsoft.com/office/officeart/2005/8/layout/process4"/>
    <dgm:cxn modelId="{D5225459-D0E4-45C6-B29F-7DA8EEA1F7F1}" type="presParOf" srcId="{A0D5B98D-93A4-417C-AE65-F16D411330C9}" destId="{A81A7C36-792D-46DA-A193-4FC444D688C0}" srcOrd="4" destOrd="0" presId="urn:microsoft.com/office/officeart/2005/8/layout/process4"/>
    <dgm:cxn modelId="{5473E523-DD3F-4837-9588-28AE88C2CFC9}" type="presParOf" srcId="{A81A7C36-792D-46DA-A193-4FC444D688C0}" destId="{2239B510-67DD-4C00-8D7F-1B3888618895}" srcOrd="0" destOrd="0" presId="urn:microsoft.com/office/officeart/2005/8/layout/process4"/>
    <dgm:cxn modelId="{FD17F23B-2F58-4872-B783-3353518CF4DF}" type="presParOf" srcId="{A81A7C36-792D-46DA-A193-4FC444D688C0}" destId="{57E139A7-C9AA-4EE7-93B8-00F1DC6160FF}" srcOrd="1" destOrd="0" presId="urn:microsoft.com/office/officeart/2005/8/layout/process4"/>
    <dgm:cxn modelId="{43AE56E5-15DF-41A6-9D5C-6A8453CB864A}" type="presParOf" srcId="{A81A7C36-792D-46DA-A193-4FC444D688C0}" destId="{EC34D20F-28B5-4F1B-81EA-1BBA23CF06CE}" srcOrd="2" destOrd="0" presId="urn:microsoft.com/office/officeart/2005/8/layout/process4"/>
    <dgm:cxn modelId="{B6FEE42C-BC98-465D-972C-7F74A309BF83}" type="presParOf" srcId="{EC34D20F-28B5-4F1B-81EA-1BBA23CF06CE}" destId="{E1F31889-B069-4377-89FB-A117FF0A516C}" srcOrd="0" destOrd="0" presId="urn:microsoft.com/office/officeart/2005/8/layout/process4"/>
    <dgm:cxn modelId="{7D3F7CDE-A48C-475D-A096-6EFF0FEC2751}" type="presParOf" srcId="{EC34D20F-28B5-4F1B-81EA-1BBA23CF06CE}" destId="{180B507B-AFE2-4693-AE50-BEBD63851032}" srcOrd="1" destOrd="0" presId="urn:microsoft.com/office/officeart/2005/8/layout/process4"/>
    <dgm:cxn modelId="{F500D01E-C665-40C9-98AA-C7B4523B0F45}" type="presParOf" srcId="{EC34D20F-28B5-4F1B-81EA-1BBA23CF06CE}" destId="{0CE04BB9-9CB8-4FF4-894E-D41A9C46DF4C}" srcOrd="2" destOrd="0" presId="urn:microsoft.com/office/officeart/2005/8/layout/process4"/>
    <dgm:cxn modelId="{37AD5CDE-0230-42EA-8B96-9674DE500C71}" type="presParOf" srcId="{EC34D20F-28B5-4F1B-81EA-1BBA23CF06CE}" destId="{B8B0CC6D-D4C2-498C-8CAC-388E5F1EDF36}" srcOrd="3" destOrd="0" presId="urn:microsoft.com/office/officeart/2005/8/layout/process4"/>
    <dgm:cxn modelId="{25E160E1-4CB0-4AF2-B6B9-A7E26D4F91AB}" type="presParOf" srcId="{EC34D20F-28B5-4F1B-81EA-1BBA23CF06CE}" destId="{E840B957-8AAE-4281-A38F-5472CFA3BCD1}" srcOrd="4"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CB2DA5A-F575-45C6-B2A9-398145DA3C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2D7E497-8C86-490A-A39D-4F6AF7E14E5B}">
      <dgm:prSet/>
      <dgm:spPr/>
      <dgm:t>
        <a:bodyPr/>
        <a:lstStyle/>
        <a:p>
          <a:pPr rtl="0"/>
          <a:r>
            <a:rPr lang="en-US"/>
            <a:t>Review at 3 months: symptoms, adherence, SMBG (if applicable), HbA1c, BP, lipids/SEs.</a:t>
          </a:r>
        </a:p>
      </dgm:t>
    </dgm:pt>
    <dgm:pt modelId="{5E996545-382E-485C-B6CB-5F1A1BC67C4A}" type="parTrans" cxnId="{4BBA1510-B846-408D-8D2B-264219461165}">
      <dgm:prSet/>
      <dgm:spPr/>
      <dgm:t>
        <a:bodyPr/>
        <a:lstStyle/>
        <a:p>
          <a:endParaRPr lang="en-US"/>
        </a:p>
      </dgm:t>
    </dgm:pt>
    <dgm:pt modelId="{43E6BC69-296F-4FB3-A54D-576705248026}" type="sibTrans" cxnId="{4BBA1510-B846-408D-8D2B-264219461165}">
      <dgm:prSet/>
      <dgm:spPr/>
      <dgm:t>
        <a:bodyPr/>
        <a:lstStyle/>
        <a:p>
          <a:endParaRPr lang="en-US"/>
        </a:p>
      </dgm:t>
    </dgm:pt>
    <dgm:pt modelId="{9661C60A-E1FD-447F-9B64-9866512AC6BB}">
      <dgm:prSet/>
      <dgm:spPr/>
      <dgm:t>
        <a:bodyPr/>
        <a:lstStyle/>
        <a:p>
          <a:pPr rtl="0"/>
          <a:r>
            <a:rPr lang="en-US" dirty="0"/>
            <a:t>If HbA1c remains above target despite adherence then add second-line agent (e.g., SGLT2i, GLP-1 RA, or DPP-4i) aligned to comorbid risk and patient preference (NICE NG28). </a:t>
          </a:r>
        </a:p>
      </dgm:t>
    </dgm:pt>
    <dgm:pt modelId="{BA610DDF-9660-4949-9AE0-26A5C3D033BC}" type="parTrans" cxnId="{B4C84D07-CCF3-4381-AED8-EA208185815D}">
      <dgm:prSet/>
      <dgm:spPr/>
      <dgm:t>
        <a:bodyPr/>
        <a:lstStyle/>
        <a:p>
          <a:endParaRPr lang="en-US"/>
        </a:p>
      </dgm:t>
    </dgm:pt>
    <dgm:pt modelId="{2DA691C1-76A8-4049-9AE5-BE70C79F734E}" type="sibTrans" cxnId="{B4C84D07-CCF3-4381-AED8-EA208185815D}">
      <dgm:prSet/>
      <dgm:spPr/>
      <dgm:t>
        <a:bodyPr/>
        <a:lstStyle/>
        <a:p>
          <a:endParaRPr lang="en-US"/>
        </a:p>
      </dgm:t>
    </dgm:pt>
    <dgm:pt modelId="{9F5B8A58-29A0-4837-A1D0-2699536C7596}">
      <dgm:prSet/>
      <dgm:spPr/>
      <dgm:t>
        <a:bodyPr/>
        <a:lstStyle/>
        <a:p>
          <a:pPr rtl="0"/>
          <a:r>
            <a:rPr lang="en-US" dirty="0"/>
            <a:t>Safety-netting: </a:t>
          </a:r>
          <a:r>
            <a:rPr lang="en-US" dirty="0" err="1"/>
            <a:t>hypoglycaemia</a:t>
          </a:r>
          <a:r>
            <a:rPr lang="en-US" dirty="0"/>
            <a:t> education; urgent care for red-flag foot issues; sick-day pack (particularly on SGLT2i) (NICE NG19; Diabetes UK)</a:t>
          </a:r>
        </a:p>
      </dgm:t>
    </dgm:pt>
    <dgm:pt modelId="{CFBC6EA3-BF1E-4059-9067-519AC3025540}" type="parTrans" cxnId="{A3E6CBCB-D7C8-4118-AF51-37B490EF0FEB}">
      <dgm:prSet/>
      <dgm:spPr/>
      <dgm:t>
        <a:bodyPr/>
        <a:lstStyle/>
        <a:p>
          <a:endParaRPr lang="en-US"/>
        </a:p>
      </dgm:t>
    </dgm:pt>
    <dgm:pt modelId="{2BB6A26D-5D38-4D69-B5B1-B8DEAF6D42C2}" type="sibTrans" cxnId="{A3E6CBCB-D7C8-4118-AF51-37B490EF0FEB}">
      <dgm:prSet/>
      <dgm:spPr/>
      <dgm:t>
        <a:bodyPr/>
        <a:lstStyle/>
        <a:p>
          <a:endParaRPr lang="en-US"/>
        </a:p>
      </dgm:t>
    </dgm:pt>
    <dgm:pt modelId="{E0FBB812-029F-451E-801D-32D4599BB541}" type="pres">
      <dgm:prSet presAssocID="{2CB2DA5A-F575-45C6-B2A9-398145DA3CDE}" presName="linear" presStyleCnt="0">
        <dgm:presLayoutVars>
          <dgm:animLvl val="lvl"/>
          <dgm:resizeHandles val="exact"/>
        </dgm:presLayoutVars>
      </dgm:prSet>
      <dgm:spPr/>
    </dgm:pt>
    <dgm:pt modelId="{CE0CB463-ADC9-4A3C-BEEF-1A309B587631}" type="pres">
      <dgm:prSet presAssocID="{22D7E497-8C86-490A-A39D-4F6AF7E14E5B}" presName="parentText" presStyleLbl="node1" presStyleIdx="0" presStyleCnt="3">
        <dgm:presLayoutVars>
          <dgm:chMax val="0"/>
          <dgm:bulletEnabled val="1"/>
        </dgm:presLayoutVars>
      </dgm:prSet>
      <dgm:spPr/>
    </dgm:pt>
    <dgm:pt modelId="{FF2A3918-1283-4266-AD9F-43DB4CEBF345}" type="pres">
      <dgm:prSet presAssocID="{43E6BC69-296F-4FB3-A54D-576705248026}" presName="spacer" presStyleCnt="0"/>
      <dgm:spPr/>
    </dgm:pt>
    <dgm:pt modelId="{BA766D15-AAA4-4284-A18B-60D116D5738C}" type="pres">
      <dgm:prSet presAssocID="{9661C60A-E1FD-447F-9B64-9866512AC6BB}" presName="parentText" presStyleLbl="node1" presStyleIdx="1" presStyleCnt="3">
        <dgm:presLayoutVars>
          <dgm:chMax val="0"/>
          <dgm:bulletEnabled val="1"/>
        </dgm:presLayoutVars>
      </dgm:prSet>
      <dgm:spPr/>
    </dgm:pt>
    <dgm:pt modelId="{928B9860-5922-4637-B50A-8210BC510EF5}" type="pres">
      <dgm:prSet presAssocID="{2DA691C1-76A8-4049-9AE5-BE70C79F734E}" presName="spacer" presStyleCnt="0"/>
      <dgm:spPr/>
    </dgm:pt>
    <dgm:pt modelId="{E9C5F3F4-55A4-430B-8ABF-3B39EA939976}" type="pres">
      <dgm:prSet presAssocID="{9F5B8A58-29A0-4837-A1D0-2699536C7596}" presName="parentText" presStyleLbl="node1" presStyleIdx="2" presStyleCnt="3">
        <dgm:presLayoutVars>
          <dgm:chMax val="0"/>
          <dgm:bulletEnabled val="1"/>
        </dgm:presLayoutVars>
      </dgm:prSet>
      <dgm:spPr/>
    </dgm:pt>
  </dgm:ptLst>
  <dgm:cxnLst>
    <dgm:cxn modelId="{B4C84D07-CCF3-4381-AED8-EA208185815D}" srcId="{2CB2DA5A-F575-45C6-B2A9-398145DA3CDE}" destId="{9661C60A-E1FD-447F-9B64-9866512AC6BB}" srcOrd="1" destOrd="0" parTransId="{BA610DDF-9660-4949-9AE0-26A5C3D033BC}" sibTransId="{2DA691C1-76A8-4049-9AE5-BE70C79F734E}"/>
    <dgm:cxn modelId="{4BBA1510-B846-408D-8D2B-264219461165}" srcId="{2CB2DA5A-F575-45C6-B2A9-398145DA3CDE}" destId="{22D7E497-8C86-490A-A39D-4F6AF7E14E5B}" srcOrd="0" destOrd="0" parTransId="{5E996545-382E-485C-B6CB-5F1A1BC67C4A}" sibTransId="{43E6BC69-296F-4FB3-A54D-576705248026}"/>
    <dgm:cxn modelId="{B240562A-51F3-48CA-BDDC-14F852C4BB01}" type="presOf" srcId="{2CB2DA5A-F575-45C6-B2A9-398145DA3CDE}" destId="{E0FBB812-029F-451E-801D-32D4599BB541}" srcOrd="0" destOrd="0" presId="urn:microsoft.com/office/officeart/2005/8/layout/vList2"/>
    <dgm:cxn modelId="{B1439243-2B13-4A46-980A-87B40A374AD2}" type="presOf" srcId="{9661C60A-E1FD-447F-9B64-9866512AC6BB}" destId="{BA766D15-AAA4-4284-A18B-60D116D5738C}" srcOrd="0" destOrd="0" presId="urn:microsoft.com/office/officeart/2005/8/layout/vList2"/>
    <dgm:cxn modelId="{5380BCB6-53A0-4599-BE94-57702131F7DD}" type="presOf" srcId="{9F5B8A58-29A0-4837-A1D0-2699536C7596}" destId="{E9C5F3F4-55A4-430B-8ABF-3B39EA939976}" srcOrd="0" destOrd="0" presId="urn:microsoft.com/office/officeart/2005/8/layout/vList2"/>
    <dgm:cxn modelId="{A3E6CBCB-D7C8-4118-AF51-37B490EF0FEB}" srcId="{2CB2DA5A-F575-45C6-B2A9-398145DA3CDE}" destId="{9F5B8A58-29A0-4837-A1D0-2699536C7596}" srcOrd="2" destOrd="0" parTransId="{CFBC6EA3-BF1E-4059-9067-519AC3025540}" sibTransId="{2BB6A26D-5D38-4D69-B5B1-B8DEAF6D42C2}"/>
    <dgm:cxn modelId="{9DF269DB-805D-4DCC-8A2D-E50AEBEC703D}" type="presOf" srcId="{22D7E497-8C86-490A-A39D-4F6AF7E14E5B}" destId="{CE0CB463-ADC9-4A3C-BEEF-1A309B587631}" srcOrd="0" destOrd="0" presId="urn:microsoft.com/office/officeart/2005/8/layout/vList2"/>
    <dgm:cxn modelId="{61E2A0D7-E966-4D6A-96D6-1CD75376E4B3}" type="presParOf" srcId="{E0FBB812-029F-451E-801D-32D4599BB541}" destId="{CE0CB463-ADC9-4A3C-BEEF-1A309B587631}" srcOrd="0" destOrd="0" presId="urn:microsoft.com/office/officeart/2005/8/layout/vList2"/>
    <dgm:cxn modelId="{441BF66C-AFAE-4ECA-AE89-BDDBBCC05162}" type="presParOf" srcId="{E0FBB812-029F-451E-801D-32D4599BB541}" destId="{FF2A3918-1283-4266-AD9F-43DB4CEBF345}" srcOrd="1" destOrd="0" presId="urn:microsoft.com/office/officeart/2005/8/layout/vList2"/>
    <dgm:cxn modelId="{C8C6DC94-339F-4B80-A88C-56598E2DAEF8}" type="presParOf" srcId="{E0FBB812-029F-451E-801D-32D4599BB541}" destId="{BA766D15-AAA4-4284-A18B-60D116D5738C}" srcOrd="2" destOrd="0" presId="urn:microsoft.com/office/officeart/2005/8/layout/vList2"/>
    <dgm:cxn modelId="{80B6EA80-3034-4CA9-B99A-11A38FDBB2DE}" type="presParOf" srcId="{E0FBB812-029F-451E-801D-32D4599BB541}" destId="{928B9860-5922-4637-B50A-8210BC510EF5}" srcOrd="3" destOrd="0" presId="urn:microsoft.com/office/officeart/2005/8/layout/vList2"/>
    <dgm:cxn modelId="{6522725D-33D2-45B4-936E-A64547CDE7B8}" type="presParOf" srcId="{E0FBB812-029F-451E-801D-32D4599BB541}" destId="{E9C5F3F4-55A4-430B-8ABF-3B39EA93997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C0B38C7-5498-4D3E-B620-582373C61F5E}"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6B4953E-1F4F-4BCF-A1F2-2D31B294E827}">
      <dgm:prSet/>
      <dgm:spPr/>
      <dgm:t>
        <a:bodyPr/>
        <a:lstStyle/>
        <a:p>
          <a:pPr algn="just" rtl="0"/>
          <a:r>
            <a:rPr lang="en-US"/>
            <a:t>This person-centred plan links core physiology to practical actions that lower glycaemia and cardiovascular risk.</a:t>
          </a:r>
        </a:p>
      </dgm:t>
    </dgm:pt>
    <dgm:pt modelId="{98EED920-16B2-462F-A9F7-BC7143F1D0AE}" type="parTrans" cxnId="{D7989E1C-A94E-4B59-AC83-5C3B079FB7E8}">
      <dgm:prSet/>
      <dgm:spPr/>
      <dgm:t>
        <a:bodyPr/>
        <a:lstStyle/>
        <a:p>
          <a:pPr algn="just"/>
          <a:endParaRPr lang="en-US"/>
        </a:p>
      </dgm:t>
    </dgm:pt>
    <dgm:pt modelId="{7B957504-3437-49E2-8FB4-43F2480D64B2}" type="sibTrans" cxnId="{D7989E1C-A94E-4B59-AC83-5C3B079FB7E8}">
      <dgm:prSet/>
      <dgm:spPr/>
      <dgm:t>
        <a:bodyPr/>
        <a:lstStyle/>
        <a:p>
          <a:pPr algn="just"/>
          <a:endParaRPr lang="en-US"/>
        </a:p>
      </dgm:t>
    </dgm:pt>
    <dgm:pt modelId="{0914588A-B45E-4D51-ACA7-8ADE721FA17C}">
      <dgm:prSet/>
      <dgm:spPr/>
      <dgm:t>
        <a:bodyPr/>
        <a:lstStyle/>
        <a:p>
          <a:pPr algn="just" rtl="0"/>
          <a:r>
            <a:rPr lang="en-US"/>
            <a:t>Combine lifestyle change (BDA-aligned diet, ≥150 min/week activity) with medicines (metformin ± SGLT2 inhibitor) and risk reduction (BP, lipids).</a:t>
          </a:r>
        </a:p>
      </dgm:t>
    </dgm:pt>
    <dgm:pt modelId="{A46BCAC6-1DAB-483C-A567-5D04655EE187}" type="parTrans" cxnId="{780DA8AC-CABE-42A2-B0DA-5C6D6789EA4D}">
      <dgm:prSet/>
      <dgm:spPr/>
      <dgm:t>
        <a:bodyPr/>
        <a:lstStyle/>
        <a:p>
          <a:pPr algn="just"/>
          <a:endParaRPr lang="en-US"/>
        </a:p>
      </dgm:t>
    </dgm:pt>
    <dgm:pt modelId="{20E921D3-E908-484A-8C33-0A79924D22BF}" type="sibTrans" cxnId="{780DA8AC-CABE-42A2-B0DA-5C6D6789EA4D}">
      <dgm:prSet/>
      <dgm:spPr/>
      <dgm:t>
        <a:bodyPr/>
        <a:lstStyle/>
        <a:p>
          <a:pPr algn="just"/>
          <a:endParaRPr lang="en-US"/>
        </a:p>
      </dgm:t>
    </dgm:pt>
    <dgm:pt modelId="{EAD43985-8504-4AFE-A0AF-8BAD07A7642E}">
      <dgm:prSet/>
      <dgm:spPr/>
      <dgm:t>
        <a:bodyPr/>
        <a:lstStyle/>
        <a:p>
          <a:pPr algn="just" rtl="0"/>
          <a:r>
            <a:rPr lang="en-US"/>
            <a:t>Systematic screening—eyes, feet, kidneys—plus vaccinations helps prevent complications and triggers early intervention.</a:t>
          </a:r>
        </a:p>
      </dgm:t>
    </dgm:pt>
    <dgm:pt modelId="{844685C4-08F0-4CF6-AEC5-A41D193BADE4}" type="parTrans" cxnId="{4F83D664-B329-4B83-809F-9C423656EBE4}">
      <dgm:prSet/>
      <dgm:spPr/>
      <dgm:t>
        <a:bodyPr/>
        <a:lstStyle/>
        <a:p>
          <a:pPr algn="just"/>
          <a:endParaRPr lang="en-US"/>
        </a:p>
      </dgm:t>
    </dgm:pt>
    <dgm:pt modelId="{BDD07ABD-6686-4476-94D8-EF720F8A1845}" type="sibTrans" cxnId="{4F83D664-B329-4B83-809F-9C423656EBE4}">
      <dgm:prSet/>
      <dgm:spPr/>
      <dgm:t>
        <a:bodyPr/>
        <a:lstStyle/>
        <a:p>
          <a:pPr algn="just"/>
          <a:endParaRPr lang="en-US"/>
        </a:p>
      </dgm:t>
    </dgm:pt>
    <dgm:pt modelId="{9C3B7C8B-4EA0-4A50-A637-931C6431E026}">
      <dgm:prSet/>
      <dgm:spPr/>
      <dgm:t>
        <a:bodyPr/>
        <a:lstStyle/>
        <a:p>
          <a:pPr algn="just" rtl="0"/>
          <a:r>
            <a:rPr lang="en-US"/>
            <a:t>Shared decision-making and ethical practice underpin every step; review at 3 months and escalate if targets aren’t met.</a:t>
          </a:r>
        </a:p>
      </dgm:t>
    </dgm:pt>
    <dgm:pt modelId="{E797C872-1354-40EA-9E30-7C09DD654DD1}" type="parTrans" cxnId="{7E57BB8E-EAA3-4652-B7C2-2958844AE8F7}">
      <dgm:prSet/>
      <dgm:spPr/>
      <dgm:t>
        <a:bodyPr/>
        <a:lstStyle/>
        <a:p>
          <a:pPr algn="just"/>
          <a:endParaRPr lang="en-US"/>
        </a:p>
      </dgm:t>
    </dgm:pt>
    <dgm:pt modelId="{7EEE75DD-51C9-4935-8EEF-7F9B03115BE4}" type="sibTrans" cxnId="{7E57BB8E-EAA3-4652-B7C2-2958844AE8F7}">
      <dgm:prSet/>
      <dgm:spPr/>
      <dgm:t>
        <a:bodyPr/>
        <a:lstStyle/>
        <a:p>
          <a:pPr algn="just"/>
          <a:endParaRPr lang="en-US"/>
        </a:p>
      </dgm:t>
    </dgm:pt>
    <dgm:pt modelId="{6F45B09A-8AF6-4501-8E20-2A3145E5284A}" type="pres">
      <dgm:prSet presAssocID="{AC0B38C7-5498-4D3E-B620-582373C61F5E}" presName="linear" presStyleCnt="0">
        <dgm:presLayoutVars>
          <dgm:animLvl val="lvl"/>
          <dgm:resizeHandles val="exact"/>
        </dgm:presLayoutVars>
      </dgm:prSet>
      <dgm:spPr/>
    </dgm:pt>
    <dgm:pt modelId="{A7B5CF7B-43EF-49F0-8F6D-9EFC37207137}" type="pres">
      <dgm:prSet presAssocID="{56B4953E-1F4F-4BCF-A1F2-2D31B294E827}" presName="parentText" presStyleLbl="node1" presStyleIdx="0" presStyleCnt="4">
        <dgm:presLayoutVars>
          <dgm:chMax val="0"/>
          <dgm:bulletEnabled val="1"/>
        </dgm:presLayoutVars>
      </dgm:prSet>
      <dgm:spPr/>
    </dgm:pt>
    <dgm:pt modelId="{FDC3DE7F-FD65-4573-B9D2-A5F98205AF4F}" type="pres">
      <dgm:prSet presAssocID="{7B957504-3437-49E2-8FB4-43F2480D64B2}" presName="spacer" presStyleCnt="0"/>
      <dgm:spPr/>
    </dgm:pt>
    <dgm:pt modelId="{85B2B5BE-A181-47B7-B529-1DB91488D943}" type="pres">
      <dgm:prSet presAssocID="{0914588A-B45E-4D51-ACA7-8ADE721FA17C}" presName="parentText" presStyleLbl="node1" presStyleIdx="1" presStyleCnt="4">
        <dgm:presLayoutVars>
          <dgm:chMax val="0"/>
          <dgm:bulletEnabled val="1"/>
        </dgm:presLayoutVars>
      </dgm:prSet>
      <dgm:spPr/>
    </dgm:pt>
    <dgm:pt modelId="{B6BC8BD0-BC19-4781-B5FA-0373E1C0C2DD}" type="pres">
      <dgm:prSet presAssocID="{20E921D3-E908-484A-8C33-0A79924D22BF}" presName="spacer" presStyleCnt="0"/>
      <dgm:spPr/>
    </dgm:pt>
    <dgm:pt modelId="{A86EC962-99E2-42C7-A8EE-A50CE93A5892}" type="pres">
      <dgm:prSet presAssocID="{EAD43985-8504-4AFE-A0AF-8BAD07A7642E}" presName="parentText" presStyleLbl="node1" presStyleIdx="2" presStyleCnt="4">
        <dgm:presLayoutVars>
          <dgm:chMax val="0"/>
          <dgm:bulletEnabled val="1"/>
        </dgm:presLayoutVars>
      </dgm:prSet>
      <dgm:spPr/>
    </dgm:pt>
    <dgm:pt modelId="{F237CF80-167B-442B-9F04-F84A3135C2B7}" type="pres">
      <dgm:prSet presAssocID="{BDD07ABD-6686-4476-94D8-EF720F8A1845}" presName="spacer" presStyleCnt="0"/>
      <dgm:spPr/>
    </dgm:pt>
    <dgm:pt modelId="{2BB25E56-5447-4426-BDF2-685BF34DC923}" type="pres">
      <dgm:prSet presAssocID="{9C3B7C8B-4EA0-4A50-A637-931C6431E026}" presName="parentText" presStyleLbl="node1" presStyleIdx="3" presStyleCnt="4">
        <dgm:presLayoutVars>
          <dgm:chMax val="0"/>
          <dgm:bulletEnabled val="1"/>
        </dgm:presLayoutVars>
      </dgm:prSet>
      <dgm:spPr/>
    </dgm:pt>
  </dgm:ptLst>
  <dgm:cxnLst>
    <dgm:cxn modelId="{D7989E1C-A94E-4B59-AC83-5C3B079FB7E8}" srcId="{AC0B38C7-5498-4D3E-B620-582373C61F5E}" destId="{56B4953E-1F4F-4BCF-A1F2-2D31B294E827}" srcOrd="0" destOrd="0" parTransId="{98EED920-16B2-462F-A9F7-BC7143F1D0AE}" sibTransId="{7B957504-3437-49E2-8FB4-43F2480D64B2}"/>
    <dgm:cxn modelId="{8230562D-2D8F-464F-BAD9-CC46C6321223}" type="presOf" srcId="{EAD43985-8504-4AFE-A0AF-8BAD07A7642E}" destId="{A86EC962-99E2-42C7-A8EE-A50CE93A5892}" srcOrd="0" destOrd="0" presId="urn:microsoft.com/office/officeart/2005/8/layout/vList2"/>
    <dgm:cxn modelId="{70D2883B-D79A-4B6F-9CCA-616ECD10D892}" type="presOf" srcId="{56B4953E-1F4F-4BCF-A1F2-2D31B294E827}" destId="{A7B5CF7B-43EF-49F0-8F6D-9EFC37207137}" srcOrd="0" destOrd="0" presId="urn:microsoft.com/office/officeart/2005/8/layout/vList2"/>
    <dgm:cxn modelId="{DFAB9642-9D9F-4639-A59A-1C125929DBCF}" type="presOf" srcId="{AC0B38C7-5498-4D3E-B620-582373C61F5E}" destId="{6F45B09A-8AF6-4501-8E20-2A3145E5284A}" srcOrd="0" destOrd="0" presId="urn:microsoft.com/office/officeart/2005/8/layout/vList2"/>
    <dgm:cxn modelId="{4F83D664-B329-4B83-809F-9C423656EBE4}" srcId="{AC0B38C7-5498-4D3E-B620-582373C61F5E}" destId="{EAD43985-8504-4AFE-A0AF-8BAD07A7642E}" srcOrd="2" destOrd="0" parTransId="{844685C4-08F0-4CF6-AEC5-A41D193BADE4}" sibTransId="{BDD07ABD-6686-4476-94D8-EF720F8A1845}"/>
    <dgm:cxn modelId="{7E57BB8E-EAA3-4652-B7C2-2958844AE8F7}" srcId="{AC0B38C7-5498-4D3E-B620-582373C61F5E}" destId="{9C3B7C8B-4EA0-4A50-A637-931C6431E026}" srcOrd="3" destOrd="0" parTransId="{E797C872-1354-40EA-9E30-7C09DD654DD1}" sibTransId="{7EEE75DD-51C9-4935-8EEF-7F9B03115BE4}"/>
    <dgm:cxn modelId="{9F5D329D-3F62-4D34-9C46-596EED32D9B6}" type="presOf" srcId="{0914588A-B45E-4D51-ACA7-8ADE721FA17C}" destId="{85B2B5BE-A181-47B7-B529-1DB91488D943}" srcOrd="0" destOrd="0" presId="urn:microsoft.com/office/officeart/2005/8/layout/vList2"/>
    <dgm:cxn modelId="{780DA8AC-CABE-42A2-B0DA-5C6D6789EA4D}" srcId="{AC0B38C7-5498-4D3E-B620-582373C61F5E}" destId="{0914588A-B45E-4D51-ACA7-8ADE721FA17C}" srcOrd="1" destOrd="0" parTransId="{A46BCAC6-1DAB-483C-A567-5D04655EE187}" sibTransId="{20E921D3-E908-484A-8C33-0A79924D22BF}"/>
    <dgm:cxn modelId="{CE9082E7-AA7F-4033-B898-F597B8DB8204}" type="presOf" srcId="{9C3B7C8B-4EA0-4A50-A637-931C6431E026}" destId="{2BB25E56-5447-4426-BDF2-685BF34DC923}" srcOrd="0" destOrd="0" presId="urn:microsoft.com/office/officeart/2005/8/layout/vList2"/>
    <dgm:cxn modelId="{FC53AAD9-0160-4EE3-B819-90EBA73DFB92}" type="presParOf" srcId="{6F45B09A-8AF6-4501-8E20-2A3145E5284A}" destId="{A7B5CF7B-43EF-49F0-8F6D-9EFC37207137}" srcOrd="0" destOrd="0" presId="urn:microsoft.com/office/officeart/2005/8/layout/vList2"/>
    <dgm:cxn modelId="{224C9B58-85E6-445C-8275-FF132A95D1E9}" type="presParOf" srcId="{6F45B09A-8AF6-4501-8E20-2A3145E5284A}" destId="{FDC3DE7F-FD65-4573-B9D2-A5F98205AF4F}" srcOrd="1" destOrd="0" presId="urn:microsoft.com/office/officeart/2005/8/layout/vList2"/>
    <dgm:cxn modelId="{5181BAF0-D8D1-403E-A690-5E124C5DFBBE}" type="presParOf" srcId="{6F45B09A-8AF6-4501-8E20-2A3145E5284A}" destId="{85B2B5BE-A181-47B7-B529-1DB91488D943}" srcOrd="2" destOrd="0" presId="urn:microsoft.com/office/officeart/2005/8/layout/vList2"/>
    <dgm:cxn modelId="{4A97C19B-3660-4ED9-96FE-92EBBE64F602}" type="presParOf" srcId="{6F45B09A-8AF6-4501-8E20-2A3145E5284A}" destId="{B6BC8BD0-BC19-4781-B5FA-0373E1C0C2DD}" srcOrd="3" destOrd="0" presId="urn:microsoft.com/office/officeart/2005/8/layout/vList2"/>
    <dgm:cxn modelId="{32C50146-910E-4F0D-8250-820E9BC36B96}" type="presParOf" srcId="{6F45B09A-8AF6-4501-8E20-2A3145E5284A}" destId="{A86EC962-99E2-42C7-A8EE-A50CE93A5892}" srcOrd="4" destOrd="0" presId="urn:microsoft.com/office/officeart/2005/8/layout/vList2"/>
    <dgm:cxn modelId="{97CC23D7-5295-4EB8-AC9C-DB2100D27B98}" type="presParOf" srcId="{6F45B09A-8AF6-4501-8E20-2A3145E5284A}" destId="{F237CF80-167B-442B-9F04-F84A3135C2B7}" srcOrd="5" destOrd="0" presId="urn:microsoft.com/office/officeart/2005/8/layout/vList2"/>
    <dgm:cxn modelId="{9DFBD6B9-ED72-4E63-8D60-48D691B847FE}" type="presParOf" srcId="{6F45B09A-8AF6-4501-8E20-2A3145E5284A}" destId="{2BB25E56-5447-4426-BDF2-685BF34DC92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EBF4E-3CD3-45E8-BFEC-865B74CC9DC1}">
      <dsp:nvSpPr>
        <dsp:cNvPr id="0" name=""/>
        <dsp:cNvSpPr/>
      </dsp:nvSpPr>
      <dsp:spPr>
        <a:xfrm>
          <a:off x="0" y="630"/>
          <a:ext cx="527276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F5CB1-ABEC-4B99-A11F-B23C429345BB}">
      <dsp:nvSpPr>
        <dsp:cNvPr id="0" name=""/>
        <dsp:cNvSpPr/>
      </dsp:nvSpPr>
      <dsp:spPr>
        <a:xfrm>
          <a:off x="0" y="630"/>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Case Intro (A.K.)</a:t>
          </a:r>
        </a:p>
      </dsp:txBody>
      <dsp:txXfrm>
        <a:off x="0" y="630"/>
        <a:ext cx="5272764" cy="344194"/>
      </dsp:txXfrm>
    </dsp:sp>
    <dsp:sp modelId="{53505A0D-FD58-40A0-BA8B-3F6AC0532155}">
      <dsp:nvSpPr>
        <dsp:cNvPr id="0" name=""/>
        <dsp:cNvSpPr/>
      </dsp:nvSpPr>
      <dsp:spPr>
        <a:xfrm>
          <a:off x="0" y="344825"/>
          <a:ext cx="527276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B0524E-DB6F-4F16-AEB2-BECE0AAE7443}">
      <dsp:nvSpPr>
        <dsp:cNvPr id="0" name=""/>
        <dsp:cNvSpPr/>
      </dsp:nvSpPr>
      <dsp:spPr>
        <a:xfrm>
          <a:off x="0" y="344825"/>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Learning Outcomes</a:t>
          </a:r>
        </a:p>
      </dsp:txBody>
      <dsp:txXfrm>
        <a:off x="0" y="344825"/>
        <a:ext cx="5272764" cy="344194"/>
      </dsp:txXfrm>
    </dsp:sp>
    <dsp:sp modelId="{CD5A960A-64A5-44F9-894C-685CA1A6CFB6}">
      <dsp:nvSpPr>
        <dsp:cNvPr id="0" name=""/>
        <dsp:cNvSpPr/>
      </dsp:nvSpPr>
      <dsp:spPr>
        <a:xfrm>
          <a:off x="0" y="689019"/>
          <a:ext cx="527276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61CAA9-4E31-4F40-8A33-34CDC903DCED}">
      <dsp:nvSpPr>
        <dsp:cNvPr id="0" name=""/>
        <dsp:cNvSpPr/>
      </dsp:nvSpPr>
      <dsp:spPr>
        <a:xfrm>
          <a:off x="0" y="689019"/>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Anatomy &amp; Physiology</a:t>
          </a:r>
        </a:p>
      </dsp:txBody>
      <dsp:txXfrm>
        <a:off x="0" y="689019"/>
        <a:ext cx="5272764" cy="344194"/>
      </dsp:txXfrm>
    </dsp:sp>
    <dsp:sp modelId="{7A079861-00D8-4C8A-A4D4-37D5C3C19829}">
      <dsp:nvSpPr>
        <dsp:cNvPr id="0" name=""/>
        <dsp:cNvSpPr/>
      </dsp:nvSpPr>
      <dsp:spPr>
        <a:xfrm>
          <a:off x="0" y="1033214"/>
          <a:ext cx="5272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D28A8-EB07-4871-874F-0D11AA413D6C}">
      <dsp:nvSpPr>
        <dsp:cNvPr id="0" name=""/>
        <dsp:cNvSpPr/>
      </dsp:nvSpPr>
      <dsp:spPr>
        <a:xfrm>
          <a:off x="0" y="1033214"/>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Pathophysiology of Type 2 Diabetes</a:t>
          </a:r>
        </a:p>
      </dsp:txBody>
      <dsp:txXfrm>
        <a:off x="0" y="1033214"/>
        <a:ext cx="5272764" cy="344194"/>
      </dsp:txXfrm>
    </dsp:sp>
    <dsp:sp modelId="{A2A78656-C487-4646-B930-0D02922F0C55}">
      <dsp:nvSpPr>
        <dsp:cNvPr id="0" name=""/>
        <dsp:cNvSpPr/>
      </dsp:nvSpPr>
      <dsp:spPr>
        <a:xfrm>
          <a:off x="0" y="1377409"/>
          <a:ext cx="527276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438C6-FB1D-40C4-AEA5-1B221586DA3B}">
      <dsp:nvSpPr>
        <dsp:cNvPr id="0" name=""/>
        <dsp:cNvSpPr/>
      </dsp:nvSpPr>
      <dsp:spPr>
        <a:xfrm>
          <a:off x="0" y="1377409"/>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Demographics &amp; Lifestyle Risks</a:t>
          </a:r>
        </a:p>
      </dsp:txBody>
      <dsp:txXfrm>
        <a:off x="0" y="1377409"/>
        <a:ext cx="5272764" cy="344194"/>
      </dsp:txXfrm>
    </dsp:sp>
    <dsp:sp modelId="{C5E46B59-7930-4A90-811F-C1B350110B95}">
      <dsp:nvSpPr>
        <dsp:cNvPr id="0" name=""/>
        <dsp:cNvSpPr/>
      </dsp:nvSpPr>
      <dsp:spPr>
        <a:xfrm>
          <a:off x="0" y="1721604"/>
          <a:ext cx="527276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4617A-CD2A-4223-8AC1-CC891443886A}">
      <dsp:nvSpPr>
        <dsp:cNvPr id="0" name=""/>
        <dsp:cNvSpPr/>
      </dsp:nvSpPr>
      <dsp:spPr>
        <a:xfrm>
          <a:off x="0" y="1721604"/>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Initial Assessment &amp; Monitoring</a:t>
          </a:r>
        </a:p>
      </dsp:txBody>
      <dsp:txXfrm>
        <a:off x="0" y="1721604"/>
        <a:ext cx="5272764" cy="344194"/>
      </dsp:txXfrm>
    </dsp:sp>
    <dsp:sp modelId="{03553D6F-7E74-4261-BED9-59E547626BFE}">
      <dsp:nvSpPr>
        <dsp:cNvPr id="0" name=""/>
        <dsp:cNvSpPr/>
      </dsp:nvSpPr>
      <dsp:spPr>
        <a:xfrm>
          <a:off x="0" y="2065798"/>
          <a:ext cx="527276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9D8018-2245-435D-8D98-641A360BB104}">
      <dsp:nvSpPr>
        <dsp:cNvPr id="0" name=""/>
        <dsp:cNvSpPr/>
      </dsp:nvSpPr>
      <dsp:spPr>
        <a:xfrm>
          <a:off x="0" y="2065798"/>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Glycaemic Management</a:t>
          </a:r>
        </a:p>
      </dsp:txBody>
      <dsp:txXfrm>
        <a:off x="0" y="2065798"/>
        <a:ext cx="5272764" cy="344194"/>
      </dsp:txXfrm>
    </dsp:sp>
    <dsp:sp modelId="{CED48974-AE45-40D4-863A-6CF1EC6AF3B5}">
      <dsp:nvSpPr>
        <dsp:cNvPr id="0" name=""/>
        <dsp:cNvSpPr/>
      </dsp:nvSpPr>
      <dsp:spPr>
        <a:xfrm>
          <a:off x="0" y="2409993"/>
          <a:ext cx="527276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8EAC1B-526C-48CE-BA02-BF86AFEE935C}">
      <dsp:nvSpPr>
        <dsp:cNvPr id="0" name=""/>
        <dsp:cNvSpPr/>
      </dsp:nvSpPr>
      <dsp:spPr>
        <a:xfrm>
          <a:off x="0" y="2409993"/>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Blood Pressure &amp; Lipid Management</a:t>
          </a:r>
        </a:p>
      </dsp:txBody>
      <dsp:txXfrm>
        <a:off x="0" y="2409993"/>
        <a:ext cx="5272764" cy="344194"/>
      </dsp:txXfrm>
    </dsp:sp>
    <dsp:sp modelId="{020F6B7D-96E5-48F3-B2EB-56CC4B6791E7}">
      <dsp:nvSpPr>
        <dsp:cNvPr id="0" name=""/>
        <dsp:cNvSpPr/>
      </dsp:nvSpPr>
      <dsp:spPr>
        <a:xfrm>
          <a:off x="0" y="2754188"/>
          <a:ext cx="5272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3371B2-8A73-4D30-A873-81E5B3B071E7}">
      <dsp:nvSpPr>
        <dsp:cNvPr id="0" name=""/>
        <dsp:cNvSpPr/>
      </dsp:nvSpPr>
      <dsp:spPr>
        <a:xfrm>
          <a:off x="0" y="2754188"/>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Lifestyle &amp; Weight Management</a:t>
          </a:r>
        </a:p>
      </dsp:txBody>
      <dsp:txXfrm>
        <a:off x="0" y="2754188"/>
        <a:ext cx="5272764" cy="344194"/>
      </dsp:txXfrm>
    </dsp:sp>
    <dsp:sp modelId="{5E0613AC-8037-4F56-B23E-F62FE72C408E}">
      <dsp:nvSpPr>
        <dsp:cNvPr id="0" name=""/>
        <dsp:cNvSpPr/>
      </dsp:nvSpPr>
      <dsp:spPr>
        <a:xfrm>
          <a:off x="0" y="3098383"/>
          <a:ext cx="527276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10EE1-B3BD-417A-AE1A-6AF2643277FC}">
      <dsp:nvSpPr>
        <dsp:cNvPr id="0" name=""/>
        <dsp:cNvSpPr/>
      </dsp:nvSpPr>
      <dsp:spPr>
        <a:xfrm>
          <a:off x="0" y="3098383"/>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Vaccinations &amp; Prevention</a:t>
          </a:r>
        </a:p>
      </dsp:txBody>
      <dsp:txXfrm>
        <a:off x="0" y="3098383"/>
        <a:ext cx="5272764" cy="344194"/>
      </dsp:txXfrm>
    </dsp:sp>
    <dsp:sp modelId="{A2343BE2-F7C8-4B9A-994C-070567D35FAB}">
      <dsp:nvSpPr>
        <dsp:cNvPr id="0" name=""/>
        <dsp:cNvSpPr/>
      </dsp:nvSpPr>
      <dsp:spPr>
        <a:xfrm>
          <a:off x="0" y="3442577"/>
          <a:ext cx="527276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1AAFA7-10AE-4CF1-AF8A-059BB946E5AB}">
      <dsp:nvSpPr>
        <dsp:cNvPr id="0" name=""/>
        <dsp:cNvSpPr/>
      </dsp:nvSpPr>
      <dsp:spPr>
        <a:xfrm>
          <a:off x="0" y="3442577"/>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Feet, Eyes &amp; Kidneys</a:t>
          </a:r>
        </a:p>
      </dsp:txBody>
      <dsp:txXfrm>
        <a:off x="0" y="3442577"/>
        <a:ext cx="5272764" cy="344194"/>
      </dsp:txXfrm>
    </dsp:sp>
    <dsp:sp modelId="{8633CE9A-EFD1-4C77-AE72-5728848C8CBA}">
      <dsp:nvSpPr>
        <dsp:cNvPr id="0" name=""/>
        <dsp:cNvSpPr/>
      </dsp:nvSpPr>
      <dsp:spPr>
        <a:xfrm>
          <a:off x="0" y="3786772"/>
          <a:ext cx="527276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841433-61BE-4C66-8CB5-F3C8A9CE28C5}">
      <dsp:nvSpPr>
        <dsp:cNvPr id="0" name=""/>
        <dsp:cNvSpPr/>
      </dsp:nvSpPr>
      <dsp:spPr>
        <a:xfrm>
          <a:off x="0" y="3786772"/>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Communication &amp; Ethics</a:t>
          </a:r>
        </a:p>
      </dsp:txBody>
      <dsp:txXfrm>
        <a:off x="0" y="3786772"/>
        <a:ext cx="5272764" cy="344194"/>
      </dsp:txXfrm>
    </dsp:sp>
    <dsp:sp modelId="{74A41998-7439-4D5B-B622-88143EAE0AB8}">
      <dsp:nvSpPr>
        <dsp:cNvPr id="0" name=""/>
        <dsp:cNvSpPr/>
      </dsp:nvSpPr>
      <dsp:spPr>
        <a:xfrm>
          <a:off x="0" y="4130967"/>
          <a:ext cx="527276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017E8-4995-45CD-91A7-859EAAB5976C}">
      <dsp:nvSpPr>
        <dsp:cNvPr id="0" name=""/>
        <dsp:cNvSpPr/>
      </dsp:nvSpPr>
      <dsp:spPr>
        <a:xfrm>
          <a:off x="0" y="4130967"/>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Care Plan — One-Slide Summary</a:t>
          </a:r>
        </a:p>
      </dsp:txBody>
      <dsp:txXfrm>
        <a:off x="0" y="4130967"/>
        <a:ext cx="5272764" cy="344194"/>
      </dsp:txXfrm>
    </dsp:sp>
    <dsp:sp modelId="{5B058612-DDB9-4AA2-8E9B-F5C1B21764B5}">
      <dsp:nvSpPr>
        <dsp:cNvPr id="0" name=""/>
        <dsp:cNvSpPr/>
      </dsp:nvSpPr>
      <dsp:spPr>
        <a:xfrm>
          <a:off x="0" y="4475162"/>
          <a:ext cx="52727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6D541-61A2-438F-B619-81173DBDD485}">
      <dsp:nvSpPr>
        <dsp:cNvPr id="0" name=""/>
        <dsp:cNvSpPr/>
      </dsp:nvSpPr>
      <dsp:spPr>
        <a:xfrm>
          <a:off x="0" y="4475162"/>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Follow-up &amp; Escalation</a:t>
          </a:r>
        </a:p>
      </dsp:txBody>
      <dsp:txXfrm>
        <a:off x="0" y="4475162"/>
        <a:ext cx="5272764" cy="344194"/>
      </dsp:txXfrm>
    </dsp:sp>
    <dsp:sp modelId="{F0748300-ED3F-4DF3-8D35-1B490E7F77ED}">
      <dsp:nvSpPr>
        <dsp:cNvPr id="0" name=""/>
        <dsp:cNvSpPr/>
      </dsp:nvSpPr>
      <dsp:spPr>
        <a:xfrm>
          <a:off x="0" y="4819356"/>
          <a:ext cx="527276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49772-9D4B-4DD9-8ADC-665FBB2F2A99}">
      <dsp:nvSpPr>
        <dsp:cNvPr id="0" name=""/>
        <dsp:cNvSpPr/>
      </dsp:nvSpPr>
      <dsp:spPr>
        <a:xfrm>
          <a:off x="0" y="4819356"/>
          <a:ext cx="5272764" cy="34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References</a:t>
          </a:r>
        </a:p>
      </dsp:txBody>
      <dsp:txXfrm>
        <a:off x="0" y="4819356"/>
        <a:ext cx="5272764" cy="344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5F940-EC77-4F6F-A5F4-726DAAA2C94B}">
      <dsp:nvSpPr>
        <dsp:cNvPr id="0" name=""/>
        <dsp:cNvSpPr/>
      </dsp:nvSpPr>
      <dsp:spPr>
        <a:xfrm>
          <a:off x="0" y="417307"/>
          <a:ext cx="11520487" cy="11907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94118" tIns="437388" rIns="894118"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a:t>55-year-old man; South Asian background; warehouse supervisor; BMI 31 kg/m²; waist 108 cm; sedentary; former smoker.</a:t>
          </a:r>
        </a:p>
      </dsp:txBody>
      <dsp:txXfrm>
        <a:off x="0" y="417307"/>
        <a:ext cx="11520487" cy="1190700"/>
      </dsp:txXfrm>
    </dsp:sp>
    <dsp:sp modelId="{AC6186E7-19F4-4829-BF96-84B8D0519513}">
      <dsp:nvSpPr>
        <dsp:cNvPr id="0" name=""/>
        <dsp:cNvSpPr/>
      </dsp:nvSpPr>
      <dsp:spPr>
        <a:xfrm>
          <a:off x="576024" y="107347"/>
          <a:ext cx="8064340" cy="61992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13" tIns="0" rIns="304813" bIns="0" numCol="1" spcCol="1270" anchor="ctr" anchorCtr="0">
          <a:noAutofit/>
        </a:bodyPr>
        <a:lstStyle/>
        <a:p>
          <a:pPr marL="0" lvl="0" indent="0" algn="l" defTabSz="933450" rtl="0">
            <a:lnSpc>
              <a:spcPct val="90000"/>
            </a:lnSpc>
            <a:spcBef>
              <a:spcPct val="0"/>
            </a:spcBef>
            <a:spcAft>
              <a:spcPct val="35000"/>
            </a:spcAft>
            <a:buNone/>
          </a:pPr>
          <a:r>
            <a:rPr lang="en-US" sz="2100" b="1" kern="1200" dirty="0"/>
            <a:t>Patient “A.K.” </a:t>
          </a:r>
        </a:p>
      </dsp:txBody>
      <dsp:txXfrm>
        <a:off x="606286" y="137609"/>
        <a:ext cx="8003816" cy="559396"/>
      </dsp:txXfrm>
    </dsp:sp>
    <dsp:sp modelId="{C1F3135C-9D1A-4331-A458-1F727604093C}">
      <dsp:nvSpPr>
        <dsp:cNvPr id="0" name=""/>
        <dsp:cNvSpPr/>
      </dsp:nvSpPr>
      <dsp:spPr>
        <a:xfrm>
          <a:off x="0" y="2031367"/>
          <a:ext cx="11520487" cy="11907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94118" tIns="437388" rIns="894118"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a:t>Polyuria, fatigue; clinic BP 148/92 mmHg; HbA1c 68 mmol/mol (8.4%); total cholesterol 5.8 mmol/L; LDL-C 3.6 mmol/L.</a:t>
          </a:r>
        </a:p>
      </dsp:txBody>
      <dsp:txXfrm>
        <a:off x="0" y="2031367"/>
        <a:ext cx="11520487" cy="1190700"/>
      </dsp:txXfrm>
    </dsp:sp>
    <dsp:sp modelId="{1DEAC921-9062-4D38-85BC-377532E0EDCF}">
      <dsp:nvSpPr>
        <dsp:cNvPr id="0" name=""/>
        <dsp:cNvSpPr/>
      </dsp:nvSpPr>
      <dsp:spPr>
        <a:xfrm>
          <a:off x="576024" y="1721407"/>
          <a:ext cx="8064340" cy="61992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13" tIns="0" rIns="304813" bIns="0" numCol="1" spcCol="1270" anchor="ctr" anchorCtr="0">
          <a:noAutofit/>
        </a:bodyPr>
        <a:lstStyle/>
        <a:p>
          <a:pPr marL="0" lvl="0" indent="0" algn="l" defTabSz="933450" rtl="0">
            <a:lnSpc>
              <a:spcPct val="90000"/>
            </a:lnSpc>
            <a:spcBef>
              <a:spcPct val="0"/>
            </a:spcBef>
            <a:spcAft>
              <a:spcPct val="35000"/>
            </a:spcAft>
            <a:buNone/>
          </a:pPr>
          <a:r>
            <a:rPr lang="en-US" sz="2100" b="1" kern="1200" dirty="0"/>
            <a:t>History/Findings</a:t>
          </a:r>
        </a:p>
      </dsp:txBody>
      <dsp:txXfrm>
        <a:off x="606286" y="1751669"/>
        <a:ext cx="8003816" cy="559396"/>
      </dsp:txXfrm>
    </dsp:sp>
    <dsp:sp modelId="{291B7A2F-2FF4-4497-8422-A205BC80100A}">
      <dsp:nvSpPr>
        <dsp:cNvPr id="0" name=""/>
        <dsp:cNvSpPr/>
      </dsp:nvSpPr>
      <dsp:spPr>
        <a:xfrm>
          <a:off x="0" y="3645427"/>
          <a:ext cx="11520487" cy="11907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94118" tIns="437388" rIns="894118"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a:t>Co-create a safe, ethical, and realistic T2D care plan aligned with NHS/NICE guidance (NICE, 2022; NICE, 2023). </a:t>
          </a:r>
        </a:p>
      </dsp:txBody>
      <dsp:txXfrm>
        <a:off x="0" y="3645427"/>
        <a:ext cx="11520487" cy="1190700"/>
      </dsp:txXfrm>
    </dsp:sp>
    <dsp:sp modelId="{FFA4572B-1BE8-482B-BF56-41531B93D9CB}">
      <dsp:nvSpPr>
        <dsp:cNvPr id="0" name=""/>
        <dsp:cNvSpPr/>
      </dsp:nvSpPr>
      <dsp:spPr>
        <a:xfrm>
          <a:off x="576024" y="3335467"/>
          <a:ext cx="8064340" cy="61992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13" tIns="0" rIns="304813" bIns="0" numCol="1" spcCol="1270" anchor="ctr" anchorCtr="0">
          <a:noAutofit/>
        </a:bodyPr>
        <a:lstStyle/>
        <a:p>
          <a:pPr marL="0" lvl="0" indent="0" algn="l" defTabSz="933450" rtl="0">
            <a:lnSpc>
              <a:spcPct val="90000"/>
            </a:lnSpc>
            <a:spcBef>
              <a:spcPct val="0"/>
            </a:spcBef>
            <a:spcAft>
              <a:spcPct val="35000"/>
            </a:spcAft>
            <a:buNone/>
          </a:pPr>
          <a:r>
            <a:rPr lang="en-US" sz="2100" b="1" kern="1200" dirty="0"/>
            <a:t>Goal</a:t>
          </a:r>
        </a:p>
      </dsp:txBody>
      <dsp:txXfrm>
        <a:off x="606286" y="3365729"/>
        <a:ext cx="8003816"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370AB-FE1E-49B3-9329-297083199FB6}">
      <dsp:nvSpPr>
        <dsp:cNvPr id="0" name=""/>
        <dsp:cNvSpPr/>
      </dsp:nvSpPr>
      <dsp:spPr>
        <a:xfrm>
          <a:off x="9789937" y="2118085"/>
          <a:ext cx="91440" cy="707303"/>
        </a:xfrm>
        <a:custGeom>
          <a:avLst/>
          <a:gdLst/>
          <a:ahLst/>
          <a:cxnLst/>
          <a:rect l="0" t="0" r="0" b="0"/>
          <a:pathLst>
            <a:path>
              <a:moveTo>
                <a:pt x="45720" y="0"/>
              </a:moveTo>
              <a:lnTo>
                <a:pt x="45720" y="70730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68AEAE-9CEF-46E1-956A-E90462C4F3F3}">
      <dsp:nvSpPr>
        <dsp:cNvPr id="0" name=""/>
        <dsp:cNvSpPr/>
      </dsp:nvSpPr>
      <dsp:spPr>
        <a:xfrm>
          <a:off x="5714523" y="2118085"/>
          <a:ext cx="91440" cy="707303"/>
        </a:xfrm>
        <a:custGeom>
          <a:avLst/>
          <a:gdLst/>
          <a:ahLst/>
          <a:cxnLst/>
          <a:rect l="0" t="0" r="0" b="0"/>
          <a:pathLst>
            <a:path>
              <a:moveTo>
                <a:pt x="45720" y="0"/>
              </a:moveTo>
              <a:lnTo>
                <a:pt x="45720" y="70730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59E24B-8853-4A4C-B3E1-8D6198A26365}">
      <dsp:nvSpPr>
        <dsp:cNvPr id="0" name=""/>
        <dsp:cNvSpPr/>
      </dsp:nvSpPr>
      <dsp:spPr>
        <a:xfrm>
          <a:off x="1639109" y="2118085"/>
          <a:ext cx="91440" cy="707303"/>
        </a:xfrm>
        <a:custGeom>
          <a:avLst/>
          <a:gdLst/>
          <a:ahLst/>
          <a:cxnLst/>
          <a:rect l="0" t="0" r="0" b="0"/>
          <a:pathLst>
            <a:path>
              <a:moveTo>
                <a:pt x="45720" y="0"/>
              </a:moveTo>
              <a:lnTo>
                <a:pt x="45720" y="70730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57DF2B-2779-45F1-823D-967FD73407F3}">
      <dsp:nvSpPr>
        <dsp:cNvPr id="0" name=""/>
        <dsp:cNvSpPr/>
      </dsp:nvSpPr>
      <dsp:spPr>
        <a:xfrm>
          <a:off x="773" y="434030"/>
          <a:ext cx="3368111" cy="16840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US" sz="1900" b="1" kern="1200"/>
            <a:t>Pancreas (islets)</a:t>
          </a:r>
          <a:endParaRPr lang="en-US" sz="1900" kern="1200"/>
        </a:p>
      </dsp:txBody>
      <dsp:txXfrm>
        <a:off x="773" y="434030"/>
        <a:ext cx="3368111" cy="1684055"/>
      </dsp:txXfrm>
    </dsp:sp>
    <dsp:sp modelId="{118BCCF7-179C-4435-AF19-70D759432C01}">
      <dsp:nvSpPr>
        <dsp:cNvPr id="0" name=""/>
        <dsp:cNvSpPr/>
      </dsp:nvSpPr>
      <dsp:spPr>
        <a:xfrm>
          <a:off x="773" y="2825389"/>
          <a:ext cx="3368111" cy="16840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l-GR" sz="1900" kern="1200" dirty="0"/>
            <a:t>β-</a:t>
          </a:r>
          <a:r>
            <a:rPr lang="en-US" sz="1900" kern="1200" dirty="0"/>
            <a:t>cells secrete insulin; </a:t>
          </a:r>
          <a:r>
            <a:rPr lang="el-GR" sz="1900" kern="1200" dirty="0"/>
            <a:t>α-</a:t>
          </a:r>
          <a:r>
            <a:rPr lang="en-US" sz="1900" kern="1200" dirty="0"/>
            <a:t>cells secrete glucagon to maintain </a:t>
          </a:r>
          <a:r>
            <a:rPr lang="en-US" sz="1900" kern="1200" dirty="0" err="1"/>
            <a:t>euglycaemia</a:t>
          </a:r>
          <a:r>
            <a:rPr lang="en-US" sz="1900" kern="1200" dirty="0"/>
            <a:t> (</a:t>
          </a:r>
          <a:r>
            <a:rPr lang="en-US" sz="1900" kern="1200" dirty="0" err="1"/>
            <a:t>OpenStax</a:t>
          </a:r>
          <a:r>
            <a:rPr lang="en-US" sz="1900" kern="1200" dirty="0"/>
            <a:t>, 2016).</a:t>
          </a:r>
        </a:p>
      </dsp:txBody>
      <dsp:txXfrm>
        <a:off x="773" y="2825389"/>
        <a:ext cx="3368111" cy="1684055"/>
      </dsp:txXfrm>
    </dsp:sp>
    <dsp:sp modelId="{98CA2F68-1F35-4469-BC3B-85C6BF804F0F}">
      <dsp:nvSpPr>
        <dsp:cNvPr id="0" name=""/>
        <dsp:cNvSpPr/>
      </dsp:nvSpPr>
      <dsp:spPr>
        <a:xfrm>
          <a:off x="4076187" y="434030"/>
          <a:ext cx="3368111" cy="16840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US" sz="1900" b="1" kern="1200"/>
            <a:t>Insulin Signaling</a:t>
          </a:r>
          <a:endParaRPr lang="en-US" sz="1900" kern="1200"/>
        </a:p>
      </dsp:txBody>
      <dsp:txXfrm>
        <a:off x="4076187" y="434030"/>
        <a:ext cx="3368111" cy="1684055"/>
      </dsp:txXfrm>
    </dsp:sp>
    <dsp:sp modelId="{C47882D0-56B3-4867-9A14-A0E9453C1DFD}">
      <dsp:nvSpPr>
        <dsp:cNvPr id="0" name=""/>
        <dsp:cNvSpPr/>
      </dsp:nvSpPr>
      <dsp:spPr>
        <a:xfrm>
          <a:off x="4076187" y="2825389"/>
          <a:ext cx="3368111" cy="16840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US" sz="1900" kern="1200"/>
            <a:t>Insulin binds the insulin receptor (RTK) → IRS/PI3K → Akt → GLUT4 translocation (muscle/adipose), hepatic metabolic regulation. (Saltiel, 2021). </a:t>
          </a:r>
        </a:p>
      </dsp:txBody>
      <dsp:txXfrm>
        <a:off x="4076187" y="2825389"/>
        <a:ext cx="3368111" cy="1684055"/>
      </dsp:txXfrm>
    </dsp:sp>
    <dsp:sp modelId="{53E02348-5BD6-440A-9F7B-8D3D882F7012}">
      <dsp:nvSpPr>
        <dsp:cNvPr id="0" name=""/>
        <dsp:cNvSpPr/>
      </dsp:nvSpPr>
      <dsp:spPr>
        <a:xfrm>
          <a:off x="8151602" y="434030"/>
          <a:ext cx="3368111" cy="16840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US" sz="1900" b="1" kern="1200"/>
            <a:t>Voice-over tip</a:t>
          </a:r>
          <a:endParaRPr lang="en-US" sz="1900" kern="1200"/>
        </a:p>
      </dsp:txBody>
      <dsp:txXfrm>
        <a:off x="8151602" y="434030"/>
        <a:ext cx="3368111" cy="1684055"/>
      </dsp:txXfrm>
    </dsp:sp>
    <dsp:sp modelId="{81BE43D6-842B-40AE-B3B9-86D55819EB3A}">
      <dsp:nvSpPr>
        <dsp:cNvPr id="0" name=""/>
        <dsp:cNvSpPr/>
      </dsp:nvSpPr>
      <dsp:spPr>
        <a:xfrm>
          <a:off x="8151602" y="2825389"/>
          <a:ext cx="3368111" cy="16840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US" sz="1900" kern="1200"/>
            <a:t>Briefly contrast insulin’s anabolic actions (storage) vs. glucagon’s catabolic actions (release).</a:t>
          </a:r>
        </a:p>
      </dsp:txBody>
      <dsp:txXfrm>
        <a:off x="8151602" y="2825389"/>
        <a:ext cx="3368111" cy="1684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F4051-C4AA-4068-AA20-3A9CC86703B7}">
      <dsp:nvSpPr>
        <dsp:cNvPr id="0" name=""/>
        <dsp:cNvSpPr/>
      </dsp:nvSpPr>
      <dsp:spPr>
        <a:xfrm>
          <a:off x="0" y="603"/>
          <a:ext cx="623833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8F706-5CE6-439D-B547-D9EC59FB0695}">
      <dsp:nvSpPr>
        <dsp:cNvPr id="0" name=""/>
        <dsp:cNvSpPr/>
      </dsp:nvSpPr>
      <dsp:spPr>
        <a:xfrm>
          <a:off x="0" y="603"/>
          <a:ext cx="6238332" cy="98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rtl="0">
            <a:lnSpc>
              <a:spcPct val="90000"/>
            </a:lnSpc>
            <a:spcBef>
              <a:spcPct val="0"/>
            </a:spcBef>
            <a:spcAft>
              <a:spcPct val="35000"/>
            </a:spcAft>
            <a:buNone/>
          </a:pPr>
          <a:r>
            <a:rPr lang="en-US" sz="1900" b="1" kern="1200" dirty="0"/>
            <a:t>Insulin resistance</a:t>
          </a:r>
          <a:r>
            <a:rPr lang="en-US" sz="1900" kern="1200" dirty="0"/>
            <a:t> develops in liver, muscle, and adipose tissue, reducing glucose uptake and increasing hepatic glucose output (</a:t>
          </a:r>
          <a:r>
            <a:rPr lang="en-US" sz="1900" kern="1200" dirty="0" err="1"/>
            <a:t>Saltiel</a:t>
          </a:r>
          <a:r>
            <a:rPr lang="en-US" sz="1900" kern="1200" dirty="0"/>
            <a:t>, 2021).</a:t>
          </a:r>
        </a:p>
      </dsp:txBody>
      <dsp:txXfrm>
        <a:off x="0" y="603"/>
        <a:ext cx="6238332" cy="988453"/>
      </dsp:txXfrm>
    </dsp:sp>
    <dsp:sp modelId="{E822E064-C896-4973-A3F7-38A09D649115}">
      <dsp:nvSpPr>
        <dsp:cNvPr id="0" name=""/>
        <dsp:cNvSpPr/>
      </dsp:nvSpPr>
      <dsp:spPr>
        <a:xfrm>
          <a:off x="0" y="989057"/>
          <a:ext cx="6238332" cy="0"/>
        </a:xfrm>
        <a:prstGeom prst="line">
          <a:avLst/>
        </a:prstGeom>
        <a:solidFill>
          <a:schemeClr val="accent5">
            <a:hueOff val="-176050"/>
            <a:satOff val="6152"/>
            <a:lumOff val="-1716"/>
            <a:alphaOff val="0"/>
          </a:schemeClr>
        </a:solidFill>
        <a:ln w="12700" cap="flat" cmpd="sng" algn="ctr">
          <a:solidFill>
            <a:schemeClr val="accent5">
              <a:hueOff val="-176050"/>
              <a:satOff val="6152"/>
              <a:lumOff val="-171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C7DFA-CB7E-42A4-AC74-F49136DFB3AF}">
      <dsp:nvSpPr>
        <dsp:cNvPr id="0" name=""/>
        <dsp:cNvSpPr/>
      </dsp:nvSpPr>
      <dsp:spPr>
        <a:xfrm>
          <a:off x="0" y="989057"/>
          <a:ext cx="6238332" cy="98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rtl="0">
            <a:lnSpc>
              <a:spcPct val="90000"/>
            </a:lnSpc>
            <a:spcBef>
              <a:spcPct val="0"/>
            </a:spcBef>
            <a:spcAft>
              <a:spcPct val="35000"/>
            </a:spcAft>
            <a:buNone/>
          </a:pPr>
          <a:r>
            <a:rPr lang="el-GR" sz="1900" b="1" kern="1200"/>
            <a:t>β-</a:t>
          </a:r>
          <a:r>
            <a:rPr lang="en-US" sz="1900" b="1" kern="1200"/>
            <a:t>cell dysfunction</a:t>
          </a:r>
          <a:r>
            <a:rPr lang="en-US" sz="1900" kern="1200"/>
            <a:t> in the pancreas leads to impaired insulin secretion over time.</a:t>
          </a:r>
        </a:p>
      </dsp:txBody>
      <dsp:txXfrm>
        <a:off x="0" y="989057"/>
        <a:ext cx="6238332" cy="988453"/>
      </dsp:txXfrm>
    </dsp:sp>
    <dsp:sp modelId="{E5A837E8-8773-469F-9A1E-99362859C80B}">
      <dsp:nvSpPr>
        <dsp:cNvPr id="0" name=""/>
        <dsp:cNvSpPr/>
      </dsp:nvSpPr>
      <dsp:spPr>
        <a:xfrm>
          <a:off x="0" y="1977510"/>
          <a:ext cx="6238332" cy="0"/>
        </a:xfrm>
        <a:prstGeom prst="line">
          <a:avLst/>
        </a:prstGeom>
        <a:solidFill>
          <a:schemeClr val="accent5">
            <a:hueOff val="-352101"/>
            <a:satOff val="12304"/>
            <a:lumOff val="-3431"/>
            <a:alphaOff val="0"/>
          </a:schemeClr>
        </a:solidFill>
        <a:ln w="12700" cap="flat" cmpd="sng" algn="ctr">
          <a:solidFill>
            <a:schemeClr val="accent5">
              <a:hueOff val="-352101"/>
              <a:satOff val="12304"/>
              <a:lumOff val="-3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F67B07-A420-4E58-95F3-25C66EAE87E9}">
      <dsp:nvSpPr>
        <dsp:cNvPr id="0" name=""/>
        <dsp:cNvSpPr/>
      </dsp:nvSpPr>
      <dsp:spPr>
        <a:xfrm>
          <a:off x="0" y="1977510"/>
          <a:ext cx="6238332" cy="98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rtl="0">
            <a:lnSpc>
              <a:spcPct val="90000"/>
            </a:lnSpc>
            <a:spcBef>
              <a:spcPct val="0"/>
            </a:spcBef>
            <a:spcAft>
              <a:spcPct val="35000"/>
            </a:spcAft>
            <a:buNone/>
          </a:pPr>
          <a:r>
            <a:rPr lang="en-US" sz="1900" b="1" kern="1200"/>
            <a:t>Chronic hyperglycaemia</a:t>
          </a:r>
          <a:r>
            <a:rPr lang="en-US" sz="1900" kern="1200"/>
            <a:t> results from the combined effect of insulin resistance and inadequate insulin release.</a:t>
          </a:r>
        </a:p>
      </dsp:txBody>
      <dsp:txXfrm>
        <a:off x="0" y="1977510"/>
        <a:ext cx="6238332" cy="988453"/>
      </dsp:txXfrm>
    </dsp:sp>
    <dsp:sp modelId="{1C1E8731-8353-49F4-9B68-4F93810B05FE}">
      <dsp:nvSpPr>
        <dsp:cNvPr id="0" name=""/>
        <dsp:cNvSpPr/>
      </dsp:nvSpPr>
      <dsp:spPr>
        <a:xfrm>
          <a:off x="0" y="2965964"/>
          <a:ext cx="6238332" cy="0"/>
        </a:xfrm>
        <a:prstGeom prst="line">
          <a:avLst/>
        </a:prstGeom>
        <a:solidFill>
          <a:schemeClr val="accent5">
            <a:hueOff val="-528151"/>
            <a:satOff val="18457"/>
            <a:lumOff val="-5147"/>
            <a:alphaOff val="0"/>
          </a:schemeClr>
        </a:solidFill>
        <a:ln w="12700" cap="flat" cmpd="sng" algn="ctr">
          <a:solidFill>
            <a:schemeClr val="accent5">
              <a:hueOff val="-528151"/>
              <a:satOff val="18457"/>
              <a:lumOff val="-5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E58047-45BE-4B0A-88CE-BF714DAC698B}">
      <dsp:nvSpPr>
        <dsp:cNvPr id="0" name=""/>
        <dsp:cNvSpPr/>
      </dsp:nvSpPr>
      <dsp:spPr>
        <a:xfrm>
          <a:off x="0" y="2965964"/>
          <a:ext cx="6238332" cy="98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rtl="0">
            <a:lnSpc>
              <a:spcPct val="90000"/>
            </a:lnSpc>
            <a:spcBef>
              <a:spcPct val="0"/>
            </a:spcBef>
            <a:spcAft>
              <a:spcPct val="35000"/>
            </a:spcAft>
            <a:buNone/>
          </a:pPr>
          <a:r>
            <a:rPr lang="en-US" sz="1900" b="1" kern="1200" dirty="0"/>
            <a:t>Metabolic consequences</a:t>
          </a:r>
          <a:r>
            <a:rPr lang="en-US" sz="1900" kern="1200" dirty="0"/>
            <a:t> include elevated free fatty acids, inflammation, and oxidative stress.</a:t>
          </a:r>
        </a:p>
      </dsp:txBody>
      <dsp:txXfrm>
        <a:off x="0" y="2965964"/>
        <a:ext cx="6238332" cy="988453"/>
      </dsp:txXfrm>
    </dsp:sp>
    <dsp:sp modelId="{716CBB04-9F0E-47D5-89AD-B189FD755BC7}">
      <dsp:nvSpPr>
        <dsp:cNvPr id="0" name=""/>
        <dsp:cNvSpPr/>
      </dsp:nvSpPr>
      <dsp:spPr>
        <a:xfrm>
          <a:off x="0" y="3954417"/>
          <a:ext cx="6238332" cy="0"/>
        </a:xfrm>
        <a:prstGeom prst="line">
          <a:avLst/>
        </a:prstGeom>
        <a:solidFill>
          <a:schemeClr val="accent5">
            <a:hueOff val="-704202"/>
            <a:satOff val="24609"/>
            <a:lumOff val="-6862"/>
            <a:alphaOff val="0"/>
          </a:schemeClr>
        </a:solidFill>
        <a:ln w="12700" cap="flat" cmpd="sng" algn="ctr">
          <a:solidFill>
            <a:schemeClr val="accent5">
              <a:hueOff val="-704202"/>
              <a:satOff val="24609"/>
              <a:lumOff val="-6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E7E65D-52C8-488D-B0B1-3E7299BABEC1}">
      <dsp:nvSpPr>
        <dsp:cNvPr id="0" name=""/>
        <dsp:cNvSpPr/>
      </dsp:nvSpPr>
      <dsp:spPr>
        <a:xfrm>
          <a:off x="0" y="3954417"/>
          <a:ext cx="6238332" cy="98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rtl="0">
            <a:lnSpc>
              <a:spcPct val="90000"/>
            </a:lnSpc>
            <a:spcBef>
              <a:spcPct val="0"/>
            </a:spcBef>
            <a:spcAft>
              <a:spcPct val="35000"/>
            </a:spcAft>
            <a:buNone/>
          </a:pPr>
          <a:r>
            <a:rPr lang="en-US" sz="1900" b="1" kern="1200" dirty="0"/>
            <a:t>Complications</a:t>
          </a:r>
          <a:r>
            <a:rPr lang="en-US" sz="1900" kern="1200" dirty="0"/>
            <a:t>: increased risk of cardiovascular disease, nephropathy, retinopathy, and neuropathy (NICE, 2015).</a:t>
          </a:r>
        </a:p>
      </dsp:txBody>
      <dsp:txXfrm>
        <a:off x="0" y="3954417"/>
        <a:ext cx="6238332" cy="9884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A3DC9-BCFB-425C-9DFF-AB75F2C9A0F0}">
      <dsp:nvSpPr>
        <dsp:cNvPr id="0" name=""/>
        <dsp:cNvSpPr/>
      </dsp:nvSpPr>
      <dsp:spPr>
        <a:xfrm>
          <a:off x="0" y="0"/>
          <a:ext cx="11520487" cy="2224563"/>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0A53BB9-3F26-48EE-8F4B-10EF801411BF}">
      <dsp:nvSpPr>
        <dsp:cNvPr id="0" name=""/>
        <dsp:cNvSpPr/>
      </dsp:nvSpPr>
      <dsp:spPr>
        <a:xfrm>
          <a:off x="345614" y="296608"/>
          <a:ext cx="3384143" cy="1631346"/>
        </a:xfrm>
        <a:prstGeom prst="roundRect">
          <a:avLst>
            <a:gd name="adj" fmla="val 10000"/>
          </a:avLst>
        </a:prstGeom>
        <a:blipFill rotWithShape="1">
          <a:blip xmlns:r="http://schemas.openxmlformats.org/officeDocument/2006/relationships" r:embed="rId1"/>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CD78BF6F-BD33-4C85-A182-37F05C96C66C}">
      <dsp:nvSpPr>
        <dsp:cNvPr id="0" name=""/>
        <dsp:cNvSpPr/>
      </dsp:nvSpPr>
      <dsp:spPr>
        <a:xfrm rot="10800000">
          <a:off x="345614" y="2224563"/>
          <a:ext cx="3384143" cy="2718911"/>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l" defTabSz="1066800" rtl="0">
            <a:lnSpc>
              <a:spcPct val="90000"/>
            </a:lnSpc>
            <a:spcBef>
              <a:spcPct val="0"/>
            </a:spcBef>
            <a:spcAft>
              <a:spcPct val="35000"/>
            </a:spcAft>
            <a:buNone/>
          </a:pPr>
          <a:r>
            <a:rPr lang="en-US" sz="2400" kern="1200"/>
            <a:t>Education &amp; structured support</a:t>
          </a:r>
        </a:p>
        <a:p>
          <a:pPr marL="171450" lvl="1" indent="-171450" algn="l" defTabSz="800100" rtl="0">
            <a:lnSpc>
              <a:spcPct val="90000"/>
            </a:lnSpc>
            <a:spcBef>
              <a:spcPct val="0"/>
            </a:spcBef>
            <a:spcAft>
              <a:spcPct val="15000"/>
            </a:spcAft>
            <a:buChar char="•"/>
          </a:pPr>
          <a:r>
            <a:rPr lang="en-US" sz="1800" kern="1200" dirty="0"/>
            <a:t>Start metformin unless contraindicated; review in 3 months (NICE NG28). </a:t>
          </a:r>
        </a:p>
      </dsp:txBody>
      <dsp:txXfrm rot="10800000">
        <a:off x="429230" y="2224563"/>
        <a:ext cx="3216911" cy="2635295"/>
      </dsp:txXfrm>
    </dsp:sp>
    <dsp:sp modelId="{B7C283C6-4D3E-49F5-AAB4-D13E9DD01C76}">
      <dsp:nvSpPr>
        <dsp:cNvPr id="0" name=""/>
        <dsp:cNvSpPr/>
      </dsp:nvSpPr>
      <dsp:spPr>
        <a:xfrm>
          <a:off x="4068171" y="296608"/>
          <a:ext cx="3384143" cy="1631346"/>
        </a:xfrm>
        <a:prstGeom prst="roundRect">
          <a:avLst>
            <a:gd name="adj" fmla="val 10000"/>
          </a:avLst>
        </a:prstGeom>
        <a:blipFill rotWithShape="1">
          <a:blip xmlns:r="http://schemas.openxmlformats.org/officeDocument/2006/relationships" r:embed="rId2"/>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2C1A5D8A-8D7A-44AE-B418-457B70F38C28}">
      <dsp:nvSpPr>
        <dsp:cNvPr id="0" name=""/>
        <dsp:cNvSpPr/>
      </dsp:nvSpPr>
      <dsp:spPr>
        <a:xfrm rot="10800000">
          <a:off x="4068171" y="2224563"/>
          <a:ext cx="3384143" cy="2718911"/>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l" defTabSz="1066800" rtl="0">
            <a:lnSpc>
              <a:spcPct val="90000"/>
            </a:lnSpc>
            <a:spcBef>
              <a:spcPct val="0"/>
            </a:spcBef>
            <a:spcAft>
              <a:spcPct val="35000"/>
            </a:spcAft>
            <a:buNone/>
          </a:pPr>
          <a:r>
            <a:rPr lang="en-US" sz="2400" kern="1200" dirty="0"/>
            <a:t>Consider SGLT2 inhibitor</a:t>
          </a:r>
        </a:p>
        <a:p>
          <a:pPr marL="171450" lvl="1" indent="-171450" algn="l" defTabSz="800100" rtl="0">
            <a:lnSpc>
              <a:spcPct val="90000"/>
            </a:lnSpc>
            <a:spcBef>
              <a:spcPct val="0"/>
            </a:spcBef>
            <a:spcAft>
              <a:spcPct val="15000"/>
            </a:spcAft>
            <a:buChar char="•"/>
          </a:pPr>
          <a:r>
            <a:rPr lang="en-US" sz="1800" kern="1200" dirty="0"/>
            <a:t>If high ASCVD risk or CKD/heart failure, consider SGLT2 inhibitor early as add-on (per NG28 updates &amp; UK practice) (NICE NG28). </a:t>
          </a:r>
        </a:p>
      </dsp:txBody>
      <dsp:txXfrm rot="10800000">
        <a:off x="4151787" y="2224563"/>
        <a:ext cx="3216911" cy="2635295"/>
      </dsp:txXfrm>
    </dsp:sp>
    <dsp:sp modelId="{85EFB06C-D7E3-4B3C-969C-98188F0AADFF}">
      <dsp:nvSpPr>
        <dsp:cNvPr id="0" name=""/>
        <dsp:cNvSpPr/>
      </dsp:nvSpPr>
      <dsp:spPr>
        <a:xfrm>
          <a:off x="7790729" y="296608"/>
          <a:ext cx="3384143" cy="1631346"/>
        </a:xfrm>
        <a:prstGeom prst="roundRect">
          <a:avLst>
            <a:gd name="adj" fmla="val 10000"/>
          </a:avLst>
        </a:prstGeom>
        <a:blipFill rotWithShape="1">
          <a:blip xmlns:r="http://schemas.openxmlformats.org/officeDocument/2006/relationships" r:embed="rId3"/>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0AB9629-F109-44B4-82A7-8AA0FBF5CED5}">
      <dsp:nvSpPr>
        <dsp:cNvPr id="0" name=""/>
        <dsp:cNvSpPr/>
      </dsp:nvSpPr>
      <dsp:spPr>
        <a:xfrm rot="10800000">
          <a:off x="7790729" y="2224563"/>
          <a:ext cx="3384143" cy="2718911"/>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l" defTabSz="1066800" rtl="0">
            <a:lnSpc>
              <a:spcPct val="90000"/>
            </a:lnSpc>
            <a:spcBef>
              <a:spcPct val="0"/>
            </a:spcBef>
            <a:spcAft>
              <a:spcPct val="35000"/>
            </a:spcAft>
            <a:buNone/>
          </a:pPr>
          <a:r>
            <a:rPr lang="en-US" sz="2400" kern="1200" dirty="0"/>
            <a:t>Sick-day rules</a:t>
          </a:r>
        </a:p>
        <a:p>
          <a:pPr marL="171450" lvl="1" indent="-171450" algn="l" defTabSz="800100" rtl="0">
            <a:lnSpc>
              <a:spcPct val="90000"/>
            </a:lnSpc>
            <a:spcBef>
              <a:spcPct val="0"/>
            </a:spcBef>
            <a:spcAft>
              <a:spcPct val="15000"/>
            </a:spcAft>
            <a:buChar char="•"/>
          </a:pPr>
          <a:r>
            <a:rPr lang="en-US" sz="1800" kern="1200" dirty="0"/>
            <a:t>If on SGLT2, pause when acutely unwell to reduce DKA risk; seek team advice (Diabetes UK, 2025).</a:t>
          </a:r>
        </a:p>
      </dsp:txBody>
      <dsp:txXfrm rot="10800000">
        <a:off x="7874345" y="2224563"/>
        <a:ext cx="3216911" cy="26352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93BA9-D444-4880-9404-4C1D1DF85B08}">
      <dsp:nvSpPr>
        <dsp:cNvPr id="0" name=""/>
        <dsp:cNvSpPr/>
      </dsp:nvSpPr>
      <dsp:spPr>
        <a:xfrm>
          <a:off x="2552" y="171015"/>
          <a:ext cx="4601444" cy="4601444"/>
        </a:xfrm>
        <a:prstGeom prst="ellipse">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1066800" rtl="0">
            <a:lnSpc>
              <a:spcPct val="90000"/>
            </a:lnSpc>
            <a:spcBef>
              <a:spcPct val="0"/>
            </a:spcBef>
            <a:spcAft>
              <a:spcPct val="35000"/>
            </a:spcAft>
            <a:buNone/>
          </a:pPr>
          <a:r>
            <a:rPr lang="en-US" sz="2400" kern="1200"/>
            <a:t>BP Target (NICE NG136, 2025)</a:t>
          </a:r>
        </a:p>
        <a:p>
          <a:pPr marL="171450" lvl="1" indent="-171450" algn="l" defTabSz="844550" rtl="0">
            <a:lnSpc>
              <a:spcPct val="90000"/>
            </a:lnSpc>
            <a:spcBef>
              <a:spcPct val="0"/>
            </a:spcBef>
            <a:spcAft>
              <a:spcPct val="15000"/>
            </a:spcAft>
            <a:buChar char="•"/>
          </a:pPr>
          <a:r>
            <a:rPr lang="en-US" sz="1900" kern="1200"/>
            <a:t>Manage hypertension per NG136 guidance.</a:t>
          </a:r>
        </a:p>
        <a:p>
          <a:pPr marL="171450" lvl="1" indent="-171450" algn="l" defTabSz="844550" rtl="0">
            <a:lnSpc>
              <a:spcPct val="90000"/>
            </a:lnSpc>
            <a:spcBef>
              <a:spcPct val="0"/>
            </a:spcBef>
            <a:spcAft>
              <a:spcPct val="15000"/>
            </a:spcAft>
            <a:buChar char="•"/>
          </a:pPr>
          <a:r>
            <a:rPr lang="en-US" sz="1900" kern="1200"/>
            <a:t>Aim for ≤140/90 mmHg in clinic (individualise).</a:t>
          </a:r>
        </a:p>
        <a:p>
          <a:pPr marL="171450" lvl="1" indent="-171450" algn="l" defTabSz="844550" rtl="0">
            <a:lnSpc>
              <a:spcPct val="90000"/>
            </a:lnSpc>
            <a:spcBef>
              <a:spcPct val="0"/>
            </a:spcBef>
            <a:spcAft>
              <a:spcPct val="15000"/>
            </a:spcAft>
            <a:buChar char="•"/>
          </a:pPr>
          <a:r>
            <a:rPr lang="en-US" sz="1900" kern="1200"/>
            <a:t>Check standing BP if postural symptoms.</a:t>
          </a:r>
        </a:p>
        <a:p>
          <a:pPr marL="171450" lvl="1" indent="-171450" algn="l" defTabSz="844550" rtl="0">
            <a:lnSpc>
              <a:spcPct val="90000"/>
            </a:lnSpc>
            <a:spcBef>
              <a:spcPct val="0"/>
            </a:spcBef>
            <a:spcAft>
              <a:spcPct val="15000"/>
            </a:spcAft>
            <a:buChar char="•"/>
          </a:pPr>
          <a:r>
            <a:rPr lang="en-US" sz="1900" kern="1200"/>
            <a:t>Consider ≤150/90 mmHg target if aged ≥80 years.</a:t>
          </a:r>
        </a:p>
      </dsp:txBody>
      <dsp:txXfrm>
        <a:off x="676418" y="844881"/>
        <a:ext cx="3253712" cy="3253712"/>
      </dsp:txXfrm>
    </dsp:sp>
    <dsp:sp modelId="{57325243-43FF-4193-8AA0-4F50EC268AB2}">
      <dsp:nvSpPr>
        <dsp:cNvPr id="0" name=""/>
        <dsp:cNvSpPr/>
      </dsp:nvSpPr>
      <dsp:spPr>
        <a:xfrm>
          <a:off x="4245209" y="-479266"/>
          <a:ext cx="2867743" cy="15529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245209" y="-168669"/>
        <a:ext cx="2401847" cy="931793"/>
      </dsp:txXfrm>
    </dsp:sp>
    <dsp:sp modelId="{B04B865D-1596-4CAE-9E46-66F76D60974A}">
      <dsp:nvSpPr>
        <dsp:cNvPr id="0" name=""/>
        <dsp:cNvSpPr/>
      </dsp:nvSpPr>
      <dsp:spPr>
        <a:xfrm>
          <a:off x="6916489" y="171015"/>
          <a:ext cx="4601444" cy="4601444"/>
        </a:xfrm>
        <a:prstGeom prst="ellipse">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1066800" rtl="0">
            <a:lnSpc>
              <a:spcPct val="90000"/>
            </a:lnSpc>
            <a:spcBef>
              <a:spcPct val="0"/>
            </a:spcBef>
            <a:spcAft>
              <a:spcPct val="35000"/>
            </a:spcAft>
            <a:buNone/>
          </a:pPr>
          <a:r>
            <a:rPr lang="en-US" sz="2400" kern="1200" dirty="0"/>
            <a:t>Primary Prevention Statin (NICE NG238, 2023)</a:t>
          </a:r>
        </a:p>
        <a:p>
          <a:pPr marL="171450" lvl="1" indent="-171450" algn="l" defTabSz="844550" rtl="0">
            <a:lnSpc>
              <a:spcPct val="90000"/>
            </a:lnSpc>
            <a:spcBef>
              <a:spcPct val="0"/>
            </a:spcBef>
            <a:spcAft>
              <a:spcPct val="15000"/>
            </a:spcAft>
            <a:buChar char="•"/>
          </a:pPr>
          <a:r>
            <a:rPr lang="en-US" sz="1900" kern="1200"/>
            <a:t>Offer atorvastatin 20 mg if QRISK3 ≥10%.</a:t>
          </a:r>
        </a:p>
        <a:p>
          <a:pPr marL="171450" lvl="1" indent="-171450" algn="l" defTabSz="844550" rtl="0">
            <a:lnSpc>
              <a:spcPct val="90000"/>
            </a:lnSpc>
            <a:spcBef>
              <a:spcPct val="0"/>
            </a:spcBef>
            <a:spcAft>
              <a:spcPct val="15000"/>
            </a:spcAft>
            <a:buChar char="•"/>
          </a:pPr>
          <a:r>
            <a:rPr lang="en-US" sz="1900" kern="1200"/>
            <a:t>Discuss benefits, harms, and preferences with all patients.</a:t>
          </a:r>
        </a:p>
        <a:p>
          <a:pPr marL="171450" lvl="1" indent="-171450" algn="l" defTabSz="844550" rtl="0">
            <a:lnSpc>
              <a:spcPct val="90000"/>
            </a:lnSpc>
            <a:spcBef>
              <a:spcPct val="0"/>
            </a:spcBef>
            <a:spcAft>
              <a:spcPct val="15000"/>
            </a:spcAft>
            <a:buChar char="•"/>
          </a:pPr>
          <a:r>
            <a:rPr lang="en-US" sz="1900" kern="1200"/>
            <a:t>Consider treatment even if QRISK3 &lt;10% where risk may be underestimated.</a:t>
          </a:r>
        </a:p>
      </dsp:txBody>
      <dsp:txXfrm>
        <a:off x="7590355" y="844881"/>
        <a:ext cx="3253712" cy="3253712"/>
      </dsp:txXfrm>
    </dsp:sp>
    <dsp:sp modelId="{C122BE01-64F8-45BA-ADE1-D7A1BA0375BB}">
      <dsp:nvSpPr>
        <dsp:cNvPr id="0" name=""/>
        <dsp:cNvSpPr/>
      </dsp:nvSpPr>
      <dsp:spPr>
        <a:xfrm rot="10800000">
          <a:off x="4407534" y="3869754"/>
          <a:ext cx="2867743" cy="15529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873430" y="4180351"/>
        <a:ext cx="2401847" cy="9317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A505C-BF43-4A44-91A5-625139EC2595}">
      <dsp:nvSpPr>
        <dsp:cNvPr id="0" name=""/>
        <dsp:cNvSpPr/>
      </dsp:nvSpPr>
      <dsp:spPr>
        <a:xfrm>
          <a:off x="4608194" y="0"/>
          <a:ext cx="6912292" cy="1544835"/>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rtl="0">
            <a:lnSpc>
              <a:spcPct val="90000"/>
            </a:lnSpc>
            <a:spcBef>
              <a:spcPct val="0"/>
            </a:spcBef>
            <a:spcAft>
              <a:spcPct val="15000"/>
            </a:spcAft>
            <a:buChar char="•"/>
          </a:pPr>
          <a:r>
            <a:rPr lang="en-US" sz="2000" kern="1200"/>
            <a:t>Mediterranean-style / culturally adapted healthy eating; reduce free sugars/refined carbs; high fibre; oily fish; replace saturated with unsaturated fats; alcohol within limits (BDA, 2021). </a:t>
          </a:r>
        </a:p>
      </dsp:txBody>
      <dsp:txXfrm>
        <a:off x="4608194" y="193104"/>
        <a:ext cx="6332979" cy="1158627"/>
      </dsp:txXfrm>
    </dsp:sp>
    <dsp:sp modelId="{32EBF817-4AF9-4572-88B0-E624C8BDCC3C}">
      <dsp:nvSpPr>
        <dsp:cNvPr id="0" name=""/>
        <dsp:cNvSpPr/>
      </dsp:nvSpPr>
      <dsp:spPr>
        <a:xfrm>
          <a:off x="0" y="0"/>
          <a:ext cx="4608194" cy="15448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rtl="0">
            <a:lnSpc>
              <a:spcPct val="90000"/>
            </a:lnSpc>
            <a:spcBef>
              <a:spcPct val="0"/>
            </a:spcBef>
            <a:spcAft>
              <a:spcPct val="35000"/>
            </a:spcAft>
            <a:buNone/>
          </a:pPr>
          <a:r>
            <a:rPr lang="en-US" sz="3400" b="1" kern="1200"/>
            <a:t>Dietary pattern</a:t>
          </a:r>
          <a:endParaRPr lang="en-US" sz="3400" kern="1200"/>
        </a:p>
      </dsp:txBody>
      <dsp:txXfrm>
        <a:off x="75413" y="75413"/>
        <a:ext cx="4457368" cy="1394009"/>
      </dsp:txXfrm>
    </dsp:sp>
    <dsp:sp modelId="{A8AB99B4-1656-4B72-B09C-A315627C6BD3}">
      <dsp:nvSpPr>
        <dsp:cNvPr id="0" name=""/>
        <dsp:cNvSpPr/>
      </dsp:nvSpPr>
      <dsp:spPr>
        <a:xfrm>
          <a:off x="4608194" y="1699319"/>
          <a:ext cx="6912292" cy="1544835"/>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rtl="0">
            <a:lnSpc>
              <a:spcPct val="90000"/>
            </a:lnSpc>
            <a:spcBef>
              <a:spcPct val="0"/>
            </a:spcBef>
            <a:spcAft>
              <a:spcPct val="15000"/>
            </a:spcAft>
            <a:buChar char="•"/>
          </a:pPr>
          <a:r>
            <a:rPr lang="en-US" sz="2000" kern="1200"/>
            <a:t>Aim ≥150 min/week moderate activity + break up sitting; build gradually and integrate into shifts (BDA, 2021). </a:t>
          </a:r>
        </a:p>
      </dsp:txBody>
      <dsp:txXfrm>
        <a:off x="4608194" y="1892423"/>
        <a:ext cx="6332979" cy="1158627"/>
      </dsp:txXfrm>
    </dsp:sp>
    <dsp:sp modelId="{3D5F1804-5EA8-4472-A5F6-67E3192EB7D9}">
      <dsp:nvSpPr>
        <dsp:cNvPr id="0" name=""/>
        <dsp:cNvSpPr/>
      </dsp:nvSpPr>
      <dsp:spPr>
        <a:xfrm>
          <a:off x="0" y="1699319"/>
          <a:ext cx="4608194" cy="154483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rtl="0">
            <a:lnSpc>
              <a:spcPct val="90000"/>
            </a:lnSpc>
            <a:spcBef>
              <a:spcPct val="0"/>
            </a:spcBef>
            <a:spcAft>
              <a:spcPct val="35000"/>
            </a:spcAft>
            <a:buNone/>
          </a:pPr>
          <a:r>
            <a:rPr lang="en-US" sz="3400" b="1" kern="1200"/>
            <a:t>Physical activity</a:t>
          </a:r>
          <a:endParaRPr lang="en-US" sz="3400" kern="1200"/>
        </a:p>
      </dsp:txBody>
      <dsp:txXfrm>
        <a:off x="75413" y="1774732"/>
        <a:ext cx="4457368" cy="1394009"/>
      </dsp:txXfrm>
    </dsp:sp>
    <dsp:sp modelId="{42C60A82-AD5E-445E-B464-9FC087381403}">
      <dsp:nvSpPr>
        <dsp:cNvPr id="0" name=""/>
        <dsp:cNvSpPr/>
      </dsp:nvSpPr>
      <dsp:spPr>
        <a:xfrm>
          <a:off x="4608194" y="3398639"/>
          <a:ext cx="6912292" cy="1544835"/>
        </a:xfrm>
        <a:prstGeom prst="rightArrow">
          <a:avLst>
            <a:gd name="adj1" fmla="val 75000"/>
            <a:gd name="adj2" fmla="val 5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rtl="0">
            <a:lnSpc>
              <a:spcPct val="90000"/>
            </a:lnSpc>
            <a:spcBef>
              <a:spcPct val="0"/>
            </a:spcBef>
            <a:spcAft>
              <a:spcPct val="15000"/>
            </a:spcAft>
            <a:buChar char="•"/>
          </a:pPr>
          <a:r>
            <a:rPr lang="en-US" sz="2000" kern="1200"/>
            <a:t>NHS weight management/diabetes remission-style programmes (consider safety/medication review) (NICE NG28).</a:t>
          </a:r>
        </a:p>
      </dsp:txBody>
      <dsp:txXfrm>
        <a:off x="4608194" y="3591743"/>
        <a:ext cx="6332979" cy="1158627"/>
      </dsp:txXfrm>
    </dsp:sp>
    <dsp:sp modelId="{BB851F7E-6B0E-4E68-A934-13A9C58AAA7C}">
      <dsp:nvSpPr>
        <dsp:cNvPr id="0" name=""/>
        <dsp:cNvSpPr/>
      </dsp:nvSpPr>
      <dsp:spPr>
        <a:xfrm>
          <a:off x="0" y="3398639"/>
          <a:ext cx="4608194" cy="154483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rtl="0">
            <a:lnSpc>
              <a:spcPct val="90000"/>
            </a:lnSpc>
            <a:spcBef>
              <a:spcPct val="0"/>
            </a:spcBef>
            <a:spcAft>
              <a:spcPct val="35000"/>
            </a:spcAft>
            <a:buNone/>
          </a:pPr>
          <a:r>
            <a:rPr lang="en-US" sz="3400" b="1" kern="1200"/>
            <a:t>NHS weight management/diabetes </a:t>
          </a:r>
          <a:endParaRPr lang="en-US" sz="3400" kern="1200"/>
        </a:p>
      </dsp:txBody>
      <dsp:txXfrm>
        <a:off x="75413" y="3474052"/>
        <a:ext cx="4457368" cy="13940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6413E-2B4E-4CB8-B2A0-505F289B3583}">
      <dsp:nvSpPr>
        <dsp:cNvPr id="0" name=""/>
        <dsp:cNvSpPr/>
      </dsp:nvSpPr>
      <dsp:spPr>
        <a:xfrm>
          <a:off x="56" y="224549"/>
          <a:ext cx="5383352" cy="7200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dirty="0"/>
            <a:t>Flu Vaccine (Diabetes UK, 2025)</a:t>
          </a:r>
          <a:endParaRPr lang="en-US" sz="2500" kern="1200" dirty="0"/>
        </a:p>
      </dsp:txBody>
      <dsp:txXfrm>
        <a:off x="56" y="224549"/>
        <a:ext cx="5383352" cy="720000"/>
      </dsp:txXfrm>
    </dsp:sp>
    <dsp:sp modelId="{98EF0B78-421F-4936-990B-94F40C952FFB}">
      <dsp:nvSpPr>
        <dsp:cNvPr id="0" name=""/>
        <dsp:cNvSpPr/>
      </dsp:nvSpPr>
      <dsp:spPr>
        <a:xfrm>
          <a:off x="56" y="944549"/>
          <a:ext cx="5383352" cy="377437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b="1" kern="1200"/>
            <a:t>Annual flu jab</a:t>
          </a:r>
          <a:r>
            <a:rPr lang="en-US" sz="2500" kern="1200"/>
            <a:t> recommended for all with diabetes.</a:t>
          </a:r>
        </a:p>
        <a:p>
          <a:pPr marL="228600" lvl="1" indent="-228600" algn="l" defTabSz="1111250" rtl="0">
            <a:lnSpc>
              <a:spcPct val="90000"/>
            </a:lnSpc>
            <a:spcBef>
              <a:spcPct val="0"/>
            </a:spcBef>
            <a:spcAft>
              <a:spcPct val="15000"/>
            </a:spcAft>
            <a:buChar char="•"/>
          </a:pPr>
          <a:r>
            <a:rPr lang="en-US" sz="2500" kern="1200"/>
            <a:t>Reduces risk of </a:t>
          </a:r>
          <a:r>
            <a:rPr lang="en-US" sz="2500" b="1" kern="1200"/>
            <a:t>serious flu complications</a:t>
          </a:r>
          <a:r>
            <a:rPr lang="en-US" sz="2500" kern="1200"/>
            <a:t>.</a:t>
          </a:r>
        </a:p>
        <a:p>
          <a:pPr marL="228600" lvl="1" indent="-228600" algn="l" defTabSz="1111250" rtl="0">
            <a:lnSpc>
              <a:spcPct val="90000"/>
            </a:lnSpc>
            <a:spcBef>
              <a:spcPct val="0"/>
            </a:spcBef>
            <a:spcAft>
              <a:spcPct val="15000"/>
            </a:spcAft>
            <a:buChar char="•"/>
          </a:pPr>
          <a:r>
            <a:rPr lang="en-US" sz="2500" kern="1200"/>
            <a:t>Plan vaccination in </a:t>
          </a:r>
          <a:r>
            <a:rPr lang="en-US" sz="2500" b="1" kern="1200"/>
            <a:t>autumn</a:t>
          </a:r>
          <a:r>
            <a:rPr lang="en-US" sz="2500" kern="1200"/>
            <a:t> each year.</a:t>
          </a:r>
        </a:p>
        <a:p>
          <a:pPr marL="228600" lvl="1" indent="-228600" algn="l" defTabSz="1111250" rtl="0">
            <a:lnSpc>
              <a:spcPct val="90000"/>
            </a:lnSpc>
            <a:spcBef>
              <a:spcPct val="0"/>
            </a:spcBef>
            <a:spcAft>
              <a:spcPct val="15000"/>
            </a:spcAft>
            <a:buChar char="•"/>
          </a:pPr>
          <a:r>
            <a:rPr lang="en-US" sz="2500" kern="1200"/>
            <a:t>Available </a:t>
          </a:r>
          <a:r>
            <a:rPr lang="en-US" sz="2500" b="1" kern="1200"/>
            <a:t>via GP or pharmacy</a:t>
          </a:r>
          <a:r>
            <a:rPr lang="en-US" sz="2500" kern="1200"/>
            <a:t> (free on NHS).</a:t>
          </a:r>
        </a:p>
        <a:p>
          <a:pPr marL="228600" lvl="1" indent="-228600" algn="l" defTabSz="1111250" rtl="0">
            <a:lnSpc>
              <a:spcPct val="90000"/>
            </a:lnSpc>
            <a:spcBef>
              <a:spcPct val="0"/>
            </a:spcBef>
            <a:spcAft>
              <a:spcPct val="15000"/>
            </a:spcAft>
            <a:buChar char="•"/>
          </a:pPr>
          <a:r>
            <a:rPr lang="en-US" sz="2500" kern="1200" dirty="0"/>
            <a:t>Encourage uptake as part of </a:t>
          </a:r>
          <a:r>
            <a:rPr lang="en-US" sz="2500" b="1" kern="1200" dirty="0"/>
            <a:t>routine diabetes care (Diabetes UK, 2025).</a:t>
          </a:r>
          <a:endParaRPr lang="en-US" sz="2500" kern="1200" dirty="0"/>
        </a:p>
      </dsp:txBody>
      <dsp:txXfrm>
        <a:off x="56" y="944549"/>
        <a:ext cx="5383352" cy="3774375"/>
      </dsp:txXfrm>
    </dsp:sp>
    <dsp:sp modelId="{E1F64D83-C9E8-40DC-942A-36CDFE9A1EB2}">
      <dsp:nvSpPr>
        <dsp:cNvPr id="0" name=""/>
        <dsp:cNvSpPr/>
      </dsp:nvSpPr>
      <dsp:spPr>
        <a:xfrm>
          <a:off x="6137078" y="224549"/>
          <a:ext cx="5383352" cy="7200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dirty="0"/>
            <a:t>Pneumococcal Vaccine (NHS, 2023)</a:t>
          </a:r>
          <a:endParaRPr lang="en-US" sz="2500" kern="1200" dirty="0"/>
        </a:p>
      </dsp:txBody>
      <dsp:txXfrm>
        <a:off x="6137078" y="224549"/>
        <a:ext cx="5383352" cy="720000"/>
      </dsp:txXfrm>
    </dsp:sp>
    <dsp:sp modelId="{77FAC924-3402-48E3-BC7C-F2A6A92CCD43}">
      <dsp:nvSpPr>
        <dsp:cNvPr id="0" name=""/>
        <dsp:cNvSpPr/>
      </dsp:nvSpPr>
      <dsp:spPr>
        <a:xfrm>
          <a:off x="6137078" y="944549"/>
          <a:ext cx="5383352" cy="377437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b="1" kern="1200"/>
            <a:t>Indicated for adults</a:t>
          </a:r>
          <a:r>
            <a:rPr lang="en-US" sz="2500" kern="1200"/>
            <a:t> with diabetes.</a:t>
          </a:r>
        </a:p>
        <a:p>
          <a:pPr marL="228600" lvl="1" indent="-228600" algn="l" defTabSz="1111250" rtl="0">
            <a:lnSpc>
              <a:spcPct val="90000"/>
            </a:lnSpc>
            <a:spcBef>
              <a:spcPct val="0"/>
            </a:spcBef>
            <a:spcAft>
              <a:spcPct val="15000"/>
            </a:spcAft>
            <a:buChar char="•"/>
          </a:pPr>
          <a:r>
            <a:rPr lang="en-US" sz="2500" kern="1200"/>
            <a:t>Usually a </a:t>
          </a:r>
          <a:r>
            <a:rPr lang="en-US" sz="2500" b="1" kern="1200"/>
            <a:t>one-off dose</a:t>
          </a:r>
          <a:r>
            <a:rPr lang="en-US" sz="2500" kern="1200"/>
            <a:t> (revaccinate if advised).</a:t>
          </a:r>
        </a:p>
        <a:p>
          <a:pPr marL="228600" lvl="1" indent="-228600" algn="l" defTabSz="1111250" rtl="0">
            <a:lnSpc>
              <a:spcPct val="90000"/>
            </a:lnSpc>
            <a:spcBef>
              <a:spcPct val="0"/>
            </a:spcBef>
            <a:spcAft>
              <a:spcPct val="15000"/>
            </a:spcAft>
            <a:buChar char="•"/>
          </a:pPr>
          <a:r>
            <a:rPr lang="en-US" sz="2500" kern="1200"/>
            <a:t>Protects against </a:t>
          </a:r>
          <a:r>
            <a:rPr lang="en-US" sz="2500" b="1" kern="1200"/>
            <a:t>pneumonia and bloodstream infections</a:t>
          </a:r>
          <a:r>
            <a:rPr lang="en-US" sz="2500" kern="1200"/>
            <a:t>.</a:t>
          </a:r>
        </a:p>
        <a:p>
          <a:pPr marL="228600" lvl="1" indent="-228600" algn="l" defTabSz="1111250" rtl="0">
            <a:lnSpc>
              <a:spcPct val="90000"/>
            </a:lnSpc>
            <a:spcBef>
              <a:spcPct val="0"/>
            </a:spcBef>
            <a:spcAft>
              <a:spcPct val="15000"/>
            </a:spcAft>
            <a:buChar char="•"/>
          </a:pPr>
          <a:r>
            <a:rPr lang="en-US" sz="2500" kern="1200"/>
            <a:t>Arrange via </a:t>
          </a:r>
          <a:r>
            <a:rPr lang="en-US" sz="2500" b="1" kern="1200"/>
            <a:t>GP or local vaccination service</a:t>
          </a:r>
          <a:r>
            <a:rPr lang="en-US" sz="2500" kern="1200"/>
            <a:t>.</a:t>
          </a:r>
        </a:p>
        <a:p>
          <a:pPr marL="228600" lvl="1" indent="-228600" algn="l" defTabSz="1111250" rtl="0">
            <a:lnSpc>
              <a:spcPct val="90000"/>
            </a:lnSpc>
            <a:spcBef>
              <a:spcPct val="0"/>
            </a:spcBef>
            <a:spcAft>
              <a:spcPct val="15000"/>
            </a:spcAft>
            <a:buChar char="•"/>
          </a:pPr>
          <a:r>
            <a:rPr lang="en-US" sz="2500" kern="1200" dirty="0"/>
            <a:t>Check </a:t>
          </a:r>
          <a:r>
            <a:rPr lang="en-US" sz="2500" b="1" kern="1200" dirty="0" err="1"/>
            <a:t>immunisation</a:t>
          </a:r>
          <a:r>
            <a:rPr lang="en-US" sz="2500" b="1" kern="1200" dirty="0"/>
            <a:t> status</a:t>
          </a:r>
          <a:r>
            <a:rPr lang="en-US" sz="2500" kern="1200" dirty="0"/>
            <a:t> during annual review </a:t>
          </a:r>
          <a:r>
            <a:rPr lang="en-US" sz="2500" b="1" kern="1200" dirty="0"/>
            <a:t>(NHS, 2023).</a:t>
          </a:r>
          <a:endParaRPr lang="en-US" sz="2500" kern="1200" dirty="0"/>
        </a:p>
      </dsp:txBody>
      <dsp:txXfrm>
        <a:off x="6137078" y="944549"/>
        <a:ext cx="5383352" cy="37743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1A56F-4368-4090-923F-14D2E89AE698}">
      <dsp:nvSpPr>
        <dsp:cNvPr id="0" name=""/>
        <dsp:cNvSpPr/>
      </dsp:nvSpPr>
      <dsp:spPr>
        <a:xfrm>
          <a:off x="2248206" y="0"/>
          <a:ext cx="2578894" cy="2578894"/>
        </a:xfrm>
        <a:prstGeom prst="rect">
          <a:avLst/>
        </a:prstGeom>
        <a:blipFill rotWithShape="1">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E31D4B-FCA0-46DB-889A-C4CA0F464F27}">
      <dsp:nvSpPr>
        <dsp:cNvPr id="0" name=""/>
        <dsp:cNvSpPr/>
      </dsp:nvSpPr>
      <dsp:spPr>
        <a:xfrm>
          <a:off x="2248206" y="0"/>
          <a:ext cx="257" cy="5157788"/>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890EE0-53F2-49E6-8D5E-A644A0A95F31}">
      <dsp:nvSpPr>
        <dsp:cNvPr id="0" name=""/>
        <dsp:cNvSpPr/>
      </dsp:nvSpPr>
      <dsp:spPr>
        <a:xfrm>
          <a:off x="2248206" y="2578894"/>
          <a:ext cx="2578894" cy="2578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Feet</a:t>
          </a:r>
        </a:p>
        <a:p>
          <a:pPr marL="171450" lvl="1" indent="-171450" algn="l" defTabSz="711200" rtl="0">
            <a:lnSpc>
              <a:spcPct val="90000"/>
            </a:lnSpc>
            <a:spcBef>
              <a:spcPct val="0"/>
            </a:spcBef>
            <a:spcAft>
              <a:spcPct val="15000"/>
            </a:spcAft>
            <a:buChar char="•"/>
          </a:pPr>
          <a:r>
            <a:rPr lang="en-US" sz="1600" kern="1200"/>
            <a:t>risk-stratify; footwear/skin care; rapid referral for ulcer/infection/Charcot suspicion. (NICE NG19). </a:t>
          </a:r>
        </a:p>
      </dsp:txBody>
      <dsp:txXfrm>
        <a:off x="2248206" y="2578894"/>
        <a:ext cx="2578894" cy="2578894"/>
      </dsp:txXfrm>
    </dsp:sp>
    <dsp:sp modelId="{67308ECD-11AB-493C-BC0A-2E15969F55F9}">
      <dsp:nvSpPr>
        <dsp:cNvPr id="0" name=""/>
        <dsp:cNvSpPr/>
      </dsp:nvSpPr>
      <dsp:spPr>
        <a:xfrm>
          <a:off x="4828324" y="0"/>
          <a:ext cx="2578894" cy="2578894"/>
        </a:xfrm>
        <a:prstGeom prst="rect">
          <a:avLst/>
        </a:prstGeom>
        <a:blipFill rotWithShape="1">
          <a:blip xmlns:r="http://schemas.openxmlformats.org/officeDocument/2006/relationships" r:embed="rId2"/>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6BBB0-9140-4C2C-8C61-3DE72E5A2DC8}">
      <dsp:nvSpPr>
        <dsp:cNvPr id="0" name=""/>
        <dsp:cNvSpPr/>
      </dsp:nvSpPr>
      <dsp:spPr>
        <a:xfrm>
          <a:off x="4828324" y="0"/>
          <a:ext cx="257" cy="5157788"/>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4C767F-C05F-4898-A0B9-A9A2B9653584}">
      <dsp:nvSpPr>
        <dsp:cNvPr id="0" name=""/>
        <dsp:cNvSpPr/>
      </dsp:nvSpPr>
      <dsp:spPr>
        <a:xfrm>
          <a:off x="4828324" y="2578894"/>
          <a:ext cx="2578894" cy="2578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Eyes</a:t>
          </a:r>
        </a:p>
        <a:p>
          <a:pPr marL="171450" lvl="1" indent="-171450" algn="l" defTabSz="711200" rtl="0">
            <a:lnSpc>
              <a:spcPct val="90000"/>
            </a:lnSpc>
            <a:spcBef>
              <a:spcPct val="0"/>
            </a:spcBef>
            <a:spcAft>
              <a:spcPct val="15000"/>
            </a:spcAft>
            <a:buChar char="•"/>
          </a:pPr>
          <a:r>
            <a:rPr lang="en-US" sz="1600" kern="1200" dirty="0"/>
            <a:t>Attend DES; low-risk may move to 2-year interval (confirm status in results). (NHS, 2024; GOV.UK, 2024). </a:t>
          </a:r>
        </a:p>
      </dsp:txBody>
      <dsp:txXfrm>
        <a:off x="4828324" y="2578894"/>
        <a:ext cx="2578894" cy="2578894"/>
      </dsp:txXfrm>
    </dsp:sp>
    <dsp:sp modelId="{706AA163-62A6-4177-B379-924536A2289D}">
      <dsp:nvSpPr>
        <dsp:cNvPr id="0" name=""/>
        <dsp:cNvSpPr/>
      </dsp:nvSpPr>
      <dsp:spPr>
        <a:xfrm>
          <a:off x="7408442" y="0"/>
          <a:ext cx="2578894" cy="2578894"/>
        </a:xfrm>
        <a:prstGeom prst="rect">
          <a:avLst/>
        </a:prstGeom>
        <a:blipFill rotWithShape="1">
          <a:blip xmlns:r="http://schemas.openxmlformats.org/officeDocument/2006/relationships" r:embed="rId3"/>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2F032-8BA9-4EE8-8FD6-A19D5EBCD4D6}">
      <dsp:nvSpPr>
        <dsp:cNvPr id="0" name=""/>
        <dsp:cNvSpPr/>
      </dsp:nvSpPr>
      <dsp:spPr>
        <a:xfrm>
          <a:off x="7408442" y="0"/>
          <a:ext cx="257" cy="5157788"/>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89C36F-F959-442B-ABEF-F3F60813B5B4}">
      <dsp:nvSpPr>
        <dsp:cNvPr id="0" name=""/>
        <dsp:cNvSpPr/>
      </dsp:nvSpPr>
      <dsp:spPr>
        <a:xfrm>
          <a:off x="7408442" y="2578894"/>
          <a:ext cx="2578894" cy="2578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t>Kidneys</a:t>
          </a:r>
        </a:p>
        <a:p>
          <a:pPr marL="171450" lvl="1" indent="-171450" algn="l" defTabSz="711200" rtl="0">
            <a:lnSpc>
              <a:spcPct val="90000"/>
            </a:lnSpc>
            <a:spcBef>
              <a:spcPct val="0"/>
            </a:spcBef>
            <a:spcAft>
              <a:spcPct val="15000"/>
            </a:spcAft>
            <a:buChar char="•"/>
          </a:pPr>
          <a:r>
            <a:rPr lang="en-US" sz="1600" kern="1200"/>
            <a:t>annual eGFR + ACR; ACEi/ARB if albuminuria/hypertension as per NG203. (NICE NG203). </a:t>
          </a:r>
        </a:p>
      </dsp:txBody>
      <dsp:txXfrm>
        <a:off x="7408442" y="2578894"/>
        <a:ext cx="2578894" cy="25788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1EB8E-CD29-4DBA-8DBC-C88C95D390F5}">
      <dsp:nvSpPr>
        <dsp:cNvPr id="0" name=""/>
        <dsp:cNvSpPr/>
      </dsp:nvSpPr>
      <dsp:spPr>
        <a:xfrm>
          <a:off x="0" y="3721215"/>
          <a:ext cx="8850903" cy="12213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b="1" kern="1200"/>
            <a:t>Confidentiality &amp; Dignity (NICE NG197, 2021)</a:t>
          </a:r>
          <a:endParaRPr lang="en-US" sz="2300" kern="1200"/>
        </a:p>
      </dsp:txBody>
      <dsp:txXfrm>
        <a:off x="0" y="3721215"/>
        <a:ext cx="8850903" cy="659548"/>
      </dsp:txXfrm>
    </dsp:sp>
    <dsp:sp modelId="{2A18B11F-0A85-4F68-B902-BF37153EED33}">
      <dsp:nvSpPr>
        <dsp:cNvPr id="0" name=""/>
        <dsp:cNvSpPr/>
      </dsp:nvSpPr>
      <dsp:spPr>
        <a:xfrm>
          <a:off x="1080" y="4356335"/>
          <a:ext cx="1769748" cy="5618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Share only the minimum necessary information.</a:t>
          </a:r>
        </a:p>
      </dsp:txBody>
      <dsp:txXfrm>
        <a:off x="1080" y="4356335"/>
        <a:ext cx="1769748" cy="561837"/>
      </dsp:txXfrm>
    </dsp:sp>
    <dsp:sp modelId="{E1C6F5C2-D8A0-44E0-8CFC-0B5CEC5C38C1}">
      <dsp:nvSpPr>
        <dsp:cNvPr id="0" name=""/>
        <dsp:cNvSpPr/>
      </dsp:nvSpPr>
      <dsp:spPr>
        <a:xfrm>
          <a:off x="1770828" y="4356335"/>
          <a:ext cx="1769748" cy="5618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Respect privacy, dignity, and cultural values.</a:t>
          </a:r>
        </a:p>
      </dsp:txBody>
      <dsp:txXfrm>
        <a:off x="1770828" y="4356335"/>
        <a:ext cx="1769748" cy="561837"/>
      </dsp:txXfrm>
    </dsp:sp>
    <dsp:sp modelId="{79E496E0-838B-4711-A6FB-EF7401C6C58A}">
      <dsp:nvSpPr>
        <dsp:cNvPr id="0" name=""/>
        <dsp:cNvSpPr/>
      </dsp:nvSpPr>
      <dsp:spPr>
        <a:xfrm>
          <a:off x="3540577" y="4356335"/>
          <a:ext cx="1769748" cy="5618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Involve family or carers only with consent.</a:t>
          </a:r>
        </a:p>
      </dsp:txBody>
      <dsp:txXfrm>
        <a:off x="3540577" y="4356335"/>
        <a:ext cx="1769748" cy="561837"/>
      </dsp:txXfrm>
    </dsp:sp>
    <dsp:sp modelId="{58218D0C-9BA0-41A4-9535-C95C88E8AF21}">
      <dsp:nvSpPr>
        <dsp:cNvPr id="0" name=""/>
        <dsp:cNvSpPr/>
      </dsp:nvSpPr>
      <dsp:spPr>
        <a:xfrm>
          <a:off x="5310325" y="4356335"/>
          <a:ext cx="1769748" cy="5618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Maintain trust and professionalism in all interactions.</a:t>
          </a:r>
        </a:p>
      </dsp:txBody>
      <dsp:txXfrm>
        <a:off x="5310325" y="4356335"/>
        <a:ext cx="1769748" cy="561837"/>
      </dsp:txXfrm>
    </dsp:sp>
    <dsp:sp modelId="{46EB679B-4272-4C4D-997F-FCC511DAA506}">
      <dsp:nvSpPr>
        <dsp:cNvPr id="0" name=""/>
        <dsp:cNvSpPr/>
      </dsp:nvSpPr>
      <dsp:spPr>
        <a:xfrm>
          <a:off x="7080074" y="4356335"/>
          <a:ext cx="1769748" cy="56183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Uphold NICE NG197 ethical principles throughout care (NICE NG197, 2021)</a:t>
          </a:r>
        </a:p>
      </dsp:txBody>
      <dsp:txXfrm>
        <a:off x="7080074" y="4356335"/>
        <a:ext cx="1769748" cy="561837"/>
      </dsp:txXfrm>
    </dsp:sp>
    <dsp:sp modelId="{C5847AE7-9F32-4E41-85F9-0E9F72500819}">
      <dsp:nvSpPr>
        <dsp:cNvPr id="0" name=""/>
        <dsp:cNvSpPr/>
      </dsp:nvSpPr>
      <dsp:spPr>
        <a:xfrm rot="10800000">
          <a:off x="0" y="1861044"/>
          <a:ext cx="8850903" cy="187849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b="1" kern="1200"/>
            <a:t>Consent &amp; Capacity (NHS MCA overview, 2025; CQC, 2025)</a:t>
          </a:r>
          <a:endParaRPr lang="en-US" sz="2300" kern="1200"/>
        </a:p>
      </dsp:txBody>
      <dsp:txXfrm rot="-10800000">
        <a:off x="0" y="1861044"/>
        <a:ext cx="8850903" cy="659350"/>
      </dsp:txXfrm>
    </dsp:sp>
    <dsp:sp modelId="{05DCD855-AF5C-4A82-B25B-DE6B228B453E}">
      <dsp:nvSpPr>
        <dsp:cNvPr id="0" name=""/>
        <dsp:cNvSpPr/>
      </dsp:nvSpPr>
      <dsp:spPr>
        <a:xfrm>
          <a:off x="1080" y="2520395"/>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Follow the Mental Capacity Act 2005 principles.</a:t>
          </a:r>
        </a:p>
      </dsp:txBody>
      <dsp:txXfrm>
        <a:off x="1080" y="2520395"/>
        <a:ext cx="1769748" cy="561668"/>
      </dsp:txXfrm>
    </dsp:sp>
    <dsp:sp modelId="{06DA1A6B-AFE3-4527-8638-673EFA4B5E2E}">
      <dsp:nvSpPr>
        <dsp:cNvPr id="0" name=""/>
        <dsp:cNvSpPr/>
      </dsp:nvSpPr>
      <dsp:spPr>
        <a:xfrm>
          <a:off x="1770828" y="2520395"/>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Assume capacity unless proven otherwise.</a:t>
          </a:r>
        </a:p>
      </dsp:txBody>
      <dsp:txXfrm>
        <a:off x="1770828" y="2520395"/>
        <a:ext cx="1769748" cy="561668"/>
      </dsp:txXfrm>
    </dsp:sp>
    <dsp:sp modelId="{3F817C79-721B-4FFC-AD73-59868A7A8A66}">
      <dsp:nvSpPr>
        <dsp:cNvPr id="0" name=""/>
        <dsp:cNvSpPr/>
      </dsp:nvSpPr>
      <dsp:spPr>
        <a:xfrm>
          <a:off x="3540577" y="2520395"/>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Provide support to aid decision-making (CQC, 2025)</a:t>
          </a:r>
        </a:p>
      </dsp:txBody>
      <dsp:txXfrm>
        <a:off x="3540577" y="2520395"/>
        <a:ext cx="1769748" cy="561668"/>
      </dsp:txXfrm>
    </dsp:sp>
    <dsp:sp modelId="{A37925E9-5ED6-4853-8F24-FF65026CAD94}">
      <dsp:nvSpPr>
        <dsp:cNvPr id="0" name=""/>
        <dsp:cNvSpPr/>
      </dsp:nvSpPr>
      <dsp:spPr>
        <a:xfrm>
          <a:off x="5310325" y="2520395"/>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If capacity lacking, act in best interests.</a:t>
          </a:r>
        </a:p>
      </dsp:txBody>
      <dsp:txXfrm>
        <a:off x="5310325" y="2520395"/>
        <a:ext cx="1769748" cy="561668"/>
      </dsp:txXfrm>
    </dsp:sp>
    <dsp:sp modelId="{2425131E-A87B-4B3C-B323-6A9ACB81FCA3}">
      <dsp:nvSpPr>
        <dsp:cNvPr id="0" name=""/>
        <dsp:cNvSpPr/>
      </dsp:nvSpPr>
      <dsp:spPr>
        <a:xfrm>
          <a:off x="7080074" y="2520395"/>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Document decisions clearly and transparently (NHS MCA overview, 2025)</a:t>
          </a:r>
        </a:p>
      </dsp:txBody>
      <dsp:txXfrm>
        <a:off x="7080074" y="2520395"/>
        <a:ext cx="1769748" cy="561668"/>
      </dsp:txXfrm>
    </dsp:sp>
    <dsp:sp modelId="{57E139A7-C9AA-4EE7-93B8-00F1DC6160FF}">
      <dsp:nvSpPr>
        <dsp:cNvPr id="0" name=""/>
        <dsp:cNvSpPr/>
      </dsp:nvSpPr>
      <dsp:spPr>
        <a:xfrm rot="10800000">
          <a:off x="0" y="873"/>
          <a:ext cx="8850903" cy="187849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b="1" kern="1200"/>
            <a:t>Shared Decision-Making (NICE NG197, 2021)</a:t>
          </a:r>
          <a:endParaRPr lang="en-US" sz="2300" kern="1200"/>
        </a:p>
      </dsp:txBody>
      <dsp:txXfrm rot="-10800000">
        <a:off x="0" y="873"/>
        <a:ext cx="8850903" cy="659350"/>
      </dsp:txXfrm>
    </dsp:sp>
    <dsp:sp modelId="{E1F31889-B069-4377-89FB-A117FF0A516C}">
      <dsp:nvSpPr>
        <dsp:cNvPr id="0" name=""/>
        <dsp:cNvSpPr/>
      </dsp:nvSpPr>
      <dsp:spPr>
        <a:xfrm>
          <a:off x="1080" y="660224"/>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Discuss treatment options, risks, and benefits clearly.</a:t>
          </a:r>
        </a:p>
      </dsp:txBody>
      <dsp:txXfrm>
        <a:off x="1080" y="660224"/>
        <a:ext cx="1769748" cy="561668"/>
      </dsp:txXfrm>
    </dsp:sp>
    <dsp:sp modelId="{180B507B-AFE2-4693-AE50-BEBD63851032}">
      <dsp:nvSpPr>
        <dsp:cNvPr id="0" name=""/>
        <dsp:cNvSpPr/>
      </dsp:nvSpPr>
      <dsp:spPr>
        <a:xfrm>
          <a:off x="1770828" y="660224"/>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Use plain, jargon-free language.</a:t>
          </a:r>
        </a:p>
      </dsp:txBody>
      <dsp:txXfrm>
        <a:off x="1770828" y="660224"/>
        <a:ext cx="1769748" cy="561668"/>
      </dsp:txXfrm>
    </dsp:sp>
    <dsp:sp modelId="{0CE04BB9-9CB8-4FF4-894E-D41A9C46DF4C}">
      <dsp:nvSpPr>
        <dsp:cNvPr id="0" name=""/>
        <dsp:cNvSpPr/>
      </dsp:nvSpPr>
      <dsp:spPr>
        <a:xfrm>
          <a:off x="3540577" y="660224"/>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Involve patients in setting goals and preferences.</a:t>
          </a:r>
        </a:p>
      </dsp:txBody>
      <dsp:txXfrm>
        <a:off x="3540577" y="660224"/>
        <a:ext cx="1769748" cy="561668"/>
      </dsp:txXfrm>
    </dsp:sp>
    <dsp:sp modelId="{B8B0CC6D-D4C2-498C-8CAC-388E5F1EDF36}">
      <dsp:nvSpPr>
        <dsp:cNvPr id="0" name=""/>
        <dsp:cNvSpPr/>
      </dsp:nvSpPr>
      <dsp:spPr>
        <a:xfrm>
          <a:off x="5310325" y="660224"/>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Apply decision aids to support understanding.</a:t>
          </a:r>
        </a:p>
      </dsp:txBody>
      <dsp:txXfrm>
        <a:off x="5310325" y="660224"/>
        <a:ext cx="1769748" cy="561668"/>
      </dsp:txXfrm>
    </dsp:sp>
    <dsp:sp modelId="{E840B957-8AAE-4281-A38F-5472CFA3BCD1}">
      <dsp:nvSpPr>
        <dsp:cNvPr id="0" name=""/>
        <dsp:cNvSpPr/>
      </dsp:nvSpPr>
      <dsp:spPr>
        <a:xfrm>
          <a:off x="7080074" y="660224"/>
          <a:ext cx="1769748" cy="56166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rtl="0">
            <a:lnSpc>
              <a:spcPct val="90000"/>
            </a:lnSpc>
            <a:spcBef>
              <a:spcPct val="0"/>
            </a:spcBef>
            <a:spcAft>
              <a:spcPct val="35000"/>
            </a:spcAft>
            <a:buNone/>
          </a:pPr>
          <a:r>
            <a:rPr lang="en-US" sz="1100" kern="1200"/>
            <a:t>Encourage collaborative, person-centred care (NICE NG197, 2021</a:t>
          </a:r>
        </a:p>
      </dsp:txBody>
      <dsp:txXfrm>
        <a:off x="7080074" y="660224"/>
        <a:ext cx="1769748" cy="56166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0CB463-ADC9-4A3C-BEEF-1A309B587631}">
      <dsp:nvSpPr>
        <dsp:cNvPr id="0" name=""/>
        <dsp:cNvSpPr/>
      </dsp:nvSpPr>
      <dsp:spPr>
        <a:xfrm>
          <a:off x="0" y="235062"/>
          <a:ext cx="7953920" cy="13425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Review at 3 months: symptoms, adherence, SMBG (if applicable), HbA1c, BP, lipids/SEs.</a:t>
          </a:r>
        </a:p>
      </dsp:txBody>
      <dsp:txXfrm>
        <a:off x="65539" y="300601"/>
        <a:ext cx="7822842" cy="1211496"/>
      </dsp:txXfrm>
    </dsp:sp>
    <dsp:sp modelId="{BA766D15-AAA4-4284-A18B-60D116D5738C}">
      <dsp:nvSpPr>
        <dsp:cNvPr id="0" name=""/>
        <dsp:cNvSpPr/>
      </dsp:nvSpPr>
      <dsp:spPr>
        <a:xfrm>
          <a:off x="0" y="1646757"/>
          <a:ext cx="7953920" cy="1342574"/>
        </a:xfrm>
        <a:prstGeom prst="roundRect">
          <a:avLst/>
        </a:prstGeom>
        <a:solidFill>
          <a:schemeClr val="accent5">
            <a:hueOff val="-352101"/>
            <a:satOff val="12304"/>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If HbA1c remains above target despite adherence then add second-line agent (e.g., SGLT2i, GLP-1 RA, or DPP-4i) aligned to comorbid risk and patient preference (NICE NG28). </a:t>
          </a:r>
        </a:p>
      </dsp:txBody>
      <dsp:txXfrm>
        <a:off x="65539" y="1712296"/>
        <a:ext cx="7822842" cy="1211496"/>
      </dsp:txXfrm>
    </dsp:sp>
    <dsp:sp modelId="{E9C5F3F4-55A4-430B-8ABF-3B39EA939976}">
      <dsp:nvSpPr>
        <dsp:cNvPr id="0" name=""/>
        <dsp:cNvSpPr/>
      </dsp:nvSpPr>
      <dsp:spPr>
        <a:xfrm>
          <a:off x="0" y="3058451"/>
          <a:ext cx="7953920" cy="1342574"/>
        </a:xfrm>
        <a:prstGeom prst="roundRect">
          <a:avLst/>
        </a:prstGeom>
        <a:solidFill>
          <a:schemeClr val="accent5">
            <a:hueOff val="-704202"/>
            <a:satOff val="24609"/>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Safety-netting: </a:t>
          </a:r>
          <a:r>
            <a:rPr lang="en-US" sz="2400" kern="1200" dirty="0" err="1"/>
            <a:t>hypoglycaemia</a:t>
          </a:r>
          <a:r>
            <a:rPr lang="en-US" sz="2400" kern="1200" dirty="0"/>
            <a:t> education; urgent care for red-flag foot issues; sick-day pack (particularly on SGLT2i) (NICE NG19; Diabetes UK)</a:t>
          </a:r>
        </a:p>
      </dsp:txBody>
      <dsp:txXfrm>
        <a:off x="65539" y="3123990"/>
        <a:ext cx="7822842" cy="12114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5CF7B-43EF-49F0-8F6D-9EFC37207137}">
      <dsp:nvSpPr>
        <dsp:cNvPr id="0" name=""/>
        <dsp:cNvSpPr/>
      </dsp:nvSpPr>
      <dsp:spPr>
        <a:xfrm>
          <a:off x="0" y="39217"/>
          <a:ext cx="11520487" cy="1153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just" defTabSz="1289050" rtl="0">
            <a:lnSpc>
              <a:spcPct val="90000"/>
            </a:lnSpc>
            <a:spcBef>
              <a:spcPct val="0"/>
            </a:spcBef>
            <a:spcAft>
              <a:spcPct val="35000"/>
            </a:spcAft>
            <a:buNone/>
          </a:pPr>
          <a:r>
            <a:rPr lang="en-US" sz="2900" kern="1200"/>
            <a:t>This person-centred plan links core physiology to practical actions that lower glycaemia and cardiovascular risk.</a:t>
          </a:r>
        </a:p>
      </dsp:txBody>
      <dsp:txXfrm>
        <a:off x="56315" y="95532"/>
        <a:ext cx="11407857" cy="1040990"/>
      </dsp:txXfrm>
    </dsp:sp>
    <dsp:sp modelId="{85B2B5BE-A181-47B7-B529-1DB91488D943}">
      <dsp:nvSpPr>
        <dsp:cNvPr id="0" name=""/>
        <dsp:cNvSpPr/>
      </dsp:nvSpPr>
      <dsp:spPr>
        <a:xfrm>
          <a:off x="0" y="1276357"/>
          <a:ext cx="11520487" cy="1153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just" defTabSz="1289050" rtl="0">
            <a:lnSpc>
              <a:spcPct val="90000"/>
            </a:lnSpc>
            <a:spcBef>
              <a:spcPct val="0"/>
            </a:spcBef>
            <a:spcAft>
              <a:spcPct val="35000"/>
            </a:spcAft>
            <a:buNone/>
          </a:pPr>
          <a:r>
            <a:rPr lang="en-US" sz="2900" kern="1200"/>
            <a:t>Combine lifestyle change (BDA-aligned diet, ≥150 min/week activity) with medicines (metformin ± SGLT2 inhibitor) and risk reduction (BP, lipids).</a:t>
          </a:r>
        </a:p>
      </dsp:txBody>
      <dsp:txXfrm>
        <a:off x="56315" y="1332672"/>
        <a:ext cx="11407857" cy="1040990"/>
      </dsp:txXfrm>
    </dsp:sp>
    <dsp:sp modelId="{A86EC962-99E2-42C7-A8EE-A50CE93A5892}">
      <dsp:nvSpPr>
        <dsp:cNvPr id="0" name=""/>
        <dsp:cNvSpPr/>
      </dsp:nvSpPr>
      <dsp:spPr>
        <a:xfrm>
          <a:off x="0" y="2513497"/>
          <a:ext cx="11520487" cy="1153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just" defTabSz="1289050" rtl="0">
            <a:lnSpc>
              <a:spcPct val="90000"/>
            </a:lnSpc>
            <a:spcBef>
              <a:spcPct val="0"/>
            </a:spcBef>
            <a:spcAft>
              <a:spcPct val="35000"/>
            </a:spcAft>
            <a:buNone/>
          </a:pPr>
          <a:r>
            <a:rPr lang="en-US" sz="2900" kern="1200"/>
            <a:t>Systematic screening—eyes, feet, kidneys—plus vaccinations helps prevent complications and triggers early intervention.</a:t>
          </a:r>
        </a:p>
      </dsp:txBody>
      <dsp:txXfrm>
        <a:off x="56315" y="2569812"/>
        <a:ext cx="11407857" cy="1040990"/>
      </dsp:txXfrm>
    </dsp:sp>
    <dsp:sp modelId="{2BB25E56-5447-4426-BDF2-685BF34DC923}">
      <dsp:nvSpPr>
        <dsp:cNvPr id="0" name=""/>
        <dsp:cNvSpPr/>
      </dsp:nvSpPr>
      <dsp:spPr>
        <a:xfrm>
          <a:off x="0" y="3750637"/>
          <a:ext cx="11520487" cy="1153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just" defTabSz="1289050" rtl="0">
            <a:lnSpc>
              <a:spcPct val="90000"/>
            </a:lnSpc>
            <a:spcBef>
              <a:spcPct val="0"/>
            </a:spcBef>
            <a:spcAft>
              <a:spcPct val="35000"/>
            </a:spcAft>
            <a:buNone/>
          </a:pPr>
          <a:r>
            <a:rPr lang="en-US" sz="2900" kern="1200"/>
            <a:t>Shared decision-making and ethical practice underpin every step; review at 3 months and escalate if targets aren’t met.</a:t>
          </a:r>
        </a:p>
      </dsp:txBody>
      <dsp:txXfrm>
        <a:off x="56315" y="3806952"/>
        <a:ext cx="11407857" cy="10409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PictureLineup">
  <dgm:title val=""/>
  <dgm:desc val=""/>
  <dgm:catLst>
    <dgm:cat type="picture" pri="19000"/>
    <dgm:cat type="pictureconvert" pri="19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3" destOrd="0"/>
        <dgm:cxn modelId="42" srcId="30" destId="41" srcOrd="0" destOrd="0"/>
      </dgm:cxnLst>
      <dgm:bg/>
      <dgm:whole/>
    </dgm:dataModel>
  </dgm:clrData>
  <dgm:layoutNode name="Name0">
    <dgm:varLst>
      <dgm:chMax/>
      <dgm:chPref/>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op="equ" val="65"/>
      <dgm:constr type="primFontSz" for="des" forName="Parent" refType="primFontSz" refFor="des" refForName="Parent" op="lte"/>
      <dgm:constr type="w" for="ch" forName="composite" refType="w"/>
      <dgm:constr type="h" for="ch" forName="composite" refType="h"/>
      <dgm:constr type="sp" refType="w" refFor="ch" refForName="composite" op="equ" fact="0"/>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Image" refType="w" fact="0"/>
              <dgm:constr type="t" for="ch" forName="Image" refType="h" fact="0"/>
              <dgm:constr type="w" for="ch" forName="Image" refType="h" fact="0.5"/>
              <dgm:constr type="h" for="ch" forName="Image" refType="w"/>
              <dgm:constr type="l" for="ch" forName="Accent" refType="w" fact="0"/>
              <dgm:constr type="t" for="ch" forName="Accent" refType="h" fact="0"/>
              <dgm:constr type="w" for="ch" forName="Accent" refType="w" fact="0.0001"/>
              <dgm:constr type="h" for="ch" forName="Accent" refType="h"/>
              <dgm:constr type="l" for="ch" forName="Parent" refType="w" fact="0"/>
              <dgm:constr type="t" for="ch" forName="Parent" refType="h" fact="0.5"/>
              <dgm:constr type="w" for="ch" forName="Parent" refType="w"/>
            </dgm:constrLst>
          </dgm:if>
          <dgm:else name="Name6">
            <dgm:constrLst>
              <dgm:constr type="l" for="ch" forName="Image" refType="w" fact="0"/>
              <dgm:constr type="t" for="ch" forName="Image" refType="h" fact="0"/>
              <dgm:constr type="w" for="ch" forName="Image" refType="h" fact="0.5"/>
              <dgm:constr type="h" for="ch" forName="Image" refType="w"/>
              <dgm:constr type="r" for="ch" forName="Accent" refType="w"/>
              <dgm:constr type="t" for="ch" forName="Accent" refType="h" fact="0"/>
              <dgm:constr type="w" for="ch" forName="Accent" refType="w" fact="0.0001"/>
              <dgm:constr type="h" for="ch" forName="Accent" refType="h"/>
              <dgm:constr type="l" for="ch" forName="Parent" refType="w" fact="0"/>
              <dgm:constr type="t" for="ch" forName="Parent" refType="h" fact="0.5"/>
              <dgm:constr type="w" for="ch" forName="Parent" refType="w"/>
            </dgm:constrLst>
          </dgm:else>
        </dgm:choose>
        <dgm:layoutNode name="Image" styleLbl="alignNode1">
          <dgm:alg type="sp"/>
          <dgm:shape xmlns:r="http://schemas.openxmlformats.org/officeDocument/2006/relationships" type="rect" r:blip="" blipPhldr="1">
            <dgm:adjLst/>
          </dgm:shape>
          <dgm:presOf/>
        </dgm:layoutNode>
        <dgm:layoutNode name="Accent" styleLbl="parChTrans1D1">
          <dgm:alg type="sp"/>
          <dgm:shape xmlns:r="http://schemas.openxmlformats.org/officeDocument/2006/relationships" type="line" r:blip="">
            <dgm:adjLst/>
          </dgm:shape>
          <dgm:presOf/>
        </dgm:layoutNode>
        <dgm:layoutNode name="Paren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11/13/2025</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11/13/2025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1.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5.jpe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image" Target="../media/image6.jpe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6.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11" Type="http://schemas.openxmlformats.org/officeDocument/2006/relationships/image" Target="../media/image2.png"/><Relationship Id="rId5" Type="http://schemas.openxmlformats.org/officeDocument/2006/relationships/diagramData" Target="../diagrams/data4.xml"/><Relationship Id="rId10" Type="http://schemas.openxmlformats.org/officeDocument/2006/relationships/image" Target="../media/image8.png"/><Relationship Id="rId4" Type="http://schemas.openxmlformats.org/officeDocument/2006/relationships/image" Target="../media/image7.jpe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6.xml"/><Relationship Id="rId7" Type="http://schemas.openxmlformats.org/officeDocument/2006/relationships/diagramColors" Target="../diagrams/colors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6.xml"/><Relationship Id="rId7" Type="http://schemas.openxmlformats.org/officeDocument/2006/relationships/diagramQuickStyle" Target="../diagrams/quickStyle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image" Target="../media/image14.jpeg"/><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6.xml"/><Relationship Id="rId7" Type="http://schemas.openxmlformats.org/officeDocument/2006/relationships/diagramQuickStyle" Target="../diagrams/quickStyle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15.png"/><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6.xml"/><Relationship Id="rId7" Type="http://schemas.openxmlformats.org/officeDocument/2006/relationships/diagramQuickStyle" Target="../diagrams/quickStyle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image" Target="../media/image16.jpeg"/><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6.xml"/><Relationship Id="rId7" Type="http://schemas.openxmlformats.org/officeDocument/2006/relationships/diagramQuickStyle" Target="../diagrams/quickStyle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image" Target="../media/image17.png"/><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6.xml"/><Relationship Id="rId7" Type="http://schemas.openxmlformats.org/officeDocument/2006/relationships/diagramQuickStyle" Target="../diagrams/quickStyle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image" Target="../media/image21.jpeg"/><Relationship Id="rId9" Type="http://schemas.microsoft.com/office/2007/relationships/diagramDrawing" Target="../diagrams/drawing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6.xml"/><Relationship Id="rId7" Type="http://schemas.openxmlformats.org/officeDocument/2006/relationships/diagramColors" Target="../diagrams/colors1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11.xml"/><Relationship Id="rId5" Type="http://schemas.openxmlformats.org/officeDocument/2006/relationships/diagramLayout" Target="../diagrams/layout11.xml"/><Relationship Id="rId10" Type="http://schemas.openxmlformats.org/officeDocument/2006/relationships/image" Target="../media/image2.png"/><Relationship Id="rId4" Type="http://schemas.openxmlformats.org/officeDocument/2006/relationships/diagramData" Target="../diagrams/data11.xml"/><Relationship Id="rId9"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8" Type="http://schemas.openxmlformats.org/officeDocument/2006/relationships/hyperlink" Target="https://www.nice.org.uk/guidance/ng136/resources/visual-summary-pdf-6899919517" TargetMode="External"/><Relationship Id="rId13" Type="http://schemas.openxmlformats.org/officeDocument/2006/relationships/hyperlink" Target="https://www.nhs.uk/social-care-and-support/making-decisions-for-someone-else/mental-capacity-act/?utm_source=chatgpt.com" TargetMode="External"/><Relationship Id="rId18" Type="http://schemas.openxmlformats.org/officeDocument/2006/relationships/hyperlink" Target="https://doi.org/10.1111/1753-0407.70010" TargetMode="External"/><Relationship Id="rId3" Type="http://schemas.openxmlformats.org/officeDocument/2006/relationships/slideLayout" Target="../slideLayouts/slideLayout6.xml"/><Relationship Id="rId7" Type="http://schemas.openxmlformats.org/officeDocument/2006/relationships/hyperlink" Target="https://www.nice.org.uk/guidance/ng28" TargetMode="External"/><Relationship Id="rId12" Type="http://schemas.openxmlformats.org/officeDocument/2006/relationships/hyperlink" Target="https://www.nice.org.uk/guidance/ng197?utm_source=chatgpt.com" TargetMode="External"/><Relationship Id="rId17" Type="http://schemas.openxmlformats.org/officeDocument/2006/relationships/hyperlink" Target="https://www.bda.uk.com/" TargetMode="External"/><Relationship Id="rId2" Type="http://schemas.openxmlformats.org/officeDocument/2006/relationships/audio" Target="../media/media17.m4a"/><Relationship Id="rId16" Type="http://schemas.openxmlformats.org/officeDocument/2006/relationships/hyperlink" Target="https://openstax.org/details/books/anatomy-and-physiology" TargetMode="External"/><Relationship Id="rId1" Type="http://schemas.microsoft.com/office/2007/relationships/media" Target="../media/media17.m4a"/><Relationship Id="rId6" Type="http://schemas.openxmlformats.org/officeDocument/2006/relationships/hyperlink" Target="https://www.fodo.com/downloads/managed/News/2024/Introduction_of_OCT_Comms_toolkit_Sep_2024.pdf" TargetMode="External"/><Relationship Id="rId11" Type="http://schemas.openxmlformats.org/officeDocument/2006/relationships/hyperlink" Target="https://www.nice.org.uk/guidance/ng238?utm_source=chatgpt.com" TargetMode="External"/><Relationship Id="rId5" Type="http://schemas.openxmlformats.org/officeDocument/2006/relationships/hyperlink" Target="https://www.nhs.uk/vaccinations/pneumococcal-vaccine/" TargetMode="External"/><Relationship Id="rId15" Type="http://schemas.openxmlformats.org/officeDocument/2006/relationships/hyperlink" Target="https://www.jci.org/articles/view/142241" TargetMode="External"/><Relationship Id="rId10" Type="http://schemas.openxmlformats.org/officeDocument/2006/relationships/hyperlink" Target="https://www.nice.org.uk/guidance/ng19?utm_source=chatgpt.com" TargetMode="External"/><Relationship Id="rId19" Type="http://schemas.openxmlformats.org/officeDocument/2006/relationships/image" Target="../media/image2.png"/><Relationship Id="rId4" Type="http://schemas.openxmlformats.org/officeDocument/2006/relationships/hyperlink" Target="https://www.bda.uk.com/resource/diabetes-type-2.html" TargetMode="External"/><Relationship Id="rId9" Type="http://schemas.openxmlformats.org/officeDocument/2006/relationships/hyperlink" Target="https://www.nice.org.uk/guidance/ng203" TargetMode="External"/><Relationship Id="rId14" Type="http://schemas.openxmlformats.org/officeDocument/2006/relationships/hyperlink" Target="https://www.jci.org/articles/view/142241?utm_source=chatgpt.com"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a:xfrm>
            <a:off x="6966583" y="2830287"/>
            <a:ext cx="4986338" cy="2969122"/>
          </a:xfrm>
        </p:spPr>
        <p:txBody>
          <a:bodyPr>
            <a:noAutofit/>
          </a:bodyPr>
          <a:lstStyle/>
          <a:p>
            <a:pPr algn="just"/>
            <a:r>
              <a:rPr lang="en-US" sz="1800" b="1" dirty="0">
                <a:latin typeface="Arial" panose="020B0604020202020204" pitchFamily="34" charset="0"/>
                <a:cs typeface="Arial" panose="020B0604020202020204" pitchFamily="34" charset="0"/>
              </a:rPr>
              <a:t>Title:</a:t>
            </a:r>
            <a:r>
              <a:rPr lang="en-US" sz="1800" dirty="0">
                <a:latin typeface="Arial" panose="020B0604020202020204" pitchFamily="34" charset="0"/>
                <a:cs typeface="Arial" panose="020B0604020202020204" pitchFamily="34" charset="0"/>
              </a:rPr>
              <a:t> A Person-</a:t>
            </a:r>
            <a:r>
              <a:rPr lang="en-US" sz="1800" dirty="0" err="1">
                <a:latin typeface="Arial" panose="020B0604020202020204" pitchFamily="34" charset="0"/>
                <a:cs typeface="Arial" panose="020B0604020202020204" pitchFamily="34" charset="0"/>
              </a:rPr>
              <a:t>Centred</a:t>
            </a:r>
            <a:r>
              <a:rPr lang="en-US" sz="1800" dirty="0">
                <a:latin typeface="Arial" panose="020B0604020202020204" pitchFamily="34" charset="0"/>
                <a:cs typeface="Arial" panose="020B0604020202020204" pitchFamily="34" charset="0"/>
              </a:rPr>
              <a:t> Care Plan for Type 2 Diabetes Mellitus (T2D)</a:t>
            </a:r>
          </a:p>
          <a:p>
            <a:pPr algn="just"/>
            <a:r>
              <a:rPr lang="en-US" sz="1800" b="1" dirty="0">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BSc Health and Social Care - </a:t>
            </a:r>
            <a:r>
              <a:rPr lang="en-US" sz="1800" i="1" dirty="0">
                <a:latin typeface="Arial" panose="020B0604020202020204" pitchFamily="34" charset="0"/>
                <a:cs typeface="Arial" panose="020B0604020202020204" pitchFamily="34" charset="0"/>
              </a:rPr>
              <a:t>Introduction to Physiology</a:t>
            </a:r>
            <a:r>
              <a:rPr lang="en-US" sz="1800" dirty="0">
                <a:latin typeface="Arial" panose="020B0604020202020204" pitchFamily="34" charset="0"/>
                <a:cs typeface="Arial" panose="020B0604020202020204" pitchFamily="34" charset="0"/>
              </a:rPr>
              <a:t> (BMHP5023)</a:t>
            </a:r>
          </a:p>
          <a:p>
            <a:pPr algn="just"/>
            <a:r>
              <a:rPr lang="en-US" sz="1800" b="1" dirty="0">
                <a:latin typeface="Arial" panose="020B0604020202020204" pitchFamily="34" charset="0"/>
                <a:cs typeface="Arial" panose="020B0604020202020204" pitchFamily="34" charset="0"/>
              </a:rPr>
              <a:t>Student Name :Sumaira shah</a:t>
            </a:r>
          </a:p>
          <a:p>
            <a:pPr algn="just"/>
            <a:r>
              <a:rPr lang="en-US" sz="1800" b="1" dirty="0">
                <a:latin typeface="Arial" panose="020B0604020202020204" pitchFamily="34" charset="0"/>
                <a:cs typeface="Arial" panose="020B0604020202020204" pitchFamily="34" charset="0"/>
              </a:rPr>
              <a:t>ST number:2414021</a:t>
            </a:r>
            <a:endParaRPr lang="en-US" sz="1800" dirty="0">
              <a:latin typeface="Arial" panose="020B0604020202020204" pitchFamily="34" charset="0"/>
              <a:cs typeface="Arial" panose="020B0604020202020204" pitchFamily="34" charset="0"/>
            </a:endParaRPr>
          </a:p>
          <a:p>
            <a:pPr algn="just"/>
            <a:r>
              <a:rPr lang="en-US" sz="1800" b="1" dirty="0">
                <a:latin typeface="Arial" panose="020B0604020202020204" pitchFamily="34" charset="0"/>
                <a:cs typeface="Arial" panose="020B0604020202020204" pitchFamily="34" charset="0"/>
              </a:rPr>
              <a:t>Lecturer </a:t>
            </a:r>
            <a:r>
              <a:rPr lang="en-US" sz="1800" b="1" dirty="0" err="1">
                <a:latin typeface="Arial" panose="020B0604020202020204" pitchFamily="34" charset="0"/>
                <a:cs typeface="Arial" panose="020B0604020202020204" pitchFamily="34" charset="0"/>
              </a:rPr>
              <a:t>name:Robert</a:t>
            </a:r>
            <a:r>
              <a:rPr lang="en-US" sz="1800" b="1" dirty="0">
                <a:latin typeface="Arial" panose="020B0604020202020204" pitchFamily="34" charset="0"/>
                <a:cs typeface="Arial" panose="020B0604020202020204" pitchFamily="34" charset="0"/>
              </a:rPr>
              <a:t> </a:t>
            </a:r>
            <a:r>
              <a:rPr lang="en-US" sz="1800" b="1" dirty="0" err="1">
                <a:latin typeface="Arial" panose="020B0604020202020204" pitchFamily="34" charset="0"/>
                <a:cs typeface="Arial" panose="020B0604020202020204" pitchFamily="34" charset="0"/>
              </a:rPr>
              <a:t>nartowski</a:t>
            </a:r>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ctr"/>
            <a:endParaRPr lang="en-US" sz="1400" dirty="0">
              <a:latin typeface="Arial" panose="020B0604020202020204" pitchFamily="34" charset="0"/>
              <a:cs typeface="Arial" panose="020B0604020202020204" pitchFamily="34" charset="0"/>
            </a:endParaRPr>
          </a:p>
        </p:txBody>
      </p:sp>
      <p:pic>
        <p:nvPicPr>
          <p:cNvPr id="1028" name="Picture 4" descr="Diabetes and the difference between type 1 and type 2 diabetes mellitus"/>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l="19645" r="1964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9CEE0CBA-A401-71D7-C76A-572D71B7CB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20500" y="6287943"/>
            <a:ext cx="487363" cy="487363"/>
          </a:xfrm>
          <a:prstGeom prst="rect">
            <a:avLst/>
          </a:prstGeom>
        </p:spPr>
      </p:pic>
    </p:spTree>
    <p:extLst>
      <p:ext uri="{BB962C8B-B14F-4D97-AF65-F5344CB8AC3E}">
        <p14:creationId xmlns:p14="http://schemas.microsoft.com/office/powerpoint/2010/main" val="14954965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8673">
        <p15:prstTrans prst="origami"/>
      </p:transition>
    </mc:Choice>
    <mc:Fallback>
      <p:transition spd="slow" advTm="86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7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3494C0-ABDD-4C4D-8C46-49B8F20CC7E9}"/>
              </a:ext>
            </a:extLst>
          </p:cNvPr>
          <p:cNvSpPr>
            <a:spLocks noGrp="1"/>
          </p:cNvSpPr>
          <p:nvPr>
            <p:ph type="title"/>
          </p:nvPr>
        </p:nvSpPr>
        <p:spPr/>
        <p:txBody>
          <a:bodyPr>
            <a:normAutofit fontScale="90000"/>
          </a:bodyPr>
          <a:lstStyle/>
          <a:p>
            <a:r>
              <a:rPr lang="en-US" dirty="0"/>
              <a:t>Title: A Person-</a:t>
            </a:r>
            <a:r>
              <a:rPr lang="en-US" dirty="0" err="1"/>
              <a:t>Centred</a:t>
            </a:r>
            <a:r>
              <a:rPr lang="en-US" dirty="0"/>
              <a:t> Care Plan for Type 2 Diabetes Mellitus (T2D)</a:t>
            </a:r>
          </a:p>
        </p:txBody>
      </p:sp>
      <p:sp>
        <p:nvSpPr>
          <p:cNvPr id="3" name="Slide Number Placeholder 2">
            <a:extLst>
              <a:ext uri="{FF2B5EF4-FFF2-40B4-BE49-F238E27FC236}">
                <a16:creationId xmlns:a16="http://schemas.microsoft.com/office/drawing/2014/main" id="{C9D622C3-EE4F-4FB9-94FB-550563528286}"/>
              </a:ext>
            </a:extLst>
          </p:cNvPr>
          <p:cNvSpPr>
            <a:spLocks noGrp="1"/>
          </p:cNvSpPr>
          <p:nvPr>
            <p:ph type="sldNum" sz="quarter" idx="12"/>
          </p:nvPr>
        </p:nvSpPr>
        <p:spPr/>
        <p:txBody>
          <a:bodyPr/>
          <a:lstStyle/>
          <a:p>
            <a:fld id="{03DC2DEF-D2FE-4B45-ABA4-9F153FD1C98A}" type="slidenum">
              <a:rPr lang="en-US" smtClean="0"/>
              <a:t>2</a:t>
            </a:fld>
            <a:endParaRPr lang="en-US" dirty="0"/>
          </a:p>
        </p:txBody>
      </p:sp>
      <p:pic>
        <p:nvPicPr>
          <p:cNvPr id="3074" name="Picture 2" descr="Type 2 Diabetes Mellitus – Soulitude Health – Physiotherapy – Exercise  Physiology – Pilates- Core Strengthening – Macksville – Nambucca Heads –  Bowraville – NDIS -DVA – Workers Compensation"/>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t="8279" b="8279"/>
          <a:stretch>
            <a:fillRect/>
          </a:stretch>
        </p:blipFill>
        <p:spPr bwMode="auto">
          <a:xfrm>
            <a:off x="371475" y="252413"/>
            <a:ext cx="11520488" cy="365760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808309C2-82FD-8824-E9DE-8E1A6D023B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05431" y="6094615"/>
            <a:ext cx="487363" cy="487363"/>
          </a:xfrm>
          <a:prstGeom prst="rect">
            <a:avLst/>
          </a:prstGeom>
        </p:spPr>
      </p:pic>
    </p:spTree>
    <p:extLst>
      <p:ext uri="{BB962C8B-B14F-4D97-AF65-F5344CB8AC3E}">
        <p14:creationId xmlns:p14="http://schemas.microsoft.com/office/powerpoint/2010/main" val="34628842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15740">
        <p15:prstTrans prst="origami"/>
      </p:transition>
    </mc:Choice>
    <mc:Fallback>
      <p:transition spd="slow" advTm="157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619197" y="1296176"/>
            <a:ext cx="5272764" cy="88487"/>
          </a:xfrm>
        </p:spPr>
        <p:txBody>
          <a:bodyPr/>
          <a:lstStyle/>
          <a:p>
            <a:r>
              <a:rPr lang="en-US" dirty="0"/>
              <a:t>What Will Be Next?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80052452"/>
              </p:ext>
            </p:extLst>
          </p:nvPr>
        </p:nvGraphicFramePr>
        <p:xfrm>
          <a:off x="6619197" y="1515292"/>
          <a:ext cx="5272764" cy="5164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2052" name="Picture 4" descr="Type 2 Diabetes Images – Browse 8,485 Stock Photos, Vectors, and Video |  Adobe Stock"/>
          <p:cNvPicPr>
            <a:picLocks noGrp="1" noChangeAspect="1" noChangeArrowheads="1"/>
          </p:cNvPicPr>
          <p:nvPr>
            <p:ph type="pic" sz="quarter" idx="13"/>
          </p:nvPr>
        </p:nvPicPr>
        <p:blipFill>
          <a:blip r:embed="rId9">
            <a:extLst>
              <a:ext uri="{28A0092B-C50C-407E-A947-70E740481C1C}">
                <a14:useLocalDpi xmlns:a14="http://schemas.microsoft.com/office/drawing/2010/main" val="0"/>
              </a:ext>
            </a:extLst>
          </a:blip>
          <a:srcRect l="15657" r="1565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FC3E23DB-3CC7-3982-5A9D-3DCFB44241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891961" y="6192111"/>
            <a:ext cx="487363" cy="487363"/>
          </a:xfrm>
          <a:prstGeom prst="rect">
            <a:avLst/>
          </a:prstGeom>
        </p:spPr>
      </p:pic>
    </p:spTree>
    <p:extLst>
      <p:ext uri="{BB962C8B-B14F-4D97-AF65-F5344CB8AC3E}">
        <p14:creationId xmlns:p14="http://schemas.microsoft.com/office/powerpoint/2010/main" val="13003119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18683">
        <p15:prstTrans prst="origami"/>
      </p:transition>
    </mc:Choice>
    <mc:Fallback>
      <p:transition spd="slow" advTm="186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artoon Diabetes Stock Illustrations – 4,793 Cartoon Diabetes Stock  Illustrations, Vectors &amp; Clipart - Dreamstime"/>
          <p:cNvPicPr>
            <a:picLocks noChangeAspect="1" noChangeArrowheads="1"/>
          </p:cNvPicPr>
          <p:nvPr/>
        </p:nvPicPr>
        <p:blipFill rotWithShape="1">
          <a:blip r:embed="rId4">
            <a:extLst>
              <a:ext uri="{28A0092B-C50C-407E-A947-70E740481C1C}">
                <a14:useLocalDpi xmlns:a14="http://schemas.microsoft.com/office/drawing/2010/main" val="0"/>
              </a:ext>
            </a:extLst>
          </a:blip>
          <a:srcRect l="8342" t="381" r="4697" b="6450"/>
          <a:stretch/>
        </p:blipFill>
        <p:spPr bwMode="auto">
          <a:xfrm>
            <a:off x="6226629" y="466747"/>
            <a:ext cx="5965371" cy="639125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r>
              <a:rPr lang="en-US" dirty="0"/>
              <a:t>Case intro (fictional)</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170576766"/>
              </p:ext>
            </p:extLst>
          </p:nvPr>
        </p:nvGraphicFramePr>
        <p:xfrm>
          <a:off x="371474" y="1233488"/>
          <a:ext cx="11520487"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4</a:t>
            </a:fld>
            <a:endParaRPr lang="en-US" dirty="0"/>
          </a:p>
        </p:txBody>
      </p:sp>
      <p:pic>
        <p:nvPicPr>
          <p:cNvPr id="4" name="Recorded Sound">
            <a:hlinkClick r:id="" action="ppaction://media"/>
            <a:extLst>
              <a:ext uri="{FF2B5EF4-FFF2-40B4-BE49-F238E27FC236}">
                <a16:creationId xmlns:a16="http://schemas.microsoft.com/office/drawing/2014/main" id="{AB0ED962-AD80-D95E-C1A2-199F492752B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48279" y="6370637"/>
            <a:ext cx="487363" cy="487363"/>
          </a:xfrm>
          <a:prstGeom prst="rect">
            <a:avLst/>
          </a:prstGeom>
        </p:spPr>
      </p:pic>
    </p:spTree>
    <p:extLst>
      <p:ext uri="{BB962C8B-B14F-4D97-AF65-F5344CB8AC3E}">
        <p14:creationId xmlns:p14="http://schemas.microsoft.com/office/powerpoint/2010/main" val="32423899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39222">
        <p15:prstTrans prst="origami"/>
      </p:transition>
    </mc:Choice>
    <mc:Fallback>
      <p:transition spd="slow" advTm="392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Blood glucose monitoring device | Free Vec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90113" y="921021"/>
            <a:ext cx="1203921" cy="11250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Blood glucose monitoring device | Free Vec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4501" y="921021"/>
            <a:ext cx="1203921" cy="112507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Blood glucose monitoring device | Free Vec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3" y="921021"/>
            <a:ext cx="1203921" cy="11250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Anatomy &amp; physiology (Endocrine system)</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37725445"/>
              </p:ext>
            </p:extLst>
          </p:nvPr>
        </p:nvGraphicFramePr>
        <p:xfrm>
          <a:off x="371474" y="1233488"/>
          <a:ext cx="11520487"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5</a:t>
            </a:fld>
            <a:endParaRPr lang="en-US" dirty="0"/>
          </a:p>
        </p:txBody>
      </p:sp>
      <p:pic>
        <p:nvPicPr>
          <p:cNvPr id="3" name="Recorded Sound">
            <a:hlinkClick r:id="" action="ppaction://media"/>
            <a:extLst>
              <a:ext uri="{FF2B5EF4-FFF2-40B4-BE49-F238E27FC236}">
                <a16:creationId xmlns:a16="http://schemas.microsoft.com/office/drawing/2014/main" id="{0DCA458B-31C3-1541-BDE1-3CA7F0F0A1E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48279" y="5995140"/>
            <a:ext cx="487363" cy="487363"/>
          </a:xfrm>
          <a:prstGeom prst="rect">
            <a:avLst/>
          </a:prstGeom>
        </p:spPr>
      </p:pic>
    </p:spTree>
    <p:extLst>
      <p:ext uri="{BB962C8B-B14F-4D97-AF65-F5344CB8AC3E}">
        <p14:creationId xmlns:p14="http://schemas.microsoft.com/office/powerpoint/2010/main" val="7249115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56547">
        <p15:prstTrans prst="origami"/>
      </p:transition>
    </mc:Choice>
    <mc:Fallback>
      <p:transition spd="slow" advTm="565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5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7" descr="9,600+ Diabetes Care Stock Illustrations, Royalty-Free Vector Graphics &amp;  Clip Art - iStock | Diabetes concept, Diabetes care illustration, Diabetes"/>
          <p:cNvPicPr>
            <a:picLocks noChangeAspect="1" noChangeArrowheads="1"/>
          </p:cNvPicPr>
          <p:nvPr/>
        </p:nvPicPr>
        <p:blipFill rotWithShape="1">
          <a:blip r:embed="rId4">
            <a:extLst>
              <a:ext uri="{28A0092B-C50C-407E-A947-70E740481C1C}">
                <a14:useLocalDpi xmlns:a14="http://schemas.microsoft.com/office/drawing/2010/main" val="0"/>
              </a:ext>
            </a:extLst>
          </a:blip>
          <a:srcRect l="7227" t="7275" r="5527" b="7571"/>
          <a:stretch/>
        </p:blipFill>
        <p:spPr bwMode="auto">
          <a:xfrm>
            <a:off x="107555" y="5634446"/>
            <a:ext cx="1880409" cy="12235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US" dirty="0"/>
              <a:t>Pathophysiology in T2D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60470392"/>
              </p:ext>
            </p:extLst>
          </p:nvPr>
        </p:nvGraphicFramePr>
        <p:xfrm>
          <a:off x="371475" y="1233488"/>
          <a:ext cx="6238332"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6</a:t>
            </a:fld>
            <a:endParaRPr lang="en-US" dirty="0"/>
          </a:p>
        </p:txBody>
      </p:sp>
      <p:pic>
        <p:nvPicPr>
          <p:cNvPr id="4100" name="Picture 4" descr="Pathophysiology of type 2 diabetes (T2D): Genetic and environmental factors induce the development of obesity, insulin resistance, and reduce insulin release, causing reduction in peripheral muscle glucose uptake and increasing of hepatic glucose output. These metabolic changes lead to chronic hyperglycemia and the development of T2D."/>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73727" y="757645"/>
            <a:ext cx="5183744" cy="522033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7128348" y="6038463"/>
            <a:ext cx="4828522" cy="461665"/>
          </a:xfrm>
          <a:prstGeom prst="rect">
            <a:avLst/>
          </a:prstGeom>
        </p:spPr>
        <p:txBody>
          <a:bodyPr wrap="square">
            <a:spAutoFit/>
          </a:bodyPr>
          <a:lstStyle/>
          <a:p>
            <a:pPr algn="ctr"/>
            <a:r>
              <a:rPr lang="en-US" sz="1200" dirty="0">
                <a:solidFill>
                  <a:srgbClr val="111111"/>
                </a:solidFill>
                <a:latin typeface="Arial" panose="020B0604020202020204" pitchFamily="34" charset="0"/>
                <a:cs typeface="Arial" panose="020B0604020202020204" pitchFamily="34" charset="0"/>
              </a:rPr>
              <a:t>Figure: Pathophysiology of type 2 diabetes (T2D) </a:t>
            </a: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Zaidalkilani</a:t>
            </a:r>
            <a:r>
              <a:rPr lang="en-US" sz="1200" dirty="0">
                <a:latin typeface="Arial" panose="020B0604020202020204" pitchFamily="34" charset="0"/>
                <a:cs typeface="Arial" panose="020B0604020202020204" pitchFamily="34" charset="0"/>
              </a:rPr>
              <a:t> et al., 2024)</a:t>
            </a:r>
          </a:p>
        </p:txBody>
      </p:sp>
      <p:pic>
        <p:nvPicPr>
          <p:cNvPr id="3" name="Recorded Sound">
            <a:hlinkClick r:id="" action="ppaction://media"/>
            <a:extLst>
              <a:ext uri="{FF2B5EF4-FFF2-40B4-BE49-F238E27FC236}">
                <a16:creationId xmlns:a16="http://schemas.microsoft.com/office/drawing/2014/main" id="{D105E5AE-41CA-B71C-F608-B72300CC704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79344" y="5794781"/>
            <a:ext cx="487363" cy="487363"/>
          </a:xfrm>
          <a:prstGeom prst="rect">
            <a:avLst/>
          </a:prstGeom>
        </p:spPr>
      </p:pic>
    </p:spTree>
    <p:extLst>
      <p:ext uri="{BB962C8B-B14F-4D97-AF65-F5344CB8AC3E}">
        <p14:creationId xmlns:p14="http://schemas.microsoft.com/office/powerpoint/2010/main" val="39494247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1608">
        <p15:prstTrans prst="origami"/>
      </p:transition>
    </mc:Choice>
    <mc:Fallback>
      <p:transition spd="slow" advTm="416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6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1,000+ Insulin Therapy Stock Illustrations, Royalty-Free Vector Graphics &amp;  Clip Art - iStock | Diabetes, Insulin pum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7349" y="3643348"/>
            <a:ext cx="3214651" cy="321465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1,000+ Insulin Therapy Stock Illustrations, Royalty-Free Vector Graphics &amp;  Clip Art - iStock | Diabetes, Insulin pum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214651" cy="32146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949213" y="111050"/>
            <a:ext cx="7055400" cy="758824"/>
          </a:xfrm>
        </p:spPr>
        <p:txBody>
          <a:bodyPr>
            <a:normAutofit/>
          </a:bodyPr>
          <a:lstStyle/>
          <a:p>
            <a:r>
              <a:rPr lang="en-US" dirty="0"/>
              <a:t>Demographics &amp; lifestyle risks (A.K.)</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81560732"/>
              </p:ext>
            </p:extLst>
          </p:nvPr>
        </p:nvGraphicFramePr>
        <p:xfrm>
          <a:off x="435425" y="1426366"/>
          <a:ext cx="11538860" cy="4801452"/>
        </p:xfrm>
        <a:graphic>
          <a:graphicData uri="http://schemas.openxmlformats.org/drawingml/2006/table">
            <a:tbl>
              <a:tblPr>
                <a:tableStyleId>{69CF1AB2-1976-4502-BF36-3FF5EA218861}</a:tableStyleId>
              </a:tblPr>
              <a:tblGrid>
                <a:gridCol w="1140826">
                  <a:extLst>
                    <a:ext uri="{9D8B030D-6E8A-4147-A177-3AD203B41FA5}">
                      <a16:colId xmlns:a16="http://schemas.microsoft.com/office/drawing/2014/main" val="4134213549"/>
                    </a:ext>
                  </a:extLst>
                </a:gridCol>
                <a:gridCol w="2386149">
                  <a:extLst>
                    <a:ext uri="{9D8B030D-6E8A-4147-A177-3AD203B41FA5}">
                      <a16:colId xmlns:a16="http://schemas.microsoft.com/office/drawing/2014/main" val="3535288323"/>
                    </a:ext>
                  </a:extLst>
                </a:gridCol>
                <a:gridCol w="3431177">
                  <a:extLst>
                    <a:ext uri="{9D8B030D-6E8A-4147-A177-3AD203B41FA5}">
                      <a16:colId xmlns:a16="http://schemas.microsoft.com/office/drawing/2014/main" val="3717495597"/>
                    </a:ext>
                  </a:extLst>
                </a:gridCol>
                <a:gridCol w="4580708">
                  <a:extLst>
                    <a:ext uri="{9D8B030D-6E8A-4147-A177-3AD203B41FA5}">
                      <a16:colId xmlns:a16="http://schemas.microsoft.com/office/drawing/2014/main" val="1106050730"/>
                    </a:ext>
                  </a:extLst>
                </a:gridCol>
              </a:tblGrid>
              <a:tr h="351936">
                <a:tc>
                  <a:txBody>
                    <a:bodyPr/>
                    <a:lstStyle/>
                    <a:p>
                      <a:pPr algn="just"/>
                      <a:r>
                        <a:rPr lang="en-US" sz="1600" b="1" dirty="0"/>
                        <a:t>Factor</a:t>
                      </a:r>
                    </a:p>
                  </a:txBody>
                  <a:tcPr marL="49435" marR="49435" marT="24717" marB="24717" anchor="ctr"/>
                </a:tc>
                <a:tc>
                  <a:txBody>
                    <a:bodyPr/>
                    <a:lstStyle/>
                    <a:p>
                      <a:pPr algn="just"/>
                      <a:r>
                        <a:rPr lang="en-US" sz="1600" b="1" dirty="0"/>
                        <a:t>A.K.’s status</a:t>
                      </a:r>
                    </a:p>
                  </a:txBody>
                  <a:tcPr marL="49435" marR="49435" marT="24717" marB="24717" anchor="ctr"/>
                </a:tc>
                <a:tc>
                  <a:txBody>
                    <a:bodyPr/>
                    <a:lstStyle/>
                    <a:p>
                      <a:pPr algn="just"/>
                      <a:r>
                        <a:rPr lang="en-US" sz="1600" b="1" dirty="0"/>
                        <a:t>Why this raises risk</a:t>
                      </a:r>
                    </a:p>
                  </a:txBody>
                  <a:tcPr marL="49435" marR="49435" marT="24717" marB="24717" anchor="ctr"/>
                </a:tc>
                <a:tc>
                  <a:txBody>
                    <a:bodyPr/>
                    <a:lstStyle/>
                    <a:p>
                      <a:pPr algn="just"/>
                      <a:r>
                        <a:rPr lang="en-US" sz="1600" b="1" dirty="0"/>
                        <a:t>Evidence-based response (for the care plan)</a:t>
                      </a:r>
                    </a:p>
                  </a:txBody>
                  <a:tcPr marL="49435" marR="49435" marT="24717" marB="24717" anchor="ctr"/>
                </a:tc>
                <a:extLst>
                  <a:ext uri="{0D108BD9-81ED-4DB2-BD59-A6C34878D82A}">
                    <a16:rowId xmlns:a16="http://schemas.microsoft.com/office/drawing/2014/main" val="1360610292"/>
                  </a:ext>
                </a:extLst>
              </a:tr>
              <a:tr h="619168">
                <a:tc>
                  <a:txBody>
                    <a:bodyPr/>
                    <a:lstStyle/>
                    <a:p>
                      <a:pPr algn="just"/>
                      <a:r>
                        <a:rPr lang="en-US" sz="1600" b="1" dirty="0"/>
                        <a:t>Age</a:t>
                      </a:r>
                    </a:p>
                  </a:txBody>
                  <a:tcPr marL="49435" marR="49435" marT="24717" marB="24717" anchor="ctr"/>
                </a:tc>
                <a:tc>
                  <a:txBody>
                    <a:bodyPr/>
                    <a:lstStyle/>
                    <a:p>
                      <a:pPr algn="just"/>
                      <a:r>
                        <a:rPr lang="en-US" sz="1600" dirty="0"/>
                        <a:t>55 years (&gt;50)</a:t>
                      </a:r>
                    </a:p>
                  </a:txBody>
                  <a:tcPr marL="49435" marR="49435" marT="24717" marB="24717" anchor="ctr"/>
                </a:tc>
                <a:tc>
                  <a:txBody>
                    <a:bodyPr/>
                    <a:lstStyle/>
                    <a:p>
                      <a:pPr algn="just"/>
                      <a:r>
                        <a:rPr lang="en-US" sz="1600"/>
                        <a:t>Ageing reduces insulin sensitivity and β-cell reserve → higher T2D/CVD risk</a:t>
                      </a:r>
                    </a:p>
                  </a:txBody>
                  <a:tcPr marL="49435" marR="49435" marT="24717" marB="24717" anchor="ctr"/>
                </a:tc>
                <a:tc>
                  <a:txBody>
                    <a:bodyPr/>
                    <a:lstStyle/>
                    <a:p>
                      <a:pPr algn="just"/>
                      <a:r>
                        <a:rPr lang="en-US" sz="1600" dirty="0"/>
                        <a:t>Set </a:t>
                      </a:r>
                      <a:r>
                        <a:rPr lang="en-US" sz="1600" dirty="0" err="1"/>
                        <a:t>individualised</a:t>
                      </a:r>
                      <a:r>
                        <a:rPr lang="en-US" sz="1600" dirty="0"/>
                        <a:t> HbA1c target; screen/monitor complications per NICE NG28 (NICE, 2015).</a:t>
                      </a:r>
                    </a:p>
                  </a:txBody>
                  <a:tcPr marL="49435" marR="49435" marT="24717" marB="24717" anchor="ctr"/>
                </a:tc>
                <a:extLst>
                  <a:ext uri="{0D108BD9-81ED-4DB2-BD59-A6C34878D82A}">
                    <a16:rowId xmlns:a16="http://schemas.microsoft.com/office/drawing/2014/main" val="3334889796"/>
                  </a:ext>
                </a:extLst>
              </a:tr>
              <a:tr h="762349">
                <a:tc>
                  <a:txBody>
                    <a:bodyPr/>
                    <a:lstStyle/>
                    <a:p>
                      <a:pPr algn="just"/>
                      <a:r>
                        <a:rPr lang="en-US" sz="1600" b="1" dirty="0"/>
                        <a:t>Ethnicity</a:t>
                      </a:r>
                    </a:p>
                  </a:txBody>
                  <a:tcPr marL="49435" marR="49435" marT="24717" marB="24717" anchor="ctr"/>
                </a:tc>
                <a:tc>
                  <a:txBody>
                    <a:bodyPr/>
                    <a:lstStyle/>
                    <a:p>
                      <a:pPr algn="just"/>
                      <a:r>
                        <a:rPr lang="en-US" sz="1600" dirty="0"/>
                        <a:t>South Asian</a:t>
                      </a:r>
                    </a:p>
                  </a:txBody>
                  <a:tcPr marL="49435" marR="49435" marT="24717" marB="24717" anchor="ctr"/>
                </a:tc>
                <a:tc>
                  <a:txBody>
                    <a:bodyPr/>
                    <a:lstStyle/>
                    <a:p>
                      <a:pPr algn="just"/>
                      <a:r>
                        <a:rPr lang="en-US" sz="1600" dirty="0"/>
                        <a:t>Higher baseline risk of T2D/CVD at lower BMI and more central adiposity</a:t>
                      </a:r>
                    </a:p>
                  </a:txBody>
                  <a:tcPr marL="49435" marR="49435" marT="24717" marB="24717" anchor="ctr"/>
                </a:tc>
                <a:tc>
                  <a:txBody>
                    <a:bodyPr/>
                    <a:lstStyle/>
                    <a:p>
                      <a:pPr algn="just"/>
                      <a:r>
                        <a:rPr lang="en-US" sz="1600" dirty="0"/>
                        <a:t>Lower threshold for risk assessment and earlier lifestyle/medication escalation</a:t>
                      </a:r>
                      <a:r>
                        <a:rPr lang="en-US" sz="1600" baseline="0" dirty="0"/>
                        <a:t> (</a:t>
                      </a:r>
                      <a:r>
                        <a:rPr lang="en-US" sz="1600" dirty="0"/>
                        <a:t>NICE, 2022).</a:t>
                      </a:r>
                    </a:p>
                  </a:txBody>
                  <a:tcPr marL="49435" marR="49435" marT="24717" marB="24717" anchor="ctr"/>
                </a:tc>
                <a:extLst>
                  <a:ext uri="{0D108BD9-81ED-4DB2-BD59-A6C34878D82A}">
                    <a16:rowId xmlns:a16="http://schemas.microsoft.com/office/drawing/2014/main" val="2525036401"/>
                  </a:ext>
                </a:extLst>
              </a:tr>
              <a:tr h="1048709">
                <a:tc>
                  <a:txBody>
                    <a:bodyPr/>
                    <a:lstStyle/>
                    <a:p>
                      <a:pPr algn="just"/>
                      <a:r>
                        <a:rPr lang="en-US" sz="1600" b="1" dirty="0"/>
                        <a:t>Adiposity</a:t>
                      </a:r>
                    </a:p>
                  </a:txBody>
                  <a:tcPr marL="49435" marR="49435" marT="24717" marB="24717" anchor="ctr"/>
                </a:tc>
                <a:tc>
                  <a:txBody>
                    <a:bodyPr/>
                    <a:lstStyle/>
                    <a:p>
                      <a:pPr algn="just"/>
                      <a:r>
                        <a:rPr lang="en-US" sz="1600"/>
                        <a:t>BMI 31 kg/m²; waist 108 cm (central)</a:t>
                      </a:r>
                    </a:p>
                  </a:txBody>
                  <a:tcPr marL="49435" marR="49435" marT="24717" marB="24717" anchor="ctr"/>
                </a:tc>
                <a:tc>
                  <a:txBody>
                    <a:bodyPr/>
                    <a:lstStyle/>
                    <a:p>
                      <a:pPr algn="just"/>
                      <a:r>
                        <a:rPr lang="en-US" sz="1600" dirty="0"/>
                        <a:t>Visceral fat → insulin resistance, </a:t>
                      </a:r>
                      <a:r>
                        <a:rPr lang="en-US" sz="1600" dirty="0" err="1"/>
                        <a:t>dyslipidaemia</a:t>
                      </a:r>
                      <a:r>
                        <a:rPr lang="en-US" sz="1600" dirty="0"/>
                        <a:t>, hypertension</a:t>
                      </a:r>
                    </a:p>
                  </a:txBody>
                  <a:tcPr marL="49435" marR="49435" marT="24717" marB="24717" anchor="ctr"/>
                </a:tc>
                <a:tc>
                  <a:txBody>
                    <a:bodyPr/>
                    <a:lstStyle/>
                    <a:p>
                      <a:pPr algn="just"/>
                      <a:r>
                        <a:rPr lang="en-US" sz="1600" dirty="0"/>
                        <a:t>Structured weight-loss plan; </a:t>
                      </a:r>
                      <a:r>
                        <a:rPr lang="en-US" sz="1600" dirty="0" err="1"/>
                        <a:t>fibre</a:t>
                      </a:r>
                      <a:r>
                        <a:rPr lang="en-US" sz="1600" dirty="0"/>
                        <a:t>-rich, lower free-sugar pattern; consider referral to weight-management/remission </a:t>
                      </a:r>
                      <a:r>
                        <a:rPr lang="en-US" sz="1600" dirty="0" err="1"/>
                        <a:t>programmes</a:t>
                      </a:r>
                      <a:r>
                        <a:rPr lang="en-US" sz="1600" dirty="0"/>
                        <a:t> (BDA, 2021; NICE, 2015).</a:t>
                      </a:r>
                    </a:p>
                  </a:txBody>
                  <a:tcPr marL="49435" marR="49435" marT="24717" marB="24717" anchor="ctr"/>
                </a:tc>
                <a:extLst>
                  <a:ext uri="{0D108BD9-81ED-4DB2-BD59-A6C34878D82A}">
                    <a16:rowId xmlns:a16="http://schemas.microsoft.com/office/drawing/2014/main" val="81897990"/>
                  </a:ext>
                </a:extLst>
              </a:tr>
              <a:tr h="619168">
                <a:tc>
                  <a:txBody>
                    <a:bodyPr/>
                    <a:lstStyle/>
                    <a:p>
                      <a:pPr algn="just"/>
                      <a:r>
                        <a:rPr lang="en-US" sz="1600" b="1"/>
                        <a:t>Physical activity</a:t>
                      </a:r>
                    </a:p>
                  </a:txBody>
                  <a:tcPr marL="49435" marR="49435" marT="24717" marB="24717" anchor="ctr"/>
                </a:tc>
                <a:tc>
                  <a:txBody>
                    <a:bodyPr/>
                    <a:lstStyle/>
                    <a:p>
                      <a:pPr algn="just"/>
                      <a:r>
                        <a:rPr lang="en-US" sz="1600"/>
                        <a:t>Sedentary job; little exercise</a:t>
                      </a:r>
                    </a:p>
                  </a:txBody>
                  <a:tcPr marL="49435" marR="49435" marT="24717" marB="24717" anchor="ctr"/>
                </a:tc>
                <a:tc>
                  <a:txBody>
                    <a:bodyPr/>
                    <a:lstStyle/>
                    <a:p>
                      <a:pPr algn="just"/>
                      <a:r>
                        <a:rPr lang="en-US" sz="1600" dirty="0"/>
                        <a:t>Lower GLUT4-mediated glucose uptake; worsens insulin resistance</a:t>
                      </a:r>
                    </a:p>
                  </a:txBody>
                  <a:tcPr marL="49435" marR="49435" marT="24717" marB="24717" anchor="ctr"/>
                </a:tc>
                <a:tc>
                  <a:txBody>
                    <a:bodyPr/>
                    <a:lstStyle/>
                    <a:p>
                      <a:pPr algn="just"/>
                      <a:r>
                        <a:rPr lang="en-US" sz="1600" dirty="0"/>
                        <a:t>Build to ≥150 min/week moderate activity; break up sitting; shift-friendly routines (BDA, 2021).</a:t>
                      </a:r>
                    </a:p>
                  </a:txBody>
                  <a:tcPr marL="49435" marR="49435" marT="24717" marB="24717" anchor="ctr"/>
                </a:tc>
                <a:extLst>
                  <a:ext uri="{0D108BD9-81ED-4DB2-BD59-A6C34878D82A}">
                    <a16:rowId xmlns:a16="http://schemas.microsoft.com/office/drawing/2014/main" val="1812115321"/>
                  </a:ext>
                </a:extLst>
              </a:tr>
              <a:tr h="619168">
                <a:tc>
                  <a:txBody>
                    <a:bodyPr/>
                    <a:lstStyle/>
                    <a:p>
                      <a:pPr algn="just"/>
                      <a:r>
                        <a:rPr lang="en-US" sz="1600" b="1" dirty="0"/>
                        <a:t>Smoking history</a:t>
                      </a:r>
                    </a:p>
                  </a:txBody>
                  <a:tcPr marL="49435" marR="49435" marT="24717" marB="24717" anchor="ctr"/>
                </a:tc>
                <a:tc>
                  <a:txBody>
                    <a:bodyPr/>
                    <a:lstStyle/>
                    <a:p>
                      <a:pPr algn="just"/>
                      <a:r>
                        <a:rPr lang="en-US" sz="1600"/>
                        <a:t>Former smoker (quit 2021)</a:t>
                      </a:r>
                    </a:p>
                  </a:txBody>
                  <a:tcPr marL="49435" marR="49435" marT="24717" marB="24717" anchor="ctr"/>
                </a:tc>
                <a:tc>
                  <a:txBody>
                    <a:bodyPr/>
                    <a:lstStyle/>
                    <a:p>
                      <a:pPr algn="just"/>
                      <a:r>
                        <a:rPr lang="en-US" sz="1600"/>
                        <a:t>Residual vascular risk persists post-cessation</a:t>
                      </a:r>
                    </a:p>
                  </a:txBody>
                  <a:tcPr marL="49435" marR="49435" marT="24717" marB="24717" anchor="ctr"/>
                </a:tc>
                <a:tc>
                  <a:txBody>
                    <a:bodyPr/>
                    <a:lstStyle/>
                    <a:p>
                      <a:pPr algn="just"/>
                      <a:r>
                        <a:rPr lang="en-US" sz="1600" dirty="0"/>
                        <a:t>Continue cessation support; intensify CVD risk modification (NICE, 2022).</a:t>
                      </a:r>
                    </a:p>
                  </a:txBody>
                  <a:tcPr marL="49435" marR="49435" marT="24717" marB="24717" anchor="ctr"/>
                </a:tc>
                <a:extLst>
                  <a:ext uri="{0D108BD9-81ED-4DB2-BD59-A6C34878D82A}">
                    <a16:rowId xmlns:a16="http://schemas.microsoft.com/office/drawing/2014/main" val="3992790261"/>
                  </a:ext>
                </a:extLst>
              </a:tr>
              <a:tr h="762349">
                <a:tc>
                  <a:txBody>
                    <a:bodyPr/>
                    <a:lstStyle/>
                    <a:p>
                      <a:pPr algn="just"/>
                      <a:r>
                        <a:rPr lang="en-US" sz="1600" b="1" dirty="0"/>
                        <a:t>Diet pattern</a:t>
                      </a:r>
                    </a:p>
                  </a:txBody>
                  <a:tcPr marL="49435" marR="49435" marT="24717" marB="24717" anchor="ctr"/>
                </a:tc>
                <a:tc>
                  <a:txBody>
                    <a:bodyPr/>
                    <a:lstStyle/>
                    <a:p>
                      <a:pPr algn="just"/>
                      <a:r>
                        <a:rPr lang="en-US" sz="1600"/>
                        <a:t>Likely high refined-carb intake due to shift work</a:t>
                      </a:r>
                    </a:p>
                  </a:txBody>
                  <a:tcPr marL="49435" marR="49435" marT="24717" marB="24717" anchor="ctr"/>
                </a:tc>
                <a:tc>
                  <a:txBody>
                    <a:bodyPr/>
                    <a:lstStyle/>
                    <a:p>
                      <a:pPr algn="just"/>
                      <a:r>
                        <a:rPr lang="en-US" sz="1600"/>
                        <a:t>Glycaemic spikes → higher HbA1c; weight gain</a:t>
                      </a:r>
                    </a:p>
                  </a:txBody>
                  <a:tcPr marL="49435" marR="49435" marT="24717" marB="24717" anchor="ctr"/>
                </a:tc>
                <a:tc>
                  <a:txBody>
                    <a:bodyPr/>
                    <a:lstStyle/>
                    <a:p>
                      <a:pPr algn="just"/>
                      <a:r>
                        <a:rPr lang="en-US" sz="1600" dirty="0"/>
                        <a:t>Culturally adapted Mediterranean-style plan; reduce free sugars/refined carbs; regular meal timing where possible (BDA, 2021).</a:t>
                      </a:r>
                    </a:p>
                  </a:txBody>
                  <a:tcPr marL="49435" marR="49435" marT="24717" marB="24717" anchor="ctr"/>
                </a:tc>
                <a:extLst>
                  <a:ext uri="{0D108BD9-81ED-4DB2-BD59-A6C34878D82A}">
                    <a16:rowId xmlns:a16="http://schemas.microsoft.com/office/drawing/2014/main" val="1279854885"/>
                  </a:ext>
                </a:extLst>
              </a:tr>
            </a:tbl>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7</a:t>
            </a:fld>
            <a:endParaRPr lang="en-US" dirty="0"/>
          </a:p>
        </p:txBody>
      </p:sp>
      <p:pic>
        <p:nvPicPr>
          <p:cNvPr id="3" name="Recorded Sound">
            <a:hlinkClick r:id="" action="ppaction://media"/>
            <a:extLst>
              <a:ext uri="{FF2B5EF4-FFF2-40B4-BE49-F238E27FC236}">
                <a16:creationId xmlns:a16="http://schemas.microsoft.com/office/drawing/2014/main" id="{E9A46976-8FB3-6F94-8027-1DE4B0F066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48280" y="6338296"/>
            <a:ext cx="487363" cy="487363"/>
          </a:xfrm>
          <a:prstGeom prst="rect">
            <a:avLst/>
          </a:prstGeom>
        </p:spPr>
      </p:pic>
    </p:spTree>
    <p:extLst>
      <p:ext uri="{BB962C8B-B14F-4D97-AF65-F5344CB8AC3E}">
        <p14:creationId xmlns:p14="http://schemas.microsoft.com/office/powerpoint/2010/main" val="4624923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39321">
        <p15:prstTrans prst="origami"/>
      </p:transition>
    </mc:Choice>
    <mc:Fallback>
      <p:transition spd="slow" advTm="393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3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4,000+ Diabetes Patient Stock Illustrations, Royalty-Free Vector Graphics &amp;  Clip Art - iStock | Diabetes patient education, Diabetes patient hospital,  Diabetes patient and doc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6061165"/>
            <a:ext cx="1150148" cy="79683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4,000+ Diabetes Patient Stock Illustrations, Royalty-Free Vector Graphics &amp;  Clip Art - iStock | Diabetes patient education, Diabetes patient hospital,  Diabetes patient and doc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0423" y="0"/>
            <a:ext cx="2821577" cy="195481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Initial assessment &amp; monitoring plan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62751377"/>
              </p:ext>
            </p:extLst>
          </p:nvPr>
        </p:nvGraphicFramePr>
        <p:xfrm>
          <a:off x="806069" y="1458598"/>
          <a:ext cx="10297360" cy="4906850"/>
        </p:xfrm>
        <a:graphic>
          <a:graphicData uri="http://schemas.openxmlformats.org/drawingml/2006/table">
            <a:tbl>
              <a:tblPr>
                <a:tableStyleId>{69CF1AB2-1976-4502-BF36-3FF5EA218861}</a:tableStyleId>
              </a:tblPr>
              <a:tblGrid>
                <a:gridCol w="2726069">
                  <a:extLst>
                    <a:ext uri="{9D8B030D-6E8A-4147-A177-3AD203B41FA5}">
                      <a16:colId xmlns:a16="http://schemas.microsoft.com/office/drawing/2014/main" val="2331729026"/>
                    </a:ext>
                  </a:extLst>
                </a:gridCol>
                <a:gridCol w="4138838">
                  <a:extLst>
                    <a:ext uri="{9D8B030D-6E8A-4147-A177-3AD203B41FA5}">
                      <a16:colId xmlns:a16="http://schemas.microsoft.com/office/drawing/2014/main" val="2842827284"/>
                    </a:ext>
                  </a:extLst>
                </a:gridCol>
                <a:gridCol w="3432453">
                  <a:extLst>
                    <a:ext uri="{9D8B030D-6E8A-4147-A177-3AD203B41FA5}">
                      <a16:colId xmlns:a16="http://schemas.microsoft.com/office/drawing/2014/main" val="535103788"/>
                    </a:ext>
                  </a:extLst>
                </a:gridCol>
              </a:tblGrid>
              <a:tr h="319265">
                <a:tc>
                  <a:txBody>
                    <a:bodyPr/>
                    <a:lstStyle/>
                    <a:p>
                      <a:r>
                        <a:rPr lang="en-US" sz="1700" b="1" dirty="0"/>
                        <a:t>Assessment / Monitoring</a:t>
                      </a:r>
                    </a:p>
                  </a:txBody>
                  <a:tcPr marL="85232" marR="85232" marT="42616" marB="42616" anchor="ctr"/>
                </a:tc>
                <a:tc>
                  <a:txBody>
                    <a:bodyPr/>
                    <a:lstStyle/>
                    <a:p>
                      <a:r>
                        <a:rPr lang="en-US" sz="1700" b="1" dirty="0"/>
                        <a:t>Frequency / Action</a:t>
                      </a:r>
                    </a:p>
                  </a:txBody>
                  <a:tcPr marL="85232" marR="85232" marT="42616" marB="42616" anchor="ctr"/>
                </a:tc>
                <a:tc>
                  <a:txBody>
                    <a:bodyPr/>
                    <a:lstStyle/>
                    <a:p>
                      <a:r>
                        <a:rPr lang="en-US" sz="1700" b="1" dirty="0"/>
                        <a:t>Guideline / Source</a:t>
                      </a:r>
                    </a:p>
                  </a:txBody>
                  <a:tcPr marL="85232" marR="85232" marT="42616" marB="42616" anchor="ctr"/>
                </a:tc>
                <a:extLst>
                  <a:ext uri="{0D108BD9-81ED-4DB2-BD59-A6C34878D82A}">
                    <a16:rowId xmlns:a16="http://schemas.microsoft.com/office/drawing/2014/main" val="2853846450"/>
                  </a:ext>
                </a:extLst>
              </a:tr>
              <a:tr h="1027418">
                <a:tc>
                  <a:txBody>
                    <a:bodyPr/>
                    <a:lstStyle/>
                    <a:p>
                      <a:r>
                        <a:rPr lang="en-US" sz="1700" b="1" dirty="0"/>
                        <a:t>HbA1c</a:t>
                      </a:r>
                    </a:p>
                  </a:txBody>
                  <a:tcPr marL="85232" marR="85232" marT="42616" marB="42616" anchor="ctr"/>
                </a:tc>
                <a:tc>
                  <a:txBody>
                    <a:bodyPr/>
                    <a:lstStyle/>
                    <a:p>
                      <a:r>
                        <a:rPr lang="en-US" sz="1700"/>
                        <a:t>Check now and at 3–6 months, then 6-monthly when stable; agree individualised target (often 48–53 mmol/mol).</a:t>
                      </a:r>
                    </a:p>
                  </a:txBody>
                  <a:tcPr marL="85232" marR="85232" marT="42616" marB="42616" anchor="ctr"/>
                </a:tc>
                <a:tc>
                  <a:txBody>
                    <a:bodyPr/>
                    <a:lstStyle/>
                    <a:p>
                      <a:r>
                        <a:rPr lang="en-US" sz="1700"/>
                        <a:t>NICE (2015/2022)</a:t>
                      </a:r>
                    </a:p>
                  </a:txBody>
                  <a:tcPr marL="85232" marR="85232" marT="42616" marB="42616" anchor="ctr"/>
                </a:tc>
                <a:extLst>
                  <a:ext uri="{0D108BD9-81ED-4DB2-BD59-A6C34878D82A}">
                    <a16:rowId xmlns:a16="http://schemas.microsoft.com/office/drawing/2014/main" val="1480289148"/>
                  </a:ext>
                </a:extLst>
              </a:tr>
              <a:tr h="799732">
                <a:tc>
                  <a:txBody>
                    <a:bodyPr/>
                    <a:lstStyle/>
                    <a:p>
                      <a:r>
                        <a:rPr lang="en-US" sz="1700" b="1" dirty="0"/>
                        <a:t>Blood Pressure (BP / ABPM)</a:t>
                      </a:r>
                    </a:p>
                  </a:txBody>
                  <a:tcPr marL="85232" marR="85232" marT="42616" marB="42616" anchor="ctr"/>
                </a:tc>
                <a:tc>
                  <a:txBody>
                    <a:bodyPr/>
                    <a:lstStyle/>
                    <a:p>
                      <a:r>
                        <a:rPr lang="en-US" sz="1700" dirty="0"/>
                        <a:t>Measure routinely; use ambulatory BP monitoring (ABPM) as indicated; manage per NG136.</a:t>
                      </a:r>
                    </a:p>
                  </a:txBody>
                  <a:tcPr marL="85232" marR="85232" marT="42616" marB="42616" anchor="ctr"/>
                </a:tc>
                <a:tc>
                  <a:txBody>
                    <a:bodyPr/>
                    <a:lstStyle/>
                    <a:p>
                      <a:r>
                        <a:rPr lang="en-US" sz="1700"/>
                        <a:t>NICE (2019; updated 2025)</a:t>
                      </a:r>
                    </a:p>
                  </a:txBody>
                  <a:tcPr marL="85232" marR="85232" marT="42616" marB="42616" anchor="ctr"/>
                </a:tc>
                <a:extLst>
                  <a:ext uri="{0D108BD9-81ED-4DB2-BD59-A6C34878D82A}">
                    <a16:rowId xmlns:a16="http://schemas.microsoft.com/office/drawing/2014/main" val="1627638665"/>
                  </a:ext>
                </a:extLst>
              </a:tr>
              <a:tr h="559499">
                <a:tc>
                  <a:txBody>
                    <a:bodyPr/>
                    <a:lstStyle/>
                    <a:p>
                      <a:r>
                        <a:rPr lang="en-US" sz="1700" b="1" dirty="0"/>
                        <a:t>Renal Function (</a:t>
                      </a:r>
                      <a:r>
                        <a:rPr lang="en-US" sz="1700" b="1" dirty="0" err="1"/>
                        <a:t>eGFR</a:t>
                      </a:r>
                      <a:r>
                        <a:rPr lang="en-US" sz="1700" b="1" dirty="0"/>
                        <a:t> &amp; Urine ACR)</a:t>
                      </a:r>
                    </a:p>
                  </a:txBody>
                  <a:tcPr marL="85232" marR="85232" marT="42616" marB="42616" anchor="ctr"/>
                </a:tc>
                <a:tc>
                  <a:txBody>
                    <a:bodyPr/>
                    <a:lstStyle/>
                    <a:p>
                      <a:r>
                        <a:rPr lang="en-US" sz="1700"/>
                        <a:t>Annually (more often if abnormal).</a:t>
                      </a:r>
                    </a:p>
                  </a:txBody>
                  <a:tcPr marL="85232" marR="85232" marT="42616" marB="42616" anchor="ctr"/>
                </a:tc>
                <a:tc>
                  <a:txBody>
                    <a:bodyPr/>
                    <a:lstStyle/>
                    <a:p>
                      <a:r>
                        <a:rPr lang="en-US" sz="1700"/>
                        <a:t>NICE NG203 (2021); NICE indicator summary</a:t>
                      </a:r>
                    </a:p>
                  </a:txBody>
                  <a:tcPr marL="85232" marR="85232" marT="42616" marB="42616" anchor="ctr"/>
                </a:tc>
                <a:extLst>
                  <a:ext uri="{0D108BD9-81ED-4DB2-BD59-A6C34878D82A}">
                    <a16:rowId xmlns:a16="http://schemas.microsoft.com/office/drawing/2014/main" val="136282388"/>
                  </a:ext>
                </a:extLst>
              </a:tr>
              <a:tr h="559499">
                <a:tc>
                  <a:txBody>
                    <a:bodyPr/>
                    <a:lstStyle/>
                    <a:p>
                      <a:r>
                        <a:rPr lang="en-US" sz="1700" b="1" dirty="0"/>
                        <a:t>Lipid Profile / QRISK3</a:t>
                      </a:r>
                    </a:p>
                  </a:txBody>
                  <a:tcPr marL="85232" marR="85232" marT="42616" marB="42616" anchor="ctr"/>
                </a:tc>
                <a:tc>
                  <a:txBody>
                    <a:bodyPr/>
                    <a:lstStyle/>
                    <a:p>
                      <a:r>
                        <a:rPr lang="en-US" sz="1700"/>
                        <a:t>Perform full lipid profile; calculate QRISK3 score to assess CVD risk.</a:t>
                      </a:r>
                    </a:p>
                  </a:txBody>
                  <a:tcPr marL="85232" marR="85232" marT="42616" marB="42616" anchor="ctr"/>
                </a:tc>
                <a:tc>
                  <a:txBody>
                    <a:bodyPr/>
                    <a:lstStyle/>
                    <a:p>
                      <a:r>
                        <a:rPr lang="en-US" sz="1700"/>
                        <a:t>NICE NG238 (2023)</a:t>
                      </a:r>
                    </a:p>
                  </a:txBody>
                  <a:tcPr marL="85232" marR="85232" marT="42616" marB="42616" anchor="ctr"/>
                </a:tc>
                <a:extLst>
                  <a:ext uri="{0D108BD9-81ED-4DB2-BD59-A6C34878D82A}">
                    <a16:rowId xmlns:a16="http://schemas.microsoft.com/office/drawing/2014/main" val="117646716"/>
                  </a:ext>
                </a:extLst>
              </a:tr>
              <a:tr h="559499">
                <a:tc>
                  <a:txBody>
                    <a:bodyPr/>
                    <a:lstStyle/>
                    <a:p>
                      <a:r>
                        <a:rPr lang="en-US" sz="1700" b="1" dirty="0"/>
                        <a:t>Feet</a:t>
                      </a:r>
                    </a:p>
                  </a:txBody>
                  <a:tcPr marL="85232" marR="85232" marT="42616" marB="42616" anchor="ctr"/>
                </a:tc>
                <a:tc>
                  <a:txBody>
                    <a:bodyPr/>
                    <a:lstStyle/>
                    <a:p>
                      <a:r>
                        <a:rPr lang="en-US" sz="1700"/>
                        <a:t>Annual foot risk assessment and patient education on foot care.</a:t>
                      </a:r>
                    </a:p>
                  </a:txBody>
                  <a:tcPr marL="85232" marR="85232" marT="42616" marB="42616" anchor="ctr"/>
                </a:tc>
                <a:tc>
                  <a:txBody>
                    <a:bodyPr/>
                    <a:lstStyle/>
                    <a:p>
                      <a:r>
                        <a:rPr lang="fr-FR" sz="1700"/>
                        <a:t>NICE NG19 (2019; 2025 surveillance)</a:t>
                      </a:r>
                    </a:p>
                  </a:txBody>
                  <a:tcPr marL="85232" marR="85232" marT="42616" marB="42616" anchor="ctr"/>
                </a:tc>
                <a:extLst>
                  <a:ext uri="{0D108BD9-81ED-4DB2-BD59-A6C34878D82A}">
                    <a16:rowId xmlns:a16="http://schemas.microsoft.com/office/drawing/2014/main" val="3916887045"/>
                  </a:ext>
                </a:extLst>
              </a:tr>
              <a:tr h="799732">
                <a:tc>
                  <a:txBody>
                    <a:bodyPr/>
                    <a:lstStyle/>
                    <a:p>
                      <a:r>
                        <a:rPr lang="en-US" sz="1700" b="1" dirty="0"/>
                        <a:t>Eyes</a:t>
                      </a:r>
                    </a:p>
                  </a:txBody>
                  <a:tcPr marL="85232" marR="85232" marT="42616" marB="42616" anchor="ctr"/>
                </a:tc>
                <a:tc>
                  <a:txBody>
                    <a:bodyPr/>
                    <a:lstStyle/>
                    <a:p>
                      <a:r>
                        <a:rPr lang="en-US" sz="1700"/>
                        <a:t>Enrol in NHS Diabetic Eye Screening; interval annual or 2-yearly for lowest-risk patients (DES changes).</a:t>
                      </a:r>
                    </a:p>
                  </a:txBody>
                  <a:tcPr marL="85232" marR="85232" marT="42616" marB="42616" anchor="ctr"/>
                </a:tc>
                <a:tc>
                  <a:txBody>
                    <a:bodyPr/>
                    <a:lstStyle/>
                    <a:p>
                      <a:r>
                        <a:rPr lang="en-US" sz="1700" dirty="0"/>
                        <a:t>NHS (2024); GOV.UK (2024)</a:t>
                      </a:r>
                    </a:p>
                  </a:txBody>
                  <a:tcPr marL="85232" marR="85232" marT="42616" marB="42616" anchor="ctr"/>
                </a:tc>
                <a:extLst>
                  <a:ext uri="{0D108BD9-81ED-4DB2-BD59-A6C34878D82A}">
                    <a16:rowId xmlns:a16="http://schemas.microsoft.com/office/drawing/2014/main" val="6897321"/>
                  </a:ext>
                </a:extLst>
              </a:tr>
            </a:tbl>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8</a:t>
            </a:fld>
            <a:endParaRPr lang="en-US" dirty="0"/>
          </a:p>
        </p:txBody>
      </p:sp>
      <p:pic>
        <p:nvPicPr>
          <p:cNvPr id="3" name="Recorded Sound">
            <a:hlinkClick r:id="" action="ppaction://media"/>
            <a:extLst>
              <a:ext uri="{FF2B5EF4-FFF2-40B4-BE49-F238E27FC236}">
                <a16:creationId xmlns:a16="http://schemas.microsoft.com/office/drawing/2014/main" id="{9068078A-EF98-D01C-8160-D6852250ED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48280" y="5972219"/>
            <a:ext cx="487363" cy="487363"/>
          </a:xfrm>
          <a:prstGeom prst="rect">
            <a:avLst/>
          </a:prstGeom>
        </p:spPr>
      </p:pic>
    </p:spTree>
    <p:extLst>
      <p:ext uri="{BB962C8B-B14F-4D97-AF65-F5344CB8AC3E}">
        <p14:creationId xmlns:p14="http://schemas.microsoft.com/office/powerpoint/2010/main" val="20459502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39289">
        <p15:prstTrans prst="origami"/>
      </p:transition>
    </mc:Choice>
    <mc:Fallback>
      <p:transition spd="slow" advTm="392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Glycaemic</a:t>
            </a:r>
            <a:r>
              <a:rPr lang="en-US" dirty="0"/>
              <a:t> management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78714366"/>
              </p:ext>
            </p:extLst>
          </p:nvPr>
        </p:nvGraphicFramePr>
        <p:xfrm>
          <a:off x="371474" y="1233488"/>
          <a:ext cx="11520487" cy="4943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9</a:t>
            </a:fld>
            <a:endParaRPr lang="en-US" dirty="0"/>
          </a:p>
        </p:txBody>
      </p:sp>
      <p:pic>
        <p:nvPicPr>
          <p:cNvPr id="3" name="Recorded Sound">
            <a:hlinkClick r:id="" action="ppaction://media"/>
            <a:extLst>
              <a:ext uri="{FF2B5EF4-FFF2-40B4-BE49-F238E27FC236}">
                <a16:creationId xmlns:a16="http://schemas.microsoft.com/office/drawing/2014/main" id="{B1DDD913-E2DF-5ED3-4057-EE74BF019AD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750819" y="6001616"/>
            <a:ext cx="487363" cy="487363"/>
          </a:xfrm>
          <a:prstGeom prst="rect">
            <a:avLst/>
          </a:prstGeom>
        </p:spPr>
      </p:pic>
    </p:spTree>
    <p:extLst>
      <p:ext uri="{BB962C8B-B14F-4D97-AF65-F5344CB8AC3E}">
        <p14:creationId xmlns:p14="http://schemas.microsoft.com/office/powerpoint/2010/main" val="30730463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54773">
        <p15:prstTrans prst="origami"/>
      </p:transition>
    </mc:Choice>
    <mc:Fallback>
      <p:transition spd="slow" advTm="547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6" descr="Diabetes Complications Images – Browse 3,345 Stock Photos, Vectors, and  Video | Adobe Stock"/>
          <p:cNvPicPr>
            <a:picLocks noChangeAspect="1" noChangeArrowheads="1"/>
          </p:cNvPicPr>
          <p:nvPr/>
        </p:nvPicPr>
        <p:blipFill rotWithShape="1">
          <a:blip r:embed="rId4">
            <a:extLst>
              <a:ext uri="{28A0092B-C50C-407E-A947-70E740481C1C}">
                <a14:useLocalDpi xmlns:a14="http://schemas.microsoft.com/office/drawing/2010/main" val="0"/>
              </a:ext>
            </a:extLst>
          </a:blip>
          <a:srcRect l="12045" t="19565" r="12611"/>
          <a:stretch/>
        </p:blipFill>
        <p:spPr bwMode="auto">
          <a:xfrm>
            <a:off x="4891369" y="2812867"/>
            <a:ext cx="3007306" cy="214034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Blood pressure &amp; lipid risk reduction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71466363"/>
              </p:ext>
            </p:extLst>
          </p:nvPr>
        </p:nvGraphicFramePr>
        <p:xfrm>
          <a:off x="371474" y="1233488"/>
          <a:ext cx="11520487"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10</a:t>
            </a:fld>
            <a:endParaRPr lang="en-US" dirty="0"/>
          </a:p>
        </p:txBody>
      </p:sp>
      <p:pic>
        <p:nvPicPr>
          <p:cNvPr id="3" name="Recorded Sound">
            <a:hlinkClick r:id="" action="ppaction://media"/>
            <a:extLst>
              <a:ext uri="{FF2B5EF4-FFF2-40B4-BE49-F238E27FC236}">
                <a16:creationId xmlns:a16="http://schemas.microsoft.com/office/drawing/2014/main" id="{2452D0EA-912E-643D-BC8F-788C43EF72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18900" y="6010852"/>
            <a:ext cx="487363" cy="487363"/>
          </a:xfrm>
          <a:prstGeom prst="rect">
            <a:avLst/>
          </a:prstGeom>
        </p:spPr>
      </p:pic>
    </p:spTree>
    <p:extLst>
      <p:ext uri="{BB962C8B-B14F-4D97-AF65-F5344CB8AC3E}">
        <p14:creationId xmlns:p14="http://schemas.microsoft.com/office/powerpoint/2010/main" val="14683373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1017">
        <p15:prstTrans prst="origami"/>
      </p:transition>
    </mc:Choice>
    <mc:Fallback>
      <p:transition spd="slow" advTm="410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Glucose Regulation Illustrations - Free Download in SVG, 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95" y="4452802"/>
            <a:ext cx="3206931" cy="2405198"/>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Glucose Regulation Illustrations - Free Download in SVG, 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3999" y="4382884"/>
            <a:ext cx="3206931" cy="240519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Lifestyle &amp; weight management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24772289"/>
              </p:ext>
            </p:extLst>
          </p:nvPr>
        </p:nvGraphicFramePr>
        <p:xfrm>
          <a:off x="371474" y="1233488"/>
          <a:ext cx="11520487"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11</a:t>
            </a:fld>
            <a:endParaRPr lang="en-US" dirty="0"/>
          </a:p>
        </p:txBody>
      </p:sp>
      <p:pic>
        <p:nvPicPr>
          <p:cNvPr id="3" name="Recorded Sound">
            <a:hlinkClick r:id="" action="ppaction://media"/>
            <a:extLst>
              <a:ext uri="{FF2B5EF4-FFF2-40B4-BE49-F238E27FC236}">
                <a16:creationId xmlns:a16="http://schemas.microsoft.com/office/drawing/2014/main" id="{42033378-32C7-81F3-50B6-F0C2747F4A2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820526" y="6176963"/>
            <a:ext cx="487363" cy="487363"/>
          </a:xfrm>
          <a:prstGeom prst="rect">
            <a:avLst/>
          </a:prstGeom>
        </p:spPr>
      </p:pic>
    </p:spTree>
    <p:extLst>
      <p:ext uri="{BB962C8B-B14F-4D97-AF65-F5344CB8AC3E}">
        <p14:creationId xmlns:p14="http://schemas.microsoft.com/office/powerpoint/2010/main" val="35062537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8334">
        <p15:prstTrans prst="origami"/>
      </p:transition>
    </mc:Choice>
    <mc:Fallback>
      <p:transition spd="slow" advTm="483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3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Page 9 | Diabetic test Images - Free Download on Freepi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2890" y="4271554"/>
            <a:ext cx="3137654" cy="258644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Page 9 | Diabetic test Images - Free Download on Freepi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54346" y="4271555"/>
            <a:ext cx="3137654" cy="2586445"/>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Page 9 | Diabetic test Images - Free Download on Freepi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271555"/>
            <a:ext cx="3137654" cy="258644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Vaccinations &amp; prevention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30157161"/>
              </p:ext>
            </p:extLst>
          </p:nvPr>
        </p:nvGraphicFramePr>
        <p:xfrm>
          <a:off x="371475" y="1258455"/>
          <a:ext cx="11520487"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12</a:t>
            </a:fld>
            <a:endParaRPr lang="en-US" dirty="0"/>
          </a:p>
        </p:txBody>
      </p:sp>
      <p:pic>
        <p:nvPicPr>
          <p:cNvPr id="3" name="Recorded Sound">
            <a:hlinkClick r:id="" action="ppaction://media"/>
            <a:extLst>
              <a:ext uri="{FF2B5EF4-FFF2-40B4-BE49-F238E27FC236}">
                <a16:creationId xmlns:a16="http://schemas.microsoft.com/office/drawing/2014/main" id="{7B188A5B-F4FB-A2F1-288F-30A6A6CEE8E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54618" y="6241185"/>
            <a:ext cx="487363" cy="487363"/>
          </a:xfrm>
          <a:prstGeom prst="rect">
            <a:avLst/>
          </a:prstGeom>
        </p:spPr>
      </p:pic>
    </p:spTree>
    <p:extLst>
      <p:ext uri="{BB962C8B-B14F-4D97-AF65-F5344CB8AC3E}">
        <p14:creationId xmlns:p14="http://schemas.microsoft.com/office/powerpoint/2010/main" val="29196821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34922">
        <p15:prstTrans prst="origami"/>
      </p:transition>
    </mc:Choice>
    <mc:Fallback>
      <p:transition spd="slow" advTm="349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9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434995" y="4502331"/>
            <a:ext cx="2757005" cy="2355669"/>
          </a:xfrm>
          <a:prstGeom prst="rect">
            <a:avLst/>
          </a:prstGeom>
        </p:spPr>
      </p:pic>
      <p:pic>
        <p:nvPicPr>
          <p:cNvPr id="6" name="Picture 5"/>
          <p:cNvPicPr>
            <a:picLocks noChangeAspect="1"/>
          </p:cNvPicPr>
          <p:nvPr/>
        </p:nvPicPr>
        <p:blipFill>
          <a:blip r:embed="rId4"/>
          <a:stretch>
            <a:fillRect/>
          </a:stretch>
        </p:blipFill>
        <p:spPr>
          <a:xfrm>
            <a:off x="-1" y="4502330"/>
            <a:ext cx="2757005" cy="2355669"/>
          </a:xfrm>
          <a:prstGeom prst="rect">
            <a:avLst/>
          </a:prstGeom>
        </p:spPr>
      </p:pic>
      <p:sp>
        <p:nvSpPr>
          <p:cNvPr id="2" name="Title 1"/>
          <p:cNvSpPr>
            <a:spLocks noGrp="1"/>
          </p:cNvSpPr>
          <p:nvPr>
            <p:ph type="title"/>
          </p:nvPr>
        </p:nvSpPr>
        <p:spPr/>
        <p:txBody>
          <a:bodyPr/>
          <a:lstStyle/>
          <a:p>
            <a:r>
              <a:rPr lang="en-US" dirty="0"/>
              <a:t>Foot, eye &amp; kidney protection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21580861"/>
              </p:ext>
            </p:extLst>
          </p:nvPr>
        </p:nvGraphicFramePr>
        <p:xfrm>
          <a:off x="121920" y="1019176"/>
          <a:ext cx="12235543" cy="51577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13</a:t>
            </a:fld>
            <a:endParaRPr lang="en-US" dirty="0"/>
          </a:p>
        </p:txBody>
      </p:sp>
      <p:pic>
        <p:nvPicPr>
          <p:cNvPr id="3" name="Recorded Sound">
            <a:hlinkClick r:id="" action="ppaction://media"/>
            <a:extLst>
              <a:ext uri="{FF2B5EF4-FFF2-40B4-BE49-F238E27FC236}">
                <a16:creationId xmlns:a16="http://schemas.microsoft.com/office/drawing/2014/main" id="{CED94709-B7C8-709F-FF71-9DCF0A191A7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95401" y="6303818"/>
            <a:ext cx="487363" cy="487363"/>
          </a:xfrm>
          <a:prstGeom prst="rect">
            <a:avLst/>
          </a:prstGeom>
        </p:spPr>
      </p:pic>
    </p:spTree>
    <p:extLst>
      <p:ext uri="{BB962C8B-B14F-4D97-AF65-F5344CB8AC3E}">
        <p14:creationId xmlns:p14="http://schemas.microsoft.com/office/powerpoint/2010/main" val="37317848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5330">
        <p15:prstTrans prst="origami"/>
      </p:transition>
    </mc:Choice>
    <mc:Fallback>
      <p:transition spd="slow" advTm="453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680+ Drawing Of A Diabetes Mellitus Stock Photos, Pictures &amp; Royalty-Free  Images - iStock"/>
          <p:cNvPicPr>
            <a:picLocks noChangeAspect="1" noChangeArrowheads="1"/>
          </p:cNvPicPr>
          <p:nvPr/>
        </p:nvPicPr>
        <p:blipFill rotWithShape="1">
          <a:blip r:embed="rId4">
            <a:extLst>
              <a:ext uri="{28A0092B-C50C-407E-A947-70E740481C1C}">
                <a14:useLocalDpi xmlns:a14="http://schemas.microsoft.com/office/drawing/2010/main" val="0"/>
              </a:ext>
            </a:extLst>
          </a:blip>
          <a:srcRect l="4897" t="6502" r="10111" b="11775"/>
          <a:stretch/>
        </p:blipFill>
        <p:spPr bwMode="auto">
          <a:xfrm>
            <a:off x="-1" y="4079150"/>
            <a:ext cx="3213987" cy="270893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680+ Drawing Of A Diabetes Mellitus Stock Photos, Pictures &amp; Royalty-Free  Images - iStock"/>
          <p:cNvPicPr>
            <a:picLocks noChangeAspect="1" noChangeArrowheads="1"/>
          </p:cNvPicPr>
          <p:nvPr/>
        </p:nvPicPr>
        <p:blipFill rotWithShape="1">
          <a:blip r:embed="rId4">
            <a:extLst>
              <a:ext uri="{28A0092B-C50C-407E-A947-70E740481C1C}">
                <a14:useLocalDpi xmlns:a14="http://schemas.microsoft.com/office/drawing/2010/main" val="0"/>
              </a:ext>
            </a:extLst>
          </a:blip>
          <a:srcRect l="4897" t="6502" r="10111" b="11775"/>
          <a:stretch/>
        </p:blipFill>
        <p:spPr bwMode="auto">
          <a:xfrm>
            <a:off x="7506789" y="766353"/>
            <a:ext cx="4685211" cy="55821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Communication &amp; ethical considerations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57845820"/>
              </p:ext>
            </p:extLst>
          </p:nvPr>
        </p:nvGraphicFramePr>
        <p:xfrm>
          <a:off x="371474" y="1233488"/>
          <a:ext cx="8850903" cy="4943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14</a:t>
            </a:fld>
            <a:endParaRPr lang="en-US" dirty="0"/>
          </a:p>
        </p:txBody>
      </p:sp>
      <p:pic>
        <p:nvPicPr>
          <p:cNvPr id="3" name="Recorded Sound">
            <a:hlinkClick r:id="" action="ppaction://media"/>
            <a:extLst>
              <a:ext uri="{FF2B5EF4-FFF2-40B4-BE49-F238E27FC236}">
                <a16:creationId xmlns:a16="http://schemas.microsoft.com/office/drawing/2014/main" id="{799FB2A5-7DF5-ABCA-5D4C-407F75D195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18900" y="6160799"/>
            <a:ext cx="487363" cy="487363"/>
          </a:xfrm>
          <a:prstGeom prst="rect">
            <a:avLst/>
          </a:prstGeom>
        </p:spPr>
      </p:pic>
    </p:spTree>
    <p:extLst>
      <p:ext uri="{BB962C8B-B14F-4D97-AF65-F5344CB8AC3E}">
        <p14:creationId xmlns:p14="http://schemas.microsoft.com/office/powerpoint/2010/main" val="19499670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2014">
        <p15:prstTrans prst="origami"/>
      </p:transition>
    </mc:Choice>
    <mc:Fallback>
      <p:transition spd="slow" advTm="420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Diabetes care plan | Diabetes UK"/>
          <p:cNvPicPr>
            <a:picLocks noChangeAspect="1" noChangeArrowheads="1"/>
          </p:cNvPicPr>
          <p:nvPr/>
        </p:nvPicPr>
        <p:blipFill rotWithShape="1">
          <a:blip r:embed="rId4">
            <a:extLst>
              <a:ext uri="{28A0092B-C50C-407E-A947-70E740481C1C}">
                <a14:useLocalDpi xmlns:a14="http://schemas.microsoft.com/office/drawing/2010/main" val="0"/>
              </a:ext>
            </a:extLst>
          </a:blip>
          <a:srcRect l="17452" t="15684" r="19885" b="502"/>
          <a:stretch/>
        </p:blipFill>
        <p:spPr bwMode="auto">
          <a:xfrm>
            <a:off x="0" y="1036592"/>
            <a:ext cx="10824754" cy="582140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71474" y="277768"/>
            <a:ext cx="11520487" cy="758824"/>
          </a:xfrm>
        </p:spPr>
        <p:txBody>
          <a:bodyPr/>
          <a:lstStyle/>
          <a:p>
            <a:r>
              <a:rPr lang="en-US" dirty="0"/>
              <a:t>The care plan for A.K.  - Summary</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45721156"/>
              </p:ext>
            </p:extLst>
          </p:nvPr>
        </p:nvGraphicFramePr>
        <p:xfrm>
          <a:off x="4807131" y="1036592"/>
          <a:ext cx="7084830" cy="5394960"/>
        </p:xfrm>
        <a:graphic>
          <a:graphicData uri="http://schemas.openxmlformats.org/drawingml/2006/table">
            <a:tbl>
              <a:tblPr>
                <a:tableStyleId>{69CF1AB2-1976-4502-BF36-3FF5EA218861}</a:tableStyleId>
              </a:tblPr>
              <a:tblGrid>
                <a:gridCol w="2465093">
                  <a:extLst>
                    <a:ext uri="{9D8B030D-6E8A-4147-A177-3AD203B41FA5}">
                      <a16:colId xmlns:a16="http://schemas.microsoft.com/office/drawing/2014/main" val="2895469764"/>
                    </a:ext>
                  </a:extLst>
                </a:gridCol>
                <a:gridCol w="4619737">
                  <a:extLst>
                    <a:ext uri="{9D8B030D-6E8A-4147-A177-3AD203B41FA5}">
                      <a16:colId xmlns:a16="http://schemas.microsoft.com/office/drawing/2014/main" val="4071128022"/>
                    </a:ext>
                  </a:extLst>
                </a:gridCol>
              </a:tblGrid>
              <a:tr h="0">
                <a:tc>
                  <a:txBody>
                    <a:bodyPr/>
                    <a:lstStyle/>
                    <a:p>
                      <a:r>
                        <a:rPr lang="en-US" b="1" dirty="0"/>
                        <a:t>Domain</a:t>
                      </a:r>
                    </a:p>
                  </a:txBody>
                  <a:tcPr anchor="ctr"/>
                </a:tc>
                <a:tc>
                  <a:txBody>
                    <a:bodyPr/>
                    <a:lstStyle/>
                    <a:p>
                      <a:r>
                        <a:rPr lang="en-US" b="1" dirty="0"/>
                        <a:t>Actions (first 3–6 months)</a:t>
                      </a:r>
                    </a:p>
                  </a:txBody>
                  <a:tcPr anchor="ctr"/>
                </a:tc>
                <a:extLst>
                  <a:ext uri="{0D108BD9-81ED-4DB2-BD59-A6C34878D82A}">
                    <a16:rowId xmlns:a16="http://schemas.microsoft.com/office/drawing/2014/main" val="312429437"/>
                  </a:ext>
                </a:extLst>
              </a:tr>
              <a:tr h="0">
                <a:tc>
                  <a:txBody>
                    <a:bodyPr/>
                    <a:lstStyle/>
                    <a:p>
                      <a:r>
                        <a:rPr lang="en-US" b="1" dirty="0"/>
                        <a:t>Education &amp; goals</a:t>
                      </a:r>
                    </a:p>
                  </a:txBody>
                  <a:tcPr anchor="ctr"/>
                </a:tc>
                <a:tc>
                  <a:txBody>
                    <a:bodyPr/>
                    <a:lstStyle/>
                    <a:p>
                      <a:r>
                        <a:rPr lang="en-US" dirty="0"/>
                        <a:t>Agree HbA1c target ≈ 48–53 </a:t>
                      </a:r>
                      <a:r>
                        <a:rPr lang="en-US" dirty="0" err="1"/>
                        <a:t>mmol</a:t>
                      </a:r>
                      <a:r>
                        <a:rPr lang="en-US" dirty="0"/>
                        <a:t>/</a:t>
                      </a:r>
                      <a:r>
                        <a:rPr lang="en-US" dirty="0" err="1"/>
                        <a:t>mol</a:t>
                      </a:r>
                      <a:r>
                        <a:rPr lang="en-US" dirty="0"/>
                        <a:t>; sick-day rules; glucose monitoring plan (NICE NG28). </a:t>
                      </a:r>
                    </a:p>
                  </a:txBody>
                  <a:tcPr anchor="ctr"/>
                </a:tc>
                <a:extLst>
                  <a:ext uri="{0D108BD9-81ED-4DB2-BD59-A6C34878D82A}">
                    <a16:rowId xmlns:a16="http://schemas.microsoft.com/office/drawing/2014/main" val="2343744371"/>
                  </a:ext>
                </a:extLst>
              </a:tr>
              <a:tr h="0">
                <a:tc>
                  <a:txBody>
                    <a:bodyPr/>
                    <a:lstStyle/>
                    <a:p>
                      <a:r>
                        <a:rPr lang="en-US" b="1" dirty="0"/>
                        <a:t>Medicines</a:t>
                      </a:r>
                    </a:p>
                  </a:txBody>
                  <a:tcPr anchor="ctr"/>
                </a:tc>
                <a:tc>
                  <a:txBody>
                    <a:bodyPr/>
                    <a:lstStyle/>
                    <a:p>
                      <a:r>
                        <a:rPr lang="en-US" dirty="0"/>
                        <a:t>Start metformin; consider SGLT2 add-on if indicated; review adherence/SEs (NICE NG28). </a:t>
                      </a:r>
                    </a:p>
                  </a:txBody>
                  <a:tcPr anchor="ctr"/>
                </a:tc>
                <a:extLst>
                  <a:ext uri="{0D108BD9-81ED-4DB2-BD59-A6C34878D82A}">
                    <a16:rowId xmlns:a16="http://schemas.microsoft.com/office/drawing/2014/main" val="1774030171"/>
                  </a:ext>
                </a:extLst>
              </a:tr>
              <a:tr h="0">
                <a:tc>
                  <a:txBody>
                    <a:bodyPr/>
                    <a:lstStyle/>
                    <a:p>
                      <a:r>
                        <a:rPr lang="en-US" b="1" dirty="0"/>
                        <a:t>CV risk</a:t>
                      </a:r>
                    </a:p>
                  </a:txBody>
                  <a:tcPr anchor="ctr"/>
                </a:tc>
                <a:tc>
                  <a:txBody>
                    <a:bodyPr/>
                    <a:lstStyle/>
                    <a:p>
                      <a:r>
                        <a:rPr lang="en-US" dirty="0"/>
                        <a:t>ABPM/HBPM; titrate BP meds to target; atorvastatin 20 mg if QRISK3 ≥10%. (NG136; NG238). </a:t>
                      </a:r>
                    </a:p>
                  </a:txBody>
                  <a:tcPr anchor="ctr"/>
                </a:tc>
                <a:extLst>
                  <a:ext uri="{0D108BD9-81ED-4DB2-BD59-A6C34878D82A}">
                    <a16:rowId xmlns:a16="http://schemas.microsoft.com/office/drawing/2014/main" val="4214744850"/>
                  </a:ext>
                </a:extLst>
              </a:tr>
              <a:tr h="0">
                <a:tc>
                  <a:txBody>
                    <a:bodyPr/>
                    <a:lstStyle/>
                    <a:p>
                      <a:r>
                        <a:rPr lang="en-US" b="1" dirty="0"/>
                        <a:t>Lifestyle</a:t>
                      </a:r>
                    </a:p>
                  </a:txBody>
                  <a:tcPr anchor="ctr"/>
                </a:tc>
                <a:tc>
                  <a:txBody>
                    <a:bodyPr/>
                    <a:lstStyle/>
                    <a:p>
                      <a:r>
                        <a:rPr lang="en-US" dirty="0"/>
                        <a:t>BDA-aligned diet; ≥150 min/week activity; sleep, stress, alcohol limits (BDA). </a:t>
                      </a:r>
                    </a:p>
                  </a:txBody>
                  <a:tcPr anchor="ctr"/>
                </a:tc>
                <a:extLst>
                  <a:ext uri="{0D108BD9-81ED-4DB2-BD59-A6C34878D82A}">
                    <a16:rowId xmlns:a16="http://schemas.microsoft.com/office/drawing/2014/main" val="3918230035"/>
                  </a:ext>
                </a:extLst>
              </a:tr>
              <a:tr h="0">
                <a:tc>
                  <a:txBody>
                    <a:bodyPr/>
                    <a:lstStyle/>
                    <a:p>
                      <a:r>
                        <a:rPr lang="en-US" b="1" dirty="0"/>
                        <a:t>Complication screening</a:t>
                      </a:r>
                    </a:p>
                  </a:txBody>
                  <a:tcPr anchor="ctr"/>
                </a:tc>
                <a:tc>
                  <a:txBody>
                    <a:bodyPr/>
                    <a:lstStyle/>
                    <a:p>
                      <a:r>
                        <a:rPr lang="en-US" dirty="0"/>
                        <a:t>DES booking; foot check &amp; education; UACR/</a:t>
                      </a:r>
                      <a:r>
                        <a:rPr lang="en-US" dirty="0" err="1"/>
                        <a:t>eGFR</a:t>
                      </a:r>
                      <a:r>
                        <a:rPr lang="en-US" dirty="0"/>
                        <a:t> annually</a:t>
                      </a:r>
                      <a:r>
                        <a:rPr lang="en-US" baseline="0" dirty="0"/>
                        <a:t> </a:t>
                      </a:r>
                      <a:r>
                        <a:rPr lang="en-US" dirty="0"/>
                        <a:t>(NG19; NG203; NHS DES). </a:t>
                      </a:r>
                    </a:p>
                  </a:txBody>
                  <a:tcPr anchor="ctr"/>
                </a:tc>
                <a:extLst>
                  <a:ext uri="{0D108BD9-81ED-4DB2-BD59-A6C34878D82A}">
                    <a16:rowId xmlns:a16="http://schemas.microsoft.com/office/drawing/2014/main" val="554828976"/>
                  </a:ext>
                </a:extLst>
              </a:tr>
              <a:tr h="0">
                <a:tc>
                  <a:txBody>
                    <a:bodyPr/>
                    <a:lstStyle/>
                    <a:p>
                      <a:r>
                        <a:rPr lang="en-US" b="1" dirty="0"/>
                        <a:t>Prevention</a:t>
                      </a:r>
                    </a:p>
                  </a:txBody>
                  <a:tcPr anchor="ctr"/>
                </a:tc>
                <a:tc>
                  <a:txBody>
                    <a:bodyPr/>
                    <a:lstStyle/>
                    <a:p>
                      <a:r>
                        <a:rPr lang="en-US" dirty="0"/>
                        <a:t>Flu jab; pneumococcal vaccine if not done (Diabetes UK; NHS). </a:t>
                      </a:r>
                    </a:p>
                  </a:txBody>
                  <a:tcPr anchor="ctr"/>
                </a:tc>
                <a:extLst>
                  <a:ext uri="{0D108BD9-81ED-4DB2-BD59-A6C34878D82A}">
                    <a16:rowId xmlns:a16="http://schemas.microsoft.com/office/drawing/2014/main" val="2772842976"/>
                  </a:ext>
                </a:extLst>
              </a:tr>
              <a:tr h="0">
                <a:tc>
                  <a:txBody>
                    <a:bodyPr/>
                    <a:lstStyle/>
                    <a:p>
                      <a:r>
                        <a:rPr lang="en-US" b="1" dirty="0"/>
                        <a:t>Ethics &amp; </a:t>
                      </a:r>
                      <a:r>
                        <a:rPr lang="en-US" b="1" dirty="0" err="1"/>
                        <a:t>comms</a:t>
                      </a:r>
                      <a:endParaRPr lang="en-US" b="1" dirty="0"/>
                    </a:p>
                  </a:txBody>
                  <a:tcPr anchor="ctr"/>
                </a:tc>
                <a:tc>
                  <a:txBody>
                    <a:bodyPr/>
                    <a:lstStyle/>
                    <a:p>
                      <a:r>
                        <a:rPr lang="en-US" dirty="0"/>
                        <a:t>Shared decisions; capacity checks where relevant; document consent (NG197; NHS MCA). </a:t>
                      </a:r>
                    </a:p>
                  </a:txBody>
                  <a:tcPr anchor="ctr"/>
                </a:tc>
                <a:extLst>
                  <a:ext uri="{0D108BD9-81ED-4DB2-BD59-A6C34878D82A}">
                    <a16:rowId xmlns:a16="http://schemas.microsoft.com/office/drawing/2014/main" val="2842071328"/>
                  </a:ext>
                </a:extLst>
              </a:tr>
            </a:tbl>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15</a:t>
            </a:fld>
            <a:endParaRPr lang="en-US" dirty="0"/>
          </a:p>
        </p:txBody>
      </p:sp>
      <p:pic>
        <p:nvPicPr>
          <p:cNvPr id="3" name="Recorded Sound">
            <a:hlinkClick r:id="" action="ppaction://media"/>
            <a:extLst>
              <a:ext uri="{FF2B5EF4-FFF2-40B4-BE49-F238E27FC236}">
                <a16:creationId xmlns:a16="http://schemas.microsoft.com/office/drawing/2014/main" id="{23CC55C5-6C4F-6CE4-89D0-58A9406F0A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48279" y="6048996"/>
            <a:ext cx="487363" cy="487363"/>
          </a:xfrm>
          <a:prstGeom prst="rect">
            <a:avLst/>
          </a:prstGeom>
        </p:spPr>
      </p:pic>
    </p:spTree>
    <p:extLst>
      <p:ext uri="{BB962C8B-B14F-4D97-AF65-F5344CB8AC3E}">
        <p14:creationId xmlns:p14="http://schemas.microsoft.com/office/powerpoint/2010/main" val="4702361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35475">
        <p15:prstTrans prst="origami"/>
      </p:transition>
    </mc:Choice>
    <mc:Fallback>
      <p:transition spd="slow" advTm="354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4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Follow-up &amp; escalation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00471810"/>
              </p:ext>
            </p:extLst>
          </p:nvPr>
        </p:nvGraphicFramePr>
        <p:xfrm>
          <a:off x="371475" y="1233488"/>
          <a:ext cx="7953920" cy="46360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16</a:t>
            </a:fld>
            <a:endParaRPr lang="en-US" dirty="0"/>
          </a:p>
        </p:txBody>
      </p:sp>
      <p:pic>
        <p:nvPicPr>
          <p:cNvPr id="15362" name="Picture 2" descr="Download Free Diabetes Icons in PNG &amp; SV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2261" y="1760855"/>
            <a:ext cx="3307534" cy="3307534"/>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A58AD433-8898-0540-2430-D0807EA724E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36113" y="6001616"/>
            <a:ext cx="487363" cy="487363"/>
          </a:xfrm>
          <a:prstGeom prst="rect">
            <a:avLst/>
          </a:prstGeom>
        </p:spPr>
      </p:pic>
    </p:spTree>
    <p:extLst>
      <p:ext uri="{BB962C8B-B14F-4D97-AF65-F5344CB8AC3E}">
        <p14:creationId xmlns:p14="http://schemas.microsoft.com/office/powerpoint/2010/main" val="12648060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4828">
        <p15:prstTrans prst="origami"/>
      </p:transition>
    </mc:Choice>
    <mc:Fallback>
      <p:transition spd="slow" advTm="448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8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80529257"/>
              </p:ext>
            </p:extLst>
          </p:nvPr>
        </p:nvGraphicFramePr>
        <p:xfrm>
          <a:off x="371474" y="1233488"/>
          <a:ext cx="11520487" cy="4943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03DC2DEF-D2FE-4B45-ABA4-9F153FD1C98A}" type="slidenum">
              <a:rPr lang="en-US" smtClean="0"/>
              <a:t>17</a:t>
            </a:fld>
            <a:endParaRPr lang="en-US" dirty="0"/>
          </a:p>
        </p:txBody>
      </p:sp>
    </p:spTree>
    <p:extLst>
      <p:ext uri="{BB962C8B-B14F-4D97-AF65-F5344CB8AC3E}">
        <p14:creationId xmlns:p14="http://schemas.microsoft.com/office/powerpoint/2010/main" val="12334246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Refrences</a:t>
            </a:r>
            <a:endParaRPr lang="en-US" dirty="0"/>
          </a:p>
        </p:txBody>
      </p:sp>
      <p:sp>
        <p:nvSpPr>
          <p:cNvPr id="3" name="Content Placeholder 2"/>
          <p:cNvSpPr>
            <a:spLocks noGrp="1"/>
          </p:cNvSpPr>
          <p:nvPr>
            <p:ph idx="1"/>
          </p:nvPr>
        </p:nvSpPr>
        <p:spPr>
          <a:xfrm>
            <a:off x="249554" y="1019175"/>
            <a:ext cx="11520487" cy="3974238"/>
          </a:xfrm>
        </p:spPr>
        <p:txBody>
          <a:bodyPr>
            <a:noAutofit/>
          </a:bodyPr>
          <a:lstStyle/>
          <a:p>
            <a:pPr algn="just">
              <a:buFont typeface="+mj-lt"/>
              <a:buAutoNum type="arabicPeriod"/>
            </a:pPr>
            <a:r>
              <a:rPr lang="en-US" sz="1100" dirty="0"/>
              <a:t>BDA (2021) </a:t>
            </a:r>
            <a:r>
              <a:rPr lang="en-US" sz="1100" i="1" dirty="0"/>
              <a:t>Type 2 diabetes — Food Fact Sheet</a:t>
            </a:r>
            <a:r>
              <a:rPr lang="en-US" sz="1100" dirty="0"/>
              <a:t>. Birmingham: British Dietetic Association. Available at: </a:t>
            </a:r>
            <a:r>
              <a:rPr lang="en-US" sz="1100" dirty="0">
                <a:hlinkClick r:id="rId4"/>
              </a:rPr>
              <a:t>https://www.bda.uk.com/resource/diabetes-type-2.html</a:t>
            </a:r>
            <a:r>
              <a:rPr lang="en-US" sz="1100" dirty="0"/>
              <a:t> (Accessed: 11 October 2025)</a:t>
            </a:r>
          </a:p>
          <a:p>
            <a:pPr algn="just">
              <a:buFont typeface="+mj-lt"/>
              <a:buAutoNum type="arabicPeriod"/>
            </a:pPr>
            <a:r>
              <a:rPr lang="en-US" sz="1100" dirty="0"/>
              <a:t>NHS (2023) </a:t>
            </a:r>
            <a:r>
              <a:rPr lang="en-US" sz="1100" i="1" dirty="0"/>
              <a:t>Pneumococcal vaccine</a:t>
            </a:r>
            <a:r>
              <a:rPr lang="en-US" sz="1100" dirty="0"/>
              <a:t>. Available at: </a:t>
            </a:r>
            <a:r>
              <a:rPr lang="en-US" sz="1100" dirty="0">
                <a:hlinkClick r:id="rId5"/>
              </a:rPr>
              <a:t>https://www.nhs.uk/vaccinations/pneumococcal-vaccine/</a:t>
            </a:r>
            <a:r>
              <a:rPr lang="en-US" sz="1100" dirty="0"/>
              <a:t> (Accessed: 11 October 2025). </a:t>
            </a:r>
          </a:p>
          <a:p>
            <a:pPr algn="just">
              <a:buFont typeface="+mj-lt"/>
              <a:buAutoNum type="arabicPeriod"/>
            </a:pPr>
            <a:r>
              <a:rPr lang="en-US" sz="1100" dirty="0"/>
              <a:t>NHS (2024) </a:t>
            </a:r>
            <a:r>
              <a:rPr lang="en-US" sz="1100" i="1" dirty="0"/>
              <a:t>Diabetic eye screening</a:t>
            </a:r>
            <a:r>
              <a:rPr lang="en-US" sz="1100" dirty="0"/>
              <a:t>. Available at </a:t>
            </a:r>
            <a:r>
              <a:rPr lang="en-US" sz="1100" dirty="0">
                <a:hlinkClick r:id="rId6"/>
              </a:rPr>
              <a:t>https://www.fodo.com/downloads/managed/News/2024/Introduction_of_OCT_Comms_toolkit_Sep_2024.pdf</a:t>
            </a:r>
            <a:r>
              <a:rPr lang="en-US" sz="1100" dirty="0"/>
              <a:t> (Accessed: 11 October 2025). </a:t>
            </a:r>
          </a:p>
          <a:p>
            <a:pPr algn="just">
              <a:buFont typeface="+mj-lt"/>
              <a:buAutoNum type="arabicPeriod"/>
            </a:pPr>
            <a:r>
              <a:rPr lang="en-US" sz="1100" dirty="0"/>
              <a:t>NICE (2022) </a:t>
            </a:r>
            <a:r>
              <a:rPr lang="en-US" sz="1100" i="1" dirty="0"/>
              <a:t>Type 2 diabetes in adults: management (NG28)</a:t>
            </a:r>
            <a:r>
              <a:rPr lang="en-US" sz="1100" dirty="0"/>
              <a:t>. London: National Institute for Health and Care Excellence. Available at </a:t>
            </a:r>
            <a:r>
              <a:rPr lang="en-US" sz="1100" dirty="0">
                <a:hlinkClick r:id="rId7"/>
              </a:rPr>
              <a:t>https://www.nice.org.uk/guidance/ng28</a:t>
            </a:r>
            <a:r>
              <a:rPr lang="en-US" sz="1100" dirty="0"/>
              <a:t> (Accessed: 11 October 2025). </a:t>
            </a:r>
          </a:p>
          <a:p>
            <a:pPr algn="just">
              <a:buFont typeface="+mj-lt"/>
              <a:buAutoNum type="arabicPeriod"/>
            </a:pPr>
            <a:r>
              <a:rPr lang="en-US" sz="1100" dirty="0"/>
              <a:t>NICE (2019, visual summary updated 2025) </a:t>
            </a:r>
            <a:r>
              <a:rPr lang="en-US" sz="1100" i="1" dirty="0"/>
              <a:t>Hypertension in adults: diagnosis and management (NG136)</a:t>
            </a:r>
            <a:r>
              <a:rPr lang="en-US" sz="1100" dirty="0"/>
              <a:t>. London: NICE. Available at: </a:t>
            </a:r>
            <a:r>
              <a:rPr lang="en-US" sz="1100" dirty="0">
                <a:hlinkClick r:id="rId8"/>
              </a:rPr>
              <a:t>https://www.nice.org.uk/guidance/ng136/resources/visual-summary-pdf-6899919517</a:t>
            </a:r>
            <a:r>
              <a:rPr lang="en-US" sz="1100" dirty="0"/>
              <a:t> (Accessed: 11 October 2025). </a:t>
            </a:r>
          </a:p>
          <a:p>
            <a:pPr algn="just">
              <a:buFont typeface="+mj-lt"/>
              <a:buAutoNum type="arabicPeriod"/>
            </a:pPr>
            <a:r>
              <a:rPr lang="en-US" sz="1100" dirty="0"/>
              <a:t>NICE (2021) </a:t>
            </a:r>
            <a:r>
              <a:rPr lang="en-US" sz="1100" i="1" dirty="0"/>
              <a:t>Chronic kidney disease: assessment and management (NG203)</a:t>
            </a:r>
            <a:r>
              <a:rPr lang="en-US" sz="1100" dirty="0"/>
              <a:t>. London: NICE. Available at: </a:t>
            </a:r>
            <a:r>
              <a:rPr lang="en-US" sz="1100" dirty="0">
                <a:hlinkClick r:id="rId9"/>
              </a:rPr>
              <a:t>https://www.nice.org.uk/guidance/ng203</a:t>
            </a:r>
            <a:r>
              <a:rPr lang="en-US" sz="1100" dirty="0"/>
              <a:t> (Accessed: 11 October 2025). </a:t>
            </a:r>
          </a:p>
          <a:p>
            <a:pPr algn="just">
              <a:buFont typeface="+mj-lt"/>
              <a:buAutoNum type="arabicPeriod"/>
            </a:pPr>
            <a:r>
              <a:rPr lang="en-US" sz="1100" dirty="0"/>
              <a:t>NICE (2015) </a:t>
            </a:r>
            <a:r>
              <a:rPr lang="en-US" sz="1100" i="1" dirty="0"/>
              <a:t>Diabetic foot problems: prevention and management (NG19)</a:t>
            </a:r>
            <a:r>
              <a:rPr lang="en-US" sz="1100" dirty="0"/>
              <a:t>. London: NICE. Available at: </a:t>
            </a:r>
            <a:r>
              <a:rPr lang="en-US" sz="1100" dirty="0">
                <a:hlinkClick r:id="rId10"/>
              </a:rPr>
              <a:t>https://www.nice.org.uk/guidance/ng19</a:t>
            </a:r>
            <a:r>
              <a:rPr lang="en-US" sz="1100" dirty="0"/>
              <a:t> (Accessed: 11 October 2025). </a:t>
            </a:r>
          </a:p>
          <a:p>
            <a:pPr algn="just">
              <a:buFont typeface="+mj-lt"/>
              <a:buAutoNum type="arabicPeriod"/>
            </a:pPr>
            <a:r>
              <a:rPr lang="en-US" sz="1100" dirty="0"/>
              <a:t>NICE (2023) </a:t>
            </a:r>
            <a:r>
              <a:rPr lang="en-US" sz="1100" i="1" dirty="0"/>
              <a:t>Cardiovascular disease: risk assessment and reduction, including lipid modification (NG238)</a:t>
            </a:r>
            <a:r>
              <a:rPr lang="en-US" sz="1100" dirty="0"/>
              <a:t>. London: NICE. Available at: </a:t>
            </a:r>
            <a:r>
              <a:rPr lang="en-US" sz="1100" dirty="0">
                <a:hlinkClick r:id="rId11"/>
              </a:rPr>
              <a:t>https://www.nice.org.uk/guidance/ng238</a:t>
            </a:r>
            <a:r>
              <a:rPr lang="en-US" sz="1100" dirty="0"/>
              <a:t> (Accessed: 11 October 2025). </a:t>
            </a:r>
          </a:p>
          <a:p>
            <a:pPr algn="just">
              <a:buFont typeface="+mj-lt"/>
              <a:buAutoNum type="arabicPeriod"/>
            </a:pPr>
            <a:r>
              <a:rPr lang="en-US" sz="1100" dirty="0"/>
              <a:t>Diabetes UK (2025) </a:t>
            </a:r>
            <a:r>
              <a:rPr lang="en-US" sz="1100" i="1" dirty="0"/>
              <a:t>Flu jab and diabetes</a:t>
            </a:r>
            <a:r>
              <a:rPr lang="en-US" sz="1100" dirty="0"/>
              <a:t>. London: Diabetes UK. Available at: https://www.diabetes.org.uk/ (Accessed: 11 October 2025). </a:t>
            </a:r>
          </a:p>
          <a:p>
            <a:pPr algn="just">
              <a:buFont typeface="+mj-lt"/>
              <a:buAutoNum type="arabicPeriod"/>
            </a:pPr>
            <a:r>
              <a:rPr lang="en-US" sz="1100" dirty="0"/>
              <a:t>GOV.UK (2024) </a:t>
            </a:r>
            <a:r>
              <a:rPr lang="en-US" sz="1100" i="1" dirty="0"/>
              <a:t>Diabetic eye screening: intervals extended for people at lowest risk</a:t>
            </a:r>
            <a:r>
              <a:rPr lang="en-US" sz="1100" dirty="0"/>
              <a:t>. London: Department of Health and Social Care. Available at: https://www.gov.uk/ (Accessed: 11 October 2025). </a:t>
            </a:r>
          </a:p>
          <a:p>
            <a:pPr algn="just">
              <a:buFont typeface="+mj-lt"/>
              <a:buAutoNum type="arabicPeriod"/>
            </a:pPr>
            <a:r>
              <a:rPr lang="en-US" sz="1100" dirty="0"/>
              <a:t>NICE (2021) </a:t>
            </a:r>
            <a:r>
              <a:rPr lang="en-US" sz="1100" i="1" dirty="0"/>
              <a:t>Shared decision making (NG197)</a:t>
            </a:r>
            <a:r>
              <a:rPr lang="en-US" sz="1100" dirty="0"/>
              <a:t>. London: NICE. Available at: </a:t>
            </a:r>
            <a:r>
              <a:rPr lang="en-US" sz="1100" dirty="0">
                <a:hlinkClick r:id="rId12"/>
              </a:rPr>
              <a:t>https://www.nice.org.uk/guidance/ng197</a:t>
            </a:r>
            <a:r>
              <a:rPr lang="en-US" sz="1100" dirty="0"/>
              <a:t> (Accessed: 11 October 2025). </a:t>
            </a:r>
          </a:p>
          <a:p>
            <a:pPr algn="just">
              <a:buFont typeface="+mj-lt"/>
              <a:buAutoNum type="arabicPeriod"/>
            </a:pPr>
            <a:r>
              <a:rPr lang="en-US" sz="1100" dirty="0"/>
              <a:t>NHS (2025) </a:t>
            </a:r>
            <a:r>
              <a:rPr lang="en-US" sz="1100" i="1" dirty="0"/>
              <a:t>Mental Capacity Act — Social care and support guide</a:t>
            </a:r>
            <a:r>
              <a:rPr lang="en-US" sz="1100" dirty="0"/>
              <a:t>. Available at: </a:t>
            </a:r>
            <a:r>
              <a:rPr lang="en-US" sz="1100" dirty="0">
                <a:hlinkClick r:id="rId13"/>
              </a:rPr>
              <a:t>https://www.nhs.uk/social-care-and-support/making-decisions-for-someone-else/mental-capacity-act/</a:t>
            </a:r>
            <a:r>
              <a:rPr lang="en-US" sz="1100" dirty="0"/>
              <a:t> (Accessed: 11 October 2025).</a:t>
            </a:r>
          </a:p>
          <a:p>
            <a:pPr algn="just">
              <a:buFont typeface="+mj-lt"/>
              <a:buAutoNum type="arabicPeriod"/>
            </a:pPr>
            <a:r>
              <a:rPr lang="en-US" sz="1100" dirty="0" err="1"/>
              <a:t>Saltiel</a:t>
            </a:r>
            <a:r>
              <a:rPr lang="en-US" sz="1100" dirty="0"/>
              <a:t>, A.R. (2021) ‘Insulin signaling in health and disease’, </a:t>
            </a:r>
            <a:r>
              <a:rPr lang="en-US" sz="1100" i="1" dirty="0"/>
              <a:t>Journal of Clinical Investigation</a:t>
            </a:r>
            <a:r>
              <a:rPr lang="en-US" sz="1100" dirty="0"/>
              <a:t>, 131(1): e142241. Available at: </a:t>
            </a:r>
            <a:r>
              <a:rPr lang="en-US" sz="1100" dirty="0">
                <a:hlinkClick r:id="rId14"/>
              </a:rPr>
              <a:t>https://www.jci.org/articles/view/142241</a:t>
            </a:r>
            <a:r>
              <a:rPr lang="en-US" sz="1100" dirty="0"/>
              <a:t> (Accessed: 11 October 2025). </a:t>
            </a:r>
            <a:r>
              <a:rPr lang="en-US" sz="1100" dirty="0">
                <a:hlinkClick r:id="rId15"/>
              </a:rPr>
              <a:t>Junior Chamber International</a:t>
            </a:r>
            <a:endParaRPr lang="en-US" sz="1100" dirty="0"/>
          </a:p>
          <a:p>
            <a:pPr algn="just">
              <a:buFont typeface="+mj-lt"/>
              <a:buAutoNum type="arabicPeriod"/>
            </a:pPr>
            <a:r>
              <a:rPr lang="en-US" sz="1100" dirty="0" err="1"/>
              <a:t>OpenStax</a:t>
            </a:r>
            <a:r>
              <a:rPr lang="en-US" sz="1100" dirty="0"/>
              <a:t> (2016) </a:t>
            </a:r>
            <a:r>
              <a:rPr lang="en-US" sz="1100" i="1" dirty="0"/>
              <a:t>Anatomy &amp; Physiology</a:t>
            </a:r>
            <a:r>
              <a:rPr lang="en-US" sz="1100" dirty="0"/>
              <a:t>. </a:t>
            </a:r>
            <a:r>
              <a:rPr lang="en-US" sz="1100" dirty="0" err="1"/>
              <a:t>OpenStax</a:t>
            </a:r>
            <a:r>
              <a:rPr lang="en-US" sz="1100" dirty="0"/>
              <a:t>, Rice University. Chapter: Endocrine system &amp; pancreas. Available at: </a:t>
            </a:r>
            <a:r>
              <a:rPr lang="en-US" sz="1100" dirty="0">
                <a:hlinkClick r:id="rId16"/>
              </a:rPr>
              <a:t>https://openstax.org/details/books/anatomy-and-physiology</a:t>
            </a:r>
            <a:r>
              <a:rPr lang="en-US" sz="1100" dirty="0"/>
              <a:t> (Accessed: 11 October 2025).</a:t>
            </a:r>
          </a:p>
          <a:p>
            <a:pPr algn="just">
              <a:buFont typeface="+mj-lt"/>
              <a:buAutoNum type="arabicPeriod"/>
            </a:pPr>
            <a:r>
              <a:rPr lang="en-US" sz="1100" dirty="0"/>
              <a:t>BDA (2021) </a:t>
            </a:r>
            <a:r>
              <a:rPr lang="en-US" sz="1100" i="1" dirty="0"/>
              <a:t>Type 2 diabetes — Food Fact Sheet</a:t>
            </a:r>
            <a:r>
              <a:rPr lang="en-US" sz="1100" dirty="0"/>
              <a:t>. Birmingham: British Dietetic Association. Available at: </a:t>
            </a:r>
            <a:r>
              <a:rPr lang="en-US" sz="1100" dirty="0">
                <a:hlinkClick r:id="rId17"/>
              </a:rPr>
              <a:t>https://www.bda.uk.com/</a:t>
            </a:r>
            <a:r>
              <a:rPr lang="en-US" sz="1100" dirty="0"/>
              <a:t> (Accessed: 11 October 2025).</a:t>
            </a:r>
          </a:p>
          <a:p>
            <a:pPr algn="just">
              <a:buFont typeface="+mj-lt"/>
              <a:buAutoNum type="arabicPeriod"/>
            </a:pPr>
            <a:r>
              <a:rPr lang="en-US" sz="1100" dirty="0" err="1"/>
              <a:t>Zaidalkilani</a:t>
            </a:r>
            <a:r>
              <a:rPr lang="en-US" sz="1100" dirty="0"/>
              <a:t>, A. T., Al‐</a:t>
            </a:r>
            <a:r>
              <a:rPr lang="en-US" sz="1100" dirty="0" err="1"/>
              <a:t>kuraishy</a:t>
            </a:r>
            <a:r>
              <a:rPr lang="en-US" sz="1100" dirty="0"/>
              <a:t>, H. M., Fahad, E. H., Al‐</a:t>
            </a:r>
            <a:r>
              <a:rPr lang="en-US" sz="1100" dirty="0" err="1"/>
              <a:t>Gareeb</a:t>
            </a:r>
            <a:r>
              <a:rPr lang="en-US" sz="1100" dirty="0"/>
              <a:t>, A. I., </a:t>
            </a:r>
            <a:r>
              <a:rPr lang="en-US" sz="1100" dirty="0" err="1"/>
              <a:t>Elewa</a:t>
            </a:r>
            <a:r>
              <a:rPr lang="en-US" sz="1100" dirty="0"/>
              <a:t>, Y. H. A., </a:t>
            </a:r>
            <a:r>
              <a:rPr lang="en-US" sz="1100" dirty="0" err="1"/>
              <a:t>Zahran</a:t>
            </a:r>
            <a:r>
              <a:rPr lang="en-US" sz="1100" dirty="0"/>
              <a:t>, M. H., </a:t>
            </a:r>
            <a:r>
              <a:rPr lang="en-US" sz="1100" dirty="0" err="1"/>
              <a:t>Alexiou</a:t>
            </a:r>
            <a:r>
              <a:rPr lang="en-US" sz="1100" dirty="0"/>
              <a:t>, A., </a:t>
            </a:r>
            <a:r>
              <a:rPr lang="en-US" sz="1100" dirty="0" err="1"/>
              <a:t>Papadakis</a:t>
            </a:r>
            <a:r>
              <a:rPr lang="en-US" sz="1100" dirty="0"/>
              <a:t>, M., AL‐</a:t>
            </a:r>
            <a:r>
              <a:rPr lang="en-US" sz="1100" dirty="0" err="1"/>
              <a:t>Farga</a:t>
            </a:r>
            <a:r>
              <a:rPr lang="en-US" sz="1100" dirty="0"/>
              <a:t>, A., &amp; </a:t>
            </a:r>
            <a:r>
              <a:rPr lang="en-US" sz="1100" dirty="0" err="1"/>
              <a:t>Batiha</a:t>
            </a:r>
            <a:r>
              <a:rPr lang="en-US" sz="1100" dirty="0"/>
              <a:t>, G. E. (2024). Autophagy modulators in type 2 diabetes: A new perspective. Journal of Diabetes, 16(12). </a:t>
            </a:r>
            <a:r>
              <a:rPr lang="en-US" sz="1100" dirty="0">
                <a:hlinkClick r:id="rId18"/>
              </a:rPr>
              <a:t>https://doi.org/10.1111/1753-0407.70010</a:t>
            </a:r>
            <a:r>
              <a:rPr lang="en-US" sz="1100" dirty="0"/>
              <a:t> </a:t>
            </a:r>
          </a:p>
          <a:p>
            <a:pPr algn="just">
              <a:buFont typeface="+mj-lt"/>
              <a:buAutoNum type="arabicPeriod"/>
            </a:pPr>
            <a:endParaRPr lang="en-US" sz="1100" dirty="0"/>
          </a:p>
        </p:txBody>
      </p:sp>
      <p:sp>
        <p:nvSpPr>
          <p:cNvPr id="4" name="Slide Number Placeholder 3"/>
          <p:cNvSpPr>
            <a:spLocks noGrp="1"/>
          </p:cNvSpPr>
          <p:nvPr>
            <p:ph type="sldNum" sz="quarter" idx="12"/>
          </p:nvPr>
        </p:nvSpPr>
        <p:spPr/>
        <p:txBody>
          <a:bodyPr/>
          <a:lstStyle/>
          <a:p>
            <a:fld id="{03DC2DEF-D2FE-4B45-ABA4-9F153FD1C98A}" type="slidenum">
              <a:rPr lang="en-US" smtClean="0"/>
              <a:t>18</a:t>
            </a:fld>
            <a:endParaRPr lang="en-US" dirty="0"/>
          </a:p>
        </p:txBody>
      </p:sp>
      <p:pic>
        <p:nvPicPr>
          <p:cNvPr id="5" name="Recorded Sound">
            <a:hlinkClick r:id="" action="ppaction://media"/>
            <a:extLst>
              <a:ext uri="{FF2B5EF4-FFF2-40B4-BE49-F238E27FC236}">
                <a16:creationId xmlns:a16="http://schemas.microsoft.com/office/drawing/2014/main" id="{8B5C5A79-0092-8B2F-ADBB-EC374A0CD78E}"/>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1648280" y="5927725"/>
            <a:ext cx="487363" cy="487363"/>
          </a:xfrm>
          <a:prstGeom prst="rect">
            <a:avLst/>
          </a:prstGeom>
        </p:spPr>
      </p:pic>
    </p:spTree>
    <p:extLst>
      <p:ext uri="{BB962C8B-B14F-4D97-AF65-F5344CB8AC3E}">
        <p14:creationId xmlns:p14="http://schemas.microsoft.com/office/powerpoint/2010/main" val="13494363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41729">
        <p15:prstTrans prst="origami"/>
      </p:transition>
    </mc:Choice>
    <mc:Fallback>
      <p:transition spd="slow" advTm="417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7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513" y="2307330"/>
            <a:ext cx="11520487" cy="758824"/>
          </a:xfrm>
        </p:spPr>
        <p:txBody>
          <a:bodyPr>
            <a:noAutofit/>
          </a:bodyPr>
          <a:lstStyle/>
          <a:p>
            <a:pPr algn="ctr"/>
            <a:r>
              <a:rPr lang="en-US" sz="8800" dirty="0">
                <a:latin typeface="Algerian" panose="04020705040A02060702" pitchFamily="82" charset="0"/>
              </a:rPr>
              <a:t>Thank you for attention and Listening</a:t>
            </a:r>
          </a:p>
        </p:txBody>
      </p:sp>
      <p:sp>
        <p:nvSpPr>
          <p:cNvPr id="4" name="Slide Number Placeholder 3"/>
          <p:cNvSpPr>
            <a:spLocks noGrp="1"/>
          </p:cNvSpPr>
          <p:nvPr>
            <p:ph type="sldNum" sz="quarter" idx="12"/>
          </p:nvPr>
        </p:nvSpPr>
        <p:spPr/>
        <p:txBody>
          <a:bodyPr/>
          <a:lstStyle/>
          <a:p>
            <a:fld id="{03DC2DEF-D2FE-4B45-ABA4-9F153FD1C98A}" type="slidenum">
              <a:rPr lang="en-US" smtClean="0"/>
              <a:t>19</a:t>
            </a:fld>
            <a:endParaRPr lang="en-US" dirty="0"/>
          </a:p>
        </p:txBody>
      </p:sp>
      <p:pic>
        <p:nvPicPr>
          <p:cNvPr id="17412" name="Picture 4" descr="Type 2 Diabetes Mellitus | Portland Diabetes &amp; Endocrinology Cen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354286"/>
            <a:ext cx="12192000" cy="2503714"/>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B8BE47C4-FBFB-02E0-429E-38098F41C1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10975" y="6338296"/>
            <a:ext cx="487363" cy="487363"/>
          </a:xfrm>
          <a:prstGeom prst="rect">
            <a:avLst/>
          </a:prstGeom>
        </p:spPr>
      </p:pic>
    </p:spTree>
    <p:extLst>
      <p:ext uri="{BB962C8B-B14F-4D97-AF65-F5344CB8AC3E}">
        <p14:creationId xmlns:p14="http://schemas.microsoft.com/office/powerpoint/2010/main" val="26996337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11882">
        <p15:prstTrans prst="origami"/>
      </p:transition>
    </mc:Choice>
    <mc:Fallback>
      <p:transition spd="slow" advTm="118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 Template_Classic_Bold_Block_01_MS_v5" id="{AA60D5CE-876A-47D1-9228-3D76491083AD}" vid="{07E49AEA-13A3-4305-88B7-82B9D72D09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D1F562-76A4-4CE4-B3CA-758D572E94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B6A5B5-1BEC-4EEA-9356-9BFD758ACB72}">
  <ds:schemaRefs>
    <ds:schemaRef ds:uri="http://schemas.microsoft.com/sharepoint/v3/contenttype/forms"/>
  </ds:schemaRefs>
</ds:datastoreItem>
</file>

<file path=customXml/itemProps3.xml><?xml version="1.0" encoding="utf-8"?>
<ds:datastoreItem xmlns:ds="http://schemas.openxmlformats.org/officeDocument/2006/customXml" ds:itemID="{C360C99C-4D9A-4DAB-AA53-E488AEBCAE16}">
  <ds:schemaRefs>
    <ds:schemaRef ds:uri="http://www.w3.org/XML/1998/namespace"/>
    <ds:schemaRef ds:uri="http://purl.org/dc/dcmitype/"/>
    <ds:schemaRef ds:uri="http://schemas.microsoft.com/office/2006/documentManagement/types"/>
    <ds:schemaRef ds:uri="http://schemas.microsoft.com/office/2006/metadata/properties"/>
    <ds:schemaRef ds:uri="http://purl.org/dc/terms/"/>
    <ds:schemaRef ds:uri="http://schemas.microsoft.com/office/infopath/2007/PartnerControls"/>
    <ds:schemaRef ds:uri="71af3243-3dd4-4a8d-8c0d-dd76da1f02a5"/>
    <ds:schemaRef ds:uri="http://schemas.openxmlformats.org/package/2006/metadata/core-properties"/>
    <ds:schemaRef ds:uri="16c05727-aa75-4e4a-9b5f-8a80a1165891"/>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TotalTime>0</TotalTime>
  <Words>2488</Words>
  <Application>Microsoft Office PowerPoint</Application>
  <PresentationFormat>Widescreen</PresentationFormat>
  <Paragraphs>219</Paragraphs>
  <Slides>19</Slides>
  <Notes>0</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Algerian</vt:lpstr>
      <vt:lpstr>Arial</vt:lpstr>
      <vt:lpstr>Calibri</vt:lpstr>
      <vt:lpstr>Calibri Light</vt:lpstr>
      <vt:lpstr>Office Theme</vt:lpstr>
      <vt:lpstr>PowerPoint Presentation</vt:lpstr>
      <vt:lpstr>Title: A Person-Centred Care Plan for Type 2 Diabetes Mellitus (T2D)</vt:lpstr>
      <vt:lpstr>What Will Be Next?</vt:lpstr>
      <vt:lpstr>Case intro (fictional)</vt:lpstr>
      <vt:lpstr>Anatomy &amp; physiology (Endocrine system)</vt:lpstr>
      <vt:lpstr>Pathophysiology in T2D</vt:lpstr>
      <vt:lpstr>Demographics &amp; lifestyle risks (A.K.)</vt:lpstr>
      <vt:lpstr>Initial assessment &amp; monitoring plan</vt:lpstr>
      <vt:lpstr>Glycaemic management</vt:lpstr>
      <vt:lpstr>Blood pressure &amp; lipid risk reduction</vt:lpstr>
      <vt:lpstr>Lifestyle &amp; weight management</vt:lpstr>
      <vt:lpstr>Vaccinations &amp; prevention</vt:lpstr>
      <vt:lpstr>Foot, eye &amp; kidney protection</vt:lpstr>
      <vt:lpstr>Communication &amp; ethical considerations</vt:lpstr>
      <vt:lpstr>The care plan for A.K.  - Summary</vt:lpstr>
      <vt:lpstr>Follow-up &amp; escalation</vt:lpstr>
      <vt:lpstr>Conclusion</vt:lpstr>
      <vt:lpstr>Refrences</vt:lpstr>
      <vt:lpstr>Thank you for attention and Listening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2025-10-11T11:49:30Z</dcterms:created>
  <dcterms:modified xsi:type="dcterms:W3CDTF">2025-11-13T14:41:40Z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