
<file path=[Content_Types].xml><?xml version="1.0" encoding="utf-8"?>
<Types xmlns="http://schemas.openxmlformats.org/package/2006/content-types">
  <Default ContentType="application/xml" Extension="xml"/>
  <Default ContentType="image/jpeg" Extension="jpeg"/>
  <Default ContentType="image/png" Extension="png"/>
  <Default ContentType="image/jpeg" Extension="jpg"/>
  <Default ContentType="image/x-emf" Extension="emf"/>
  <Default ContentType="image/gif" Extension="gif"/>
  <Default ContentType="application/octet-stream" Extension="svg"/>
  <Default ContentType="application/vnd.openxmlformats-officedocument.presentationml.printerSettings" Extension="bin"/>
  <Default ContentType="application/vnd.openxmlformats-package.relationships+xml" Extension="rels"/>
  <Override ContentType="application/vnd.openxmlformats-officedocument.presentationml.presentation.main+xml" PartName="/ppt/presentation.xml"/>
  <Override ContentType="application/vnd.openxmlformats-officedocument.presentationml.slideMaster+xml" PartName="/ppt/slideMasters/slideMaster1.xml"/>
  <Override ContentType="application/vnd.openxmlformats-officedocument.presentationml.notesMaster+xml" PartName="/ppt/notesMasters/notesMaster1.xml"/>
  <Override ContentType="application/vnd.openxmlformats-officedocument.presentationml.presProps+xml" PartName="/ppt/presProps.xml"/>
  <Override ContentType="application/vnd.openxmlformats-officedocument.presentationml.viewProps+xml" PartName="/ppt/viewProps.xml"/>
  <Override ContentType="application/vnd.openxmlformats-officedocument.presentationml.tableStyles+xml" PartName="/ppt/tableStyles.xml"/>
  <Override ContentType="application/vnd.openxmlformats-package.core-properties+xml" PartName="/docProps/core.xml"/>
  <Override ContentType="application/vnd.openxmlformats-officedocument.extended-properties+xml" PartName="/docProps/app.xml"/>
  <Override ContentType="application/vnd.openxmlformats-officedocument.theme+xml" PartName="/ppt/theme/noteTheme.xml"/>
  <Override ContentType="application/vnd.openxmlformats-officedocument.theme+xml" PartName="/ppt/theme/slideTheme.xml"/>
  <Override ContentType="application/vnd.openxmlformats-officedocument.presentationml.slideLayout+xml" PartName="/ppt/slideLayouts/slideLayout1.xml"/>
  <Override ContentType="application/vnd.openxmlformats-officedocument.presentationml.slide+xml" PartName="/ppt/slides/slide1.xml"/>
  <Override ContentType="application/vnd.openxmlformats-officedocument.presentationml.slideLayout+xml" PartName="/ppt/slideLayouts/slideLayout2.xml"/>
  <Override ContentType="application/vnd.openxmlformats-officedocument.presentationml.slide+xml" PartName="/ppt/slides/slide2.xml"/>
  <Override ContentType="application/vnd.openxmlformats-officedocument.presentationml.slideLayout+xml" PartName="/ppt/slideLayouts/slideLayout3.xml"/>
  <Override ContentType="application/vnd.openxmlformats-officedocument.presentationml.slide+xml" PartName="/ppt/slides/slide3.xml"/>
  <Override ContentType="application/vnd.openxmlformats-officedocument.presentationml.slideLayout+xml" PartName="/ppt/slideLayouts/slideLayout4.xml"/>
  <Override ContentType="application/vnd.openxmlformats-officedocument.presentationml.slide+xml" PartName="/ppt/slides/slide4.xml"/>
  <Override ContentType="application/vnd.openxmlformats-officedocument.presentationml.slideLayout+xml" PartName="/ppt/slideLayouts/slideLayout5.xml"/>
  <Override ContentType="application/vnd.openxmlformats-officedocument.presentationml.slide+xml" PartName="/ppt/slides/slide5.xml"/>
  <Override ContentType="application/vnd.openxmlformats-officedocument.presentationml.slideLayout+xml" PartName="/ppt/slideLayouts/slideLayout6.xml"/>
  <Override ContentType="application/vnd.openxmlformats-officedocument.presentationml.slide+xml" PartName="/ppt/slides/slide6.xml"/>
  <Override ContentType="application/vnd.openxmlformats-officedocument.presentationml.slideLayout+xml" PartName="/ppt/slideLayouts/slideLayout7.xml"/>
  <Override ContentType="application/vnd.openxmlformats-officedocument.presentationml.slide+xml" PartName="/ppt/slides/slide7.xml"/>
  <Override ContentType="application/vnd.openxmlformats-officedocument.presentationml.slideLayout+xml" PartName="/ppt/slideLayouts/slideLayout8.xml"/>
  <Override ContentType="application/vnd.openxmlformats-officedocument.presentationml.slide+xml" PartName="/ppt/slides/slide8.xml"/>
  <Override ContentType="application/vnd.openxmlformats-officedocument.presentationml.slideLayout+xml" PartName="/ppt/slideLayouts/slideLayout9.xml"/>
  <Override ContentType="application/vnd.openxmlformats-officedocument.presentationml.slide+xml" PartName="/ppt/slides/slide9.xml"/>
  <Override ContentType="application/vnd.openxmlformats-officedocument.presentationml.slideLayout+xml" PartName="/ppt/slideLayouts/slideLayout10.xml"/>
  <Override ContentType="application/vnd.openxmlformats-officedocument.presentationml.slide+xml" PartName="/ppt/slides/slide10.xml"/>
  <Override ContentType="application/vnd.openxmlformats-officedocument.presentationml.slideLayout+xml" PartName="/ppt/slideLayouts/slideLayout11.xml"/>
  <Override ContentType="application/vnd.openxmlformats-officedocument.presentationml.slide+xml" PartName="/ppt/slides/slide11.xml"/>
  <Override ContentType="application/vnd.openxmlformats-officedocument.presentationml.slideLayout+xml" PartName="/ppt/slideLayouts/slideLayout12.xml"/>
  <Override ContentType="application/vnd.openxmlformats-officedocument.presentationml.slide+xml" PartName="/ppt/slides/slide12.xml"/>
  <Override ContentType="application/vnd.openxmlformats-officedocument.presentationml.slideLayout+xml" PartName="/ppt/slideLayouts/slideLayout13.xml"/>
  <Override ContentType="application/vnd.openxmlformats-officedocument.presentationml.slide+xml" PartName="/ppt/slides/slide13.xml"/>
  <Override ContentType="application/vnd.openxmlformats-officedocument.presentationml.slideLayout+xml" PartName="/ppt/slideLayouts/slideLayout14.xml"/>
  <Override ContentType="application/vnd.openxmlformats-officedocument.presentationml.slide+xml" PartName="/ppt/slides/slide14.xml"/>
  <Override ContentType="application/vnd.openxmlformats-officedocument.presentationml.slideLayout+xml" PartName="/ppt/slideLayouts/slideLayout15.xml"/>
  <Override ContentType="application/vnd.openxmlformats-officedocument.presentationml.slide+xml" PartName="/ppt/slides/slide15.xml"/>
</Types>
</file>

<file path=_rels/.rels><?xml version="1.0" encoding="UTF-8" standalone="yes"?>
<Relationships xmlns="http://schemas.openxmlformats.org/package/2006/relationships">
  <Relationship Id="rId1" Target="ppt/presentation.xml" Type="http://schemas.openxmlformats.org/officeDocument/2006/relationships/officeDocument"/>
  <Relationship Id="rId2" Target="docProps/core.xml" Type="http://schemas.openxmlformats.org/package/2006/relationships/metadata/core-properties"/>
  <Relationship Id="rId3" Target="docProps/app.xml" Type="http://schemas.openxmlformats.org/officeDocument/2006/relationships/extended-properties"/>
</Relationships>
</file>

<file path=ppt/presentation.xml><?xml version="1.0" encoding="utf-8"?>
<p:presentation xmlns:a="http://schemas.openxmlformats.org/drawingml/2006/main" xmlns:p="http://schemas.openxmlformats.org/presentationml/2006/main" xmlns:r="http://schemas.openxmlformats.org/officeDocument/2006/relationships" autoCompressPictures="0" saveSubsetFonts="1">
  <p:sldMasterIdLst>
    <p:sldMasterId id="2147483648" r:id="rId1"/>
  </p:sldMasterIdLst>
  <p:notesMasterIdLst>
    <p:notesMasterId r:id="rId3"/>
  </p:notesMasterIdLst>
  <p:sldIdLst>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Lst>
  <p:sldSz cx="9144000" cy="6858000" type="screen4x3"/>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p="http://schemas.openxmlformats.org/presentationml/2006/main" xmlns:r="http://schemas.openxmlformats.org/officeDocument/2006/relationships">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p="http://schemas.openxmlformats.org/presentationml/2006/main" xmlns:r="http://schemas.openxmlformats.org/officeDocument/2006/relationships">
  <p:normalViewPr>
    <p:restoredLeft autoAdjust="0" sz="15564"/>
    <p:restoredTop autoAdjust="0" sz="94671"/>
  </p:normalViewPr>
  <p:slideViewPr>
    <p:cSldViewPr snapToGrid="0" snapToObjects="1">
      <p:cViewPr varScale="1">
        <p:scale>
          <a:sx d="100" n="72"/>
          <a:sy d="100" n="72"/>
        </p:scale>
        <p:origin x="-1520" y="-104"/>
      </p:cViewPr>
      <p:guideLst>
        <p:guide orient="horz" pos="2160"/>
        <p:guide pos="2880"/>
      </p:guideLst>
    </p:cSldViewPr>
  </p:slideViewPr>
  <p:outlineViewPr>
    <p:cViewPr>
      <p:scale>
        <a:sx d="100" n="33"/>
        <a:sy d="100" n="33"/>
      </p:scale>
      <p:origin x="0" y="0"/>
    </p:cViewPr>
  </p:outlineViewPr>
  <p:notesTextViewPr>
    <p:cViewPr>
      <p:scale>
        <a:sx d="100" n="100"/>
        <a:sy d="100" n="100"/>
      </p:scale>
      <p:origin x="0" y="0"/>
    </p:cViewPr>
  </p:notesTextViewPr>
  <p:gridSpacing cx="76200" cy="76200"/>
</p:viewPr>
</file>

<file path=ppt/_rels/presentation.xml.rels><?xml version="1.0" encoding="UTF-8" standalone="yes"?>
<Relationships xmlns="http://schemas.openxmlformats.org/package/2006/relationships">
  <Relationship Id="rId1" Target="slideMasters/slideMaster1.xml" Type="http://schemas.openxmlformats.org/officeDocument/2006/relationships/slideMaster"/>
  <Relationship Id="rId2" Target="printerSettings/printerSettings1.bin" Type="http://schemas.openxmlformats.org/officeDocument/2006/relationships/printerSettings"/>
  <Relationship Id="rId3" Target="notesMasters/notesMaster1.xml" Type="http://schemas.openxmlformats.org/officeDocument/2006/relationships/notesMaster"/>
  <Relationship Id="rId4" Target="presProps.xml" Type="http://schemas.openxmlformats.org/officeDocument/2006/relationships/presProps"/>
  <Relationship Id="rId5" Target="viewProps.xml" Type="http://schemas.openxmlformats.org/officeDocument/2006/relationships/viewProps"/>
  <Relationship Id="rId6" Target="tableStyles.xml" Type="http://schemas.openxmlformats.org/officeDocument/2006/relationships/tableStyles"/>
  <Relationship Id="rId7" Target="theme/slideTheme.xml" Type="http://schemas.openxmlformats.org/officeDocument/2006/relationships/theme"/>
<Relationship Id="rId8" Target="slides/slide1.xml" Type="http://schemas.openxmlformats.org/officeDocument/2006/relationships/slide"/><Relationship Id="rId9" Target="slides/slide2.xml" Type="http://schemas.openxmlformats.org/officeDocument/2006/relationships/slide"/><Relationship Id="rId10" Target="slides/slide3.xml" Type="http://schemas.openxmlformats.org/officeDocument/2006/relationships/slide"/><Relationship Id="rId11" Target="slides/slide4.xml" Type="http://schemas.openxmlformats.org/officeDocument/2006/relationships/slide"/><Relationship Id="rId12" Target="slides/slide5.xml" Type="http://schemas.openxmlformats.org/officeDocument/2006/relationships/slide"/><Relationship Id="rId13" Target="slides/slide6.xml" Type="http://schemas.openxmlformats.org/officeDocument/2006/relationships/slide"/><Relationship Id="rId14" Target="slides/slide7.xml" Type="http://schemas.openxmlformats.org/officeDocument/2006/relationships/slide"/><Relationship Id="rId15" Target="slides/slide8.xml" Type="http://schemas.openxmlformats.org/officeDocument/2006/relationships/slide"/><Relationship Id="rId16" Target="slides/slide9.xml" Type="http://schemas.openxmlformats.org/officeDocument/2006/relationships/slide"/><Relationship Id="rId17" Target="slides/slide10.xml" Type="http://schemas.openxmlformats.org/officeDocument/2006/relationships/slide"/><Relationship Id="rId18" Target="slides/slide11.xml" Type="http://schemas.openxmlformats.org/officeDocument/2006/relationships/slide"/><Relationship Id="rId19" Target="slides/slide12.xml" Type="http://schemas.openxmlformats.org/officeDocument/2006/relationships/slide"/><Relationship Id="rId20" Target="slides/slide13.xml" Type="http://schemas.openxmlformats.org/officeDocument/2006/relationships/slide"/><Relationship Id="rId21" Target="slides/slide14.xml" Type="http://schemas.openxmlformats.org/officeDocument/2006/relationships/slide"/><Relationship Id="rId22" Target="slides/slide15.xml" Type="http://schemas.openxmlformats.org/officeDocument/2006/relationships/slide"/></Relationships>

</file>

<file path=ppt/notesMasters/_rels/notesMaster1.xml.rels><?xml version="1.0" encoding="UTF-8" standalone="yes"?>
<Relationships xmlns="http://schemas.openxmlformats.org/package/2006/relationships">
  <Relationship Id="rId1" Target="../theme/noteTheme.xml" Type="http://schemas.openxmlformats.org/officeDocument/2006/relationships/theme"/>
</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7200"/>
          </a:xfrm>
          <a:prstGeom prst="rect">
            <a:avLst/>
          </a:prstGeom>
        </p:spPr>
        <p:txBody>
          <a:bodyPr bIns="45720" lIns="91440"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7200"/>
          </a:xfrm>
          <a:prstGeom prst="rect">
            <a:avLst/>
          </a:prstGeom>
        </p:spPr>
        <p:txBody>
          <a:bodyPr bIns="45720" lIns="91440" rIns="91440" rtlCol="0" tIns="45720" vert="horz"/>
          <a:lstStyle>
            <a:lvl1pPr algn="r">
              <a:defRPr sz="1200"/>
            </a:lvl1pPr>
          </a:lstStyle>
          <a:p>
            <a:fld id="{5A3F0FA6-DD01-074D-9B83-F351BC58F837}" type="datetimeFigureOut">
              <a:rPr lang="en-US" smtClean="0"/>
              <a:t>11/20/13</a:t>
            </a:fld>
            <a:endParaRPr lang="en-US"/>
          </a:p>
        </p:txBody>
      </p:sp>
      <p:sp>
        <p:nvSpPr>
          <p:cNvPr id="4" name="Slide Image Placeholder 3"/>
          <p:cNvSpPr>
            <a:spLocks noChangeAspect="1" noGrp="1" noRot="1"/>
          </p:cNvSpPr>
          <p:nvPr>
            <p:ph idx="2" type="sldImg"/>
          </p:nvPr>
        </p:nvSpPr>
        <p:spPr>
          <a:xfrm>
            <a:off x="1143000" y="685800"/>
            <a:ext cx="4572000" cy="3429000"/>
          </a:xfrm>
          <a:prstGeom prst="rect">
            <a:avLst/>
          </a:prstGeom>
          <a:noFill/>
          <a:ln w="12700">
            <a:solidFill>
              <a:prstClr val="black"/>
            </a:solidFill>
          </a:ln>
        </p:spPr>
        <p:txBody>
          <a:bodyPr anchor="ctr" bIns="45720" lIns="91440" rIns="91440" rtlCol="0" tIns="45720" vert="horz"/>
          <a:lstStyle/>
          <a:p>
            <a:endParaRPr lang="en-US"/>
          </a:p>
        </p:txBody>
      </p:sp>
      <p:sp>
        <p:nvSpPr>
          <p:cNvPr id="5" name="Notes Placeholder 4"/>
          <p:cNvSpPr>
            <a:spLocks noGrp="1"/>
          </p:cNvSpPr>
          <p:nvPr>
            <p:ph idx="3" sz="quarter" type="body"/>
          </p:nvPr>
        </p:nvSpPr>
        <p:spPr>
          <a:xfrm>
            <a:off x="685800" y="4343400"/>
            <a:ext cx="5486400" cy="4114800"/>
          </a:xfrm>
          <a:prstGeom prst="rect">
            <a:avLst/>
          </a:prstGeom>
        </p:spPr>
        <p:txBody>
          <a:bodyPr bIns="45720" lIns="91440" rIns="91440" rtlCol="0" tIns="45720" vert="horz"/>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idx="4" sz="quarter" type="ftr"/>
          </p:nvPr>
        </p:nvSpPr>
        <p:spPr>
          <a:xfrm>
            <a:off x="0" y="8685213"/>
            <a:ext cx="2971800" cy="457200"/>
          </a:xfrm>
          <a:prstGeom prst="rect">
            <a:avLst/>
          </a:prstGeom>
        </p:spPr>
        <p:txBody>
          <a:bodyPr anchor="b" bIns="45720" lIns="91440"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7200"/>
          </a:xfrm>
          <a:prstGeom prst="rect">
            <a:avLst/>
          </a:prstGeom>
        </p:spPr>
        <p:txBody>
          <a:bodyPr anchor="b" bIns="45720" lIns="91440" rIns="91440" rtlCol="0" tIns="45720" vert="horz"/>
          <a:lstStyle>
            <a:lvl1pPr algn="r">
              <a:defRPr sz="1200"/>
            </a:lvl1pPr>
          </a:lstStyle>
          <a:p>
            <a:fld id="{9B044979-84E1-504C-B1EE-E22D39373971}" type="slidenum">
              <a:rPr lang="en-US" smtClean="0"/>
              <a:t>‹#›</a:t>
            </a:fld>
            <a:endParaRPr lang="en-US"/>
          </a:p>
        </p:txBody>
      </p:sp>
    </p:spTree>
    <p:extLst>
      <p:ext uri="{BB962C8B-B14F-4D97-AF65-F5344CB8AC3E}">
        <p14:creationId xmlns:p14="http://schemas.microsoft.com/office/powerpoint/2010/main" val="2056911298"/>
      </p:ext>
    </p:extLst>
  </p:cSld>
  <p:clrMap accent1="accent1" accent2="accent2" accent3="accent3" accent4="accent4" accent5="accent5" accent6="accent6" bg1="lt1" bg2="lt2" folHlink="folHlink" hlink="hlink" tx1="dk1" tx2="dk2"/>
  <p:notesStyle>
    <a:lvl1pPr algn="l" defTabSz="457200" eaLnBrk="1" hangingPunct="1" latinLnBrk="0" marL="0" rtl="0">
      <a:defRPr kern="1200" sz="1200">
        <a:solidFill>
          <a:schemeClr val="tx1"/>
        </a:solidFill>
        <a:latin typeface="+mn-lt"/>
        <a:ea typeface="+mn-ea"/>
        <a:cs typeface="+mn-cs"/>
      </a:defRPr>
    </a:lvl1pPr>
    <a:lvl2pPr algn="l" defTabSz="457200" eaLnBrk="1" hangingPunct="1" latinLnBrk="0" marL="457200" rtl="0">
      <a:defRPr kern="1200" sz="1200">
        <a:solidFill>
          <a:schemeClr val="tx1"/>
        </a:solidFill>
        <a:latin typeface="+mn-lt"/>
        <a:ea typeface="+mn-ea"/>
        <a:cs typeface="+mn-cs"/>
      </a:defRPr>
    </a:lvl2pPr>
    <a:lvl3pPr algn="l" defTabSz="457200" eaLnBrk="1" hangingPunct="1" latinLnBrk="0" marL="914400" rtl="0">
      <a:defRPr kern="1200" sz="1200">
        <a:solidFill>
          <a:schemeClr val="tx1"/>
        </a:solidFill>
        <a:latin typeface="+mn-lt"/>
        <a:ea typeface="+mn-ea"/>
        <a:cs typeface="+mn-cs"/>
      </a:defRPr>
    </a:lvl3pPr>
    <a:lvl4pPr algn="l" defTabSz="457200" eaLnBrk="1" hangingPunct="1" latinLnBrk="0" marL="1371600" rtl="0">
      <a:defRPr kern="1200" sz="1200">
        <a:solidFill>
          <a:schemeClr val="tx1"/>
        </a:solidFill>
        <a:latin typeface="+mn-lt"/>
        <a:ea typeface="+mn-ea"/>
        <a:cs typeface="+mn-cs"/>
      </a:defRPr>
    </a:lvl4pPr>
    <a:lvl5pPr algn="l" defTabSz="457200" eaLnBrk="1" hangingPunct="1" latinLnBrk="0" marL="1828800" rtl="0">
      <a:defRPr kern="1200" sz="1200">
        <a:solidFill>
          <a:schemeClr val="tx1"/>
        </a:solidFill>
        <a:latin typeface="+mn-lt"/>
        <a:ea typeface="+mn-ea"/>
        <a:cs typeface="+mn-cs"/>
      </a:defRPr>
    </a:lvl5pPr>
    <a:lvl6pPr algn="l" defTabSz="457200" eaLnBrk="1" hangingPunct="1" latinLnBrk="0" marL="2286000" rtl="0">
      <a:defRPr kern="1200" sz="1200">
        <a:solidFill>
          <a:schemeClr val="tx1"/>
        </a:solidFill>
        <a:latin typeface="+mn-lt"/>
        <a:ea typeface="+mn-ea"/>
        <a:cs typeface="+mn-cs"/>
      </a:defRPr>
    </a:lvl6pPr>
    <a:lvl7pPr algn="l" defTabSz="457200" eaLnBrk="1" hangingPunct="1" latinLnBrk="0" marL="2743200" rtl="0">
      <a:defRPr kern="1200" sz="1200">
        <a:solidFill>
          <a:schemeClr val="tx1"/>
        </a:solidFill>
        <a:latin typeface="+mn-lt"/>
        <a:ea typeface="+mn-ea"/>
        <a:cs typeface="+mn-cs"/>
      </a:defRPr>
    </a:lvl7pPr>
    <a:lvl8pPr algn="l" defTabSz="457200" eaLnBrk="1" hangingPunct="1" latinLnBrk="0" marL="3200400" rtl="0">
      <a:defRPr kern="1200" sz="1200">
        <a:solidFill>
          <a:schemeClr val="tx1"/>
        </a:solidFill>
        <a:latin typeface="+mn-lt"/>
        <a:ea typeface="+mn-ea"/>
        <a:cs typeface="+mn-cs"/>
      </a:defRPr>
    </a:lvl8pPr>
    <a:lvl9pPr algn="l" defTabSz="457200" eaLnBrk="1" hangingPunct="1" latinLnBrk="0" marL="3657600" rtl="0">
      <a:defRPr kern="1200" sz="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intro">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219200" y="4724400"/>
            <a:ext cx="3581400" cy="381000"/>
          </a:xfrm>
          <a:prstGeom prst="rect">
            <a:avLst/>
          </a:prstGeom>
        </p:spPr>
        <p:txBody>
          <a:bodyPr vert="horz" lIns="0" tIns="0" rIns="0" bIns="0"/>
          <a:lstStyle>
            <a:lvl1pPr>
              <a:defRPr sz="2000" b="0">
                <a:solidFill>
                  <a:schemeClr val="bg2"/>
                </a:solidFill>
              </a:defRPr>
            </a:lvl1pPr>
          </a:lstStyle>
          <a:p>
            <a:r>
              <a:rPr lang="en-US" dirty="0" smtClean="0"/>
              <a:t>Boundless Lecture Slides</a:t>
            </a:r>
            <a:endParaRPr lang="en-US" dirty="0"/>
          </a:p>
        </p:txBody>
      </p:sp>
    </p:spTree>
    <p:extLst>
      <p:ext uri="{BB962C8B-B14F-4D97-AF65-F5344CB8AC3E}">
        <p14:creationId xmlns:p14="http://schemas.microsoft.com/office/powerpoint/2010/main" val="2772372691"/>
      </p:ext>
    </p:extLst>
  </p:cSld>
  <p:clrMapOvr>
    <a:masterClrMapping/>
  </p:clrMapOvr>
  <p:transition xmlns:p14="http://schemas.microsoft.com/office/powerpoint/2010/mai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_platform">
    <p:spTree>
      <p:nvGrpSpPr>
        <p:cNvPr id="1" name=""/>
        <p:cNvGrpSpPr/>
        <p:nvPr/>
      </p:nvGrpSpPr>
      <p:grpSpPr>
        <a:xfrm>
          <a:off x="0" y="0"/>
          <a:ext cx="0" cy="0"/>
          <a:chOff x="0" y="0"/>
          <a:chExt cx="0" cy="0"/>
        </a:xfrm>
      </p:grpSpPr>
      <p:sp>
        <p:nvSpPr>
          <p:cNvPr id="7" name="Title 6"/>
          <p:cNvSpPr>
            <a:spLocks noGrp="1"/>
          </p:cNvSpPr>
          <p:nvPr>
            <p:ph type="title"/>
          </p:nvPr>
        </p:nvSpPr>
        <p:spPr>
          <a:xfrm>
            <a:off x="3429000" y="274638"/>
            <a:ext cx="5410200" cy="563562"/>
          </a:xfrm>
          <a:prstGeom prst="rect">
            <a:avLst/>
          </a:prstGeom>
        </p:spPr>
        <p:txBody>
          <a:bodyPr vert="horz" lIns="0" tIns="0" rIns="0" bIns="0"/>
          <a:lstStyle>
            <a:lvl1pPr>
              <a:defRPr sz="2400" b="0">
                <a:solidFill>
                  <a:schemeClr val="tx2"/>
                </a:solidFill>
              </a:defRPr>
            </a:lvl1pPr>
          </a:lstStyle>
          <a:p>
            <a:r>
              <a:rPr lang="en-US" dirty="0" smtClean="0"/>
              <a:t>Click to edit Master title style</a:t>
            </a:r>
            <a:endParaRPr lang="en-US" dirty="0"/>
          </a:p>
        </p:txBody>
      </p:sp>
      <p:sp>
        <p:nvSpPr>
          <p:cNvPr id="3" name="Text Placeholder 2"/>
          <p:cNvSpPr>
            <a:spLocks noGrp="1"/>
          </p:cNvSpPr>
          <p:nvPr>
            <p:ph type="body" sz="quarter" idx="10"/>
          </p:nvPr>
        </p:nvSpPr>
        <p:spPr>
          <a:xfrm>
            <a:off x="6019800" y="1219200"/>
            <a:ext cx="2819400" cy="5029200"/>
          </a:xfrm>
          <a:prstGeom prst="rect">
            <a:avLst/>
          </a:prstGeom>
        </p:spPr>
        <p:txBody>
          <a:bodyPr vert="horz" lIns="0" tIns="0" rIns="0" bIns="0"/>
          <a:lstStyle>
            <a:lvl1pPr algn="l">
              <a:defRPr>
                <a:solidFill>
                  <a:schemeClr val="tx2"/>
                </a:solidFill>
              </a:defRPr>
            </a:lvl1pPr>
            <a:lvl2pPr marL="0" indent="0" algn="l">
              <a:lnSpc>
                <a:spcPct val="110000"/>
              </a:lnSpc>
              <a:buNone/>
              <a:defRPr sz="1000"/>
            </a:lvl2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2351683757"/>
      </p:ext>
    </p:extLst>
  </p:cSld>
  <p:clrMapOvr>
    <a:masterClrMapping/>
  </p:clrMapOvr>
  <p:transition xmlns:p14="http://schemas.microsoft.com/office/powerpoint/2010/mai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bout_boundles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429000" y="990600"/>
            <a:ext cx="5410200" cy="5410200"/>
          </a:xfrm>
          <a:prstGeom prst="rect">
            <a:avLst/>
          </a:prstGeom>
        </p:spPr>
        <p:txBody>
          <a:bodyPr vert="horz" lIns="0" tIns="0" rIns="0" bIns="0"/>
          <a:lstStyle>
            <a:lvl1pPr marL="0" indent="0">
              <a:defRPr sz="1000">
                <a:solidFill>
                  <a:srgbClr val="808080"/>
                </a:solidFill>
              </a:defRPr>
            </a:lvl1pPr>
            <a:lvl2pPr marL="0" indent="0">
              <a:buNone/>
              <a:defRPr sz="1000"/>
            </a:lvl2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3429000" y="274638"/>
            <a:ext cx="5410200" cy="715962"/>
          </a:xfrm>
          <a:prstGeom prst="rect">
            <a:avLst/>
          </a:prstGeom>
        </p:spPr>
        <p:txBody>
          <a:bodyPr vert="horz" lIns="0" tIns="0" rIns="0" bIns="0"/>
          <a:lstStyle>
            <a:lvl1pPr>
              <a:defRPr sz="24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3687038126"/>
      </p:ext>
    </p:extLst>
  </p:cSld>
  <p:clrMapOvr>
    <a:masterClrMapping/>
  </p:clrMapOvr>
  <p:transition xmlns:p14="http://schemas.microsoft.com/office/powerpoint/2010/mai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3231005" y="1477846"/>
            <a:ext cx="5664901" cy="4770554"/>
          </a:xfrm>
          <a:prstGeom prst="rect">
            <a:avLst/>
          </a:prstGeom>
        </p:spPr>
        <p:txBody>
          <a:bodyPr vert="horz" lIns="0" tIns="0" rIns="0" bIns="0"/>
          <a:lstStyle>
            <a:lvl1pPr marL="0" indent="114300">
              <a:lnSpc>
                <a:spcPct val="120000"/>
              </a:lnSpc>
              <a:spcBef>
                <a:spcPts val="400"/>
              </a:spcBef>
              <a:buClr>
                <a:srgbClr val="828282"/>
              </a:buClr>
              <a:buSzPct val="100000"/>
              <a:buFont typeface="Arial" charset="0"/>
              <a:buChar char="•"/>
              <a:defRPr sz="14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CONCEPTITLE</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152400" y="381000"/>
            <a:ext cx="8686800" cy="715962"/>
          </a:xfrm>
          <a:prstGeom prst="rect">
            <a:avLst/>
          </a:prstGeom>
        </p:spPr>
        <p:txBody>
          <a:bodyPr vert="horz" lIns="0" tIns="0" rIns="0" bIns="0" anchor="b"/>
          <a:lstStyle>
            <a:lvl1pPr>
              <a:defRPr sz="24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417018886"/>
      </p:ext>
    </p:extLst>
  </p:cSld>
  <p:clrMapOvr>
    <a:masterClrMapping/>
  </p:clrMapOvr>
  <p:transition xmlns:p14="http://schemas.microsoft.com/office/powerpoint/2010/mai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ncept">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1" y="1371600"/>
            <a:ext cx="5714999" cy="4800600"/>
          </a:xfrm>
          <a:prstGeom prst="rect">
            <a:avLst/>
          </a:prstGeom>
        </p:spPr>
        <p:txBody>
          <a:bodyPr vert="horz" lIns="0" tIns="0" rIns="0" bIns="0"/>
          <a:lstStyle>
            <a:lvl1pPr marL="0" indent="114300">
              <a:lnSpc>
                <a:spcPct val="140000"/>
              </a:lnSpc>
              <a:spcBef>
                <a:spcPts val="400"/>
              </a:spcBef>
              <a:buClr>
                <a:srgbClr val="828282"/>
              </a:buClr>
              <a:buSzPct val="100000"/>
              <a:buFont typeface="Arial" charset="0"/>
              <a:buChar char="•"/>
              <a:defRPr sz="1000">
                <a:solidFill>
                  <a:schemeClr val="bg2">
                    <a:lumMod val="75000"/>
                  </a:schemeClr>
                </a:solidFill>
                <a:latin typeface="Arial"/>
                <a:cs typeface="Arial"/>
              </a:defRPr>
            </a:lvl1pPr>
          </a:lstStyle>
          <a:p>
            <a:pPr marL="0" indent="114300">
              <a:spcBef>
                <a:spcPts val="400"/>
              </a:spcBef>
              <a:buClr>
                <a:srgbClr val="828282"/>
              </a:buClr>
              <a:buSzPct val="100000"/>
              <a:buFont typeface="Arial" charset="0"/>
              <a:buChar char="•"/>
            </a:pPr>
            <a:r>
              <a:rPr lang="en-US" sz="1200" dirty="0" smtClean="0">
                <a:solidFill>
                  <a:srgbClr val="828282"/>
                </a:solidFill>
                <a:latin typeface="Arial" charset="0"/>
                <a:ea typeface="ＭＳ Ｐゴシック" charset="0"/>
                <a:cs typeface="Arial" charset="0"/>
                <a:sym typeface="Arial" charset="0"/>
              </a:rPr>
              <a:t>KEYCONCEPT</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 name="Title 1"/>
          <p:cNvSpPr>
            <a:spLocks noGrp="1"/>
          </p:cNvSpPr>
          <p:nvPr>
            <p:ph type="title"/>
          </p:nvPr>
        </p:nvSpPr>
        <p:spPr>
          <a:xfrm>
            <a:off x="228600" y="381000"/>
            <a:ext cx="8686800" cy="685800"/>
          </a:xfrm>
          <a:prstGeom prst="rect">
            <a:avLst/>
          </a:prstGeom>
        </p:spPr>
        <p:txBody>
          <a:bodyPr vert="horz" lIns="0" tIns="0" rIns="0" bIns="0" anchor="b"/>
          <a:lstStyle>
            <a:lvl1pPr>
              <a:defRPr sz="2400" b="0">
                <a:solidFill>
                  <a:srgbClr val="000000"/>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998656903"/>
      </p:ext>
    </p:extLst>
  </p:cSld>
  <p:clrMapOvr>
    <a:masterClrMapping/>
  </p:clrMapOvr>
  <p:transition xmlns:p14="http://schemas.microsoft.com/office/powerpoint/2010/mai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appendix_header">
    <p:spTree>
      <p:nvGrpSpPr>
        <p:cNvPr id="1" name=""/>
        <p:cNvGrpSpPr/>
        <p:nvPr/>
      </p:nvGrpSpPr>
      <p:grpSpPr>
        <a:xfrm>
          <a:off x="0" y="0"/>
          <a:ext cx="0" cy="0"/>
          <a:chOff x="0" y="0"/>
          <a:chExt cx="0" cy="0"/>
        </a:xfrm>
      </p:grpSpPr>
      <p:sp>
        <p:nvSpPr>
          <p:cNvPr id="5" name="Line 5"/>
          <p:cNvSpPr>
            <a:spLocks noChangeShapeType="1"/>
          </p:cNvSpPr>
          <p:nvPr userDrawn="1"/>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userDrawn="1"/>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userDrawn="1"/>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2" name="Title 1"/>
          <p:cNvSpPr>
            <a:spLocks noGrp="1"/>
          </p:cNvSpPr>
          <p:nvPr>
            <p:ph type="title"/>
          </p:nvPr>
        </p:nvSpPr>
        <p:spPr>
          <a:xfrm>
            <a:off x="457200" y="5029200"/>
            <a:ext cx="8229600" cy="1143000"/>
          </a:xfrm>
          <a:prstGeom prst="rect">
            <a:avLst/>
          </a:prstGeom>
        </p:spPr>
        <p:txBody>
          <a:bodyPr vert="horz"/>
          <a:lstStyle>
            <a:lvl1pPr>
              <a:defRPr sz="4800" b="0">
                <a:solidFill>
                  <a:schemeClr val="tx2"/>
                </a:solidFill>
              </a:defRPr>
            </a:lvl1pPr>
          </a:lstStyle>
          <a:p>
            <a:r>
              <a:rPr lang="en-US" dirty="0" smtClean="0"/>
              <a:t>Click to edit Master title style</a:t>
            </a:r>
            <a:endParaRPr lang="en-US" dirty="0"/>
          </a:p>
        </p:txBody>
      </p:sp>
    </p:spTree>
    <p:extLst>
      <p:ext uri="{BB962C8B-B14F-4D97-AF65-F5344CB8AC3E}">
        <p14:creationId xmlns:p14="http://schemas.microsoft.com/office/powerpoint/2010/main" val="1793456275"/>
      </p:ext>
    </p:extLst>
  </p:cSld>
  <p:clrMapOvr>
    <a:masterClrMapping/>
  </p:clrMapOvr>
  <p:transition xmlns:p14="http://schemas.microsoft.com/office/powerpoint/2010/mai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appendix_keyterms">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686800" cy="457200"/>
          </a:xfrm>
          <a:prstGeom prst="rect">
            <a:avLst/>
          </a:prstGeom>
        </p:spPr>
        <p:txBody>
          <a:bodyPr vert="horz" lIns="0" tIns="0" rIns="0" bIns="0" anchor="b"/>
          <a:lstStyle>
            <a:lvl1pPr algn="l">
              <a:defRPr sz="2400" b="0">
                <a:solidFill>
                  <a:schemeClr val="tx2"/>
                </a:solidFill>
              </a:defRPr>
            </a:lvl1pPr>
          </a:lstStyle>
          <a:p>
            <a:r>
              <a:rPr lang="en-US" dirty="0" smtClean="0"/>
              <a:t>Click to edit Master title style</a:t>
            </a:r>
            <a:endParaRPr lang="en-US" dirty="0"/>
          </a:p>
        </p:txBody>
      </p:sp>
      <p:sp>
        <p:nvSpPr>
          <p:cNvPr id="4" name="Text Placeholder 3"/>
          <p:cNvSpPr>
            <a:spLocks noGrp="1"/>
          </p:cNvSpPr>
          <p:nvPr>
            <p:ph type="body" sz="quarter" idx="10" hasCustomPrompt="1"/>
          </p:nvPr>
        </p:nvSpPr>
        <p:spPr>
          <a:xfrm>
            <a:off x="228600" y="1066800"/>
            <a:ext cx="8686800" cy="5181600"/>
          </a:xfrm>
          <a:prstGeom prst="rect">
            <a:avLst/>
          </a:prstGeom>
        </p:spPr>
        <p:txBody>
          <a:bodyPr vert="horz" lIns="0" tIns="0" rIns="0" bIns="0"/>
          <a:lstStyle>
            <a:lvl1pPr marL="114300" indent="-114300">
              <a:buFont typeface="Arial"/>
              <a:buChar char="•"/>
              <a:defRPr sz="1000" baseline="0">
                <a:solidFill>
                  <a:srgbClr val="000000"/>
                </a:solidFill>
              </a:defRPr>
            </a:lvl1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509586001"/>
      </p:ext>
    </p:extLst>
  </p:cSld>
  <p:clrMapOvr>
    <a:masterClrMapping/>
  </p:clrMapOvr>
  <p:transition xmlns:p14="http://schemas.microsoft.com/office/powerpoint/2010/mai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ppendix_imag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28600" y="5029200"/>
            <a:ext cx="8686800" cy="1295400"/>
          </a:xfrm>
          <a:prstGeom prst="rect">
            <a:avLst/>
          </a:prstGeom>
        </p:spPr>
        <p:txBody>
          <a:bodyPr vert="horz" lIns="0" tIns="0" rIns="0" bIns="0"/>
          <a:lstStyle>
            <a:lvl1pPr marL="0" indent="0">
              <a:buFont typeface="Arial"/>
              <a:buNone/>
              <a:defRPr sz="1400" baseline="0">
                <a:solidFill>
                  <a:srgbClr val="000000"/>
                </a:solidFill>
              </a:defRPr>
            </a:lvl1pPr>
            <a:lvl2pPr marL="0" indent="0">
              <a:buNone/>
              <a:defRPr sz="1000"/>
            </a:lvl2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672924258"/>
      </p:ext>
    </p:extLst>
  </p:cSld>
  <p:clrMapOvr>
    <a:masterClrMapping/>
  </p:clrMapOvr>
  <p:transition xmlns:p14="http://schemas.microsoft.com/office/powerpoint/2010/mai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ppendix_question">
    <p:spTree>
      <p:nvGrpSpPr>
        <p:cNvPr id="1" name=""/>
        <p:cNvGrpSpPr/>
        <p:nvPr/>
      </p:nvGrpSpPr>
      <p:grpSpPr>
        <a:xfrm>
          <a:off x="0" y="0"/>
          <a:ext cx="0" cy="0"/>
          <a:chOff x="0" y="0"/>
          <a:chExt cx="0" cy="0"/>
        </a:xfrm>
      </p:grpSpPr>
    </p:spTree>
    <p:extLst>
      <p:ext uri="{BB962C8B-B14F-4D97-AF65-F5344CB8AC3E}">
        <p14:creationId xmlns:p14="http://schemas.microsoft.com/office/powerpoint/2010/main" val="3988496061"/>
      </p:ext>
    </p:extLst>
  </p:cSld>
  <p:clrMapOvr>
    <a:masterClrMapping/>
  </p:clrMapOvr>
  <p:transition xmlns:p14="http://schemas.microsoft.com/office/powerpoint/2010/mai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ppendix_question_answered">
    <p:spTree>
      <p:nvGrpSpPr>
        <p:cNvPr id="1" name=""/>
        <p:cNvGrpSpPr/>
        <p:nvPr/>
      </p:nvGrpSpPr>
      <p:grpSpPr>
        <a:xfrm>
          <a:off x="0" y="0"/>
          <a:ext cx="0" cy="0"/>
          <a:chOff x="0" y="0"/>
          <a:chExt cx="0" cy="0"/>
        </a:xfrm>
      </p:grpSpPr>
    </p:spTree>
    <p:extLst>
      <p:ext uri="{BB962C8B-B14F-4D97-AF65-F5344CB8AC3E}">
        <p14:creationId xmlns:p14="http://schemas.microsoft.com/office/powerpoint/2010/main" val="823172640"/>
      </p:ext>
    </p:extLst>
  </p:cSld>
  <p:clrMapOvr>
    <a:masterClrMapping/>
  </p:clrMapOvr>
  <p:transition xmlns:p14="http://schemas.microsoft.com/office/powerpoint/2010/mai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ppendix_keyterms">
    <p:spTree>
      <p:nvGrpSpPr>
        <p:cNvPr id="1" name=""/>
        <p:cNvGrpSpPr/>
        <p:nvPr/>
      </p:nvGrpSpPr>
      <p:grpSpPr>
        <a:xfrm>
          <a:off x="0" y="0"/>
          <a:ext cx="0" cy="0"/>
          <a:chOff x="0" y="0"/>
          <a:chExt cx="0" cy="0"/>
        </a:xfrm>
      </p:grpSpPr>
      <p:sp>
        <p:nvSpPr>
          <p:cNvPr id="2" name="Title 1"/>
          <p:cNvSpPr>
            <a:spLocks noGrp="1"/>
          </p:cNvSpPr>
          <p:nvPr>
            <p:ph type="title"/>
          </p:nvPr>
        </p:nvSpPr>
        <p:spPr>
          <a:xfrm>
            <a:off x="228600" y="381000"/>
            <a:ext cx="8686800" cy="457200"/>
          </a:xfrm>
          <a:prstGeom prst="rect">
            <a:avLst/>
          </a:prstGeom>
        </p:spPr>
        <p:txBody>
          <a:bodyPr vert="horz" lIns="0" tIns="0" rIns="0" bIns="0" anchor="b"/>
          <a:lstStyle>
            <a:lvl1pPr algn="l">
              <a:defRPr sz="2400" b="0">
                <a:solidFill>
                  <a:schemeClr val="tx2"/>
                </a:solidFill>
              </a:defRPr>
            </a:lvl1pPr>
          </a:lstStyle>
          <a:p>
            <a:r>
              <a:rPr lang="en-US" dirty="0" smtClean="0"/>
              <a:t>Click to edit Master title style</a:t>
            </a:r>
            <a:endParaRPr lang="en-US" dirty="0"/>
          </a:p>
        </p:txBody>
      </p:sp>
      <p:sp>
        <p:nvSpPr>
          <p:cNvPr id="4" name="Text Placeholder 3"/>
          <p:cNvSpPr>
            <a:spLocks noGrp="1"/>
          </p:cNvSpPr>
          <p:nvPr>
            <p:ph type="body" sz="quarter" idx="10" hasCustomPrompt="1"/>
          </p:nvPr>
        </p:nvSpPr>
        <p:spPr>
          <a:xfrm>
            <a:off x="228600" y="1066800"/>
            <a:ext cx="8686800" cy="5181600"/>
          </a:xfrm>
          <a:prstGeom prst="rect">
            <a:avLst/>
          </a:prstGeom>
        </p:spPr>
        <p:txBody>
          <a:bodyPr vert="horz" lIns="0" tIns="0" rIns="0" bIns="0"/>
          <a:lstStyle>
            <a:lvl1pPr marL="114300" indent="-114300">
              <a:buFont typeface="Arial"/>
              <a:buChar char="•"/>
              <a:defRPr sz="1000" baseline="0">
                <a:solidFill>
                  <a:srgbClr val="000000"/>
                </a:solidFill>
              </a:defRPr>
            </a:lvl1pPr>
          </a:lstStyle>
          <a:p>
            <a:pPr lvl="0"/>
            <a:r>
              <a:rPr lang="en-US" dirty="0" smtClean="0"/>
              <a:t>Click to edit Master text styles </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509586001"/>
      </p:ext>
    </p:extLst>
  </p:cSld>
  <p:clrMapOvr>
    <a:masterClrMapping/>
  </p:clrMapOvr>
  <p:transition xmlns:p14="http://schemas.microsoft.com/office/powerpoint/2010/main"/>
</p:sldLayout>
</file>

<file path=ppt/slideMasters/_rels/slideMaster1.xml.rels><?xml version="1.0" encoding="UTF-8" standalone="yes"?>
<Relationships xmlns="http://schemas.openxmlformats.org/package/2006/relationships">
  <Relationship Id="rId1" Target="../theme/slideTheme.xml" Type="http://schemas.openxmlformats.org/officeDocument/2006/relationships/theme"/>
<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s>

</file>

<file path=ppt/slideMasters/slideMaster1.xml><?xml version="1.0" encoding="utf-8"?>
<p:sldMaster xmlns:a="http://schemas.openxmlformats.org/drawingml/2006/main" xmlns:p="http://schemas.openxmlformats.org/presentationml/2006/main" xmlns:r="http://schemas.openxmlformats.org/officeDocument/2006/relationships">
  <p:cSld>
    <p:bg>
      <p:bgPr>
        <a:solidFill>
          <a:srgbClr val="FFFFFF"/>
        </a:solidFill>
        <a:effectLst/>
      </p:bgPr>
    </p:bg>
    <p:spTree>
      <p:nvGrpSpPr>
        <p:cNvPr id="1" name=""/>
        <p:cNvGrpSpPr/>
        <p:nvPr/>
      </p:nvGrpSpPr>
      <p:grpSpPr>
        <a:xfrm>
          <a:off x="0" y="0"/>
          <a:ext cx="0" cy="0"/>
          <a:chOff x="0" y="0"/>
          <a:chExt cx="0" cy="0"/>
        </a:xfrm>
      </p:grpSpPr>
    </p:spTree>
  </p:cSld>
  <p:clrMap accent1="accent1" accent2="accent2" accent3="accent3" accent4="accent4" accent5="accent5" accent6="accent6" bg1="lt1" bg2="lt2" folHlink="folHlink" hlink="hlink" tx1="dk1" tx2="dk2"/>
  <p:sldLayoutIdLst>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ransition xmlns:p14="http://schemas.microsoft.com/office/powerpoint/2010/main"/>
  <p:txStyles>
    <p:titleStyle>
      <a:lvl1pPr algn="l" eaLnBrk="1" fontAlgn="base" hangingPunct="1" rtl="0">
        <a:spcBef>
          <a:spcPct val="0"/>
        </a:spcBef>
        <a:spcAft>
          <a:spcPct val="0"/>
        </a:spcAft>
        <a:defRPr b="1" sz="3000">
          <a:solidFill>
            <a:srgbClr val="FFFFFF"/>
          </a:solidFill>
          <a:latin typeface="+mj-lt"/>
          <a:ea typeface="+mj-ea"/>
          <a:cs typeface="+mj-cs"/>
          <a:sym charset="0" typeface="Helvetica Neue"/>
        </a:defRPr>
      </a:lvl1pPr>
      <a:lvl2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2pPr>
      <a:lvl3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3pPr>
      <a:lvl4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4pPr>
      <a:lvl5pPr algn="l" eaLnBrk="1" fontAlgn="base" hangingPunct="1"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5pPr>
      <a:lvl6pPr algn="l" eaLnBrk="1" fontAlgn="base" hangingPunct="1" marL="4572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6pPr>
      <a:lvl7pPr algn="l" eaLnBrk="1" fontAlgn="base" hangingPunct="1" marL="9144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7pPr>
      <a:lvl8pPr algn="l" eaLnBrk="1" fontAlgn="base" hangingPunct="1" marL="13716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8pPr>
      <a:lvl9pPr algn="l" eaLnBrk="1" fontAlgn="base" hangingPunct="1" marL="1828800" rtl="0">
        <a:spcBef>
          <a:spcPct val="0"/>
        </a:spcBef>
        <a:spcAft>
          <a:spcPct val="0"/>
        </a:spcAft>
        <a:defRPr b="1" sz="3000">
          <a:solidFill>
            <a:srgbClr val="FFFFFF"/>
          </a:solidFill>
          <a:latin charset="0" typeface="Helvetica Neue"/>
          <a:ea charset="0" typeface="ヒラギノ角ゴ ProN W6"/>
          <a:cs charset="0" typeface="ヒラギノ角ゴ ProN W6"/>
          <a:sym charset="0" typeface="Helvetica Neue"/>
        </a:defRPr>
      </a:lvl9pPr>
    </p:titleStyle>
    <p:bodyStyle>
      <a:lvl1pPr algn="l" eaLnBrk="1" fontAlgn="base" hangingPunct="1" indent="-342900" marL="342900" rtl="0">
        <a:spcBef>
          <a:spcPts val="800"/>
        </a:spcBef>
        <a:spcAft>
          <a:spcPct val="0"/>
        </a:spcAft>
        <a:defRPr sz="1400">
          <a:solidFill>
            <a:schemeClr val="tx1"/>
          </a:solidFill>
          <a:latin typeface="+mn-lt"/>
          <a:ea typeface="+mn-ea"/>
          <a:cs typeface="+mn-cs"/>
          <a:sym charset="0" typeface="Helvetica Neue"/>
        </a:defRPr>
      </a:lvl1pPr>
      <a:lvl2pPr algn="l" eaLnBrk="1" fontAlgn="base" hangingPunct="1" indent="-127000" marL="127000" rtl="0">
        <a:spcBef>
          <a:spcPts val="400"/>
        </a:spcBef>
        <a:spcAft>
          <a:spcPct val="0"/>
        </a:spcAft>
        <a:buClr>
          <a:srgbClr val="828282"/>
        </a:buClr>
        <a:buSzPct val="100000"/>
        <a:buFont charset="0" typeface="Arial"/>
        <a:buChar char="•"/>
        <a:defRPr sz="1200">
          <a:solidFill>
            <a:srgbClr val="828282"/>
          </a:solidFill>
          <a:latin charset="0" typeface="Arial"/>
          <a:ea typeface="+mn-ea"/>
          <a:cs typeface="+mn-cs"/>
          <a:sym charset="0" typeface="Arial"/>
        </a:defRPr>
      </a:lvl2pPr>
      <a:lvl3pPr algn="l" eaLnBrk="1" fontAlgn="base" hangingPunct="1" indent="-127000" marL="393700" rtl="0">
        <a:spcBef>
          <a:spcPts val="600"/>
        </a:spcBef>
        <a:spcAft>
          <a:spcPct val="0"/>
        </a:spcAft>
        <a:buClr>
          <a:srgbClr val="828282"/>
        </a:buClr>
        <a:buSzPct val="100000"/>
        <a:buFont charset="0" typeface="Helvetica Neue"/>
        <a:buChar char="-"/>
        <a:defRPr sz="1200">
          <a:solidFill>
            <a:srgbClr val="828282"/>
          </a:solidFill>
          <a:latin typeface="+mn-lt"/>
          <a:ea typeface="+mn-ea"/>
          <a:cs typeface="+mn-cs"/>
          <a:sym charset="0" typeface="Helvetica Neue"/>
        </a:defRPr>
      </a:lvl3pPr>
      <a:lvl4pPr algn="l" eaLnBrk="1" fontAlgn="base" hangingPunct="1" indent="-228600" marL="15621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4pPr>
      <a:lvl5pPr algn="l" eaLnBrk="1" fontAlgn="base" hangingPunct="1" indent="-228600" marL="20193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5pPr>
      <a:lvl6pPr algn="l" eaLnBrk="1" fontAlgn="base" hangingPunct="1" indent="-228600" marL="24765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6pPr>
      <a:lvl7pPr algn="l" eaLnBrk="1" fontAlgn="base" hangingPunct="1" indent="-228600" marL="29337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7pPr>
      <a:lvl8pPr algn="l" eaLnBrk="1" fontAlgn="base" hangingPunct="1" indent="-228600" marL="33909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8pPr>
      <a:lvl9pPr algn="l" eaLnBrk="1" fontAlgn="base" hangingPunct="1" indent="-228600" marL="3848100" rtl="0">
        <a:spcBef>
          <a:spcPts val="500"/>
        </a:spcBef>
        <a:spcAft>
          <a:spcPct val="0"/>
        </a:spcAft>
        <a:buClr>
          <a:srgbClr val="353535"/>
        </a:buClr>
        <a:buSzPct val="100000"/>
        <a:buFont charset="0" typeface="Arial"/>
        <a:buChar char="»"/>
        <a:defRPr sz="2000">
          <a:solidFill>
            <a:schemeClr val="tx1"/>
          </a:solidFill>
          <a:latin charset="0" typeface="Arial"/>
          <a:ea typeface="+mn-ea"/>
          <a:cs typeface="+mn-cs"/>
          <a:sym charset="0" typeface="Arial"/>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image2.png"/>
<Relationship Id="rId3" Type="http://schemas.openxmlformats.org/officeDocument/2006/relationships/image" Target="../media/image1.png"/>
</Relationships>

</file>

<file path=ppt/slides/_rels/slide2.xml.rels><?xml version="1.0" encoding="UTF-8" standalone="yes"?>
<Relationships xmlns="http://schemas.openxmlformats.org/package/2006/relationships">
<Relationship Id="rId3" Type="http://schemas.openxmlformats.org/officeDocument/2006/relationships/image" Target="../media/image3.png"/>
<Relationship Id="rId4" Type="http://schemas.openxmlformats.org/officeDocument/2006/relationships/image" Target="../media/image2.png"/>
<Relationship Id="rId5" Type="http://schemas.openxmlformats.org/officeDocument/2006/relationships/image" Target="../media/image5.png"/>
<Relationship Id="rId6" Type="http://schemas.openxmlformats.org/officeDocument/2006/relationships/hyperlink" Target="mailto:educators@boundless.com" TargetMode="External"/>
<Relationship Id="rId7" Type="http://schemas.openxmlformats.org/officeDocument/2006/relationships/hyperlink" Target="http://boundless.com/teaching-platform" TargetMode="External"/>
<Relationship Id="rId1" Type="http://schemas.openxmlformats.org/officeDocument/2006/relationships/slideLayout" Target="../slideLayouts/slideLayout2.xml"/>
<Relationship Id="rId2" Type="http://schemas.openxmlformats.org/officeDocument/2006/relationships/image" Target="../media/image4.png"/>
</Relationships>

</file>

<file path=ppt/slides/_rels/slide3.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image" Target="../media/image2.png"/>
<Relationship Id="rId5" Type="http://schemas.openxmlformats.org/officeDocument/2006/relationships/image" Target="../media/image5.png"/>
<Relationship Id="rId1" Type="http://schemas.openxmlformats.org/officeDocument/2006/relationships/slideLayout" Target="../slideLayouts/slideLayout3.xml"/>
<Relationship Id="rId2" Type="http://schemas.openxmlformats.org/officeDocument/2006/relationships/image" Target="../media/image6.jpg"/>
</Relationships>

</file>

<file path=ppt/slides/_rels/slide4.xml.rels><?xml version="1.0" encoding="UTF-8" standalone="yes"?>
<Relationships xmlns="http://schemas.openxmlformats.org/package/2006/relationships">
<Relationship Id="rId3" Type="http://schemas.openxmlformats.org/officeDocument/2006/relationships/image" Target="../media/image8.png"/>
<Relationship Id="rId4" Type="http://schemas.openxmlformats.org/officeDocument/2006/relationships/image" Target="../media/image2.png"/>
<Relationship Id="rId5" Type="http://schemas.openxmlformats.org/officeDocument/2006/relationships/hyperlink" Target="http://www.www/boundless.com/economics?campaign_content=book_1515_section_126&amp;campaign_term=Economics&amp;utm_campaign=powerpoint&amp;utm_medium=direct&amp;utm_source=boundless" TargetMode="External"/>
<Relationship Id="rId1" Type="http://schemas.openxmlformats.org/officeDocument/2006/relationships/slideLayout" Target="../slideLayouts/slideLayout4.xml"/>
<Relationship Id="rId2" Type="http://schemas.openxmlformats.org/officeDocument/2006/relationships/image" Target="../media/image7.jpg"/>
<Relationship Id="rId6" Target="../media/image9.jpg" Type="http://schemas.openxmlformats.org/officeDocument/2006/relationships/image"/>
</Relationships>

</file>

<file path=ppt/slides/_rels/slide5.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the-united-states-in-the-global-economy-126/the-importance-of-trade-499-12595?campaign_content=book_1515_section_126&amp;campaign_term=Economics&amp;utm_campaign=powerpoint&amp;utm_medium=direct&amp;utm_source=boundless" TargetMode="External"/>
<Relationship Id="rId5" Type="http://schemas.openxmlformats.org/officeDocument/2006/relationships/hyperlink" Target="www/boundless.com/image/silk-road-trade?campaign_content=book_1515_section_126&amp;campaign_term=Economics&amp;utm_campaign=powerpoint&amp;utm_medium=direct&amp;utm_source=boundless" TargetMode="External"/>
<Relationship Id="rId6" Type="http://schemas.openxmlformats.org/officeDocument/2006/relationships/image" Target="../media/image10.jpg"/>
<Relationship Id="rId1" Type="http://schemas.openxmlformats.org/officeDocument/2006/relationships/slideLayout" Target="../slideLayouts/slideLayout5.xml"/>
<Relationship Id="rId2" Type="http://schemas.openxmlformats.org/officeDocument/2006/relationships/image" Target="../media/image5.png"/>
<Relationship Id="rId7" Target="../media/image9.jpg" Type="http://schemas.openxmlformats.org/officeDocument/2006/relationships/image"/>
</Relationships>

</file>

<file path=ppt/slides/_rels/slide6.xml.rels><?xml version="1.0" encoding="UTF-8" standalone="yes"?>
<Relationships xmlns="http://schemas.openxmlformats.org/package/2006/relationships">
<Relationship Id="rId3" Type="http://schemas.openxmlformats.org/officeDocument/2006/relationships/image" Target="../media/image2.png"/>
<Relationship Id="rId4" Type="http://schemas.openxmlformats.org/officeDocument/2006/relationships/hyperlink" Target="http://www.www/boundless.com/economics/textbooks/boundless-economics-textbook/international-trade-31/the-united-states-in-the-global-economy-126/the-balance-of-trade-500-12596?campaign_content=book_1515_section_126&amp;campaign_term=Economics&amp;utm_campaign=powerpoint&amp;utm_medium=direct&amp;utm_source=boundless" TargetMode="External"/>
<Relationship Id="rId5" Type="http://schemas.openxmlformats.org/officeDocument/2006/relationships/hyperlink" Target="www/boundless.com/image/twin-deficits-in-the-us?campaign_content=book_1515_section_126&amp;campaign_term=Economics&amp;utm_campaign=powerpoint&amp;utm_medium=direct&amp;utm_source=boundless" TargetMode="External"/>
<Relationship Id="rId6" Type="http://schemas.openxmlformats.org/officeDocument/2006/relationships/image" Target="../media/image10.jpg"/>
<Relationship Id="rId1" Type="http://schemas.openxmlformats.org/officeDocument/2006/relationships/slideLayout" Target="../slideLayouts/slideLayout6.xml"/>
<Relationship Id="rId2" Type="http://schemas.openxmlformats.org/officeDocument/2006/relationships/image" Target="../media/image5.png"/>
<Relationship Id="rId7" Target="../media/image11.png" Type="http://schemas.openxmlformats.org/officeDocument/2006/relationships/image"/>
</Relationships>

</file>

<file path=ppt/slides/_rels/slide7.xml.rels><?xml version="1.0" encoding="UTF-8" standalone="yes"?>
<Relationships xmlns="http://schemas.openxmlformats.org/package/2006/relationships">
<Relationship Id="rId1" Type="http://schemas.openxmlformats.org/officeDocument/2006/relationships/slideLayout" Target="../slideLayouts/slideLayout7.xml"/>
<Relationship Id="rId2" Type="http://schemas.openxmlformats.org/officeDocument/2006/relationships/image" Target="../media/image2.png"/>
<Relationship Id="rId3" Type="http://schemas.openxmlformats.org/officeDocument/2006/relationships/image" Target="../media/image5.png"/>
</Relationships>

</file>

<file path=ppt/slides/_rels/slide8.xml.rels><?xml version="1.0" encoding="UTF-8" standalone="yes"?>
<Relationships xmlns="http://schemas.openxmlformats.org/package/2006/relationships">
<Relationship Id="rId1" Type="http://schemas.openxmlformats.org/officeDocument/2006/relationships/slideLayout" Target="../slideLayouts/slideLayout8.xml"/>
<Relationship Id="rId2" Type="http://schemas.openxmlformats.org/officeDocument/2006/relationships/image" Target="../media/image2.png"/>
<Relationship Id="rId3" Type="http://schemas.openxmlformats.org/officeDocument/2006/relationships/image" Target="../media/image5.png"/>
</Relationships>

</file>

<file path=ppt/slides/_rels/slide9.xml.rels><?xml version="1.0" encoding="UTF-8" standalone="yes"?>
<Relationships xmlns="http://schemas.openxmlformats.org/package/2006/relationships">
<Relationship Id="rId3" Type="http://schemas.openxmlformats.org/officeDocument/2006/relationships/hyperlink" Target="https://en.wikipedia.org/wiki/Public_domain" TargetMode="External"/>
<Relationship Id="rId4" Type="http://schemas.openxmlformats.org/officeDocument/2006/relationships/hyperlink" Target="http://en.wikipedia.org/wiki/File:Silkroutes.jpg" TargetMode="External"/>
<Relationship Id="rId5" Type="http://schemas.openxmlformats.org/officeDocument/2006/relationships/hyperlink" Target="www/boundless.com/image/silk-road-trade?campaign_content=book_1515_section_126&amp;campaign_term=Economics&amp;utm_campaign=powerpoint&amp;utm_medium=direct&amp;utm_source=boundless" TargetMode="External"/>
<Relationship Id="rId6" Type="http://schemas.openxmlformats.org/officeDocument/2006/relationships/image" Target="../media/image12.jpg"/>
<Relationship Id="rId1" Type="http://schemas.openxmlformats.org/officeDocument/2006/relationships/slideLayout" Target="../slideLayouts/slideLayout9.xml"/>
<Relationship Id="rId2" Type="http://schemas.openxmlformats.org/officeDocument/2006/relationships/image" Target="../media/image5.png"/>
<Relationship Id="rId7" Target="../media/image9.jpg" Type="http://schemas.openxmlformats.org/officeDocument/2006/relationships/image"/>
</Relationships>

</file>

<file path=ppt/slides/_rels/slide10.xml.rels><?xml version="1.0" encoding="UTF-8" standalone="yes"?>
<Relationships xmlns="http://schemas.openxmlformats.org/package/2006/relationships">
<Relationship Id="rId3" Type="http://schemas.openxmlformats.org/officeDocument/2006/relationships/hyperlink" Target="http://www.gnu.org/copyleft/fdl.html" TargetMode="External"/>
<Relationship Id="rId4" Type="http://schemas.openxmlformats.org/officeDocument/2006/relationships/hyperlink" Target="http://en.wikipedia.org/wiki/File:TwinE.PNG" TargetMode="External"/>
<Relationship Id="rId5" Type="http://schemas.openxmlformats.org/officeDocument/2006/relationships/hyperlink" Target="www/boundless.com/image/twin-deficits-in-the-us?campaign_content=book_1515_section_126&amp;campaign_term=Economics&amp;utm_campaign=powerpoint&amp;utm_medium=direct&amp;utm_source=boundless" TargetMode="External"/>
<Relationship Id="rId6" Type="http://schemas.openxmlformats.org/officeDocument/2006/relationships/image" Target="../media/image12.jpg"/>
<Relationship Id="rId1" Type="http://schemas.openxmlformats.org/officeDocument/2006/relationships/slideLayout" Target="../slideLayouts/slideLayout10.xml"/>
<Relationship Id="rId2" Type="http://schemas.openxmlformats.org/officeDocument/2006/relationships/image" Target="../media/image5.png"/>
<Relationship Id="rId7" Target="../media/image11.png" Type="http://schemas.openxmlformats.org/officeDocument/2006/relationships/image"/>
</Relationships>

</file>

<file path=ppt/slides/_rels/slide11.xml.rels><?xml version="1.0" encoding="UTF-8" standalone="yes"?>
<Relationships xmlns="http://schemas.openxmlformats.org/package/2006/relationships">
<Relationship Id="rId1" Type="http://schemas.openxmlformats.org/officeDocument/2006/relationships/slideLayout" Target="../slideLayouts/slideLayout11.xml"/>
<Relationship Id="rId2" Type="http://schemas.openxmlformats.org/officeDocument/2006/relationships/image" Target="../media/image2.png"/>
<Relationship Id="rId3" Type="http://schemas.openxmlformats.org/officeDocument/2006/relationships/image" Target="../media/image5.png"/>
</Relationships>

</file>

<file path=ppt/slides/_rels/slide12.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12.xml"/>
<Relationship Id="rId2" Type="http://schemas.openxmlformats.org/officeDocument/2006/relationships/image" Target="../media/image5.png"/>
</Relationships>

</file>

<file path=ppt/slides/_rels/slide13.xml.rels><?xml version="1.0" encoding="UTF-8" standalone="yes"?>
<Relationships xmlns="http://schemas.openxmlformats.org/package/2006/relationships">
<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image" Target="../media/image5.png"/>
</Relationships>

</file>

<file path=ppt/slides/_rels/slide14.xml.rels><?xml version="1.0" encoding="UTF-8" standalone="yes"?>
<Relationships xmlns="http://schemas.openxmlformats.org/package/2006/relationships">
<Relationship Id="rId3" Type="http://schemas.openxmlformats.org/officeDocument/2006/relationships/hyperlink" Target="http://www.boundless.com" TargetMode="External"/>
<Relationship Id="rId4" Type="http://schemas.openxmlformats.org/officeDocument/2006/relationships/hyperlink" Target="http://creativecommons.org/licenses/by-sa/3.0/" TargetMode="External"/>
<Relationship Id="rId5" Type="http://schemas.openxmlformats.org/officeDocument/2006/relationships/hyperlink" Target="http://www.boundless.com/" TargetMode="External"/>
<Relationship Id="rId1" Type="http://schemas.openxmlformats.org/officeDocument/2006/relationships/slideLayout" Target="../slideLayouts/slideLayout14.xml"/>
<Relationship Id="rId2" Type="http://schemas.openxmlformats.org/officeDocument/2006/relationships/image" Target="../media/image5.png"/>
</Relationships>

</file>

<file path=ppt/slides/_rels/slide15.xml.rels><?xml version="1.0" encoding="UTF-8" standalone="yes"?>
<Relationships xmlns="http://schemas.openxmlformats.org/package/2006/relationships">
<Relationship Id="rId20" Type="http://schemas.openxmlformats.org/officeDocument/2006/relationships/hyperlink" Target="http://creativecommons.org/licenses/by-sa/3.0/" TargetMode="External"/>
<Relationship Id="rId21" Type="http://schemas.openxmlformats.org/officeDocument/2006/relationships/hyperlink" Target="http://en.wikipedia.org/wiki/Balance_of_trade" TargetMode="External"/>
<Relationship Id="rId22" Type="http://schemas.openxmlformats.org/officeDocument/2006/relationships/hyperlink" Target="http://creativecommons.org/licenses/by-sa/3.0/" TargetMode="External"/>
<Relationship Id="rId23" Type="http://schemas.openxmlformats.org/officeDocument/2006/relationships/hyperlink" Target="http://en.wikipedia.org/wiki/net%20exports" TargetMode="External"/>
<Relationship Id="rId24" Type="http://schemas.openxmlformats.org/officeDocument/2006/relationships/hyperlink" Target="http://creativecommons.org/licenses/by-sa/3.0/" TargetMode="External"/>
<Relationship Id="rId25" Type="http://schemas.openxmlformats.org/officeDocument/2006/relationships/hyperlink" Target="http://en.wikipedia.org/wiki/net%20capital%20outflow" TargetMode="External"/>
<Relationship Id="rId26" Type="http://schemas.openxmlformats.org/officeDocument/2006/relationships/hyperlink" Target="http://attribution.license.13" TargetMode="External"/>
<Relationship Id="rId27" Type="http://schemas.openxmlformats.org/officeDocument/2006/relationships/hyperlink" Target="http://attribution.url.13" TargetMode="External"/>
<Relationship Id="rId28" Type="http://schemas.openxmlformats.org/officeDocument/2006/relationships/hyperlink" Target="http://attribution.license.14" TargetMode="External"/>
<Relationship Id="rId29" Type="http://schemas.openxmlformats.org/officeDocument/2006/relationships/hyperlink" Target="http://attribution.url.14" TargetMode="External"/>
<Relationship Id="rId1" Type="http://schemas.openxmlformats.org/officeDocument/2006/relationships/slideLayout" Target="../slideLayouts/slideLayout15.xml"/>
<Relationship Id="rId2" Type="http://schemas.openxmlformats.org/officeDocument/2006/relationships/hyperlink" Target="http://creativecommons.org/licenses/by-sa/3.0/" TargetMode="External"/>
<Relationship Id="rId3" Type="http://schemas.openxmlformats.org/officeDocument/2006/relationships/hyperlink" Target="http://en.wikipedia.org/wiki/Bretton_Woods_system" TargetMode="External"/>
<Relationship Id="rId4" Type="http://schemas.openxmlformats.org/officeDocument/2006/relationships/hyperlink" Target="http://creativecommons.org/licenses/by-sa/3.0/" TargetMode="External"/>
<Relationship Id="rId5" Type="http://schemas.openxmlformats.org/officeDocument/2006/relationships/hyperlink" Target="http://en.wikipedia.org/wiki/International_trade" TargetMode="External"/>
<Relationship Id="rId30" Type="http://schemas.openxmlformats.org/officeDocument/2006/relationships/hyperlink" Target="http://attribution.license.16" TargetMode="External"/>
<Relationship Id="rId31" Type="http://schemas.openxmlformats.org/officeDocument/2006/relationships/hyperlink" Target="http://attribution.url.15" TargetMode="External"/>
<Relationship Id="rId32" Type="http://schemas.openxmlformats.org/officeDocument/2006/relationships/hyperlink" Target="http://attribution.url.16" TargetMode="External"/>
<Relationship Id="rId9" Type="http://schemas.openxmlformats.org/officeDocument/2006/relationships/hyperlink" Target="http://en.wikipedia.org/wiki/Foreign_trade_of_the_United_States" TargetMode="External"/>
<Relationship Id="rId6" Type="http://schemas.openxmlformats.org/officeDocument/2006/relationships/hyperlink" Target="http://creativecommons.org/licenses/by-sa/3.0/" TargetMode="External"/>
<Relationship Id="rId7" Type="http://schemas.openxmlformats.org/officeDocument/2006/relationships/hyperlink" Target="http://en.wikipedia.org/wiki/Trade" TargetMode="External"/>
<Relationship Id="rId8" Type="http://schemas.openxmlformats.org/officeDocument/2006/relationships/hyperlink" Target="http://creativecommons.org/licenses/by-sa/3.0/" TargetMode="External"/>
<Relationship Id="rId33" Type="http://schemas.openxmlformats.org/officeDocument/2006/relationships/hyperlink" Target="http://attribution.license.17" TargetMode="External"/>
<Relationship Id="rId34" Type="http://schemas.openxmlformats.org/officeDocument/2006/relationships/hyperlink" Target="http://attribution.url.17" TargetMode="External"/>
<Relationship Id="rId35" Type="http://schemas.openxmlformats.org/officeDocument/2006/relationships/image" Target="../media/image2.png"/>
<Relationship Id="rId36" Type="http://schemas.openxmlformats.org/officeDocument/2006/relationships/image" Target="../media/image5.png"/>
<Relationship Id="rId10" Type="http://schemas.openxmlformats.org/officeDocument/2006/relationships/hyperlink" Target="http://creativecommons.org/licenses/by-sa/3.0/" TargetMode="External"/>
<Relationship Id="rId11" Type="http://schemas.openxmlformats.org/officeDocument/2006/relationships/hyperlink" Target="http://en.wikipedia.org/wiki/Economic_globalization" TargetMode="External"/>
<Relationship Id="rId12" Type="http://schemas.openxmlformats.org/officeDocument/2006/relationships/hyperlink" Target="http://creativecommons.org/licenses/by-sa/3.0/" TargetMode="External"/>
<Relationship Id="rId13" Type="http://schemas.openxmlformats.org/officeDocument/2006/relationships/hyperlink" Target="http://www.boundless.com//business/definition/comparative-advantage" TargetMode="External"/>
<Relationship Id="rId14" Type="http://schemas.openxmlformats.org/officeDocument/2006/relationships/hyperlink" Target="http://creativecommons.org/licenses/by-sa/3.0/" TargetMode="External"/>
<Relationship Id="rId15" Type="http://schemas.openxmlformats.org/officeDocument/2006/relationships/hyperlink" Target="http://en.wikipedia.org/wiki/Gains_from_trade" TargetMode="External"/>
<Relationship Id="rId16" Type="http://schemas.openxmlformats.org/officeDocument/2006/relationships/hyperlink" Target="http://creativecommons.org/licenses/by-sa/3.0/" TargetMode="External"/>
<Relationship Id="rId17" Type="http://schemas.openxmlformats.org/officeDocument/2006/relationships/hyperlink" Target="http://en.wikipedia.org/wiki/production%20possibilities%20curve" TargetMode="External"/>
<Relationship Id="rId18" Type="http://schemas.openxmlformats.org/officeDocument/2006/relationships/hyperlink" Target="http://creativecommons.org/licenses/by-sa/3.0/" TargetMode="External"/>
<Relationship Id="rId19" Type="http://schemas.openxmlformats.org/officeDocument/2006/relationships/hyperlink" Target="http://en.wikipedia.org/wiki/Twin_deficits_hypothesi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19200" y="4800600"/>
            <a:ext cx="3581400" cy="381000"/>
          </a:xfrm>
        </p:spPr>
        <p:txBody>
          <a:bodyPr/>
          <a:lstStyle/>
          <a:p>
            <a:r>
              <a:rPr lang="en-US" dirty="0" smtClean="0"/>
              <a:t>Boundless Lecture Slides</a:t>
            </a:r>
            <a:endParaRPr lang="en-US" dirty="0"/>
          </a:p>
        </p:txBody>
      </p:sp>
      <p:sp>
        <p:nvSpPr>
          <p:cNvPr id="4"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5"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 name="Rectangle 8"/>
          <p:cNvSpPr>
            <a:spLocks/>
          </p:cNvSpPr>
          <p:nvPr/>
        </p:nvSpPr>
        <p:spPr bwMode="auto">
          <a:xfrm>
            <a:off x="4572000" y="6578600"/>
            <a:ext cx="3708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7"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Rectangle 8"/>
          <p:cNvSpPr>
            <a:spLocks/>
          </p:cNvSpPr>
          <p:nvPr/>
        </p:nvSpPr>
        <p:spPr bwMode="auto">
          <a:xfrm>
            <a:off x="304800" y="65532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l"/>
            <a:r>
              <a:rPr lang="en-US" sz="1200" dirty="0" smtClean="0">
                <a:solidFill>
                  <a:srgbClr val="828282"/>
                </a:solidFill>
                <a:latin typeface="Arial" charset="0"/>
                <a:ea typeface="ＭＳ Ｐゴシック" charset="0"/>
                <a:sym typeface="Helvetica Neue" charset="0"/>
              </a:rPr>
              <a:t>Available on the Boundless Teaching Platform</a:t>
            </a:r>
            <a:endParaRPr lang="en-US" sz="1200" dirty="0">
              <a:solidFill>
                <a:srgbClr val="828282"/>
              </a:solidFill>
              <a:latin typeface="Arial" charset="0"/>
              <a:ea typeface="ＭＳ Ｐゴシック" charset="0"/>
              <a:sym typeface="Helvetica Neue" charset="0"/>
            </a:endParaRPr>
          </a:p>
        </p:txBody>
      </p:sp>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5106988"/>
            <a:ext cx="4648200" cy="67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2425312893"/>
      </p:ext>
    </p:extLst>
  </p:cSld>
  <p:clrMapOvr>
    <a:masterClrMapping/>
  </p:clrMapOvr>
  <p:transition xmlns:p14="http://schemas.microsoft.com/office/powerpoint/2010/mai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AutoShape 1"/>
          <p:cNvSpPr>
            <a:spLocks/>
          </p:cNvSpPr>
          <p:nvPr/>
        </p:nvSpPr>
        <p:spPr bwMode="auto">
          <a:xfrm>
            <a:off x="0" y="0"/>
            <a:ext cx="3048000" cy="6858000"/>
          </a:xfrm>
          <a:prstGeom prst="roundRect">
            <a:avLst>
              <a:gd name="adj" fmla="val 755"/>
            </a:avLst>
          </a:prstGeom>
          <a:solidFill>
            <a:schemeClr val="accent1"/>
          </a:solidFill>
          <a:ln w="6350">
            <a:solidFill>
              <a:srgbClr val="C5C5C5"/>
            </a:solidFill>
            <a:miter lim="800000"/>
            <a:headEnd/>
            <a:tailEnd/>
          </a:ln>
        </p:spPr>
        <p:txBody>
          <a:bodyPr lIns="0" tIns="0" rIns="0" bIns="0"/>
          <a:lstStyle/>
          <a:p>
            <a:endParaRPr lang="en-US" dirty="0"/>
          </a:p>
        </p:txBody>
      </p:sp>
      <p:sp>
        <p:nvSpPr>
          <p:cNvPr id="2" name="Title 1"/>
          <p:cNvSpPr>
            <a:spLocks noGrp="1"/>
          </p:cNvSpPr>
          <p:nvPr>
            <p:ph type="title"/>
          </p:nvPr>
        </p:nvSpPr>
        <p:spPr/>
        <p:txBody>
          <a:bodyPr/>
          <a:lstStyle/>
          <a:p>
            <a:r>
              <a:rPr lang="en-US" smtClean="0"/>
              <a:t>Using Boundless Presentations</a:t>
            </a:r>
            <a:endParaRPr lang="en-US" dirty="0"/>
          </a:p>
        </p:txBody>
      </p:sp>
      <p:sp>
        <p:nvSpPr>
          <p:cNvPr id="23" name="Text Placeholder 22"/>
          <p:cNvSpPr>
            <a:spLocks noGrp="1"/>
          </p:cNvSpPr>
          <p:nvPr>
            <p:ph type="body" sz="quarter" idx="10"/>
          </p:nvPr>
        </p:nvSpPr>
        <p:spPr/>
        <p:txBody>
          <a:bodyPr/>
          <a:lstStyle/>
          <a:p>
            <a:r>
              <a:rPr lang="en-US" dirty="0" smtClean="0"/>
              <a:t>The Appendix</a:t>
            </a:r>
          </a:p>
          <a:p>
            <a:pPr lvl="1"/>
            <a:r>
              <a:rPr lang="en-US" dirty="0" smtClean="0"/>
              <a:t>The appendix is for you to use to add depth and breadth to your lectures. You can simply drag and drop slides from the appendix into the main presentation to make for a richer lecture experience.</a:t>
            </a:r>
            <a:endParaRPr lang="en-US" dirty="0"/>
          </a:p>
        </p:txBody>
      </p:sp>
      <p:sp>
        <p:nvSpPr>
          <p:cNvPr id="4"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5"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pic>
        <p:nvPicPr>
          <p:cNvPr id="7" name="Picture 8"/>
          <p:cNvPicPr>
            <a:picLocks noChangeAspect="1" noChangeArrowheads="1"/>
          </p:cNvPicPr>
          <p:nvPr/>
        </p:nvPicPr>
        <p:blipFill>
          <a:blip r:embed="rId2">
            <a:extLst>
              <a:ext uri="{28A0092B-C50C-407E-A947-70E740481C1C}">
                <a14:useLocalDpi xmlns:a14="http://schemas.microsoft.com/office/drawing/2010/main" val="0"/>
              </a:ext>
            </a:extLst>
          </a:blip>
          <a:srcRect t="598" r="246" b="369"/>
          <a:stretch>
            <a:fillRect/>
          </a:stretch>
        </p:blipFill>
        <p:spPr bwMode="auto">
          <a:xfrm>
            <a:off x="3267075" y="3544887"/>
            <a:ext cx="2571750" cy="209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8" name="Picture 9"/>
          <p:cNvPicPr>
            <a:picLocks noChangeAspect="1" noChangeArrowheads="1"/>
          </p:cNvPicPr>
          <p:nvPr/>
        </p:nvPicPr>
        <p:blipFill>
          <a:blip r:embed="rId3">
            <a:extLst>
              <a:ext uri="{28A0092B-C50C-407E-A947-70E740481C1C}">
                <a14:useLocalDpi xmlns:a14="http://schemas.microsoft.com/office/drawing/2010/main" val="0"/>
              </a:ext>
            </a:extLst>
          </a:blip>
          <a:srcRect b="1579"/>
          <a:stretch>
            <a:fillRect/>
          </a:stretch>
        </p:blipFill>
        <p:spPr bwMode="auto">
          <a:xfrm>
            <a:off x="3429000" y="1219200"/>
            <a:ext cx="2401888" cy="1944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Line 6"/>
          <p:cNvSpPr>
            <a:spLocks noChangeShapeType="1"/>
          </p:cNvSpPr>
          <p:nvPr/>
        </p:nvSpPr>
        <p:spPr bwMode="auto">
          <a:xfrm>
            <a:off x="3429000" y="762000"/>
            <a:ext cx="54943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2" name="Text Placeholder 10"/>
          <p:cNvSpPr txBox="1">
            <a:spLocks/>
          </p:cNvSpPr>
          <p:nvPr/>
        </p:nvSpPr>
        <p:spPr>
          <a:xfrm>
            <a:off x="6019800" y="3581400"/>
            <a:ext cx="2819400" cy="1828800"/>
          </a:xfrm>
          <a:prstGeom prst="rect">
            <a:avLst/>
          </a:prstGeom>
        </p:spPr>
        <p:txBody>
          <a:bodyPr vert="horz" lIns="0" tIns="0" rIns="0" bIns="0"/>
          <a:lstStyle>
            <a:lvl1pPr marL="342900" indent="-342900" algn="l" rtl="0" eaLnBrk="1" fontAlgn="base" hangingPunct="1">
              <a:spcBef>
                <a:spcPts val="800"/>
              </a:spcBef>
              <a:spcAft>
                <a:spcPct val="0"/>
              </a:spcAft>
              <a:defRPr sz="1400">
                <a:solidFill>
                  <a:schemeClr val="tx2"/>
                </a:solidFill>
                <a:latin typeface="+mn-lt"/>
                <a:ea typeface="+mn-ea"/>
                <a:cs typeface="+mn-cs"/>
                <a:sym typeface="Helvetica Neue" charset="0"/>
              </a:defRPr>
            </a:lvl1pPr>
            <a:lvl2pPr marL="0" indent="0" algn="l" rtl="0" eaLnBrk="1" fontAlgn="base" hangingPunct="1">
              <a:spcBef>
                <a:spcPts val="400"/>
              </a:spcBef>
              <a:spcAft>
                <a:spcPct val="0"/>
              </a:spcAft>
              <a:buClr>
                <a:srgbClr val="828282"/>
              </a:buClr>
              <a:buSzPct val="100000"/>
              <a:buFont typeface="Arial" charset="0"/>
              <a:buNone/>
              <a:defRPr sz="1000">
                <a:solidFill>
                  <a:srgbClr val="828282"/>
                </a:solidFill>
                <a:latin typeface="Arial" charset="0"/>
                <a:ea typeface="+mn-ea"/>
                <a:cs typeface="+mn-cs"/>
                <a:sym typeface="Arial" charset="0"/>
              </a:defRPr>
            </a:lvl2pPr>
            <a:lvl3pPr marL="393700" indent="-127000" algn="l" rtl="0" eaLnBrk="1" fontAlgn="base" hangingPunct="1">
              <a:spcBef>
                <a:spcPts val="600"/>
              </a:spcBef>
              <a:spcAft>
                <a:spcPct val="0"/>
              </a:spcAft>
              <a:buClr>
                <a:srgbClr val="828282"/>
              </a:buClr>
              <a:buSzPct val="100000"/>
              <a:buFont typeface="Helvetica Neue" charset="0"/>
              <a:buChar char="-"/>
              <a:defRPr sz="1200">
                <a:solidFill>
                  <a:srgbClr val="828282"/>
                </a:solidFill>
                <a:latin typeface="+mn-lt"/>
                <a:ea typeface="+mn-ea"/>
                <a:cs typeface="+mn-cs"/>
                <a:sym typeface="Helvetica Neue" charset="0"/>
              </a:defRPr>
            </a:lvl3pPr>
            <a:lvl4pPr marL="15621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4pPr>
            <a:lvl5pPr marL="20193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5pPr>
            <a:lvl6pPr marL="24765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6pPr>
            <a:lvl7pPr marL="29337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7pPr>
            <a:lvl8pPr marL="33909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8pPr>
            <a:lvl9pPr marL="3848100" indent="-228600" algn="l" rtl="0" eaLnBrk="1" fontAlgn="base" hangingPunct="1">
              <a:spcBef>
                <a:spcPts val="500"/>
              </a:spcBef>
              <a:spcAft>
                <a:spcPct val="0"/>
              </a:spcAft>
              <a:buClr>
                <a:srgbClr val="353535"/>
              </a:buClr>
              <a:buSzPct val="100000"/>
              <a:buFont typeface="Arial" charset="0"/>
              <a:buChar char="»"/>
              <a:defRPr sz="2000">
                <a:solidFill>
                  <a:schemeClr val="tx1"/>
                </a:solidFill>
                <a:latin typeface="Arial" charset="0"/>
                <a:ea typeface="+mn-ea"/>
                <a:cs typeface="+mn-cs"/>
                <a:sym typeface="Arial" charset="0"/>
              </a:defRPr>
            </a:lvl9pPr>
          </a:lstStyle>
          <a:p>
            <a:r>
              <a:rPr lang="en-US" dirty="0" smtClean="0"/>
              <a:t>Free to edit, share, and copy</a:t>
            </a:r>
          </a:p>
          <a:p>
            <a:pPr lvl="1">
              <a:lnSpc>
                <a:spcPct val="110000"/>
              </a:lnSpc>
            </a:pPr>
            <a:r>
              <a:rPr lang="en-US" dirty="0" smtClean="0"/>
              <a:t>Feel free to edit, share, and make as many copies of the Boundless presentations as you like. We encourage you to take these presentations and make them your own.</a:t>
            </a:r>
            <a:endParaRPr lang="en-US" dirty="0"/>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TextBox 16"/>
          <p:cNvSpPr txBox="1"/>
          <p:nvPr/>
        </p:nvSpPr>
        <p:spPr>
          <a:xfrm>
            <a:off x="228600" y="304800"/>
            <a:ext cx="2590800" cy="2784353"/>
          </a:xfrm>
          <a:prstGeom prst="rect">
            <a:avLst/>
          </a:prstGeom>
          <a:noFill/>
        </p:spPr>
        <p:txBody>
          <a:bodyPr wrap="square" lIns="0" tIns="0" rIns="0" bIns="0" rtlCol="0">
            <a:spAutoFit/>
          </a:bodyPr>
          <a:lstStyle/>
          <a:p>
            <a:pPr algn="l"/>
            <a:r>
              <a:rPr lang="en-US" sz="1800" dirty="0" smtClean="0">
                <a:solidFill>
                  <a:schemeClr val="bg1"/>
                </a:solidFill>
                <a:latin typeface="Arial"/>
                <a:cs typeface="Arial"/>
              </a:rPr>
              <a:t>Boundless Teaching Platform</a:t>
            </a:r>
          </a:p>
          <a:p>
            <a:pPr algn="l">
              <a:lnSpc>
                <a:spcPct val="110000"/>
              </a:lnSpc>
              <a:spcBef>
                <a:spcPts val="800"/>
              </a:spcBef>
            </a:pPr>
            <a:r>
              <a:rPr lang="en-US" sz="800" dirty="0">
                <a:solidFill>
                  <a:srgbClr val="FFFFFF"/>
                </a:solidFill>
                <a:latin typeface="Arial" charset="0"/>
                <a:ea typeface="ＭＳ Ｐゴシック" charset="0"/>
                <a:sym typeface="Helvetica Neue" charset="0"/>
              </a:rPr>
              <a:t>Boundless empowers educators to engage their students with affordable, customizable textbooks and intuitive teaching tools. The free Boundless Teaching Platform gives educators the ability to customize textbooks in more than 20 subjects that align to hundreds of popular titles. Get started by using high quality Boundless books, or make switching to our platform easier by building from Boundless content pre-organized to match the assigned textbook. This platform gives educators the tools they need to assign readings and assessments, monitor student activity, and lead their classes with pre-made teaching resources.</a:t>
            </a:r>
          </a:p>
          <a:p>
            <a:pPr algn="l">
              <a:spcBef>
                <a:spcPts val="800"/>
              </a:spcBef>
            </a:pPr>
            <a:r>
              <a:rPr lang="en-US" sz="800" dirty="0">
                <a:solidFill>
                  <a:srgbClr val="FFFFFF"/>
                </a:solidFill>
                <a:latin typeface="Helvetica Neue" charset="0"/>
                <a:ea typeface="ＭＳ Ｐゴシック" charset="0"/>
                <a:sym typeface="Helvetica Neue" charset="0"/>
              </a:rPr>
              <a:t>Get started now at:</a:t>
            </a:r>
          </a:p>
          <a:p>
            <a:pPr algn="l"/>
            <a:endParaRPr lang="en-US" sz="1800" dirty="0">
              <a:solidFill>
                <a:schemeClr val="bg1"/>
              </a:solidFill>
              <a:latin typeface="Arial"/>
              <a:cs typeface="Arial"/>
            </a:endParaRPr>
          </a:p>
        </p:txBody>
      </p:sp>
      <p:sp>
        <p:nvSpPr>
          <p:cNvPr id="19" name="TextBox 18"/>
          <p:cNvSpPr txBox="1"/>
          <p:nvPr/>
        </p:nvSpPr>
        <p:spPr>
          <a:xfrm>
            <a:off x="228600" y="5867400"/>
            <a:ext cx="2590800" cy="340606"/>
          </a:xfrm>
          <a:prstGeom prst="rect">
            <a:avLst/>
          </a:prstGeom>
          <a:noFill/>
        </p:spPr>
        <p:txBody>
          <a:bodyPr wrap="square" lIns="0" tIns="0" rIns="0" bIns="0" rtlCol="0">
            <a:spAutoFit/>
          </a:bodyPr>
          <a:lstStyle/>
          <a:p>
            <a:pPr algn="l">
              <a:lnSpc>
                <a:spcPct val="110000"/>
              </a:lnSpc>
              <a:spcBef>
                <a:spcPts val="800"/>
              </a:spcBef>
            </a:pPr>
            <a:r>
              <a:rPr lang="en-US" sz="800" dirty="0" smtClean="0">
                <a:solidFill>
                  <a:srgbClr val="FFFFFF"/>
                </a:solidFill>
                <a:latin typeface="Arial" charset="0"/>
                <a:ea typeface="ＭＳ Ｐゴシック" charset="0"/>
                <a:sym typeface="Helvetica Neue" charset="0"/>
              </a:rPr>
              <a:t>If you have any questions or problems please email:</a:t>
            </a:r>
          </a:p>
          <a:p>
            <a:pPr algn="l">
              <a:lnSpc>
                <a:spcPct val="80000"/>
              </a:lnSpc>
              <a:spcBef>
                <a:spcPts val="800"/>
              </a:spcBef>
            </a:pPr>
            <a:r>
              <a:rPr lang="en-US" sz="800" dirty="0" err="1" smtClean="0">
                <a:solidFill>
                  <a:srgbClr val="FFFFFF"/>
                </a:solidFill>
                <a:latin typeface="Arial" charset="0"/>
                <a:ea typeface="ＭＳ Ｐゴシック" charset="0"/>
                <a:cs typeface="Arial"/>
                <a:sym typeface="Helvetica Neue" charset="0"/>
                <a:hlinkClick r:id="rId6"/>
              </a:rPr>
              <a:t>educators@boundless.com</a:t>
            </a:r>
            <a:endParaRPr lang="en-US" sz="1800" dirty="0">
              <a:solidFill>
                <a:schemeClr val="bg1"/>
              </a:solidFill>
              <a:latin typeface="Arial"/>
              <a:cs typeface="Arial"/>
            </a:endParaRPr>
          </a:p>
        </p:txBody>
      </p:sp>
      <p:sp>
        <p:nvSpPr>
          <p:cNvPr id="3" name="TextBox 2"/>
          <p:cNvSpPr txBox="1"/>
          <p:nvPr/>
        </p:nvSpPr>
        <p:spPr>
          <a:xfrm>
            <a:off x="228600" y="2819400"/>
            <a:ext cx="2590800" cy="123111"/>
          </a:xfrm>
          <a:prstGeom prst="rect">
            <a:avLst/>
          </a:prstGeom>
          <a:noFill/>
        </p:spPr>
        <p:txBody>
          <a:bodyPr wrap="square" lIns="0" tIns="0" rIns="0" bIns="0" rtlCol="0">
            <a:spAutoFit/>
          </a:bodyPr>
          <a:lstStyle/>
          <a:p>
            <a:pPr algn="l"/>
            <a:r>
              <a:rPr lang="en-US" sz="800" dirty="0" smtClean="0">
                <a:latin typeface="Arial"/>
                <a:cs typeface="Arial"/>
                <a:hlinkClick r:id="rId7"/>
              </a:rPr>
              <a:t>http://</a:t>
            </a:r>
            <a:r>
              <a:rPr lang="en-US" sz="800" dirty="0" err="1" smtClean="0">
                <a:latin typeface="Arial"/>
                <a:cs typeface="Arial"/>
                <a:hlinkClick r:id="rId7"/>
              </a:rPr>
              <a:t>boundless.com</a:t>
            </a:r>
            <a:r>
              <a:rPr lang="en-US" sz="800" dirty="0" smtClean="0">
                <a:latin typeface="Arial"/>
                <a:cs typeface="Arial"/>
                <a:hlinkClick r:id="rId7"/>
              </a:rPr>
              <a:t>/teaching-platform</a:t>
            </a:r>
            <a:endParaRPr lang="en-US" sz="800" dirty="0">
              <a:latin typeface="Arial"/>
              <a:cs typeface="Arial"/>
            </a:endParaRPr>
          </a:p>
        </p:txBody>
      </p:sp>
    </p:spTree>
    <p:extLst>
      <p:ext uri="{BB962C8B-B14F-4D97-AF65-F5344CB8AC3E}">
        <p14:creationId xmlns:p14="http://schemas.microsoft.com/office/powerpoint/2010/main" val="3377858826"/>
      </p:ext>
    </p:extLst>
  </p:cSld>
  <p:clrMapOvr>
    <a:masterClrMapping/>
  </p:clrMapOvr>
  <p:transition xmlns:p14="http://schemas.microsoft.com/office/powerpoint/2010/mai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BoundlessHQ_small.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048000" cy="6464300"/>
          </a:xfrm>
          <a:prstGeom prst="rect">
            <a:avLst/>
          </a:prstGeom>
        </p:spPr>
      </p:pic>
      <p:sp>
        <p:nvSpPr>
          <p:cNvPr id="16" name="Text Placeholder 15"/>
          <p:cNvSpPr>
            <a:spLocks noGrp="1"/>
          </p:cNvSpPr>
          <p:nvPr>
            <p:ph type="body" sz="quarter" idx="10"/>
          </p:nvPr>
        </p:nvSpPr>
        <p:spPr/>
        <p:txBody>
          <a:bodyPr/>
          <a:lstStyle/>
          <a:p>
            <a:pPr>
              <a:lnSpc>
                <a:spcPct val="110000"/>
              </a:lnSpc>
            </a:pPr>
            <a:r>
              <a:rPr lang="en-US" dirty="0" smtClean="0"/>
              <a:t>Boundless is an innovative technology company making education more affordable and accessible for students everywhere. The company creates the world’s best open educational content in 20+ subjects that align to more than 1,000 popular college textbooks. Boundless integrates learning technology into all its premium books to help students study more efficiently at a fraction of the cost of traditional textbooks. The company also empowers educators to engage their students more effectively through customizable books and intuitive teaching tools as part of the Boundless Teaching Platform. More than 2 million learners access Boundless free and premium content each month across the company’s wide distribution platforms, including its website, </a:t>
            </a:r>
            <a:r>
              <a:rPr lang="en-US" dirty="0" err="1" smtClean="0"/>
              <a:t>iOS</a:t>
            </a:r>
            <a:r>
              <a:rPr lang="en-US" dirty="0" smtClean="0"/>
              <a:t> apps, Kindle books, and </a:t>
            </a:r>
            <a:r>
              <a:rPr lang="en-US" dirty="0" err="1" smtClean="0"/>
              <a:t>iBooks</a:t>
            </a:r>
            <a:r>
              <a:rPr lang="en-US" dirty="0" smtClean="0"/>
              <a:t>. To get started learning or teaching with Boundless, visit </a:t>
            </a:r>
            <a:r>
              <a:rPr lang="en-US" dirty="0" smtClean="0">
                <a:hlinkClick r:id="rId3"/>
              </a:rPr>
              <a:t>boundless.com</a:t>
            </a:r>
            <a:r>
              <a:rPr lang="en-US" dirty="0" smtClean="0"/>
              <a:t>.</a:t>
            </a:r>
            <a:endParaRPr lang="en-US" dirty="0"/>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3429000" y="762000"/>
            <a:ext cx="54943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0" name="Rectangle 9"/>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2"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3"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Title 16"/>
          <p:cNvSpPr>
            <a:spLocks noGrp="1"/>
          </p:cNvSpPr>
          <p:nvPr>
            <p:ph type="title"/>
          </p:nvPr>
        </p:nvSpPr>
        <p:spPr/>
        <p:txBody>
          <a:bodyPr/>
          <a:lstStyle/>
          <a:p>
            <a:r>
              <a:rPr lang="en-US" dirty="0" smtClean="0"/>
              <a:t>About Boundless</a:t>
            </a:r>
            <a:endParaRPr lang="en-US" dirty="0"/>
          </a:p>
        </p:txBody>
      </p:sp>
    </p:spTree>
    <p:extLst>
      <p:ext uri="{BB962C8B-B14F-4D97-AF65-F5344CB8AC3E}">
        <p14:creationId xmlns:p14="http://schemas.microsoft.com/office/powerpoint/2010/main" val="1703359636"/>
      </p:ext>
    </p:extLst>
  </p:cSld>
  <p:clrMapOvr>
    <a:masterClrMapping/>
  </p:clrMapOvr>
  <p:transition xmlns:p14="http://schemas.microsoft.com/office/powerpoint/2010/mai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ectionimage.jpg"/>
          <p:cNvPicPr>
            <a:picLocks noChangeAspect="1"/>
          </p:cNvPicPr>
          <p:nvPr/>
        </p:nvPicPr>
        <p:blipFill>
          <a:blip r:embed="rId6">
            <a:extLst>
              <a:ext uri="{56a30f06539ed2d045c0ace134a25fb7}">
                <a14:useLocalDpi xmlns:a14="http://schemas.microsoft.com/office/drawing/2010/main" val="0"/>
              </a:ext>
            </a:extLst>
          </a:blip>
          <a:stretch>
            <a:fillRect/>
          </a:stretch>
        </p:blipFill>
        <p:spPr>
          <a:xfrm>
            <a:off x="152400" y="1447800"/>
            <a:ext cx="2768600" cy="2436368"/>
          </a:xfrm>
          <a:prstGeom prst="rect">
            <a:avLst/>
          </a:prstGeom>
        </p:spPr>
      </p:pic>
      <p:sp>
        <p:nvSpPr>
          <p:cNvPr id="22" name="Text Placeholder 21"/>
          <p:cNvSpPr>
            <a:spLocks noGrp="1"/>
          </p:cNvSpPr>
          <p:nvPr>
            <p:ph type="body" sz="quarter" idx="10"/>
          </p:nvPr>
        </p:nvSpPr>
        <p:spPr>
          <a:xfrm>
            <a:off x="3231005" y="1371600"/>
            <a:ext cx="5664901" cy="4800600"/>
          </a:xfrm>
        </p:spPr>
        <p:txBody>
          <a:bodyPr/>
          <a:lstStyle/>
          <a:p>
            <a:pPr marL="115888" indent="-115888"/>
            <a:r>
              <a:rPr lang="en-US" dirty="0" smtClean="0"/>
              <a:t>The Importance of Trade</a:t>
            </a:r>
          </a:p>
          <a:p>
            <a:pPr marL="115888" indent="-115888"/>
            <a:r>
              <a:rPr lang="en-US" dirty="0" smtClean="0"/>
              <a:t>The Balance of Trade</a:t>
            </a:r>
          </a:p>
        </p:txBody>
      </p:sp>
      <p:sp>
        <p:nvSpPr>
          <p:cNvPr id="21" name="Title 20"/>
          <p:cNvSpPr>
            <a:spLocks noGrp="1"/>
          </p:cNvSpPr>
          <p:nvPr>
            <p:ph type="title"/>
          </p:nvPr>
        </p:nvSpPr>
        <p:spPr>
          <a:xfrm>
            <a:off x="152400" y="381000"/>
            <a:ext cx="8686800" cy="685800"/>
          </a:xfrm>
        </p:spPr>
        <p:txBody>
          <a:bodyPr/>
          <a:lstStyle/>
          <a:p>
            <a:r>
              <a:rPr lang="en-US" dirty="0" smtClean="0"/>
              <a:t>The United States in the Global Economy</a:t>
            </a:r>
            <a:endParaRPr lang="en-US" dirty="0"/>
          </a:p>
        </p:txBody>
      </p:sp>
      <p:sp>
        <p:nvSpPr>
          <p:cNvPr id="5"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The United States in the Global Economy</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
        <p:nvSpPr>
          <p:cNvPr id="7" name="Line 6"/>
          <p:cNvSpPr>
            <a:spLocks noChangeShapeType="1"/>
          </p:cNvSpPr>
          <p:nvPr/>
        </p:nvSpPr>
        <p:spPr bwMode="auto">
          <a:xfrm>
            <a:off x="152400" y="1143000"/>
            <a:ext cx="87709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1"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2"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3"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pic>
        <p:nvPicPr>
          <p:cNvPr id="14" name="Picture 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0"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5"/>
              </a:rPr>
              <a:t>www.www/boundless.com/economics?campaign_content=book_1515_section_126&amp;campaign_term=Economics&amp;utm_campaign=powerpoint&amp;utm_medium=direct&amp;utm_source=boundless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Tree>
    <p:extLst>
      <p:ext uri="{BB962C8B-B14F-4D97-AF65-F5344CB8AC3E}">
        <p14:creationId xmlns:p14="http://schemas.microsoft.com/office/powerpoint/2010/main" val="372285756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The international market serves as an important place for the exchange of goods and services.</a:t>
            </a:r>
          </a:p>
          <a:p>
            <a:pPr marL="115888" indent="-115888"/>
            <a:r>
              <a:rPr lang="en-US" sz="1200" dirty="0" smtClean="0"/>
              <a:t>Economic theory shows that there are gains from trade for both countries involved.</a:t>
            </a:r>
          </a:p>
          <a:p>
            <a:pPr marL="115888" indent="-115888"/>
            <a:r>
              <a:rPr lang="en-US" sz="1200" dirty="0" smtClean="0"/>
              <a:t>Advances in transportation has dramatically reduced the costs of moving goods around the globe.</a:t>
            </a:r>
          </a:p>
          <a:p>
            <a:pPr marL="115888" indent="-115888"/>
            <a:r>
              <a:rPr lang="en-US" sz="1200" dirty="0" smtClean="0"/>
              <a:t>Technological advances have made international production and trade easier to coordinate.</a:t>
            </a:r>
          </a:p>
          <a:p>
            <a:pPr marL="115888" indent="-115888"/>
            <a:r>
              <a:rPr lang="en-US" sz="1200" dirty="0" smtClean="0"/>
              <a:t>Trade barriers between countries have fallen and are likely to continue to fall.</a:t>
            </a:r>
          </a:p>
        </p:txBody>
      </p:sp>
      <p:sp>
        <p:nvSpPr>
          <p:cNvPr id="4" name="Title 3"/>
          <p:cNvSpPr>
            <a:spLocks noGrp="1"/>
          </p:cNvSpPr>
          <p:nvPr>
            <p:ph type="title"/>
          </p:nvPr>
        </p:nvSpPr>
        <p:spPr/>
        <p:txBody>
          <a:bodyPr/>
          <a:lstStyle/>
          <a:p>
            <a:r>
              <a:rPr lang="en-US" dirty="0" smtClean="0"/>
              <a:t>The Importance of Trade</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the-united-states-in-the-global-economy-126/the-importance-of-trade-499-12595?campaign_content=book_1515_section_126&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Silk Road Trade</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The United States in the Global Economy</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56a30f06539ed2d045c0ace134a25fb7}">
                <a14:useLocalDpi xmlns:a14="http://schemas.microsoft.com/office/drawing/2010/main" val="0"/>
              </a:ext>
            </a:extLst>
          </a:blip>
          <a:stretch>
            <a:fillRect/>
          </a:stretch>
        </p:blipFill>
        <p:spPr>
          <a:xfrm>
            <a:off x="6146800" y="1447800"/>
            <a:ext cx="2352386" cy="2070100"/>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p:cNvSpPr>
            <a:spLocks noGrp="1"/>
          </p:cNvSpPr>
          <p:nvPr>
            <p:ph type="body" sz="quarter" idx="10"/>
          </p:nvPr>
        </p:nvSpPr>
        <p:spPr>
          <a:xfrm>
            <a:off x="228601" y="1371600"/>
            <a:ext cx="5638799" cy="4876800"/>
          </a:xfrm>
        </p:spPr>
        <p:txBody>
          <a:bodyPr/>
          <a:lstStyle/>
          <a:p>
            <a:pPr marL="115888" indent="-115888"/>
            <a:r>
              <a:rPr lang="en-US" sz="1200" dirty="0" smtClean="0"/>
              <a:t>A positive balance is known as a trade surplus if it consists of exporting more than is imported; a negative balance is referred to as a trade deficit or, informally, a trade gap.</a:t>
            </a:r>
          </a:p>
          <a:p>
            <a:pPr marL="115888" indent="-115888"/>
            <a:r>
              <a:rPr lang="en-US" sz="1200" dirty="0" smtClean="0"/>
              <a:t>Factors that can affect the balance of trade include the currency exchange rate, cost of inputs, barriers to trade such as tariffs and regulations, and the prices of domestic goods.</a:t>
            </a:r>
          </a:p>
          <a:p>
            <a:pPr marL="115888" indent="-115888"/>
            <a:r>
              <a:rPr lang="en-US" sz="1200" dirty="0" smtClean="0"/>
              <a:t>The twin deficits hypothesis contends that there is a strong positive relationship between a national economy's current account balance and its government budget balance.</a:t>
            </a:r>
          </a:p>
        </p:txBody>
      </p:sp>
      <p:sp>
        <p:nvSpPr>
          <p:cNvPr id="4" name="Title 3"/>
          <p:cNvSpPr>
            <a:spLocks noGrp="1"/>
          </p:cNvSpPr>
          <p:nvPr>
            <p:ph type="title"/>
          </p:nvPr>
        </p:nvSpPr>
        <p:spPr/>
        <p:txBody>
          <a:bodyPr/>
          <a:lstStyle/>
          <a:p>
            <a:r>
              <a:rPr lang="en-US" dirty="0" smtClean="0"/>
              <a:t>The Balance of Trade</a:t>
            </a:r>
            <a:endParaRPr lang="en-US" dirty="0"/>
          </a:p>
        </p:txBody>
      </p:sp>
      <p:sp>
        <p:nvSpPr>
          <p:cNvPr id="6"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8"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0"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4770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66167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u="sng" dirty="0" smtClean="0">
                <a:solidFill>
                  <a:srgbClr val="FFFFFF"/>
                </a:solidFill>
                <a:latin typeface="Arial"/>
                <a:ea typeface="ＭＳ Ｐゴシック" charset="0"/>
                <a:cs typeface="Arial"/>
                <a:sym typeface="Helvetica Neue" charset="0"/>
                <a:hlinkClick r:id="rId4"/>
              </a:rPr>
              <a:t>www.www/boundless.com/economics/textbooks/boundless-economics-textbook/international-trade-31/the-united-states-in-the-global-economy-126/the-balance-of-trade-500-12596?campaign_content=book_1515_section_126&amp;campaign_term=Economics&amp;utm_campaign=powerpoint&amp;utm_medium=direct&amp;utm_source=boundless</a:t>
            </a:r>
            <a:endParaRPr lang="en-US" sz="800" u="sng" dirty="0">
              <a:solidFill>
                <a:srgbClr val="FFFFFF"/>
              </a:solidFill>
              <a:latin typeface="Arial"/>
              <a:ea typeface="ＭＳ Ｐゴシック" charset="0"/>
              <a:cs typeface="Arial"/>
              <a:sym typeface="Helvetica Neue" charset="0"/>
            </a:endParaRPr>
          </a:p>
        </p:txBody>
      </p:sp>
      <p:sp>
        <p:nvSpPr>
          <p:cNvPr id="21" name="Line 6"/>
          <p:cNvSpPr>
            <a:spLocks noChangeShapeType="1"/>
          </p:cNvSpPr>
          <p:nvPr/>
        </p:nvSpPr>
        <p:spPr bwMode="auto">
          <a:xfrm>
            <a:off x="228600" y="11430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22" name="TextBox 21"/>
          <p:cNvSpPr txBox="1"/>
          <p:nvPr/>
        </p:nvSpPr>
        <p:spPr>
          <a:xfrm>
            <a:off x="6172200" y="3657600"/>
            <a:ext cx="2743200" cy="492443"/>
          </a:xfrm>
          <a:prstGeom prst="rect">
            <a:avLst/>
          </a:prstGeom>
          <a:noFill/>
        </p:spPr>
        <p:txBody>
          <a:bodyPr wrap="square" lIns="0" tIns="0" rIns="0" bIns="0" rtlCol="0" anchor="t">
            <a:spAutoFit/>
          </a:bodyPr>
          <a:lstStyle/>
          <a:p>
            <a:pPr algn="l"/>
            <a:r>
              <a:rPr lang="en-US" sz="1000" dirty="0" smtClean="0">
                <a:solidFill>
                  <a:schemeClr val="bg2"/>
                </a:solidFill>
                <a:latin typeface="Arial"/>
                <a:cs typeface="Arial"/>
              </a:rPr>
              <a:t>Twin Deficits in the US</a:t>
            </a:r>
          </a:p>
          <a:p>
            <a:pPr algn="l">
              <a:lnSpc>
                <a:spcPct val="150000"/>
              </a:lnSpc>
            </a:pP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a:p>
            <a:pPr algn="l"/>
            <a:endParaRPr lang="en-US" sz="1000" dirty="0">
              <a:solidFill>
                <a:schemeClr val="bg2"/>
              </a:solidFill>
              <a:latin typeface="Arial"/>
              <a:cs typeface="Arial"/>
            </a:endParaRPr>
          </a:p>
        </p:txBody>
      </p:sp>
      <p:sp>
        <p:nvSpPr>
          <p:cNvPr id="18"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
            </a:r>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r>
              <a:rPr lang="en-US" sz="1000" dirty="0" smtClean="0">
                <a:solidFill>
                  <a:srgbClr val="828282"/>
                </a:solidFill>
                <a:latin typeface="Helvetica Neue Light" charset="0"/>
                <a:ea typeface="ＭＳ Ｐゴシック" charset="0"/>
                <a:cs typeface="Helvetica Neue Light" charset="0"/>
                <a:sym typeface="Helvetica Neue Light" charset="0"/>
              </a:rPr>
              <a:t> &gt; </a:t>
            </a:r>
            <a:r>
              <a:rPr lang="en-US" sz="1000" dirty="0" smtClean="0">
                <a:solidFill>
                  <a:srgbClr val="828282"/>
                </a:solidFill>
                <a:latin typeface="Helvetica Neue Light" charset="0"/>
                <a:ea typeface="ＭＳ Ｐゴシック" charset="0"/>
                <a:cs typeface="Helvetica Neue Light" charset="0"/>
                <a:sym typeface="Helvetica Neue Light" charset="0"/>
              </a:rPr>
              <a:t>The United States in the Global Economy</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2" name="Picture 1" descr="conceptimage.jpg"/>
          <p:cNvPicPr>
            <a:picLocks noChangeAspect="1"/>
          </p:cNvPicPr>
          <p:nvPr/>
        </p:nvPicPr>
        <p:blipFill>
          <a:blip r:embed="rId7">
            <a:extLst>
              <a:ext uri="{839e9414d44846cf8bedf2c1cb9cf015}">
                <a14:useLocalDpi xmlns:a14="http://schemas.microsoft.com/office/drawing/2010/main" val="0"/>
              </a:ext>
            </a:extLst>
          </a:blip>
          <a:stretch>
            <a:fillRect/>
          </a:stretch>
        </p:blipFill>
        <p:spPr>
          <a:xfrm>
            <a:off x="6146800" y="1447800"/>
            <a:ext cx="2768600" cy="1723952"/>
          </a:xfrm>
          <a:prstGeom prst="rect">
            <a:avLst/>
          </a:prstGeom>
        </p:spPr>
      </p:pic>
    </p:spTree>
    <p:extLst>
      <p:ext uri="{BB962C8B-B14F-4D97-AF65-F5344CB8AC3E}">
        <p14:creationId xmlns:p14="http://schemas.microsoft.com/office/powerpoint/2010/main" val="166568843"/>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2" name="Title 1"/>
          <p:cNvSpPr>
            <a:spLocks noGrp="1"/>
          </p:cNvSpPr>
          <p:nvPr>
            <p:ph type="title"/>
          </p:nvPr>
        </p:nvSpPr>
        <p:spPr/>
        <p:txBody>
          <a:bodyPr/>
          <a:lstStyle/>
          <a:p>
            <a:r>
              <a:rPr lang="en-US" smtClean="0"/>
              <a:t>Appendix</a:t>
            </a:r>
            <a:endParaRPr lang="en-US" dirty="0"/>
          </a:p>
        </p:txBody>
      </p:sp>
    </p:spTree>
    <p:extLst>
      <p:ext uri="{BB962C8B-B14F-4D97-AF65-F5344CB8AC3E}">
        <p14:creationId xmlns:p14="http://schemas.microsoft.com/office/powerpoint/2010/main" val="1737923768"/>
      </p:ext>
    </p:extLst>
  </p:cSld>
  <p:clrMapOvr>
    <a:masterClrMapping/>
  </p:clrMapOvr>
  <p:transition xmlns:p14="http://schemas.microsoft.com/office/powerpoint/2010/mai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Key terms</a:t>
            </a:r>
            <a:endParaRPr lang="en-US" dirty="0"/>
          </a:p>
        </p:txBody>
      </p:sp>
      <p:sp>
        <p:nvSpPr>
          <p:cNvPr id="10" name="Text Placeholder 9"/>
          <p:cNvSpPr>
            <a:spLocks noGrp="1"/>
          </p:cNvSpPr>
          <p:nvPr>
            <p:ph type="body" sz="quarter" idx="10"/>
          </p:nvPr>
        </p:nvSpPr>
        <p:spPr/>
        <p:txBody>
          <a:bodyPr/>
          <a:lstStyle/>
          <a:p>
            <a:r>
              <a:rPr lang="en-US" sz="1200" dirty="0" smtClean="0"/>
              <a:t/>
            </a:r>
            <a:r>
              <a:rPr lang="en-US" sz="1200" dirty="0" smtClean="0"/>
              <a:t>comparative advantage</a:t>
            </a:r>
            <a:r>
              <a:rPr lang="en-US" sz="1200" dirty="0" smtClean="0"/>
              <a:t> </a:t>
            </a:r>
            <a:r>
              <a:rPr lang="en-US" sz="1200" dirty="0" smtClean="0">
                <a:solidFill>
                  <a:schemeClr val="bg2"/>
                </a:solidFill>
              </a:rPr>
              <a:t>The ability of a party to produce a particular good or service at a lower margin and opportunity cost over another.</a:t>
            </a:r>
          </a:p>
          <a:p>
            <a:r>
              <a:rPr lang="en-US" sz="1200" dirty="0" smtClean="0"/>
              <a:t/>
            </a:r>
            <a:r>
              <a:rPr lang="en-US" sz="1200" dirty="0" smtClean="0"/>
              <a:t>net capital outflow</a:t>
            </a:r>
            <a:r>
              <a:rPr lang="en-US" sz="1200" dirty="0" smtClean="0"/>
              <a:t> </a:t>
            </a:r>
            <a:r>
              <a:rPr lang="en-US" sz="1200" dirty="0" smtClean="0">
                <a:solidFill>
                  <a:schemeClr val="bg2"/>
                </a:solidFill>
              </a:rPr>
              <a:t>The net flow of funds being invested abroad by a country during a certain period of time.</a:t>
            </a:r>
          </a:p>
          <a:p>
            <a:r>
              <a:rPr lang="en-US" sz="1200" dirty="0" smtClean="0"/>
              <a:t/>
            </a:r>
            <a:r>
              <a:rPr lang="en-US" sz="1200" dirty="0" smtClean="0"/>
              <a:t>net exports</a:t>
            </a:r>
            <a:r>
              <a:rPr lang="en-US" sz="1200" dirty="0" smtClean="0"/>
              <a:t> </a:t>
            </a:r>
            <a:r>
              <a:rPr lang="en-US" sz="1200" dirty="0">
                <a:solidFill>
                  <a:schemeClr val="bg2"/>
                </a:solidFill>
              </a:rPr>
              <a:t>The difference between the monetary value of exports and imports.</a:t>
            </a:r>
          </a:p>
          <a:p>
            <a:r>
              <a:rPr lang="en-US" sz="1200" dirty="0"/>
              <a:t/>
            </a:r>
            <a:r>
              <a:rPr lang="en-US" sz="1200" dirty="0"/>
              <a:t>production possibilities curve</a:t>
            </a:r>
            <a:r>
              <a:rPr lang="en-US" sz="1200" dirty="0"/>
              <a:t> </a:t>
            </a:r>
            <a:r>
              <a:rPr lang="en-US" sz="1200" dirty="0">
                <a:solidFill>
                  <a:schemeClr val="bg2"/>
                </a:solidFill>
              </a:rPr>
              <a:t>The various combinations of amounts of two commodities that could be produced using the same fixed total amount of each of the factors of production</a:t>
            </a:r>
          </a:p>
        </p:txBody>
      </p:sp>
      <p:sp>
        <p:nvSpPr>
          <p:cNvPr id="3"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5"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228600" y="9144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Tree>
    <p:extLst>
      <p:ext uri="{BB962C8B-B14F-4D97-AF65-F5344CB8AC3E}">
        <p14:creationId xmlns:p14="http://schemas.microsoft.com/office/powerpoint/2010/main" val="1732068689"/>
      </p:ext>
    </p:extLst>
  </p:cSld>
  <p:clrMapOvr>
    <a:masterClrMapping/>
  </p:clrMapOvr>
  <p:transition xmlns:p14="http://schemas.microsoft.com/office/powerpoint/2010/mai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Silk Road Trade</a:t>
            </a:r>
          </a:p>
          <a:p>
            <a:pPr lvl="1"/>
            <a:r>
              <a:rPr lang="en-US" dirty="0" smtClean="0"/>
              <a:t>Even in ancient times, people benefited from widespread international trade. The benefits from international trade have increased as costs decline and the international system becomes better integrated.</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Wikipedia.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"Silkroutes."</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Public domain</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http://en.wikipedia.org/wiki/File:Silkroutes.jpg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56a30f06539ed2d045c0ace134a25fb7}">
                <a14:useLocalDpi xmlns:a14="http://schemas.microsoft.com/office/drawing/2010/main" val="0"/>
              </a:ext>
            </a:extLst>
          </a:blip>
          <a:stretch>
            <a:fillRect/>
          </a:stretch>
        </p:blipFill>
        <p:spPr>
          <a:xfrm>
            <a:off x="2104159" y="533400"/>
            <a:ext cx="4935681" cy="4343400"/>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304800" y="5029200"/>
            <a:ext cx="8534400" cy="1295400"/>
          </a:xfrm>
        </p:spPr>
        <p:txBody>
          <a:bodyPr/>
          <a:lstStyle/>
          <a:p>
            <a:r>
              <a:rPr lang="en-US" dirty="0" smtClean="0"/>
              <a:t>Twin Deficits in the US</a:t>
            </a:r>
          </a:p>
          <a:p>
            <a:pPr lvl="1"/>
            <a:r>
              <a:rPr lang="en-US" dirty="0" smtClean="0"/>
              <a:t>In the U.S., net borrowing has tended to have a direct relationship with net imports. The red line represents net imports, which is equivalent to the negative balance of trade, and the black line represents net borrowing, which is equivalent to the government budget deficit. Although the two are not identical, a rise in one tends to accompany a rise in the other, and vice versa.</a:t>
            </a:r>
          </a:p>
        </p:txBody>
      </p:sp>
      <p:sp>
        <p:nvSpPr>
          <p:cNvPr id="5" name="Rectangle 4"/>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7"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9" name="Rectangle 8"/>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11"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2"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3"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16" name="Rectangle 8"/>
          <p:cNvSpPr>
            <a:spLocks/>
          </p:cNvSpPr>
          <p:nvPr/>
        </p:nvSpPr>
        <p:spPr bwMode="auto">
          <a:xfrm>
            <a:off x="3962400" y="6477000"/>
            <a:ext cx="51054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0"/>
          <p:cNvSpPr>
            <a:spLocks/>
          </p:cNvSpPr>
          <p:nvPr/>
        </p:nvSpPr>
        <p:spPr bwMode="auto">
          <a:xfrm>
            <a:off x="1676400" y="6629400"/>
            <a:ext cx="73914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i="1" dirty="0" smtClean="0">
                <a:solidFill>
                  <a:srgbClr val="828282"/>
                </a:solidFill>
                <a:latin typeface="Arial" charset="0"/>
                <a:ea typeface="ＭＳ Ｐゴシック" charset="0"/>
                <a:sym typeface="Helvetica Neue" charset="0"/>
              </a:rPr>
              <a:t>Wikipedia.</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"TwinE."</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3"/>
              </a:rPr>
              <a:t>GNU FDL</a:t>
            </a:r>
            <a:r>
              <a:rPr lang="en-US" sz="800" dirty="0" smtClean="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hlinkClick r:id="rId4"/>
              </a:rPr>
              <a:t>http://en.wikipedia.org/wiki/File:TwinE.PNG</a:t>
            </a:r>
            <a:r>
              <a:rPr lang="en-US" sz="800" dirty="0" smtClean="0">
                <a:solidFill>
                  <a:srgbClr val="828282"/>
                </a:solidFill>
                <a:latin typeface="Arial" charset="0"/>
                <a:ea typeface="ＭＳ Ｐゴシック" charset="0"/>
                <a:sym typeface="Helvetica Neue" charset="0"/>
              </a:rPr>
              <a:t> </a:t>
            </a:r>
            <a:r>
              <a:rPr lang="en-US" sz="800" u="sng" dirty="0" smtClean="0">
                <a:solidFill>
                  <a:srgbClr val="FFFFFF"/>
                </a:solidFill>
                <a:latin typeface="Arial"/>
                <a:ea typeface="ＭＳ Ｐゴシック" charset="0"/>
                <a:cs typeface="Arial"/>
                <a:sym typeface="Helvetica Neue" charset="0"/>
                <a:hlinkClick r:id="rId5"/>
              </a:rPr>
              <a:t>View on Boundless.com</a:t>
            </a:r>
            <a:endParaRPr lang="en-US" sz="800" u="sng" dirty="0">
              <a:solidFill>
                <a:srgbClr val="FFFFFF"/>
              </a:solidFill>
              <a:latin typeface="Arial"/>
              <a:ea typeface="ＭＳ Ｐゴシック" charset="0"/>
              <a:cs typeface="Arial"/>
              <a:sym typeface="Helvetica Neue" charset="0"/>
            </a:endParaRPr>
          </a:p>
        </p:txBody>
      </p:sp>
      <p:sp>
        <p:nvSpPr>
          <p:cNvPr id="14"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pic>
        <p:nvPicPr>
          <p:cNvPr id="8" name="Picture 7" descr="appendiximage.jpg"/>
          <p:cNvPicPr>
            <a:picLocks noChangeAspect="1"/>
          </p:cNvPicPr>
          <p:nvPr/>
        </p:nvPicPr>
        <p:blipFill>
          <a:blip r:embed="rId7">
            <a:extLst>
              <a:ext uri="{839e9414d44846cf8bedf2c1cb9cf015}">
                <a14:useLocalDpi xmlns:a14="http://schemas.microsoft.com/office/drawing/2010/main" val="0"/>
              </a:ext>
            </a:extLst>
          </a:blip>
          <a:stretch>
            <a:fillRect/>
          </a:stretch>
        </p:blipFill>
        <p:spPr>
          <a:xfrm>
            <a:off x="1084336" y="533400"/>
            <a:ext cx="6975327" cy="4343400"/>
          </a:xfrm>
          <a:prstGeom prst="rect">
            <a:avLst/>
          </a:prstGeom>
        </p:spPr>
      </p:pic>
    </p:spTree>
    <p:extLst>
      <p:ext uri="{BB962C8B-B14F-4D97-AF65-F5344CB8AC3E}">
        <p14:creationId xmlns:p14="http://schemas.microsoft.com/office/powerpoint/2010/main" val="139829866"/>
      </p:ext>
    </p:extLst>
  </p:cSld>
  <p:clrMapOvr>
    <a:masterClrMapping/>
  </p:clrMapOvr>
  <p:transition xmlns:p14="http://schemas.microsoft.com/office/powerpoint/2010/mai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Which of these caused the United States' rapid growth of trade with other countries after WWII?</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All of these answers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More favorable government policies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Transportation advancement</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Technological improvement</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2819400" y="6477000"/>
            <a:ext cx="6223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a:t>
            </a:r>
            <a:r>
              <a:rPr lang="en-US" sz="800" dirty="0" smtClean="0">
                <a:solidFill>
                  <a:srgbClr val="828282"/>
                </a:solidFill>
                <a:latin typeface="Arial" charset="0"/>
                <a:ea typeface="ＭＳ Ｐゴシック" charset="0"/>
                <a:sym typeface="Helvetica Neue" charset="0"/>
              </a:rPr>
              <a:t>yours </a:t>
            </a:r>
            <a:r>
              <a:rPr lang="en-US" sz="800" dirty="0">
                <a:solidFill>
                  <a:srgbClr val="828282"/>
                </a:solidFill>
                <a:latin typeface="Arial" charset="0"/>
                <a:ea typeface="ＭＳ Ｐゴシック" charset="0"/>
                <a:sym typeface="Helvetica Neue" charset="0"/>
              </a:rPr>
              <a:t>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smtClean="0">
                <a:solidFill>
                  <a:srgbClr val="828282"/>
                </a:solidFill>
                <a:latin typeface="Arial" charset="0"/>
                <a:ea typeface="ＭＳ Ｐゴシック" charset="0"/>
                <a:sym typeface="Helvetica Neue" charset="0"/>
              </a:rPr>
              <a:t/>
            </a:r>
            <a:r>
              <a:rPr lang="en-US" sz="800" dirty="0" smtClean="0">
                <a:solidFill>
                  <a:srgbClr val="828282"/>
                </a:solidFill>
                <a:latin typeface="Arial" charset="0"/>
                <a:ea typeface="ＭＳ Ｐゴシック" charset="0"/>
                <a:sym typeface="Helvetica Neue" charset="0"/>
              </a:rPr>
              <a:t>"Boundless."</a:t>
            </a:r>
            <a:r>
              <a:rPr lang="en-US" sz="800" dirty="0" smtClean="0">
                <a:solidFill>
                  <a:srgbClr val="828282"/>
                </a:solidFill>
                <a:latin typeface="Arial" charset="0"/>
                <a:ea typeface="ＭＳ Ｐゴシック" charset="0"/>
                <a:sym typeface="Helvetica Neue" charset="0"/>
              </a:rPr>
              <a:t> </a:t>
            </a:r>
            <a:r>
              <a:rPr lang="en-US" sz="800">
                <a:solidFill>
                  <a:srgbClr val="828282"/>
                </a:solidFill>
                <a:latin typeface="Arial" charset="0"/>
                <a:ea typeface="ＭＳ Ｐゴシック" charset="0"/>
                <a:sym typeface="Helvetica Neue" charset="0"/>
                <a:hlinkClick r:id="rId4"/>
              </a:rPr>
              <a:t>CC BY-SA 3.0</a:t>
            </a:r>
            <a:r>
              <a:rPr lang="en-US" sz="800">
                <a:solidFill>
                  <a:srgbClr val="828282"/>
                </a:solidFill>
                <a:latin typeface="Arial" charset="0"/>
                <a:ea typeface="ＭＳ Ｐゴシック" charset="0"/>
                <a:sym typeface="Helvetica Neue" charset="0"/>
              </a:rPr>
              <a:t> </a:t>
            </a:r>
            <a:r>
              <a:rPr lang="en-US" sz="800" smtClean="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3622618411"/>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Which of these caused the United States' rapid growth of trade with other countries after WWII?</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A) </a:t>
                      </a:r>
                      <a:r>
                        <a:rPr kumimoji="0" lang="en-US" sz="1800" u="none" strike="noStrike" cap="none" normalizeH="0" baseline="0" dirty="0" smtClean="0">
                          <a:ln>
                            <a:noFill/>
                          </a:ln>
                          <a:solidFill>
                            <a:srgbClr val="FFFFFF"/>
                          </a:solidFill>
                          <a:effectLst/>
                          <a:sym typeface="Helvetica Neue" charset="0"/>
                        </a:rPr>
                        <a:t>All of these answers</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More favorable government policies</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Transportation advancement</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Technological improvement</a:t>
                      </a:r>
                    </a:p>
                  </a:txBody>
                  <a:tcPr anchor="ctr">
                    <a:noFill/>
                  </a:tcPr>
                </a:tc>
              </a:tr>
            </a:tbl>
          </a:graphicData>
        </a:graphic>
      </p:graphicFrame>
    </p:spTree>
    <p:extLst>
      <p:ext uri="{BB962C8B-B14F-4D97-AF65-F5344CB8AC3E}">
        <p14:creationId xmlns:p14="http://schemas.microsoft.com/office/powerpoint/2010/main" val="2344577506"/>
      </p:ext>
    </p:extLst>
  </p:cSld>
  <p:clrMapOvr>
    <a:masterClrMapping/>
  </p:clrMapOvr>
  <p:transition xmlns:p14="http://schemas.microsoft.com/office/powerpoint/2010/mai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0"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1"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1364161104"/>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Balance of trade is measured using _________ (1), and the trade deficit is equivalent to the _________ (2).</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"In-country production" (1); net exports (2)</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"In-country production" (1); trade gap (2)</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C) </a:t>
                      </a:r>
                      <a:r>
                        <a:rPr kumimoji="0" lang="en-US" sz="1800" u="none" strike="noStrike" cap="none" normalizeH="0" baseline="0" dirty="0" smtClean="0">
                          <a:ln>
                            <a:noFill/>
                          </a:ln>
                          <a:solidFill>
                            <a:schemeClr val="bg2"/>
                          </a:solidFill>
                          <a:effectLst/>
                          <a:sym typeface="Helvetica Neue" charset="0"/>
                        </a:rPr>
                        <a:t>Net exports (1); trade gap (2)</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Net exports (1); "in-country production" (2)</a:t>
                      </a:r>
                    </a:p>
                  </a:txBody>
                  <a:tcPr anchor="ctr">
                    <a:noFill/>
                  </a:tcPr>
                </a:tc>
              </a:tr>
            </a:tbl>
          </a:graphicData>
        </a:graphic>
      </p:graphicFrame>
    </p:spTree>
    <p:extLst>
      <p:ext uri="{BB962C8B-B14F-4D97-AF65-F5344CB8AC3E}">
        <p14:creationId xmlns:p14="http://schemas.microsoft.com/office/powerpoint/2010/main" val="2874894707"/>
      </p:ext>
    </p:extLst>
  </p:cSld>
  <p:clrMapOvr>
    <a:masterClrMapping/>
  </p:clrMapOvr>
  <p:transition xmlns:p14="http://schemas.microsoft.com/office/powerpoint/2010/mai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6"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9" name="Rectangle 8"/>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2" name="Rectangle 8"/>
          <p:cNvSpPr>
            <a:spLocks/>
          </p:cNvSpPr>
          <p:nvPr/>
        </p:nvSpPr>
        <p:spPr bwMode="auto">
          <a:xfrm>
            <a:off x="2209800" y="6477000"/>
            <a:ext cx="6832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smtClean="0">
                <a:solidFill>
                  <a:srgbClr val="828282"/>
                </a:solidFill>
                <a:latin typeface="Arial" charset="0"/>
                <a:ea typeface="ＭＳ Ｐゴシック" charset="0"/>
                <a:sym typeface="Helvetica Neue" charset="0"/>
                <a:hlinkClick r:id="rId3"/>
              </a:rPr>
              <a:t>www.boundless.com</a:t>
            </a:r>
            <a:endParaRPr lang="en-US" sz="800" dirty="0" smtClean="0">
              <a:solidFill>
                <a:srgbClr val="828282"/>
              </a:solidFill>
              <a:latin typeface="Arial" charset="0"/>
              <a:ea typeface="ＭＳ Ｐゴシック" charset="0"/>
              <a:sym typeface="Helvetica Neue" charset="0"/>
            </a:endParaRPr>
          </a:p>
          <a:p>
            <a:pPr algn="r"/>
            <a:r>
              <a:rPr lang="en-US" sz="800" i="1" dirty="0">
                <a:solidFill>
                  <a:srgbClr val="828282"/>
                </a:solidFill>
                <a:latin typeface="Arial" charset="0"/>
                <a:ea typeface="ＭＳ Ｐゴシック" charset="0"/>
                <a:sym typeface="Helvetica Neue" charset="0"/>
              </a:rPr>
              <a:t>Boundless - LO.</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rPr>
              <a:t>"Boundless."</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4"/>
              </a:rPr>
              <a:t>CC BY-SA 3.0</a:t>
            </a:r>
            <a:r>
              <a:rPr lang="en-US" sz="800" dirty="0">
                <a:solidFill>
                  <a:srgbClr val="828282"/>
                </a:solidFill>
                <a:latin typeface="Arial" charset="0"/>
                <a:ea typeface="ＭＳ Ｐゴシック" charset="0"/>
                <a:sym typeface="Helvetica Neue" charset="0"/>
              </a:rPr>
              <a:t> </a:t>
            </a:r>
            <a:r>
              <a:rPr lang="en-US" sz="800" dirty="0">
                <a:solidFill>
                  <a:srgbClr val="828282"/>
                </a:solidFill>
                <a:latin typeface="Arial" charset="0"/>
                <a:ea typeface="ＭＳ Ｐゴシック" charset="0"/>
                <a:sym typeface="Helvetica Neue" charset="0"/>
                <a:hlinkClick r:id="rId5"/>
              </a:rPr>
              <a:t>http://www.boundless.com/</a:t>
            </a:r>
            <a:endParaRPr lang="en-US" sz="800" u="sng" dirty="0">
              <a:solidFill>
                <a:srgbClr val="FFFFFF"/>
              </a:solidFill>
              <a:latin typeface="Arial"/>
              <a:ea typeface="ＭＳ Ｐゴシック" charset="0"/>
              <a:cs typeface="Arial"/>
              <a:sym typeface="Helvetica Neue" charset="0"/>
            </a:endParaRPr>
          </a:p>
          <a:p>
            <a:pPr algn="r"/>
            <a:endParaRPr lang="en-US" sz="800" dirty="0">
              <a:solidFill>
                <a:srgbClr val="828282"/>
              </a:solidFill>
              <a:latin typeface="Arial" charset="0"/>
              <a:ea typeface="ＭＳ Ｐゴシック" charset="0"/>
              <a:sym typeface="Helvetica Neue" charset="0"/>
            </a:endParaRPr>
          </a:p>
        </p:txBody>
      </p:sp>
      <p:sp>
        <p:nvSpPr>
          <p:cNvPr id="13"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graphicFrame>
        <p:nvGraphicFramePr>
          <p:cNvPr id="15" name="Table 14"/>
          <p:cNvGraphicFramePr>
            <a:graphicFrameLocks noGrp="1"/>
          </p:cNvGraphicFramePr>
          <p:nvPr>
            <p:extLst>
              <p:ext uri="{D42A27DB-BD31-4B8C-83A1-F6EECF244321}">
                <p14:modId xmlns:p14="http://schemas.microsoft.com/office/powerpoint/2010/main" val="2506474688"/>
              </p:ext>
            </p:extLst>
          </p:nvPr>
        </p:nvGraphicFramePr>
        <p:xfrm>
          <a:off x="762000" y="685800"/>
          <a:ext cx="7620000" cy="4675630"/>
        </p:xfrm>
        <a:graphic>
          <a:graphicData uri="http://schemas.openxmlformats.org/drawingml/2006/table">
            <a:tbl>
              <a:tblPr firstRow="1">
                <a:tableStyleId>{5940675A-B579-460E-94D1-54222C63F5DA}</a:tableStyleId>
              </a:tblPr>
              <a:tblGrid>
                <a:gridCol w="7620000"/>
              </a:tblGrid>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u="none" strike="noStrike" cap="none" normalizeH="0" baseline="0" dirty="0" smtClean="0">
                          <a:ln>
                            <a:noFill/>
                          </a:ln>
                          <a:solidFill>
                            <a:srgbClr val="000000"/>
                          </a:solidFill>
                          <a:effectLst/>
                          <a:sym typeface="Helvetica Neue" charset="0"/>
                        </a:rPr>
                        <a:t>Balance of trade is measured using _________ (1), and the trade deficit is equivalent to the _________ (2).</a:t>
                      </a:r>
                      <a:endParaRPr kumimoji="0" lang="en-US" sz="2000" b="0" i="0" u="none" strike="noStrike" cap="none" normalizeH="0" baseline="0" dirty="0" smtClean="0">
                        <a:ln>
                          <a:noFill/>
                        </a:ln>
                        <a:solidFill>
                          <a:srgbClr val="000000"/>
                        </a:solidFill>
                        <a:effectLst/>
                        <a:latin typeface="+mn-lt"/>
                        <a:ea typeface="ヒラギノ角ゴ ProN W3" charset="0"/>
                        <a:cs typeface="Arial"/>
                        <a:sym typeface="Helvetica Neue" charset="0"/>
                      </a:endParaRP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A) </a:t>
                      </a:r>
                      <a:r>
                        <a:rPr kumimoji="0" lang="en-US" sz="1800" u="none" strike="noStrike" cap="none" normalizeH="0" baseline="0" dirty="0" smtClean="0">
                          <a:ln>
                            <a:noFill/>
                          </a:ln>
                          <a:solidFill>
                            <a:schemeClr val="bg2"/>
                          </a:solidFill>
                          <a:effectLst/>
                          <a:sym typeface="Helvetica Neue" charset="0"/>
                        </a:rPr>
                        <a:t>"In-country production" (1); net exports (2)</a:t>
                      </a:r>
                    </a:p>
                  </a:txBody>
                  <a:tcPr anchor="ct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B) </a:t>
                      </a:r>
                      <a:r>
                        <a:rPr kumimoji="0" lang="en-US" sz="1800" u="none" strike="noStrike" cap="none" normalizeH="0" baseline="0" dirty="0" smtClean="0">
                          <a:ln>
                            <a:noFill/>
                          </a:ln>
                          <a:solidFill>
                            <a:schemeClr val="bg2"/>
                          </a:solidFill>
                          <a:effectLst/>
                          <a:sym typeface="Helvetica Neue" charset="0"/>
                        </a:rPr>
                        <a:t>"In-country production" (1); trade gap (2)</a:t>
                      </a:r>
                    </a:p>
                  </a:txBody>
                  <a:tcPr anchor="ctr">
                    <a:no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rgbClr val="FFFFFF"/>
                          </a:solidFill>
                          <a:effectLst/>
                          <a:sym typeface="Helvetica Neue" charset="0"/>
                        </a:rPr>
                        <a:t>C) </a:t>
                      </a:r>
                      <a:r>
                        <a:rPr kumimoji="0" lang="en-US" sz="1800" u="none" strike="noStrike" cap="none" normalizeH="0" baseline="0" dirty="0" smtClean="0">
                          <a:ln>
                            <a:noFill/>
                          </a:ln>
                          <a:solidFill>
                            <a:srgbClr val="FFFFFF"/>
                          </a:solidFill>
                          <a:effectLst/>
                          <a:sym typeface="Helvetica Neue" charset="0"/>
                        </a:rPr>
                        <a:t>Net exports (1); trade gap (2)</a:t>
                      </a:r>
                    </a:p>
                  </a:txBody>
                  <a:tcPr anchor="ctr">
                    <a:solidFill>
                      <a:schemeClr val="accent2"/>
                    </a:solidFill>
                  </a:tcPr>
                </a:tc>
              </a:tr>
              <a:tr h="935126">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u="none" strike="noStrike" cap="none" normalizeH="0" baseline="0" dirty="0" smtClean="0">
                          <a:ln>
                            <a:noFill/>
                          </a:ln>
                          <a:solidFill>
                            <a:schemeClr val="bg2"/>
                          </a:solidFill>
                          <a:effectLst/>
                          <a:sym typeface="Helvetica Neue" charset="0"/>
                        </a:rPr>
                        <a:t>D) </a:t>
                      </a:r>
                      <a:r>
                        <a:rPr kumimoji="0" lang="en-US" sz="1800" u="none" strike="noStrike" cap="none" normalizeH="0" baseline="0" dirty="0" smtClean="0">
                          <a:ln>
                            <a:noFill/>
                          </a:ln>
                          <a:solidFill>
                            <a:schemeClr val="bg2"/>
                          </a:solidFill>
                          <a:effectLst/>
                          <a:sym typeface="Helvetica Neue" charset="0"/>
                        </a:rPr>
                        <a:t>Net exports (1); "in-country production" (2)</a:t>
                      </a:r>
                    </a:p>
                  </a:txBody>
                  <a:tcPr anchor="ctr">
                    <a:noFill/>
                  </a:tcPr>
                </a:tc>
              </a:tr>
            </a:tbl>
          </a:graphicData>
        </a:graphic>
      </p:graphicFrame>
    </p:spTree>
    <p:extLst>
      <p:ext uri="{BB962C8B-B14F-4D97-AF65-F5344CB8AC3E}">
        <p14:creationId xmlns:p14="http://schemas.microsoft.com/office/powerpoint/2010/main" val="467856224"/>
      </p:ext>
    </p:extLst>
  </p:cSld>
  <p:clrMapOvr>
    <a:masterClrMapping/>
  </p:clrMapOvr>
  <p:transition xmlns:p14="http://schemas.microsoft.com/office/powerpoint/2010/mai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Attribution</a:t>
            </a:r>
            <a:endParaRPr lang="en-US" dirty="0"/>
          </a:p>
        </p:txBody>
      </p:sp>
      <p:sp>
        <p:nvSpPr>
          <p:cNvPr id="10" name="Text Placeholder 9"/>
          <p:cNvSpPr>
            <a:spLocks noGrp="1"/>
          </p:cNvSpPr>
          <p:nvPr>
            <p:ph type="body" sz="quarter" idx="10"/>
          </p:nvPr>
        </p:nvSpPr>
        <p:spPr/>
        <p:txBody>
          <a:bodyPr/>
          <a:lstStyle/>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"Bretton Woods system."</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3"/>
              </a:rPr>
              <a:t>http://en.wikipedia.org/wiki/Bretton_Woods_system</a:t>
            </a:r>
            <a:endParaRPr lang="en-US" sz="1200" dirty="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"International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5"/>
              </a:rPr>
              <a:t>http://en.wikipedia.org/wiki/International_trade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7"/>
              </a:rPr>
              <a:t>http://en.wikipedia.org/wiki/Trade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"Foreign Trade of the United States."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9"/>
              </a:rPr>
              <a:t>http://en.wikipedia.org/wiki/Foreign_trade_of_the_United_States</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"Economic Globalization."</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1"/>
              </a:rPr>
              <a:t>http://en.wikipedia.org/wiki/Economic_globalization</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Boundless Learning.</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"Boundless."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3"/>
              </a:rPr>
              <a:t>http://www.boundless.com//business/definition/comparative-advantage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"Gains from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5"/>
              </a:rPr>
              <a:t>http://en.wikipedia.org/wiki/Gains_from_trade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"production possibilities curve."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6"/>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7"/>
              </a:rPr>
              <a:t>http://en.wikipedia.org/wiki/production%20possibilities%20curve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"Twin deficits hypothesis."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8"/>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19"/>
              </a:rPr>
              <a:t>http://en.wikipedia.org/wiki/Twin_deficits_hypothesis</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"Balance of trade."</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0"/>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1"/>
              </a:rPr>
              <a:t>http://en.wikipedia.org/wiki/Balance_of_trade</a:t>
            </a:r>
            <a:endParaRPr lang="en-US" sz="1200" u="sng" dirty="0">
              <a:solidFill>
                <a:schemeClr val="accent1"/>
              </a:solidFill>
              <a:ea typeface="ＭＳ Ｐゴシック" charset="0"/>
              <a:cs typeface="Arial"/>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"net exports."</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2"/>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3"/>
              </a:rPr>
              <a:t>http://en.wikipedia.org/wiki/net%20exports</a:t>
            </a:r>
            <a:endParaRPr lang="en-US" sz="1200" dirty="0">
              <a:solidFill>
                <a:schemeClr val="accent1"/>
              </a:solidFill>
              <a:latin typeface="Arial" charset="0"/>
              <a:ea typeface="ＭＳ Ｐゴシック" charset="0"/>
            </a:endParaRPr>
          </a:p>
          <a:p>
            <a:r>
              <a:rPr lang="en-US" sz="1200" i="1" dirty="0">
                <a:solidFill>
                  <a:schemeClr val="accent1"/>
                </a:solidFill>
                <a:latin typeface="Arial" charset="0"/>
                <a:ea typeface="ＭＳ Ｐゴシック" charset="0"/>
              </a:rPr>
              <a:t>Wikipedia.</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rPr>
              <a:t>"net capital outflow."</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4"/>
              </a:rPr>
              <a:t>CC BY-SA 3.0</a:t>
            </a:r>
            <a:r>
              <a:rPr lang="en-US" sz="1200" dirty="0">
                <a:solidFill>
                  <a:schemeClr val="accent1"/>
                </a:solidFill>
                <a:latin typeface="Arial" charset="0"/>
                <a:ea typeface="ＭＳ Ｐゴシック" charset="0"/>
              </a:rPr>
              <a:t> </a:t>
            </a:r>
            <a:r>
              <a:rPr lang="en-US" sz="1200" dirty="0">
                <a:solidFill>
                  <a:schemeClr val="accent1"/>
                </a:solidFill>
                <a:latin typeface="Arial" charset="0"/>
                <a:ea typeface="ＭＳ Ｐゴシック" charset="0"/>
                <a:hlinkClick r:id="rId25"/>
              </a:rPr>
              <a:t>http://en.wikipedia.org/wiki/net%20capital%20outflow</a:t>
            </a:r>
            <a:endParaRPr lang="en-US" sz="1200" u="sng" dirty="0">
              <a:solidFill>
                <a:schemeClr val="accent1"/>
              </a:solidFill>
              <a:ea typeface="ＭＳ Ｐゴシック" charset="0"/>
              <a:cs typeface="Arial"/>
            </a:endParaRPr>
          </a:p>
        </p:txBody>
      </p:sp>
      <p:sp>
        <p:nvSpPr>
          <p:cNvPr id="3" name="Rectangle 2"/>
          <p:cNvSpPr>
            <a:spLocks/>
          </p:cNvSpPr>
          <p:nvPr/>
        </p:nvSpPr>
        <p:spPr bwMode="auto">
          <a:xfrm>
            <a:off x="0" y="6815"/>
            <a:ext cx="9144000" cy="317500"/>
          </a:xfrm>
          <a:prstGeom prst="rect">
            <a:avLst/>
          </a:prstGeom>
          <a:solidFill>
            <a:srgbClr val="F0F0F0"/>
          </a:solidFill>
          <a:ln>
            <a:noFill/>
          </a:ln>
          <a:extLst>
            <a:ext uri="{91240B29-F687-4f45-9708-019B960494DF}">
              <a14:hiddenLine xmlns:a14="http://schemas.microsoft.com/office/drawing/2010/main" w="12700" cap="flat">
                <a:solidFill>
                  <a:srgbClr val="D7D7D7"/>
                </a:solidFill>
                <a:miter lim="800000"/>
                <a:headEnd type="none" w="med" len="med"/>
                <a:tailEnd type="none" w="med" len="med"/>
              </a14:hiddenLine>
            </a:ext>
          </a:extLst>
        </p:spPr>
        <p:txBody>
          <a:bodyPr lIns="0" tIns="0" rIns="0" bIns="0"/>
          <a:lstStyle/>
          <a:p>
            <a:endParaRPr lang="en-US"/>
          </a:p>
        </p:txBody>
      </p:sp>
      <p:sp>
        <p:nvSpPr>
          <p:cNvPr id="5" name="Line 5"/>
          <p:cNvSpPr>
            <a:spLocks noChangeShapeType="1"/>
          </p:cNvSpPr>
          <p:nvPr/>
        </p:nvSpPr>
        <p:spPr bwMode="auto">
          <a:xfrm>
            <a:off x="3046413" y="11113"/>
            <a:ext cx="3049587" cy="0"/>
          </a:xfrm>
          <a:prstGeom prst="line">
            <a:avLst/>
          </a:prstGeom>
          <a:noFill/>
          <a:ln w="38100">
            <a:solidFill>
              <a:srgbClr val="228CBC"/>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6" name="Line 6"/>
          <p:cNvSpPr>
            <a:spLocks noChangeShapeType="1"/>
          </p:cNvSpPr>
          <p:nvPr/>
        </p:nvSpPr>
        <p:spPr bwMode="auto">
          <a:xfrm>
            <a:off x="0" y="11113"/>
            <a:ext cx="3048000" cy="0"/>
          </a:xfrm>
          <a:prstGeom prst="line">
            <a:avLst/>
          </a:prstGeom>
          <a:noFill/>
          <a:ln w="38100">
            <a:solidFill>
              <a:srgbClr val="FDB620"/>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7" name="Line 7"/>
          <p:cNvSpPr>
            <a:spLocks noChangeShapeType="1"/>
          </p:cNvSpPr>
          <p:nvPr/>
        </p:nvSpPr>
        <p:spPr bwMode="auto">
          <a:xfrm>
            <a:off x="6094413" y="11113"/>
            <a:ext cx="3049587" cy="0"/>
          </a:xfrm>
          <a:prstGeom prst="line">
            <a:avLst/>
          </a:prstGeom>
          <a:noFill/>
          <a:ln w="38100">
            <a:solidFill>
              <a:srgbClr val="7BBB45"/>
            </a:solidFill>
            <a:miter lim="800000"/>
            <a:headEnd/>
            <a:tailEnd/>
          </a:ln>
          <a:extLst>
            <a:ext uri="{909E8E84-426E-40dd-AFC4-6F175D3DCCD1}">
              <a14:hiddenFill xmlns:a14="http://schemas.microsoft.com/office/drawing/2010/main">
                <a:noFill/>
              </a14:hiddenFill>
            </a:ext>
          </a:extLst>
        </p:spPr>
        <p:txBody>
          <a:bodyPr lIns="0" tIns="0" rIns="0" bIns="0"/>
          <a:lstStyle/>
          <a:p>
            <a:endParaRPr lang="en-US"/>
          </a:p>
        </p:txBody>
      </p:sp>
      <p:sp>
        <p:nvSpPr>
          <p:cNvPr id="8" name="Line 6"/>
          <p:cNvSpPr>
            <a:spLocks noChangeShapeType="1"/>
          </p:cNvSpPr>
          <p:nvPr/>
        </p:nvSpPr>
        <p:spPr bwMode="auto">
          <a:xfrm>
            <a:off x="228600" y="914400"/>
            <a:ext cx="8694737" cy="0"/>
          </a:xfrm>
          <a:prstGeom prst="line">
            <a:avLst/>
          </a:prstGeom>
          <a:noFill/>
          <a:ln w="12700" cap="flat">
            <a:solidFill>
              <a:srgbClr val="B2B2B2"/>
            </a:solidFill>
            <a:prstDash val="solid"/>
            <a:miter lim="800000"/>
            <a:headEnd type="none" w="med" len="med"/>
            <a:tailEnd type="none" w="med" len="med"/>
          </a:ln>
          <a:extLst>
            <a:ext uri="{909E8E84-426E-40dd-AFC4-6F175D3DCCD1}">
              <a14:hiddenFill xmlns:a14="http://schemas.microsoft.com/office/drawing/2010/main">
                <a:solidFill>
                  <a:srgbClr val="FFFFFF"/>
                </a:solidFill>
              </a14:hiddenFill>
            </a:ext>
          </a:extLst>
        </p:spPr>
        <p:txBody>
          <a:bodyPr lIns="0" tIns="0" rIns="0" bIns="0"/>
          <a:lstStyle/>
          <a:p>
            <a:endParaRPr lang="en-US"/>
          </a:p>
        </p:txBody>
      </p:sp>
      <p:sp>
        <p:nvSpPr>
          <p:cNvPr id="13" name="Rectangle 12"/>
          <p:cNvSpPr>
            <a:spLocks/>
          </p:cNvSpPr>
          <p:nvPr/>
        </p:nvSpPr>
        <p:spPr bwMode="auto">
          <a:xfrm>
            <a:off x="0" y="6400800"/>
            <a:ext cx="9144000" cy="469900"/>
          </a:xfrm>
          <a:prstGeom prst="rect">
            <a:avLst/>
          </a:prstGeom>
          <a:solidFill>
            <a:srgbClr val="F6F6F6"/>
          </a:solidFill>
          <a:ln>
            <a:noFill/>
          </a:ln>
          <a:extLst>
            <a:ext uri="{91240B29-F687-4f45-9708-019B960494DF}">
              <a14:hiddenLine xmlns:a14="http://schemas.microsoft.com/office/drawing/2010/main" w="3175">
                <a:solidFill>
                  <a:srgbClr val="D7D7D7"/>
                </a:solidFill>
                <a:miter lim="800000"/>
                <a:headEnd/>
                <a:tailEnd/>
              </a14:hiddenLine>
            </a:ext>
          </a:extLst>
        </p:spPr>
        <p:txBody>
          <a:bodyPr lIns="0" tIns="0" rIns="0" bIns="0"/>
          <a:lstStyle/>
          <a:p>
            <a:endParaRPr lang="en-US"/>
          </a:p>
        </p:txBody>
      </p:sp>
      <p:pic>
        <p:nvPicPr>
          <p:cNvPr id="14" name="Picture 8"/>
          <p:cNvPicPr>
            <a:picLocks noChangeAspect="1" noChangeArrowheads="1"/>
          </p:cNvPicPr>
          <p:nvPr/>
        </p:nvPicPr>
        <p:blipFill>
          <a:blip r:embed="rId35">
            <a:extLst>
              <a:ext uri="{28A0092B-C50C-407E-A947-70E740481C1C}">
                <a14:useLocalDpi xmlns:a14="http://schemas.microsoft.com/office/drawing/2010/main" val="0"/>
              </a:ext>
            </a:extLst>
          </a:blip>
          <a:srcRect/>
          <a:stretch>
            <a:fillRect/>
          </a:stretch>
        </p:blipFill>
        <p:spPr bwMode="auto">
          <a:xfrm>
            <a:off x="8369300" y="6527800"/>
            <a:ext cx="625475" cy="25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15" name="Picture 7"/>
          <p:cNvPicPr>
            <a:picLocks noChangeAspect="1" noChangeArrowheads="1"/>
          </p:cNvPicPr>
          <p:nvPr/>
        </p:nvPicPr>
        <p:blipFill>
          <a:blip r:embed="rId36">
            <a:extLst>
              <a:ext uri="{28A0092B-C50C-407E-A947-70E740481C1C}">
                <a14:useLocalDpi xmlns:a14="http://schemas.microsoft.com/office/drawing/2010/main" val="0"/>
              </a:ext>
            </a:extLst>
          </a:blip>
          <a:srcRect/>
          <a:stretch>
            <a:fillRect/>
          </a:stretch>
        </p:blipFill>
        <p:spPr bwMode="auto">
          <a:xfrm>
            <a:off x="190500" y="6538913"/>
            <a:ext cx="1422400" cy="217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16" name="Rectangle 8"/>
          <p:cNvSpPr>
            <a:spLocks/>
          </p:cNvSpPr>
          <p:nvPr/>
        </p:nvSpPr>
        <p:spPr bwMode="auto">
          <a:xfrm>
            <a:off x="3962400" y="6578600"/>
            <a:ext cx="4318000" cy="20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lstStyle/>
          <a:p>
            <a:pPr algn="r"/>
            <a:r>
              <a:rPr lang="en-US" sz="800" dirty="0">
                <a:solidFill>
                  <a:srgbClr val="828282"/>
                </a:solidFill>
                <a:latin typeface="Arial" charset="0"/>
                <a:ea typeface="ＭＳ Ｐゴシック" charset="0"/>
                <a:sym typeface="Helvetica Neue" charset="0"/>
              </a:rPr>
              <a:t>Free to share, print, make copies and changes. Get yours at </a:t>
            </a:r>
            <a:r>
              <a:rPr lang="en-US" sz="800" dirty="0" err="1">
                <a:solidFill>
                  <a:srgbClr val="828282"/>
                </a:solidFill>
                <a:latin typeface="Arial" charset="0"/>
                <a:ea typeface="ＭＳ Ｐゴシック" charset="0"/>
                <a:sym typeface="Helvetica Neue" charset="0"/>
              </a:rPr>
              <a:t>www.boundless.com</a:t>
            </a:r>
            <a:endParaRPr lang="en-US" sz="800" dirty="0">
              <a:solidFill>
                <a:srgbClr val="828282"/>
              </a:solidFill>
              <a:latin typeface="Arial" charset="0"/>
              <a:ea typeface="ＭＳ Ｐゴシック" charset="0"/>
              <a:sym typeface="Helvetica Neue" charset="0"/>
            </a:endParaRPr>
          </a:p>
        </p:txBody>
      </p:sp>
      <p:sp>
        <p:nvSpPr>
          <p:cNvPr id="17" name="Rectangle 11"/>
          <p:cNvSpPr>
            <a:spLocks/>
          </p:cNvSpPr>
          <p:nvPr/>
        </p:nvSpPr>
        <p:spPr bwMode="auto">
          <a:xfrm>
            <a:off x="190500" y="83015"/>
            <a:ext cx="8801100" cy="14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rgbClr val="000000"/>
                </a:solidFill>
                <a:miter lim="800000"/>
                <a:headEnd type="none" w="med" len="med"/>
                <a:tailEnd type="none" w="med" len="med"/>
              </a14:hiddenLine>
            </a:ext>
          </a:extLst>
        </p:spPr>
        <p:txBody>
          <a:bodyPr lIns="0" tIns="0" rIns="0" bIns="0"/>
          <a:lstStyle/>
          <a:p>
            <a:pPr algn="l"/>
            <a:r>
              <a:rPr lang="en-US" sz="1000" dirty="0" smtClean="0">
                <a:solidFill>
                  <a:srgbClr val="828282"/>
                </a:solidFill>
                <a:latin typeface="Helvetica Neue Light" charset="0"/>
                <a:ea typeface="ＭＳ Ｐゴシック" charset="0"/>
                <a:cs typeface="Helvetica Neue Light" charset="0"/>
                <a:sym typeface="Helvetica Neue Light" charset="0"/>
              </a:rPr>
              <a:t>International Trade</a:t>
            </a:r>
            <a:endParaRPr lang="en-US" sz="1000" dirty="0">
              <a:solidFill>
                <a:srgbClr val="828282"/>
              </a:solidFill>
              <a:latin typeface="Helvetica Neue Light" charset="0"/>
              <a:ea typeface="ＭＳ Ｐゴシック" charset="0"/>
              <a:cs typeface="Helvetica Neue Light" charset="0"/>
              <a:sym typeface="Helvetica Neue Light" charset="0"/>
            </a:endParaRPr>
          </a:p>
        </p:txBody>
      </p:sp>
    </p:spTree>
    <p:extLst>
      <p:ext uri="{BB962C8B-B14F-4D97-AF65-F5344CB8AC3E}">
        <p14:creationId xmlns:p14="http://schemas.microsoft.com/office/powerpoint/2010/main" val="1732068689"/>
      </p:ext>
    </p:extLst>
  </p:cSld>
  <p:clrMapOvr>
    <a:masterClrMapping/>
  </p:clrMapOvr>
  <p:transition xmlns:p14="http://schemas.microsoft.com/office/powerpoint/2010/main"/>
</p:sld>
</file>

<file path=ppt/theme/noteTheme.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slideTheme.xml><?xml version="1.0" encoding="utf-8"?>
<a:theme xmlns:a="http://schemas.openxmlformats.org/drawingml/2006/main" name="Boundless_Theme">
  <a:themeElements>
    <a:clrScheme name="Boundless">
      <a:dk1>
        <a:srgbClr val="FFFFFF"/>
      </a:dk1>
      <a:lt1>
        <a:srgbClr val="FFFFFF"/>
      </a:lt1>
      <a:dk2>
        <a:srgbClr val="000000"/>
      </a:dk2>
      <a:lt2>
        <a:srgbClr val="808080"/>
      </a:lt2>
      <a:accent1>
        <a:srgbClr val="2E2E2E"/>
      </a:accent1>
      <a:accent2>
        <a:srgbClr val="7BBB45"/>
      </a:accent2>
      <a:accent3>
        <a:srgbClr val="353535"/>
      </a:accent3>
      <a:accent4>
        <a:srgbClr val="2C2C2C"/>
      </a:accent4>
      <a:accent5>
        <a:srgbClr val="ADADAD"/>
      </a:accent5>
      <a:accent6>
        <a:srgbClr val="FEB720"/>
      </a:accent6>
      <a:hlink>
        <a:srgbClr val="228DBC"/>
      </a:hlink>
      <a:folHlink>
        <a:srgbClr val="228DBC"/>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spDef>
      <a:spPr bwMode="auto">
        <a:xfrm>
          <a:off x="0" y="0"/>
          <a:ext cx="1" cy="1"/>
        </a:xfrm>
        <a:custGeom>
          <a:avLst/>
          <a:gdLst/>
          <a:ahLst/>
          <a:cxnLst/>
          <a:rect b="0" l="0" r="0" t="0"/>
          <a:pathLst/>
        </a:custGeom>
        <a:solidFill>
          <a:schemeClr val="accent1"/>
        </a:solidFill>
        <a:ln algn="ctr" cap="flat" cmpd="sng" w="25400">
          <a:solidFill>
            <a:srgbClr val="000000"/>
          </a:solidFill>
          <a:prstDash val="solid"/>
          <a:round/>
          <a:headEnd len="med" type="none" w="med"/>
          <a:tailEnd len="med" type="none" w="med"/>
        </a:ln>
        <a:effectLst/>
        <a:extLst>
          <a:ext uri="{AF507438-7753-43e0-B8FC-AC1667EBCBE1}">
            <a14:hiddenEffects xmlns:a14="http://schemas.microsoft.com/office/drawing/2010/main">
              <a:effectLst>
                <a:outerShdw algn="ctr" blurRad="63500" dir="2700000" dist="38099" rotWithShape="0">
                  <a:schemeClr val="bg2">
                    <a:alpha val="74998"/>
                  </a:schemeClr>
                </a:outerShdw>
              </a:effectLst>
            </a14:hiddenEffects>
          </a:ext>
        </a:extLst>
      </a:spPr>
      <a:bodyPr anchor="t" anchorCtr="0" bIns="45720" compatLnSpc="1" lIns="91440" numCol="1" rIns="91440" tIns="45720" vert="horz" wrap="square">
        <a:prstTxWarp prst="textNoShape">
          <a:avLst/>
        </a:prstTxWarp>
      </a:bodyPr>
      <a:lstStyle>
        <a:defPPr algn="ctr" defTabSz="914400" eaLnBrk="1" fontAlgn="base" hangingPunct="1" indent="0" latinLnBrk="0" marL="0" marR="0" rtl="0">
          <a:lnSpc>
            <a:spcPct val="100000"/>
          </a:lnSpc>
          <a:spcBef>
            <a:spcPct val="0"/>
          </a:spcBef>
          <a:spcAft>
            <a:spcPct val="0"/>
          </a:spcAft>
          <a:buClrTx/>
          <a:buSzTx/>
          <a:buFontTx/>
          <a:buNone/>
          <a:tabLst/>
          <a:defRPr b="0" baseline="0" cap="none" i="0" kumimoji="0" lang="en-US" normalizeH="0" strike="noStrike" sz="4200" u="none">
            <a:ln>
              <a:noFill/>
            </a:ln>
            <a:solidFill>
              <a:srgbClr val="000000"/>
            </a:solidFill>
            <a:effectLst/>
            <a:latin charset="0" typeface="Gill Sans"/>
            <a:ea charset="0" typeface="ヒラギノ角ゴ ProN W3"/>
            <a:cs charset="0" typeface="ヒラギノ角ゴ ProN W3"/>
            <a:sym charset="0" typeface="Gill Sans"/>
          </a:defRPr>
        </a:defPPr>
      </a:lstStyle>
    </a:spDef>
    <a:lnDef>
      <a:spPr bwMode="auto">
        <a:xfrm>
          <a:off x="0" y="0"/>
          <a:ext cx="1" cy="1"/>
        </a:xfrm>
        <a:custGeom>
          <a:avLst/>
          <a:gdLst/>
          <a:ahLst/>
          <a:cxnLst/>
          <a:rect b="0" l="0" r="0" t="0"/>
          <a:pathLst/>
        </a:custGeom>
        <a:solidFill>
          <a:schemeClr val="accent1"/>
        </a:solidFill>
        <a:ln algn="ctr" cap="flat" cmpd="sng" w="25400">
          <a:solidFill>
            <a:srgbClr val="000000"/>
          </a:solidFill>
          <a:prstDash val="solid"/>
          <a:round/>
          <a:headEnd len="med" type="none" w="med"/>
          <a:tailEnd len="med" type="none" w="med"/>
        </a:ln>
        <a:effectLst/>
        <a:extLst>
          <a:ext uri="{AF507438-7753-43e0-B8FC-AC1667EBCBE1}">
            <a14:hiddenEffects xmlns:a14="http://schemas.microsoft.com/office/drawing/2010/main">
              <a:effectLst>
                <a:outerShdw algn="ctr" blurRad="63500" dir="2700000" dist="38099" rotWithShape="0">
                  <a:schemeClr val="bg2">
                    <a:alpha val="74998"/>
                  </a:schemeClr>
                </a:outerShdw>
              </a:effectLst>
            </a14:hiddenEffects>
          </a:ext>
        </a:extLst>
      </a:spPr>
      <a:bodyPr anchor="t" anchorCtr="0" bIns="45720" compatLnSpc="1" lIns="91440" numCol="1" rIns="91440" tIns="45720" vert="horz" wrap="square">
        <a:prstTxWarp prst="textNoShape">
          <a:avLst/>
        </a:prstTxWarp>
      </a:bodyPr>
      <a:lstStyle>
        <a:defPPr algn="ctr" defTabSz="914400" eaLnBrk="1" fontAlgn="base" hangingPunct="1" indent="0" latinLnBrk="0" marL="0" marR="0" rtl="0">
          <a:lnSpc>
            <a:spcPct val="100000"/>
          </a:lnSpc>
          <a:spcBef>
            <a:spcPct val="0"/>
          </a:spcBef>
          <a:spcAft>
            <a:spcPct val="0"/>
          </a:spcAft>
          <a:buClrTx/>
          <a:buSzTx/>
          <a:buFontTx/>
          <a:buNone/>
          <a:tabLst/>
          <a:defRPr b="0" baseline="0" cap="none" i="0" kumimoji="0" lang="en-US" normalizeH="0" strike="noStrike" sz="4200" u="none">
            <a:ln>
              <a:noFill/>
            </a:ln>
            <a:solidFill>
              <a:srgbClr val="000000"/>
            </a:solidFill>
            <a:effectLst/>
            <a:latin charset="0" typeface="Gill Sans"/>
            <a:ea charset="0" typeface="ヒラギノ角ゴ ProN W3"/>
            <a:cs charset="0" typeface="ヒラギノ角ゴ ProN W3"/>
            <a:sym charset="0" typeface="Gill Sans"/>
          </a:defRPr>
        </a:defPPr>
      </a:lstStyle>
    </a:lnDef>
  </a:objectDefaults>
  <a:extraClrSchemeLst>
    <a:extraClrScheme>
      <a:clrScheme name="Chapter Pag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accent1="accent1" accent2="accent2" accent3="accent3" accent4="accent4" accent5="accent5" accent6="accent6" bg1="lt1" bg2="lt2" folHlink="folHlink" hlink="hlink" tx1="dk1" tx2="dk2"/>
    </a:extraClrScheme>
  </a:extraClrSchemeLst>
</a:theme>
</file>

<file path=docProps/app.xml><?xml version="1.0" encoding="utf-8"?>
<Properties xmlns="http://schemas.openxmlformats.org/officeDocument/2006/extended-properties" xmlns:vt="http://schemas.openxmlformats.org/officeDocument/2006/docPropsVTypes">
  <TotalTime>1464</TotalTime>
  <Words>0</Words>
  <Application>Microsoft Macintosh PowerPoint</Application>
  <PresentationFormat>On-screen Show (4:3)</PresentationFormat>
  <Paragraphs>0</Paragraphs>
  <Slides>1</Slides>
  <Notes>0</Notes>
  <HiddenSlides>0</HiddenSlides>
  <MMClips>0</MMClips>
  <ScaleCrop>false</ScaleCrop>
  <HeadingPairs>
    <vt:vector baseType="variant" size="4">
      <vt:variant>
        <vt:lpstr>Theme</vt:lpstr>
      </vt:variant>
      <vt:variant>
        <vt:i4>1</vt:i4>
      </vt:variant>
      <vt:variant>
        <vt:lpstr>Slide Titles</vt:lpstr>
      </vt:variant>
      <vt:variant>
        <vt:i4>1</vt:i4>
      </vt:variant>
    </vt:vector>
  </HeadingPairs>
  <TitlesOfParts>
    <vt:vector baseType="lpstr" size="2">
      <vt:lpstr>Office Theme</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mitype="http://purl.org/dc/dcmitype/" xmlns:dcterms="http://purl.org/dc/terms/" xmlns:xsi="http://www.w3.org/2001/XMLSchema-instance">
  <dc:title>Boundless Study Slides</dc:title>
  <dc:creator>Boundless</dc:creator>
  <cp:lastModifiedBy>Boundless</cp:lastModifiedBy>
  <cp:revision>1</cp:revision>
  <dcterms:created xsi:type="dcterms:W3CDTF">2013-10-07T14:37:03Z</dcterms:created>
  <dcterms:modified xsi:type="dcterms:W3CDTF">2013-11-19T21:58:14Z</dcterms:modified>
</cp:coreProperties>
</file>