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13"/>
  </p:notesMasterIdLst>
  <p:sldIdLst>
    <p:sldId id="256" r:id="rId5"/>
    <p:sldId id="260" r:id="rId6"/>
    <p:sldId id="265" r:id="rId7"/>
    <p:sldId id="266" r:id="rId8"/>
    <p:sldId id="261" r:id="rId9"/>
    <p:sldId id="262"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27B9E39-0976-93B0-7480-3CB556B427F8}" name="Violeta Oprii (1905021)" initials="VO(" userId="Violeta Oprii (1905021)"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38273-E914-414D-96AF-EB1C6F7E0D26}" v="33" dt="2023-01-27T06:06:24.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2" d="100"/>
          <a:sy n="62" d="100"/>
        </p:scale>
        <p:origin x="76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7EF1F5-49F5-4DA0-B079-DD60376D378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B265CB4-2DA9-46A3-9CB3-FE5DF800C7EC}">
      <dgm:prSet/>
      <dgm:spPr/>
      <dgm:t>
        <a:bodyPr/>
        <a:lstStyle/>
        <a:p>
          <a:r>
            <a:rPr lang="en-GB"/>
            <a:t>Spending for the NHS did increase over the last few years due to the additional costs of the Covid vaccine and the free Covid tests.</a:t>
          </a:r>
          <a:endParaRPr lang="en-US"/>
        </a:p>
      </dgm:t>
    </dgm:pt>
    <dgm:pt modelId="{64739864-5F96-41F7-BECA-FDED719B2F99}" type="parTrans" cxnId="{6F631702-24C3-48A9-A1E9-D835F412C8F2}">
      <dgm:prSet/>
      <dgm:spPr/>
      <dgm:t>
        <a:bodyPr/>
        <a:lstStyle/>
        <a:p>
          <a:endParaRPr lang="en-US"/>
        </a:p>
      </dgm:t>
    </dgm:pt>
    <dgm:pt modelId="{D796299D-CEEF-40C2-9D8E-8D0DA9639864}" type="sibTrans" cxnId="{6F631702-24C3-48A9-A1E9-D835F412C8F2}">
      <dgm:prSet/>
      <dgm:spPr/>
      <dgm:t>
        <a:bodyPr/>
        <a:lstStyle/>
        <a:p>
          <a:endParaRPr lang="en-US"/>
        </a:p>
      </dgm:t>
    </dgm:pt>
    <dgm:pt modelId="{7DE1A3C6-844F-47BE-8099-B61D29BFE50D}">
      <dgm:prSet/>
      <dgm:spPr/>
      <dgm:t>
        <a:bodyPr/>
        <a:lstStyle/>
        <a:p>
          <a:r>
            <a:rPr lang="en-GB"/>
            <a:t>NHS funding decreased under the Torrie’s.</a:t>
          </a:r>
          <a:endParaRPr lang="en-US"/>
        </a:p>
      </dgm:t>
    </dgm:pt>
    <dgm:pt modelId="{CA2AFDD4-F641-46D2-A630-E935D4253BA7}" type="parTrans" cxnId="{FF0B253A-DAD0-42A7-AB1B-09186702500E}">
      <dgm:prSet/>
      <dgm:spPr/>
      <dgm:t>
        <a:bodyPr/>
        <a:lstStyle/>
        <a:p>
          <a:endParaRPr lang="en-US"/>
        </a:p>
      </dgm:t>
    </dgm:pt>
    <dgm:pt modelId="{504301A5-F6E0-4F40-889A-EE65A4A8A3D6}" type="sibTrans" cxnId="{FF0B253A-DAD0-42A7-AB1B-09186702500E}">
      <dgm:prSet/>
      <dgm:spPr/>
      <dgm:t>
        <a:bodyPr/>
        <a:lstStyle/>
        <a:p>
          <a:endParaRPr lang="en-US"/>
        </a:p>
      </dgm:t>
    </dgm:pt>
    <dgm:pt modelId="{095F2CD0-E0C8-44F0-B752-65E6FF62A7CE}">
      <dgm:prSet/>
      <dgm:spPr/>
      <dgm:t>
        <a:bodyPr/>
        <a:lstStyle/>
        <a:p>
          <a:r>
            <a:rPr lang="en-GB"/>
            <a:t>Government’s repeated called for big savings being considered impracticable by providers and   worsened problems in NHS .</a:t>
          </a:r>
          <a:endParaRPr lang="en-US"/>
        </a:p>
      </dgm:t>
    </dgm:pt>
    <dgm:pt modelId="{4E623B62-919E-477B-B42A-711D8A0ED2B9}" type="parTrans" cxnId="{F8861368-E6D0-475F-99B2-88E5047E1E9C}">
      <dgm:prSet/>
      <dgm:spPr/>
      <dgm:t>
        <a:bodyPr/>
        <a:lstStyle/>
        <a:p>
          <a:endParaRPr lang="en-US"/>
        </a:p>
      </dgm:t>
    </dgm:pt>
    <dgm:pt modelId="{0A90FF92-39FD-4268-A356-4FA70267DDB2}" type="sibTrans" cxnId="{F8861368-E6D0-475F-99B2-88E5047E1E9C}">
      <dgm:prSet/>
      <dgm:spPr/>
      <dgm:t>
        <a:bodyPr/>
        <a:lstStyle/>
        <a:p>
          <a:endParaRPr lang="en-US"/>
        </a:p>
      </dgm:t>
    </dgm:pt>
    <dgm:pt modelId="{E9CF3E32-2209-4699-8F49-CF62BE744E25}">
      <dgm:prSet/>
      <dgm:spPr/>
      <dgm:t>
        <a:bodyPr/>
        <a:lstStyle/>
        <a:p>
          <a:r>
            <a:rPr lang="en-GB" dirty="0"/>
            <a:t>Private companies' wines contracts with the NHS and public funds are diverted away.</a:t>
          </a:r>
          <a:endParaRPr lang="en-US" dirty="0"/>
        </a:p>
      </dgm:t>
    </dgm:pt>
    <dgm:pt modelId="{8369A3FC-EA7C-4D22-8137-F4DB62EB6874}" type="parTrans" cxnId="{CC72EC8B-8D0A-46F2-85EB-0AFE1C272BA7}">
      <dgm:prSet/>
      <dgm:spPr/>
      <dgm:t>
        <a:bodyPr/>
        <a:lstStyle/>
        <a:p>
          <a:endParaRPr lang="en-US"/>
        </a:p>
      </dgm:t>
    </dgm:pt>
    <dgm:pt modelId="{BA599695-F611-407F-AFE8-6196B5226DCA}" type="sibTrans" cxnId="{CC72EC8B-8D0A-46F2-85EB-0AFE1C272BA7}">
      <dgm:prSet/>
      <dgm:spPr/>
      <dgm:t>
        <a:bodyPr/>
        <a:lstStyle/>
        <a:p>
          <a:endParaRPr lang="en-US"/>
        </a:p>
      </dgm:t>
    </dgm:pt>
    <dgm:pt modelId="{F32DF977-6773-417D-8FCD-D20064CFF617}">
      <dgm:prSet/>
      <dgm:spPr/>
      <dgm:t>
        <a:bodyPr/>
        <a:lstStyle/>
        <a:p>
          <a:r>
            <a:rPr lang="en-GB"/>
            <a:t>Underfunding stop the staff to do their job properly.</a:t>
          </a:r>
          <a:endParaRPr lang="en-US"/>
        </a:p>
      </dgm:t>
    </dgm:pt>
    <dgm:pt modelId="{7BDD1F61-EAC7-462C-87FB-E417A20AFB6C}" type="parTrans" cxnId="{FAD7EDC2-0244-4651-A435-772D38FF3DF3}">
      <dgm:prSet/>
      <dgm:spPr/>
      <dgm:t>
        <a:bodyPr/>
        <a:lstStyle/>
        <a:p>
          <a:endParaRPr lang="en-US"/>
        </a:p>
      </dgm:t>
    </dgm:pt>
    <dgm:pt modelId="{28E95234-37C1-47A3-A9F1-3ED655434418}" type="sibTrans" cxnId="{FAD7EDC2-0244-4651-A435-772D38FF3DF3}">
      <dgm:prSet/>
      <dgm:spPr/>
      <dgm:t>
        <a:bodyPr/>
        <a:lstStyle/>
        <a:p>
          <a:endParaRPr lang="en-US"/>
        </a:p>
      </dgm:t>
    </dgm:pt>
    <dgm:pt modelId="{4F0D17B9-4898-4909-A45A-AA4FB44AF59C}">
      <dgm:prSet/>
      <dgm:spPr/>
      <dgm:t>
        <a:bodyPr/>
        <a:lstStyle/>
        <a:p>
          <a:r>
            <a:rPr lang="en-GB"/>
            <a:t>NHS England employed 1.3 million full-time staff in June 2021.</a:t>
          </a:r>
          <a:endParaRPr lang="en-US"/>
        </a:p>
      </dgm:t>
    </dgm:pt>
    <dgm:pt modelId="{FC26D3BD-A77A-4EE3-8181-2D1173F5F4A0}" type="parTrans" cxnId="{43D5B33C-5B9B-48E3-AF93-2AEA1457E502}">
      <dgm:prSet/>
      <dgm:spPr/>
      <dgm:t>
        <a:bodyPr/>
        <a:lstStyle/>
        <a:p>
          <a:endParaRPr lang="en-US"/>
        </a:p>
      </dgm:t>
    </dgm:pt>
    <dgm:pt modelId="{F193345C-10F3-406D-8BF5-656A588D089D}" type="sibTrans" cxnId="{43D5B33C-5B9B-48E3-AF93-2AEA1457E502}">
      <dgm:prSet/>
      <dgm:spPr/>
      <dgm:t>
        <a:bodyPr/>
        <a:lstStyle/>
        <a:p>
          <a:endParaRPr lang="en-US"/>
        </a:p>
      </dgm:t>
    </dgm:pt>
    <dgm:pt modelId="{D189DAE5-D39A-469D-B6D6-866AE59ABBBC}" type="pres">
      <dgm:prSet presAssocID="{E77EF1F5-49F5-4DA0-B079-DD60376D3780}" presName="linear" presStyleCnt="0">
        <dgm:presLayoutVars>
          <dgm:animLvl val="lvl"/>
          <dgm:resizeHandles val="exact"/>
        </dgm:presLayoutVars>
      </dgm:prSet>
      <dgm:spPr/>
    </dgm:pt>
    <dgm:pt modelId="{D3C245E6-8F52-465F-8602-0D54C1CD32E7}" type="pres">
      <dgm:prSet presAssocID="{4B265CB4-2DA9-46A3-9CB3-FE5DF800C7EC}" presName="parentText" presStyleLbl="node1" presStyleIdx="0" presStyleCnt="6">
        <dgm:presLayoutVars>
          <dgm:chMax val="0"/>
          <dgm:bulletEnabled val="1"/>
        </dgm:presLayoutVars>
      </dgm:prSet>
      <dgm:spPr/>
    </dgm:pt>
    <dgm:pt modelId="{002309DB-EF3F-40AD-97EA-754D64BFA0B9}" type="pres">
      <dgm:prSet presAssocID="{D796299D-CEEF-40C2-9D8E-8D0DA9639864}" presName="spacer" presStyleCnt="0"/>
      <dgm:spPr/>
    </dgm:pt>
    <dgm:pt modelId="{01361C99-D296-4555-B9C0-0C9A676E1677}" type="pres">
      <dgm:prSet presAssocID="{7DE1A3C6-844F-47BE-8099-B61D29BFE50D}" presName="parentText" presStyleLbl="node1" presStyleIdx="1" presStyleCnt="6">
        <dgm:presLayoutVars>
          <dgm:chMax val="0"/>
          <dgm:bulletEnabled val="1"/>
        </dgm:presLayoutVars>
      </dgm:prSet>
      <dgm:spPr/>
    </dgm:pt>
    <dgm:pt modelId="{636E7473-F0A3-4FEB-A3A6-91CE8D9096E1}" type="pres">
      <dgm:prSet presAssocID="{504301A5-F6E0-4F40-889A-EE65A4A8A3D6}" presName="spacer" presStyleCnt="0"/>
      <dgm:spPr/>
    </dgm:pt>
    <dgm:pt modelId="{6D49E626-0315-426B-B8BE-179ABCEE4C10}" type="pres">
      <dgm:prSet presAssocID="{095F2CD0-E0C8-44F0-B752-65E6FF62A7CE}" presName="parentText" presStyleLbl="node1" presStyleIdx="2" presStyleCnt="6">
        <dgm:presLayoutVars>
          <dgm:chMax val="0"/>
          <dgm:bulletEnabled val="1"/>
        </dgm:presLayoutVars>
      </dgm:prSet>
      <dgm:spPr/>
    </dgm:pt>
    <dgm:pt modelId="{7EA268FD-0124-4D38-A2F5-7929577A9BF9}" type="pres">
      <dgm:prSet presAssocID="{0A90FF92-39FD-4268-A356-4FA70267DDB2}" presName="spacer" presStyleCnt="0"/>
      <dgm:spPr/>
    </dgm:pt>
    <dgm:pt modelId="{FBDE3320-6C61-4E1B-B362-B44CEEB8FEAF}" type="pres">
      <dgm:prSet presAssocID="{E9CF3E32-2209-4699-8F49-CF62BE744E25}" presName="parentText" presStyleLbl="node1" presStyleIdx="3" presStyleCnt="6">
        <dgm:presLayoutVars>
          <dgm:chMax val="0"/>
          <dgm:bulletEnabled val="1"/>
        </dgm:presLayoutVars>
      </dgm:prSet>
      <dgm:spPr/>
    </dgm:pt>
    <dgm:pt modelId="{D5EDAC9A-4A6D-4EC3-8BE7-B567B4904CF9}" type="pres">
      <dgm:prSet presAssocID="{BA599695-F611-407F-AFE8-6196B5226DCA}" presName="spacer" presStyleCnt="0"/>
      <dgm:spPr/>
    </dgm:pt>
    <dgm:pt modelId="{45E13EE8-1ED3-4C2C-B7B8-A866D008C949}" type="pres">
      <dgm:prSet presAssocID="{F32DF977-6773-417D-8FCD-D20064CFF617}" presName="parentText" presStyleLbl="node1" presStyleIdx="4" presStyleCnt="6">
        <dgm:presLayoutVars>
          <dgm:chMax val="0"/>
          <dgm:bulletEnabled val="1"/>
        </dgm:presLayoutVars>
      </dgm:prSet>
      <dgm:spPr/>
    </dgm:pt>
    <dgm:pt modelId="{77823584-60D9-4019-AD12-46A663F39FC5}" type="pres">
      <dgm:prSet presAssocID="{28E95234-37C1-47A3-A9F1-3ED655434418}" presName="spacer" presStyleCnt="0"/>
      <dgm:spPr/>
    </dgm:pt>
    <dgm:pt modelId="{D98757E4-C183-4483-AB3C-245607EDDBE5}" type="pres">
      <dgm:prSet presAssocID="{4F0D17B9-4898-4909-A45A-AA4FB44AF59C}" presName="parentText" presStyleLbl="node1" presStyleIdx="5" presStyleCnt="6">
        <dgm:presLayoutVars>
          <dgm:chMax val="0"/>
          <dgm:bulletEnabled val="1"/>
        </dgm:presLayoutVars>
      </dgm:prSet>
      <dgm:spPr/>
    </dgm:pt>
  </dgm:ptLst>
  <dgm:cxnLst>
    <dgm:cxn modelId="{6F631702-24C3-48A9-A1E9-D835F412C8F2}" srcId="{E77EF1F5-49F5-4DA0-B079-DD60376D3780}" destId="{4B265CB4-2DA9-46A3-9CB3-FE5DF800C7EC}" srcOrd="0" destOrd="0" parTransId="{64739864-5F96-41F7-BECA-FDED719B2F99}" sibTransId="{D796299D-CEEF-40C2-9D8E-8D0DA9639864}"/>
    <dgm:cxn modelId="{C175B821-5533-4993-8B4E-C7E4624F46D2}" type="presOf" srcId="{F32DF977-6773-417D-8FCD-D20064CFF617}" destId="{45E13EE8-1ED3-4C2C-B7B8-A866D008C949}" srcOrd="0" destOrd="0" presId="urn:microsoft.com/office/officeart/2005/8/layout/vList2"/>
    <dgm:cxn modelId="{FF0B253A-DAD0-42A7-AB1B-09186702500E}" srcId="{E77EF1F5-49F5-4DA0-B079-DD60376D3780}" destId="{7DE1A3C6-844F-47BE-8099-B61D29BFE50D}" srcOrd="1" destOrd="0" parTransId="{CA2AFDD4-F641-46D2-A630-E935D4253BA7}" sibTransId="{504301A5-F6E0-4F40-889A-EE65A4A8A3D6}"/>
    <dgm:cxn modelId="{43D5B33C-5B9B-48E3-AF93-2AEA1457E502}" srcId="{E77EF1F5-49F5-4DA0-B079-DD60376D3780}" destId="{4F0D17B9-4898-4909-A45A-AA4FB44AF59C}" srcOrd="5" destOrd="0" parTransId="{FC26D3BD-A77A-4EE3-8181-2D1173F5F4A0}" sibTransId="{F193345C-10F3-406D-8BF5-656A588D089D}"/>
    <dgm:cxn modelId="{07F9363F-AED4-4E0B-9B2E-F3E737A26A22}" type="presOf" srcId="{7DE1A3C6-844F-47BE-8099-B61D29BFE50D}" destId="{01361C99-D296-4555-B9C0-0C9A676E1677}" srcOrd="0" destOrd="0" presId="urn:microsoft.com/office/officeart/2005/8/layout/vList2"/>
    <dgm:cxn modelId="{F8861368-E6D0-475F-99B2-88E5047E1E9C}" srcId="{E77EF1F5-49F5-4DA0-B079-DD60376D3780}" destId="{095F2CD0-E0C8-44F0-B752-65E6FF62A7CE}" srcOrd="2" destOrd="0" parTransId="{4E623B62-919E-477B-B42A-711D8A0ED2B9}" sibTransId="{0A90FF92-39FD-4268-A356-4FA70267DDB2}"/>
    <dgm:cxn modelId="{5686316B-5F65-40AF-855C-EA72291093E6}" type="presOf" srcId="{E9CF3E32-2209-4699-8F49-CF62BE744E25}" destId="{FBDE3320-6C61-4E1B-B362-B44CEEB8FEAF}" srcOrd="0" destOrd="0" presId="urn:microsoft.com/office/officeart/2005/8/layout/vList2"/>
    <dgm:cxn modelId="{6BCCA381-98CE-40A8-AABB-B0E8DC152BF0}" type="presOf" srcId="{4F0D17B9-4898-4909-A45A-AA4FB44AF59C}" destId="{D98757E4-C183-4483-AB3C-245607EDDBE5}" srcOrd="0" destOrd="0" presId="urn:microsoft.com/office/officeart/2005/8/layout/vList2"/>
    <dgm:cxn modelId="{CC72EC8B-8D0A-46F2-85EB-0AFE1C272BA7}" srcId="{E77EF1F5-49F5-4DA0-B079-DD60376D3780}" destId="{E9CF3E32-2209-4699-8F49-CF62BE744E25}" srcOrd="3" destOrd="0" parTransId="{8369A3FC-EA7C-4D22-8137-F4DB62EB6874}" sibTransId="{BA599695-F611-407F-AFE8-6196B5226DCA}"/>
    <dgm:cxn modelId="{6C7E1ABA-7A9B-4882-885D-55B1796F92E6}" type="presOf" srcId="{4B265CB4-2DA9-46A3-9CB3-FE5DF800C7EC}" destId="{D3C245E6-8F52-465F-8602-0D54C1CD32E7}" srcOrd="0" destOrd="0" presId="urn:microsoft.com/office/officeart/2005/8/layout/vList2"/>
    <dgm:cxn modelId="{FAD7EDC2-0244-4651-A435-772D38FF3DF3}" srcId="{E77EF1F5-49F5-4DA0-B079-DD60376D3780}" destId="{F32DF977-6773-417D-8FCD-D20064CFF617}" srcOrd="4" destOrd="0" parTransId="{7BDD1F61-EAC7-462C-87FB-E417A20AFB6C}" sibTransId="{28E95234-37C1-47A3-A9F1-3ED655434418}"/>
    <dgm:cxn modelId="{361847C4-549A-4BA4-ACA4-68F3A2965685}" type="presOf" srcId="{095F2CD0-E0C8-44F0-B752-65E6FF62A7CE}" destId="{6D49E626-0315-426B-B8BE-179ABCEE4C10}" srcOrd="0" destOrd="0" presId="urn:microsoft.com/office/officeart/2005/8/layout/vList2"/>
    <dgm:cxn modelId="{62CD27F5-15BE-4ABB-B658-2EAC79021307}" type="presOf" srcId="{E77EF1F5-49F5-4DA0-B079-DD60376D3780}" destId="{D189DAE5-D39A-469D-B6D6-866AE59ABBBC}" srcOrd="0" destOrd="0" presId="urn:microsoft.com/office/officeart/2005/8/layout/vList2"/>
    <dgm:cxn modelId="{EC6B5767-7032-4650-8029-F5F2880FD001}" type="presParOf" srcId="{D189DAE5-D39A-469D-B6D6-866AE59ABBBC}" destId="{D3C245E6-8F52-465F-8602-0D54C1CD32E7}" srcOrd="0" destOrd="0" presId="urn:microsoft.com/office/officeart/2005/8/layout/vList2"/>
    <dgm:cxn modelId="{1757B588-13E6-4C80-A212-1A77D9193F7D}" type="presParOf" srcId="{D189DAE5-D39A-469D-B6D6-866AE59ABBBC}" destId="{002309DB-EF3F-40AD-97EA-754D64BFA0B9}" srcOrd="1" destOrd="0" presId="urn:microsoft.com/office/officeart/2005/8/layout/vList2"/>
    <dgm:cxn modelId="{0D166CAA-D349-4F8C-9E71-D09A9861105E}" type="presParOf" srcId="{D189DAE5-D39A-469D-B6D6-866AE59ABBBC}" destId="{01361C99-D296-4555-B9C0-0C9A676E1677}" srcOrd="2" destOrd="0" presId="urn:microsoft.com/office/officeart/2005/8/layout/vList2"/>
    <dgm:cxn modelId="{C2C48790-BA56-4964-AF54-2A69DD6DE22F}" type="presParOf" srcId="{D189DAE5-D39A-469D-B6D6-866AE59ABBBC}" destId="{636E7473-F0A3-4FEB-A3A6-91CE8D9096E1}" srcOrd="3" destOrd="0" presId="urn:microsoft.com/office/officeart/2005/8/layout/vList2"/>
    <dgm:cxn modelId="{C9FD37D3-72DB-4DB3-93D4-8BAD2285AC16}" type="presParOf" srcId="{D189DAE5-D39A-469D-B6D6-866AE59ABBBC}" destId="{6D49E626-0315-426B-B8BE-179ABCEE4C10}" srcOrd="4" destOrd="0" presId="urn:microsoft.com/office/officeart/2005/8/layout/vList2"/>
    <dgm:cxn modelId="{9687808E-6AB8-47E3-B8AA-8779C6971D29}" type="presParOf" srcId="{D189DAE5-D39A-469D-B6D6-866AE59ABBBC}" destId="{7EA268FD-0124-4D38-A2F5-7929577A9BF9}" srcOrd="5" destOrd="0" presId="urn:microsoft.com/office/officeart/2005/8/layout/vList2"/>
    <dgm:cxn modelId="{DEE37FD5-3217-40AB-A17F-9459040809CA}" type="presParOf" srcId="{D189DAE5-D39A-469D-B6D6-866AE59ABBBC}" destId="{FBDE3320-6C61-4E1B-B362-B44CEEB8FEAF}" srcOrd="6" destOrd="0" presId="urn:microsoft.com/office/officeart/2005/8/layout/vList2"/>
    <dgm:cxn modelId="{8375BE29-B024-40F4-9594-85034649CA57}" type="presParOf" srcId="{D189DAE5-D39A-469D-B6D6-866AE59ABBBC}" destId="{D5EDAC9A-4A6D-4EC3-8BE7-B567B4904CF9}" srcOrd="7" destOrd="0" presId="urn:microsoft.com/office/officeart/2005/8/layout/vList2"/>
    <dgm:cxn modelId="{16FDFB4F-5832-460B-991B-75748B41951E}" type="presParOf" srcId="{D189DAE5-D39A-469D-B6D6-866AE59ABBBC}" destId="{45E13EE8-1ED3-4C2C-B7B8-A866D008C949}" srcOrd="8" destOrd="0" presId="urn:microsoft.com/office/officeart/2005/8/layout/vList2"/>
    <dgm:cxn modelId="{84C41173-F208-415C-92AA-412E99DBE062}" type="presParOf" srcId="{D189DAE5-D39A-469D-B6D6-866AE59ABBBC}" destId="{77823584-60D9-4019-AD12-46A663F39FC5}" srcOrd="9" destOrd="0" presId="urn:microsoft.com/office/officeart/2005/8/layout/vList2"/>
    <dgm:cxn modelId="{543EB786-4E68-4057-840C-8F19626394D4}" type="presParOf" srcId="{D189DAE5-D39A-469D-B6D6-866AE59ABBBC}" destId="{D98757E4-C183-4483-AB3C-245607EDDBE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FB68A6-A989-477A-9799-97BF1CAE49B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76A7D3C-BDC3-40E5-AAE3-4CB418698E8E}">
      <dgm:prSet/>
      <dgm:spPr/>
      <dgm:t>
        <a:bodyPr/>
        <a:lstStyle/>
        <a:p>
          <a:pPr>
            <a:tabLst>
              <a:tab pos="627063" algn="l"/>
            </a:tabLst>
          </a:pPr>
          <a:r>
            <a:rPr lang="en-GB"/>
            <a:t>In 2019-2020, the NHS cost </a:t>
          </a:r>
          <a:r>
            <a:rPr lang="en-GB">
              <a:latin typeface="Times New Roman" panose="02020603050405020304" pitchFamily="18" charset="0"/>
              <a:cs typeface="Times New Roman" panose="02020603050405020304" pitchFamily="18" charset="0"/>
            </a:rPr>
            <a:t>the</a:t>
          </a:r>
          <a:r>
            <a:rPr lang="en-GB"/>
            <a:t> department of health and social care £156 billion, in 2020-2021 it cost 201.4 billion, and in 2021-2022, £199 billion.</a:t>
          </a:r>
          <a:endParaRPr lang="en-US" dirty="0"/>
        </a:p>
      </dgm:t>
    </dgm:pt>
    <dgm:pt modelId="{366E4B7F-2635-4819-A0BA-53D72FC48D54}" type="parTrans" cxnId="{67873C5C-474D-447B-AE30-FDE8D6375438}">
      <dgm:prSet/>
      <dgm:spPr/>
      <dgm:t>
        <a:bodyPr/>
        <a:lstStyle/>
        <a:p>
          <a:endParaRPr lang="en-US"/>
        </a:p>
      </dgm:t>
    </dgm:pt>
    <dgm:pt modelId="{A7697230-7193-402D-98C9-2C981D30A014}" type="sibTrans" cxnId="{67873C5C-474D-447B-AE30-FDE8D6375438}">
      <dgm:prSet/>
      <dgm:spPr/>
      <dgm:t>
        <a:bodyPr/>
        <a:lstStyle/>
        <a:p>
          <a:endParaRPr lang="en-US"/>
        </a:p>
      </dgm:t>
    </dgm:pt>
    <dgm:pt modelId="{FEDA2ADD-F0E6-478E-B0AD-381E86A758F1}">
      <dgm:prSet/>
      <dgm:spPr/>
      <dgm:t>
        <a:bodyPr/>
        <a:lstStyle/>
        <a:p>
          <a:r>
            <a:rPr lang="en-GB"/>
            <a:t>Projections show that spending in 2022-2023 will decrease.</a:t>
          </a:r>
          <a:endParaRPr lang="en-US" dirty="0"/>
        </a:p>
      </dgm:t>
    </dgm:pt>
    <dgm:pt modelId="{828F0EAE-4F42-4C74-AE81-EC643F64F089}" type="parTrans" cxnId="{7B01A449-731A-4977-BB5C-D24A6BAF63CF}">
      <dgm:prSet/>
      <dgm:spPr/>
      <dgm:t>
        <a:bodyPr/>
        <a:lstStyle/>
        <a:p>
          <a:endParaRPr lang="en-US"/>
        </a:p>
      </dgm:t>
    </dgm:pt>
    <dgm:pt modelId="{4B03005C-00A1-4556-BD5E-7BA65CEE5CDE}" type="sibTrans" cxnId="{7B01A449-731A-4977-BB5C-D24A6BAF63CF}">
      <dgm:prSet/>
      <dgm:spPr/>
      <dgm:t>
        <a:bodyPr/>
        <a:lstStyle/>
        <a:p>
          <a:endParaRPr lang="en-US"/>
        </a:p>
      </dgm:t>
    </dgm:pt>
    <dgm:pt modelId="{6F3ED77B-06D2-4983-AAC7-85DB2D882F65}">
      <dgm:prSet/>
      <dgm:spPr/>
      <dgm:t>
        <a:bodyPr/>
        <a:lstStyle/>
        <a:p>
          <a:r>
            <a:rPr lang="en-GB" dirty="0"/>
            <a:t>The NHS should end up costing around £180.2 billion, with the subsequent annual budgets increasing by £2 billion each time</a:t>
          </a:r>
        </a:p>
        <a:p>
          <a:r>
            <a:rPr lang="en-GB" dirty="0"/>
            <a:t>(Nicholson,2023)</a:t>
          </a:r>
          <a:endParaRPr lang="en-US" dirty="0"/>
        </a:p>
      </dgm:t>
    </dgm:pt>
    <dgm:pt modelId="{813A8D5F-B0A3-4035-ABCD-4882AF87FA0F}" type="parTrans" cxnId="{8BCBA322-AB77-46F1-8BC9-1B6FB5C8C6A8}">
      <dgm:prSet/>
      <dgm:spPr/>
      <dgm:t>
        <a:bodyPr/>
        <a:lstStyle/>
        <a:p>
          <a:endParaRPr lang="en-US"/>
        </a:p>
      </dgm:t>
    </dgm:pt>
    <dgm:pt modelId="{40365D35-503C-47DC-B311-321091900E5F}" type="sibTrans" cxnId="{8BCBA322-AB77-46F1-8BC9-1B6FB5C8C6A8}">
      <dgm:prSet/>
      <dgm:spPr/>
      <dgm:t>
        <a:bodyPr/>
        <a:lstStyle/>
        <a:p>
          <a:endParaRPr lang="en-US"/>
        </a:p>
      </dgm:t>
    </dgm:pt>
    <dgm:pt modelId="{0AEFC720-12A4-4801-8974-7EB5132FB6EE}" type="pres">
      <dgm:prSet presAssocID="{E5FB68A6-A989-477A-9799-97BF1CAE49BE}" presName="linear" presStyleCnt="0">
        <dgm:presLayoutVars>
          <dgm:animLvl val="lvl"/>
          <dgm:resizeHandles val="exact"/>
        </dgm:presLayoutVars>
      </dgm:prSet>
      <dgm:spPr/>
    </dgm:pt>
    <dgm:pt modelId="{3E1FBA1D-4BE5-4F4A-B151-C812501FED34}" type="pres">
      <dgm:prSet presAssocID="{E76A7D3C-BDC3-40E5-AAE3-4CB418698E8E}" presName="parentText" presStyleLbl="node1" presStyleIdx="0" presStyleCnt="3">
        <dgm:presLayoutVars>
          <dgm:chMax val="0"/>
          <dgm:bulletEnabled val="1"/>
        </dgm:presLayoutVars>
      </dgm:prSet>
      <dgm:spPr/>
    </dgm:pt>
    <dgm:pt modelId="{61F477DE-BC8D-4394-8DD3-2E2F57F7FE5D}" type="pres">
      <dgm:prSet presAssocID="{A7697230-7193-402D-98C9-2C981D30A014}" presName="spacer" presStyleCnt="0"/>
      <dgm:spPr/>
    </dgm:pt>
    <dgm:pt modelId="{EFEE1597-A283-457B-86B6-3EC3D7852EB9}" type="pres">
      <dgm:prSet presAssocID="{FEDA2ADD-F0E6-478E-B0AD-381E86A758F1}" presName="parentText" presStyleLbl="node1" presStyleIdx="1" presStyleCnt="3">
        <dgm:presLayoutVars>
          <dgm:chMax val="0"/>
          <dgm:bulletEnabled val="1"/>
        </dgm:presLayoutVars>
      </dgm:prSet>
      <dgm:spPr/>
    </dgm:pt>
    <dgm:pt modelId="{53A7E265-D475-4482-A946-7D85FB70B5AC}" type="pres">
      <dgm:prSet presAssocID="{4B03005C-00A1-4556-BD5E-7BA65CEE5CDE}" presName="spacer" presStyleCnt="0"/>
      <dgm:spPr/>
    </dgm:pt>
    <dgm:pt modelId="{3FBEBA05-C3C1-4582-A31F-46624518E522}" type="pres">
      <dgm:prSet presAssocID="{6F3ED77B-06D2-4983-AAC7-85DB2D882F65}" presName="parentText" presStyleLbl="node1" presStyleIdx="2" presStyleCnt="3">
        <dgm:presLayoutVars>
          <dgm:chMax val="0"/>
          <dgm:bulletEnabled val="1"/>
        </dgm:presLayoutVars>
      </dgm:prSet>
      <dgm:spPr/>
    </dgm:pt>
  </dgm:ptLst>
  <dgm:cxnLst>
    <dgm:cxn modelId="{3351E50D-52E3-4862-934E-03F079E377FE}" type="presOf" srcId="{FEDA2ADD-F0E6-478E-B0AD-381E86A758F1}" destId="{EFEE1597-A283-457B-86B6-3EC3D7852EB9}" srcOrd="0" destOrd="0" presId="urn:microsoft.com/office/officeart/2005/8/layout/vList2"/>
    <dgm:cxn modelId="{8BCBA322-AB77-46F1-8BC9-1B6FB5C8C6A8}" srcId="{E5FB68A6-A989-477A-9799-97BF1CAE49BE}" destId="{6F3ED77B-06D2-4983-AAC7-85DB2D882F65}" srcOrd="2" destOrd="0" parTransId="{813A8D5F-B0A3-4035-ABCD-4882AF87FA0F}" sibTransId="{40365D35-503C-47DC-B311-321091900E5F}"/>
    <dgm:cxn modelId="{67873C5C-474D-447B-AE30-FDE8D6375438}" srcId="{E5FB68A6-A989-477A-9799-97BF1CAE49BE}" destId="{E76A7D3C-BDC3-40E5-AAE3-4CB418698E8E}" srcOrd="0" destOrd="0" parTransId="{366E4B7F-2635-4819-A0BA-53D72FC48D54}" sibTransId="{A7697230-7193-402D-98C9-2C981D30A014}"/>
    <dgm:cxn modelId="{7B01A449-731A-4977-BB5C-D24A6BAF63CF}" srcId="{E5FB68A6-A989-477A-9799-97BF1CAE49BE}" destId="{FEDA2ADD-F0E6-478E-B0AD-381E86A758F1}" srcOrd="1" destOrd="0" parTransId="{828F0EAE-4F42-4C74-AE81-EC643F64F089}" sibTransId="{4B03005C-00A1-4556-BD5E-7BA65CEE5CDE}"/>
    <dgm:cxn modelId="{858A3ABF-2293-40FE-BFCA-804FF5C420B2}" type="presOf" srcId="{E5FB68A6-A989-477A-9799-97BF1CAE49BE}" destId="{0AEFC720-12A4-4801-8974-7EB5132FB6EE}" srcOrd="0" destOrd="0" presId="urn:microsoft.com/office/officeart/2005/8/layout/vList2"/>
    <dgm:cxn modelId="{0FF142E9-9A10-4784-9BD8-BA05DF96B8DC}" type="presOf" srcId="{6F3ED77B-06D2-4983-AAC7-85DB2D882F65}" destId="{3FBEBA05-C3C1-4582-A31F-46624518E522}" srcOrd="0" destOrd="0" presId="urn:microsoft.com/office/officeart/2005/8/layout/vList2"/>
    <dgm:cxn modelId="{091804FC-923F-456E-9FE2-4B55F5BD69E0}" type="presOf" srcId="{E76A7D3C-BDC3-40E5-AAE3-4CB418698E8E}" destId="{3E1FBA1D-4BE5-4F4A-B151-C812501FED34}" srcOrd="0" destOrd="0" presId="urn:microsoft.com/office/officeart/2005/8/layout/vList2"/>
    <dgm:cxn modelId="{AED617A5-4E71-4D5E-B405-F57358BD732A}" type="presParOf" srcId="{0AEFC720-12A4-4801-8974-7EB5132FB6EE}" destId="{3E1FBA1D-4BE5-4F4A-B151-C812501FED34}" srcOrd="0" destOrd="0" presId="urn:microsoft.com/office/officeart/2005/8/layout/vList2"/>
    <dgm:cxn modelId="{63E92C56-4397-4F5B-B311-EE5C4C2B6D84}" type="presParOf" srcId="{0AEFC720-12A4-4801-8974-7EB5132FB6EE}" destId="{61F477DE-BC8D-4394-8DD3-2E2F57F7FE5D}" srcOrd="1" destOrd="0" presId="urn:microsoft.com/office/officeart/2005/8/layout/vList2"/>
    <dgm:cxn modelId="{CE06C62C-7DA8-4131-A293-8EC6B9C69FEF}" type="presParOf" srcId="{0AEFC720-12A4-4801-8974-7EB5132FB6EE}" destId="{EFEE1597-A283-457B-86B6-3EC3D7852EB9}" srcOrd="2" destOrd="0" presId="urn:microsoft.com/office/officeart/2005/8/layout/vList2"/>
    <dgm:cxn modelId="{4F55493D-FC60-456B-8ECB-4A25BD3C267D}" type="presParOf" srcId="{0AEFC720-12A4-4801-8974-7EB5132FB6EE}" destId="{53A7E265-D475-4482-A946-7D85FB70B5AC}" srcOrd="3" destOrd="0" presId="urn:microsoft.com/office/officeart/2005/8/layout/vList2"/>
    <dgm:cxn modelId="{8D94BF7A-23FB-4ABB-9E6F-08D592FBC437}" type="presParOf" srcId="{0AEFC720-12A4-4801-8974-7EB5132FB6EE}" destId="{3FBEBA05-C3C1-4582-A31F-46624518E52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245E6-8F52-465F-8602-0D54C1CD32E7}">
      <dsp:nvSpPr>
        <dsp:cNvPr id="0" name=""/>
        <dsp:cNvSpPr/>
      </dsp:nvSpPr>
      <dsp:spPr>
        <a:xfrm>
          <a:off x="0" y="888755"/>
          <a:ext cx="6720759" cy="596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Spending for the NHS did increase over the last few years due to the additional costs of the Covid vaccine and the free Covid tests.</a:t>
          </a:r>
          <a:endParaRPr lang="en-US" sz="1500" kern="1200"/>
        </a:p>
      </dsp:txBody>
      <dsp:txXfrm>
        <a:off x="29128" y="917883"/>
        <a:ext cx="6662503" cy="538444"/>
      </dsp:txXfrm>
    </dsp:sp>
    <dsp:sp modelId="{01361C99-D296-4555-B9C0-0C9A676E1677}">
      <dsp:nvSpPr>
        <dsp:cNvPr id="0" name=""/>
        <dsp:cNvSpPr/>
      </dsp:nvSpPr>
      <dsp:spPr>
        <a:xfrm>
          <a:off x="0" y="1528655"/>
          <a:ext cx="6720759" cy="596700"/>
        </a:xfrm>
        <a:prstGeom prst="roundRect">
          <a:avLst/>
        </a:prstGeom>
        <a:solidFill>
          <a:schemeClr val="accent5">
            <a:hueOff val="301968"/>
            <a:satOff val="360"/>
            <a:lumOff val="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NHS funding decreased under the Torrie’s.</a:t>
          </a:r>
          <a:endParaRPr lang="en-US" sz="1500" kern="1200"/>
        </a:p>
      </dsp:txBody>
      <dsp:txXfrm>
        <a:off x="29128" y="1557783"/>
        <a:ext cx="6662503" cy="538444"/>
      </dsp:txXfrm>
    </dsp:sp>
    <dsp:sp modelId="{6D49E626-0315-426B-B8BE-179ABCEE4C10}">
      <dsp:nvSpPr>
        <dsp:cNvPr id="0" name=""/>
        <dsp:cNvSpPr/>
      </dsp:nvSpPr>
      <dsp:spPr>
        <a:xfrm>
          <a:off x="0" y="2168555"/>
          <a:ext cx="6720759" cy="596700"/>
        </a:xfrm>
        <a:prstGeom prst="roundRect">
          <a:avLst/>
        </a:prstGeom>
        <a:solidFill>
          <a:schemeClr val="accent5">
            <a:hueOff val="603936"/>
            <a:satOff val="720"/>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Government’s repeated called for big savings being considered impracticable by providers and   worsened problems in NHS .</a:t>
          </a:r>
          <a:endParaRPr lang="en-US" sz="1500" kern="1200"/>
        </a:p>
      </dsp:txBody>
      <dsp:txXfrm>
        <a:off x="29128" y="2197683"/>
        <a:ext cx="6662503" cy="538444"/>
      </dsp:txXfrm>
    </dsp:sp>
    <dsp:sp modelId="{FBDE3320-6C61-4E1B-B362-B44CEEB8FEAF}">
      <dsp:nvSpPr>
        <dsp:cNvPr id="0" name=""/>
        <dsp:cNvSpPr/>
      </dsp:nvSpPr>
      <dsp:spPr>
        <a:xfrm>
          <a:off x="0" y="2808455"/>
          <a:ext cx="6720759" cy="596700"/>
        </a:xfrm>
        <a:prstGeom prst="roundRect">
          <a:avLst/>
        </a:prstGeom>
        <a:solidFill>
          <a:schemeClr val="accent5">
            <a:hueOff val="905904"/>
            <a:satOff val="1079"/>
            <a:lumOff val="2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Private companies' wines contracts with the NHS and public funds are diverted away.</a:t>
          </a:r>
          <a:endParaRPr lang="en-US" sz="1500" kern="1200" dirty="0"/>
        </a:p>
      </dsp:txBody>
      <dsp:txXfrm>
        <a:off x="29128" y="2837583"/>
        <a:ext cx="6662503" cy="538444"/>
      </dsp:txXfrm>
    </dsp:sp>
    <dsp:sp modelId="{45E13EE8-1ED3-4C2C-B7B8-A866D008C949}">
      <dsp:nvSpPr>
        <dsp:cNvPr id="0" name=""/>
        <dsp:cNvSpPr/>
      </dsp:nvSpPr>
      <dsp:spPr>
        <a:xfrm>
          <a:off x="0" y="3448355"/>
          <a:ext cx="6720759" cy="596700"/>
        </a:xfrm>
        <a:prstGeom prst="roundRect">
          <a:avLst/>
        </a:prstGeom>
        <a:solidFill>
          <a:schemeClr val="accent5">
            <a:hueOff val="1207871"/>
            <a:satOff val="1439"/>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Underfunding stop the staff to do their job properly.</a:t>
          </a:r>
          <a:endParaRPr lang="en-US" sz="1500" kern="1200"/>
        </a:p>
      </dsp:txBody>
      <dsp:txXfrm>
        <a:off x="29128" y="3477483"/>
        <a:ext cx="6662503" cy="538444"/>
      </dsp:txXfrm>
    </dsp:sp>
    <dsp:sp modelId="{D98757E4-C183-4483-AB3C-245607EDDBE5}">
      <dsp:nvSpPr>
        <dsp:cNvPr id="0" name=""/>
        <dsp:cNvSpPr/>
      </dsp:nvSpPr>
      <dsp:spPr>
        <a:xfrm>
          <a:off x="0" y="4088255"/>
          <a:ext cx="6720759" cy="596700"/>
        </a:xfrm>
        <a:prstGeom prst="roundRect">
          <a:avLst/>
        </a:prstGeom>
        <a:solidFill>
          <a:schemeClr val="accent5">
            <a:hueOff val="1509839"/>
            <a:satOff val="1799"/>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NHS England employed 1.3 million full-time staff in June 2021.</a:t>
          </a:r>
          <a:endParaRPr lang="en-US" sz="1500" kern="1200"/>
        </a:p>
      </dsp:txBody>
      <dsp:txXfrm>
        <a:off x="29128" y="4117383"/>
        <a:ext cx="6662503" cy="538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FBA1D-4BE5-4F4A-B151-C812501FED34}">
      <dsp:nvSpPr>
        <dsp:cNvPr id="0" name=""/>
        <dsp:cNvSpPr/>
      </dsp:nvSpPr>
      <dsp:spPr>
        <a:xfrm>
          <a:off x="0" y="196288"/>
          <a:ext cx="5842095" cy="16392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tabLst>
              <a:tab pos="627063" algn="l"/>
            </a:tabLst>
          </a:pPr>
          <a:r>
            <a:rPr lang="en-GB" sz="2100" kern="1200"/>
            <a:t>In 2019-2020, the NHS cost </a:t>
          </a:r>
          <a:r>
            <a:rPr lang="en-GB" sz="2100" kern="1200">
              <a:latin typeface="Times New Roman" panose="02020603050405020304" pitchFamily="18" charset="0"/>
              <a:cs typeface="Times New Roman" panose="02020603050405020304" pitchFamily="18" charset="0"/>
            </a:rPr>
            <a:t>the</a:t>
          </a:r>
          <a:r>
            <a:rPr lang="en-GB" sz="2100" kern="1200"/>
            <a:t> department of health and social care £156 billion, in 2020-2021 it cost 201.4 billion, and in 2021-2022, £199 billion.</a:t>
          </a:r>
          <a:endParaRPr lang="en-US" sz="2100" kern="1200" dirty="0"/>
        </a:p>
      </dsp:txBody>
      <dsp:txXfrm>
        <a:off x="80023" y="276311"/>
        <a:ext cx="5682049" cy="1479233"/>
      </dsp:txXfrm>
    </dsp:sp>
    <dsp:sp modelId="{EFEE1597-A283-457B-86B6-3EC3D7852EB9}">
      <dsp:nvSpPr>
        <dsp:cNvPr id="0" name=""/>
        <dsp:cNvSpPr/>
      </dsp:nvSpPr>
      <dsp:spPr>
        <a:xfrm>
          <a:off x="0" y="1896048"/>
          <a:ext cx="5842095" cy="1639279"/>
        </a:xfrm>
        <a:prstGeom prst="roundRect">
          <a:avLst/>
        </a:prstGeom>
        <a:solidFill>
          <a:schemeClr val="accent5">
            <a:hueOff val="754920"/>
            <a:satOff val="899"/>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Projections show that spending in 2022-2023 will decrease.</a:t>
          </a:r>
          <a:endParaRPr lang="en-US" sz="2100" kern="1200" dirty="0"/>
        </a:p>
      </dsp:txBody>
      <dsp:txXfrm>
        <a:off x="80023" y="1976071"/>
        <a:ext cx="5682049" cy="1479233"/>
      </dsp:txXfrm>
    </dsp:sp>
    <dsp:sp modelId="{3FBEBA05-C3C1-4582-A31F-46624518E522}">
      <dsp:nvSpPr>
        <dsp:cNvPr id="0" name=""/>
        <dsp:cNvSpPr/>
      </dsp:nvSpPr>
      <dsp:spPr>
        <a:xfrm>
          <a:off x="0" y="3595807"/>
          <a:ext cx="5842095" cy="1639279"/>
        </a:xfrm>
        <a:prstGeom prst="roundRect">
          <a:avLst/>
        </a:prstGeom>
        <a:solidFill>
          <a:schemeClr val="accent5">
            <a:hueOff val="1509839"/>
            <a:satOff val="1799"/>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NHS should end up costing around £180.2 billion, with the subsequent annual budgets increasing by £2 billion each time</a:t>
          </a:r>
        </a:p>
        <a:p>
          <a:pPr marL="0" lvl="0" indent="0" algn="l" defTabSz="933450">
            <a:lnSpc>
              <a:spcPct val="90000"/>
            </a:lnSpc>
            <a:spcBef>
              <a:spcPct val="0"/>
            </a:spcBef>
            <a:spcAft>
              <a:spcPct val="35000"/>
            </a:spcAft>
            <a:buNone/>
          </a:pPr>
          <a:r>
            <a:rPr lang="en-GB" sz="2100" kern="1200" dirty="0"/>
            <a:t>(Nicholson,2023)</a:t>
          </a:r>
          <a:endParaRPr lang="en-US" sz="2100" kern="1200" dirty="0"/>
        </a:p>
      </dsp:txBody>
      <dsp:txXfrm>
        <a:off x="80023" y="3675830"/>
        <a:ext cx="5682049" cy="14792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F55A30-B2ED-422A-96C6-9E638D68464B}" type="datetimeFigureOut">
              <a:rPr lang="en-GB" smtClean="0"/>
              <a:t>27/01/2023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ED605E-D4C1-4C3F-8750-DF0773CF8C9B}" type="slidenum">
              <a:rPr lang="en-GB" smtClean="0"/>
              <a:t>‹#›</a:t>
            </a:fld>
            <a:endParaRPr lang="en-GB"/>
          </a:p>
        </p:txBody>
      </p:sp>
    </p:spTree>
    <p:extLst>
      <p:ext uri="{BB962C8B-B14F-4D97-AF65-F5344CB8AC3E}">
        <p14:creationId xmlns:p14="http://schemas.microsoft.com/office/powerpoint/2010/main" val="1194969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Health and social care has been neglected by successive governments. Political factor change NHS in the last  years.</a:t>
            </a:r>
            <a:r>
              <a:rPr lang="en-GB" b="0" i="0" dirty="0">
                <a:solidFill>
                  <a:srgbClr val="E36B00"/>
                </a:solidFill>
                <a:effectLst/>
                <a:latin typeface="Open Sans" panose="020B0606030504020204" pitchFamily="34" charset="0"/>
              </a:rPr>
              <a:t>  Several </a:t>
            </a:r>
            <a:r>
              <a:rPr lang="en-GB" b="0" i="0" dirty="0">
                <a:solidFill>
                  <a:srgbClr val="252525"/>
                </a:solidFill>
                <a:effectLst/>
                <a:latin typeface="Open Sans" panose="020B0606030504020204" pitchFamily="34" charset="0"/>
              </a:rPr>
              <a:t>trust boards </a:t>
            </a:r>
            <a:r>
              <a:rPr lang="en-GB" b="0" i="0" dirty="0">
                <a:solidFill>
                  <a:srgbClr val="006ACC"/>
                </a:solidFill>
                <a:effectLst/>
                <a:latin typeface="Open Sans" panose="020B0606030504020204" pitchFamily="34" charset="0"/>
              </a:rPr>
              <a:t>over the past 20 </a:t>
            </a:r>
            <a:r>
              <a:rPr lang="en-GB" b="0" i="0" dirty="0">
                <a:solidFill>
                  <a:srgbClr val="252525"/>
                </a:solidFill>
                <a:effectLst/>
                <a:latin typeface="Open Sans" panose="020B0606030504020204" pitchFamily="34" charset="0"/>
              </a:rPr>
              <a:t>years, and it has always been </a:t>
            </a:r>
            <a:r>
              <a:rPr lang="en-GB" b="0" i="0" dirty="0">
                <a:solidFill>
                  <a:srgbClr val="E36B00"/>
                </a:solidFill>
                <a:effectLst/>
                <a:latin typeface="Open Sans" panose="020B0606030504020204" pitchFamily="34" charset="0"/>
              </a:rPr>
              <a:t>poorly </a:t>
            </a:r>
            <a:r>
              <a:rPr lang="en-GB" b="0" i="0" dirty="0">
                <a:solidFill>
                  <a:srgbClr val="252525"/>
                </a:solidFill>
                <a:effectLst/>
                <a:latin typeface="Open Sans" panose="020B0606030504020204" pitchFamily="34" charset="0"/>
              </a:rPr>
              <a:t>managed. </a:t>
            </a:r>
          </a:p>
          <a:p>
            <a:pPr algn="l"/>
            <a:r>
              <a:rPr lang="en-GB" b="0" i="0" dirty="0">
                <a:solidFill>
                  <a:srgbClr val="252525"/>
                </a:solidFill>
                <a:effectLst/>
                <a:latin typeface="Open Sans" panose="020B0606030504020204" pitchFamily="34" charset="0"/>
              </a:rPr>
              <a:t>These boards </a:t>
            </a:r>
            <a:r>
              <a:rPr lang="en-GB" b="0" i="0" dirty="0">
                <a:solidFill>
                  <a:srgbClr val="E36B00"/>
                </a:solidFill>
                <a:effectLst/>
                <a:latin typeface="Open Sans" panose="020B0606030504020204" pitchFamily="34" charset="0"/>
              </a:rPr>
              <a:t>now </a:t>
            </a:r>
            <a:r>
              <a:rPr lang="en-GB" b="0" i="0" dirty="0">
                <a:solidFill>
                  <a:srgbClr val="252525"/>
                </a:solidFill>
                <a:effectLst/>
                <a:latin typeface="Open Sans" panose="020B0606030504020204" pitchFamily="34" charset="0"/>
              </a:rPr>
              <a:t>have </a:t>
            </a:r>
            <a:r>
              <a:rPr lang="en-GB" b="0" i="0" dirty="0">
                <a:solidFill>
                  <a:srgbClr val="E36B00"/>
                </a:solidFill>
                <a:effectLst/>
                <a:latin typeface="Open Sans" panose="020B0606030504020204" pitchFamily="34" charset="0"/>
              </a:rPr>
              <a:t>more members </a:t>
            </a:r>
            <a:r>
              <a:rPr lang="en-GB" b="0" i="0" dirty="0">
                <a:solidFill>
                  <a:srgbClr val="252525"/>
                </a:solidFill>
                <a:effectLst/>
                <a:latin typeface="Open Sans" panose="020B0606030504020204" pitchFamily="34" charset="0"/>
              </a:rPr>
              <a:t>in direct </a:t>
            </a:r>
            <a:r>
              <a:rPr lang="en-GB" b="0" i="0" dirty="0">
                <a:solidFill>
                  <a:srgbClr val="E36B00"/>
                </a:solidFill>
                <a:effectLst/>
                <a:latin typeface="Open Sans" panose="020B0606030504020204" pitchFamily="34" charset="0"/>
              </a:rPr>
              <a:t>proportion to </a:t>
            </a:r>
            <a:r>
              <a:rPr lang="en-GB" b="0" i="0" dirty="0">
                <a:solidFill>
                  <a:srgbClr val="252525"/>
                </a:solidFill>
                <a:effectLst/>
                <a:latin typeface="Open Sans" panose="020B0606030504020204" pitchFamily="34" charset="0"/>
              </a:rPr>
              <a:t>the </a:t>
            </a:r>
            <a:r>
              <a:rPr lang="en-GB" b="0" i="0" dirty="0">
                <a:solidFill>
                  <a:srgbClr val="E36B00"/>
                </a:solidFill>
                <a:effectLst/>
                <a:latin typeface="Open Sans" panose="020B0606030504020204" pitchFamily="34" charset="0"/>
              </a:rPr>
              <a:t>rise </a:t>
            </a:r>
            <a:r>
              <a:rPr lang="en-GB" b="0" i="0" dirty="0">
                <a:solidFill>
                  <a:srgbClr val="252525"/>
                </a:solidFill>
                <a:effectLst/>
                <a:latin typeface="Open Sans" panose="020B0606030504020204" pitchFamily="34" charset="0"/>
              </a:rPr>
              <a:t>in funding and </a:t>
            </a:r>
            <a:r>
              <a:rPr lang="en-GB" b="0" i="0" dirty="0">
                <a:solidFill>
                  <a:srgbClr val="E36B00"/>
                </a:solidFill>
                <a:effectLst/>
                <a:latin typeface="Open Sans" panose="020B0606030504020204" pitchFamily="34" charset="0"/>
              </a:rPr>
              <a:t>fall </a:t>
            </a:r>
            <a:r>
              <a:rPr lang="en-GB" b="0" i="0" dirty="0">
                <a:solidFill>
                  <a:srgbClr val="252525"/>
                </a:solidFill>
                <a:effectLst/>
                <a:latin typeface="Open Sans" panose="020B0606030504020204" pitchFamily="34" charset="0"/>
              </a:rPr>
              <a:t>in efficiency.</a:t>
            </a:r>
          </a:p>
          <a:p>
            <a:pPr algn="l"/>
            <a:br>
              <a:rPr lang="en-GB" b="0" i="0" dirty="0">
                <a:solidFill>
                  <a:srgbClr val="252525"/>
                </a:solidFill>
                <a:effectLst/>
                <a:latin typeface="Open Sans" panose="020B0606030504020204" pitchFamily="34" charset="0"/>
              </a:rPr>
            </a:br>
            <a:r>
              <a:rPr lang="en-GB" b="0" i="0" dirty="0">
                <a:solidFill>
                  <a:srgbClr val="252525"/>
                </a:solidFill>
                <a:effectLst/>
                <a:latin typeface="Open Sans" panose="020B0606030504020204" pitchFamily="34" charset="0"/>
              </a:rPr>
              <a:t>In </a:t>
            </a:r>
            <a:r>
              <a:rPr lang="en-GB" b="0" i="0" dirty="0">
                <a:solidFill>
                  <a:srgbClr val="E36B00"/>
                </a:solidFill>
                <a:effectLst/>
                <a:latin typeface="Open Sans" panose="020B0606030504020204" pitchFamily="34" charset="0"/>
              </a:rPr>
              <a:t>addition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key positions like </a:t>
            </a:r>
            <a:r>
              <a:rPr lang="en-GB" b="0" i="0" dirty="0">
                <a:solidFill>
                  <a:srgbClr val="006ACC"/>
                </a:solidFill>
                <a:effectLst/>
                <a:latin typeface="Open Sans" panose="020B0606030504020204" pitchFamily="34" charset="0"/>
              </a:rPr>
              <a:t>director of strategy, director of transformation and change, director of corporate </a:t>
            </a:r>
            <a:r>
              <a:rPr lang="en-GB" b="0" i="0" dirty="0">
                <a:solidFill>
                  <a:srgbClr val="252525"/>
                </a:solidFill>
                <a:effectLst/>
                <a:latin typeface="Open Sans" panose="020B0606030504020204" pitchFamily="34" charset="0"/>
              </a:rPr>
              <a:t>affairs, and director of communications, most </a:t>
            </a:r>
            <a:r>
              <a:rPr lang="en-GB" b="0" i="0" dirty="0">
                <a:solidFill>
                  <a:srgbClr val="E36B00"/>
                </a:solidFill>
                <a:effectLst/>
                <a:latin typeface="Open Sans" panose="020B0606030504020204" pitchFamily="34" charset="0"/>
              </a:rPr>
              <a:t>organisations today </a:t>
            </a:r>
            <a:r>
              <a:rPr lang="en-GB" b="0" i="0" dirty="0">
                <a:solidFill>
                  <a:srgbClr val="252525"/>
                </a:solidFill>
                <a:effectLst/>
                <a:latin typeface="Open Sans" panose="020B0606030504020204" pitchFamily="34" charset="0"/>
              </a:rPr>
              <a:t>have a chief executive officer, a chief operating officer, and </a:t>
            </a:r>
            <a:r>
              <a:rPr lang="en-GB" b="0" i="0" dirty="0">
                <a:solidFill>
                  <a:srgbClr val="E36B00"/>
                </a:solidFill>
                <a:effectLst/>
                <a:latin typeface="Open Sans" panose="020B0606030504020204" pitchFamily="34" charset="0"/>
              </a:rPr>
              <a:t>assistants </a:t>
            </a:r>
            <a:r>
              <a:rPr lang="en-GB" b="0" i="0" dirty="0">
                <a:solidFill>
                  <a:srgbClr val="252525"/>
                </a:solidFill>
                <a:effectLst/>
                <a:latin typeface="Open Sans" panose="020B0606030504020204" pitchFamily="34" charset="0"/>
              </a:rPr>
              <a:t>for each. </a:t>
            </a:r>
          </a:p>
          <a:p>
            <a:pPr algn="l"/>
            <a:r>
              <a:rPr lang="en-GB" b="0" i="0" dirty="0">
                <a:solidFill>
                  <a:srgbClr val="252525"/>
                </a:solidFill>
                <a:effectLst/>
                <a:latin typeface="Open Sans" panose="020B0606030504020204" pitchFamily="34" charset="0"/>
              </a:rPr>
              <a:t>They </a:t>
            </a:r>
            <a:r>
              <a:rPr lang="en-GB" b="0" i="0" dirty="0">
                <a:solidFill>
                  <a:srgbClr val="006ACC"/>
                </a:solidFill>
                <a:effectLst/>
                <a:latin typeface="Open Sans" panose="020B0606030504020204" pitchFamily="34" charset="0"/>
              </a:rPr>
              <a:t>create diversity officers, equality officers, inclusion </a:t>
            </a:r>
            <a:r>
              <a:rPr lang="en-GB" b="0" i="0" dirty="0">
                <a:solidFill>
                  <a:srgbClr val="252525"/>
                </a:solidFill>
                <a:effectLst/>
                <a:latin typeface="Open Sans" panose="020B0606030504020204" pitchFamily="34" charset="0"/>
              </a:rPr>
              <a:t>officers, and period officers </a:t>
            </a:r>
            <a:r>
              <a:rPr lang="en-GB" b="0" i="0" dirty="0">
                <a:solidFill>
                  <a:srgbClr val="E36B00"/>
                </a:solidFill>
                <a:effectLst/>
                <a:latin typeface="Open Sans" panose="020B0606030504020204" pitchFamily="34" charset="0"/>
              </a:rPr>
              <a:t>because </a:t>
            </a:r>
            <a:r>
              <a:rPr lang="en-GB" b="0" i="0" dirty="0">
                <a:solidFill>
                  <a:srgbClr val="252525"/>
                </a:solidFill>
                <a:effectLst/>
                <a:latin typeface="Open Sans" panose="020B0606030504020204" pitchFamily="34" charset="0"/>
              </a:rPr>
              <a:t>they are </a:t>
            </a:r>
            <a:r>
              <a:rPr lang="en-GB" b="0" i="0" dirty="0">
                <a:solidFill>
                  <a:srgbClr val="E36B00"/>
                </a:solidFill>
                <a:effectLst/>
                <a:latin typeface="Open Sans" panose="020B0606030504020204" pitchFamily="34" charset="0"/>
              </a:rPr>
              <a:t>politically correctness-obsessed. </a:t>
            </a:r>
            <a:endParaRPr lang="en-GB" b="0" i="0" dirty="0">
              <a:solidFill>
                <a:srgbClr val="252525"/>
              </a:solidFill>
              <a:effectLst/>
              <a:latin typeface="Open Sans" panose="020B0606030504020204" pitchFamily="34" charset="0"/>
            </a:endParaRPr>
          </a:p>
          <a:p>
            <a:pPr algn="l"/>
            <a:r>
              <a:rPr lang="en-GB" b="0" i="0" dirty="0">
                <a:solidFill>
                  <a:srgbClr val="252525"/>
                </a:solidFill>
                <a:effectLst/>
                <a:latin typeface="Open Sans" panose="020B0606030504020204" pitchFamily="34" charset="0"/>
              </a:rPr>
              <a:t>These </a:t>
            </a:r>
            <a:r>
              <a:rPr lang="en-GB" b="0" i="0" dirty="0">
                <a:solidFill>
                  <a:srgbClr val="E36B00"/>
                </a:solidFill>
                <a:effectLst/>
                <a:latin typeface="Open Sans" panose="020B0606030504020204" pitchFamily="34" charset="0"/>
              </a:rPr>
              <a:t>positions have nothing </a:t>
            </a:r>
            <a:r>
              <a:rPr lang="en-GB" b="0" i="0" dirty="0">
                <a:solidFill>
                  <a:srgbClr val="252525"/>
                </a:solidFill>
                <a:effectLst/>
                <a:latin typeface="Open Sans" panose="020B0606030504020204" pitchFamily="34" charset="0"/>
              </a:rPr>
              <a:t>to do with </a:t>
            </a:r>
            <a:r>
              <a:rPr lang="en-GB" b="0" i="0" dirty="0">
                <a:solidFill>
                  <a:srgbClr val="E36B00"/>
                </a:solidFill>
                <a:effectLst/>
                <a:latin typeface="Open Sans" panose="020B0606030504020204" pitchFamily="34" charset="0"/>
              </a:rPr>
              <a:t>caring for sick, wounded, or terminally </a:t>
            </a:r>
            <a:r>
              <a:rPr lang="en-GB" b="0" i="0" dirty="0">
                <a:solidFill>
                  <a:srgbClr val="252525"/>
                </a:solidFill>
                <a:effectLst/>
                <a:latin typeface="Open Sans" panose="020B0606030504020204" pitchFamily="34" charset="0"/>
              </a:rPr>
              <a:t>ill </a:t>
            </a:r>
            <a:r>
              <a:rPr lang="en-GB" b="0" i="0" dirty="0">
                <a:solidFill>
                  <a:srgbClr val="E36B00"/>
                </a:solidFill>
                <a:effectLst/>
                <a:latin typeface="Open Sans" panose="020B0606030504020204" pitchFamily="34" charset="0"/>
              </a:rPr>
              <a:t>individuals. </a:t>
            </a:r>
            <a:endParaRPr lang="en-GB" b="0" i="0" dirty="0">
              <a:solidFill>
                <a:srgbClr val="252525"/>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TheTimes</a:t>
            </a:r>
            <a:r>
              <a:rPr lang="en-GB" b="0" i="0" dirty="0">
                <a:solidFill>
                  <a:srgbClr val="000000"/>
                </a:solidFill>
                <a:effectLst/>
                <a:latin typeface="Open Sans" panose="020B0606030504020204" pitchFamily="34" charset="0"/>
              </a:rPr>
              <a:t>, 2023)</a:t>
            </a:r>
            <a:endParaRPr lang="en-GB" b="0" i="0" dirty="0">
              <a:solidFill>
                <a:srgbClr val="25252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CBED605E-D4C1-4C3F-8750-DF0773CF8C9B}" type="slidenum">
              <a:rPr lang="en-GB" smtClean="0"/>
              <a:t>2</a:t>
            </a:fld>
            <a:endParaRPr lang="en-GB"/>
          </a:p>
        </p:txBody>
      </p:sp>
    </p:spTree>
    <p:extLst>
      <p:ext uri="{BB962C8B-B14F-4D97-AF65-F5344CB8AC3E}">
        <p14:creationId xmlns:p14="http://schemas.microsoft.com/office/powerpoint/2010/main" val="4001491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96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government's repeated demands for significant efficiency reductions, which providers have deemed "unachievable," compound the issues.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96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Additionally, according to the NHS Support Federation, significant contracts are being awarded to the private sector, public monies are being diverted, frontline personnel are being let off, and nearly half of employees claim that inadequate financing prevents them from performing their duties effectively. (Nicholson,2023)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BED605E-D4C1-4C3F-8750-DF0773CF8C9B}" type="slidenum">
              <a:rPr lang="en-GB" smtClean="0"/>
              <a:t>3</a:t>
            </a:fld>
            <a:endParaRPr lang="en-GB"/>
          </a:p>
        </p:txBody>
      </p:sp>
    </p:spTree>
    <p:extLst>
      <p:ext uri="{BB962C8B-B14F-4D97-AF65-F5344CB8AC3E}">
        <p14:creationId xmlns:p14="http://schemas.microsoft.com/office/powerpoint/2010/main" val="2845520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52525"/>
                </a:solidFill>
                <a:effectLst/>
                <a:latin typeface="Open Sans" panose="020B0606030504020204" pitchFamily="34" charset="0"/>
              </a:rPr>
              <a:t>In a </a:t>
            </a:r>
            <a:r>
              <a:rPr lang="en-GB" b="0" i="0" dirty="0">
                <a:solidFill>
                  <a:srgbClr val="E36B00"/>
                </a:solidFill>
                <a:effectLst/>
                <a:latin typeface="Open Sans" panose="020B0606030504020204" pitchFamily="34" charset="0"/>
              </a:rPr>
              <a:t>letter </a:t>
            </a:r>
            <a:r>
              <a:rPr lang="en-GB" b="0" i="0" dirty="0">
                <a:solidFill>
                  <a:srgbClr val="252525"/>
                </a:solidFill>
                <a:effectLst/>
                <a:latin typeface="Open Sans" panose="020B0606030504020204" pitchFamily="34" charset="0"/>
              </a:rPr>
              <a:t>to second- and third-year student nurses, the NMC and NHS England </a:t>
            </a:r>
            <a:r>
              <a:rPr lang="en-GB" b="0" i="0" dirty="0">
                <a:solidFill>
                  <a:srgbClr val="E36B00"/>
                </a:solidFill>
                <a:effectLst/>
                <a:latin typeface="Open Sans" panose="020B0606030504020204" pitchFamily="34" charset="0"/>
              </a:rPr>
              <a:t>offered </a:t>
            </a:r>
            <a:r>
              <a:rPr lang="en-GB" b="0" i="0" dirty="0">
                <a:solidFill>
                  <a:srgbClr val="252525"/>
                </a:solidFill>
                <a:effectLst/>
                <a:latin typeface="Open Sans" panose="020B0606030504020204" pitchFamily="34" charset="0"/>
              </a:rPr>
              <a:t>them the </a:t>
            </a:r>
            <a:r>
              <a:rPr lang="en-GB" b="0" i="0" dirty="0">
                <a:solidFill>
                  <a:srgbClr val="E36B00"/>
                </a:solidFill>
                <a:effectLst/>
                <a:latin typeface="Open Sans" panose="020B0606030504020204" pitchFamily="34" charset="0"/>
              </a:rPr>
              <a:t>choice </a:t>
            </a:r>
            <a:r>
              <a:rPr lang="en-GB" b="0" i="0" dirty="0">
                <a:solidFill>
                  <a:srgbClr val="252525"/>
                </a:solidFill>
                <a:effectLst/>
                <a:latin typeface="Open Sans" panose="020B0606030504020204" pitchFamily="34" charset="0"/>
              </a:rPr>
              <a:t>of </a:t>
            </a:r>
            <a:r>
              <a:rPr lang="en-GB" b="0" i="0" dirty="0">
                <a:solidFill>
                  <a:srgbClr val="E36B00"/>
                </a:solidFill>
                <a:effectLst/>
                <a:latin typeface="Open Sans" panose="020B0606030504020204" pitchFamily="34" charset="0"/>
              </a:rPr>
              <a:t>spending 100% </a:t>
            </a:r>
            <a:r>
              <a:rPr lang="en-GB" b="0" i="0" dirty="0">
                <a:solidFill>
                  <a:srgbClr val="252525"/>
                </a:solidFill>
                <a:effectLst/>
                <a:latin typeface="Open Sans" panose="020B0606030504020204" pitchFamily="34" charset="0"/>
              </a:rPr>
              <a:t>of their time on clinical </a:t>
            </a:r>
            <a:r>
              <a:rPr lang="en-GB" b="0" i="0" dirty="0">
                <a:solidFill>
                  <a:srgbClr val="E36B00"/>
                </a:solidFill>
                <a:effectLst/>
                <a:latin typeface="Open Sans" panose="020B0606030504020204" pitchFamily="34" charset="0"/>
              </a:rPr>
              <a:t>practise </a:t>
            </a:r>
            <a:r>
              <a:rPr lang="en-GB" b="0" i="0" dirty="0">
                <a:solidFill>
                  <a:srgbClr val="006ACC"/>
                </a:solidFill>
                <a:effectLst/>
                <a:latin typeface="Open Sans" panose="020B0606030504020204" pitchFamily="34" charset="0"/>
              </a:rPr>
              <a:t>for nurses within the </a:t>
            </a:r>
            <a:r>
              <a:rPr lang="en-GB" b="0" i="0" dirty="0">
                <a:solidFill>
                  <a:srgbClr val="E36B00"/>
                </a:solidFill>
                <a:effectLst/>
                <a:latin typeface="Open Sans" panose="020B0606030504020204" pitchFamily="34" charset="0"/>
              </a:rPr>
              <a:t>final </a:t>
            </a:r>
            <a:r>
              <a:rPr lang="en-GB" b="0" i="0" dirty="0">
                <a:solidFill>
                  <a:srgbClr val="252525"/>
                </a:solidFill>
                <a:effectLst/>
                <a:latin typeface="Open Sans" panose="020B0606030504020204" pitchFamily="34" charset="0"/>
              </a:rPr>
              <a:t>six months of their </a:t>
            </a:r>
            <a:r>
              <a:rPr lang="en-GB" b="0" i="0" dirty="0">
                <a:solidFill>
                  <a:srgbClr val="E36B00"/>
                </a:solidFill>
                <a:effectLst/>
                <a:latin typeface="Open Sans" panose="020B0606030504020204" pitchFamily="34" charset="0"/>
              </a:rPr>
              <a:t>degree, </a:t>
            </a:r>
            <a:r>
              <a:rPr lang="en-GB" b="0" i="0" dirty="0">
                <a:solidFill>
                  <a:srgbClr val="252525"/>
                </a:solidFill>
                <a:effectLst/>
                <a:latin typeface="Open Sans" panose="020B0606030504020204" pitchFamily="34" charset="0"/>
              </a:rPr>
              <a:t>or 80% of their time on other clinical </a:t>
            </a:r>
            <a:r>
              <a:rPr lang="en-GB" b="0" i="0" dirty="0">
                <a:solidFill>
                  <a:srgbClr val="E36B00"/>
                </a:solidFill>
                <a:effectLst/>
                <a:latin typeface="Open Sans" panose="020B0606030504020204" pitchFamily="34" charset="0"/>
              </a:rPr>
              <a:t>practise. </a:t>
            </a:r>
            <a:endParaRPr lang="en-GB" b="0" i="0" dirty="0">
              <a:solidFill>
                <a:srgbClr val="252525"/>
              </a:solidFill>
              <a:effectLst/>
              <a:latin typeface="Open Sans" panose="020B0606030504020204" pitchFamily="34" charset="0"/>
            </a:endParaRPr>
          </a:p>
          <a:p>
            <a:pPr algn="l"/>
            <a:r>
              <a:rPr lang="en-GB" b="0" i="0" dirty="0">
                <a:solidFill>
                  <a:srgbClr val="252525"/>
                </a:solidFill>
                <a:effectLst/>
                <a:latin typeface="Open Sans" panose="020B0606030504020204" pitchFamily="34" charset="0"/>
              </a:rPr>
              <a:t>Due to the </a:t>
            </a:r>
            <a:r>
              <a:rPr lang="en-GB" b="0" i="0" dirty="0">
                <a:solidFill>
                  <a:srgbClr val="E36B00"/>
                </a:solidFill>
                <a:effectLst/>
                <a:latin typeface="Open Sans" panose="020B0606030504020204" pitchFamily="34" charset="0"/>
              </a:rPr>
              <a:t>effects </a:t>
            </a:r>
            <a:r>
              <a:rPr lang="en-GB" b="0" i="0" dirty="0">
                <a:solidFill>
                  <a:srgbClr val="252525"/>
                </a:solidFill>
                <a:effectLst/>
                <a:latin typeface="Open Sans" panose="020B0606030504020204" pitchFamily="34" charset="0"/>
              </a:rPr>
              <a:t>of the pandemic, there was no </a:t>
            </a:r>
            <a:r>
              <a:rPr lang="en-GB" b="0" i="0" dirty="0">
                <a:solidFill>
                  <a:srgbClr val="E36B00"/>
                </a:solidFill>
                <a:effectLst/>
                <a:latin typeface="Open Sans" panose="020B0606030504020204" pitchFamily="34" charset="0"/>
              </a:rPr>
              <a:t>way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regard </a:t>
            </a:r>
            <a:r>
              <a:rPr lang="en-GB" b="0" i="0" dirty="0">
                <a:solidFill>
                  <a:srgbClr val="252525"/>
                </a:solidFill>
                <a:effectLst/>
                <a:latin typeface="Open Sans" panose="020B0606030504020204" pitchFamily="34" charset="0"/>
              </a:rPr>
              <a:t>training as </a:t>
            </a:r>
            <a:r>
              <a:rPr lang="en-GB" b="0" i="0" dirty="0">
                <a:solidFill>
                  <a:srgbClr val="E36B00"/>
                </a:solidFill>
                <a:effectLst/>
                <a:latin typeface="Open Sans" panose="020B0606030504020204" pitchFamily="34" charset="0"/>
              </a:rPr>
              <a:t>usual. </a:t>
            </a:r>
            <a:endParaRPr lang="en-GB" b="0" i="0" dirty="0">
              <a:solidFill>
                <a:srgbClr val="252525"/>
              </a:solidFill>
              <a:effectLst/>
              <a:latin typeface="Open Sans" panose="020B0606030504020204" pitchFamily="34" charset="0"/>
            </a:endParaRPr>
          </a:p>
          <a:p>
            <a:pPr algn="l"/>
            <a:r>
              <a:rPr lang="en-GB" b="0" i="0" dirty="0">
                <a:solidFill>
                  <a:srgbClr val="E36B00"/>
                </a:solidFill>
                <a:effectLst/>
                <a:latin typeface="Open Sans" panose="020B0606030504020204" pitchFamily="34" charset="0"/>
              </a:rPr>
              <a:t>About </a:t>
            </a:r>
            <a:r>
              <a:rPr lang="en-GB" b="0" i="0" dirty="0">
                <a:solidFill>
                  <a:srgbClr val="006ACC"/>
                </a:solidFill>
                <a:effectLst/>
                <a:latin typeface="Open Sans" panose="020B0606030504020204" pitchFamily="34" charset="0"/>
              </a:rPr>
              <a:t>12,000 nursing and midwifery students </a:t>
            </a:r>
            <a:r>
              <a:rPr lang="en-GB" b="0" i="0" dirty="0">
                <a:solidFill>
                  <a:srgbClr val="252525"/>
                </a:solidFill>
                <a:effectLst/>
                <a:latin typeface="Open Sans" panose="020B0606030504020204" pitchFamily="34" charset="0"/>
              </a:rPr>
              <a:t>had </a:t>
            </a:r>
            <a:r>
              <a:rPr lang="en-GB" b="0" i="0" dirty="0">
                <a:solidFill>
                  <a:srgbClr val="E36B00"/>
                </a:solidFill>
                <a:effectLst/>
                <a:latin typeface="Open Sans" panose="020B0606030504020204" pitchFamily="34" charset="0"/>
              </a:rPr>
              <a:t>chosen </a:t>
            </a:r>
            <a:r>
              <a:rPr lang="en-GB" b="0" i="0" dirty="0">
                <a:solidFill>
                  <a:srgbClr val="252525"/>
                </a:solidFill>
                <a:effectLst/>
                <a:latin typeface="Open Sans" panose="020B0606030504020204" pitchFamily="34" charset="0"/>
              </a:rPr>
              <a:t>these </a:t>
            </a:r>
            <a:r>
              <a:rPr lang="en-GB" b="0" i="0" dirty="0">
                <a:solidFill>
                  <a:srgbClr val="E36B00"/>
                </a:solidFill>
                <a:effectLst/>
                <a:latin typeface="Open Sans" panose="020B0606030504020204" pitchFamily="34" charset="0"/>
              </a:rPr>
              <a:t>alternatives </a:t>
            </a:r>
            <a:r>
              <a:rPr lang="en-GB" b="0" i="0" dirty="0">
                <a:solidFill>
                  <a:srgbClr val="252525"/>
                </a:solidFill>
                <a:effectLst/>
                <a:latin typeface="Open Sans" panose="020B0606030504020204" pitchFamily="34" charset="0"/>
              </a:rPr>
              <a:t>by the </a:t>
            </a:r>
            <a:r>
              <a:rPr lang="en-GB" b="0" i="0" dirty="0">
                <a:solidFill>
                  <a:srgbClr val="E36B00"/>
                </a:solidFill>
                <a:effectLst/>
                <a:latin typeface="Open Sans" panose="020B0606030504020204" pitchFamily="34" charset="0"/>
              </a:rPr>
              <a:t>middle of </a:t>
            </a:r>
            <a:r>
              <a:rPr lang="en-GB" b="0" i="0" dirty="0">
                <a:solidFill>
                  <a:srgbClr val="252525"/>
                </a:solidFill>
                <a:effectLst/>
                <a:latin typeface="Open Sans" panose="020B0606030504020204" pitchFamily="34" charset="0"/>
              </a:rPr>
              <a:t>April.</a:t>
            </a:r>
          </a:p>
          <a:p>
            <a:pPr algn="l"/>
            <a:br>
              <a:rPr lang="en-GB" b="0" i="0" dirty="0">
                <a:solidFill>
                  <a:srgbClr val="252525"/>
                </a:solidFill>
                <a:effectLst/>
                <a:latin typeface="Open Sans" panose="020B0606030504020204" pitchFamily="34" charset="0"/>
              </a:rPr>
            </a:br>
            <a:r>
              <a:rPr lang="en-GB" b="0" i="0" dirty="0">
                <a:solidFill>
                  <a:srgbClr val="252525"/>
                </a:solidFill>
                <a:effectLst/>
                <a:latin typeface="Open Sans" panose="020B0606030504020204" pitchFamily="34" charset="0"/>
              </a:rPr>
              <a:t>Nursing recruitment from </a:t>
            </a:r>
            <a:r>
              <a:rPr lang="en-GB" b="0" i="0" dirty="0">
                <a:solidFill>
                  <a:srgbClr val="E36B00"/>
                </a:solidFill>
                <a:effectLst/>
                <a:latin typeface="Open Sans" panose="020B0606030504020204" pitchFamily="34" charset="0"/>
              </a:rPr>
              <a:t>nations </a:t>
            </a:r>
            <a:r>
              <a:rPr lang="en-GB" b="0" i="0" dirty="0">
                <a:solidFill>
                  <a:srgbClr val="252525"/>
                </a:solidFill>
                <a:effectLst/>
                <a:latin typeface="Open Sans" panose="020B0606030504020204" pitchFamily="34" charset="0"/>
              </a:rPr>
              <a:t>outside the EU </a:t>
            </a:r>
            <a:r>
              <a:rPr lang="en-GB" b="0" i="0" dirty="0">
                <a:solidFill>
                  <a:srgbClr val="E36B00"/>
                </a:solidFill>
                <a:effectLst/>
                <a:latin typeface="Open Sans" panose="020B0606030504020204" pitchFamily="34" charset="0"/>
              </a:rPr>
              <a:t>reached </a:t>
            </a:r>
            <a:r>
              <a:rPr lang="en-GB" b="0" i="0" dirty="0">
                <a:solidFill>
                  <a:srgbClr val="252525"/>
                </a:solidFill>
                <a:effectLst/>
                <a:latin typeface="Open Sans" panose="020B0606030504020204" pitchFamily="34" charset="0"/>
              </a:rPr>
              <a:t>very high levels by 2021 </a:t>
            </a:r>
            <a:r>
              <a:rPr lang="en-GB" b="0" i="0" dirty="0">
                <a:solidFill>
                  <a:srgbClr val="E36B00"/>
                </a:solidFill>
                <a:effectLst/>
                <a:latin typeface="Open Sans" panose="020B0606030504020204" pitchFamily="34" charset="0"/>
              </a:rPr>
              <a:t>thanks to </a:t>
            </a:r>
            <a:r>
              <a:rPr lang="en-GB" b="0" i="0" dirty="0">
                <a:solidFill>
                  <a:srgbClr val="252525"/>
                </a:solidFill>
                <a:effectLst/>
                <a:latin typeface="Open Sans" panose="020B0606030504020204" pitchFamily="34" charset="0"/>
              </a:rPr>
              <a:t>the new Health and Care Visa and </a:t>
            </a:r>
            <a:r>
              <a:rPr lang="en-GB" b="0" i="0" dirty="0">
                <a:solidFill>
                  <a:srgbClr val="E36B00"/>
                </a:solidFill>
                <a:effectLst/>
                <a:latin typeface="Open Sans" panose="020B0606030504020204" pitchFamily="34" charset="0"/>
              </a:rPr>
              <a:t>intensified </a:t>
            </a:r>
            <a:r>
              <a:rPr lang="en-GB" b="0" i="0" dirty="0">
                <a:solidFill>
                  <a:srgbClr val="252525"/>
                </a:solidFill>
                <a:effectLst/>
                <a:latin typeface="Open Sans" panose="020B0606030504020204" pitchFamily="34" charset="0"/>
              </a:rPr>
              <a:t>recruitment </a:t>
            </a:r>
            <a:r>
              <a:rPr lang="en-GB" b="0" i="0" dirty="0">
                <a:solidFill>
                  <a:srgbClr val="E36B00"/>
                </a:solidFill>
                <a:effectLst/>
                <a:latin typeface="Open Sans" panose="020B0606030504020204" pitchFamily="34" charset="0"/>
              </a:rPr>
              <a:t>initiatives.</a:t>
            </a:r>
            <a:endParaRPr lang="en-GB" b="0" i="0" dirty="0">
              <a:solidFill>
                <a:srgbClr val="252525"/>
              </a:solidFill>
              <a:effectLst/>
              <a:latin typeface="Open Sans" panose="020B0606030504020204" pitchFamily="34" charset="0"/>
            </a:endParaRPr>
          </a:p>
          <a:p>
            <a:pPr algn="l"/>
            <a:br>
              <a:rPr lang="en-GB" b="0" i="0" dirty="0">
                <a:solidFill>
                  <a:srgbClr val="252525"/>
                </a:solidFill>
                <a:effectLst/>
                <a:latin typeface="Open Sans" panose="020B0606030504020204" pitchFamily="34" charset="0"/>
              </a:rPr>
            </a:br>
            <a:r>
              <a:rPr lang="en-GB" b="0" i="0" dirty="0">
                <a:solidFill>
                  <a:srgbClr val="E36B00"/>
                </a:solidFill>
                <a:effectLst/>
                <a:latin typeface="Open Sans" panose="020B0606030504020204" pitchFamily="34" charset="0"/>
              </a:rPr>
              <a:t>Compared to </a:t>
            </a:r>
            <a:r>
              <a:rPr lang="en-GB" b="0" i="0" dirty="0">
                <a:solidFill>
                  <a:srgbClr val="252525"/>
                </a:solidFill>
                <a:effectLst/>
                <a:latin typeface="Open Sans" panose="020B0606030504020204" pitchFamily="34" charset="0"/>
              </a:rPr>
              <a:t>the 23% who </a:t>
            </a:r>
            <a:r>
              <a:rPr lang="en-GB" b="0" i="0" dirty="0">
                <a:solidFill>
                  <a:srgbClr val="E36B00"/>
                </a:solidFill>
                <a:effectLst/>
                <a:latin typeface="Open Sans" panose="020B0606030504020204" pitchFamily="34" charset="0"/>
              </a:rPr>
              <a:t>had received </a:t>
            </a:r>
            <a:r>
              <a:rPr lang="en-GB" b="0" i="0" dirty="0">
                <a:solidFill>
                  <a:srgbClr val="252525"/>
                </a:solidFill>
                <a:effectLst/>
                <a:latin typeface="Open Sans" panose="020B0606030504020204" pitchFamily="34" charset="0"/>
              </a:rPr>
              <a:t>domestic training, </a:t>
            </a:r>
            <a:r>
              <a:rPr lang="en-GB" b="0" i="0" dirty="0">
                <a:solidFill>
                  <a:srgbClr val="006ACC"/>
                </a:solidFill>
                <a:effectLst/>
                <a:latin typeface="Open Sans" panose="020B0606030504020204" pitchFamily="34" charset="0"/>
              </a:rPr>
              <a:t>38% of all nurses joining NHS trusts </a:t>
            </a:r>
            <a:r>
              <a:rPr lang="en-GB" b="0" i="0" dirty="0">
                <a:solidFill>
                  <a:srgbClr val="252525"/>
                </a:solidFill>
                <a:effectLst/>
                <a:latin typeface="Open Sans" panose="020B0606030504020204" pitchFamily="34" charset="0"/>
              </a:rPr>
              <a:t>in England </a:t>
            </a:r>
            <a:r>
              <a:rPr lang="en-GB" b="0" i="0" dirty="0">
                <a:solidFill>
                  <a:srgbClr val="E36B00"/>
                </a:solidFill>
                <a:effectLst/>
                <a:latin typeface="Open Sans" panose="020B0606030504020204" pitchFamily="34" charset="0"/>
              </a:rPr>
              <a:t>were foreign-trained. </a:t>
            </a:r>
            <a:endParaRPr lang="en-GB" b="0" i="0" dirty="0">
              <a:solidFill>
                <a:srgbClr val="252525"/>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This </a:t>
            </a:r>
            <a:r>
              <a:rPr lang="en-GB" b="0" i="0" dirty="0">
                <a:solidFill>
                  <a:srgbClr val="E36B00"/>
                </a:solidFill>
                <a:effectLst/>
                <a:latin typeface="Open Sans" panose="020B0606030504020204" pitchFamily="34" charset="0"/>
              </a:rPr>
              <a:t>was </a:t>
            </a:r>
            <a:r>
              <a:rPr lang="en-GB" b="0" i="0" dirty="0">
                <a:solidFill>
                  <a:srgbClr val="000000"/>
                </a:solidFill>
                <a:effectLst/>
                <a:latin typeface="Open Sans" panose="020B0606030504020204" pitchFamily="34" charset="0"/>
              </a:rPr>
              <a:t>a </a:t>
            </a:r>
            <a:r>
              <a:rPr lang="en-GB" b="0" i="0" dirty="0">
                <a:solidFill>
                  <a:srgbClr val="E36B00"/>
                </a:solidFill>
                <a:effectLst/>
                <a:latin typeface="Open Sans" panose="020B0606030504020204" pitchFamily="34" charset="0"/>
              </a:rPr>
              <a:t>historical </a:t>
            </a:r>
            <a:r>
              <a:rPr lang="en-GB" b="0" i="0" dirty="0">
                <a:solidFill>
                  <a:srgbClr val="5000B9"/>
                </a:solidFill>
                <a:effectLst/>
                <a:latin typeface="Open Sans" panose="020B0606030504020204" pitchFamily="34" charset="0"/>
              </a:rPr>
              <a:t>turning point( </a:t>
            </a:r>
            <a:r>
              <a:rPr lang="en-GB" b="0" i="0" dirty="0" err="1">
                <a:solidFill>
                  <a:srgbClr val="5000B9"/>
                </a:solidFill>
                <a:effectLst/>
                <a:latin typeface="Open Sans" panose="020B0606030504020204" pitchFamily="34" charset="0"/>
              </a:rPr>
              <a:t>nt</a:t>
            </a:r>
            <a:r>
              <a:rPr lang="en-GB" b="0" i="0" dirty="0">
                <a:solidFill>
                  <a:srgbClr val="5000B9"/>
                </a:solidFill>
                <a:effectLst/>
                <a:latin typeface="Open Sans" panose="020B0606030504020204" pitchFamily="34" charset="0"/>
              </a:rPr>
              <a:t> ,2021).</a:t>
            </a:r>
          </a:p>
          <a:p>
            <a:pPr algn="l"/>
            <a:endParaRPr lang="en-GB" b="0" i="0" dirty="0">
              <a:solidFill>
                <a:srgbClr val="25252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CBED605E-D4C1-4C3F-8750-DF0773CF8C9B}" type="slidenum">
              <a:rPr lang="en-GB" smtClean="0"/>
              <a:t>4</a:t>
            </a:fld>
            <a:endParaRPr lang="en-GB"/>
          </a:p>
        </p:txBody>
      </p:sp>
    </p:spTree>
    <p:extLst>
      <p:ext uri="{BB962C8B-B14F-4D97-AF65-F5344CB8AC3E}">
        <p14:creationId xmlns:p14="http://schemas.microsoft.com/office/powerpoint/2010/main" val="4280882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9B51E0"/>
                </a:solidFill>
                <a:effectLst/>
                <a:latin typeface="Open Sans" panose="020B0606030504020204" pitchFamily="34" charset="0"/>
              </a:rPr>
              <a:t>Governments </a:t>
            </a:r>
            <a:r>
              <a:rPr lang="en-GB" b="0" i="0" dirty="0">
                <a:solidFill>
                  <a:srgbClr val="000000"/>
                </a:solidFill>
                <a:effectLst/>
                <a:latin typeface="Open Sans" panose="020B0606030504020204" pitchFamily="34" charset="0"/>
              </a:rPr>
              <a:t>have </a:t>
            </a:r>
            <a:r>
              <a:rPr lang="en-GB" b="0" i="0" dirty="0">
                <a:solidFill>
                  <a:srgbClr val="E36B00"/>
                </a:solidFill>
                <a:effectLst/>
                <a:latin typeface="Open Sans" panose="020B0606030504020204" pitchFamily="34" charset="0"/>
              </a:rPr>
              <a:t>ignored </a:t>
            </a:r>
            <a:r>
              <a:rPr lang="en-GB" b="0" i="0" dirty="0">
                <a:solidFill>
                  <a:srgbClr val="000000"/>
                </a:solidFill>
                <a:effectLst/>
                <a:latin typeface="Open Sans" panose="020B0606030504020204" pitchFamily="34" charset="0"/>
              </a:rPr>
              <a:t>social care in </a:t>
            </a:r>
            <a:r>
              <a:rPr lang="en-GB" b="0" i="0" dirty="0">
                <a:solidFill>
                  <a:srgbClr val="E36B00"/>
                </a:solidFill>
                <a:effectLst/>
                <a:latin typeface="Open Sans" panose="020B0606030504020204" pitchFamily="34" charset="0"/>
              </a:rPr>
              <a:t>the past because they </a:t>
            </a:r>
            <a:r>
              <a:rPr lang="en-GB" b="0" i="0" dirty="0">
                <a:solidFill>
                  <a:srgbClr val="000000"/>
                </a:solidFill>
                <a:effectLst/>
                <a:latin typeface="Open Sans" panose="020B0606030504020204" pitchFamily="34" charset="0"/>
              </a:rPr>
              <a:t>have </a:t>
            </a:r>
            <a:r>
              <a:rPr lang="en-GB" b="0" i="0" dirty="0">
                <a:solidFill>
                  <a:srgbClr val="E36B00"/>
                </a:solidFill>
                <a:effectLst/>
                <a:latin typeface="Open Sans" panose="020B0606030504020204" pitchFamily="34" charset="0"/>
              </a:rPr>
              <a:t>preferred band-aid fixes </a:t>
            </a:r>
            <a:r>
              <a:rPr lang="en-GB" b="0" i="0" dirty="0">
                <a:solidFill>
                  <a:srgbClr val="000000"/>
                </a:solidFill>
                <a:effectLst/>
                <a:latin typeface="Open Sans" panose="020B0606030504020204" pitchFamily="34" charset="0"/>
              </a:rPr>
              <a:t>over </a:t>
            </a:r>
            <a:r>
              <a:rPr lang="en-GB" b="0" i="0" dirty="0">
                <a:solidFill>
                  <a:srgbClr val="E36B00"/>
                </a:solidFill>
                <a:effectLst/>
                <a:latin typeface="Open Sans" panose="020B0606030504020204" pitchFamily="34" charset="0"/>
              </a:rPr>
              <a:t>long-term change. </a:t>
            </a:r>
            <a:endParaRPr lang="en-GB" b="0" i="0" dirty="0">
              <a:solidFill>
                <a:srgbClr val="252525"/>
              </a:solidFill>
              <a:effectLst/>
              <a:latin typeface="Open Sans" panose="020B0606030504020204" pitchFamily="34" charset="0"/>
            </a:endParaRPr>
          </a:p>
          <a:p>
            <a:pPr algn="l"/>
            <a:r>
              <a:rPr lang="en-GB" b="0" i="0" dirty="0">
                <a:solidFill>
                  <a:srgbClr val="252525"/>
                </a:solidFill>
                <a:effectLst/>
                <a:latin typeface="Open Sans" panose="020B0606030504020204" pitchFamily="34" charset="0"/>
              </a:rPr>
              <a:t>This was </a:t>
            </a:r>
            <a:r>
              <a:rPr lang="en-GB" b="0" i="0" dirty="0">
                <a:solidFill>
                  <a:srgbClr val="E36B00"/>
                </a:solidFill>
                <a:effectLst/>
                <a:latin typeface="Open Sans" panose="020B0606030504020204" pitchFamily="34" charset="0"/>
              </a:rPr>
              <a:t>demonstrated </a:t>
            </a:r>
            <a:r>
              <a:rPr lang="en-GB" b="0" i="0" dirty="0">
                <a:solidFill>
                  <a:srgbClr val="252525"/>
                </a:solidFill>
                <a:effectLst/>
                <a:latin typeface="Open Sans" panose="020B0606030504020204" pitchFamily="34" charset="0"/>
              </a:rPr>
              <a:t>in the </a:t>
            </a:r>
            <a:r>
              <a:rPr lang="en-GB" b="0" i="0" dirty="0">
                <a:solidFill>
                  <a:srgbClr val="E36B00"/>
                </a:solidFill>
                <a:effectLst/>
                <a:latin typeface="Open Sans" panose="020B0606030504020204" pitchFamily="34" charset="0"/>
              </a:rPr>
              <a:t>expenditure </a:t>
            </a:r>
            <a:r>
              <a:rPr lang="en-GB" b="0" i="0" dirty="0">
                <a:solidFill>
                  <a:srgbClr val="252525"/>
                </a:solidFill>
                <a:effectLst/>
                <a:latin typeface="Open Sans" panose="020B0606030504020204" pitchFamily="34" charset="0"/>
              </a:rPr>
              <a:t>review </a:t>
            </a:r>
            <a:r>
              <a:rPr lang="en-GB" b="0" i="0" dirty="0">
                <a:solidFill>
                  <a:srgbClr val="E36B00"/>
                </a:solidFill>
                <a:effectLst/>
                <a:latin typeface="Open Sans" panose="020B0606030504020204" pitchFamily="34" charset="0"/>
              </a:rPr>
              <a:t>from </a:t>
            </a:r>
            <a:r>
              <a:rPr lang="en-GB" b="0" i="0" dirty="0">
                <a:solidFill>
                  <a:srgbClr val="252525"/>
                </a:solidFill>
                <a:effectLst/>
                <a:latin typeface="Open Sans" panose="020B0606030504020204" pitchFamily="34" charset="0"/>
              </a:rPr>
              <a:t>November, when the government </a:t>
            </a:r>
            <a:r>
              <a:rPr lang="en-GB" b="0" i="0" dirty="0">
                <a:solidFill>
                  <a:srgbClr val="E36B00"/>
                </a:solidFill>
                <a:effectLst/>
                <a:latin typeface="Open Sans" panose="020B0606030504020204" pitchFamily="34" charset="0"/>
              </a:rPr>
              <a:t>offered additional funds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support </a:t>
            </a:r>
            <a:r>
              <a:rPr lang="en-GB" b="0" i="0" dirty="0">
                <a:solidFill>
                  <a:srgbClr val="252525"/>
                </a:solidFill>
                <a:effectLst/>
                <a:latin typeface="Open Sans" panose="020B0606030504020204" pitchFamily="34" charset="0"/>
              </a:rPr>
              <a:t>the current system but </a:t>
            </a:r>
            <a:r>
              <a:rPr lang="en-GB" b="0" i="0" dirty="0">
                <a:solidFill>
                  <a:srgbClr val="E36B00"/>
                </a:solidFill>
                <a:effectLst/>
                <a:latin typeface="Open Sans" panose="020B0606030504020204" pitchFamily="34" charset="0"/>
              </a:rPr>
              <a:t>provided </a:t>
            </a:r>
            <a:r>
              <a:rPr lang="en-GB" b="0" i="0" dirty="0">
                <a:solidFill>
                  <a:srgbClr val="252525"/>
                </a:solidFill>
                <a:effectLst/>
                <a:latin typeface="Open Sans" panose="020B0606030504020204" pitchFamily="34" charset="0"/>
              </a:rPr>
              <a:t>no </a:t>
            </a:r>
            <a:r>
              <a:rPr lang="en-GB" b="0" i="0" dirty="0">
                <a:solidFill>
                  <a:srgbClr val="E36B00"/>
                </a:solidFill>
                <a:effectLst/>
                <a:latin typeface="Open Sans" panose="020B0606030504020204" pitchFamily="34" charset="0"/>
              </a:rPr>
              <a:t>timeline for </a:t>
            </a:r>
            <a:r>
              <a:rPr lang="en-GB" b="0" i="0" dirty="0">
                <a:solidFill>
                  <a:srgbClr val="252525"/>
                </a:solidFill>
                <a:effectLst/>
                <a:latin typeface="Open Sans" panose="020B0606030504020204" pitchFamily="34" charset="0"/>
              </a:rPr>
              <a:t>the </a:t>
            </a:r>
            <a:r>
              <a:rPr lang="en-GB" b="0" i="0" dirty="0">
                <a:solidFill>
                  <a:srgbClr val="E36B00"/>
                </a:solidFill>
                <a:effectLst/>
                <a:latin typeface="Open Sans" panose="020B0606030504020204" pitchFamily="34" charset="0"/>
              </a:rPr>
              <a:t>release </a:t>
            </a:r>
            <a:r>
              <a:rPr lang="en-GB" b="0" i="0" dirty="0">
                <a:solidFill>
                  <a:srgbClr val="252525"/>
                </a:solidFill>
                <a:effectLst/>
                <a:latin typeface="Open Sans" panose="020B0606030504020204" pitchFamily="34" charset="0"/>
              </a:rPr>
              <a:t>of its </a:t>
            </a:r>
            <a:r>
              <a:rPr lang="en-GB" b="0" i="0" dirty="0">
                <a:solidFill>
                  <a:srgbClr val="E36B00"/>
                </a:solidFill>
                <a:effectLst/>
                <a:latin typeface="Open Sans" panose="020B0606030504020204" pitchFamily="34" charset="0"/>
              </a:rPr>
              <a:t>long-awaited </a:t>
            </a:r>
            <a:r>
              <a:rPr lang="en-GB" b="0" i="0" dirty="0">
                <a:solidFill>
                  <a:srgbClr val="006ACC"/>
                </a:solidFill>
                <a:effectLst/>
                <a:latin typeface="Open Sans" panose="020B0606030504020204" pitchFamily="34" charset="0"/>
              </a:rPr>
              <a:t>green paper on social </a:t>
            </a:r>
            <a:r>
              <a:rPr lang="en-GB" b="0" i="0" dirty="0">
                <a:solidFill>
                  <a:srgbClr val="252525"/>
                </a:solidFill>
                <a:effectLst/>
                <a:latin typeface="Open Sans" panose="020B0606030504020204" pitchFamily="34" charset="0"/>
              </a:rPr>
              <a:t>care. </a:t>
            </a:r>
          </a:p>
          <a:p>
            <a:pPr algn="l"/>
            <a:r>
              <a:rPr lang="en-GB" b="0" i="0" dirty="0">
                <a:solidFill>
                  <a:srgbClr val="252525"/>
                </a:solidFill>
                <a:effectLst/>
                <a:latin typeface="Open Sans" panose="020B0606030504020204" pitchFamily="34" charset="0"/>
              </a:rPr>
              <a:t>(BMJ, 2021)</a:t>
            </a:r>
          </a:p>
          <a:p>
            <a:pPr algn="l"/>
            <a:r>
              <a:rPr lang="en-GB" b="0" i="0" dirty="0">
                <a:solidFill>
                  <a:srgbClr val="252525"/>
                </a:solidFill>
                <a:effectLst/>
                <a:latin typeface="Open Sans" panose="020B0606030504020204" pitchFamily="34" charset="0"/>
              </a:rPr>
              <a:t>the Tories also </a:t>
            </a:r>
            <a:r>
              <a:rPr lang="en-GB" b="0" i="0" dirty="0">
                <a:solidFill>
                  <a:srgbClr val="E36B00"/>
                </a:solidFill>
                <a:effectLst/>
                <a:latin typeface="Open Sans" panose="020B0606030504020204" pitchFamily="34" charset="0"/>
              </a:rPr>
              <a:t>pledged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hire </a:t>
            </a:r>
            <a:r>
              <a:rPr lang="en-GB" b="0" i="0" dirty="0">
                <a:solidFill>
                  <a:srgbClr val="252525"/>
                </a:solidFill>
                <a:effectLst/>
                <a:latin typeface="Open Sans" panose="020B0606030504020204" pitchFamily="34" charset="0"/>
              </a:rPr>
              <a:t>50,000 more nurses for the NHS, </a:t>
            </a:r>
            <a:r>
              <a:rPr lang="en-GB" b="0" i="0" dirty="0">
                <a:solidFill>
                  <a:srgbClr val="E36B00"/>
                </a:solidFill>
                <a:effectLst/>
                <a:latin typeface="Open Sans" panose="020B0606030504020204" pitchFamily="34" charset="0"/>
              </a:rPr>
              <a:t>albeit </a:t>
            </a:r>
            <a:r>
              <a:rPr lang="en-GB" b="0" i="0" dirty="0">
                <a:solidFill>
                  <a:srgbClr val="252525"/>
                </a:solidFill>
                <a:effectLst/>
                <a:latin typeface="Open Sans" panose="020B0606030504020204" pitchFamily="34" charset="0"/>
              </a:rPr>
              <a:t>this </a:t>
            </a:r>
            <a:r>
              <a:rPr lang="en-GB" b="0" i="0" dirty="0">
                <a:solidFill>
                  <a:srgbClr val="E36B00"/>
                </a:solidFill>
                <a:effectLst/>
                <a:latin typeface="Open Sans" panose="020B0606030504020204" pitchFamily="34" charset="0"/>
              </a:rPr>
              <a:t>number </a:t>
            </a:r>
            <a:r>
              <a:rPr lang="en-GB" b="0" i="0" dirty="0">
                <a:solidFill>
                  <a:srgbClr val="252525"/>
                </a:solidFill>
                <a:effectLst/>
                <a:latin typeface="Open Sans" panose="020B0606030504020204" pitchFamily="34" charset="0"/>
              </a:rPr>
              <a:t>has </a:t>
            </a:r>
            <a:r>
              <a:rPr lang="en-GB" b="0" i="0" dirty="0">
                <a:solidFill>
                  <a:srgbClr val="E36B00"/>
                </a:solidFill>
                <a:effectLst/>
                <a:latin typeface="Open Sans" panose="020B0606030504020204" pitchFamily="34" charset="0"/>
              </a:rPr>
              <a:t>drawn </a:t>
            </a:r>
            <a:r>
              <a:rPr lang="en-GB" b="0" i="0" dirty="0">
                <a:solidFill>
                  <a:srgbClr val="252525"/>
                </a:solidFill>
                <a:effectLst/>
                <a:latin typeface="Open Sans" panose="020B0606030504020204" pitchFamily="34" charset="0"/>
              </a:rPr>
              <a:t>criticism </a:t>
            </a:r>
            <a:r>
              <a:rPr lang="en-GB" b="0" i="0" dirty="0">
                <a:solidFill>
                  <a:srgbClr val="E36B00"/>
                </a:solidFill>
                <a:effectLst/>
                <a:latin typeface="Open Sans" panose="020B0606030504020204" pitchFamily="34" charset="0"/>
              </a:rPr>
              <a:t>because </a:t>
            </a:r>
            <a:r>
              <a:rPr lang="en-GB" b="0" i="0" dirty="0">
                <a:solidFill>
                  <a:srgbClr val="252525"/>
                </a:solidFill>
                <a:effectLst/>
                <a:latin typeface="Open Sans" panose="020B0606030504020204" pitchFamily="34" charset="0"/>
              </a:rPr>
              <a:t>it </a:t>
            </a:r>
            <a:r>
              <a:rPr lang="en-GB" b="0" i="0" dirty="0">
                <a:solidFill>
                  <a:srgbClr val="E36B00"/>
                </a:solidFill>
                <a:effectLst/>
                <a:latin typeface="Open Sans" panose="020B0606030504020204" pitchFamily="34" charset="0"/>
              </a:rPr>
              <a:t>does not include </a:t>
            </a:r>
            <a:r>
              <a:rPr lang="en-GB" b="0" i="0" dirty="0">
                <a:solidFill>
                  <a:srgbClr val="252525"/>
                </a:solidFill>
                <a:effectLst/>
                <a:latin typeface="Open Sans" panose="020B0606030504020204" pitchFamily="34" charset="0"/>
              </a:rPr>
              <a:t>the </a:t>
            </a:r>
            <a:r>
              <a:rPr lang="en-GB" b="0" i="0" dirty="0">
                <a:solidFill>
                  <a:srgbClr val="006ACC"/>
                </a:solidFill>
                <a:effectLst/>
                <a:latin typeface="Open Sans" panose="020B0606030504020204" pitchFamily="34" charset="0"/>
              </a:rPr>
              <a:t>18,500 current NHS nurses that the </a:t>
            </a:r>
            <a:r>
              <a:rPr lang="en-GB" b="0" i="0" dirty="0">
                <a:solidFill>
                  <a:srgbClr val="252525"/>
                </a:solidFill>
                <a:effectLst/>
                <a:latin typeface="Open Sans" panose="020B0606030504020204" pitchFamily="34" charset="0"/>
              </a:rPr>
              <a:t>party </a:t>
            </a:r>
            <a:r>
              <a:rPr lang="en-GB" b="0" i="0" dirty="0">
                <a:solidFill>
                  <a:srgbClr val="E36B00"/>
                </a:solidFill>
                <a:effectLst/>
                <a:latin typeface="Open Sans" panose="020B0606030504020204" pitchFamily="34" charset="0"/>
              </a:rPr>
              <a:t>intends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keep.</a:t>
            </a:r>
            <a:endParaRPr lang="en-GB" b="0" i="0" dirty="0">
              <a:solidFill>
                <a:srgbClr val="252525"/>
              </a:solidFill>
              <a:effectLst/>
              <a:latin typeface="Open Sans" panose="020B0606030504020204" pitchFamily="34" charset="0"/>
            </a:endParaRPr>
          </a:p>
          <a:p>
            <a:pPr algn="l"/>
            <a:br>
              <a:rPr lang="en-GB" b="0" i="0" dirty="0">
                <a:solidFill>
                  <a:srgbClr val="252525"/>
                </a:solidFill>
                <a:effectLst/>
                <a:latin typeface="Open Sans" panose="020B0606030504020204" pitchFamily="34" charset="0"/>
              </a:rPr>
            </a:br>
            <a:r>
              <a:rPr lang="en-GB" b="0" i="0" dirty="0">
                <a:solidFill>
                  <a:srgbClr val="E36B00"/>
                </a:solidFill>
                <a:effectLst/>
                <a:latin typeface="Open Sans" panose="020B0606030504020204" pitchFamily="34" charset="0"/>
              </a:rPr>
              <a:t>However, </a:t>
            </a:r>
            <a:r>
              <a:rPr lang="en-GB" b="0" i="0" dirty="0">
                <a:solidFill>
                  <a:srgbClr val="252525"/>
                </a:solidFill>
                <a:effectLst/>
                <a:latin typeface="Open Sans" panose="020B0606030504020204" pitchFamily="34" charset="0"/>
              </a:rPr>
              <a:t>as the </a:t>
            </a:r>
            <a:r>
              <a:rPr lang="en-GB" b="0" i="0" dirty="0">
                <a:solidFill>
                  <a:srgbClr val="E36B00"/>
                </a:solidFill>
                <a:effectLst/>
                <a:latin typeface="Open Sans" panose="020B0606030504020204" pitchFamily="34" charset="0"/>
              </a:rPr>
              <a:t>decade of </a:t>
            </a:r>
            <a:r>
              <a:rPr lang="en-GB" b="0" i="0" dirty="0">
                <a:solidFill>
                  <a:srgbClr val="252525"/>
                </a:solidFill>
                <a:effectLst/>
                <a:latin typeface="Open Sans" panose="020B0606030504020204" pitchFamily="34" charset="0"/>
              </a:rPr>
              <a:t>2010 </a:t>
            </a:r>
            <a:r>
              <a:rPr lang="en-GB" b="0" i="0" dirty="0">
                <a:solidFill>
                  <a:srgbClr val="E36B00"/>
                </a:solidFill>
                <a:effectLst/>
                <a:latin typeface="Open Sans" panose="020B0606030504020204" pitchFamily="34" charset="0"/>
              </a:rPr>
              <a:t>shown, </a:t>
            </a:r>
            <a:r>
              <a:rPr lang="en-GB" b="0" i="0" dirty="0">
                <a:solidFill>
                  <a:srgbClr val="252525"/>
                </a:solidFill>
                <a:effectLst/>
                <a:latin typeface="Open Sans" panose="020B0606030504020204" pitchFamily="34" charset="0"/>
              </a:rPr>
              <a:t>it </a:t>
            </a:r>
            <a:r>
              <a:rPr lang="en-GB" b="0" i="0" dirty="0">
                <a:solidFill>
                  <a:srgbClr val="E36B00"/>
                </a:solidFill>
                <a:effectLst/>
                <a:latin typeface="Open Sans" panose="020B0606030504020204" pitchFamily="34" charset="0"/>
              </a:rPr>
              <a:t>is challenging </a:t>
            </a:r>
            <a:r>
              <a:rPr lang="en-GB" b="0" i="0" dirty="0">
                <a:solidFill>
                  <a:srgbClr val="252525"/>
                </a:solidFill>
                <a:effectLst/>
                <a:latin typeface="Open Sans" panose="020B0606030504020204" pitchFamily="34" charset="0"/>
              </a:rPr>
              <a:t>to </a:t>
            </a:r>
            <a:r>
              <a:rPr lang="en-GB" b="0" i="0" dirty="0">
                <a:solidFill>
                  <a:srgbClr val="E36B00"/>
                </a:solidFill>
                <a:effectLst/>
                <a:latin typeface="Open Sans" panose="020B0606030504020204" pitchFamily="34" charset="0"/>
              </a:rPr>
              <a:t>forecast precisely </a:t>
            </a:r>
            <a:r>
              <a:rPr lang="en-GB" b="0" i="0" dirty="0">
                <a:solidFill>
                  <a:srgbClr val="252525"/>
                </a:solidFill>
                <a:effectLst/>
                <a:latin typeface="Open Sans" panose="020B0606030504020204" pitchFamily="34" charset="0"/>
              </a:rPr>
              <a:t>how the NHS will </a:t>
            </a:r>
            <a:r>
              <a:rPr lang="en-GB" b="0" i="0" dirty="0">
                <a:solidFill>
                  <a:srgbClr val="E36B00"/>
                </a:solidFill>
                <a:effectLst/>
                <a:latin typeface="Open Sans" panose="020B0606030504020204" pitchFamily="34" charset="0"/>
              </a:rPr>
              <a:t>perform </a:t>
            </a:r>
            <a:r>
              <a:rPr lang="en-GB" b="0" i="0" dirty="0">
                <a:solidFill>
                  <a:srgbClr val="252525"/>
                </a:solidFill>
                <a:effectLst/>
                <a:latin typeface="Open Sans" panose="020B0606030504020204" pitchFamily="34" charset="0"/>
              </a:rPr>
              <a:t>over the </a:t>
            </a:r>
            <a:r>
              <a:rPr lang="en-GB" b="0" i="0" dirty="0">
                <a:solidFill>
                  <a:srgbClr val="E36B00"/>
                </a:solidFill>
                <a:effectLst/>
                <a:latin typeface="Open Sans" panose="020B0606030504020204" pitchFamily="34" charset="0"/>
              </a:rPr>
              <a:t>following ten </a:t>
            </a:r>
            <a:r>
              <a:rPr lang="en-GB" b="0" i="0" dirty="0">
                <a:solidFill>
                  <a:srgbClr val="252525"/>
                </a:solidFill>
                <a:effectLst/>
                <a:latin typeface="Open Sans" panose="020B0606030504020204" pitchFamily="34" charset="0"/>
              </a:rPr>
              <a:t>years, with </a:t>
            </a:r>
            <a:r>
              <a:rPr lang="en-GB" b="0" i="0" dirty="0">
                <a:solidFill>
                  <a:srgbClr val="E36B00"/>
                </a:solidFill>
                <a:effectLst/>
                <a:latin typeface="Open Sans" panose="020B0606030504020204" pitchFamily="34" charset="0"/>
              </a:rPr>
              <a:t>worries </a:t>
            </a:r>
            <a:r>
              <a:rPr lang="en-GB" b="0" i="0" dirty="0">
                <a:solidFill>
                  <a:srgbClr val="252525"/>
                </a:solidFill>
                <a:effectLst/>
                <a:latin typeface="Open Sans" panose="020B0606030504020204" pitchFamily="34" charset="0"/>
              </a:rPr>
              <a:t>about staffing levels </a:t>
            </a:r>
            <a:r>
              <a:rPr lang="en-GB" b="0" i="0" dirty="0">
                <a:solidFill>
                  <a:srgbClr val="E36B00"/>
                </a:solidFill>
                <a:effectLst/>
                <a:latin typeface="Open Sans" panose="020B0606030504020204" pitchFamily="34" charset="0"/>
              </a:rPr>
              <a:t>heightened by </a:t>
            </a:r>
            <a:r>
              <a:rPr lang="en-GB" b="0" i="0" dirty="0">
                <a:solidFill>
                  <a:srgbClr val="252525"/>
                </a:solidFill>
                <a:effectLst/>
                <a:latin typeface="Open Sans" panose="020B0606030504020204" pitchFamily="34" charset="0"/>
              </a:rPr>
              <a:t>Britain's exit from the EU.</a:t>
            </a:r>
          </a:p>
          <a:p>
            <a:pPr algn="l"/>
            <a:br>
              <a:rPr lang="en-GB" b="0" i="0" dirty="0">
                <a:solidFill>
                  <a:srgbClr val="252525"/>
                </a:solidFill>
                <a:effectLst/>
                <a:latin typeface="Open Sans" panose="020B0606030504020204" pitchFamily="34" charset="0"/>
              </a:rPr>
            </a:br>
            <a:r>
              <a:rPr lang="en-GB" b="0" i="0" dirty="0">
                <a:solidFill>
                  <a:srgbClr val="252525"/>
                </a:solidFill>
                <a:effectLst/>
                <a:latin typeface="Open Sans" panose="020B0606030504020204" pitchFamily="34" charset="0"/>
              </a:rPr>
              <a:t>Concerns </a:t>
            </a:r>
            <a:r>
              <a:rPr lang="en-GB" b="0" i="0" dirty="0">
                <a:solidFill>
                  <a:srgbClr val="E36B00"/>
                </a:solidFill>
                <a:effectLst/>
                <a:latin typeface="Open Sans" panose="020B0606030504020204" pitchFamily="34" charset="0"/>
              </a:rPr>
              <a:t>over workforce numbers are being exacerbated by </a:t>
            </a:r>
            <a:r>
              <a:rPr lang="en-GB" b="0" i="0" dirty="0">
                <a:solidFill>
                  <a:srgbClr val="252525"/>
                </a:solidFill>
                <a:effectLst/>
                <a:latin typeface="Open Sans" panose="020B0606030504020204" pitchFamily="34" charset="0"/>
              </a:rPr>
              <a:t>Britain's exit from the EU. </a:t>
            </a:r>
          </a:p>
          <a:p>
            <a:pPr algn="l"/>
            <a:r>
              <a:rPr lang="en-GB" b="0" i="0" dirty="0">
                <a:solidFill>
                  <a:srgbClr val="000000"/>
                </a:solidFill>
                <a:effectLst/>
                <a:latin typeface="Open Sans" panose="020B0606030504020204" pitchFamily="34" charset="0"/>
              </a:rPr>
              <a:t>The government </a:t>
            </a:r>
            <a:r>
              <a:rPr lang="en-GB" b="0" i="0" dirty="0">
                <a:solidFill>
                  <a:srgbClr val="E36B00"/>
                </a:solidFill>
                <a:effectLst/>
                <a:latin typeface="Open Sans" panose="020B0606030504020204" pitchFamily="34" charset="0"/>
              </a:rPr>
              <a:t>will probably have </a:t>
            </a:r>
            <a:r>
              <a:rPr lang="en-GB" b="0" i="0" dirty="0">
                <a:solidFill>
                  <a:srgbClr val="000000"/>
                </a:solidFill>
                <a:effectLst/>
                <a:latin typeface="Open Sans" panose="020B0606030504020204" pitchFamily="34" charset="0"/>
              </a:rPr>
              <a:t>its </a:t>
            </a:r>
            <a:r>
              <a:rPr lang="en-GB" b="0" i="0" dirty="0">
                <a:solidFill>
                  <a:srgbClr val="E36B00"/>
                </a:solidFill>
                <a:effectLst/>
                <a:latin typeface="Open Sans" panose="020B0606030504020204" pitchFamily="34" charset="0"/>
              </a:rPr>
              <a:t>way </a:t>
            </a:r>
            <a:r>
              <a:rPr lang="en-GB" b="0" i="0" dirty="0">
                <a:solidFill>
                  <a:srgbClr val="5000B9"/>
                </a:solidFill>
                <a:effectLst/>
                <a:latin typeface="Open Sans" panose="020B0606030504020204" pitchFamily="34" charset="0"/>
              </a:rPr>
              <a:t>on the </a:t>
            </a:r>
            <a:r>
              <a:rPr lang="en-GB" b="0" i="0" dirty="0">
                <a:solidFill>
                  <a:srgbClr val="E36B00"/>
                </a:solidFill>
                <a:effectLst/>
                <a:latin typeface="Open Sans" panose="020B0606030504020204" pitchFamily="34" charset="0"/>
              </a:rPr>
              <a:t>upcoming </a:t>
            </a:r>
            <a:r>
              <a:rPr lang="en-GB" b="0" i="0" dirty="0">
                <a:solidFill>
                  <a:srgbClr val="000000"/>
                </a:solidFill>
                <a:effectLst/>
                <a:latin typeface="Open Sans" panose="020B0606030504020204" pitchFamily="34" charset="0"/>
              </a:rPr>
              <a:t>January 31 deadline, so it's </a:t>
            </a:r>
            <a:r>
              <a:rPr lang="en-GB" b="0" i="0" dirty="0">
                <a:solidFill>
                  <a:srgbClr val="E36B00"/>
                </a:solidFill>
                <a:effectLst/>
                <a:latin typeface="Open Sans" panose="020B0606030504020204" pitchFamily="34" charset="0"/>
              </a:rPr>
              <a:t>possible </a:t>
            </a:r>
            <a:r>
              <a:rPr lang="en-GB" b="0" i="0" dirty="0">
                <a:solidFill>
                  <a:srgbClr val="000000"/>
                </a:solidFill>
                <a:effectLst/>
                <a:latin typeface="Open Sans" panose="020B0606030504020204" pitchFamily="34" charset="0"/>
              </a:rPr>
              <a:t>that we </a:t>
            </a:r>
            <a:r>
              <a:rPr lang="en-GB" b="0" i="0" dirty="0">
                <a:solidFill>
                  <a:srgbClr val="E36B00"/>
                </a:solidFill>
                <a:effectLst/>
                <a:latin typeface="Open Sans" panose="020B0606030504020204" pitchFamily="34" charset="0"/>
              </a:rPr>
              <a:t>will learn more about </a:t>
            </a:r>
            <a:r>
              <a:rPr lang="en-GB" b="0" i="0" dirty="0">
                <a:solidFill>
                  <a:srgbClr val="000000"/>
                </a:solidFill>
                <a:effectLst/>
                <a:latin typeface="Open Sans" panose="020B0606030504020204" pitchFamily="34" charset="0"/>
              </a:rPr>
              <a:t>the </a:t>
            </a:r>
            <a:r>
              <a:rPr lang="en-GB" b="0" i="0" dirty="0">
                <a:solidFill>
                  <a:srgbClr val="9B51E0"/>
                </a:solidFill>
                <a:effectLst/>
                <a:latin typeface="Open Sans" panose="020B0606030504020204" pitchFamily="34" charset="0"/>
              </a:rPr>
              <a:t>future </a:t>
            </a:r>
            <a:r>
              <a:rPr lang="en-GB" b="0" i="0" dirty="0">
                <a:solidFill>
                  <a:srgbClr val="E36B00"/>
                </a:solidFill>
                <a:effectLst/>
                <a:latin typeface="Open Sans" panose="020B0606030504020204" pitchFamily="34" charset="0"/>
              </a:rPr>
              <a:t>of </a:t>
            </a:r>
            <a:r>
              <a:rPr lang="en-GB" b="0" i="0" dirty="0">
                <a:solidFill>
                  <a:srgbClr val="000000"/>
                </a:solidFill>
                <a:effectLst/>
                <a:latin typeface="Open Sans" panose="020B0606030504020204" pitchFamily="34" charset="0"/>
              </a:rPr>
              <a:t>the NHS sooner rather than later</a:t>
            </a:r>
            <a:r>
              <a:rPr lang="en-GB" b="0" i="0">
                <a:solidFill>
                  <a:srgbClr val="000000"/>
                </a:solidFill>
                <a:effectLst/>
                <a:latin typeface="Open Sans" panose="020B0606030504020204" pitchFamily="34" charset="0"/>
              </a:rPr>
              <a:t>(Gray,2019).</a:t>
            </a:r>
            <a:endParaRPr lang="en-GB" b="0" i="0">
              <a:solidFill>
                <a:srgbClr val="25252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CBED605E-D4C1-4C3F-8750-DF0773CF8C9B}" type="slidenum">
              <a:rPr lang="en-GB" smtClean="0"/>
              <a:t>5</a:t>
            </a:fld>
            <a:endParaRPr lang="en-GB"/>
          </a:p>
        </p:txBody>
      </p:sp>
    </p:spTree>
    <p:extLst>
      <p:ext uri="{BB962C8B-B14F-4D97-AF65-F5344CB8AC3E}">
        <p14:creationId xmlns:p14="http://schemas.microsoft.com/office/powerpoint/2010/main" val="1720188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9B51E0"/>
                </a:solidFill>
                <a:effectLst/>
                <a:latin typeface="Open Sans" panose="020B0606030504020204" pitchFamily="34" charset="0"/>
              </a:rPr>
              <a:t>Due to the added </a:t>
            </a:r>
            <a:r>
              <a:rPr lang="en-GB" b="0" i="0" dirty="0">
                <a:solidFill>
                  <a:srgbClr val="E36B00"/>
                </a:solidFill>
                <a:effectLst/>
                <a:latin typeface="Open Sans" panose="020B0606030504020204" pitchFamily="34" charset="0"/>
              </a:rPr>
              <a:t>expenses </a:t>
            </a:r>
            <a:r>
              <a:rPr lang="en-GB" b="0" i="0" dirty="0">
                <a:solidFill>
                  <a:srgbClr val="006ACC"/>
                </a:solidFill>
                <a:effectLst/>
                <a:latin typeface="Open Sans" panose="020B0606030504020204" pitchFamily="34" charset="0"/>
              </a:rPr>
              <a:t>of the Covid vaccine and the free Covid </a:t>
            </a:r>
            <a:r>
              <a:rPr lang="en-GB" b="0" i="0" dirty="0">
                <a:solidFill>
                  <a:srgbClr val="E36B00"/>
                </a:solidFill>
                <a:effectLst/>
                <a:latin typeface="Open Sans" panose="020B0606030504020204" pitchFamily="34" charset="0"/>
              </a:rPr>
              <a:t>testing, </a:t>
            </a:r>
            <a:r>
              <a:rPr lang="en-GB" b="0" i="0" dirty="0">
                <a:solidFill>
                  <a:srgbClr val="252525"/>
                </a:solidFill>
                <a:effectLst/>
                <a:latin typeface="Open Sans" panose="020B0606030504020204" pitchFamily="34" charset="0"/>
              </a:rPr>
              <a:t>spending on the NHS </a:t>
            </a:r>
            <a:r>
              <a:rPr lang="en-GB" b="0" i="0" dirty="0">
                <a:solidFill>
                  <a:srgbClr val="E36B00"/>
                </a:solidFill>
                <a:effectLst/>
                <a:latin typeface="Open Sans" panose="020B0606030504020204" pitchFamily="34" charset="0"/>
              </a:rPr>
              <a:t>has increased </a:t>
            </a:r>
            <a:r>
              <a:rPr lang="en-GB" b="0" i="0" dirty="0">
                <a:solidFill>
                  <a:srgbClr val="252525"/>
                </a:solidFill>
                <a:effectLst/>
                <a:latin typeface="Open Sans" panose="020B0606030504020204" pitchFamily="34" charset="0"/>
              </a:rPr>
              <a:t>over the </a:t>
            </a:r>
            <a:r>
              <a:rPr lang="en-GB" b="0" i="0" dirty="0">
                <a:solidFill>
                  <a:srgbClr val="E36B00"/>
                </a:solidFill>
                <a:effectLst/>
                <a:latin typeface="Open Sans" panose="020B0606030504020204" pitchFamily="34" charset="0"/>
              </a:rPr>
              <a:t>past </a:t>
            </a:r>
            <a:r>
              <a:rPr lang="en-GB" b="0" i="0" dirty="0">
                <a:solidFill>
                  <a:srgbClr val="252525"/>
                </a:solidFill>
                <a:effectLst/>
                <a:latin typeface="Open Sans" panose="020B0606030504020204" pitchFamily="34" charset="0"/>
              </a:rPr>
              <a:t>few years</a:t>
            </a:r>
            <a:r>
              <a:rPr lang="en-GB" sz="1800" dirty="0">
                <a:effectLst/>
                <a:latin typeface="Times New Roman" panose="02020603050405020304" pitchFamily="18" charset="0"/>
                <a:ea typeface="Times New Roman" panose="02020603050405020304" pitchFamily="18" charset="0"/>
              </a:rPr>
              <a:t> (Nicholson,2023).</a:t>
            </a:r>
            <a:endParaRPr lang="en-GB" dirty="0"/>
          </a:p>
        </p:txBody>
      </p:sp>
      <p:sp>
        <p:nvSpPr>
          <p:cNvPr id="4" name="Slide Number Placeholder 3"/>
          <p:cNvSpPr>
            <a:spLocks noGrp="1"/>
          </p:cNvSpPr>
          <p:nvPr>
            <p:ph type="sldNum" sz="quarter" idx="5"/>
          </p:nvPr>
        </p:nvSpPr>
        <p:spPr/>
        <p:txBody>
          <a:bodyPr/>
          <a:lstStyle/>
          <a:p>
            <a:fld id="{CBED605E-D4C1-4C3F-8750-DF0773CF8C9B}" type="slidenum">
              <a:rPr lang="en-GB" smtClean="0"/>
              <a:t>6</a:t>
            </a:fld>
            <a:endParaRPr lang="en-GB"/>
          </a:p>
        </p:txBody>
      </p:sp>
    </p:spTree>
    <p:extLst>
      <p:ext uri="{BB962C8B-B14F-4D97-AF65-F5344CB8AC3E}">
        <p14:creationId xmlns:p14="http://schemas.microsoft.com/office/powerpoint/2010/main" val="1702676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5601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0361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0571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7201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7878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4761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72563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19635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995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0088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4515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75137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1/27/2023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72318927"/>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2" r:id="rId7"/>
    <p:sldLayoutId id="2147483663" r:id="rId8"/>
    <p:sldLayoutId id="2147483664" r:id="rId9"/>
    <p:sldLayoutId id="2147483665" r:id="rId10"/>
    <p:sldLayoutId id="2147483666" r:id="rId11"/>
    <p:sldLayoutId id="21474836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ressenza.com/2017/06/british-health-service-destroyed/"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jpg"/><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6" name="Rectangle 35">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CF60D-F83F-0CB2-688B-B257D3F19B4E}"/>
              </a:ext>
            </a:extLst>
          </p:cNvPr>
          <p:cNvSpPr>
            <a:spLocks noGrp="1"/>
          </p:cNvSpPr>
          <p:nvPr>
            <p:ph type="ctrTitle"/>
          </p:nvPr>
        </p:nvSpPr>
        <p:spPr>
          <a:xfrm>
            <a:off x="838201" y="365125"/>
            <a:ext cx="3816095" cy="1807305"/>
          </a:xfrm>
        </p:spPr>
        <p:txBody>
          <a:bodyPr vert="horz" lIns="91440" tIns="45720" rIns="91440" bIns="45720" rtlCol="0" anchor="ctr">
            <a:normAutofit/>
          </a:bodyPr>
          <a:lstStyle/>
          <a:p>
            <a:r>
              <a:rPr lang="en-US" sz="4000"/>
              <a:t> THE NHS </a:t>
            </a:r>
          </a:p>
        </p:txBody>
      </p:sp>
      <p:sp>
        <p:nvSpPr>
          <p:cNvPr id="3" name="Subtitle 2">
            <a:extLst>
              <a:ext uri="{FF2B5EF4-FFF2-40B4-BE49-F238E27FC236}">
                <a16:creationId xmlns:a16="http://schemas.microsoft.com/office/drawing/2014/main" id="{D86FCEC9-AF1E-5CAE-3062-3340293CC194}"/>
              </a:ext>
            </a:extLst>
          </p:cNvPr>
          <p:cNvSpPr>
            <a:spLocks noGrp="1"/>
          </p:cNvSpPr>
          <p:nvPr>
            <p:ph type="subTitle" idx="1"/>
          </p:nvPr>
        </p:nvSpPr>
        <p:spPr>
          <a:xfrm>
            <a:off x="838201" y="2333297"/>
            <a:ext cx="3816096" cy="3843666"/>
          </a:xfrm>
        </p:spPr>
        <p:txBody>
          <a:bodyPr vert="horz" lIns="91440" tIns="45720" rIns="91440" bIns="45720" rtlCol="0">
            <a:normAutofit/>
          </a:bodyPr>
          <a:lstStyle/>
          <a:p>
            <a:pPr indent="-228600">
              <a:buFont typeface="Arial" panose="020B0604020202020204" pitchFamily="34" charset="0"/>
              <a:buChar char="•"/>
            </a:pPr>
            <a:r>
              <a:rPr lang="en-US" sz="2000" dirty="0"/>
              <a:t>BMSW6103</a:t>
            </a:r>
          </a:p>
          <a:p>
            <a:pPr indent="-228600">
              <a:buFont typeface="Arial" panose="020B0604020202020204" pitchFamily="34" charset="0"/>
              <a:buChar char="•"/>
            </a:pPr>
            <a:r>
              <a:rPr lang="en-US" sz="2000" dirty="0"/>
              <a:t>Violeta oprii 1905021</a:t>
            </a:r>
          </a:p>
          <a:p>
            <a:pPr indent="-228600">
              <a:buFont typeface="Arial" panose="020B0604020202020204" pitchFamily="34" charset="0"/>
              <a:buChar char="•"/>
            </a:pPr>
            <a:r>
              <a:rPr lang="en-US" sz="2000" dirty="0"/>
              <a:t>UNIVERSITY OF WALES TRINITY SAINT DAVID </a:t>
            </a:r>
          </a:p>
          <a:p>
            <a:pPr indent="-228600">
              <a:buFont typeface="Arial" panose="020B0604020202020204" pitchFamily="34" charset="0"/>
              <a:buChar char="•"/>
            </a:pPr>
            <a:r>
              <a:rPr lang="en-US" sz="2000" dirty="0"/>
              <a:t>January 31, 2023</a:t>
            </a:r>
          </a:p>
        </p:txBody>
      </p:sp>
      <p:pic>
        <p:nvPicPr>
          <p:cNvPr id="16" name="Picture 3" descr="Chart, radar chart&#10;&#10;Description automatically generated">
            <a:extLst>
              <a:ext uri="{FF2B5EF4-FFF2-40B4-BE49-F238E27FC236}">
                <a16:creationId xmlns:a16="http://schemas.microsoft.com/office/drawing/2014/main" id="{D05EF891-D11F-27CC-A28F-3D75C515DA82}"/>
              </a:ext>
            </a:extLst>
          </p:cNvPr>
          <p:cNvPicPr>
            <a:picLocks noChangeAspect="1"/>
          </p:cNvPicPr>
          <p:nvPr/>
        </p:nvPicPr>
        <p:blipFill rotWithShape="1">
          <a:blip r:embed="rId2"/>
          <a:srcRect r="29995"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106684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1" name="Rectangle 3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9538263-CBE2-47F6-1D35-0D577DC82D83}"/>
              </a:ext>
            </a:extLst>
          </p:cNvPr>
          <p:cNvSpPr txBox="1"/>
          <p:nvPr/>
        </p:nvSpPr>
        <p:spPr>
          <a:xfrm>
            <a:off x="838200" y="691116"/>
            <a:ext cx="5828413" cy="5485847"/>
          </a:xfrm>
          <a:prstGeom prst="rect">
            <a:avLst/>
          </a:prstGeom>
        </p:spPr>
        <p:txBody>
          <a:bodyPr vert="horz" lIns="91440" tIns="45720" rIns="91440" bIns="45720" rtlCol="0">
            <a:normAutofit lnSpcReduction="10000"/>
          </a:bodyPr>
          <a:lstStyle/>
          <a:p>
            <a:pPr indent="-228600">
              <a:lnSpc>
                <a:spcPct val="90000"/>
              </a:lnSpc>
              <a:spcAft>
                <a:spcPts val="1800"/>
              </a:spcAft>
              <a:buFont typeface="Arial" panose="020B0604020202020204" pitchFamily="34" charset="0"/>
              <a:buChar char="•"/>
            </a:pPr>
            <a:endParaRPr lang="en-US" sz="1200" dirty="0">
              <a:effectLst/>
              <a:latin typeface="Times New Roman" panose="02020603050405020304" pitchFamily="18" charset="0"/>
              <a:cs typeface="Times New Roman" panose="02020603050405020304" pitchFamily="18" charset="0"/>
            </a:endParaRPr>
          </a:p>
          <a:p>
            <a:pPr indent="-228600">
              <a:lnSpc>
                <a:spcPct val="90000"/>
              </a:lnSpc>
              <a:spcAft>
                <a:spcPts val="18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The NHS was founded in 1948 by Health Minister Aneurin Bevan who was the leader of the left-wing group of the </a:t>
            </a:r>
            <a:r>
              <a:rPr lang="en-US" sz="1600" dirty="0" err="1">
                <a:effectLst/>
                <a:latin typeface="Times New Roman" panose="02020603050405020304" pitchFamily="18" charset="0"/>
                <a:cs typeface="Times New Roman" panose="02020603050405020304" pitchFamily="18" charset="0"/>
              </a:rPr>
              <a:t>Labour</a:t>
            </a:r>
            <a:r>
              <a:rPr lang="en-US" sz="1600" dirty="0">
                <a:effectLst/>
                <a:latin typeface="Times New Roman" panose="02020603050405020304" pitchFamily="18" charset="0"/>
                <a:cs typeface="Times New Roman" panose="02020603050405020304" pitchFamily="18" charset="0"/>
              </a:rPr>
              <a:t> Party.</a:t>
            </a:r>
          </a:p>
          <a:p>
            <a:pPr indent="-228600">
              <a:lnSpc>
                <a:spcPct val="90000"/>
              </a:lnSpc>
              <a:spcAft>
                <a:spcPts val="18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 It is the second largest single-payer healthcare system in the world  after the Brazilian one.</a:t>
            </a:r>
          </a:p>
          <a:p>
            <a:pPr indent="-228600">
              <a:lnSpc>
                <a:spcPct val="90000"/>
              </a:lnSpc>
              <a:spcAft>
                <a:spcPts val="18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NHS England is national leader for the NHS and provide high quality health and care for patients and communities.</a:t>
            </a:r>
          </a:p>
          <a:p>
            <a:pPr indent="-228600">
              <a:lnSpc>
                <a:spcPct val="90000"/>
              </a:lnSpc>
              <a:spcAft>
                <a:spcPts val="18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The NHS has both evolved and devolved in the 74 years since its birth</a:t>
            </a:r>
            <a:r>
              <a:rPr lang="en-US" sz="1600" dirty="0">
                <a:latin typeface="Times New Roman" panose="02020603050405020304" pitchFamily="18" charset="0"/>
                <a:cs typeface="Times New Roman" panose="02020603050405020304" pitchFamily="18" charset="0"/>
              </a:rPr>
              <a:t>.</a:t>
            </a:r>
            <a:endParaRPr lang="en-US" sz="1600" b="1" dirty="0">
              <a:effectLst/>
              <a:latin typeface="Times New Roman" panose="02020603050405020304" pitchFamily="18" charset="0"/>
              <a:cs typeface="Times New Roman" panose="02020603050405020304" pitchFamily="18" charset="0"/>
            </a:endParaRPr>
          </a:p>
          <a:p>
            <a:pPr indent="-228600">
              <a:lnSpc>
                <a:spcPct val="90000"/>
              </a:lnSpc>
              <a:spcAft>
                <a:spcPts val="18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NHS ‘annual funding is £130 billion .</a:t>
            </a:r>
          </a:p>
          <a:p>
            <a:pPr indent="-228600">
              <a:lnSpc>
                <a:spcPct val="90000"/>
              </a:lnSpc>
              <a:spcAft>
                <a:spcPts val="18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Public service under government administration</a:t>
            </a:r>
            <a:endParaRPr lang="en-US" sz="1600" dirty="0">
              <a:effectLst/>
              <a:latin typeface="Times New Roman" panose="02020603050405020304" pitchFamily="18" charset="0"/>
              <a:cs typeface="Times New Roman" panose="02020603050405020304" pitchFamily="18" charset="0"/>
            </a:endParaRPr>
          </a:p>
          <a:p>
            <a:pPr indent="-228600">
              <a:lnSpc>
                <a:spcPct val="90000"/>
              </a:lnSpc>
              <a:spcAft>
                <a:spcPts val="18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NHS operate a hierarchical , pyramidal form of leadership.</a:t>
            </a:r>
          </a:p>
          <a:p>
            <a:pPr indent="-228600">
              <a:lnSpc>
                <a:spcPct val="90000"/>
              </a:lnSpc>
              <a:spcAft>
                <a:spcPts val="18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NHS foundation is a not-for-profit, public benefit corporation</a:t>
            </a:r>
          </a:p>
          <a:p>
            <a:pPr indent="-228600">
              <a:lnSpc>
                <a:spcPct val="90000"/>
              </a:lnSpc>
              <a:spcAft>
                <a:spcPts val="18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NHS facing years of inadequate planning and chronic under resourcin</a:t>
            </a:r>
            <a:r>
              <a:rPr lang="en-US" sz="1400" dirty="0">
                <a:latin typeface="Times New Roman" panose="02020603050405020304" pitchFamily="18" charset="0"/>
                <a:cs typeface="Times New Roman" panose="02020603050405020304" pitchFamily="18" charset="0"/>
              </a:rPr>
              <a:t>g.</a:t>
            </a:r>
            <a:endParaRPr lang="en-US" sz="1400" dirty="0">
              <a:effectLst/>
              <a:latin typeface="Times New Roman" panose="02020603050405020304" pitchFamily="18" charset="0"/>
              <a:cs typeface="Times New Roman" panose="02020603050405020304" pitchFamily="18" charset="0"/>
            </a:endParaRPr>
          </a:p>
          <a:p>
            <a:pPr indent="-228600">
              <a:lnSpc>
                <a:spcPct val="90000"/>
              </a:lnSpc>
              <a:spcAft>
                <a:spcPts val="1800"/>
              </a:spcAft>
              <a:buFont typeface="Arial" panose="020B0604020202020204" pitchFamily="34" charset="0"/>
              <a:buChar char="•"/>
            </a:pPr>
            <a:endParaRPr lang="en-US" sz="1400" dirty="0">
              <a:effectLst/>
              <a:latin typeface="Times New Roman" panose="02020603050405020304" pitchFamily="18" charset="0"/>
              <a:cs typeface="Times New Roman" panose="02020603050405020304" pitchFamily="18" charset="0"/>
            </a:endParaRPr>
          </a:p>
          <a:p>
            <a:pPr indent="-228600" fontAlgn="base">
              <a:lnSpc>
                <a:spcPct val="90000"/>
              </a:lnSpc>
              <a:spcAft>
                <a:spcPts val="800"/>
              </a:spcAft>
              <a:buFont typeface="Arial" panose="020B0604020202020204" pitchFamily="34" charset="0"/>
              <a:buChar char="•"/>
            </a:pPr>
            <a:endParaRPr lang="en-US" sz="700" dirty="0">
              <a:effectLst/>
            </a:endParaRPr>
          </a:p>
        </p:txBody>
      </p:sp>
      <p:sp>
        <p:nvSpPr>
          <p:cNvPr id="8" name="TextBox 7">
            <a:extLst>
              <a:ext uri="{FF2B5EF4-FFF2-40B4-BE49-F238E27FC236}">
                <a16:creationId xmlns:a16="http://schemas.microsoft.com/office/drawing/2014/main" id="{76188CE2-8D4F-E4FF-94BD-EDE5F8D1D2A5}"/>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ressenza.com/2017/06/british-health-service-destroy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1" name="TextBox 10">
            <a:extLst>
              <a:ext uri="{FF2B5EF4-FFF2-40B4-BE49-F238E27FC236}">
                <a16:creationId xmlns:a16="http://schemas.microsoft.com/office/drawing/2014/main" id="{D5B05662-4F5E-D25C-9723-0CF8E4CE7EE2}"/>
              </a:ext>
            </a:extLst>
          </p:cNvPr>
          <p:cNvSpPr txBox="1"/>
          <p:nvPr/>
        </p:nvSpPr>
        <p:spPr>
          <a:xfrm>
            <a:off x="845784" y="6035039"/>
            <a:ext cx="10753725" cy="230832"/>
          </a:xfrm>
          <a:prstGeom prst="rect">
            <a:avLst/>
          </a:prstGeom>
          <a:noFill/>
        </p:spPr>
        <p:txBody>
          <a:bodyPr wrap="square" rtlCol="0">
            <a:spAutoFit/>
          </a:bodyPr>
          <a:lstStyle/>
          <a:p>
            <a:r>
              <a:rPr lang="en-GB" sz="900">
                <a:hlinkClick r:id="rId3" tooltip="https://www.pressenza.com/2017/06/british-health-service-destroyed/"/>
              </a:rPr>
              <a:t>This Photo</a:t>
            </a:r>
            <a:r>
              <a:rPr lang="en-GB" sz="900"/>
              <a:t> by Unknown Author is licensed under </a:t>
            </a:r>
            <a:r>
              <a:rPr lang="en-GB" sz="900">
                <a:hlinkClick r:id="rId4" tooltip="https://creativecommons.org/licenses/by/3.0/"/>
              </a:rPr>
              <a:t>CC BY</a:t>
            </a:r>
            <a:endParaRPr lang="en-GB" sz="900"/>
          </a:p>
        </p:txBody>
      </p:sp>
      <p:pic>
        <p:nvPicPr>
          <p:cNvPr id="14" name="Picture 13" descr="Text&#10;&#10;Description automatically generated">
            <a:extLst>
              <a:ext uri="{FF2B5EF4-FFF2-40B4-BE49-F238E27FC236}">
                <a16:creationId xmlns:a16="http://schemas.microsoft.com/office/drawing/2014/main" id="{E5CE002E-6792-F454-4A2C-686C082A5E9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2468" y="592129"/>
            <a:ext cx="5029532" cy="5366784"/>
          </a:xfrm>
          <a:prstGeom prst="rect">
            <a:avLst/>
          </a:prstGeom>
        </p:spPr>
      </p:pic>
      <p:sp>
        <p:nvSpPr>
          <p:cNvPr id="16" name="TextBox 15">
            <a:extLst>
              <a:ext uri="{FF2B5EF4-FFF2-40B4-BE49-F238E27FC236}">
                <a16:creationId xmlns:a16="http://schemas.microsoft.com/office/drawing/2014/main" id="{1DC3AB3A-AAF4-99C9-06F4-91A286959139}"/>
              </a:ext>
            </a:extLst>
          </p:cNvPr>
          <p:cNvSpPr txBox="1"/>
          <p:nvPr/>
        </p:nvSpPr>
        <p:spPr>
          <a:xfrm>
            <a:off x="11037222" y="6053115"/>
            <a:ext cx="435639" cy="2308324"/>
          </a:xfrm>
          <a:prstGeom prst="rect">
            <a:avLst/>
          </a:prstGeom>
          <a:noFill/>
        </p:spPr>
        <p:txBody>
          <a:bodyPr wrap="square" rtlCol="0">
            <a:spAutoFit/>
          </a:bodyPr>
          <a:lstStyle/>
          <a:p>
            <a:r>
              <a:rPr lang="en-GB" sz="900">
                <a:hlinkClick r:id="rId3" tooltip="https://www.pressenza.com/2017/06/british-health-service-destroyed/"/>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91882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3" name="Rectangle 12">
            <a:extLst>
              <a:ext uri="{FF2B5EF4-FFF2-40B4-BE49-F238E27FC236}">
                <a16:creationId xmlns:a16="http://schemas.microsoft.com/office/drawing/2014/main" id="{59476D97-179D-43E4-BC21-A8BB8D6484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4F1D9C8-3209-401A-B0EF-676100854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11" y="-10199"/>
            <a:ext cx="4316879" cy="6366549"/>
          </a:xfrm>
          <a:custGeom>
            <a:avLst/>
            <a:gdLst>
              <a:gd name="connsiteX0" fmla="*/ 6798 w 4316879"/>
              <a:gd name="connsiteY0" fmla="*/ 0 h 6366549"/>
              <a:gd name="connsiteX1" fmla="*/ 4316879 w 4316879"/>
              <a:gd name="connsiteY1" fmla="*/ 0 h 6366549"/>
              <a:gd name="connsiteX2" fmla="*/ 3891991 w 4316879"/>
              <a:gd name="connsiteY2" fmla="*/ 2600327 h 6366549"/>
              <a:gd name="connsiteX3" fmla="*/ 3222363 w 4316879"/>
              <a:gd name="connsiteY3" fmla="*/ 4700982 h 6366549"/>
              <a:gd name="connsiteX4" fmla="*/ 3205370 w 4316879"/>
              <a:gd name="connsiteY4" fmla="*/ 4340675 h 6366549"/>
              <a:gd name="connsiteX5" fmla="*/ 3042212 w 4316879"/>
              <a:gd name="connsiteY5" fmla="*/ 5013701 h 6366549"/>
              <a:gd name="connsiteX6" fmla="*/ 2926642 w 4316879"/>
              <a:gd name="connsiteY6" fmla="*/ 4904929 h 6366549"/>
              <a:gd name="connsiteX7" fmla="*/ 2627520 w 4316879"/>
              <a:gd name="connsiteY7" fmla="*/ 5829489 h 6366549"/>
              <a:gd name="connsiteX8" fmla="*/ 2647914 w 4316879"/>
              <a:gd name="connsiteY8" fmla="*/ 5044291 h 6366549"/>
              <a:gd name="connsiteX9" fmla="*/ 2556136 w 4316879"/>
              <a:gd name="connsiteY9" fmla="*/ 5183656 h 6366549"/>
              <a:gd name="connsiteX10" fmla="*/ 2413373 w 4316879"/>
              <a:gd name="connsiteY10" fmla="*/ 5251639 h 6366549"/>
              <a:gd name="connsiteX11" fmla="*/ 2284207 w 4316879"/>
              <a:gd name="connsiteY11" fmla="*/ 5329817 h 6366549"/>
              <a:gd name="connsiteX12" fmla="*/ 1842322 w 4316879"/>
              <a:gd name="connsiteY12" fmla="*/ 5975649 h 6366549"/>
              <a:gd name="connsiteX13" fmla="*/ 1638375 w 4316879"/>
              <a:gd name="connsiteY13" fmla="*/ 6366549 h 6366549"/>
              <a:gd name="connsiteX14" fmla="*/ 1492214 w 4316879"/>
              <a:gd name="connsiteY14" fmla="*/ 4697581 h 6366549"/>
              <a:gd name="connsiteX15" fmla="*/ 1475217 w 4316879"/>
              <a:gd name="connsiteY15" fmla="*/ 5367209 h 6366549"/>
              <a:gd name="connsiteX16" fmla="*/ 1468419 w 4316879"/>
              <a:gd name="connsiteY16" fmla="*/ 5479378 h 6366549"/>
              <a:gd name="connsiteX17" fmla="*/ 1397039 w 4316879"/>
              <a:gd name="connsiteY17" fmla="*/ 5550761 h 6366549"/>
              <a:gd name="connsiteX18" fmla="*/ 1329057 w 4316879"/>
              <a:gd name="connsiteY18" fmla="*/ 5492974 h 6366549"/>
              <a:gd name="connsiteX19" fmla="*/ 1315460 w 4316879"/>
              <a:gd name="connsiteY19" fmla="*/ 5251639 h 6366549"/>
              <a:gd name="connsiteX20" fmla="*/ 1271270 w 4316879"/>
              <a:gd name="connsiteY20" fmla="*/ 5027297 h 6366549"/>
              <a:gd name="connsiteX21" fmla="*/ 1179496 w 4316879"/>
              <a:gd name="connsiteY21" fmla="*/ 4707780 h 6366549"/>
              <a:gd name="connsiteX22" fmla="*/ 1108112 w 4316879"/>
              <a:gd name="connsiteY22" fmla="*/ 4316880 h 6366549"/>
              <a:gd name="connsiteX23" fmla="*/ 1074121 w 4316879"/>
              <a:gd name="connsiteY23" fmla="*/ 5068086 h 6366549"/>
              <a:gd name="connsiteX24" fmla="*/ 995943 w 4316879"/>
              <a:gd name="connsiteY24" fmla="*/ 4779160 h 6366549"/>
              <a:gd name="connsiteX25" fmla="*/ 958551 w 4316879"/>
              <a:gd name="connsiteY25" fmla="*/ 4463044 h 6366549"/>
              <a:gd name="connsiteX26" fmla="*/ 904165 w 4316879"/>
              <a:gd name="connsiteY26" fmla="*/ 4174117 h 6366549"/>
              <a:gd name="connsiteX27" fmla="*/ 829385 w 4316879"/>
              <a:gd name="connsiteY27" fmla="*/ 3891992 h 6366549"/>
              <a:gd name="connsiteX28" fmla="*/ 710417 w 4316879"/>
              <a:gd name="connsiteY28" fmla="*/ 4683984 h 6366549"/>
              <a:gd name="connsiteX29" fmla="*/ 628839 w 4316879"/>
              <a:gd name="connsiteY29" fmla="*/ 4469842 h 6366549"/>
              <a:gd name="connsiteX30" fmla="*/ 584648 w 4316879"/>
              <a:gd name="connsiteY30" fmla="*/ 4395061 h 6366549"/>
              <a:gd name="connsiteX31" fmla="*/ 496271 w 4316879"/>
              <a:gd name="connsiteY31" fmla="*/ 4449447 h 6366549"/>
              <a:gd name="connsiteX32" fmla="*/ 356909 w 4316879"/>
              <a:gd name="connsiteY32" fmla="*/ 4945718 h 6366549"/>
              <a:gd name="connsiteX33" fmla="*/ 292324 w 4316879"/>
              <a:gd name="connsiteY33" fmla="*/ 5227843 h 6366549"/>
              <a:gd name="connsiteX34" fmla="*/ 105375 w 4316879"/>
              <a:gd name="connsiteY34" fmla="*/ 4228503 h 6366549"/>
              <a:gd name="connsiteX35" fmla="*/ 13597 w 4316879"/>
              <a:gd name="connsiteY35" fmla="*/ 1138706 h 6366549"/>
              <a:gd name="connsiteX36" fmla="*/ 6798 w 4316879"/>
              <a:gd name="connsiteY36" fmla="*/ 6798 h 636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316879" h="6366549">
                <a:moveTo>
                  <a:pt x="6798" y="0"/>
                </a:moveTo>
                <a:lnTo>
                  <a:pt x="4316879" y="0"/>
                </a:lnTo>
                <a:cubicBezTo>
                  <a:pt x="4204710" y="747806"/>
                  <a:pt x="3987167" y="2076863"/>
                  <a:pt x="3891991" y="2600327"/>
                </a:cubicBezTo>
                <a:cubicBezTo>
                  <a:pt x="3834204" y="2913046"/>
                  <a:pt x="3307343" y="4663590"/>
                  <a:pt x="3222363" y="4700982"/>
                </a:cubicBezTo>
                <a:cubicBezTo>
                  <a:pt x="3164580" y="4585412"/>
                  <a:pt x="3266554" y="4466441"/>
                  <a:pt x="3205370" y="4340675"/>
                </a:cubicBezTo>
                <a:cubicBezTo>
                  <a:pt x="3072802" y="4554818"/>
                  <a:pt x="3130589" y="4806353"/>
                  <a:pt x="3042212" y="5013701"/>
                </a:cubicBezTo>
                <a:cubicBezTo>
                  <a:pt x="2960633" y="5010300"/>
                  <a:pt x="2981028" y="4921923"/>
                  <a:pt x="2926642" y="4904929"/>
                </a:cubicBezTo>
                <a:cubicBezTo>
                  <a:pt x="2763484" y="5299226"/>
                  <a:pt x="2770283" y="5428393"/>
                  <a:pt x="2627520" y="5829489"/>
                </a:cubicBezTo>
                <a:cubicBezTo>
                  <a:pt x="2569733" y="5465781"/>
                  <a:pt x="2630917" y="5414796"/>
                  <a:pt x="2647914" y="5044291"/>
                </a:cubicBezTo>
                <a:cubicBezTo>
                  <a:pt x="2573134" y="5078282"/>
                  <a:pt x="2583329" y="5139466"/>
                  <a:pt x="2556136" y="5183656"/>
                </a:cubicBezTo>
                <a:cubicBezTo>
                  <a:pt x="2522145" y="5241440"/>
                  <a:pt x="2494952" y="5285630"/>
                  <a:pt x="2413373" y="5251639"/>
                </a:cubicBezTo>
                <a:cubicBezTo>
                  <a:pt x="2335196" y="5217648"/>
                  <a:pt x="2314801" y="5265235"/>
                  <a:pt x="2284207" y="5329817"/>
                </a:cubicBezTo>
                <a:cubicBezTo>
                  <a:pt x="2206029" y="5503174"/>
                  <a:pt x="2005480" y="6043631"/>
                  <a:pt x="1842322" y="5975649"/>
                </a:cubicBezTo>
                <a:cubicBezTo>
                  <a:pt x="1764144" y="6050430"/>
                  <a:pt x="1743749" y="6271374"/>
                  <a:pt x="1638375" y="6366549"/>
                </a:cubicBezTo>
                <a:cubicBezTo>
                  <a:pt x="1583989" y="5639138"/>
                  <a:pt x="1634977" y="5401200"/>
                  <a:pt x="1492214" y="4697581"/>
                </a:cubicBezTo>
                <a:cubicBezTo>
                  <a:pt x="1499013" y="4921923"/>
                  <a:pt x="1434428" y="5142867"/>
                  <a:pt x="1475217" y="5367209"/>
                </a:cubicBezTo>
                <a:cubicBezTo>
                  <a:pt x="1482015" y="5404597"/>
                  <a:pt x="1475217" y="5441989"/>
                  <a:pt x="1468419" y="5479378"/>
                </a:cubicBezTo>
                <a:cubicBezTo>
                  <a:pt x="1461621" y="5516770"/>
                  <a:pt x="1444627" y="5550761"/>
                  <a:pt x="1397039" y="5550761"/>
                </a:cubicBezTo>
                <a:cubicBezTo>
                  <a:pt x="1359647" y="5547360"/>
                  <a:pt x="1342653" y="5520167"/>
                  <a:pt x="1329057" y="5492974"/>
                </a:cubicBezTo>
                <a:cubicBezTo>
                  <a:pt x="1288267" y="5411396"/>
                  <a:pt x="1278068" y="5329817"/>
                  <a:pt x="1315460" y="5251639"/>
                </a:cubicBezTo>
                <a:cubicBezTo>
                  <a:pt x="1356250" y="5163262"/>
                  <a:pt x="1346051" y="5095279"/>
                  <a:pt x="1271270" y="5027297"/>
                </a:cubicBezTo>
                <a:cubicBezTo>
                  <a:pt x="1176095" y="4938920"/>
                  <a:pt x="1210086" y="4813151"/>
                  <a:pt x="1179496" y="4707780"/>
                </a:cubicBezTo>
                <a:cubicBezTo>
                  <a:pt x="1145505" y="4592210"/>
                  <a:pt x="1165899" y="4466441"/>
                  <a:pt x="1108112" y="4316880"/>
                </a:cubicBezTo>
                <a:cubicBezTo>
                  <a:pt x="1040130" y="4575213"/>
                  <a:pt x="1138706" y="4809754"/>
                  <a:pt x="1074121" y="5068086"/>
                </a:cubicBezTo>
                <a:cubicBezTo>
                  <a:pt x="985744" y="4962712"/>
                  <a:pt x="1009540" y="4864139"/>
                  <a:pt x="995943" y="4779160"/>
                </a:cubicBezTo>
                <a:cubicBezTo>
                  <a:pt x="982347" y="4673789"/>
                  <a:pt x="975549" y="4568414"/>
                  <a:pt x="958551" y="4463044"/>
                </a:cubicBezTo>
                <a:cubicBezTo>
                  <a:pt x="944955" y="4367868"/>
                  <a:pt x="921163" y="4272693"/>
                  <a:pt x="904165" y="4174117"/>
                </a:cubicBezTo>
                <a:cubicBezTo>
                  <a:pt x="887172" y="4078941"/>
                  <a:pt x="907566" y="3980369"/>
                  <a:pt x="829385" y="3891992"/>
                </a:cubicBezTo>
                <a:cubicBezTo>
                  <a:pt x="676426" y="4133327"/>
                  <a:pt x="747806" y="4405257"/>
                  <a:pt x="710417" y="4683984"/>
                </a:cubicBezTo>
                <a:cubicBezTo>
                  <a:pt x="635637" y="4612605"/>
                  <a:pt x="649233" y="4534423"/>
                  <a:pt x="628839" y="4469842"/>
                </a:cubicBezTo>
                <a:cubicBezTo>
                  <a:pt x="618639" y="4439248"/>
                  <a:pt x="618639" y="4405257"/>
                  <a:pt x="584648" y="4395061"/>
                </a:cubicBezTo>
                <a:cubicBezTo>
                  <a:pt x="537061" y="4384862"/>
                  <a:pt x="509868" y="4415456"/>
                  <a:pt x="496271" y="4449447"/>
                </a:cubicBezTo>
                <a:cubicBezTo>
                  <a:pt x="428289" y="4609204"/>
                  <a:pt x="390900" y="4775762"/>
                  <a:pt x="356909" y="4945718"/>
                </a:cubicBezTo>
                <a:cubicBezTo>
                  <a:pt x="339912" y="5040894"/>
                  <a:pt x="350111" y="5142867"/>
                  <a:pt x="292324" y="5227843"/>
                </a:cubicBezTo>
                <a:cubicBezTo>
                  <a:pt x="44190" y="4918525"/>
                  <a:pt x="91778" y="4575213"/>
                  <a:pt x="105375" y="4228503"/>
                </a:cubicBezTo>
                <a:cubicBezTo>
                  <a:pt x="129167" y="3664249"/>
                  <a:pt x="40790" y="1604384"/>
                  <a:pt x="13597" y="1138706"/>
                </a:cubicBezTo>
                <a:cubicBezTo>
                  <a:pt x="-6798" y="761403"/>
                  <a:pt x="0" y="384102"/>
                  <a:pt x="6798" y="6798"/>
                </a:cubicBezTo>
                <a:close/>
              </a:path>
            </a:pathLst>
          </a:custGeom>
          <a:solidFill>
            <a:schemeClr val="tx1">
              <a:lumMod val="75000"/>
              <a:lumOff val="2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3049265A-76AE-44B8-AB61-4E6E73319D58}"/>
              </a:ext>
            </a:extLst>
          </p:cNvPr>
          <p:cNvSpPr txBox="1"/>
          <p:nvPr/>
        </p:nvSpPr>
        <p:spPr>
          <a:xfrm>
            <a:off x="-1" y="2868930"/>
            <a:ext cx="8915401" cy="1642244"/>
          </a:xfrm>
          <a:prstGeom prst="rect">
            <a:avLst/>
          </a:prstGeom>
          <a:noFill/>
        </p:spPr>
        <p:txBody>
          <a:bodyPr wrap="square">
            <a:spAutoFit/>
          </a:bodyPr>
          <a:lstStyle/>
          <a:p>
            <a:pPr>
              <a:lnSpc>
                <a:spcPct val="107000"/>
              </a:lnSpc>
              <a:spcAft>
                <a:spcPts val="960"/>
              </a:spcAft>
            </a:pPr>
            <a:endParaRPr lang="en-GB">
              <a:solidFill>
                <a:srgbClr val="1D2228"/>
              </a:solidFill>
              <a:effectLst/>
              <a:latin typeface="Helvetica"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960"/>
              </a:spcAft>
            </a:pPr>
            <a:endParaRPr lang="en-GB">
              <a:solidFill>
                <a:srgbClr val="1D2228"/>
              </a:solidFill>
              <a:effectLst/>
              <a:latin typeface="Helvetica"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960"/>
              </a:spcAft>
            </a:pPr>
            <a:endParaRPr lang="en-GB">
              <a:solidFill>
                <a:srgbClr val="1D2228"/>
              </a:solidFill>
              <a:effectLst/>
              <a:latin typeface="Helvetica"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endParaRPr lang="en-GB">
              <a:effectLst/>
              <a:latin typeface="Times New Roman" panose="02020603050405020304" pitchFamily="18" charset="0"/>
              <a:ea typeface="Times New Roman" panose="02020603050405020304" pitchFamily="18" charset="0"/>
            </a:endParaRPr>
          </a:p>
        </p:txBody>
      </p:sp>
      <p:graphicFrame>
        <p:nvGraphicFramePr>
          <p:cNvPr id="7" name="TextBox 2">
            <a:extLst>
              <a:ext uri="{FF2B5EF4-FFF2-40B4-BE49-F238E27FC236}">
                <a16:creationId xmlns:a16="http://schemas.microsoft.com/office/drawing/2014/main" id="{BDD500BC-BF16-D361-1709-70BA886DFBF0}"/>
              </a:ext>
            </a:extLst>
          </p:cNvPr>
          <p:cNvGraphicFramePr/>
          <p:nvPr>
            <p:extLst>
              <p:ext uri="{D42A27DB-BD31-4B8C-83A1-F6EECF244321}">
                <p14:modId xmlns:p14="http://schemas.microsoft.com/office/powerpoint/2010/main" val="3207045294"/>
              </p:ext>
            </p:extLst>
          </p:nvPr>
        </p:nvGraphicFramePr>
        <p:xfrm>
          <a:off x="4633041" y="643466"/>
          <a:ext cx="6720759" cy="55737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161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3882-E13A-D346-55C1-070FE82C6196}"/>
              </a:ext>
            </a:extLst>
          </p:cNvPr>
          <p:cNvSpPr>
            <a:spLocks noGrp="1"/>
          </p:cNvSpPr>
          <p:nvPr>
            <p:ph type="title"/>
          </p:nvPr>
        </p:nvSpPr>
        <p:spPr/>
        <p:txBody>
          <a:bodyPr/>
          <a:lstStyle/>
          <a:p>
            <a:r>
              <a:rPr lang="en-GB" sz="1800" dirty="0">
                <a:solidFill>
                  <a:srgbClr val="0E1B26"/>
                </a:solidFill>
                <a:effectLst/>
                <a:latin typeface="Times New Roman" panose="02020603050405020304" pitchFamily="18" charset="0"/>
                <a:ea typeface="Times New Roman" panose="02020603050405020304" pitchFamily="18" charset="0"/>
              </a:rPr>
              <a:t>The NHS faced a serious shortage of registered nurses by the beginning of this period, with more than one in ten posts vacant</a:t>
            </a:r>
            <a:endParaRPr lang="en-GB" dirty="0"/>
          </a:p>
        </p:txBody>
      </p:sp>
      <p:sp>
        <p:nvSpPr>
          <p:cNvPr id="4" name="Content Placeholder 3">
            <a:extLst>
              <a:ext uri="{FF2B5EF4-FFF2-40B4-BE49-F238E27FC236}">
                <a16:creationId xmlns:a16="http://schemas.microsoft.com/office/drawing/2014/main" id="{D43FB09D-D794-BD9F-5739-DC9DE8E59672}"/>
              </a:ext>
            </a:extLst>
          </p:cNvPr>
          <p:cNvSpPr>
            <a:spLocks noGrp="1"/>
          </p:cNvSpPr>
          <p:nvPr>
            <p:ph sz="half" idx="2"/>
          </p:nvPr>
        </p:nvSpPr>
        <p:spPr/>
        <p:txBody>
          <a:bodyPr>
            <a:normAutofit/>
          </a:bodyPr>
          <a:lstStyle/>
          <a:p>
            <a:endParaRPr lang="en-GB" sz="1800" dirty="0">
              <a:solidFill>
                <a:srgbClr val="0E1B2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21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Staff absence, caused by both infections and the need to self-isolate, is currently having a material effect on the ability of the NHS to care for patients with the virus, as well as those without it. The same is true in care homes and in domiciliary care. Reports of hospitals asking staff to cancel or restrict planned leave is an indication of the pressures facing. (Census, 2021</a:t>
            </a:r>
            <a:r>
              <a:rPr lang="en-GB" sz="18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b="0" i="0" dirty="0">
              <a:solidFill>
                <a:srgbClr val="252525"/>
              </a:solidFill>
              <a:effectLst/>
              <a:latin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B554FBDA-30B5-79AE-0440-FFCD11860FF6}"/>
              </a:ext>
            </a:extLst>
          </p:cNvPr>
          <p:cNvSpPr>
            <a:spLocks noGrp="1"/>
          </p:cNvSpPr>
          <p:nvPr>
            <p:ph sz="half" idx="1"/>
          </p:nvPr>
        </p:nvSpPr>
        <p:spPr/>
        <p:txBody>
          <a:bodyPr>
            <a:normAutofit/>
          </a:bodyPr>
          <a:lstStyle/>
          <a:p>
            <a:pPr algn="l"/>
            <a:r>
              <a:rPr lang="en-GB" sz="2000" b="1" i="0" dirty="0">
                <a:effectLst/>
                <a:latin typeface="Times New Roman" panose="02020603050405020304" pitchFamily="18" charset="0"/>
                <a:cs typeface="Times New Roman" panose="02020603050405020304" pitchFamily="18" charset="0"/>
              </a:rPr>
              <a:t>Utilizing new authority granted by the Coronavirus Act, the Nursing &amp; Midwifery Council extended voluntary emergency registration to all nurses and midwives who had left its registers during the previous five years in April 2020. </a:t>
            </a:r>
          </a:p>
          <a:p>
            <a:pPr algn="l"/>
            <a:r>
              <a:rPr lang="en-GB" sz="2000" b="1" i="0" dirty="0">
                <a:effectLst/>
                <a:latin typeface="Times New Roman" panose="02020603050405020304" pitchFamily="18" charset="0"/>
                <a:cs typeface="Times New Roman" panose="02020603050405020304" pitchFamily="18" charset="0"/>
              </a:rPr>
              <a:t>Candidates from other countries who met all eligibility requirements but needed to pass a clinical exam administered by UK universities were also encouraged to apply(nt,2021).</a:t>
            </a:r>
            <a:endParaRPr lang="en-GB" sz="2000" b="1" dirty="0"/>
          </a:p>
        </p:txBody>
      </p:sp>
    </p:spTree>
    <p:extLst>
      <p:ext uri="{BB962C8B-B14F-4D97-AF65-F5344CB8AC3E}">
        <p14:creationId xmlns:p14="http://schemas.microsoft.com/office/powerpoint/2010/main" val="1983238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9" name="Rectangle 1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22ED75-7BEA-9D6B-EF01-BE5A385BB42C}"/>
              </a:ext>
            </a:extLst>
          </p:cNvPr>
          <p:cNvSpPr>
            <a:spLocks noGrp="1"/>
          </p:cNvSpPr>
          <p:nvPr>
            <p:ph type="title"/>
          </p:nvPr>
        </p:nvSpPr>
        <p:spPr>
          <a:xfrm>
            <a:off x="838201" y="643467"/>
            <a:ext cx="3888526" cy="1800526"/>
          </a:xfrm>
        </p:spPr>
        <p:txBody>
          <a:bodyPr vert="horz" lIns="91440" tIns="45720" rIns="91440" bIns="45720" rtlCol="0" anchor="ctr">
            <a:normAutofit/>
          </a:bodyPr>
          <a:lstStyle/>
          <a:p>
            <a:pPr algn="l"/>
            <a:r>
              <a:rPr lang="en-US" sz="3400"/>
              <a:t>NHS-a battle in general election campaign</a:t>
            </a:r>
          </a:p>
        </p:txBody>
      </p:sp>
      <p:sp>
        <p:nvSpPr>
          <p:cNvPr id="4" name="Text Placeholder 3">
            <a:extLst>
              <a:ext uri="{FF2B5EF4-FFF2-40B4-BE49-F238E27FC236}">
                <a16:creationId xmlns:a16="http://schemas.microsoft.com/office/drawing/2014/main" id="{78B56424-ECE6-5DC9-D4B0-DE56F610592B}"/>
              </a:ext>
            </a:extLst>
          </p:cNvPr>
          <p:cNvSpPr>
            <a:spLocks noGrp="1"/>
          </p:cNvSpPr>
          <p:nvPr>
            <p:ph type="body" sz="half" idx="2"/>
          </p:nvPr>
        </p:nvSpPr>
        <p:spPr>
          <a:xfrm>
            <a:off x="838201" y="2623381"/>
            <a:ext cx="3888528" cy="3553581"/>
          </a:xfrm>
        </p:spPr>
        <p:txBody>
          <a:bodyPr vert="horz" lIns="91440" tIns="45720" rIns="91440" bIns="45720" rtlCol="0">
            <a:normAutofit fontScale="92500" lnSpcReduction="20000"/>
          </a:bodyPr>
          <a:lstStyle/>
          <a:p>
            <a:pPr indent="-228600" algn="l">
              <a:lnSpc>
                <a:spcPct val="90000"/>
              </a:lnSpc>
              <a:buFont typeface="Arial" panose="020B0604020202020204" pitchFamily="34" charset="0"/>
              <a:buChar char="•"/>
            </a:pPr>
            <a:r>
              <a:rPr lang="en-US" sz="1300" dirty="0">
                <a:effectLst/>
                <a:latin typeface="Times New Roman" panose="02020603050405020304" pitchFamily="18" charset="0"/>
                <a:cs typeface="Times New Roman" panose="02020603050405020304" pitchFamily="18" charset="0"/>
              </a:rPr>
              <a:t>government also announced a new funding package for the health </a:t>
            </a:r>
            <a:r>
              <a:rPr lang="en-US" sz="1300" dirty="0">
                <a:latin typeface="Times New Roman" panose="02020603050405020304" pitchFamily="18" charset="0"/>
                <a:cs typeface="Times New Roman" panose="02020603050405020304" pitchFamily="18" charset="0"/>
              </a:rPr>
              <a:t>service </a:t>
            </a:r>
            <a:r>
              <a:rPr lang="en-US" sz="1300" dirty="0">
                <a:effectLst/>
                <a:latin typeface="Times New Roman" panose="02020603050405020304" pitchFamily="18" charset="0"/>
                <a:cs typeface="Times New Roman" panose="02020603050405020304" pitchFamily="18" charset="0"/>
              </a:rPr>
              <a:t>in England, promising to increase the annual budget in real terms by £20.5bn by 2023/24.</a:t>
            </a:r>
          </a:p>
          <a:p>
            <a:pPr indent="-228600" algn="l">
              <a:lnSpc>
                <a:spcPct val="90000"/>
              </a:lnSpc>
              <a:buFont typeface="Arial" panose="020B0604020202020204" pitchFamily="34" charset="0"/>
              <a:buChar char="•"/>
            </a:pPr>
            <a:r>
              <a:rPr lang="en-US" sz="1300" dirty="0">
                <a:effectLst/>
                <a:latin typeface="Times New Roman" panose="02020603050405020304" pitchFamily="18" charset="0"/>
                <a:cs typeface="Times New Roman" panose="02020603050405020304" pitchFamily="18" charset="0"/>
              </a:rPr>
              <a:t>while the budget has continued to get bigger, funding growth has slowed considerably.</a:t>
            </a:r>
          </a:p>
          <a:p>
            <a:pPr indent="-228600" algn="l">
              <a:lnSpc>
                <a:spcPct val="90000"/>
              </a:lnSpc>
              <a:buFont typeface="Arial" panose="020B0604020202020204" pitchFamily="34" charset="0"/>
              <a:buChar char="•"/>
            </a:pPr>
            <a:r>
              <a:rPr lang="en-US" sz="1300" dirty="0">
                <a:effectLst/>
                <a:latin typeface="Times New Roman" panose="02020603050405020304" pitchFamily="18" charset="0"/>
                <a:cs typeface="Times New Roman" panose="02020603050405020304" pitchFamily="18" charset="0"/>
              </a:rPr>
              <a:t>In the first 70 years of the NHS, the average annual budget rise was 3.7%. However, between 2009/10 and 2018/19, the average funding growth each year was just 1.5%.</a:t>
            </a:r>
          </a:p>
          <a:p>
            <a:pPr indent="-228600" algn="l">
              <a:lnSpc>
                <a:spcPct val="90000"/>
              </a:lnSpc>
              <a:buFont typeface="Arial" panose="020B0604020202020204" pitchFamily="34" charset="0"/>
              <a:buChar char="•"/>
            </a:pPr>
            <a:r>
              <a:rPr lang="en-US" sz="1300" dirty="0">
                <a:effectLst/>
                <a:latin typeface="Times New Roman" panose="02020603050405020304" pitchFamily="18" charset="0"/>
                <a:cs typeface="Times New Roman" panose="02020603050405020304" pitchFamily="18" charset="0"/>
              </a:rPr>
              <a:t>Social care has been neglected by successive governments, all of which have </a:t>
            </a:r>
            <a:r>
              <a:rPr lang="en-US" sz="1300" dirty="0" err="1">
                <a:effectLst/>
                <a:latin typeface="Times New Roman" panose="02020603050405020304" pitchFamily="18" charset="0"/>
                <a:cs typeface="Times New Roman" panose="02020603050405020304" pitchFamily="18" charset="0"/>
              </a:rPr>
              <a:t>favoured</a:t>
            </a:r>
            <a:r>
              <a:rPr lang="en-US" sz="1300" dirty="0">
                <a:effectLst/>
                <a:latin typeface="Times New Roman" panose="02020603050405020304" pitchFamily="18" charset="0"/>
                <a:cs typeface="Times New Roman" panose="02020603050405020304" pitchFamily="18" charset="0"/>
              </a:rPr>
              <a:t> sticking plaster solutions to sustainable reform. This was seen in November’s spending review when the government announced some extra funding to shore up the current system but gave no indication of when its long delayed green paper on social care might be published. (BMJ, 2021)</a:t>
            </a:r>
          </a:p>
          <a:p>
            <a:pPr indent="-228600" algn="l">
              <a:lnSpc>
                <a:spcPct val="90000"/>
              </a:lnSpc>
              <a:buFont typeface="Arial" panose="020B0604020202020204" pitchFamily="34" charset="0"/>
              <a:buChar char="•"/>
            </a:pPr>
            <a:endParaRPr lang="en-US" sz="1200" dirty="0">
              <a:effectLst/>
              <a:latin typeface="Times New Roman" panose="02020603050405020304" pitchFamily="18" charset="0"/>
              <a:cs typeface="Times New Roman" panose="02020603050405020304" pitchFamily="18" charset="0"/>
            </a:endParaRPr>
          </a:p>
          <a:p>
            <a:pPr indent="-228600" algn="l">
              <a:lnSpc>
                <a:spcPct val="90000"/>
              </a:lnSpc>
              <a:buFont typeface="Arial" panose="020B0604020202020204" pitchFamily="34" charset="0"/>
              <a:buChar char="•"/>
            </a:pPr>
            <a:endParaRPr lang="en-US" sz="1100" dirty="0"/>
          </a:p>
        </p:txBody>
      </p:sp>
      <p:pic>
        <p:nvPicPr>
          <p:cNvPr id="5" name="Picture Placeholder 4" descr="&lt;strong&gt;Former prime minister Theresa May with health secretary Matt Hancock at Alder Hey Children's Hospital &lt;/strong&gt;">
            <a:extLst>
              <a:ext uri="{FF2B5EF4-FFF2-40B4-BE49-F238E27FC236}">
                <a16:creationId xmlns:a16="http://schemas.microsoft.com/office/drawing/2014/main" id="{9982DFEE-E085-8E29-6B1B-8A348A460C3A}"/>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3635" r="13634" b="-1"/>
          <a:stretch/>
        </p:blipFill>
        <p:spPr bwMode="auto">
          <a:xfrm>
            <a:off x="7056646" y="1381902"/>
            <a:ext cx="4491887" cy="4122539"/>
          </a:xfrm>
          <a:prstGeom prst="rect">
            <a:avLst/>
          </a:prstGeom>
          <a:noFill/>
        </p:spPr>
      </p:pic>
    </p:spTree>
    <p:extLst>
      <p:ext uri="{BB962C8B-B14F-4D97-AF65-F5344CB8AC3E}">
        <p14:creationId xmlns:p14="http://schemas.microsoft.com/office/powerpoint/2010/main" val="1703431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2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33" name="Rectangle 23">
            <a:extLst>
              <a:ext uri="{FF2B5EF4-FFF2-40B4-BE49-F238E27FC236}">
                <a16:creationId xmlns:a16="http://schemas.microsoft.com/office/drawing/2014/main" id="{3A7E003E-EE76-4207-A774-A645C37F1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0296"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accent1">
              <a:alpha val="20000"/>
            </a:schemeClr>
          </a:solidFill>
          <a:ln w="32707" cap="flat">
            <a:noFill/>
            <a:prstDash val="solid"/>
            <a:miter/>
          </a:ln>
        </p:spPr>
        <p:txBody>
          <a:bodyPr rtlCol="0" anchor="ctr"/>
          <a:lstStyle/>
          <a:p>
            <a:endParaRPr lang="en-US" dirty="0"/>
          </a:p>
        </p:txBody>
      </p:sp>
      <p:graphicFrame>
        <p:nvGraphicFramePr>
          <p:cNvPr id="9" name="TextBox 2">
            <a:extLst>
              <a:ext uri="{FF2B5EF4-FFF2-40B4-BE49-F238E27FC236}">
                <a16:creationId xmlns:a16="http://schemas.microsoft.com/office/drawing/2014/main" id="{29D37F0C-E5A2-42D1-76B0-76C1B8848C9A}"/>
              </a:ext>
            </a:extLst>
          </p:cNvPr>
          <p:cNvGraphicFramePr/>
          <p:nvPr>
            <p:extLst>
              <p:ext uri="{D42A27DB-BD31-4B8C-83A1-F6EECF244321}">
                <p14:modId xmlns:p14="http://schemas.microsoft.com/office/powerpoint/2010/main" val="4038816712"/>
              </p:ext>
            </p:extLst>
          </p:nvPr>
        </p:nvGraphicFramePr>
        <p:xfrm>
          <a:off x="763130" y="713313"/>
          <a:ext cx="5842095" cy="5431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1677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Chart, bar chart&#10;&#10;Description automatically generated">
            <a:extLst>
              <a:ext uri="{FF2B5EF4-FFF2-40B4-BE49-F238E27FC236}">
                <a16:creationId xmlns:a16="http://schemas.microsoft.com/office/drawing/2014/main" id="{91DED961-CFB0-A7D8-0A99-B120A58678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4710" y="1112611"/>
            <a:ext cx="9173823" cy="4632780"/>
          </a:xfrm>
          <a:prstGeom prst="rect">
            <a:avLst/>
          </a:prstGeom>
        </p:spPr>
      </p:pic>
    </p:spTree>
    <p:extLst>
      <p:ext uri="{BB962C8B-B14F-4D97-AF65-F5344CB8AC3E}">
        <p14:creationId xmlns:p14="http://schemas.microsoft.com/office/powerpoint/2010/main" val="2894442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488983-5383-8AA5-DFC0-167CC111AE7D}"/>
              </a:ext>
            </a:extLst>
          </p:cNvPr>
          <p:cNvSpPr txBox="1"/>
          <p:nvPr/>
        </p:nvSpPr>
        <p:spPr>
          <a:xfrm>
            <a:off x="821932" y="-90411"/>
            <a:ext cx="12513924" cy="6792500"/>
          </a:xfrm>
          <a:prstGeom prst="rect">
            <a:avLst/>
          </a:prstGeom>
          <a:noFill/>
        </p:spPr>
        <p:txBody>
          <a:bodyPr wrap="square">
            <a:spAutoFit/>
          </a:bodyPr>
          <a:lstStyle/>
          <a:p>
            <a:pPr>
              <a:lnSpc>
                <a:spcPct val="107000"/>
              </a:lnSpc>
              <a:spcAft>
                <a:spcPts val="800"/>
              </a:spcAft>
            </a:pP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BMJ, 2021.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The challenges facing the NHS in England in 2021.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https://www.bmj.com/content/371/bmj.m4973</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23 01 2023].</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CENSUS, 2021.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Office for National Statistics.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https://www.ons.gov.uk/peoplepopulationandcommunity/healthandsocialcare/healthandwellbeing/articles/nhs70marking70yearsofthenationalhealthservice/2018-06-26</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23 01 2023].</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Gray, J., 2019.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HUFFPOST.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https://www.huffingtonpost.co.uk/entry/nhs-changes-numbers-2010s_uk</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23 01 2023].</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NHS, 2023.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NHS.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https://www.nhs.uk/</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25 01 2023].</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Nicholson, K., 2023.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HuffPost UK.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https://uk.news.yahoo.com/nhs-funding-where-does-health-163628089.html</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24 01 2023].</a:t>
            </a:r>
          </a:p>
          <a:p>
            <a:pPr>
              <a:lnSpc>
                <a:spcPct val="107000"/>
              </a:lnSpc>
              <a:spcAft>
                <a:spcPts val="800"/>
              </a:spcAft>
            </a:pPr>
            <a:r>
              <a:rPr lang="en-GB" sz="1000" dirty="0" err="1">
                <a:effectLst/>
                <a:latin typeface="Times New Roman" panose="02020603050405020304" pitchFamily="18" charset="0"/>
                <a:ea typeface="Calibri" panose="020F0502020204030204" pitchFamily="34" charset="0"/>
                <a:cs typeface="Times New Roman" panose="02020603050405020304" pitchFamily="18" charset="0"/>
              </a:rPr>
              <a:t>nt</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2018. </a:t>
            </a:r>
            <a:r>
              <a:rPr lang="en-GB" sz="1000" i="1" dirty="0" err="1">
                <a:effectLst/>
                <a:latin typeface="Times New Roman" panose="02020603050405020304" pitchFamily="18" charset="0"/>
                <a:ea typeface="Calibri" panose="020F0502020204030204" pitchFamily="34" charset="0"/>
                <a:cs typeface="Times New Roman" panose="02020603050405020304" pitchFamily="18" charset="0"/>
              </a:rPr>
              <a:t>nt</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 NHS reform timeline.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https://www.nuffieldtrust.org.uk/chapter/2018-2027-the-eighth-decade</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24 01 2023].</a:t>
            </a:r>
          </a:p>
          <a:p>
            <a:pPr>
              <a:lnSpc>
                <a:spcPct val="107000"/>
              </a:lnSpc>
              <a:spcAft>
                <a:spcPts val="800"/>
              </a:spcAft>
            </a:pPr>
            <a:r>
              <a:rPr lang="en-GB" sz="1000" dirty="0" err="1">
                <a:effectLst/>
                <a:latin typeface="Times New Roman" panose="02020603050405020304" pitchFamily="18" charset="0"/>
                <a:ea typeface="Calibri" panose="020F0502020204030204" pitchFamily="34" charset="0"/>
                <a:cs typeface="Times New Roman" panose="02020603050405020304" pitchFamily="18" charset="0"/>
              </a:rPr>
              <a:t>nt</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2018.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nt.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https://www.nuffieldtrust.org.uk/health-and-social-care-explained/nhs-reform-timeline</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24 01 2023].</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The Times, 2023. </a:t>
            </a:r>
            <a:r>
              <a:rPr lang="en-GB" sz="1000" i="1" dirty="0">
                <a:effectLst/>
                <a:latin typeface="Times New Roman" panose="02020603050405020304" pitchFamily="18" charset="0"/>
                <a:ea typeface="Calibri" panose="020F0502020204030204" pitchFamily="34" charset="0"/>
                <a:cs typeface="Times New Roman" panose="02020603050405020304" pitchFamily="18" charset="0"/>
              </a:rPr>
              <a:t>What the NHS needs is competence, not cash. </a:t>
            </a: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000" u="sng" dirty="0">
                <a:effectLst/>
                <a:latin typeface="Times New Roman" panose="02020603050405020304" pitchFamily="18" charset="0"/>
                <a:ea typeface="Calibri" panose="020F0502020204030204" pitchFamily="34" charset="0"/>
                <a:cs typeface="Times New Roman" panose="02020603050405020304" pitchFamily="18" charset="0"/>
              </a:rPr>
              <a:t>https://www.thetimes.co.uk/article/88a1096a-9821-11ed-ae85-8165ffa85053?shareToken=621695851641ba77d26792c5c5d3e204</a:t>
            </a:r>
            <a:br>
              <a:rPr lang="en-GB" sz="1000" dirty="0">
                <a:effectLst/>
                <a:latin typeface="Times New Roman" panose="02020603050405020304" pitchFamily="18" charset="0"/>
                <a:ea typeface="Calibri" panose="020F0502020204030204" pitchFamily="34" charset="0"/>
                <a:cs typeface="Times New Roman" panose="02020603050405020304" pitchFamily="18" charset="0"/>
              </a:rPr>
            </a:b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[Accessed 24 01 2023].</a:t>
            </a:r>
          </a:p>
          <a:p>
            <a:pPr>
              <a:lnSpc>
                <a:spcPct val="107000"/>
              </a:lnSpc>
              <a:spcAft>
                <a:spcPts val="960"/>
              </a:spcAft>
            </a:pPr>
            <a:r>
              <a:rPr lang="en-GB"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750"/>
              </a:spcBef>
              <a:spcAft>
                <a:spcPts val="1125"/>
              </a:spcAft>
            </a:pPr>
            <a:r>
              <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10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866514746"/>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393220"/>
      </a:dk2>
      <a:lt2>
        <a:srgbClr val="E2E4E8"/>
      </a:lt2>
      <a:accent1>
        <a:srgbClr val="B5A065"/>
      </a:accent1>
      <a:accent2>
        <a:srgbClr val="CC9479"/>
      </a:accent2>
      <a:accent3>
        <a:srgbClr val="9DA66D"/>
      </a:accent3>
      <a:accent4>
        <a:srgbClr val="62AFA0"/>
      </a:accent4>
      <a:accent5>
        <a:srgbClr val="62ACC1"/>
      </a:accent5>
      <a:accent6>
        <a:srgbClr val="7090C9"/>
      </a:accent6>
      <a:hlink>
        <a:srgbClr val="697BAE"/>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6130211fb6fbd9fe429024c077ac2502">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b937bc48ef4ce1f4468fe296d0aa72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BB80D4-F3FF-4C30-9D17-F4E71C7CF009}">
  <ds:schemaRefs>
    <ds:schemaRef ds:uri="http://schemas.openxmlformats.org/package/2006/metadata/core-properties"/>
    <ds:schemaRef ds:uri="http://schemas.microsoft.com/office/2006/metadata/properties"/>
    <ds:schemaRef ds:uri="http://purl.org/dc/elements/1.1/"/>
    <ds:schemaRef ds:uri="http://purl.org/dc/terms/"/>
    <ds:schemaRef ds:uri="http://schemas.microsoft.com/office/2006/documentManagement/types"/>
    <ds:schemaRef ds:uri="9d0d5cce-d4dc-4043-8325-c992d2f588cd"/>
    <ds:schemaRef ds:uri="http://schemas.microsoft.com/office/infopath/2007/PartnerControls"/>
    <ds:schemaRef ds:uri="39a888ec-cc75-402e-856f-ff68cc5460ab"/>
    <ds:schemaRef ds:uri="http://www.w3.org/XML/1998/namespace"/>
    <ds:schemaRef ds:uri="http://purl.org/dc/dcmitype/"/>
  </ds:schemaRefs>
</ds:datastoreItem>
</file>

<file path=customXml/itemProps2.xml><?xml version="1.0" encoding="utf-8"?>
<ds:datastoreItem xmlns:ds="http://schemas.openxmlformats.org/officeDocument/2006/customXml" ds:itemID="{23A48EE9-373A-43EE-B441-2080D1064B1A}">
  <ds:schemaRefs>
    <ds:schemaRef ds:uri="http://schemas.microsoft.com/sharepoint/v3/contenttype/forms"/>
  </ds:schemaRefs>
</ds:datastoreItem>
</file>

<file path=customXml/itemProps3.xml><?xml version="1.0" encoding="utf-8"?>
<ds:datastoreItem xmlns:ds="http://schemas.openxmlformats.org/officeDocument/2006/customXml" ds:itemID="{80296BED-4511-4EC1-AE87-66EA74F826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400</TotalTime>
  <Words>1538</Words>
  <Application>Microsoft Office PowerPoint</Application>
  <PresentationFormat>Widescreen</PresentationFormat>
  <Paragraphs>82</Paragraphs>
  <Slides>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Century Gothic</vt:lpstr>
      <vt:lpstr>Elephant</vt:lpstr>
      <vt:lpstr>Helvetica</vt:lpstr>
      <vt:lpstr>Open Sans</vt:lpstr>
      <vt:lpstr>Times New Roman</vt:lpstr>
      <vt:lpstr>BrushVTI</vt:lpstr>
      <vt:lpstr> THE NHS </vt:lpstr>
      <vt:lpstr>PowerPoint Presentation</vt:lpstr>
      <vt:lpstr>PowerPoint Presentation</vt:lpstr>
      <vt:lpstr>The NHS faced a serious shortage of registered nurses by the beginning of this period, with more than one in ten posts vacant</vt:lpstr>
      <vt:lpstr>NHS-a battle in general election campaign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Challenge </dc:title>
  <dc:creator>Violeta Oprii (1905021)</dc:creator>
  <cp:lastModifiedBy>Violeta Oprii (1905021)</cp:lastModifiedBy>
  <cp:revision>3</cp:revision>
  <dcterms:created xsi:type="dcterms:W3CDTF">2023-01-24T12:36:16Z</dcterms:created>
  <dcterms:modified xsi:type="dcterms:W3CDTF">2023-01-27T06:31:51Z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