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3" r:id="rId3"/>
    <p:sldId id="276" r:id="rId4"/>
    <p:sldId id="258" r:id="rId5"/>
    <p:sldId id="259" r:id="rId6"/>
    <p:sldId id="262" r:id="rId7"/>
    <p:sldId id="267" r:id="rId8"/>
    <p:sldId id="268" r:id="rId9"/>
    <p:sldId id="269" r:id="rId10"/>
    <p:sldId id="270" r:id="rId11"/>
    <p:sldId id="271" r:id="rId12"/>
    <p:sldId id="281" r:id="rId13"/>
    <p:sldId id="28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651" autoAdjust="0"/>
    <p:restoredTop sz="94660"/>
  </p:normalViewPr>
  <p:slideViewPr>
    <p:cSldViewPr snapToGrid="0">
      <p:cViewPr varScale="1">
        <p:scale>
          <a:sx n="85" d="100"/>
          <a:sy n="85" d="100"/>
        </p:scale>
        <p:origin x="7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3115319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721935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1139231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C75E0F-4B6F-4C72-BCE3-A47F2A003C09}"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2596152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C75E0F-4B6F-4C72-BCE3-A47F2A003C09}" type="datetimeFigureOut">
              <a:rPr lang="en-IN" smtClean="0"/>
              <a:t>21-11-2023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3091776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C75E0F-4B6F-4C72-BCE3-A47F2A003C09}" type="datetimeFigureOut">
              <a:rPr lang="en-IN" smtClean="0"/>
              <a:t>21-11-2023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3207204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C75E0F-4B6F-4C72-BCE3-A47F2A003C09}" type="datetimeFigureOut">
              <a:rPr lang="en-IN" smtClean="0"/>
              <a:t>21-11-2023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19617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C75E0F-4B6F-4C72-BCE3-A47F2A003C09}"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686795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C75E0F-4B6F-4C72-BCE3-A47F2A003C09}"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3822603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C75E0F-4B6F-4C72-BCE3-A47F2A003C09}"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4020187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3649317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31459103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3261626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13342269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27400450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1303793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C75E0F-4B6F-4C72-BCE3-A47F2A003C09}"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0248BC8-1173-46A1-AE94-302ACFBE01DE}" type="slidenum">
              <a:rPr lang="en-IN" smtClean="0"/>
              <a:t>‹#›</a:t>
            </a:fld>
            <a:endParaRPr lang="en-IN"/>
          </a:p>
        </p:txBody>
      </p:sp>
    </p:spTree>
    <p:extLst>
      <p:ext uri="{BB962C8B-B14F-4D97-AF65-F5344CB8AC3E}">
        <p14:creationId xmlns:p14="http://schemas.microsoft.com/office/powerpoint/2010/main" val="3626230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2C75E0F-4B6F-4C72-BCE3-A47F2A003C09}" type="datetimeFigureOut">
              <a:rPr lang="en-IN" smtClean="0"/>
              <a:t>21-11-2023</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0248BC8-1173-46A1-AE94-302ACFBE01DE}" type="slidenum">
              <a:rPr lang="en-IN" smtClean="0"/>
              <a:t>‹#›</a:t>
            </a:fld>
            <a:endParaRPr lang="en-IN"/>
          </a:p>
        </p:txBody>
      </p:sp>
    </p:spTree>
    <p:extLst>
      <p:ext uri="{BB962C8B-B14F-4D97-AF65-F5344CB8AC3E}">
        <p14:creationId xmlns:p14="http://schemas.microsoft.com/office/powerpoint/2010/main" val="310718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amazon.jobs/en/teams/learning-development" TargetMode="External"/><Relationship Id="rId3" Type="http://schemas.openxmlformats.org/officeDocument/2006/relationships/hyperlink" Target="http://www.sainsburyarchieve.org.uk/" TargetMode="External"/><Relationship Id="rId7" Type="http://schemas.openxmlformats.org/officeDocument/2006/relationships/hyperlink" Target="https://www.ibm.com/ibm/history/history_intro.html" TargetMode="External"/><Relationship Id="rId2" Type="http://schemas.openxmlformats.org/officeDocument/2006/relationships/hyperlink" Target="https://www.cipd.org/en/" TargetMode="External"/><Relationship Id="rId1" Type="http://schemas.openxmlformats.org/officeDocument/2006/relationships/slideLayout" Target="../slideLayouts/slideLayout2.xml"/><Relationship Id="rId6" Type="http://schemas.openxmlformats.org/officeDocument/2006/relationships/hyperlink" Target="https://www.ibm.com.training/" TargetMode="External"/><Relationship Id="rId5" Type="http://schemas.openxmlformats.org/officeDocument/2006/relationships/hyperlink" Target="https://careers.walmart.com/history" TargetMode="External"/><Relationship Id="rId4" Type="http://schemas.openxmlformats.org/officeDocument/2006/relationships/hyperlink" Target="https://www.sainsburyarchive.org.uk./catalogue/search/saemptrai-training/view" TargetMode="External"/><Relationship Id="rId9" Type="http://schemas.openxmlformats.org/officeDocument/2006/relationships/hyperlink" Target="https://interestingengineering.com/culture/a-very-brief-history-of-amazon-stor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careers.walmart.com/people-development-program" TargetMode="External"/><Relationship Id="rId3" Type="http://schemas.openxmlformats.org/officeDocument/2006/relationships/hyperlink" Target="https://www.amazon.jobs/en/teams/learning-development" TargetMode="External"/><Relationship Id="rId7" Type="http://schemas.openxmlformats.org/officeDocument/2006/relationships/hyperlink" Target="https://www.britannica.com/topic/Samsung-Electronics" TargetMode="External"/><Relationship Id="rId2" Type="http://schemas.openxmlformats.org/officeDocument/2006/relationships/hyperlink" Target="https://www.apple.com/compliance/training/" TargetMode="External"/><Relationship Id="rId1" Type="http://schemas.openxmlformats.org/officeDocument/2006/relationships/slideLayout" Target="../slideLayouts/slideLayout2.xml"/><Relationship Id="rId6" Type="http://schemas.openxmlformats.org/officeDocument/2006/relationships/hyperlink" Target="https://www.britannica.com/technology/technology" TargetMode="External"/><Relationship Id="rId5" Type="http://schemas.openxmlformats.org/officeDocument/2006/relationships/hyperlink" Target="https://www.cipd.org/en/" TargetMode="External"/><Relationship Id="rId4" Type="http://schemas.openxmlformats.org/officeDocument/2006/relationships/hyperlink" Target="https://interestingengineering.com/culture/a-very-brief-history-of-amazon-the-everything-sto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C4EB5-2611-0684-04E6-432CC77544EC}"/>
              </a:ext>
            </a:extLst>
          </p:cNvPr>
          <p:cNvSpPr>
            <a:spLocks noGrp="1"/>
          </p:cNvSpPr>
          <p:nvPr>
            <p:ph type="title"/>
          </p:nvPr>
        </p:nvSpPr>
        <p:spPr>
          <a:xfrm>
            <a:off x="457199" y="3996266"/>
            <a:ext cx="10515600" cy="2184401"/>
          </a:xfrm>
        </p:spPr>
        <p:txBody>
          <a:bodyPr>
            <a:normAutofit fontScale="90000"/>
          </a:bodyPr>
          <a:lstStyle/>
          <a:p>
            <a:r>
              <a:rPr lang="en-US" b="1" dirty="0">
                <a:solidFill>
                  <a:schemeClr val="accent1">
                    <a:lumMod val="75000"/>
                  </a:schemeClr>
                </a:solidFill>
              </a:rPr>
              <a:t>           </a:t>
            </a:r>
            <a:r>
              <a:rPr lang="en-US" b="1" dirty="0">
                <a:solidFill>
                  <a:schemeClr val="accent1">
                    <a:lumMod val="75000"/>
                  </a:schemeClr>
                </a:solidFill>
                <a:latin typeface="Arial" panose="020B0604020202020204" pitchFamily="34" charset="0"/>
                <a:cs typeface="Arial" panose="020B0604020202020204" pitchFamily="34" charset="0"/>
              </a:rPr>
              <a:t>Lecturer: Dr. Laila </a:t>
            </a:r>
            <a:r>
              <a:rPr lang="en-US" b="1" dirty="0" err="1">
                <a:solidFill>
                  <a:schemeClr val="accent1">
                    <a:lumMod val="75000"/>
                  </a:schemeClr>
                </a:solidFill>
                <a:latin typeface="Arial" panose="020B0604020202020204" pitchFamily="34" charset="0"/>
                <a:cs typeface="Arial" panose="020B0604020202020204" pitchFamily="34" charset="0"/>
              </a:rPr>
              <a:t>Maazouz</a:t>
            </a:r>
            <a:br>
              <a:rPr lang="en-US" b="1" dirty="0">
                <a:solidFill>
                  <a:schemeClr val="accent1">
                    <a:lumMod val="75000"/>
                  </a:schemeClr>
                </a:solidFill>
                <a:latin typeface="Arial" panose="020B0604020202020204" pitchFamily="34" charset="0"/>
                <a:cs typeface="Arial" panose="020B0604020202020204" pitchFamily="34" charset="0"/>
              </a:rPr>
            </a:br>
            <a:r>
              <a:rPr lang="en-US" b="1" dirty="0">
                <a:solidFill>
                  <a:schemeClr val="accent1">
                    <a:lumMod val="75000"/>
                  </a:schemeClr>
                </a:solidFill>
                <a:latin typeface="Arial" panose="020B0604020202020204" pitchFamily="34" charset="0"/>
                <a:cs typeface="Arial" panose="020B0604020202020204" pitchFamily="34" charset="0"/>
              </a:rPr>
              <a:t>           Student Name : Navjot Kaur</a:t>
            </a:r>
            <a:br>
              <a:rPr lang="en-US" b="1" dirty="0">
                <a:solidFill>
                  <a:schemeClr val="accent1">
                    <a:lumMod val="75000"/>
                  </a:schemeClr>
                </a:solidFill>
                <a:latin typeface="Arial" panose="020B0604020202020204" pitchFamily="34" charset="0"/>
                <a:cs typeface="Arial" panose="020B0604020202020204" pitchFamily="34" charset="0"/>
              </a:rPr>
            </a:br>
            <a:r>
              <a:rPr lang="en-US" b="1" dirty="0">
                <a:solidFill>
                  <a:schemeClr val="accent1">
                    <a:lumMod val="75000"/>
                  </a:schemeClr>
                </a:solidFill>
                <a:latin typeface="Arial" panose="020B0604020202020204" pitchFamily="34" charset="0"/>
                <a:cs typeface="Arial" panose="020B0604020202020204" pitchFamily="34" charset="0"/>
              </a:rPr>
              <a:t>           Student ID: 2214338</a:t>
            </a:r>
            <a:br>
              <a:rPr lang="en-US" b="1" dirty="0">
                <a:solidFill>
                  <a:schemeClr val="accent1">
                    <a:lumMod val="75000"/>
                  </a:schemeClr>
                </a:solidFill>
                <a:latin typeface="Arial" panose="020B0604020202020204" pitchFamily="34" charset="0"/>
                <a:cs typeface="Arial" panose="020B0604020202020204" pitchFamily="34" charset="0"/>
              </a:rPr>
            </a:br>
            <a:r>
              <a:rPr lang="en-US" b="1" dirty="0">
                <a:solidFill>
                  <a:schemeClr val="accent1">
                    <a:lumMod val="75000"/>
                  </a:schemeClr>
                </a:solidFill>
                <a:latin typeface="Arial" panose="020B0604020202020204" pitchFamily="34" charset="0"/>
                <a:cs typeface="Arial" panose="020B0604020202020204" pitchFamily="34" charset="0"/>
              </a:rPr>
              <a:t>                      </a:t>
            </a:r>
            <a:r>
              <a:rPr lang="en-US" sz="3600" b="1" dirty="0">
                <a:solidFill>
                  <a:schemeClr val="accent1">
                    <a:lumMod val="75000"/>
                  </a:schemeClr>
                </a:solidFill>
                <a:latin typeface="Arial" panose="020B0604020202020204" pitchFamily="34" charset="0"/>
                <a:cs typeface="Arial" panose="020B0604020202020204" pitchFamily="34" charset="0"/>
              </a:rPr>
              <a:t>CODE</a:t>
            </a:r>
            <a:r>
              <a:rPr lang="en-US" b="1" dirty="0">
                <a:solidFill>
                  <a:schemeClr val="accent1">
                    <a:lumMod val="75000"/>
                  </a:schemeClr>
                </a:solidFill>
                <a:latin typeface="Arial" panose="020B0604020202020204" pitchFamily="34" charset="0"/>
                <a:cs typeface="Arial" panose="020B0604020202020204" pitchFamily="34" charset="0"/>
              </a:rPr>
              <a:t>:LCBB5004</a:t>
            </a:r>
            <a:endParaRPr lang="en-IN" b="1" dirty="0">
              <a:solidFill>
                <a:schemeClr val="accent1">
                  <a:lumMod val="75000"/>
                </a:schemeClr>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63BB1BAA-AFFA-DB29-4399-1FBCD6D15158}"/>
              </a:ext>
            </a:extLst>
          </p:cNvPr>
          <p:cNvSpPr txBox="1">
            <a:spLocks/>
          </p:cNvSpPr>
          <p:nvPr/>
        </p:nvSpPr>
        <p:spPr>
          <a:xfrm>
            <a:off x="287867" y="2228849"/>
            <a:ext cx="11523133" cy="1496483"/>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000" b="1" dirty="0">
                <a:latin typeface="Arial" panose="020B0604020202020204" pitchFamily="34" charset="0"/>
                <a:cs typeface="Arial" panose="020B0604020202020204" pitchFamily="34" charset="0"/>
              </a:rPr>
              <a:t>Presentation on managing people</a:t>
            </a:r>
            <a:endParaRPr lang="en-IN" sz="6000" b="1" dirty="0">
              <a:latin typeface="Arial" panose="020B0604020202020204" pitchFamily="34" charset="0"/>
              <a:cs typeface="Arial" panose="020B0604020202020204" pitchFamily="34" charset="0"/>
            </a:endParaRPr>
          </a:p>
        </p:txBody>
      </p:sp>
      <p:pic>
        <p:nvPicPr>
          <p:cNvPr id="1026" name="Picture 2" descr="UWTSD Institute of Management and Health">
            <a:extLst>
              <a:ext uri="{FF2B5EF4-FFF2-40B4-BE49-F238E27FC236}">
                <a16:creationId xmlns:a16="http://schemas.microsoft.com/office/drawing/2014/main" id="{5545C4D4-5273-69E7-B3DD-2CA50845C6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90950" y="-1"/>
            <a:ext cx="4200525" cy="2228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804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13FF4-E1A6-C4A3-B26B-D96792F70A3A}"/>
              </a:ext>
            </a:extLst>
          </p:cNvPr>
          <p:cNvSpPr>
            <a:spLocks noGrp="1"/>
          </p:cNvSpPr>
          <p:nvPr>
            <p:ph type="title"/>
          </p:nvPr>
        </p:nvSpPr>
        <p:spPr>
          <a:xfrm>
            <a:off x="3119718" y="0"/>
            <a:ext cx="4410635" cy="1201271"/>
          </a:xfrm>
        </p:spPr>
        <p:txBody>
          <a:bodyPr/>
          <a:lstStyle/>
          <a:p>
            <a:r>
              <a:rPr lang="en-IN" dirty="0"/>
              <a:t>CONTENTS</a:t>
            </a:r>
          </a:p>
        </p:txBody>
      </p:sp>
      <p:sp>
        <p:nvSpPr>
          <p:cNvPr id="3" name="Content Placeholder 2">
            <a:extLst>
              <a:ext uri="{FF2B5EF4-FFF2-40B4-BE49-F238E27FC236}">
                <a16:creationId xmlns:a16="http://schemas.microsoft.com/office/drawing/2014/main" id="{A07D8711-6AC5-FB62-1E79-6330DC3D7AF4}"/>
              </a:ext>
            </a:extLst>
          </p:cNvPr>
          <p:cNvSpPr>
            <a:spLocks noGrp="1"/>
          </p:cNvSpPr>
          <p:nvPr>
            <p:ph idx="1"/>
          </p:nvPr>
        </p:nvSpPr>
        <p:spPr>
          <a:xfrm>
            <a:off x="1941510" y="1770528"/>
            <a:ext cx="10018713" cy="3124201"/>
          </a:xfrm>
        </p:spPr>
        <p:txBody>
          <a:bodyPr>
            <a:normAutofit fontScale="62500" lnSpcReduction="20000"/>
          </a:bodyPr>
          <a:lstStyle/>
          <a:p>
            <a:pPr>
              <a:buFont typeface="Wingdings" panose="05000000000000000000" pitchFamily="2" charset="2"/>
              <a:buChar char="Ø"/>
            </a:pPr>
            <a:r>
              <a:rPr lang="en-IN" sz="2600" dirty="0">
                <a:solidFill>
                  <a:schemeClr val="tx1">
                    <a:lumMod val="95000"/>
                    <a:lumOff val="5000"/>
                  </a:schemeClr>
                </a:solidFill>
                <a:latin typeface="Arial" panose="020B0604020202020204" pitchFamily="34" charset="0"/>
                <a:cs typeface="Arial" panose="020B0604020202020204" pitchFamily="34" charset="0"/>
              </a:rPr>
              <a:t>Introduction</a:t>
            </a:r>
          </a:p>
          <a:p>
            <a:pPr>
              <a:buFont typeface="Wingdings" panose="05000000000000000000" pitchFamily="2" charset="2"/>
              <a:buChar char="Ø"/>
            </a:pPr>
            <a:r>
              <a:rPr lang="en-IN" sz="2600" dirty="0">
                <a:solidFill>
                  <a:schemeClr val="tx1">
                    <a:lumMod val="95000"/>
                    <a:lumOff val="5000"/>
                  </a:schemeClr>
                </a:solidFill>
                <a:latin typeface="Arial" panose="020B0604020202020204" pitchFamily="34" charset="0"/>
                <a:cs typeface="Arial" panose="020B0604020202020204" pitchFamily="34" charset="0"/>
              </a:rPr>
              <a:t>Definition of technology</a:t>
            </a:r>
          </a:p>
          <a:p>
            <a:pPr>
              <a:buFont typeface="Wingdings" panose="05000000000000000000" pitchFamily="2" charset="2"/>
              <a:buChar char="Ø"/>
            </a:pPr>
            <a:r>
              <a:rPr lang="en-US" sz="2600" dirty="0">
                <a:solidFill>
                  <a:schemeClr val="tx1">
                    <a:lumMod val="95000"/>
                    <a:lumOff val="5000"/>
                  </a:schemeClr>
                </a:solidFill>
                <a:latin typeface="Arial" panose="020B0604020202020204" pitchFamily="34" charset="0"/>
                <a:cs typeface="Arial" panose="020B0604020202020204" pitchFamily="34" charset="0"/>
              </a:rPr>
              <a:t>The importance of technology in training and development</a:t>
            </a:r>
          </a:p>
          <a:p>
            <a:pPr>
              <a:buFont typeface="Wingdings" panose="05000000000000000000" pitchFamily="2" charset="2"/>
              <a:buChar char="Ø"/>
            </a:pPr>
            <a:r>
              <a:rPr lang="en-US" sz="2600" dirty="0">
                <a:solidFill>
                  <a:schemeClr val="tx1">
                    <a:lumMod val="95000"/>
                    <a:lumOff val="5000"/>
                  </a:schemeClr>
                </a:solidFill>
                <a:latin typeface="Arial" panose="020B0604020202020204" pitchFamily="34" charset="0"/>
                <a:cs typeface="Arial" panose="020B0604020202020204" pitchFamily="34" charset="0"/>
              </a:rPr>
              <a:t>The advantages of technology based  training </a:t>
            </a:r>
            <a:r>
              <a:rPr lang="en-US" sz="2600" dirty="0" err="1">
                <a:solidFill>
                  <a:schemeClr val="tx1">
                    <a:lumMod val="95000"/>
                    <a:lumOff val="5000"/>
                  </a:schemeClr>
                </a:solidFill>
                <a:latin typeface="Arial" panose="020B0604020202020204" pitchFamily="34" charset="0"/>
                <a:cs typeface="Arial" panose="020B0604020202020204" pitchFamily="34" charset="0"/>
              </a:rPr>
              <a:t>programmes</a:t>
            </a:r>
            <a:r>
              <a:rPr lang="en-US" sz="2600" dirty="0">
                <a:solidFill>
                  <a:schemeClr val="tx1">
                    <a:lumMod val="95000"/>
                    <a:lumOff val="5000"/>
                  </a:schemeClr>
                </a:solidFill>
                <a:latin typeface="Arial" panose="020B0604020202020204" pitchFamily="34" charset="0"/>
                <a:cs typeface="Arial" panose="020B0604020202020204" pitchFamily="34" charset="0"/>
              </a:rPr>
              <a:t> for </a:t>
            </a:r>
            <a:r>
              <a:rPr lang="en-US" sz="2600" dirty="0" err="1">
                <a:solidFill>
                  <a:schemeClr val="tx1">
                    <a:lumMod val="95000"/>
                    <a:lumOff val="5000"/>
                  </a:schemeClr>
                </a:solidFill>
                <a:latin typeface="Arial" panose="020B0604020202020204" pitchFamily="34" charset="0"/>
                <a:cs typeface="Arial" panose="020B0604020202020204" pitchFamily="34" charset="0"/>
              </a:rPr>
              <a:t>empoyees</a:t>
            </a:r>
            <a:r>
              <a:rPr lang="en-US" sz="2600" dirty="0">
                <a:solidFill>
                  <a:schemeClr val="tx1">
                    <a:lumMod val="95000"/>
                    <a:lumOff val="5000"/>
                  </a:schemeClr>
                </a:solidFill>
                <a:latin typeface="Arial" panose="020B0604020202020204" pitchFamily="34" charset="0"/>
                <a:cs typeface="Arial" panose="020B0604020202020204" pitchFamily="34" charset="0"/>
              </a:rPr>
              <a:t> and analysis with the 4 examples and </a:t>
            </a:r>
            <a:r>
              <a:rPr lang="en-US" sz="2600" dirty="0" err="1">
                <a:solidFill>
                  <a:schemeClr val="tx1">
                    <a:lumMod val="95000"/>
                    <a:lumOff val="5000"/>
                  </a:schemeClr>
                </a:solidFill>
                <a:latin typeface="Arial" panose="020B0604020202020204" pitchFamily="34" charset="0"/>
                <a:cs typeface="Arial" panose="020B0604020202020204" pitchFamily="34" charset="0"/>
              </a:rPr>
              <a:t>organisations</a:t>
            </a:r>
            <a:endParaRPr lang="en-US" sz="2600" dirty="0">
              <a:solidFill>
                <a:schemeClr val="tx1">
                  <a:lumMod val="95000"/>
                  <a:lumOff val="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US" sz="2600" dirty="0">
                <a:solidFill>
                  <a:schemeClr val="tx1">
                    <a:lumMod val="95000"/>
                    <a:lumOff val="5000"/>
                  </a:schemeClr>
                </a:solidFill>
                <a:latin typeface="Arial" panose="020B0604020202020204" pitchFamily="34" charset="0"/>
                <a:cs typeface="Arial" panose="020B0604020202020204" pitchFamily="34" charset="0"/>
              </a:rPr>
              <a:t>The advantages of technology based  training </a:t>
            </a:r>
            <a:r>
              <a:rPr lang="en-US" sz="2600" dirty="0" err="1">
                <a:solidFill>
                  <a:schemeClr val="tx1">
                    <a:lumMod val="95000"/>
                    <a:lumOff val="5000"/>
                  </a:schemeClr>
                </a:solidFill>
                <a:latin typeface="Arial" panose="020B0604020202020204" pitchFamily="34" charset="0"/>
                <a:cs typeface="Arial" panose="020B0604020202020204" pitchFamily="34" charset="0"/>
              </a:rPr>
              <a:t>programmes</a:t>
            </a:r>
            <a:r>
              <a:rPr lang="en-US" sz="2600" dirty="0">
                <a:solidFill>
                  <a:schemeClr val="tx1">
                    <a:lumMod val="95000"/>
                    <a:lumOff val="5000"/>
                  </a:schemeClr>
                </a:solidFill>
                <a:latin typeface="Arial" panose="020B0604020202020204" pitchFamily="34" charset="0"/>
                <a:cs typeface="Arial" panose="020B0604020202020204" pitchFamily="34" charset="0"/>
              </a:rPr>
              <a:t> for </a:t>
            </a:r>
            <a:r>
              <a:rPr lang="en-US" sz="2600" dirty="0" err="1">
                <a:solidFill>
                  <a:schemeClr val="tx1">
                    <a:lumMod val="95000"/>
                    <a:lumOff val="5000"/>
                  </a:schemeClr>
                </a:solidFill>
                <a:latin typeface="Arial" panose="020B0604020202020204" pitchFamily="34" charset="0"/>
                <a:cs typeface="Arial" panose="020B0604020202020204" pitchFamily="34" charset="0"/>
              </a:rPr>
              <a:t>empoyers</a:t>
            </a:r>
            <a:r>
              <a:rPr lang="en-US" sz="2600" dirty="0">
                <a:solidFill>
                  <a:schemeClr val="tx1">
                    <a:lumMod val="95000"/>
                    <a:lumOff val="5000"/>
                  </a:schemeClr>
                </a:solidFill>
                <a:latin typeface="Arial" panose="020B0604020202020204" pitchFamily="34" charset="0"/>
                <a:cs typeface="Arial" panose="020B0604020202020204" pitchFamily="34" charset="0"/>
              </a:rPr>
              <a:t> and analysis with the 4 examples and </a:t>
            </a:r>
            <a:r>
              <a:rPr lang="en-US" sz="2600" dirty="0" err="1">
                <a:solidFill>
                  <a:schemeClr val="tx1">
                    <a:lumMod val="95000"/>
                    <a:lumOff val="5000"/>
                  </a:schemeClr>
                </a:solidFill>
                <a:latin typeface="Arial" panose="020B0604020202020204" pitchFamily="34" charset="0"/>
                <a:cs typeface="Arial" panose="020B0604020202020204" pitchFamily="34" charset="0"/>
              </a:rPr>
              <a:t>organisations</a:t>
            </a:r>
            <a:endParaRPr lang="en-US" sz="2600" dirty="0">
              <a:solidFill>
                <a:schemeClr val="tx1">
                  <a:lumMod val="95000"/>
                  <a:lumOff val="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US" sz="2600" dirty="0">
                <a:solidFill>
                  <a:schemeClr val="tx1">
                    <a:lumMod val="95000"/>
                    <a:lumOff val="5000"/>
                  </a:schemeClr>
                </a:solidFill>
                <a:latin typeface="Arial" panose="020B0604020202020204" pitchFamily="34" charset="0"/>
                <a:cs typeface="Arial" panose="020B0604020202020204" pitchFamily="34" charset="0"/>
              </a:rPr>
              <a:t>Recommendations</a:t>
            </a:r>
          </a:p>
          <a:p>
            <a:pPr>
              <a:buFont typeface="Wingdings" panose="05000000000000000000" pitchFamily="2" charset="2"/>
              <a:buChar char="Ø"/>
            </a:pPr>
            <a:r>
              <a:rPr lang="en-US" sz="2600" dirty="0">
                <a:solidFill>
                  <a:schemeClr val="tx1">
                    <a:lumMod val="95000"/>
                    <a:lumOff val="5000"/>
                  </a:schemeClr>
                </a:solidFill>
                <a:latin typeface="Arial" panose="020B0604020202020204" pitchFamily="34" charset="0"/>
                <a:cs typeface="Arial" panose="020B0604020202020204" pitchFamily="34" charset="0"/>
              </a:rPr>
              <a:t>Conclusion</a:t>
            </a:r>
          </a:p>
          <a:p>
            <a:pPr>
              <a:buFont typeface="Wingdings" panose="05000000000000000000" pitchFamily="2" charset="2"/>
              <a:buChar char="Ø"/>
            </a:pPr>
            <a:r>
              <a:rPr lang="en-US" sz="2600" dirty="0">
                <a:solidFill>
                  <a:schemeClr val="tx1">
                    <a:lumMod val="95000"/>
                    <a:lumOff val="5000"/>
                  </a:schemeClr>
                </a:solidFill>
                <a:latin typeface="Arial" panose="020B0604020202020204" pitchFamily="34" charset="0"/>
                <a:cs typeface="Arial" panose="020B0604020202020204" pitchFamily="34" charset="0"/>
              </a:rPr>
              <a:t>References</a:t>
            </a:r>
          </a:p>
          <a:p>
            <a:pPr>
              <a:buFont typeface="Arial" panose="020B0604020202020204" pitchFamily="34" charset="0"/>
              <a:buChar char="•"/>
            </a:pPr>
            <a:endParaRPr lang="en-US" sz="2600" b="1" dirty="0">
              <a:latin typeface="Arial" panose="020B0604020202020204" pitchFamily="34" charset="0"/>
              <a:cs typeface="Arial" panose="020B0604020202020204" pitchFamily="34" charset="0"/>
            </a:endParaRPr>
          </a:p>
          <a:p>
            <a:pPr marL="457200" indent="-457200">
              <a:buFont typeface="+mj-lt"/>
              <a:buAutoNum type="arabicPeriod"/>
            </a:pPr>
            <a:endParaRPr lang="en-IN" dirty="0"/>
          </a:p>
        </p:txBody>
      </p:sp>
    </p:spTree>
    <p:extLst>
      <p:ext uri="{BB962C8B-B14F-4D97-AF65-F5344CB8AC3E}">
        <p14:creationId xmlns:p14="http://schemas.microsoft.com/office/powerpoint/2010/main" val="3018152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34BA4-7FEC-0241-70C0-12DF83D46AD3}"/>
              </a:ext>
            </a:extLst>
          </p:cNvPr>
          <p:cNvSpPr>
            <a:spLocks noGrp="1"/>
          </p:cNvSpPr>
          <p:nvPr>
            <p:ph type="title"/>
          </p:nvPr>
        </p:nvSpPr>
        <p:spPr>
          <a:xfrm>
            <a:off x="3818964" y="365125"/>
            <a:ext cx="2743201" cy="1325563"/>
          </a:xfrm>
        </p:spPr>
        <p:txBody>
          <a:bodyPr/>
          <a:lstStyle/>
          <a:p>
            <a:r>
              <a:rPr lang="en-IN" dirty="0"/>
              <a:t>OVERVIEW</a:t>
            </a:r>
          </a:p>
        </p:txBody>
      </p:sp>
      <p:sp>
        <p:nvSpPr>
          <p:cNvPr id="3" name="Content Placeholder 2">
            <a:extLst>
              <a:ext uri="{FF2B5EF4-FFF2-40B4-BE49-F238E27FC236}">
                <a16:creationId xmlns:a16="http://schemas.microsoft.com/office/drawing/2014/main" id="{33E9FB40-5944-69DA-1356-DB03514C345F}"/>
              </a:ext>
            </a:extLst>
          </p:cNvPr>
          <p:cNvSpPr>
            <a:spLocks noGrp="1"/>
          </p:cNvSpPr>
          <p:nvPr>
            <p:ph idx="1"/>
          </p:nvPr>
        </p:nvSpPr>
        <p:spPr>
          <a:xfrm>
            <a:off x="1484310" y="2228851"/>
            <a:ext cx="10018713" cy="1752599"/>
          </a:xfrm>
        </p:spPr>
        <p:txBody>
          <a:bodyPr/>
          <a:lstStyle/>
          <a:p>
            <a:pPr marL="0" indent="0" algn="just">
              <a:buNone/>
            </a:pPr>
            <a:r>
              <a:rPr lang="en-US" dirty="0">
                <a:solidFill>
                  <a:schemeClr val="tx1">
                    <a:lumMod val="95000"/>
                    <a:lumOff val="5000"/>
                  </a:schemeClr>
                </a:solidFill>
                <a:latin typeface="Arial" panose="020B0604020202020204" pitchFamily="34" charset="0"/>
                <a:cs typeface="Arial" panose="020B0604020202020204" pitchFamily="34" charset="0"/>
              </a:rPr>
              <a:t>T</a:t>
            </a:r>
            <a:r>
              <a:rPr lang="en-US" cap="none" dirty="0">
                <a:solidFill>
                  <a:schemeClr val="tx1">
                    <a:lumMod val="95000"/>
                    <a:lumOff val="5000"/>
                  </a:schemeClr>
                </a:solidFill>
                <a:latin typeface="Arial" panose="020B0604020202020204" pitchFamily="34" charset="0"/>
                <a:cs typeface="Arial" panose="020B0604020202020204" pitchFamily="34" charset="0"/>
              </a:rPr>
              <a:t>his presentation gives an information </a:t>
            </a:r>
            <a:r>
              <a:rPr lang="en-US" dirty="0">
                <a:solidFill>
                  <a:schemeClr val="tx1">
                    <a:lumMod val="95000"/>
                    <a:lumOff val="5000"/>
                  </a:schemeClr>
                </a:solidFill>
                <a:latin typeface="Arial" panose="020B0604020202020204" pitchFamily="34" charset="0"/>
                <a:cs typeface="Arial" panose="020B0604020202020204" pitchFamily="34" charset="0"/>
              </a:rPr>
              <a:t> about </a:t>
            </a:r>
            <a:r>
              <a:rPr lang="en-US" cap="none" dirty="0" err="1">
                <a:solidFill>
                  <a:schemeClr val="tx1">
                    <a:lumMod val="95000"/>
                    <a:lumOff val="5000"/>
                  </a:schemeClr>
                </a:solidFill>
                <a:latin typeface="Arial" panose="020B0604020202020204" pitchFamily="34" charset="0"/>
                <a:cs typeface="Arial" panose="020B0604020202020204" pitchFamily="34" charset="0"/>
              </a:rPr>
              <a:t>technology.Also</a:t>
            </a:r>
            <a:r>
              <a:rPr lang="en-US" cap="none" dirty="0">
                <a:solidFill>
                  <a:schemeClr val="tx1">
                    <a:lumMod val="95000"/>
                    <a:lumOff val="5000"/>
                  </a:schemeClr>
                </a:solidFill>
                <a:latin typeface="Arial" panose="020B0604020202020204" pitchFamily="34" charset="0"/>
                <a:cs typeface="Arial" panose="020B0604020202020204" pitchFamily="34" charset="0"/>
              </a:rPr>
              <a:t>, </a:t>
            </a:r>
            <a:r>
              <a:rPr lang="en-US" dirty="0">
                <a:solidFill>
                  <a:schemeClr val="tx1">
                    <a:lumMod val="95000"/>
                    <a:lumOff val="5000"/>
                  </a:schemeClr>
                </a:solidFill>
                <a:latin typeface="Arial" panose="020B0604020202020204" pitchFamily="34" charset="0"/>
                <a:cs typeface="Arial" panose="020B0604020202020204" pitchFamily="34" charset="0"/>
              </a:rPr>
              <a:t>benefits</a:t>
            </a:r>
            <a:r>
              <a:rPr lang="en-US" cap="none" dirty="0">
                <a:solidFill>
                  <a:schemeClr val="tx1">
                    <a:lumMod val="95000"/>
                    <a:lumOff val="5000"/>
                  </a:schemeClr>
                </a:solidFill>
                <a:latin typeface="Arial" panose="020B0604020202020204" pitchFamily="34" charset="0"/>
                <a:cs typeface="Arial" panose="020B0604020202020204" pitchFamily="34" charset="0"/>
              </a:rPr>
              <a:t> of technology -based training in learning and development of employees and employers with examples from different </a:t>
            </a:r>
            <a:r>
              <a:rPr lang="en-US" cap="none" dirty="0" err="1">
                <a:solidFill>
                  <a:schemeClr val="tx1">
                    <a:lumMod val="95000"/>
                    <a:lumOff val="5000"/>
                  </a:schemeClr>
                </a:solidFill>
                <a:latin typeface="Arial" panose="020B0604020202020204" pitchFamily="34" charset="0"/>
                <a:cs typeface="Arial" panose="020B0604020202020204" pitchFamily="34" charset="0"/>
              </a:rPr>
              <a:t>organisations</a:t>
            </a:r>
            <a:r>
              <a:rPr lang="en-US" cap="none" dirty="0">
                <a:solidFill>
                  <a:schemeClr val="tx1">
                    <a:lumMod val="95000"/>
                    <a:lumOff val="5000"/>
                  </a:schemeClr>
                </a:solidFill>
                <a:latin typeface="Arial" panose="020B0604020202020204" pitchFamily="34" charset="0"/>
                <a:cs typeface="Arial" panose="020B0604020202020204" pitchFamily="34" charset="0"/>
              </a:rPr>
              <a:t>.</a:t>
            </a:r>
          </a:p>
          <a:p>
            <a:endParaRPr lang="en-IN" dirty="0"/>
          </a:p>
        </p:txBody>
      </p:sp>
    </p:spTree>
    <p:extLst>
      <p:ext uri="{BB962C8B-B14F-4D97-AF65-F5344CB8AC3E}">
        <p14:creationId xmlns:p14="http://schemas.microsoft.com/office/powerpoint/2010/main" val="1610021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56C25-34A3-2F73-B7CC-813FB5F8C7A9}"/>
              </a:ext>
            </a:extLst>
          </p:cNvPr>
          <p:cNvSpPr>
            <a:spLocks noGrp="1"/>
          </p:cNvSpPr>
          <p:nvPr>
            <p:ph type="title"/>
          </p:nvPr>
        </p:nvSpPr>
        <p:spPr>
          <a:xfrm>
            <a:off x="1344706" y="1004048"/>
            <a:ext cx="9760650" cy="1792940"/>
          </a:xfrm>
        </p:spPr>
        <p:txBody>
          <a:bodyPr>
            <a:normAutofit/>
          </a:bodyPr>
          <a:lstStyle/>
          <a:p>
            <a:pPr marL="571500" indent="-571500">
              <a:buFont typeface="Wingdings" panose="05000000000000000000" pitchFamily="2" charset="2"/>
              <a:buChar char="v"/>
            </a:pPr>
            <a:r>
              <a:rPr lang="en-IN" b="1" dirty="0"/>
              <a:t>DEFINATION OF TECHNOLOGY</a:t>
            </a:r>
            <a:br>
              <a:rPr lang="en-IN" b="1" dirty="0"/>
            </a:br>
            <a:endParaRPr lang="en-IN" dirty="0"/>
          </a:p>
        </p:txBody>
      </p:sp>
      <p:sp>
        <p:nvSpPr>
          <p:cNvPr id="3" name="Content Placeholder 2">
            <a:extLst>
              <a:ext uri="{FF2B5EF4-FFF2-40B4-BE49-F238E27FC236}">
                <a16:creationId xmlns:a16="http://schemas.microsoft.com/office/drawing/2014/main" id="{275990CE-8999-37EC-D02E-B4FF51B66FE2}"/>
              </a:ext>
            </a:extLst>
          </p:cNvPr>
          <p:cNvSpPr>
            <a:spLocks noGrp="1"/>
          </p:cNvSpPr>
          <p:nvPr>
            <p:ph idx="1"/>
          </p:nvPr>
        </p:nvSpPr>
        <p:spPr>
          <a:xfrm>
            <a:off x="1658471" y="6472518"/>
            <a:ext cx="8848164" cy="322729"/>
          </a:xfrm>
        </p:spPr>
        <p:txBody>
          <a:bodyPr>
            <a:noAutofit/>
          </a:bodyPr>
          <a:lstStyle/>
          <a:p>
            <a:pPr marL="0" indent="0" algn="just">
              <a:buNone/>
            </a:pPr>
            <a:r>
              <a:rPr lang="en-US" sz="1600" dirty="0">
                <a:latin typeface="Arial" panose="020B0604020202020204" pitchFamily="34" charset="0"/>
                <a:cs typeface="Arial" panose="020B0604020202020204" pitchFamily="34" charset="0"/>
              </a:rPr>
              <a:t>Technology is the application of knowledge from science., tools, and processes to accomplish objectives and resolve practical problems. In order to produce things, products and services, and systems that fulfil society demands, increase productivity, and </a:t>
            </a:r>
            <a:r>
              <a:rPr lang="en-US" sz="1600" dirty="0" err="1">
                <a:latin typeface="Arial" panose="020B0604020202020204" pitchFamily="34" charset="0"/>
                <a:cs typeface="Arial" panose="020B0604020202020204" pitchFamily="34" charset="0"/>
              </a:rPr>
              <a:t>realise</a:t>
            </a:r>
            <a:r>
              <a:rPr lang="en-US" sz="1600" dirty="0">
                <a:latin typeface="Arial" panose="020B0604020202020204" pitchFamily="34" charset="0"/>
                <a:cs typeface="Arial" panose="020B0604020202020204" pitchFamily="34" charset="0"/>
              </a:rPr>
              <a:t> human potential, a variety of methods, processes, systems, and materials are used. technology aims to address human necessities with actions. The particular equipment, resources, and techniques applied to address real-world issues is also known as technology.</a:t>
            </a: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r>
              <a:rPr lang="en-IN" sz="1600" b="1" dirty="0">
                <a:latin typeface="Arial" panose="020B0604020202020204" pitchFamily="34" charset="0"/>
                <a:cs typeface="Arial" panose="020B0604020202020204" pitchFamily="34" charset="0"/>
              </a:rPr>
              <a:t>                                                                                                                                       (Britannica ,2018)</a:t>
            </a:r>
            <a:endParaRPr lang="en-US" sz="1600" b="1"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IN" sz="1600" dirty="0">
              <a:latin typeface="Arial" panose="020B0604020202020204" pitchFamily="34" charset="0"/>
              <a:cs typeface="Arial" panose="020B0604020202020204" pitchFamily="34" charset="0"/>
            </a:endParaRPr>
          </a:p>
          <a:p>
            <a:pPr marL="0" indent="0" algn="just">
              <a:buNone/>
            </a:pPr>
            <a:endParaRPr lang="en-IN" sz="1600" dirty="0">
              <a:latin typeface="Arial" panose="020B0604020202020204" pitchFamily="34" charset="0"/>
              <a:cs typeface="Arial" panose="020B0604020202020204" pitchFamily="34" charset="0"/>
            </a:endParaRPr>
          </a:p>
          <a:p>
            <a:pPr marL="0" indent="0" algn="just">
              <a:buNone/>
            </a:pPr>
            <a:r>
              <a:rPr lang="en-IN" sz="1600" dirty="0">
                <a:latin typeface="Arial" panose="020B0604020202020204" pitchFamily="34" charset="0"/>
                <a:cs typeface="Arial" panose="020B0604020202020204" pitchFamily="34" charset="0"/>
              </a:rPr>
              <a:t>                                                                                                                                      </a:t>
            </a:r>
          </a:p>
          <a:p>
            <a:pPr marL="0" indent="0" algn="just">
              <a:buNone/>
            </a:pPr>
            <a:r>
              <a:rPr lang="en-IN" sz="1600" b="1" dirty="0">
                <a:latin typeface="Arial" panose="020B0604020202020204" pitchFamily="34" charset="0"/>
                <a:cs typeface="Arial" panose="020B0604020202020204" pitchFamily="34" charset="0"/>
              </a:rPr>
              <a:t> </a:t>
            </a:r>
            <a:r>
              <a:rPr lang="en-IN" sz="1600" dirty="0">
                <a:latin typeface="Arial" panose="020B0604020202020204" pitchFamily="34" charset="0"/>
                <a:cs typeface="Arial" panose="020B0604020202020204" pitchFamily="34" charset="0"/>
              </a:rPr>
              <a:t>                                                                                                                                    </a:t>
            </a:r>
          </a:p>
          <a:p>
            <a:pPr marL="0" indent="0" algn="just">
              <a:buNone/>
            </a:pPr>
            <a:r>
              <a:rPr lang="en-IN" sz="1600" dirty="0">
                <a:latin typeface="Arial" panose="020B0604020202020204" pitchFamily="34" charset="0"/>
                <a:cs typeface="Arial" panose="020B0604020202020204" pitchFamily="34" charset="0"/>
              </a:rPr>
              <a:t>                                                                                                                                                                           </a:t>
            </a:r>
          </a:p>
        </p:txBody>
      </p:sp>
      <p:sp>
        <p:nvSpPr>
          <p:cNvPr id="4" name="Rectangle 1">
            <a:extLst>
              <a:ext uri="{FF2B5EF4-FFF2-40B4-BE49-F238E27FC236}">
                <a16:creationId xmlns:a16="http://schemas.microsoft.com/office/drawing/2014/main" id="{3228BFC6-39A0-17E1-902A-CC1AE2DF756D}"/>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6960" tIns="0" rIns="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C3E50"/>
                </a:solidFill>
                <a:effectLst/>
                <a:latin typeface="Roboto" panose="02000000000000000000" pitchFamily="2" charset="0"/>
              </a:rPr>
              <a:t>(Lane, 2019)</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674EEA08-5EC7-7B79-ACE1-3F9B285910B1}"/>
              </a:ext>
            </a:extLst>
          </p:cNvPr>
          <p:cNvSpPr>
            <a:spLocks noChangeArrowheads="1"/>
          </p:cNvSpPr>
          <p:nvPr/>
        </p:nvSpPr>
        <p:spPr bwMode="auto">
          <a:xfrm>
            <a:off x="152400" y="15240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6960" tIns="0" rIns="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C3E50"/>
                </a:solidFill>
                <a:effectLst/>
                <a:latin typeface="Roboto" panose="02000000000000000000" pitchFamily="2" charset="0"/>
              </a:rPr>
              <a:t>(Lane, 2019)</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4109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3C76F-3526-6F4C-392F-9DA8B94C2EC1}"/>
              </a:ext>
            </a:extLst>
          </p:cNvPr>
          <p:cNvSpPr>
            <a:spLocks noGrp="1"/>
          </p:cNvSpPr>
          <p:nvPr>
            <p:ph type="title"/>
          </p:nvPr>
        </p:nvSpPr>
        <p:spPr>
          <a:xfrm>
            <a:off x="1484311" y="143436"/>
            <a:ext cx="10018713" cy="2294964"/>
          </a:xfrm>
        </p:spPr>
        <p:txBody>
          <a:bodyPr>
            <a:normAutofit/>
          </a:bodyPr>
          <a:lstStyle/>
          <a:p>
            <a:r>
              <a:rPr lang="en-US" sz="3200" b="1" dirty="0">
                <a:solidFill>
                  <a:schemeClr val="accent1">
                    <a:lumMod val="50000"/>
                  </a:schemeClr>
                </a:solidFill>
                <a:latin typeface="Arial" panose="020B0604020202020204" pitchFamily="34" charset="0"/>
                <a:cs typeface="Arial" panose="020B0604020202020204" pitchFamily="34" charset="0"/>
              </a:rPr>
              <a:t>The importance of technology in training and development</a:t>
            </a:r>
            <a:endParaRPr lang="en-IN" sz="3200" b="1" dirty="0">
              <a:solidFill>
                <a:schemeClr val="accent1">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D710FFB-7170-399F-0618-1421295F4F96}"/>
              </a:ext>
            </a:extLst>
          </p:cNvPr>
          <p:cNvSpPr>
            <a:spLocks noGrp="1"/>
          </p:cNvSpPr>
          <p:nvPr>
            <p:ph idx="1"/>
          </p:nvPr>
        </p:nvSpPr>
        <p:spPr>
          <a:xfrm>
            <a:off x="1586753" y="1613647"/>
            <a:ext cx="10337611" cy="5710518"/>
          </a:xfrm>
        </p:spPr>
        <p:txBody>
          <a:bodyPr>
            <a:noAutofit/>
          </a:bodyPr>
          <a:lstStyle/>
          <a:p>
            <a:pPr>
              <a:buFont typeface="Wingdings" panose="05000000000000000000" pitchFamily="2" charset="2"/>
              <a:buChar char="§"/>
            </a:pPr>
            <a:r>
              <a:rPr lang="en-US" sz="1600" b="1" dirty="0">
                <a:latin typeface="Arial" panose="020B0604020202020204" pitchFamily="34" charset="0"/>
                <a:cs typeface="Arial" panose="020B0604020202020204" pitchFamily="34" charset="0"/>
              </a:rPr>
              <a:t>Enabling quick information access</a:t>
            </a:r>
          </a:p>
          <a:p>
            <a:pPr>
              <a:buFont typeface="Wingdings" panose="05000000000000000000" pitchFamily="2" charset="2"/>
              <a:buChar char="§"/>
            </a:pPr>
            <a:r>
              <a:rPr lang="en-US" sz="1600" b="1" dirty="0">
                <a:latin typeface="Arial" panose="020B0604020202020204" pitchFamily="34" charset="0"/>
                <a:cs typeface="Arial" panose="020B0604020202020204" pitchFamily="34" charset="0"/>
              </a:rPr>
              <a:t>Facilitating quick online idea sharing  throughout the globe.</a:t>
            </a:r>
          </a:p>
          <a:p>
            <a:pPr>
              <a:buFont typeface="Wingdings" panose="05000000000000000000" pitchFamily="2" charset="2"/>
              <a:buChar char="§"/>
            </a:pPr>
            <a:r>
              <a:rPr lang="en-US" sz="1600" b="1" dirty="0">
                <a:latin typeface="Arial" panose="020B0604020202020204" pitchFamily="34" charset="0"/>
                <a:cs typeface="Arial" panose="020B0604020202020204" pitchFamily="34" charset="0"/>
              </a:rPr>
              <a:t>Cost effectiveness</a:t>
            </a:r>
          </a:p>
          <a:p>
            <a:pPr>
              <a:buFont typeface="Wingdings" panose="05000000000000000000" pitchFamily="2" charset="2"/>
              <a:buChar char="§"/>
            </a:pPr>
            <a:r>
              <a:rPr lang="en-US" sz="1600" b="1" dirty="0">
                <a:latin typeface="Arial" panose="020B0604020202020204" pitchFamily="34" charset="0"/>
                <a:cs typeface="Arial" panose="020B0604020202020204" pitchFamily="34" charset="0"/>
              </a:rPr>
              <a:t>Technology can serve as an instrument for collaboration by offering social networking platforms.</a:t>
            </a:r>
          </a:p>
          <a:p>
            <a:pPr>
              <a:buFont typeface="Wingdings" panose="05000000000000000000" pitchFamily="2" charset="2"/>
              <a:buChar char="§"/>
            </a:pPr>
            <a:r>
              <a:rPr lang="en-IN" sz="1600" b="1" dirty="0">
                <a:latin typeface="Arial" panose="020B0604020202020204" pitchFamily="34" charset="0"/>
                <a:cs typeface="Arial" panose="020B0604020202020204" pitchFamily="34" charset="0"/>
              </a:rPr>
              <a:t>Increased Security</a:t>
            </a:r>
          </a:p>
          <a:p>
            <a:pPr>
              <a:buFont typeface="Wingdings" panose="05000000000000000000" pitchFamily="2" charset="2"/>
              <a:buChar char="§"/>
            </a:pPr>
            <a:r>
              <a:rPr lang="en-US" sz="1600" b="1" dirty="0">
                <a:latin typeface="Arial" panose="020B0604020202020204" pitchFamily="34" charset="0"/>
                <a:cs typeface="Arial" panose="020B0604020202020204" pitchFamily="34" charset="0"/>
              </a:rPr>
              <a:t>Vast amount of resources </a:t>
            </a:r>
            <a:endParaRPr lang="en-IN" sz="16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600" b="1" dirty="0">
                <a:latin typeface="Arial" panose="020B0604020202020204" pitchFamily="34" charset="0"/>
                <a:cs typeface="Arial" panose="020B0604020202020204" pitchFamily="34" charset="0"/>
              </a:rPr>
              <a:t>Platform for Employees Learning and Growth Affordable Training Options </a:t>
            </a:r>
          </a:p>
          <a:p>
            <a:pPr>
              <a:buFont typeface="Wingdings" panose="05000000000000000000" pitchFamily="2" charset="2"/>
              <a:buChar char="§"/>
            </a:pPr>
            <a:r>
              <a:rPr lang="en-US" sz="1600" b="1" dirty="0">
                <a:latin typeface="Arial" panose="020B0604020202020204" pitchFamily="34" charset="0"/>
                <a:cs typeface="Arial" panose="020B0604020202020204" pitchFamily="34" charset="0"/>
              </a:rPr>
              <a:t>     </a:t>
            </a:r>
            <a:r>
              <a:rPr lang="en-US" sz="1600" b="1" dirty="0" err="1">
                <a:latin typeface="Arial" panose="020B0604020202020204" pitchFamily="34" charset="0"/>
                <a:cs typeface="Arial" panose="020B0604020202020204" pitchFamily="34" charset="0"/>
              </a:rPr>
              <a:t>As,nowadays</a:t>
            </a:r>
            <a:r>
              <a:rPr lang="en-US" sz="1600" b="1" dirty="0">
                <a:latin typeface="Arial" panose="020B0604020202020204" pitchFamily="34" charset="0"/>
                <a:cs typeface="Arial" panose="020B0604020202020204" pitchFamily="34" charset="0"/>
              </a:rPr>
              <a:t> Computer Learning (CL), Intelligent Computing (AI)-driven Adaptive Education,                      </a:t>
            </a:r>
          </a:p>
          <a:p>
            <a:pPr>
              <a:buFont typeface="Wingdings" panose="05000000000000000000" pitchFamily="2" charset="2"/>
              <a:buChar char="§"/>
            </a:pPr>
            <a:r>
              <a:rPr lang="en-US" sz="1600" b="1" dirty="0">
                <a:latin typeface="Arial" panose="020B0604020202020204" pitchFamily="34" charset="0"/>
                <a:cs typeface="Arial" panose="020B0604020202020204" pitchFamily="34" charset="0"/>
              </a:rPr>
              <a:t>      Websites for Microlearning ) are the platforms</a:t>
            </a:r>
          </a:p>
          <a:p>
            <a:pPr marL="0" indent="0">
              <a:buNone/>
            </a:pPr>
            <a:r>
              <a:rPr lang="en-IN" sz="1600" b="1" dirty="0">
                <a:latin typeface="Arial" panose="020B0604020202020204" pitchFamily="34" charset="0"/>
                <a:cs typeface="Arial" panose="020B0604020202020204" pitchFamily="34" charset="0"/>
              </a:rPr>
              <a:t>                                                                                                                                         (CIPD ,2023).</a:t>
            </a:r>
            <a:endParaRPr lang="en-US" sz="1600" b="1"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600" b="1"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600" b="1" dirty="0">
              <a:latin typeface="Arial" panose="020B0604020202020204" pitchFamily="34" charset="0"/>
              <a:cs typeface="Arial" panose="020B0604020202020204" pitchFamily="34" charset="0"/>
            </a:endParaRPr>
          </a:p>
          <a:p>
            <a:pPr marL="0" indent="0">
              <a:buNone/>
            </a:pPr>
            <a:endParaRPr lang="en-IN"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4618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1CB72-9E27-0C11-F064-0822B659BACA}"/>
              </a:ext>
            </a:extLst>
          </p:cNvPr>
          <p:cNvSpPr>
            <a:spLocks noGrp="1"/>
          </p:cNvSpPr>
          <p:nvPr>
            <p:ph type="title"/>
          </p:nvPr>
        </p:nvSpPr>
        <p:spPr>
          <a:xfrm>
            <a:off x="1484310" y="-152400"/>
            <a:ext cx="10018714" cy="1219200"/>
          </a:xfrm>
        </p:spPr>
        <p:txBody>
          <a:bodyPr>
            <a:normAutofit/>
          </a:bodyPr>
          <a:lstStyle/>
          <a:p>
            <a:pPr marL="285750" indent="-285750">
              <a:buFont typeface="Wingdings" panose="05000000000000000000" pitchFamily="2" charset="2"/>
              <a:buChar char="v"/>
            </a:pPr>
            <a:r>
              <a:rPr lang="en-US" sz="2000" b="1" dirty="0">
                <a:solidFill>
                  <a:schemeClr val="accent1">
                    <a:lumMod val="75000"/>
                  </a:schemeClr>
                </a:solidFill>
                <a:latin typeface="Arial" panose="020B0604020202020204" pitchFamily="34" charset="0"/>
                <a:cs typeface="Arial" panose="020B0604020202020204" pitchFamily="34" charset="0"/>
              </a:rPr>
              <a:t>The advantages of technology based   employees training </a:t>
            </a:r>
            <a:r>
              <a:rPr lang="en-US" sz="2000" b="1" dirty="0" err="1">
                <a:solidFill>
                  <a:schemeClr val="accent1">
                    <a:lumMod val="75000"/>
                  </a:schemeClr>
                </a:solidFill>
                <a:latin typeface="Arial" panose="020B0604020202020204" pitchFamily="34" charset="0"/>
                <a:cs typeface="Arial" panose="020B0604020202020204" pitchFamily="34" charset="0"/>
              </a:rPr>
              <a:t>programmes</a:t>
            </a:r>
            <a:r>
              <a:rPr lang="en-US" sz="2000" b="1" dirty="0">
                <a:solidFill>
                  <a:schemeClr val="accent1">
                    <a:lumMod val="75000"/>
                  </a:schemeClr>
                </a:solidFill>
                <a:latin typeface="Arial" panose="020B0604020202020204" pitchFamily="34" charset="0"/>
                <a:cs typeface="Arial" panose="020B0604020202020204" pitchFamily="34" charset="0"/>
              </a:rPr>
              <a:t> with analysis of four different examples from </a:t>
            </a:r>
            <a:r>
              <a:rPr lang="en-US" sz="2000" b="1" dirty="0" err="1">
                <a:solidFill>
                  <a:schemeClr val="accent1">
                    <a:lumMod val="75000"/>
                  </a:schemeClr>
                </a:solidFill>
                <a:latin typeface="Arial" panose="020B0604020202020204" pitchFamily="34" charset="0"/>
                <a:cs typeface="Arial" panose="020B0604020202020204" pitchFamily="34" charset="0"/>
              </a:rPr>
              <a:t>organisations</a:t>
            </a:r>
            <a:endParaRPr lang="en-IN" sz="20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D1A5C34-0879-F473-4092-3B8AEED7F19A}"/>
              </a:ext>
            </a:extLst>
          </p:cNvPr>
          <p:cNvSpPr>
            <a:spLocks noGrp="1"/>
          </p:cNvSpPr>
          <p:nvPr>
            <p:ph idx="1"/>
          </p:nvPr>
        </p:nvSpPr>
        <p:spPr>
          <a:xfrm>
            <a:off x="4057652" y="1066800"/>
            <a:ext cx="7445372" cy="2369076"/>
          </a:xfrm>
        </p:spPr>
        <p:txBody>
          <a:bodyPr>
            <a:normAutofit fontScale="25000" lnSpcReduction="20000"/>
          </a:bodyPr>
          <a:lstStyle/>
          <a:p>
            <a:pPr marL="0" indent="0">
              <a:buNone/>
            </a:pPr>
            <a:endParaRPr lang="en-US" sz="6400" dirty="0">
              <a:solidFill>
                <a:srgbClr val="000000"/>
              </a:solidFill>
              <a:effectLst/>
              <a:latin typeface="Arial" panose="020B0604020202020204" pitchFamily="34" charset="0"/>
              <a:ea typeface="Verdana" panose="020B0604030504040204" pitchFamily="34" charset="0"/>
              <a:cs typeface="Arial" panose="020B0604020202020204" pitchFamily="34" charset="0"/>
            </a:endParaRPr>
          </a:p>
          <a:p>
            <a:pPr marL="0" indent="0" algn="just">
              <a:buNone/>
            </a:pPr>
            <a:endParaRPr lang="en-US" sz="6400" dirty="0">
              <a:solidFill>
                <a:srgbClr val="000000"/>
              </a:solidFill>
              <a:effectLst/>
              <a:latin typeface="Arial" panose="020B0604020202020204" pitchFamily="34" charset="0"/>
              <a:ea typeface="Verdana" panose="020B0604030504040204" pitchFamily="34" charset="0"/>
              <a:cs typeface="Arial" panose="020B0604020202020204" pitchFamily="34" charset="0"/>
            </a:endParaRPr>
          </a:p>
          <a:p>
            <a:pPr marL="0" indent="0" algn="just">
              <a:buNone/>
            </a:pPr>
            <a:endParaRPr lang="en-US" sz="6400" dirty="0">
              <a:solidFill>
                <a:srgbClr val="000000"/>
              </a:solidFill>
              <a:latin typeface="Arial" panose="020B0604020202020204" pitchFamily="34" charset="0"/>
              <a:ea typeface="Verdana" panose="020B0604030504040204" pitchFamily="34" charset="0"/>
              <a:cs typeface="Arial" panose="020B0604020202020204" pitchFamily="34" charset="0"/>
            </a:endParaRPr>
          </a:p>
          <a:p>
            <a:pPr marL="0" indent="0" algn="just">
              <a:buNone/>
            </a:pPr>
            <a:r>
              <a:rPr lang="en-US" sz="7200" b="1" dirty="0">
                <a:solidFill>
                  <a:srgbClr val="000000"/>
                </a:solidFill>
                <a:effectLst/>
                <a:latin typeface="Arial" panose="020B0604020202020204" pitchFamily="34" charset="0"/>
                <a:ea typeface="Verdana" panose="020B0604030504040204" pitchFamily="34" charset="0"/>
                <a:cs typeface="Arial" panose="020B0604020202020204" pitchFamily="34" charset="0"/>
              </a:rPr>
              <a:t>Benefit: </a:t>
            </a:r>
            <a:r>
              <a:rPr lang="en-US" sz="7200" b="1" dirty="0">
                <a:solidFill>
                  <a:srgbClr val="000000"/>
                </a:solidFill>
                <a:latin typeface="Arial" panose="020B0604020202020204" pitchFamily="34" charset="0"/>
                <a:ea typeface="Verdana" panose="020B0604030504040204" pitchFamily="34" charset="0"/>
                <a:cs typeface="Arial" panose="020B0604020202020204" pitchFamily="34" charset="0"/>
              </a:rPr>
              <a:t>Realistic simulations:</a:t>
            </a:r>
          </a:p>
          <a:p>
            <a:pPr marL="0" indent="0" algn="just">
              <a:buNone/>
            </a:pPr>
            <a:r>
              <a:rPr lang="en-IN" sz="7200" dirty="0">
                <a:solidFill>
                  <a:srgbClr val="000000"/>
                </a:solidFill>
                <a:effectLst/>
                <a:latin typeface="Arial" panose="020B0604020202020204" pitchFamily="34" charset="0"/>
                <a:ea typeface="Verdana" panose="020B0604030504040204" pitchFamily="34" charset="0"/>
                <a:cs typeface="Arial" panose="020B0604020202020204" pitchFamily="34" charset="0"/>
              </a:rPr>
              <a:t>Samsung entered in electronic platform in 1969 with various electronic divisions. Samsung is the world’s largest manufacturer of smartphones, tablets, laptops, and computers.</a:t>
            </a:r>
            <a:r>
              <a:rPr lang="en-IN" sz="7200" dirty="0">
                <a:solidFill>
                  <a:srgbClr val="000000"/>
                </a:solidFill>
                <a:latin typeface="Arial" panose="020B0604020202020204" pitchFamily="34" charset="0"/>
                <a:ea typeface="Verdana" panose="020B0604030504040204" pitchFamily="34" charset="0"/>
                <a:cs typeface="Arial" panose="020B0604020202020204" pitchFamily="34" charset="0"/>
              </a:rPr>
              <a:t> </a:t>
            </a:r>
          </a:p>
          <a:p>
            <a:pPr marL="0" indent="0" algn="just">
              <a:buNone/>
            </a:pPr>
            <a:r>
              <a:rPr lang="en-IN" sz="7200" b="1" dirty="0">
                <a:solidFill>
                  <a:srgbClr val="000000"/>
                </a:solidFill>
                <a:latin typeface="Arial" panose="020B0604020202020204" pitchFamily="34" charset="0"/>
                <a:ea typeface="Verdana" panose="020B0604030504040204" pitchFamily="34" charset="0"/>
                <a:cs typeface="Arial" panose="020B0604020202020204" pitchFamily="34" charset="0"/>
              </a:rPr>
              <a:t>Example</a:t>
            </a:r>
            <a:r>
              <a:rPr lang="en-IN" sz="7200" dirty="0">
                <a:solidFill>
                  <a:srgbClr val="000000"/>
                </a:solidFill>
                <a:latin typeface="Arial" panose="020B0604020202020204" pitchFamily="34" charset="0"/>
                <a:ea typeface="Verdana" panose="020B0604030504040204" pitchFamily="34" charset="0"/>
                <a:cs typeface="Arial" panose="020B0604020202020204" pitchFamily="34" charset="0"/>
              </a:rPr>
              <a:t>:</a:t>
            </a:r>
            <a:r>
              <a:rPr lang="en-US" sz="7200" dirty="0">
                <a:solidFill>
                  <a:srgbClr val="000000"/>
                </a:solidFill>
                <a:latin typeface="Arial" panose="020B0604020202020204" pitchFamily="34" charset="0"/>
                <a:ea typeface="Verdana" panose="020B0604030504040204" pitchFamily="34" charset="0"/>
                <a:cs typeface="Arial" panose="020B0604020202020204" pitchFamily="34" charset="0"/>
              </a:rPr>
              <a:t>VR Training</a:t>
            </a:r>
          </a:p>
          <a:p>
            <a:pPr marL="0" indent="0" algn="just">
              <a:buNone/>
            </a:pPr>
            <a:r>
              <a:rPr lang="en-US" sz="7200" b="1" dirty="0">
                <a:solidFill>
                  <a:srgbClr val="000000"/>
                </a:solidFill>
                <a:latin typeface="Arial" panose="020B0604020202020204" pitchFamily="34" charset="0"/>
                <a:ea typeface="Verdana" panose="020B0604030504040204" pitchFamily="34" charset="0"/>
                <a:cs typeface="Arial" panose="020B0604020202020204" pitchFamily="34" charset="0"/>
              </a:rPr>
              <a:t>Analysis</a:t>
            </a:r>
            <a:r>
              <a:rPr lang="en-US" sz="7200" dirty="0">
                <a:solidFill>
                  <a:srgbClr val="000000"/>
                </a:solidFill>
                <a:latin typeface="Arial" panose="020B0604020202020204" pitchFamily="34" charset="0"/>
                <a:ea typeface="Verdana" panose="020B0604030504040204" pitchFamily="34" charset="0"/>
                <a:cs typeface="Arial" panose="020B0604020202020204" pitchFamily="34" charset="0"/>
              </a:rPr>
              <a:t>: Samsung use VR simulations to teach staff in product assembly. Simulations in virtual reality give real backdrop for employees to </a:t>
            </a:r>
            <a:r>
              <a:rPr lang="en-US" sz="7200" dirty="0" err="1">
                <a:solidFill>
                  <a:srgbClr val="000000"/>
                </a:solidFill>
                <a:latin typeface="Arial" panose="020B0604020202020204" pitchFamily="34" charset="0"/>
                <a:ea typeface="Verdana" panose="020B0604030504040204" pitchFamily="34" charset="0"/>
                <a:cs typeface="Arial" panose="020B0604020202020204" pitchFamily="34" charset="0"/>
              </a:rPr>
              <a:t>practise</a:t>
            </a:r>
            <a:r>
              <a:rPr lang="en-US" sz="7200" dirty="0">
                <a:solidFill>
                  <a:srgbClr val="000000"/>
                </a:solidFill>
                <a:latin typeface="Arial" panose="020B0604020202020204" pitchFamily="34" charset="0"/>
                <a:ea typeface="Verdana" panose="020B0604030504040204" pitchFamily="34" charset="0"/>
                <a:cs typeface="Arial" panose="020B0604020202020204" pitchFamily="34" charset="0"/>
              </a:rPr>
              <a:t> as well as improve abilities .</a:t>
            </a:r>
          </a:p>
          <a:p>
            <a:pPr marL="0" indent="0" algn="just">
              <a:buNone/>
            </a:pPr>
            <a:endParaRPr lang="en-US" sz="6400" dirty="0">
              <a:solidFill>
                <a:srgbClr val="000000"/>
              </a:solidFill>
              <a:latin typeface="Arial" panose="020B0604020202020204" pitchFamily="34" charset="0"/>
              <a:ea typeface="Verdana" panose="020B0604030504040204" pitchFamily="34" charset="0"/>
              <a:cs typeface="Arial" panose="020B0604020202020204" pitchFamily="34" charset="0"/>
            </a:endParaRPr>
          </a:p>
          <a:p>
            <a:pPr marL="0" indent="0" algn="just">
              <a:buNone/>
            </a:pPr>
            <a:endParaRPr lang="en-US" sz="6400" dirty="0">
              <a:solidFill>
                <a:srgbClr val="000000"/>
              </a:solidFill>
              <a:latin typeface="Arial" panose="020B0604020202020204" pitchFamily="34" charset="0"/>
              <a:ea typeface="Verdana" panose="020B0604030504040204" pitchFamily="34" charset="0"/>
              <a:cs typeface="Arial" panose="020B0604020202020204" pitchFamily="34" charset="0"/>
            </a:endParaRPr>
          </a:p>
          <a:p>
            <a:pPr marL="0" indent="0" algn="just">
              <a:buNone/>
            </a:pPr>
            <a:r>
              <a:rPr lang="en-US" sz="6400" dirty="0">
                <a:solidFill>
                  <a:srgbClr val="000000"/>
                </a:solidFill>
                <a:latin typeface="Arial" panose="020B0604020202020204" pitchFamily="34" charset="0"/>
                <a:ea typeface="Verdana" panose="020B0604030504040204" pitchFamily="34" charset="0"/>
                <a:cs typeface="Arial" panose="020B0604020202020204" pitchFamily="34" charset="0"/>
              </a:rPr>
              <a:t> .</a:t>
            </a:r>
            <a:endParaRPr lang="en-IN" dirty="0"/>
          </a:p>
        </p:txBody>
      </p:sp>
      <p:pic>
        <p:nvPicPr>
          <p:cNvPr id="1026" name="Picture 2" descr="The History Behind the Samsung Logo - Art - Design - Creative - Blog">
            <a:extLst>
              <a:ext uri="{FF2B5EF4-FFF2-40B4-BE49-F238E27FC236}">
                <a16:creationId xmlns:a16="http://schemas.microsoft.com/office/drawing/2014/main" id="{47691850-5CF2-879E-8272-70C954DD19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4309" y="1205770"/>
            <a:ext cx="2573341" cy="169879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 don't want to live in Apple's world, but I sure envy it | PCWorld">
            <a:extLst>
              <a:ext uri="{FF2B5EF4-FFF2-40B4-BE49-F238E27FC236}">
                <a16:creationId xmlns:a16="http://schemas.microsoft.com/office/drawing/2014/main" id="{81760566-929A-41F9-C800-2D43F7D51B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4309" y="4034118"/>
            <a:ext cx="2573341" cy="16181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D92577C-93DA-8EEB-D56E-E90DAD816414}"/>
              </a:ext>
            </a:extLst>
          </p:cNvPr>
          <p:cNvSpPr txBox="1"/>
          <p:nvPr/>
        </p:nvSpPr>
        <p:spPr>
          <a:xfrm>
            <a:off x="4057651" y="3223609"/>
            <a:ext cx="7650254" cy="3631763"/>
          </a:xfrm>
          <a:prstGeom prst="rect">
            <a:avLst/>
          </a:prstGeom>
          <a:noFill/>
        </p:spPr>
        <p:txBody>
          <a:bodyPr wrap="square">
            <a:spAutoFit/>
          </a:bodyPr>
          <a:lstStyle/>
          <a:p>
            <a:pPr marL="285750" indent="-285750" algn="just">
              <a:buClr>
                <a:schemeClr val="accent1">
                  <a:lumMod val="75000"/>
                </a:schemeClr>
              </a:buClr>
              <a:buFont typeface="Wingdings" panose="05000000000000000000" pitchFamily="2" charset="2"/>
              <a:buChar char="v"/>
            </a:pPr>
            <a:endParaRPr lang="en-IN" sz="1600" dirty="0">
              <a:latin typeface="Arial" panose="020B0604020202020204" pitchFamily="34" charset="0"/>
              <a:cs typeface="Arial" panose="020B0604020202020204" pitchFamily="34" charset="0"/>
            </a:endParaRPr>
          </a:p>
          <a:p>
            <a:pPr algn="just">
              <a:buClr>
                <a:schemeClr val="accent1">
                  <a:lumMod val="75000"/>
                </a:schemeClr>
              </a:buClr>
            </a:pPr>
            <a:r>
              <a:rPr lang="en-IN" sz="1600" b="1" dirty="0">
                <a:latin typeface="Arial" panose="020B0604020202020204" pitchFamily="34" charset="0"/>
                <a:cs typeface="Arial" panose="020B0604020202020204" pitchFamily="34" charset="0"/>
              </a:rPr>
              <a:t>Benefit:</a:t>
            </a:r>
            <a:r>
              <a:rPr lang="en-US" sz="1600" b="1" dirty="0">
                <a:latin typeface="Arial" panose="020B0604020202020204" pitchFamily="34" charset="0"/>
                <a:cs typeface="Arial" panose="020B0604020202020204" pitchFamily="34" charset="0"/>
              </a:rPr>
              <a:t>Collaboration on a Global Scale:</a:t>
            </a:r>
            <a:endParaRPr lang="en-IN" sz="1600"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Apple is a worldwide firm based in the Us that  formed in 1976 by Steve Jobs, Steve Wozniak, and Ronald Wayne. </a:t>
            </a:r>
            <a:r>
              <a:rPr lang="en-IN" dirty="0">
                <a:latin typeface="Arial" panose="020B0604020202020204" pitchFamily="34" charset="0"/>
                <a:cs typeface="Arial" panose="020B0604020202020204" pitchFamily="34" charset="0"/>
              </a:rPr>
              <a:t>that produces software, personal computers, hardware, and mobile devices.</a:t>
            </a:r>
            <a:r>
              <a:rPr lang="en-IN" dirty="0">
                <a:solidFill>
                  <a:srgbClr val="000000"/>
                </a:solidFill>
                <a:latin typeface="Arial" panose="020B0604020202020204" pitchFamily="34" charset="0"/>
                <a:ea typeface="Verdana" panose="020B0604030504040204" pitchFamily="34" charset="0"/>
                <a:cs typeface="Arial" panose="020B0604020202020204" pitchFamily="34" charset="0"/>
              </a:rPr>
              <a:t> Apple provide technologies based training and development  to employees which are given below.</a:t>
            </a:r>
          </a:p>
          <a:p>
            <a:pPr algn="just"/>
            <a:endParaRPr lang="en-IN" dirty="0">
              <a:solidFill>
                <a:srgbClr val="000000"/>
              </a:solidFill>
              <a:latin typeface="Arial" panose="020B0604020202020204" pitchFamily="34" charset="0"/>
              <a:ea typeface="Verdana" panose="020B0604030504040204" pitchFamily="34" charset="0"/>
              <a:cs typeface="Arial" panose="020B0604020202020204" pitchFamily="34" charset="0"/>
            </a:endParaRPr>
          </a:p>
          <a:p>
            <a:pPr algn="just"/>
            <a:r>
              <a:rPr lang="en-US" b="1" dirty="0" err="1">
                <a:latin typeface="Arial" panose="020B0604020202020204" pitchFamily="34" charset="0"/>
                <a:cs typeface="Arial" panose="020B0604020202020204" pitchFamily="34" charset="0"/>
              </a:rPr>
              <a:t>Example</a:t>
            </a:r>
            <a:r>
              <a:rPr lang="en-US" dirty="0" err="1">
                <a:latin typeface="Arial" panose="020B0604020202020204" pitchFamily="34" charset="0"/>
                <a:cs typeface="Arial" panose="020B0604020202020204" pitchFamily="34" charset="0"/>
              </a:rPr>
              <a:t>:online</a:t>
            </a:r>
            <a:r>
              <a:rPr lang="en-US" dirty="0">
                <a:latin typeface="Arial" panose="020B0604020202020204" pitchFamily="34" charset="0"/>
                <a:cs typeface="Arial" panose="020B0604020202020204" pitchFamily="34" charset="0"/>
              </a:rPr>
              <a:t> training resources such as Latest online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and certificates</a:t>
            </a:r>
          </a:p>
          <a:p>
            <a:pPr algn="just"/>
            <a:r>
              <a:rPr lang="en-US" b="1" dirty="0">
                <a:latin typeface="Arial" panose="020B0604020202020204" pitchFamily="34" charset="0"/>
                <a:cs typeface="Arial" panose="020B0604020202020204" pitchFamily="34" charset="0"/>
              </a:rPr>
              <a:t>Analysis:</a:t>
            </a:r>
            <a:r>
              <a:rPr lang="en-US" dirty="0">
                <a:latin typeface="Arial" panose="020B0604020202020204" pitchFamily="34" charset="0"/>
                <a:cs typeface="Arial" panose="020B0604020202020204" pitchFamily="34" charset="0"/>
              </a:rPr>
              <a:t> This promotes global employee collaboration, ensuring every staff member is on the same page when it comes to best adheres to and company standards.                                                 (</a:t>
            </a:r>
            <a:r>
              <a:rPr lang="en-IN" sz="1800" dirty="0">
                <a:latin typeface="Arial" panose="020B0604020202020204" pitchFamily="34" charset="0"/>
                <a:cs typeface="Arial" panose="020B0604020202020204" pitchFamily="34" charset="0"/>
              </a:rPr>
              <a:t>Apple,2022).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8502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738F-A68B-7D39-BA1F-E57E90BA04F3}"/>
              </a:ext>
            </a:extLst>
          </p:cNvPr>
          <p:cNvSpPr>
            <a:spLocks noGrp="1"/>
          </p:cNvSpPr>
          <p:nvPr>
            <p:ph type="title"/>
          </p:nvPr>
        </p:nvSpPr>
        <p:spPr>
          <a:xfrm>
            <a:off x="1484311" y="-69476"/>
            <a:ext cx="10018713" cy="2086535"/>
          </a:xfrm>
        </p:spPr>
        <p:txBody>
          <a:bodyPr>
            <a:normAutofit/>
          </a:bodyPr>
          <a:lstStyle/>
          <a:p>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5FA80D46-8DE2-0BC0-A56F-209C42F5BBE9}"/>
              </a:ext>
            </a:extLst>
          </p:cNvPr>
          <p:cNvSpPr>
            <a:spLocks noGrp="1"/>
          </p:cNvSpPr>
          <p:nvPr>
            <p:ph idx="1"/>
          </p:nvPr>
        </p:nvSpPr>
        <p:spPr>
          <a:xfrm>
            <a:off x="4598894" y="367553"/>
            <a:ext cx="7162800" cy="6140824"/>
          </a:xfrm>
        </p:spPr>
        <p:txBody>
          <a:bodyPr>
            <a:normAutofit fontScale="62500" lnSpcReduction="20000"/>
          </a:bodyPr>
          <a:lstStyle/>
          <a:p>
            <a:pPr>
              <a:buFont typeface="Wingdings" panose="05000000000000000000" pitchFamily="2" charset="2"/>
              <a:buChar char="v"/>
            </a:pPr>
            <a:r>
              <a:rPr lang="en-US" sz="2900" b="1" dirty="0" err="1">
                <a:latin typeface="Arial" panose="020B0604020202020204" pitchFamily="34" charset="0"/>
                <a:cs typeface="Arial" panose="020B0604020202020204" pitchFamily="34" charset="0"/>
              </a:rPr>
              <a:t>Advantage:Learning</a:t>
            </a:r>
            <a:r>
              <a:rPr lang="en-US" sz="2900" b="1" dirty="0">
                <a:latin typeface="Arial" panose="020B0604020202020204" pitchFamily="34" charset="0"/>
                <a:cs typeface="Arial" panose="020B0604020202020204" pitchFamily="34" charset="0"/>
              </a:rPr>
              <a:t> that is both </a:t>
            </a:r>
            <a:r>
              <a:rPr lang="en-US" sz="2900" b="1" dirty="0" err="1">
                <a:latin typeface="Arial" panose="020B0604020202020204" pitchFamily="34" charset="0"/>
                <a:cs typeface="Arial" panose="020B0604020202020204" pitchFamily="34" charset="0"/>
              </a:rPr>
              <a:t>personalised</a:t>
            </a:r>
            <a:r>
              <a:rPr lang="en-US" sz="2900" b="1" dirty="0">
                <a:latin typeface="Arial" panose="020B0604020202020204" pitchFamily="34" charset="0"/>
                <a:cs typeface="Arial" panose="020B0604020202020204" pitchFamily="34" charset="0"/>
              </a:rPr>
              <a:t> and adaptive</a:t>
            </a:r>
            <a:r>
              <a:rPr lang="en-US" sz="2900" dirty="0">
                <a:latin typeface="Arial" panose="020B0604020202020204" pitchFamily="34" charset="0"/>
                <a:cs typeface="Arial" panose="020B0604020202020204" pitchFamily="34" charset="0"/>
              </a:rPr>
              <a:t>:</a:t>
            </a:r>
          </a:p>
          <a:p>
            <a:pPr marL="0" indent="0">
              <a:buNone/>
            </a:pPr>
            <a:r>
              <a:rPr lang="en-US" sz="2600" b="0" i="0" dirty="0">
                <a:solidFill>
                  <a:srgbClr val="161616"/>
                </a:solidFill>
                <a:effectLst/>
                <a:latin typeface="Arial" panose="020B0604020202020204" pitchFamily="34" charset="0"/>
                <a:cs typeface="Arial" panose="020B0604020202020204" pitchFamily="34" charset="0"/>
              </a:rPr>
              <a:t>IBM, established in 1911, is a global technology corporation known for its expertise in software, middleware, and computer hardware. IBM has an extensive collection of trademarks and regularly rates amongst the top corporations in terms of earnings.</a:t>
            </a:r>
          </a:p>
          <a:p>
            <a:pPr marL="0" indent="0">
              <a:buNone/>
            </a:pPr>
            <a:r>
              <a:rPr lang="en-US" sz="2600" b="1" dirty="0" err="1">
                <a:latin typeface="Arial" panose="020B0604020202020204" pitchFamily="34" charset="0"/>
                <a:cs typeface="Arial" panose="020B0604020202020204" pitchFamily="34" charset="0"/>
              </a:rPr>
              <a:t>IFor</a:t>
            </a:r>
            <a:r>
              <a:rPr lang="en-US" sz="2600" b="1" dirty="0">
                <a:latin typeface="Arial" panose="020B0604020202020204" pitchFamily="34" charset="0"/>
                <a:cs typeface="Arial" panose="020B0604020202020204" pitchFamily="34" charset="0"/>
              </a:rPr>
              <a:t> instance</a:t>
            </a:r>
            <a:r>
              <a:rPr lang="en-US" sz="2600" dirty="0">
                <a:latin typeface="Arial" panose="020B0604020202020204" pitchFamily="34" charset="0"/>
                <a:cs typeface="Arial" panose="020B0604020202020204" pitchFamily="34" charset="0"/>
              </a:rPr>
              <a:t>, IBM Watson, is a product of International Business Machines Corporation.</a:t>
            </a:r>
          </a:p>
          <a:p>
            <a:pPr marL="0" indent="0">
              <a:buNone/>
            </a:pPr>
            <a:r>
              <a:rPr lang="en-US" sz="2600" b="1" dirty="0">
                <a:latin typeface="Arial" panose="020B0604020202020204" pitchFamily="34" charset="0"/>
                <a:cs typeface="Arial" panose="020B0604020202020204" pitchFamily="34" charset="0"/>
              </a:rPr>
              <a:t>Interpretation</a:t>
            </a:r>
            <a:r>
              <a:rPr lang="en-US" sz="2600" dirty="0">
                <a:latin typeface="Arial" panose="020B0604020202020204" pitchFamily="34" charset="0"/>
                <a:cs typeface="Arial" panose="020B0604020202020204" pitchFamily="34" charset="0"/>
              </a:rPr>
              <a:t>: AI-powered platforms such as IBM Watson allow for the customization of training materials according to the aptitude and speed of each worker. By addressing particular knowledge gaps and </a:t>
            </a:r>
            <a:r>
              <a:rPr lang="en-US" sz="2600" dirty="0" err="1">
                <a:latin typeface="Arial" panose="020B0604020202020204" pitchFamily="34" charset="0"/>
                <a:cs typeface="Arial" panose="020B0604020202020204" pitchFamily="34" charset="0"/>
              </a:rPr>
              <a:t>maximising</a:t>
            </a:r>
            <a:r>
              <a:rPr lang="en-US" sz="2600" dirty="0">
                <a:latin typeface="Arial" panose="020B0604020202020204" pitchFamily="34" charset="0"/>
                <a:cs typeface="Arial" panose="020B0604020202020204" pitchFamily="34" charset="0"/>
              </a:rPr>
              <a:t> training process efficiency, this adaptive learning approach guarantees that employees receive tailored content.</a:t>
            </a:r>
            <a:endParaRPr lang="en-US" sz="2600" dirty="0">
              <a:solidFill>
                <a:srgbClr val="161616"/>
              </a:solidFill>
              <a:latin typeface="Arial" panose="020B0604020202020204" pitchFamily="34" charset="0"/>
              <a:cs typeface="Arial" panose="020B0604020202020204" pitchFamily="34" charset="0"/>
            </a:endParaRPr>
          </a:p>
          <a:p>
            <a:pPr marL="0" indent="0">
              <a:buNone/>
            </a:pPr>
            <a:r>
              <a:rPr lang="en-US" sz="2300" b="1" i="0" dirty="0">
                <a:solidFill>
                  <a:srgbClr val="161616"/>
                </a:solidFill>
                <a:effectLst/>
                <a:latin typeface="Arial" panose="020B0604020202020204" pitchFamily="34" charset="0"/>
                <a:cs typeface="Arial" panose="020B0604020202020204" pitchFamily="34" charset="0"/>
              </a:rPr>
              <a:t>                                                                                                            (IBM, 2022)</a:t>
            </a:r>
            <a:endParaRPr lang="en-US" sz="2300" b="1" dirty="0">
              <a:latin typeface="Arial" panose="020B0604020202020204" pitchFamily="34" charset="0"/>
              <a:cs typeface="Arial" panose="020B0604020202020204" pitchFamily="34" charset="0"/>
            </a:endParaRPr>
          </a:p>
          <a:p>
            <a:pPr marL="0" indent="0">
              <a:buNone/>
            </a:pPr>
            <a:endParaRPr lang="en-US" sz="2600" dirty="0">
              <a:latin typeface="Arial" panose="020B0604020202020204" pitchFamily="34" charset="0"/>
              <a:cs typeface="Arial" panose="020B0604020202020204" pitchFamily="34" charset="0"/>
            </a:endParaRPr>
          </a:p>
          <a:p>
            <a:pPr algn="just">
              <a:buFont typeface="Wingdings" panose="05000000000000000000" pitchFamily="2" charset="2"/>
              <a:buChar char="v"/>
            </a:pPr>
            <a:r>
              <a:rPr lang="en-US" sz="2600" b="1" i="0" dirty="0">
                <a:solidFill>
                  <a:srgbClr val="000000"/>
                </a:solidFill>
                <a:effectLst/>
                <a:latin typeface="Arial" panose="020B0604020202020204" pitchFamily="34" charset="0"/>
                <a:cs typeface="Arial" panose="020B0604020202020204" pitchFamily="34" charset="0"/>
              </a:rPr>
              <a:t>Benefit; Financial Efficiency and Expandability:</a:t>
            </a:r>
          </a:p>
          <a:p>
            <a:pPr marL="0" indent="0" algn="just">
              <a:buNone/>
            </a:pPr>
            <a:r>
              <a:rPr lang="en-US" sz="2600" b="0" i="0" dirty="0">
                <a:solidFill>
                  <a:srgbClr val="000000"/>
                </a:solidFill>
                <a:effectLst/>
                <a:latin typeface="Arial" panose="020B0604020202020204" pitchFamily="34" charset="0"/>
                <a:cs typeface="Arial" panose="020B0604020202020204" pitchFamily="34" charset="0"/>
              </a:rPr>
              <a:t>Amazon is global technology company that  created in 1994 by Jeff Bezos. </a:t>
            </a:r>
            <a:r>
              <a:rPr lang="en-US" sz="2600" dirty="0">
                <a:solidFill>
                  <a:srgbClr val="000000"/>
                </a:solidFill>
                <a:latin typeface="Arial" panose="020B0604020202020204" pitchFamily="34" charset="0"/>
                <a:cs typeface="Arial" panose="020B0604020202020204" pitchFamily="34" charset="0"/>
              </a:rPr>
              <a:t> Company is </a:t>
            </a:r>
            <a:r>
              <a:rPr lang="en-US" sz="2600" b="0" i="0" dirty="0" err="1">
                <a:solidFill>
                  <a:srgbClr val="000000"/>
                </a:solidFill>
                <a:effectLst/>
                <a:latin typeface="Arial" panose="020B0604020202020204" pitchFamily="34" charset="0"/>
                <a:cs typeface="Arial" panose="020B0604020202020204" pitchFamily="34" charset="0"/>
              </a:rPr>
              <a:t>specialises</a:t>
            </a:r>
            <a:r>
              <a:rPr lang="en-US" sz="2600" b="0" i="0" dirty="0">
                <a:solidFill>
                  <a:srgbClr val="000000"/>
                </a:solidFill>
                <a:effectLst/>
                <a:latin typeface="Arial" panose="020B0604020202020204" pitchFamily="34" charset="0"/>
                <a:cs typeface="Arial" panose="020B0604020202020204" pitchFamily="34" charset="0"/>
              </a:rPr>
              <a:t> in digital streaming, e-commerce, cloud computing, and machine learning and sells goods like clothes, furnishings, music, and publications.</a:t>
            </a:r>
            <a:r>
              <a:rPr lang="en-US" sz="2600" b="0" i="0" dirty="0">
                <a:solidFill>
                  <a:srgbClr val="161616"/>
                </a:solidFill>
                <a:effectLst/>
                <a:latin typeface="Arial" panose="020B0604020202020204" pitchFamily="34" charset="0"/>
                <a:cs typeface="Arial" panose="020B0604020202020204" pitchFamily="34" charset="0"/>
              </a:rPr>
              <a:t> Technology in learning and development used by this company is given below;</a:t>
            </a:r>
          </a:p>
          <a:p>
            <a:pPr marL="0" indent="0" algn="just">
              <a:buNone/>
            </a:pPr>
            <a:r>
              <a:rPr lang="en-US" sz="2600" b="1" dirty="0">
                <a:solidFill>
                  <a:srgbClr val="161616"/>
                </a:solidFill>
                <a:latin typeface="Arial" panose="020B0604020202020204" pitchFamily="34" charset="0"/>
                <a:cs typeface="Arial" panose="020B0604020202020204" pitchFamily="34" charset="0"/>
              </a:rPr>
              <a:t>Example</a:t>
            </a:r>
            <a:r>
              <a:rPr lang="en-US" sz="2600" dirty="0">
                <a:solidFill>
                  <a:srgbClr val="161616"/>
                </a:solidFill>
                <a:latin typeface="Arial" panose="020B0604020202020204" pitchFamily="34" charset="0"/>
                <a:cs typeface="Arial" panose="020B0604020202020204" pitchFamily="34" charset="0"/>
              </a:rPr>
              <a:t>; Amazon's AWS Training and Certification offers financial efficiency and expandability due to its flexibility, cost-effectiveness, and lower cost of in-person training sessions compared to traditional methods.</a:t>
            </a:r>
          </a:p>
          <a:p>
            <a:pPr marL="0" indent="0" algn="just">
              <a:buNone/>
            </a:pPr>
            <a:r>
              <a:rPr lang="en-IN" sz="2800" dirty="0">
                <a:latin typeface="Arial" panose="020B0604020202020204" pitchFamily="34" charset="0"/>
                <a:cs typeface="Arial" panose="020B0604020202020204" pitchFamily="34" charset="0"/>
              </a:rPr>
              <a:t>                                                                                 (</a:t>
            </a:r>
            <a:r>
              <a:rPr lang="en-IN" sz="2800" b="1" dirty="0" err="1">
                <a:latin typeface="Arial" panose="020B0604020202020204" pitchFamily="34" charset="0"/>
                <a:cs typeface="Arial" panose="020B0604020202020204" pitchFamily="34" charset="0"/>
              </a:rPr>
              <a:t>McFaden</a:t>
            </a:r>
            <a:r>
              <a:rPr lang="en-IN" sz="2800" b="1" dirty="0">
                <a:latin typeface="Arial" panose="020B0604020202020204" pitchFamily="34" charset="0"/>
                <a:cs typeface="Arial" panose="020B0604020202020204" pitchFamily="34" charset="0"/>
              </a:rPr>
              <a:t>, 2022)</a:t>
            </a:r>
            <a:r>
              <a:rPr lang="en-US" sz="2600" dirty="0">
                <a:solidFill>
                  <a:srgbClr val="161616"/>
                </a:solidFill>
                <a:latin typeface="Arial" panose="020B0604020202020204" pitchFamily="34" charset="0"/>
                <a:cs typeface="Arial" panose="020B0604020202020204" pitchFamily="34" charset="0"/>
              </a:rPr>
              <a:t>   </a:t>
            </a:r>
            <a:endParaRPr lang="en-US" sz="2600" b="0" i="0" dirty="0">
              <a:solidFill>
                <a:srgbClr val="000000"/>
              </a:solidFill>
              <a:effectLst/>
              <a:latin typeface="Arial" panose="020B0604020202020204" pitchFamily="34" charset="0"/>
              <a:cs typeface="Arial" panose="020B0604020202020204" pitchFamily="34" charset="0"/>
            </a:endParaRPr>
          </a:p>
          <a:p>
            <a:pPr algn="l"/>
            <a:endParaRPr lang="en-US" sz="2900" b="0" i="0" dirty="0">
              <a:solidFill>
                <a:srgbClr val="000000"/>
              </a:solidFill>
              <a:effectLst/>
              <a:latin typeface="Arial" panose="020B0604020202020204" pitchFamily="34" charset="0"/>
              <a:cs typeface="Arial" panose="020B0604020202020204" pitchFamily="34" charset="0"/>
            </a:endParaRPr>
          </a:p>
          <a:p>
            <a:endParaRPr lang="en-IN" dirty="0"/>
          </a:p>
        </p:txBody>
      </p:sp>
      <p:pic>
        <p:nvPicPr>
          <p:cNvPr id="4" name="Picture 2" descr="IBM Announces New Multicloud Update to Blockchain">
            <a:extLst>
              <a:ext uri="{FF2B5EF4-FFF2-40B4-BE49-F238E27FC236}">
                <a16:creationId xmlns:a16="http://schemas.microsoft.com/office/drawing/2014/main" id="{6F5A69D1-039E-BBF2-B98F-B884E314AE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8824" y="546043"/>
            <a:ext cx="2850776" cy="178726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Why only the return of Jeff Bezos can reverse Amazon's decline">
            <a:extLst>
              <a:ext uri="{FF2B5EF4-FFF2-40B4-BE49-F238E27FC236}">
                <a16:creationId xmlns:a16="http://schemas.microsoft.com/office/drawing/2014/main" id="{BADBAFF8-9E2D-F777-5586-9CF410A83B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4311" y="3833604"/>
            <a:ext cx="2935289" cy="1787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0812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207EE-ACEF-2F64-B52C-5A692A712A3D}"/>
              </a:ext>
            </a:extLst>
          </p:cNvPr>
          <p:cNvSpPr>
            <a:spLocks noGrp="1"/>
          </p:cNvSpPr>
          <p:nvPr>
            <p:ph type="title"/>
          </p:nvPr>
        </p:nvSpPr>
        <p:spPr>
          <a:xfrm>
            <a:off x="1559859" y="295835"/>
            <a:ext cx="10381128" cy="591670"/>
          </a:xfrm>
        </p:spPr>
        <p:txBody>
          <a:bodyPr>
            <a:normAutofit fontScale="90000"/>
          </a:bodyPr>
          <a:lstStyle/>
          <a:p>
            <a:r>
              <a:rPr lang="en-US" sz="4000" b="1" dirty="0">
                <a:solidFill>
                  <a:schemeClr val="accent1">
                    <a:lumMod val="75000"/>
                  </a:schemeClr>
                </a:solidFill>
                <a:latin typeface="Arial" panose="020B0604020202020204" pitchFamily="34" charset="0"/>
                <a:cs typeface="Arial" panose="020B0604020202020204" pitchFamily="34" charset="0"/>
              </a:rPr>
              <a:t>The advantages of technology based   employers training </a:t>
            </a:r>
            <a:r>
              <a:rPr lang="en-US" sz="4000" b="1" dirty="0" err="1">
                <a:solidFill>
                  <a:schemeClr val="accent1">
                    <a:lumMod val="75000"/>
                  </a:schemeClr>
                </a:solidFill>
                <a:latin typeface="Arial" panose="020B0604020202020204" pitchFamily="34" charset="0"/>
                <a:cs typeface="Arial" panose="020B0604020202020204" pitchFamily="34" charset="0"/>
              </a:rPr>
              <a:t>programmes</a:t>
            </a:r>
            <a:endParaRPr lang="en-IN" dirty="0">
              <a:solidFill>
                <a:schemeClr val="accent1">
                  <a:lumMod val="75000"/>
                </a:schemeClr>
              </a:solidFill>
            </a:endParaRPr>
          </a:p>
        </p:txBody>
      </p:sp>
      <p:sp>
        <p:nvSpPr>
          <p:cNvPr id="3" name="Content Placeholder 2">
            <a:extLst>
              <a:ext uri="{FF2B5EF4-FFF2-40B4-BE49-F238E27FC236}">
                <a16:creationId xmlns:a16="http://schemas.microsoft.com/office/drawing/2014/main" id="{842A7994-8A0E-D361-4744-0260E180E382}"/>
              </a:ext>
            </a:extLst>
          </p:cNvPr>
          <p:cNvSpPr>
            <a:spLocks noGrp="1"/>
          </p:cNvSpPr>
          <p:nvPr>
            <p:ph idx="1"/>
          </p:nvPr>
        </p:nvSpPr>
        <p:spPr>
          <a:xfrm>
            <a:off x="4061012" y="2608729"/>
            <a:ext cx="8130988" cy="3415553"/>
          </a:xfrm>
        </p:spPr>
        <p:txBody>
          <a:bodyPr>
            <a:noAutofit/>
          </a:bodyPr>
          <a:lstStyle/>
          <a:p>
            <a:pPr>
              <a:buFont typeface="Wingdings" panose="05000000000000000000" pitchFamily="2" charset="2"/>
              <a:buChar char="v"/>
            </a:pPr>
            <a:endParaRPr lang="en-IN" sz="16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IN" sz="1600" b="1" dirty="0">
                <a:latin typeface="Arial" panose="020B0604020202020204" pitchFamily="34" charset="0"/>
                <a:cs typeface="Arial" panose="020B0604020202020204" pitchFamily="34" charset="0"/>
              </a:rPr>
              <a:t>BENEFIT: Development of Leadership</a:t>
            </a:r>
          </a:p>
          <a:p>
            <a:pPr marL="0" indent="0">
              <a:buNone/>
            </a:pPr>
            <a:r>
              <a:rPr lang="en-US" sz="1600" dirty="0">
                <a:latin typeface="Arial" panose="020B0604020202020204" pitchFamily="34" charset="0"/>
                <a:cs typeface="Arial" panose="020B0604020202020204" pitchFamily="34" charset="0"/>
              </a:rPr>
              <a:t>Since the first Sainsbury's supermarket started in 1869, offering appealing, excellent food at reasonable prices has remained at the </a:t>
            </a:r>
            <a:r>
              <a:rPr lang="en-US" sz="1600" dirty="0" err="1">
                <a:latin typeface="Arial" panose="020B0604020202020204" pitchFamily="34" charset="0"/>
                <a:cs typeface="Arial" panose="020B0604020202020204" pitchFamily="34" charset="0"/>
              </a:rPr>
              <a:t>centre</a:t>
            </a:r>
            <a:r>
              <a:rPr lang="en-US" sz="1600" dirty="0">
                <a:latin typeface="Arial" panose="020B0604020202020204" pitchFamily="34" charset="0"/>
                <a:cs typeface="Arial" panose="020B0604020202020204" pitchFamily="34" charset="0"/>
              </a:rPr>
              <a:t> of everything that people operate.  Even now, the ultimate goal is to continue surprise and delighting visitors to Sainsbury's with wonderful cuisine. Employers can </a:t>
            </a:r>
            <a:r>
              <a:rPr lang="en-US" sz="1600" dirty="0" err="1">
                <a:latin typeface="Arial" panose="020B0604020202020204" pitchFamily="34" charset="0"/>
                <a:cs typeface="Arial" panose="020B0604020202020204" pitchFamily="34" charset="0"/>
              </a:rPr>
              <a:t>utilise</a:t>
            </a:r>
            <a:r>
              <a:rPr lang="en-US" sz="1600" dirty="0">
                <a:latin typeface="Arial" panose="020B0604020202020204" pitchFamily="34" charset="0"/>
                <a:cs typeface="Arial" panose="020B0604020202020204" pitchFamily="34" charset="0"/>
              </a:rPr>
              <a:t> the following technological advances for learning and </a:t>
            </a:r>
            <a:r>
              <a:rPr lang="en-US" sz="1600" dirty="0" err="1">
                <a:latin typeface="Arial" panose="020B0604020202020204" pitchFamily="34" charset="0"/>
                <a:cs typeface="Arial" panose="020B0604020202020204" pitchFamily="34" charset="0"/>
              </a:rPr>
              <a:t>development.Example</a:t>
            </a:r>
            <a:r>
              <a:rPr lang="en-US" sz="1600" dirty="0">
                <a:latin typeface="Arial" panose="020B0604020202020204" pitchFamily="34" charset="0"/>
                <a:cs typeface="Arial" panose="020B0604020202020204" pitchFamily="34" charset="0"/>
              </a:rPr>
              <a:t>; Technology-driven leadership development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a:t>
            </a:r>
          </a:p>
          <a:p>
            <a:pPr marL="0" indent="0">
              <a:buNone/>
            </a:pPr>
            <a:r>
              <a:rPr lang="en-US" sz="1600" b="1" dirty="0">
                <a:latin typeface="Arial" panose="020B0604020202020204" pitchFamily="34" charset="0"/>
                <a:cs typeface="Arial" panose="020B0604020202020204" pitchFamily="34" charset="0"/>
              </a:rPr>
              <a:t>Analysis:</a:t>
            </a:r>
            <a:r>
              <a:rPr lang="en-US" sz="1600" dirty="0">
                <a:latin typeface="Arial" panose="020B0604020202020204" pitchFamily="34" charset="0"/>
                <a:cs typeface="Arial" panose="020B0604020202020204" pitchFamily="34" charset="0"/>
              </a:rPr>
              <a:t> Sainsbury's  introduce a technology-driven leadership development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for employers by utilizing computer-based </a:t>
            </a:r>
            <a:r>
              <a:rPr lang="en-US" sz="1600" dirty="0" err="1">
                <a:latin typeface="Arial" panose="020B0604020202020204" pitchFamily="34" charset="0"/>
                <a:cs typeface="Arial" panose="020B0604020202020204" pitchFamily="34" charset="0"/>
              </a:rPr>
              <a:t>workshops.distance</a:t>
            </a:r>
            <a:r>
              <a:rPr lang="en-US" sz="1600" dirty="0">
                <a:latin typeface="Arial" panose="020B0604020202020204" pitchFamily="34" charset="0"/>
                <a:cs typeface="Arial" panose="020B0604020202020204" pitchFamily="34" charset="0"/>
              </a:rPr>
              <a:t> learning, and simulations to enhance decision-making, planning, and managerial abilities.</a:t>
            </a:r>
          </a:p>
          <a:p>
            <a:pPr marL="0" indent="0">
              <a:buNone/>
            </a:pPr>
            <a:endParaRPr lang="en-US" sz="16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US" sz="1600" b="1" dirty="0" err="1">
                <a:latin typeface="Arial" panose="020B0604020202020204" pitchFamily="34" charset="0"/>
                <a:cs typeface="Arial" panose="020B0604020202020204" pitchFamily="34" charset="0"/>
              </a:rPr>
              <a:t>BENEFIT:</a:t>
            </a:r>
            <a:r>
              <a:rPr lang="en-US" sz="1600" dirty="0" err="1">
                <a:latin typeface="Arial" panose="020B0604020202020204" pitchFamily="34" charset="0"/>
                <a:cs typeface="Arial" panose="020B0604020202020204" pitchFamily="34" charset="0"/>
              </a:rPr>
              <a:t>Training</a:t>
            </a:r>
            <a:r>
              <a:rPr lang="en-US" sz="1600" dirty="0">
                <a:latin typeface="Arial" panose="020B0604020202020204" pitchFamily="34" charset="0"/>
                <a:cs typeface="Arial" panose="020B0604020202020204" pitchFamily="34" charset="0"/>
              </a:rPr>
              <a:t> in Innovation and Change Management</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Example</a:t>
            </a:r>
            <a:r>
              <a:rPr lang="en-US" sz="1600" dirty="0">
                <a:latin typeface="Arial" panose="020B0604020202020204" pitchFamily="34" charset="0"/>
                <a:cs typeface="Arial" panose="020B0604020202020204" pitchFamily="34" charset="0"/>
              </a:rPr>
              <a:t>:  Samsung  innovations labs</a:t>
            </a:r>
          </a:p>
          <a:p>
            <a:pPr marL="0" indent="0">
              <a:buNone/>
            </a:pPr>
            <a:r>
              <a:rPr lang="en-US" sz="1600" dirty="0">
                <a:latin typeface="Arial" panose="020B0604020202020204" pitchFamily="34" charset="0"/>
                <a:cs typeface="Arial" panose="020B0604020202020204" pitchFamily="34" charset="0"/>
              </a:rPr>
              <a:t>Samsung set up virtual discussions, case studies, and simulations as     part of its online innovation labs, which teach supervisors about changes in the management and encourage creativity.</a:t>
            </a:r>
          </a:p>
          <a:p>
            <a:pPr marL="0" indent="0">
              <a:buNone/>
            </a:pPr>
            <a:r>
              <a:rPr lang="en-IN" sz="1600" b="1" dirty="0">
                <a:latin typeface="Arial" panose="020B0604020202020204" pitchFamily="34" charset="0"/>
                <a:cs typeface="Arial" panose="020B0604020202020204" pitchFamily="34" charset="0"/>
              </a:rPr>
              <a:t>                                                                                    (Bondarenko,2021)</a:t>
            </a:r>
          </a:p>
          <a:p>
            <a:pPr marL="0" indent="0">
              <a:buNone/>
            </a:pPr>
            <a:endParaRPr lang="en-US" sz="1600" b="1" dirty="0">
              <a:latin typeface="Arial" panose="020B0604020202020204" pitchFamily="34" charset="0"/>
              <a:cs typeface="Arial" panose="020B0604020202020204" pitchFamily="34" charset="0"/>
            </a:endParaRPr>
          </a:p>
          <a:p>
            <a:pPr marL="0" indent="0">
              <a:buNone/>
            </a:pPr>
            <a:r>
              <a:rPr lang="en-US" sz="1600" b="1" i="0" dirty="0">
                <a:solidFill>
                  <a:srgbClr val="000000"/>
                </a:solidFill>
                <a:effectLst/>
                <a:latin typeface="Arial" panose="020B0604020202020204" pitchFamily="34" charset="0"/>
                <a:cs typeface="Arial" panose="020B0604020202020204" pitchFamily="34" charset="0"/>
              </a:rPr>
              <a:t>                                                                                                                 </a:t>
            </a:r>
            <a:endParaRPr lang="en-US" sz="1600" b="1" dirty="0">
              <a:latin typeface="Arial" panose="020B0604020202020204" pitchFamily="34"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pic>
        <p:nvPicPr>
          <p:cNvPr id="1026" name="Picture 2" descr="Britain's Sainsbury's makes it personal in price battle with rivals |  Reuters">
            <a:extLst>
              <a:ext uri="{FF2B5EF4-FFF2-40B4-BE49-F238E27FC236}">
                <a16:creationId xmlns:a16="http://schemas.microsoft.com/office/drawing/2014/main" id="{98B2CEC7-672A-9EA4-9080-4775EFB08B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9859" y="1174377"/>
            <a:ext cx="2375647" cy="165847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The History Behind the Samsung Logo - Art - Design - Creative - Blog">
            <a:extLst>
              <a:ext uri="{FF2B5EF4-FFF2-40B4-BE49-F238E27FC236}">
                <a16:creationId xmlns:a16="http://schemas.microsoft.com/office/drawing/2014/main" id="{74AAA991-BC71-E6FA-20F8-BCAEA7323B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9860" y="3989294"/>
            <a:ext cx="2375646" cy="1909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109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07BCE-2450-D6BC-28F6-71DF502C286F}"/>
              </a:ext>
            </a:extLst>
          </p:cNvPr>
          <p:cNvSpPr>
            <a:spLocks noGrp="1"/>
          </p:cNvSpPr>
          <p:nvPr>
            <p:ph type="title"/>
          </p:nvPr>
        </p:nvSpPr>
        <p:spPr>
          <a:xfrm>
            <a:off x="1810871" y="1"/>
            <a:ext cx="9692153" cy="1066800"/>
          </a:xfrm>
        </p:spPr>
        <p:txBody>
          <a:bodyPr>
            <a:normAutofit fontScale="90000"/>
          </a:bodyPr>
          <a:lstStyle/>
          <a:p>
            <a:r>
              <a:rPr lang="en-US" sz="4000" b="1" dirty="0">
                <a:latin typeface="Arial" panose="020B0604020202020204" pitchFamily="34" charset="0"/>
                <a:cs typeface="Arial" panose="020B0604020202020204" pitchFamily="34" charset="0"/>
              </a:rPr>
              <a:t>The advantages of technology based   employers training </a:t>
            </a:r>
            <a:r>
              <a:rPr lang="en-US" sz="4000" b="1" dirty="0" err="1">
                <a:latin typeface="Arial" panose="020B0604020202020204" pitchFamily="34" charset="0"/>
                <a:cs typeface="Arial" panose="020B0604020202020204" pitchFamily="34" charset="0"/>
              </a:rPr>
              <a:t>programmes</a:t>
            </a:r>
            <a:endParaRPr lang="en-IN" dirty="0"/>
          </a:p>
        </p:txBody>
      </p:sp>
      <p:sp>
        <p:nvSpPr>
          <p:cNvPr id="3" name="Content Placeholder 2">
            <a:extLst>
              <a:ext uri="{FF2B5EF4-FFF2-40B4-BE49-F238E27FC236}">
                <a16:creationId xmlns:a16="http://schemas.microsoft.com/office/drawing/2014/main" id="{988BF23D-E913-0FDE-7E77-4A6E94F3ED2C}"/>
              </a:ext>
            </a:extLst>
          </p:cNvPr>
          <p:cNvSpPr>
            <a:spLocks noGrp="1"/>
          </p:cNvSpPr>
          <p:nvPr>
            <p:ph idx="1"/>
          </p:nvPr>
        </p:nvSpPr>
        <p:spPr>
          <a:xfrm>
            <a:off x="1416425" y="1344707"/>
            <a:ext cx="10201834" cy="4491317"/>
          </a:xfrm>
        </p:spPr>
        <p:txBody>
          <a:bodyPr>
            <a:normAutofit lnSpcReduction="10000"/>
          </a:bodyPr>
          <a:lstStyle/>
          <a:p>
            <a:pPr>
              <a:buFont typeface="Wingdings" panose="05000000000000000000" pitchFamily="2" charset="2"/>
              <a:buChar char="v"/>
            </a:pPr>
            <a:r>
              <a:rPr lang="en-IN" sz="1800" b="1" dirty="0">
                <a:latin typeface="Arial" panose="020B0604020202020204" pitchFamily="34" charset="0"/>
                <a:cs typeface="Arial" panose="020B0604020202020204" pitchFamily="34" charset="0"/>
              </a:rPr>
              <a:t>Benefit:</a:t>
            </a:r>
            <a:r>
              <a:rPr lang="en-US" sz="1800" b="1" dirty="0">
                <a:latin typeface="Arial" panose="020B0604020202020204" pitchFamily="34" charset="0"/>
                <a:cs typeface="Arial" panose="020B0604020202020204" pitchFamily="34" charset="0"/>
              </a:rPr>
              <a:t> Making Decisions Based on Data</a:t>
            </a:r>
            <a:endParaRPr lang="en-IN" sz="1800" b="1" dirty="0">
              <a:latin typeface="Arial" panose="020B0604020202020204" pitchFamily="34" charset="0"/>
              <a:cs typeface="Arial" panose="020B0604020202020204" pitchFamily="34" charset="0"/>
            </a:endParaRPr>
          </a:p>
          <a:p>
            <a:pPr marL="0" indent="0">
              <a:buNone/>
            </a:pPr>
            <a:r>
              <a:rPr lang="en-IN" sz="1800" b="1" dirty="0">
                <a:latin typeface="Arial" panose="020B0604020202020204" pitchFamily="34" charset="0"/>
                <a:cs typeface="Arial" panose="020B0604020202020204" pitchFamily="34" charset="0"/>
              </a:rPr>
              <a:t>Example</a:t>
            </a:r>
            <a:r>
              <a:rPr lang="en-IN" sz="1800"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 data science and analytics training </a:t>
            </a:r>
            <a:endParaRPr lang="en-IN" sz="1800" dirty="0">
              <a:latin typeface="Arial" panose="020B0604020202020204" pitchFamily="34" charset="0"/>
              <a:cs typeface="Arial" panose="020B0604020202020204" pitchFamily="34" charset="0"/>
            </a:endParaRPr>
          </a:p>
          <a:p>
            <a:pPr marL="0" indent="0">
              <a:buNone/>
            </a:pPr>
            <a:r>
              <a:rPr lang="en-US" sz="1800" b="1" dirty="0" err="1">
                <a:latin typeface="Arial" panose="020B0604020202020204" pitchFamily="34" charset="0"/>
                <a:cs typeface="Arial" panose="020B0604020202020204" pitchFamily="34" charset="0"/>
              </a:rPr>
              <a:t>Analysis</a:t>
            </a:r>
            <a:r>
              <a:rPr lang="en-US" sz="1800" dirty="0" err="1">
                <a:latin typeface="Arial" panose="020B0604020202020204" pitchFamily="34" charset="0"/>
                <a:cs typeface="Arial" panose="020B0604020202020204" pitchFamily="34" charset="0"/>
              </a:rPr>
              <a:t>:IBM</a:t>
            </a:r>
            <a:r>
              <a:rPr lang="en-US" sz="1800" dirty="0">
                <a:latin typeface="Arial" panose="020B0604020202020204" pitchFamily="34" charset="0"/>
                <a:cs typeface="Arial" panose="020B0604020202020204" pitchFamily="34" charset="0"/>
              </a:rPr>
              <a:t> provides data science and analytics training to managers, utilizing case studies, virtual laboratories, and online courses to enhance data-driven decision-making and company </a:t>
            </a:r>
            <a:r>
              <a:rPr lang="en-US" sz="1800" dirty="0" err="1">
                <a:latin typeface="Arial" panose="020B0604020202020204" pitchFamily="34" charset="0"/>
                <a:cs typeface="Arial" panose="020B0604020202020204" pitchFamily="34" charset="0"/>
              </a:rPr>
              <a:t>efficency</a:t>
            </a:r>
            <a:r>
              <a:rPr lang="en-US" sz="1800" dirty="0">
                <a:latin typeface="Arial" panose="020B0604020202020204" pitchFamily="34" charset="0"/>
                <a:cs typeface="Arial" panose="020B0604020202020204" pitchFamily="34" charset="0"/>
              </a:rPr>
              <a:t>.</a:t>
            </a:r>
          </a:p>
          <a:p>
            <a:pPr>
              <a:buFont typeface="Wingdings" panose="05000000000000000000" pitchFamily="2" charset="2"/>
              <a:buChar char="v"/>
            </a:pPr>
            <a:r>
              <a:rPr lang="en-US" sz="1800" b="1" dirty="0">
                <a:latin typeface="Arial" panose="020B0604020202020204" pitchFamily="34" charset="0"/>
                <a:cs typeface="Arial" panose="020B0604020202020204" pitchFamily="34" charset="0"/>
              </a:rPr>
              <a:t>Benefit</a:t>
            </a:r>
            <a:r>
              <a:rPr lang="en-US" sz="1800" dirty="0">
                <a:latin typeface="Arial" panose="020B0604020202020204" pitchFamily="34" charset="0"/>
                <a:cs typeface="Arial" panose="020B0604020202020204" pitchFamily="34" charset="0"/>
              </a:rPr>
              <a:t>: Chain of Supply and Operational Efficiency</a:t>
            </a:r>
          </a:p>
          <a:p>
            <a:pPr marL="0" indent="0">
              <a:buNone/>
            </a:pPr>
            <a:r>
              <a:rPr lang="en-US" sz="1800" dirty="0">
                <a:latin typeface="Arial" panose="020B0604020202020204" pitchFamily="34" charset="0"/>
                <a:cs typeface="Arial" panose="020B0604020202020204" pitchFamily="34" charset="0"/>
              </a:rPr>
              <a:t>Walmart, established in 1962 by Sam Walton, is a world digital </a:t>
            </a:r>
            <a:r>
              <a:rPr lang="en-US" sz="1800" dirty="0" err="1">
                <a:latin typeface="Arial" panose="020B0604020202020204" pitchFamily="34" charset="0"/>
                <a:cs typeface="Arial" panose="020B0604020202020204" pitchFamily="34" charset="0"/>
              </a:rPr>
              <a:t>organisation</a:t>
            </a:r>
            <a:r>
              <a:rPr lang="en-US" sz="1800" dirty="0">
                <a:latin typeface="Arial" panose="020B0604020202020204" pitchFamily="34" charset="0"/>
                <a:cs typeface="Arial" panose="020B0604020202020204" pitchFamily="34" charset="0"/>
              </a:rPr>
              <a:t> with over 11,500 locations that focuses on helping people save money as well as benefit their lives.</a:t>
            </a:r>
          </a:p>
          <a:p>
            <a:pPr marL="0" indent="0">
              <a:buNone/>
            </a:pPr>
            <a:r>
              <a:rPr lang="en-US" sz="1800" b="1" dirty="0">
                <a:latin typeface="Arial" panose="020B0604020202020204" pitchFamily="34" charset="0"/>
                <a:cs typeface="Arial" panose="020B0604020202020204" pitchFamily="34" charset="0"/>
              </a:rPr>
              <a:t>Example: </a:t>
            </a:r>
            <a:r>
              <a:rPr lang="en-US" sz="1800" dirty="0">
                <a:latin typeface="Arial" panose="020B0604020202020204" pitchFamily="34" charset="0"/>
                <a:cs typeface="Arial" panose="020B0604020202020204" pitchFamily="34" charset="0"/>
              </a:rPr>
              <a:t>Technology-based training </a:t>
            </a:r>
            <a:r>
              <a:rPr lang="en-US" sz="1800" dirty="0" err="1">
                <a:latin typeface="Arial" panose="020B0604020202020204" pitchFamily="34" charset="0"/>
                <a:cs typeface="Arial" panose="020B0604020202020204" pitchFamily="34" charset="0"/>
              </a:rPr>
              <a:t>programmes</a:t>
            </a:r>
            <a:r>
              <a:rPr lang="en-US" sz="1800" dirty="0">
                <a:latin typeface="Arial" panose="020B0604020202020204" pitchFamily="34" charset="0"/>
                <a:cs typeface="Arial" panose="020B0604020202020204" pitchFamily="34" charset="0"/>
              </a:rPr>
              <a:t> </a:t>
            </a:r>
          </a:p>
          <a:p>
            <a:pPr marL="0" indent="0">
              <a:buNone/>
            </a:pPr>
            <a:r>
              <a:rPr lang="en-US" sz="1800" b="1" dirty="0">
                <a:latin typeface="Arial" panose="020B0604020202020204" pitchFamily="34" charset="0"/>
                <a:cs typeface="Arial" panose="020B0604020202020204" pitchFamily="34" charset="0"/>
              </a:rPr>
              <a:t>Analysis:</a:t>
            </a:r>
            <a:r>
              <a:rPr lang="en-US" sz="1800" dirty="0">
                <a:latin typeface="Arial" panose="020B0604020202020204" pitchFamily="34" charset="0"/>
                <a:cs typeface="Arial" panose="020B0604020202020204" pitchFamily="34" charset="0"/>
              </a:rPr>
              <a:t> In order to improve supply chain management operational efficiency, Walmart is launching technology-based training </a:t>
            </a:r>
            <a:r>
              <a:rPr lang="en-US" sz="1800" dirty="0" err="1">
                <a:latin typeface="Arial" panose="020B0604020202020204" pitchFamily="34" charset="0"/>
                <a:cs typeface="Arial" panose="020B0604020202020204" pitchFamily="34" charset="0"/>
              </a:rPr>
              <a:t>programmes</a:t>
            </a:r>
            <a:r>
              <a:rPr lang="en-US" sz="1800" dirty="0">
                <a:latin typeface="Arial" panose="020B0604020202020204" pitchFamily="34" charset="0"/>
                <a:cs typeface="Arial" panose="020B0604020202020204" pitchFamily="34" charset="0"/>
              </a:rPr>
              <a:t> for employers that include online courses, virtual simulations, and interactive modules.</a:t>
            </a:r>
          </a:p>
          <a:p>
            <a:pPr marL="0" indent="0">
              <a:buNone/>
            </a:pPr>
            <a:r>
              <a:rPr lang="en-US" sz="1800" b="1"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                                                                                                           </a:t>
            </a:r>
            <a:r>
              <a:rPr lang="en-IN" sz="1600" b="1" i="0" dirty="0">
                <a:solidFill>
                  <a:srgbClr val="2C3E50"/>
                </a:solidFill>
                <a:effectLst/>
                <a:latin typeface="Roboto" panose="02000000000000000000" pitchFamily="2" charset="0"/>
              </a:rPr>
              <a:t>(IBM,2021)</a:t>
            </a:r>
            <a:endParaRPr lang="en-IN"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2504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74D0A-920D-CDC5-52C8-C9D52766505C}"/>
              </a:ext>
            </a:extLst>
          </p:cNvPr>
          <p:cNvSpPr>
            <a:spLocks noGrp="1"/>
          </p:cNvSpPr>
          <p:nvPr>
            <p:ph type="title"/>
          </p:nvPr>
        </p:nvSpPr>
        <p:spPr>
          <a:xfrm>
            <a:off x="3541058" y="121025"/>
            <a:ext cx="5665694" cy="1017494"/>
          </a:xfrm>
        </p:spPr>
        <p:txBody>
          <a:bodyPr>
            <a:normAutofit/>
          </a:bodyPr>
          <a:lstStyle/>
          <a:p>
            <a:r>
              <a:rPr lang="en-IN" dirty="0"/>
              <a:t>RECOMMENDATIONS</a:t>
            </a:r>
          </a:p>
        </p:txBody>
      </p:sp>
      <p:sp>
        <p:nvSpPr>
          <p:cNvPr id="3" name="Content Placeholder 2">
            <a:extLst>
              <a:ext uri="{FF2B5EF4-FFF2-40B4-BE49-F238E27FC236}">
                <a16:creationId xmlns:a16="http://schemas.microsoft.com/office/drawing/2014/main" id="{59005D6D-854C-89B0-9CA5-410A8C581A78}"/>
              </a:ext>
            </a:extLst>
          </p:cNvPr>
          <p:cNvSpPr>
            <a:spLocks noGrp="1"/>
          </p:cNvSpPr>
          <p:nvPr>
            <p:ph idx="1"/>
          </p:nvPr>
        </p:nvSpPr>
        <p:spPr>
          <a:xfrm>
            <a:off x="1484310" y="1004047"/>
            <a:ext cx="10018713" cy="4787153"/>
          </a:xfrm>
        </p:spPr>
        <p:txBody>
          <a:bodyPr>
            <a:normAutofit fontScale="92500"/>
          </a:bodyPr>
          <a:lstStyle/>
          <a:p>
            <a:pPr marL="0" indent="0">
              <a:buNone/>
            </a:pPr>
            <a:r>
              <a:rPr lang="en-US" sz="2100" dirty="0">
                <a:latin typeface="Arial" panose="020B0604020202020204" pitchFamily="34" charset="0"/>
                <a:cs typeface="Arial" panose="020B0604020202020204" pitchFamily="34" charset="0"/>
              </a:rPr>
              <a:t>Ongoing Assessment: Employers should regularly assess the effectiveness of their technology-based training </a:t>
            </a:r>
            <a:r>
              <a:rPr lang="en-US" sz="2100" dirty="0" err="1">
                <a:latin typeface="Arial" panose="020B0604020202020204" pitchFamily="34" charset="0"/>
                <a:cs typeface="Arial" panose="020B0604020202020204" pitchFamily="34" charset="0"/>
              </a:rPr>
              <a:t>programmes</a:t>
            </a:r>
            <a:r>
              <a:rPr lang="en-US" sz="2100" dirty="0">
                <a:latin typeface="Arial" panose="020B0604020202020204" pitchFamily="34" charset="0"/>
                <a:cs typeface="Arial" panose="020B0604020202020204" pitchFamily="34" charset="0"/>
              </a:rPr>
              <a:t> to ensure that they satisfy employee requests and </a:t>
            </a:r>
            <a:r>
              <a:rPr lang="en-US" sz="2100" dirty="0" err="1">
                <a:latin typeface="Arial" panose="020B0604020202020204" pitchFamily="34" charset="0"/>
                <a:cs typeface="Arial" panose="020B0604020202020204" pitchFamily="34" charset="0"/>
              </a:rPr>
              <a:t>organisational</a:t>
            </a:r>
            <a:r>
              <a:rPr lang="en-US" sz="2100" dirty="0">
                <a:latin typeface="Arial" panose="020B0604020202020204" pitchFamily="34" charset="0"/>
                <a:cs typeface="Arial" panose="020B0604020202020204" pitchFamily="34" charset="0"/>
              </a:rPr>
              <a:t> goals.</a:t>
            </a:r>
          </a:p>
          <a:p>
            <a:pPr marL="0" indent="0">
              <a:buNone/>
            </a:pPr>
            <a:r>
              <a:rPr lang="en-US" sz="2100" dirty="0">
                <a:latin typeface="Arial" panose="020B0604020202020204" pitchFamily="34" charset="0"/>
                <a:cs typeface="Arial" panose="020B0604020202020204" pitchFamily="34" charset="0"/>
              </a:rPr>
              <a:t>To guarantee that learning is successfully implemented, successful and efficient </a:t>
            </a:r>
            <a:r>
              <a:rPr lang="en-US" sz="2100" dirty="0" err="1">
                <a:latin typeface="Arial" panose="020B0604020202020204" pitchFamily="34" charset="0"/>
                <a:cs typeface="Arial" panose="020B0604020202020204" pitchFamily="34" charset="0"/>
              </a:rPr>
              <a:t>organisations</a:t>
            </a:r>
            <a:r>
              <a:rPr lang="en-US" sz="2100" dirty="0">
                <a:latin typeface="Arial" panose="020B0604020202020204" pitchFamily="34" charset="0"/>
                <a:cs typeface="Arial" panose="020B0604020202020204" pitchFamily="34" charset="0"/>
              </a:rPr>
              <a:t> understand how their employees want to acquire knowledge and choose the best possible approach to fulfil the demand, which often involves the use of technology.</a:t>
            </a:r>
          </a:p>
          <a:p>
            <a:pPr marL="0" indent="0">
              <a:buNone/>
            </a:pPr>
            <a:r>
              <a:rPr lang="en-US" sz="2100" dirty="0">
                <a:latin typeface="Arial" panose="020B0604020202020204" pitchFamily="34" charset="0"/>
                <a:cs typeface="Arial" panose="020B0604020202020204" pitchFamily="34" charset="0"/>
              </a:rPr>
              <a:t>Integration with employment jobs: To ensure that employees' jobs will directly benefit from the skills they learn, tailor study </a:t>
            </a:r>
            <a:r>
              <a:rPr lang="en-US" sz="2100" dirty="0" err="1">
                <a:latin typeface="Arial" panose="020B0604020202020204" pitchFamily="34" charset="0"/>
                <a:cs typeface="Arial" panose="020B0604020202020204" pitchFamily="34" charset="0"/>
              </a:rPr>
              <a:t>programmes</a:t>
            </a:r>
            <a:r>
              <a:rPr lang="en-US" sz="2100" dirty="0">
                <a:latin typeface="Arial" panose="020B0604020202020204" pitchFamily="34" charset="0"/>
                <a:cs typeface="Arial" panose="020B0604020202020204" pitchFamily="34" charset="0"/>
              </a:rPr>
              <a:t> to specific employment needs.</a:t>
            </a:r>
          </a:p>
          <a:p>
            <a:pPr marL="0" indent="0">
              <a:buNone/>
            </a:pPr>
            <a:r>
              <a:rPr lang="en-US" sz="2100" dirty="0">
                <a:latin typeface="Arial" panose="020B0604020202020204" pitchFamily="34" charset="0"/>
                <a:cs typeface="Arial" panose="020B0604020202020204" pitchFamily="34" charset="0"/>
              </a:rPr>
              <a:t>Encourage a culture of continuous improvement inside the </a:t>
            </a:r>
            <a:r>
              <a:rPr lang="en-US" sz="2100" dirty="0" err="1">
                <a:latin typeface="Arial" panose="020B0604020202020204" pitchFamily="34" charset="0"/>
                <a:cs typeface="Arial" panose="020B0604020202020204" pitchFamily="34" charset="0"/>
              </a:rPr>
              <a:t>organisation</a:t>
            </a:r>
            <a:r>
              <a:rPr lang="en-US" sz="2100" dirty="0">
                <a:latin typeface="Arial" panose="020B0604020202020204" pitchFamily="34" charset="0"/>
                <a:cs typeface="Arial" panose="020B0604020202020204" pitchFamily="34" charset="0"/>
              </a:rPr>
              <a:t> to motivate staff to actively engage in technology-based training resources</a:t>
            </a:r>
            <a:r>
              <a:rPr lang="en-US" sz="2100" dirty="0"/>
              <a:t>.</a:t>
            </a:r>
          </a:p>
          <a:p>
            <a:pPr marL="0" indent="0">
              <a:buNone/>
            </a:pPr>
            <a:r>
              <a:rPr lang="en-IN" sz="2400" b="1" i="0" dirty="0">
                <a:solidFill>
                  <a:srgbClr val="2C3E50"/>
                </a:solidFill>
                <a:effectLst/>
                <a:latin typeface="Arial Black" panose="020B0A04020102020204" pitchFamily="34" charset="0"/>
              </a:rPr>
              <a:t>                                                                                              </a:t>
            </a:r>
          </a:p>
          <a:p>
            <a:pPr marL="0" indent="0">
              <a:buNone/>
            </a:pPr>
            <a:r>
              <a:rPr lang="en-IN" b="1" dirty="0">
                <a:solidFill>
                  <a:srgbClr val="2C3E50"/>
                </a:solidFill>
                <a:latin typeface="Arial Black" panose="020B0A04020102020204" pitchFamily="34" charset="0"/>
              </a:rPr>
              <a:t>                                                                            </a:t>
            </a:r>
            <a:r>
              <a:rPr lang="en-IN" sz="2400" b="1" i="0" dirty="0">
                <a:solidFill>
                  <a:srgbClr val="2C3E50"/>
                </a:solidFill>
                <a:effectLst/>
                <a:latin typeface="Arial Black" panose="020B0A04020102020204" pitchFamily="34" charset="0"/>
              </a:rPr>
              <a:t>(CIPD, </a:t>
            </a:r>
            <a:r>
              <a:rPr lang="en-IN" sz="2400" b="1" dirty="0">
                <a:solidFill>
                  <a:srgbClr val="2C3E50"/>
                </a:solidFill>
                <a:latin typeface="Arial Black" panose="020B0A04020102020204" pitchFamily="34" charset="0"/>
              </a:rPr>
              <a:t>2023</a:t>
            </a:r>
            <a:r>
              <a:rPr lang="en-IN" sz="2400" b="1" i="0" dirty="0">
                <a:solidFill>
                  <a:srgbClr val="2C3E50"/>
                </a:solidFill>
                <a:effectLst/>
                <a:latin typeface="Arial Black" panose="020B0A04020102020204" pitchFamily="34" charset="0"/>
              </a:rPr>
              <a:t>)</a:t>
            </a:r>
            <a:endParaRPr lang="en-IN" dirty="0"/>
          </a:p>
        </p:txBody>
      </p:sp>
    </p:spTree>
    <p:extLst>
      <p:ext uri="{BB962C8B-B14F-4D97-AF65-F5344CB8AC3E}">
        <p14:creationId xmlns:p14="http://schemas.microsoft.com/office/powerpoint/2010/main" val="2193511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D0CF9-4715-11F4-3FEA-8FB6FBB28E8D}"/>
              </a:ext>
            </a:extLst>
          </p:cNvPr>
          <p:cNvSpPr>
            <a:spLocks noGrp="1"/>
          </p:cNvSpPr>
          <p:nvPr>
            <p:ph type="title"/>
          </p:nvPr>
        </p:nvSpPr>
        <p:spPr>
          <a:xfrm>
            <a:off x="-1039906" y="212725"/>
            <a:ext cx="14123895" cy="1325563"/>
          </a:xfrm>
        </p:spPr>
        <p:txBody>
          <a:bodyPr/>
          <a:lstStyle/>
          <a:p>
            <a:r>
              <a:rPr lang="en-IN" dirty="0"/>
              <a:t>CONCLUSION</a:t>
            </a:r>
          </a:p>
        </p:txBody>
      </p:sp>
      <p:sp>
        <p:nvSpPr>
          <p:cNvPr id="3" name="Content Placeholder 2">
            <a:extLst>
              <a:ext uri="{FF2B5EF4-FFF2-40B4-BE49-F238E27FC236}">
                <a16:creationId xmlns:a16="http://schemas.microsoft.com/office/drawing/2014/main" id="{88153838-DA91-6ABC-2882-C93431E090F9}"/>
              </a:ext>
            </a:extLst>
          </p:cNvPr>
          <p:cNvSpPr>
            <a:spLocks noGrp="1"/>
          </p:cNvSpPr>
          <p:nvPr>
            <p:ph idx="1"/>
          </p:nvPr>
        </p:nvSpPr>
        <p:spPr>
          <a:xfrm>
            <a:off x="1416424" y="1538288"/>
            <a:ext cx="9688932" cy="2653555"/>
          </a:xfrm>
        </p:spPr>
        <p:txBody>
          <a:bodyPr/>
          <a:lstStyle/>
          <a:p>
            <a:pPr marL="0" indent="0">
              <a:buNone/>
            </a:pPr>
            <a:r>
              <a:rPr lang="en-US" sz="1600" dirty="0">
                <a:latin typeface="Arial" panose="020B0604020202020204" pitchFamily="34" charset="0"/>
                <a:cs typeface="Arial" panose="020B0604020202020204" pitchFamily="34" charset="0"/>
              </a:rPr>
              <a:t>Finally, technology-based training and development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assist employees by improving their skills and knowledge while also providing employers with a cost-effective and efficient way of upskilling their staff. Adopting these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can help to create a more skilled, adaptive, and competitive staff in today's ever-changing corporate landscape</a:t>
            </a:r>
            <a:r>
              <a:rPr lang="en-US" dirty="0"/>
              <a:t>.</a:t>
            </a:r>
          </a:p>
          <a:p>
            <a:pPr marL="0" indent="0">
              <a:buNone/>
            </a:pPr>
            <a:endParaRPr lang="en-IN" dirty="0"/>
          </a:p>
        </p:txBody>
      </p:sp>
    </p:spTree>
    <p:extLst>
      <p:ext uri="{BB962C8B-B14F-4D97-AF65-F5344CB8AC3E}">
        <p14:creationId xmlns:p14="http://schemas.microsoft.com/office/powerpoint/2010/main" val="2399486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E27D5-14C7-643C-2423-F1268B3DAA32}"/>
              </a:ext>
            </a:extLst>
          </p:cNvPr>
          <p:cNvSpPr>
            <a:spLocks noGrp="1"/>
          </p:cNvSpPr>
          <p:nvPr>
            <p:ph type="title"/>
          </p:nvPr>
        </p:nvSpPr>
        <p:spPr>
          <a:xfrm>
            <a:off x="3890682" y="-134471"/>
            <a:ext cx="3523130" cy="995083"/>
          </a:xfrm>
        </p:spPr>
        <p:txBody>
          <a:bodyPr>
            <a:normAutofit/>
          </a:bodyPr>
          <a:lstStyle/>
          <a:p>
            <a:r>
              <a:rPr lang="en-IN" dirty="0"/>
              <a:t>references</a:t>
            </a:r>
          </a:p>
        </p:txBody>
      </p:sp>
      <p:sp>
        <p:nvSpPr>
          <p:cNvPr id="3" name="Content Placeholder 2">
            <a:extLst>
              <a:ext uri="{FF2B5EF4-FFF2-40B4-BE49-F238E27FC236}">
                <a16:creationId xmlns:a16="http://schemas.microsoft.com/office/drawing/2014/main" id="{E6D63139-C073-1F0E-3E64-3C597430E1EA}"/>
              </a:ext>
            </a:extLst>
          </p:cNvPr>
          <p:cNvSpPr>
            <a:spLocks noGrp="1"/>
          </p:cNvSpPr>
          <p:nvPr>
            <p:ph idx="1"/>
          </p:nvPr>
        </p:nvSpPr>
        <p:spPr>
          <a:xfrm>
            <a:off x="1909482" y="4294093"/>
            <a:ext cx="9593541" cy="1281953"/>
          </a:xfrm>
        </p:spPr>
        <p:txBody>
          <a:bodyPr>
            <a:normAutofit fontScale="25000" lnSpcReduction="20000"/>
          </a:bodyPr>
          <a:lstStyle/>
          <a:p>
            <a:pPr marL="0" indent="0">
              <a:buNone/>
            </a:pPr>
            <a:r>
              <a:rPr lang="en-IN" sz="7200" dirty="0">
                <a:latin typeface="Arial" panose="020B0604020202020204" pitchFamily="34" charset="0"/>
                <a:cs typeface="Arial" panose="020B0604020202020204" pitchFamily="34" charset="0"/>
              </a:rPr>
              <a:t>CIPD (2023). CIPD | </a:t>
            </a:r>
            <a:r>
              <a:rPr lang="en-IN" sz="7200" i="1" dirty="0">
                <a:latin typeface="Arial" panose="020B0604020202020204" pitchFamily="34" charset="0"/>
                <a:cs typeface="Arial" panose="020B0604020202020204" pitchFamily="34" charset="0"/>
              </a:rPr>
              <a:t>Build your </a:t>
            </a:r>
            <a:r>
              <a:rPr lang="en-IN" sz="7200" i="1" dirty="0" err="1">
                <a:latin typeface="Arial" panose="020B0604020202020204" pitchFamily="34" charset="0"/>
                <a:cs typeface="Arial" panose="020B0604020202020204" pitchFamily="34" charset="0"/>
              </a:rPr>
              <a:t>impactand</a:t>
            </a:r>
            <a:r>
              <a:rPr lang="en-IN" sz="7200" i="1" dirty="0">
                <a:latin typeface="Arial" panose="020B0604020202020204" pitchFamily="34" charset="0"/>
                <a:cs typeface="Arial" panose="020B0604020202020204" pitchFamily="34" charset="0"/>
              </a:rPr>
              <a:t> career in the employee profession</a:t>
            </a:r>
            <a:r>
              <a:rPr lang="en-IN" sz="7200" dirty="0">
                <a:latin typeface="Arial" panose="020B0604020202020204" pitchFamily="34" charset="0"/>
                <a:cs typeface="Arial" panose="020B0604020202020204" pitchFamily="34" charset="0"/>
              </a:rPr>
              <a:t>. [online] CIPD.</a:t>
            </a:r>
          </a:p>
          <a:p>
            <a:pPr marL="0" indent="0">
              <a:buNone/>
            </a:pPr>
            <a:r>
              <a:rPr lang="en-IN" sz="7200" dirty="0" err="1">
                <a:latin typeface="Arial" panose="020B0604020202020204" pitchFamily="34" charset="0"/>
                <a:cs typeface="Arial" panose="020B0604020202020204" pitchFamily="34" charset="0"/>
              </a:rPr>
              <a:t>Availble</a:t>
            </a:r>
            <a:r>
              <a:rPr lang="en-IN" sz="7200" dirty="0">
                <a:latin typeface="Arial" panose="020B0604020202020204" pitchFamily="34" charset="0"/>
                <a:cs typeface="Arial" panose="020B0604020202020204" pitchFamily="34" charset="0"/>
              </a:rPr>
              <a:t> at : </a:t>
            </a:r>
            <a:r>
              <a:rPr lang="en-IN" sz="7200" dirty="0">
                <a:latin typeface="Arial" panose="020B0604020202020204" pitchFamily="34" charset="0"/>
                <a:cs typeface="Arial" panose="020B0604020202020204" pitchFamily="34" charset="0"/>
                <a:hlinkClick r:id="rId2"/>
              </a:rPr>
              <a:t>https://www.cipd.org/en/</a:t>
            </a:r>
            <a:r>
              <a:rPr lang="en-IN" sz="7200" dirty="0">
                <a:latin typeface="Arial" panose="020B0604020202020204" pitchFamily="34" charset="0"/>
                <a:cs typeface="Arial" panose="020B0604020202020204" pitchFamily="34" charset="0"/>
              </a:rPr>
              <a:t>.  (</a:t>
            </a:r>
            <a:r>
              <a:rPr lang="en-IN" sz="7200" dirty="0" err="1">
                <a:latin typeface="Arial" panose="020B0604020202020204" pitchFamily="34" charset="0"/>
                <a:cs typeface="Arial" panose="020B0604020202020204" pitchFamily="34" charset="0"/>
              </a:rPr>
              <a:t>Accesed</a:t>
            </a:r>
            <a:r>
              <a:rPr lang="en-IN" sz="7200" dirty="0">
                <a:latin typeface="Arial" panose="020B0604020202020204" pitchFamily="34" charset="0"/>
                <a:cs typeface="Arial" panose="020B0604020202020204" pitchFamily="34" charset="0"/>
              </a:rPr>
              <a:t> on 18 November 2023)</a:t>
            </a:r>
          </a:p>
          <a:p>
            <a:pPr marL="0" indent="0">
              <a:buNone/>
            </a:pPr>
            <a:endParaRPr lang="en-IN" sz="7200" dirty="0">
              <a:latin typeface="Arial" panose="020B0604020202020204" pitchFamily="34" charset="0"/>
              <a:cs typeface="Arial" panose="020B0604020202020204" pitchFamily="34" charset="0"/>
            </a:endParaRPr>
          </a:p>
          <a:p>
            <a:pPr marL="0" indent="0">
              <a:buNone/>
            </a:pPr>
            <a:r>
              <a:rPr lang="en-IN" sz="7200" dirty="0">
                <a:latin typeface="Arial" panose="020B0604020202020204" pitchFamily="34" charset="0"/>
                <a:cs typeface="Arial" panose="020B0604020202020204" pitchFamily="34" charset="0"/>
                <a:hlinkClick r:id="rId3"/>
              </a:rPr>
              <a:t>www.sainsbury archieve.org.uk</a:t>
            </a:r>
            <a:r>
              <a:rPr lang="en-IN" sz="7200" dirty="0">
                <a:latin typeface="Arial" panose="020B0604020202020204" pitchFamily="34" charset="0"/>
                <a:cs typeface="Arial" panose="020B0604020202020204" pitchFamily="34" charset="0"/>
              </a:rPr>
              <a:t> (n.d.). </a:t>
            </a:r>
            <a:r>
              <a:rPr lang="en-IN" sz="7200" i="1" dirty="0">
                <a:latin typeface="Arial" panose="020B0604020202020204" pitchFamily="34" charset="0"/>
                <a:cs typeface="Arial" panose="020B0604020202020204" pitchFamily="34" charset="0"/>
              </a:rPr>
              <a:t>Training | SA/EMP|TRAI- Training | Search |Catalogue|</a:t>
            </a:r>
          </a:p>
          <a:p>
            <a:pPr marL="0" indent="0">
              <a:buNone/>
            </a:pPr>
            <a:r>
              <a:rPr lang="en-IN" sz="7200" i="1" dirty="0">
                <a:latin typeface="Arial" panose="020B0604020202020204" pitchFamily="34" charset="0"/>
                <a:cs typeface="Arial" panose="020B0604020202020204" pitchFamily="34" charset="0"/>
              </a:rPr>
              <a:t> </a:t>
            </a:r>
            <a:r>
              <a:rPr lang="en-IN" sz="7200" i="1" dirty="0" err="1">
                <a:latin typeface="Arial" panose="020B0604020202020204" pitchFamily="34" charset="0"/>
                <a:cs typeface="Arial" panose="020B0604020202020204" pitchFamily="34" charset="0"/>
              </a:rPr>
              <a:t>Sinsbury</a:t>
            </a:r>
            <a:r>
              <a:rPr lang="en-IN" sz="7200" i="1" dirty="0">
                <a:latin typeface="Arial" panose="020B0604020202020204" pitchFamily="34" charset="0"/>
                <a:cs typeface="Arial" panose="020B0604020202020204" pitchFamily="34" charset="0"/>
              </a:rPr>
              <a:t> </a:t>
            </a:r>
            <a:r>
              <a:rPr lang="en-IN" sz="7200" i="1" dirty="0" err="1">
                <a:latin typeface="Arial" panose="020B0604020202020204" pitchFamily="34" charset="0"/>
                <a:cs typeface="Arial" panose="020B0604020202020204" pitchFamily="34" charset="0"/>
              </a:rPr>
              <a:t>Archeve</a:t>
            </a:r>
            <a:r>
              <a:rPr lang="en-IN" sz="7200" i="1" dirty="0">
                <a:latin typeface="Arial" panose="020B0604020202020204" pitchFamily="34" charset="0"/>
                <a:cs typeface="Arial" panose="020B0604020202020204" pitchFamily="34" charset="0"/>
              </a:rPr>
              <a:t> . </a:t>
            </a:r>
            <a:r>
              <a:rPr lang="en-IN" sz="7200" dirty="0">
                <a:latin typeface="Arial" panose="020B0604020202020204" pitchFamily="34" charset="0"/>
                <a:cs typeface="Arial" panose="020B0604020202020204" pitchFamily="34" charset="0"/>
              </a:rPr>
              <a:t>[online] </a:t>
            </a:r>
            <a:r>
              <a:rPr lang="en-IN" sz="7200" dirty="0" err="1">
                <a:latin typeface="Arial" panose="020B0604020202020204" pitchFamily="34" charset="0"/>
                <a:cs typeface="Arial" panose="020B0604020202020204" pitchFamily="34" charset="0"/>
              </a:rPr>
              <a:t>Availble</a:t>
            </a:r>
            <a:r>
              <a:rPr lang="en-IN" sz="7200" dirty="0">
                <a:latin typeface="Arial" panose="020B0604020202020204" pitchFamily="34" charset="0"/>
                <a:cs typeface="Arial" panose="020B0604020202020204" pitchFamily="34" charset="0"/>
              </a:rPr>
              <a:t> at : </a:t>
            </a:r>
            <a:r>
              <a:rPr lang="en-IN" sz="7200" dirty="0">
                <a:latin typeface="Arial" panose="020B0604020202020204" pitchFamily="34" charset="0"/>
                <a:cs typeface="Arial" panose="020B0604020202020204" pitchFamily="34" charset="0"/>
                <a:hlinkClick r:id="rId4"/>
              </a:rPr>
              <a:t>https://www.sainsburyarchive.org.uk./catalogue/search/saemptrai-training/view</a:t>
            </a:r>
            <a:endParaRPr lang="en-IN" sz="7200" dirty="0">
              <a:latin typeface="Arial" panose="020B0604020202020204" pitchFamily="34" charset="0"/>
              <a:cs typeface="Arial" panose="020B0604020202020204" pitchFamily="34" charset="0"/>
            </a:endParaRPr>
          </a:p>
          <a:p>
            <a:pPr marL="0" indent="0">
              <a:buNone/>
            </a:pPr>
            <a:endParaRPr lang="en-IN" sz="7200" dirty="0">
              <a:latin typeface="Arial" panose="020B0604020202020204" pitchFamily="34" charset="0"/>
              <a:cs typeface="Arial" panose="020B0604020202020204" pitchFamily="34" charset="0"/>
            </a:endParaRPr>
          </a:p>
          <a:p>
            <a:pPr marL="0" indent="0">
              <a:buNone/>
            </a:pPr>
            <a:r>
              <a:rPr lang="en-IN" sz="7200" dirty="0">
                <a:latin typeface="Arial" panose="020B0604020202020204" pitchFamily="34" charset="0"/>
                <a:cs typeface="Arial" panose="020B0604020202020204" pitchFamily="34" charset="0"/>
              </a:rPr>
              <a:t>Walmart (2023). Walmart</a:t>
            </a:r>
            <a:r>
              <a:rPr lang="en-IN" sz="7200" i="1" dirty="0">
                <a:latin typeface="Arial" panose="020B0604020202020204" pitchFamily="34" charset="0"/>
                <a:cs typeface="Arial" panose="020B0604020202020204" pitchFamily="34" charset="0"/>
              </a:rPr>
              <a:t> History | Walmart </a:t>
            </a:r>
            <a:r>
              <a:rPr lang="en-IN" sz="7200" i="1" dirty="0" err="1">
                <a:latin typeface="Arial" panose="020B0604020202020204" pitchFamily="34" charset="0"/>
                <a:cs typeface="Arial" panose="020B0604020202020204" pitchFamily="34" charset="0"/>
              </a:rPr>
              <a:t>Careeers</a:t>
            </a:r>
            <a:r>
              <a:rPr lang="en-IN" sz="7200" i="1" dirty="0">
                <a:latin typeface="Arial" panose="020B0604020202020204" pitchFamily="34" charset="0"/>
                <a:cs typeface="Arial" panose="020B0604020202020204" pitchFamily="34" charset="0"/>
              </a:rPr>
              <a:t>. </a:t>
            </a:r>
            <a:r>
              <a:rPr lang="en-IN" sz="7200" dirty="0">
                <a:latin typeface="Arial" panose="020B0604020202020204" pitchFamily="34" charset="0"/>
                <a:cs typeface="Arial" panose="020B0604020202020204" pitchFamily="34" charset="0"/>
              </a:rPr>
              <a:t>[online] Walmart.com Available at : </a:t>
            </a:r>
            <a:r>
              <a:rPr lang="en-IN" sz="7200" dirty="0">
                <a:latin typeface="Arial" panose="020B0604020202020204" pitchFamily="34" charset="0"/>
                <a:cs typeface="Arial" panose="020B0604020202020204" pitchFamily="34" charset="0"/>
                <a:hlinkClick r:id="rId5"/>
              </a:rPr>
              <a:t>https://careers.Walmart.com/history</a:t>
            </a:r>
            <a:r>
              <a:rPr lang="en-IN" sz="7200" dirty="0">
                <a:latin typeface="Arial" panose="020B0604020202020204" pitchFamily="34" charset="0"/>
                <a:cs typeface="Arial" panose="020B0604020202020204" pitchFamily="34" charset="0"/>
              </a:rPr>
              <a:t>       [Accessed on 18 November 2023]</a:t>
            </a:r>
          </a:p>
          <a:p>
            <a:pPr marL="0" indent="0">
              <a:buNone/>
            </a:pPr>
            <a:r>
              <a:rPr lang="en-IN" sz="7200" dirty="0">
                <a:latin typeface="Arial" panose="020B0604020202020204" pitchFamily="34" charset="0"/>
                <a:cs typeface="Arial" panose="020B0604020202020204" pitchFamily="34" charset="0"/>
              </a:rPr>
              <a:t>wwww.ibm.com.(n.d.). </a:t>
            </a:r>
            <a:r>
              <a:rPr lang="en-IN" sz="7200" i="1" dirty="0">
                <a:latin typeface="Arial" panose="020B0604020202020204" pitchFamily="34" charset="0"/>
                <a:cs typeface="Arial" panose="020B0604020202020204" pitchFamily="34" charset="0"/>
              </a:rPr>
              <a:t>IBM Training</a:t>
            </a:r>
            <a:r>
              <a:rPr lang="en-IN" sz="7200" dirty="0">
                <a:latin typeface="Arial" panose="020B0604020202020204" pitchFamily="34" charset="0"/>
                <a:cs typeface="Arial" panose="020B0604020202020204" pitchFamily="34" charset="0"/>
              </a:rPr>
              <a:t>. [Online ] </a:t>
            </a:r>
            <a:r>
              <a:rPr lang="en-IN" sz="7200" dirty="0" err="1">
                <a:latin typeface="Arial" panose="020B0604020202020204" pitchFamily="34" charset="0"/>
                <a:cs typeface="Arial" panose="020B0604020202020204" pitchFamily="34" charset="0"/>
              </a:rPr>
              <a:t>Availbale</a:t>
            </a:r>
            <a:r>
              <a:rPr lang="en-IN" sz="7200" dirty="0">
                <a:latin typeface="Arial" panose="020B0604020202020204" pitchFamily="34" charset="0"/>
                <a:cs typeface="Arial" panose="020B0604020202020204" pitchFamily="34" charset="0"/>
              </a:rPr>
              <a:t> at : </a:t>
            </a:r>
            <a:r>
              <a:rPr lang="en-IN" sz="7200" dirty="0">
                <a:latin typeface="Arial" panose="020B0604020202020204" pitchFamily="34" charset="0"/>
                <a:cs typeface="Arial" panose="020B0604020202020204" pitchFamily="34" charset="0"/>
                <a:hlinkClick r:id="rId6"/>
              </a:rPr>
              <a:t>https://www.ibm.com.training/</a:t>
            </a:r>
            <a:r>
              <a:rPr lang="en-IN" sz="7200" dirty="0">
                <a:latin typeface="Arial" panose="020B0604020202020204" pitchFamily="34" charset="0"/>
                <a:cs typeface="Arial" panose="020B0604020202020204" pitchFamily="34" charset="0"/>
              </a:rPr>
              <a:t>.</a:t>
            </a:r>
          </a:p>
          <a:p>
            <a:pPr marL="0" indent="0">
              <a:buNone/>
            </a:pPr>
            <a:r>
              <a:rPr lang="en-IN" sz="7200" dirty="0">
                <a:latin typeface="Arial" panose="020B0604020202020204" pitchFamily="34" charset="0"/>
                <a:cs typeface="Arial" panose="020B0604020202020204" pitchFamily="34" charset="0"/>
              </a:rPr>
              <a:t>IBM (2022). </a:t>
            </a:r>
            <a:r>
              <a:rPr lang="en-IN" sz="7200" i="1" dirty="0">
                <a:latin typeface="Arial" panose="020B0604020202020204" pitchFamily="34" charset="0"/>
                <a:cs typeface="Arial" panose="020B0604020202020204" pitchFamily="34" charset="0"/>
              </a:rPr>
              <a:t>IBM – Archives – Describe of IBM – United states. </a:t>
            </a:r>
            <a:r>
              <a:rPr lang="en-IN" sz="7200" dirty="0">
                <a:latin typeface="Arial" panose="020B0604020202020204" pitchFamily="34" charset="0"/>
                <a:cs typeface="Arial" panose="020B0604020202020204" pitchFamily="34" charset="0"/>
              </a:rPr>
              <a:t>[online] available at : </a:t>
            </a:r>
            <a:r>
              <a:rPr lang="en-IN" sz="7200" dirty="0">
                <a:latin typeface="Arial" panose="020B0604020202020204" pitchFamily="34" charset="0"/>
                <a:cs typeface="Arial" panose="020B0604020202020204" pitchFamily="34" charset="0"/>
                <a:hlinkClick r:id="rId7"/>
              </a:rPr>
              <a:t>https://www.ibm.com/ibm/history/history_intro.html</a:t>
            </a:r>
            <a:r>
              <a:rPr lang="en-IN" sz="7200" dirty="0">
                <a:latin typeface="Arial" panose="020B0604020202020204" pitchFamily="34" charset="0"/>
                <a:cs typeface="Arial" panose="020B0604020202020204" pitchFamily="34" charset="0"/>
              </a:rPr>
              <a:t>.</a:t>
            </a:r>
            <a:r>
              <a:rPr lang="en-IN" sz="6600" dirty="0">
                <a:latin typeface="Arial" panose="020B0604020202020204" pitchFamily="34" charset="0"/>
                <a:cs typeface="Arial" panose="020B0604020202020204" pitchFamily="34" charset="0"/>
              </a:rPr>
              <a:t> </a:t>
            </a:r>
          </a:p>
          <a:p>
            <a:pPr marL="0" indent="0">
              <a:buNone/>
            </a:pPr>
            <a:r>
              <a:rPr lang="en-IN" sz="6600" dirty="0" err="1">
                <a:latin typeface="Arial" panose="020B0604020202020204" pitchFamily="34" charset="0"/>
                <a:cs typeface="Arial" panose="020B0604020202020204" pitchFamily="34" charset="0"/>
              </a:rPr>
              <a:t>Amaazon</a:t>
            </a:r>
            <a:r>
              <a:rPr lang="en-IN" sz="6600" dirty="0">
                <a:latin typeface="Arial" panose="020B0604020202020204" pitchFamily="34" charset="0"/>
                <a:cs typeface="Arial" panose="020B0604020202020204" pitchFamily="34" charset="0"/>
              </a:rPr>
              <a:t> (n.d.) </a:t>
            </a:r>
            <a:r>
              <a:rPr lang="en-IN" sz="6600" i="1" dirty="0">
                <a:latin typeface="Arial" panose="020B0604020202020204" pitchFamily="34" charset="0"/>
                <a:cs typeface="Arial" panose="020B0604020202020204" pitchFamily="34" charset="0"/>
              </a:rPr>
              <a:t>Learning and Development. </a:t>
            </a:r>
            <a:r>
              <a:rPr lang="en-IN" sz="6600" dirty="0">
                <a:latin typeface="Arial" panose="020B0604020202020204" pitchFamily="34" charset="0"/>
                <a:cs typeface="Arial" panose="020B0604020202020204" pitchFamily="34" charset="0"/>
              </a:rPr>
              <a:t>[ online ] </a:t>
            </a:r>
            <a:r>
              <a:rPr lang="en-IN" sz="6600" dirty="0" err="1">
                <a:latin typeface="Arial" panose="020B0604020202020204" pitchFamily="34" charset="0"/>
                <a:cs typeface="Arial" panose="020B0604020202020204" pitchFamily="34" charset="0"/>
              </a:rPr>
              <a:t>Availble</a:t>
            </a:r>
            <a:r>
              <a:rPr lang="en-IN" sz="6600" dirty="0">
                <a:latin typeface="Arial" panose="020B0604020202020204" pitchFamily="34" charset="0"/>
                <a:cs typeface="Arial" panose="020B0604020202020204" pitchFamily="34" charset="0"/>
              </a:rPr>
              <a:t> at : </a:t>
            </a:r>
            <a:r>
              <a:rPr lang="en-IN" sz="6600" dirty="0">
                <a:latin typeface="Arial" panose="020B0604020202020204" pitchFamily="34" charset="0"/>
                <a:cs typeface="Arial" panose="020B0604020202020204" pitchFamily="34" charset="0"/>
                <a:hlinkClick r:id="rId8"/>
              </a:rPr>
              <a:t>https://www.amazon.jobs/en/teams/learning-development</a:t>
            </a:r>
            <a:r>
              <a:rPr lang="en-IN" sz="6600" dirty="0">
                <a:latin typeface="Arial" panose="020B0604020202020204" pitchFamily="34" charset="0"/>
                <a:cs typeface="Arial" panose="020B0604020202020204" pitchFamily="34" charset="0"/>
              </a:rPr>
              <a:t>  [Accessed on 18 November 2023]</a:t>
            </a:r>
          </a:p>
          <a:p>
            <a:pPr marL="0" indent="0">
              <a:buNone/>
            </a:pPr>
            <a:endParaRPr lang="en-IN" sz="6600" dirty="0">
              <a:latin typeface="Arial" panose="020B0604020202020204" pitchFamily="34" charset="0"/>
              <a:cs typeface="Arial" panose="020B0604020202020204" pitchFamily="34" charset="0"/>
            </a:endParaRPr>
          </a:p>
          <a:p>
            <a:pPr marL="0" indent="0">
              <a:buNone/>
            </a:pPr>
            <a:r>
              <a:rPr lang="en-IN" sz="6600" dirty="0">
                <a:latin typeface="Arial" panose="020B0604020202020204" pitchFamily="34" charset="0"/>
                <a:cs typeface="Arial" panose="020B0604020202020204" pitchFamily="34" charset="0"/>
              </a:rPr>
              <a:t>McFadden, C. </a:t>
            </a:r>
            <a:r>
              <a:rPr lang="en-IN" sz="7200" dirty="0">
                <a:latin typeface="Arial" panose="020B0604020202020204" pitchFamily="34" charset="0"/>
                <a:cs typeface="Arial" panose="020B0604020202020204" pitchFamily="34" charset="0"/>
              </a:rPr>
              <a:t>( 2022).  </a:t>
            </a:r>
            <a:r>
              <a:rPr lang="en-IN" sz="7200" i="1" dirty="0">
                <a:latin typeface="Arial" panose="020B0604020202020204" pitchFamily="34" charset="0"/>
                <a:cs typeface="Arial" panose="020B0604020202020204" pitchFamily="34" charset="0"/>
              </a:rPr>
              <a:t>The Rise and Stand up of  Amazon : A </a:t>
            </a:r>
            <a:r>
              <a:rPr lang="en-IN" sz="7200" i="1" dirty="0" err="1">
                <a:latin typeface="Arial" panose="020B0604020202020204" pitchFamily="34" charset="0"/>
                <a:cs typeface="Arial" panose="020B0604020202020204" pitchFamily="34" charset="0"/>
              </a:rPr>
              <a:t>Breif</a:t>
            </a:r>
            <a:r>
              <a:rPr lang="en-IN" sz="7200" i="1" dirty="0">
                <a:latin typeface="Arial" panose="020B0604020202020204" pitchFamily="34" charset="0"/>
                <a:cs typeface="Arial" panose="020B0604020202020204" pitchFamily="34" charset="0"/>
              </a:rPr>
              <a:t>  History of Store </a:t>
            </a:r>
            <a:r>
              <a:rPr lang="en-IN" sz="7200" dirty="0">
                <a:latin typeface="Arial" panose="020B0604020202020204" pitchFamily="34" charset="0"/>
                <a:cs typeface="Arial" panose="020B0604020202020204" pitchFamily="34" charset="0"/>
              </a:rPr>
              <a:t>.[online] </a:t>
            </a:r>
            <a:r>
              <a:rPr lang="en-IN" sz="7200" dirty="0" err="1">
                <a:latin typeface="Arial" panose="020B0604020202020204" pitchFamily="34" charset="0"/>
                <a:cs typeface="Arial" panose="020B0604020202020204" pitchFamily="34" charset="0"/>
              </a:rPr>
              <a:t>Availble</a:t>
            </a:r>
            <a:r>
              <a:rPr lang="en-IN" sz="7200" dirty="0">
                <a:latin typeface="Arial" panose="020B0604020202020204" pitchFamily="34" charset="0"/>
                <a:cs typeface="Arial" panose="020B0604020202020204" pitchFamily="34" charset="0"/>
              </a:rPr>
              <a:t> at : </a:t>
            </a:r>
            <a:r>
              <a:rPr lang="en-IN" sz="7200" dirty="0">
                <a:latin typeface="Arial" panose="020B0604020202020204" pitchFamily="34" charset="0"/>
                <a:cs typeface="Arial" panose="020B0604020202020204" pitchFamily="34" charset="0"/>
                <a:hlinkClick r:id="rId9"/>
              </a:rPr>
              <a:t>https://interestingengineering.com/culture/a-very-brief-history-of-amazon-the-everything-store</a:t>
            </a:r>
            <a:r>
              <a:rPr lang="en-IN" sz="7200" dirty="0">
                <a:latin typeface="Arial" panose="020B0604020202020204" pitchFamily="34" charset="0"/>
                <a:cs typeface="Arial" panose="020B0604020202020204" pitchFamily="34" charset="0"/>
              </a:rPr>
              <a:t>  [Accessed on 18 November 2023]</a:t>
            </a:r>
          </a:p>
          <a:p>
            <a:pPr marL="0" indent="0">
              <a:buNone/>
            </a:pPr>
            <a:endParaRPr lang="en-IN" sz="7200" dirty="0">
              <a:latin typeface="Arial" panose="020B0604020202020204" pitchFamily="34" charset="0"/>
              <a:cs typeface="Arial" panose="020B0604020202020204" pitchFamily="34" charset="0"/>
            </a:endParaRPr>
          </a:p>
          <a:p>
            <a:pPr marL="0" indent="0">
              <a:buNone/>
            </a:pPr>
            <a:endParaRPr lang="en-IN" sz="7200" dirty="0">
              <a:latin typeface="Arial" panose="020B0604020202020204" pitchFamily="34" charset="0"/>
              <a:cs typeface="Arial" panose="020B0604020202020204" pitchFamily="34" charset="0"/>
            </a:endParaRPr>
          </a:p>
          <a:p>
            <a:pPr marL="0" indent="0">
              <a:buNone/>
            </a:pPr>
            <a:endParaRPr lang="en-IN" sz="7200" dirty="0">
              <a:latin typeface="Arial" panose="020B0604020202020204" pitchFamily="34" charset="0"/>
              <a:cs typeface="Arial" panose="020B0604020202020204" pitchFamily="34" charset="0"/>
            </a:endParaRPr>
          </a:p>
          <a:p>
            <a:pPr marL="0" indent="0">
              <a:buNone/>
            </a:pPr>
            <a:endParaRPr lang="en-IN" sz="7200"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a:p>
            <a:pPr marL="0" indent="0">
              <a:buNone/>
            </a:pPr>
            <a:r>
              <a:rPr lang="en-IN" dirty="0">
                <a:latin typeface="Arial" panose="020B0604020202020204" pitchFamily="34" charset="0"/>
                <a:cs typeface="Arial" panose="020B0604020202020204" pitchFamily="34" charset="0"/>
              </a:rPr>
              <a:t>.</a:t>
            </a:r>
          </a:p>
          <a:p>
            <a:pPr marL="0" indent="0">
              <a:buNone/>
            </a:pPr>
            <a:endParaRPr lang="en-IN" sz="2400"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a:p>
            <a:pPr marL="0" indent="0">
              <a:buNone/>
            </a:pPr>
            <a:endParaRPr lang="en-IN" sz="2400" dirty="0">
              <a:latin typeface="Arial" panose="020B0604020202020204" pitchFamily="34" charset="0"/>
              <a:cs typeface="Arial" panose="020B0604020202020204" pitchFamily="34" charset="0"/>
            </a:endParaRPr>
          </a:p>
          <a:p>
            <a:pPr marL="0" indent="0">
              <a:buNone/>
            </a:pPr>
            <a:r>
              <a:rPr lang="en-IN" dirty="0">
                <a:latin typeface="Arial" panose="020B0604020202020204" pitchFamily="34" charset="0"/>
                <a:cs typeface="Arial" panose="020B0604020202020204" pitchFamily="34" charset="0"/>
              </a:rPr>
              <a:t>-</a:t>
            </a:r>
            <a:endParaRPr lang="en-IN" sz="24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941852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F18A-D04A-CC68-3956-B311CD5C86BC}"/>
              </a:ext>
            </a:extLst>
          </p:cNvPr>
          <p:cNvSpPr>
            <a:spLocks noGrp="1"/>
          </p:cNvSpPr>
          <p:nvPr>
            <p:ph type="title"/>
          </p:nvPr>
        </p:nvSpPr>
        <p:spPr>
          <a:xfrm>
            <a:off x="304800" y="-268941"/>
            <a:ext cx="11198223" cy="1264023"/>
          </a:xfrm>
        </p:spPr>
        <p:txBody>
          <a:bodyPr/>
          <a:lstStyle/>
          <a:p>
            <a:r>
              <a:rPr lang="en-IN" dirty="0"/>
              <a:t>references</a:t>
            </a:r>
          </a:p>
        </p:txBody>
      </p:sp>
      <p:sp>
        <p:nvSpPr>
          <p:cNvPr id="3" name="Content Placeholder 2">
            <a:extLst>
              <a:ext uri="{FF2B5EF4-FFF2-40B4-BE49-F238E27FC236}">
                <a16:creationId xmlns:a16="http://schemas.microsoft.com/office/drawing/2014/main" id="{88A578C4-0440-E718-CB45-32B3D2D2524A}"/>
              </a:ext>
            </a:extLst>
          </p:cNvPr>
          <p:cNvSpPr>
            <a:spLocks noGrp="1"/>
          </p:cNvSpPr>
          <p:nvPr>
            <p:ph idx="1"/>
          </p:nvPr>
        </p:nvSpPr>
        <p:spPr>
          <a:xfrm>
            <a:off x="2599765" y="3962400"/>
            <a:ext cx="9028764" cy="448235"/>
          </a:xfrm>
        </p:spPr>
        <p:txBody>
          <a:bodyPr>
            <a:normAutofit fontScale="25000" lnSpcReduction="20000"/>
          </a:bodyPr>
          <a:lstStyle/>
          <a:p>
            <a:pPr marL="0" indent="0">
              <a:buNone/>
            </a:pPr>
            <a:r>
              <a:rPr lang="en-IN" sz="6400" dirty="0">
                <a:latin typeface="Arial" panose="020B0604020202020204" pitchFamily="34" charset="0"/>
                <a:cs typeface="Arial" panose="020B0604020202020204" pitchFamily="34" charset="0"/>
              </a:rPr>
              <a:t>Apple (2022). </a:t>
            </a:r>
            <a:r>
              <a:rPr lang="en-IN" sz="6400" i="1" dirty="0">
                <a:latin typeface="Arial" panose="020B0604020202020204" pitchFamily="34" charset="0"/>
                <a:cs typeface="Arial" panose="020B0604020202020204" pitchFamily="34" charset="0"/>
              </a:rPr>
              <a:t>Ethic and Compliances- Training – Apple. </a:t>
            </a:r>
            <a:r>
              <a:rPr lang="en-IN" sz="6400" dirty="0">
                <a:latin typeface="Arial" panose="020B0604020202020204" pitchFamily="34" charset="0"/>
                <a:cs typeface="Arial" panose="020B0604020202020204" pitchFamily="34" charset="0"/>
              </a:rPr>
              <a:t> [Online]   Available at : </a:t>
            </a:r>
            <a:r>
              <a:rPr lang="en-IN" sz="6400" dirty="0">
                <a:latin typeface="Arial" panose="020B0604020202020204" pitchFamily="34" charset="0"/>
                <a:cs typeface="Arial" panose="020B0604020202020204" pitchFamily="34" charset="0"/>
                <a:hlinkClick r:id="rId2"/>
              </a:rPr>
              <a:t>https://www.apple.com/compliance/training/</a:t>
            </a:r>
            <a:r>
              <a:rPr lang="en-IN" sz="6400" dirty="0">
                <a:latin typeface="Arial" panose="020B0604020202020204" pitchFamily="34" charset="0"/>
                <a:cs typeface="Arial" panose="020B0604020202020204" pitchFamily="34" charset="0"/>
              </a:rPr>
              <a:t> </a:t>
            </a:r>
            <a:r>
              <a:rPr lang="en-IN" sz="6600" dirty="0">
                <a:latin typeface="Arial" panose="020B0604020202020204" pitchFamily="34" charset="0"/>
                <a:cs typeface="Arial" panose="020B0604020202020204" pitchFamily="34" charset="0"/>
              </a:rPr>
              <a:t> [Accessed on 18 November 2023]</a:t>
            </a:r>
          </a:p>
          <a:p>
            <a:pPr marL="0" indent="0">
              <a:buNone/>
            </a:pPr>
            <a:endParaRPr lang="en-IN" sz="6400" dirty="0">
              <a:latin typeface="Arial" panose="020B0604020202020204" pitchFamily="34" charset="0"/>
              <a:cs typeface="Arial" panose="020B0604020202020204" pitchFamily="34" charset="0"/>
            </a:endParaRPr>
          </a:p>
          <a:p>
            <a:pPr marL="0" indent="0">
              <a:buNone/>
            </a:pPr>
            <a:r>
              <a:rPr lang="en-IN" sz="6400" dirty="0">
                <a:latin typeface="Arial" panose="020B0604020202020204" pitchFamily="34" charset="0"/>
                <a:cs typeface="Arial" panose="020B0604020202020204" pitchFamily="34" charset="0"/>
              </a:rPr>
              <a:t>Amazon (n.d.). </a:t>
            </a:r>
            <a:r>
              <a:rPr lang="en-IN" sz="6400" i="1" dirty="0">
                <a:latin typeface="Arial" panose="020B0604020202020204" pitchFamily="34" charset="0"/>
                <a:cs typeface="Arial" panose="020B0604020202020204" pitchFamily="34" charset="0"/>
              </a:rPr>
              <a:t>Learning </a:t>
            </a:r>
            <a:r>
              <a:rPr lang="en-IN" sz="6400" i="1" dirty="0" err="1">
                <a:latin typeface="Arial" panose="020B0604020202020204" pitchFamily="34" charset="0"/>
                <a:cs typeface="Arial" panose="020B0604020202020204" pitchFamily="34" charset="0"/>
              </a:rPr>
              <a:t>andDevelopment</a:t>
            </a:r>
            <a:r>
              <a:rPr lang="en-IN" sz="6400" i="1" dirty="0">
                <a:latin typeface="Arial" panose="020B0604020202020204" pitchFamily="34" charset="0"/>
                <a:cs typeface="Arial" panose="020B0604020202020204" pitchFamily="34" charset="0"/>
              </a:rPr>
              <a:t>. </a:t>
            </a:r>
            <a:r>
              <a:rPr lang="en-IN" sz="6400" dirty="0">
                <a:latin typeface="Arial" panose="020B0604020202020204" pitchFamily="34" charset="0"/>
                <a:cs typeface="Arial" panose="020B0604020202020204" pitchFamily="34" charset="0"/>
              </a:rPr>
              <a:t>[ online ] </a:t>
            </a:r>
            <a:r>
              <a:rPr lang="en-IN" sz="6400" dirty="0" err="1">
                <a:latin typeface="Arial" panose="020B0604020202020204" pitchFamily="34" charset="0"/>
                <a:cs typeface="Arial" panose="020B0604020202020204" pitchFamily="34" charset="0"/>
              </a:rPr>
              <a:t>Availble</a:t>
            </a:r>
            <a:r>
              <a:rPr lang="en-IN" sz="6400" dirty="0">
                <a:latin typeface="Arial" panose="020B0604020202020204" pitchFamily="34" charset="0"/>
                <a:cs typeface="Arial" panose="020B0604020202020204" pitchFamily="34" charset="0"/>
              </a:rPr>
              <a:t> at : </a:t>
            </a:r>
            <a:r>
              <a:rPr lang="en-IN" sz="6400" dirty="0">
                <a:latin typeface="Arial" panose="020B0604020202020204" pitchFamily="34" charset="0"/>
                <a:cs typeface="Arial" panose="020B0604020202020204" pitchFamily="34" charset="0"/>
                <a:hlinkClick r:id="rId3"/>
              </a:rPr>
              <a:t>https://www.amazon.jobs/en/teams/learning-development</a:t>
            </a:r>
            <a:r>
              <a:rPr lang="en-IN" sz="6400" dirty="0">
                <a:latin typeface="Arial" panose="020B0604020202020204" pitchFamily="34" charset="0"/>
                <a:cs typeface="Arial" panose="020B0604020202020204" pitchFamily="34" charset="0"/>
              </a:rPr>
              <a:t> </a:t>
            </a:r>
            <a:r>
              <a:rPr lang="en-IN" sz="6600" dirty="0">
                <a:latin typeface="Arial" panose="020B0604020202020204" pitchFamily="34" charset="0"/>
                <a:cs typeface="Arial" panose="020B0604020202020204" pitchFamily="34" charset="0"/>
              </a:rPr>
              <a:t> [</a:t>
            </a:r>
            <a:r>
              <a:rPr lang="en-IN" sz="6600" dirty="0" err="1">
                <a:latin typeface="Arial" panose="020B0604020202020204" pitchFamily="34" charset="0"/>
                <a:cs typeface="Arial" panose="020B0604020202020204" pitchFamily="34" charset="0"/>
              </a:rPr>
              <a:t>Accesed</a:t>
            </a:r>
            <a:r>
              <a:rPr lang="en-IN" sz="6600" dirty="0">
                <a:latin typeface="Arial" panose="020B0604020202020204" pitchFamily="34" charset="0"/>
                <a:cs typeface="Arial" panose="020B0604020202020204" pitchFamily="34" charset="0"/>
              </a:rPr>
              <a:t> on 18 November 2023]</a:t>
            </a:r>
          </a:p>
          <a:p>
            <a:pPr marL="0" indent="0">
              <a:buNone/>
            </a:pPr>
            <a:endParaRPr lang="en-IN" sz="6400" dirty="0">
              <a:latin typeface="Arial" panose="020B0604020202020204" pitchFamily="34" charset="0"/>
              <a:cs typeface="Arial" panose="020B0604020202020204" pitchFamily="34" charset="0"/>
            </a:endParaRPr>
          </a:p>
          <a:p>
            <a:pPr marL="0" indent="0">
              <a:buNone/>
            </a:pPr>
            <a:r>
              <a:rPr lang="en-IN" sz="6400" dirty="0" err="1">
                <a:latin typeface="Arial" panose="020B0604020202020204" pitchFamily="34" charset="0"/>
                <a:cs typeface="Arial" panose="020B0604020202020204" pitchFamily="34" charset="0"/>
              </a:rPr>
              <a:t>McFaden</a:t>
            </a:r>
            <a:r>
              <a:rPr lang="en-IN" sz="6400" dirty="0">
                <a:latin typeface="Arial" panose="020B0604020202020204" pitchFamily="34" charset="0"/>
                <a:cs typeface="Arial" panose="020B0604020202020204" pitchFamily="34" charset="0"/>
              </a:rPr>
              <a:t>, C. ( 2022).  </a:t>
            </a:r>
            <a:r>
              <a:rPr lang="en-IN" sz="6400" i="1" dirty="0">
                <a:latin typeface="Arial" panose="020B0604020202020204" pitchFamily="34" charset="0"/>
                <a:cs typeface="Arial" panose="020B0604020202020204" pitchFamily="34" charset="0"/>
              </a:rPr>
              <a:t>The Rise and Stand up of  Amazon:  A </a:t>
            </a:r>
            <a:r>
              <a:rPr lang="en-IN" sz="6400" i="1" dirty="0" err="1">
                <a:latin typeface="Arial" panose="020B0604020202020204" pitchFamily="34" charset="0"/>
                <a:cs typeface="Arial" panose="020B0604020202020204" pitchFamily="34" charset="0"/>
              </a:rPr>
              <a:t>Breif</a:t>
            </a:r>
            <a:r>
              <a:rPr lang="en-IN" sz="6400" i="1" dirty="0">
                <a:latin typeface="Arial" panose="020B0604020202020204" pitchFamily="34" charset="0"/>
                <a:cs typeface="Arial" panose="020B0604020202020204" pitchFamily="34" charset="0"/>
              </a:rPr>
              <a:t>  History of the Everything Store </a:t>
            </a:r>
            <a:r>
              <a:rPr lang="en-IN" sz="6400" dirty="0">
                <a:latin typeface="Arial" panose="020B0604020202020204" pitchFamily="34" charset="0"/>
                <a:cs typeface="Arial" panose="020B0604020202020204" pitchFamily="34" charset="0"/>
              </a:rPr>
              <a:t>. [online] </a:t>
            </a:r>
            <a:r>
              <a:rPr lang="en-IN" sz="6400" dirty="0" err="1">
                <a:latin typeface="Arial" panose="020B0604020202020204" pitchFamily="34" charset="0"/>
                <a:cs typeface="Arial" panose="020B0604020202020204" pitchFamily="34" charset="0"/>
              </a:rPr>
              <a:t>Availble</a:t>
            </a:r>
            <a:r>
              <a:rPr lang="en-IN" sz="6400" dirty="0">
                <a:latin typeface="Arial" panose="020B0604020202020204" pitchFamily="34" charset="0"/>
                <a:cs typeface="Arial" panose="020B0604020202020204" pitchFamily="34" charset="0"/>
              </a:rPr>
              <a:t> at. </a:t>
            </a:r>
            <a:r>
              <a:rPr lang="en-IN" sz="6400" dirty="0">
                <a:latin typeface="Arial" panose="020B0604020202020204" pitchFamily="34" charset="0"/>
                <a:cs typeface="Arial" panose="020B0604020202020204" pitchFamily="34" charset="0"/>
                <a:hlinkClick r:id="rId4"/>
              </a:rPr>
              <a:t>https://interestingengineering.com/culture/a-very-brief-history-of-amazon-the-everything-store</a:t>
            </a:r>
            <a:endParaRPr lang="en-IN" sz="6400" dirty="0">
              <a:latin typeface="Arial" panose="020B0604020202020204" pitchFamily="34" charset="0"/>
              <a:cs typeface="Arial" panose="020B0604020202020204" pitchFamily="34" charset="0"/>
            </a:endParaRPr>
          </a:p>
          <a:p>
            <a:pPr marL="0" indent="0">
              <a:buNone/>
            </a:pPr>
            <a:endParaRPr lang="en-IN" sz="6400" dirty="0">
              <a:latin typeface="Arial" panose="020B0604020202020204" pitchFamily="34" charset="0"/>
              <a:cs typeface="Arial" panose="020B0604020202020204" pitchFamily="34" charset="0"/>
            </a:endParaRPr>
          </a:p>
          <a:p>
            <a:pPr marL="0" indent="0">
              <a:buNone/>
            </a:pPr>
            <a:r>
              <a:rPr lang="en-IN" sz="6400" dirty="0">
                <a:latin typeface="Arial" panose="020B0604020202020204" pitchFamily="34" charset="0"/>
                <a:cs typeface="Arial" panose="020B0604020202020204" pitchFamily="34" charset="0"/>
              </a:rPr>
              <a:t> CIPD (2023). CIPD | </a:t>
            </a:r>
            <a:r>
              <a:rPr lang="en-IN" sz="6400" i="1" dirty="0">
                <a:latin typeface="Arial" panose="020B0604020202020204" pitchFamily="34" charset="0"/>
                <a:cs typeface="Arial" panose="020B0604020202020204" pitchFamily="34" charset="0"/>
              </a:rPr>
              <a:t>Build your </a:t>
            </a:r>
            <a:r>
              <a:rPr lang="en-IN" sz="6400" i="1" dirty="0" err="1">
                <a:latin typeface="Arial" panose="020B0604020202020204" pitchFamily="34" charset="0"/>
                <a:cs typeface="Arial" panose="020B0604020202020204" pitchFamily="34" charset="0"/>
              </a:rPr>
              <a:t>impactand</a:t>
            </a:r>
            <a:r>
              <a:rPr lang="en-IN" sz="6400" i="1" dirty="0">
                <a:latin typeface="Arial" panose="020B0604020202020204" pitchFamily="34" charset="0"/>
                <a:cs typeface="Arial" panose="020B0604020202020204" pitchFamily="34" charset="0"/>
              </a:rPr>
              <a:t> career in the individual profession</a:t>
            </a:r>
            <a:r>
              <a:rPr lang="en-IN" sz="6400" dirty="0">
                <a:latin typeface="Arial" panose="020B0604020202020204" pitchFamily="34" charset="0"/>
                <a:cs typeface="Arial" panose="020B0604020202020204" pitchFamily="34" charset="0"/>
              </a:rPr>
              <a:t>. [online] CIPD.</a:t>
            </a:r>
          </a:p>
          <a:p>
            <a:pPr marL="0" indent="0">
              <a:buNone/>
            </a:pPr>
            <a:r>
              <a:rPr lang="en-IN" sz="6400" dirty="0" err="1">
                <a:latin typeface="Arial" panose="020B0604020202020204" pitchFamily="34" charset="0"/>
                <a:cs typeface="Arial" panose="020B0604020202020204" pitchFamily="34" charset="0"/>
              </a:rPr>
              <a:t>Availble</a:t>
            </a:r>
            <a:r>
              <a:rPr lang="en-IN" sz="6400" dirty="0">
                <a:latin typeface="Arial" panose="020B0604020202020204" pitchFamily="34" charset="0"/>
                <a:cs typeface="Arial" panose="020B0604020202020204" pitchFamily="34" charset="0"/>
              </a:rPr>
              <a:t> at: </a:t>
            </a:r>
            <a:r>
              <a:rPr lang="en-IN" sz="6400" dirty="0">
                <a:latin typeface="Arial" panose="020B0604020202020204" pitchFamily="34" charset="0"/>
                <a:cs typeface="Arial" panose="020B0604020202020204" pitchFamily="34" charset="0"/>
                <a:hlinkClick r:id="rId5"/>
              </a:rPr>
              <a:t>https://www.cipd.org/en/</a:t>
            </a:r>
            <a:r>
              <a:rPr lang="en-IN" sz="6400" dirty="0">
                <a:latin typeface="Arial" panose="020B0604020202020204" pitchFamily="34" charset="0"/>
                <a:cs typeface="Arial" panose="020B0604020202020204" pitchFamily="34" charset="0"/>
              </a:rPr>
              <a:t>.</a:t>
            </a:r>
          </a:p>
          <a:p>
            <a:pPr marL="0" indent="0">
              <a:buNone/>
            </a:pPr>
            <a:endParaRPr lang="en-IN" sz="6400" dirty="0">
              <a:latin typeface="Arial" panose="020B0604020202020204" pitchFamily="34" charset="0"/>
              <a:cs typeface="Arial" panose="020B0604020202020204" pitchFamily="34" charset="0"/>
            </a:endParaRPr>
          </a:p>
          <a:p>
            <a:pPr marL="0" indent="0">
              <a:buNone/>
            </a:pPr>
            <a:r>
              <a:rPr lang="en-IN" sz="6400" dirty="0">
                <a:latin typeface="Arial" panose="020B0604020202020204" pitchFamily="34" charset="0"/>
                <a:cs typeface="Arial" panose="020B0604020202020204" pitchFamily="34" charset="0"/>
              </a:rPr>
              <a:t>Britannica (2018). technology | Describe $ Examples. In : </a:t>
            </a:r>
            <a:r>
              <a:rPr lang="en-IN" sz="6400" i="1" dirty="0" err="1">
                <a:latin typeface="Arial" panose="020B0604020202020204" pitchFamily="34" charset="0"/>
                <a:cs typeface="Arial" panose="020B0604020202020204" pitchFamily="34" charset="0"/>
              </a:rPr>
              <a:t>Encyclopedia</a:t>
            </a:r>
            <a:r>
              <a:rPr lang="en-IN" sz="6400" i="1" dirty="0">
                <a:latin typeface="Arial" panose="020B0604020202020204" pitchFamily="34" charset="0"/>
                <a:cs typeface="Arial" panose="020B0604020202020204" pitchFamily="34" charset="0"/>
              </a:rPr>
              <a:t> Britannica. </a:t>
            </a:r>
            <a:r>
              <a:rPr lang="en-IN" sz="6400" dirty="0">
                <a:latin typeface="Arial" panose="020B0604020202020204" pitchFamily="34" charset="0"/>
                <a:cs typeface="Arial" panose="020B0604020202020204" pitchFamily="34" charset="0"/>
              </a:rPr>
              <a:t>[online]</a:t>
            </a:r>
          </a:p>
          <a:p>
            <a:pPr marL="0" indent="0">
              <a:buNone/>
            </a:pPr>
            <a:r>
              <a:rPr lang="en-IN" sz="6400" dirty="0">
                <a:latin typeface="Arial" panose="020B0604020202020204" pitchFamily="34" charset="0"/>
                <a:cs typeface="Arial" panose="020B0604020202020204" pitchFamily="34" charset="0"/>
              </a:rPr>
              <a:t>Available : </a:t>
            </a:r>
            <a:r>
              <a:rPr lang="en-IN" sz="6400" dirty="0">
                <a:latin typeface="Arial" panose="020B0604020202020204" pitchFamily="34" charset="0"/>
                <a:cs typeface="Arial" panose="020B0604020202020204" pitchFamily="34" charset="0"/>
                <a:hlinkClick r:id="rId6"/>
              </a:rPr>
              <a:t>https://www.britannica.com/technology/technology</a:t>
            </a:r>
            <a:r>
              <a:rPr lang="en-IN" sz="6400" dirty="0">
                <a:latin typeface="Arial" panose="020B0604020202020204" pitchFamily="34" charset="0"/>
                <a:cs typeface="Arial" panose="020B0604020202020204" pitchFamily="34" charset="0"/>
              </a:rPr>
              <a:t>. </a:t>
            </a:r>
            <a:r>
              <a:rPr lang="en-IN" sz="6600" dirty="0">
                <a:latin typeface="Arial" panose="020B0604020202020204" pitchFamily="34" charset="0"/>
                <a:cs typeface="Arial" panose="020B0604020202020204" pitchFamily="34" charset="0"/>
              </a:rPr>
              <a:t>[Accessed on 18 November 2023]</a:t>
            </a:r>
            <a:endParaRPr lang="en-IN" sz="6400" dirty="0">
              <a:latin typeface="Arial" panose="020B0604020202020204" pitchFamily="34" charset="0"/>
              <a:cs typeface="Arial" panose="020B0604020202020204" pitchFamily="34" charset="0"/>
            </a:endParaRPr>
          </a:p>
          <a:p>
            <a:pPr marL="0" indent="0">
              <a:buNone/>
            </a:pPr>
            <a:endParaRPr lang="en-IN" sz="6400" dirty="0">
              <a:latin typeface="Arial" panose="020B0604020202020204" pitchFamily="34" charset="0"/>
              <a:cs typeface="Arial" panose="020B0604020202020204" pitchFamily="34" charset="0"/>
            </a:endParaRPr>
          </a:p>
          <a:p>
            <a:pPr marL="0" indent="0">
              <a:buNone/>
            </a:pPr>
            <a:r>
              <a:rPr lang="en-IN" sz="6400" dirty="0" err="1">
                <a:latin typeface="Arial" panose="020B0604020202020204" pitchFamily="34" charset="0"/>
                <a:cs typeface="Arial" panose="020B0604020202020204" pitchFamily="34" charset="0"/>
              </a:rPr>
              <a:t>Bondrenko</a:t>
            </a:r>
            <a:r>
              <a:rPr lang="en-IN" sz="6400" dirty="0">
                <a:latin typeface="Arial" panose="020B0604020202020204" pitchFamily="34" charset="0"/>
                <a:cs typeface="Arial" panose="020B0604020202020204" pitchFamily="34" charset="0"/>
              </a:rPr>
              <a:t>, P. (2021) . Samsung | History $ Reality. In: </a:t>
            </a:r>
            <a:r>
              <a:rPr lang="en-IN" sz="6400" i="1" dirty="0" err="1">
                <a:latin typeface="Arial" panose="020B0604020202020204" pitchFamily="34" charset="0"/>
                <a:cs typeface="Arial" panose="020B0604020202020204" pitchFamily="34" charset="0"/>
              </a:rPr>
              <a:t>Encyclopedia</a:t>
            </a:r>
            <a:r>
              <a:rPr lang="en-IN" sz="6400" i="1" dirty="0">
                <a:latin typeface="Arial" panose="020B0604020202020204" pitchFamily="34" charset="0"/>
                <a:cs typeface="Arial" panose="020B0604020202020204" pitchFamily="34" charset="0"/>
              </a:rPr>
              <a:t> Britannica . </a:t>
            </a:r>
            <a:r>
              <a:rPr lang="en-IN" sz="6400" dirty="0">
                <a:latin typeface="Arial" panose="020B0604020202020204" pitchFamily="34" charset="0"/>
                <a:cs typeface="Arial" panose="020B0604020202020204" pitchFamily="34" charset="0"/>
              </a:rPr>
              <a:t>[online] </a:t>
            </a:r>
            <a:r>
              <a:rPr lang="en-IN" sz="6400" dirty="0" err="1">
                <a:latin typeface="Arial" panose="020B0604020202020204" pitchFamily="34" charset="0"/>
                <a:cs typeface="Arial" panose="020B0604020202020204" pitchFamily="34" charset="0"/>
              </a:rPr>
              <a:t>Availble</a:t>
            </a:r>
            <a:r>
              <a:rPr lang="en-IN" sz="6400" dirty="0">
                <a:latin typeface="Arial" panose="020B0604020202020204" pitchFamily="34" charset="0"/>
                <a:cs typeface="Arial" panose="020B0604020202020204" pitchFamily="34" charset="0"/>
              </a:rPr>
              <a:t> : </a:t>
            </a:r>
            <a:r>
              <a:rPr lang="en-IN" sz="6400" dirty="0">
                <a:latin typeface="Arial" panose="020B0604020202020204" pitchFamily="34" charset="0"/>
                <a:cs typeface="Arial" panose="020B0604020202020204" pitchFamily="34" charset="0"/>
                <a:hlinkClick r:id="rId7"/>
              </a:rPr>
              <a:t>https://www.britannica.com/topic/Samsung-Electronics</a:t>
            </a:r>
            <a:r>
              <a:rPr lang="en-IN" sz="6400" dirty="0">
                <a:latin typeface="Arial" panose="020B0604020202020204" pitchFamily="34" charset="0"/>
                <a:cs typeface="Arial" panose="020B0604020202020204" pitchFamily="34" charset="0"/>
              </a:rPr>
              <a:t>. </a:t>
            </a:r>
            <a:r>
              <a:rPr lang="en-IN" sz="6600" dirty="0">
                <a:latin typeface="Arial" panose="020B0604020202020204" pitchFamily="34" charset="0"/>
                <a:cs typeface="Arial" panose="020B0604020202020204" pitchFamily="34" charset="0"/>
              </a:rPr>
              <a:t>[Accessed on 18 November 2023]</a:t>
            </a:r>
            <a:endParaRPr lang="en-IN" sz="6400" dirty="0">
              <a:latin typeface="Arial" panose="020B0604020202020204" pitchFamily="34" charset="0"/>
              <a:cs typeface="Arial" panose="020B0604020202020204" pitchFamily="34" charset="0"/>
            </a:endParaRPr>
          </a:p>
          <a:p>
            <a:pPr marL="0" indent="0">
              <a:buNone/>
            </a:pPr>
            <a:endParaRPr lang="en-IN" sz="6400" dirty="0">
              <a:latin typeface="Arial" panose="020B0604020202020204" pitchFamily="34" charset="0"/>
              <a:cs typeface="Arial" panose="020B0604020202020204" pitchFamily="34" charset="0"/>
            </a:endParaRPr>
          </a:p>
          <a:p>
            <a:pPr marL="0" indent="0">
              <a:buNone/>
            </a:pPr>
            <a:r>
              <a:rPr lang="en-IN" sz="6400" dirty="0">
                <a:latin typeface="Arial" panose="020B0604020202020204" pitchFamily="34" charset="0"/>
                <a:cs typeface="Arial" panose="020B0604020202020204" pitchFamily="34" charset="0"/>
              </a:rPr>
              <a:t>Carers. Walmart.com (n.d.). </a:t>
            </a:r>
            <a:r>
              <a:rPr lang="en-IN" sz="6400" i="1" dirty="0">
                <a:latin typeface="Arial" panose="020B0604020202020204" pitchFamily="34" charset="0"/>
                <a:cs typeface="Arial" panose="020B0604020202020204" pitchFamily="34" charset="0"/>
              </a:rPr>
              <a:t>People Development </a:t>
            </a:r>
            <a:r>
              <a:rPr lang="en-IN" sz="6400" i="1" dirty="0" err="1">
                <a:latin typeface="Arial" panose="020B0604020202020204" pitchFamily="34" charset="0"/>
                <a:cs typeface="Arial" panose="020B0604020202020204" pitchFamily="34" charset="0"/>
              </a:rPr>
              <a:t>Programe</a:t>
            </a:r>
            <a:r>
              <a:rPr lang="en-IN" sz="6400" dirty="0">
                <a:latin typeface="Arial" panose="020B0604020202020204" pitchFamily="34" charset="0"/>
                <a:cs typeface="Arial" panose="020B0604020202020204" pitchFamily="34" charset="0"/>
              </a:rPr>
              <a:t>. [online]  Available at  : </a:t>
            </a:r>
            <a:r>
              <a:rPr lang="en-IN" sz="6400" dirty="0">
                <a:latin typeface="Arial" panose="020B0604020202020204" pitchFamily="34" charset="0"/>
                <a:cs typeface="Arial" panose="020B0604020202020204" pitchFamily="34" charset="0"/>
                <a:hlinkClick r:id="rId8"/>
              </a:rPr>
              <a:t>https://careers.Walmart.com/people-development-program</a:t>
            </a:r>
            <a:r>
              <a:rPr lang="en-IN" sz="6400" dirty="0">
                <a:latin typeface="Arial" panose="020B0604020202020204" pitchFamily="34" charset="0"/>
                <a:cs typeface="Arial" panose="020B0604020202020204" pitchFamily="34" charset="0"/>
              </a:rPr>
              <a:t>. </a:t>
            </a:r>
            <a:r>
              <a:rPr lang="en-IN" sz="6600" dirty="0">
                <a:latin typeface="Arial" panose="020B0604020202020204" pitchFamily="34" charset="0"/>
                <a:cs typeface="Arial" panose="020B0604020202020204" pitchFamily="34" charset="0"/>
              </a:rPr>
              <a:t>[</a:t>
            </a:r>
            <a:r>
              <a:rPr lang="en-IN" sz="6600" dirty="0" err="1">
                <a:latin typeface="Arial" panose="020B0604020202020204" pitchFamily="34" charset="0"/>
                <a:cs typeface="Arial" panose="020B0604020202020204" pitchFamily="34" charset="0"/>
              </a:rPr>
              <a:t>Accssed</a:t>
            </a:r>
            <a:r>
              <a:rPr lang="en-IN" sz="6600" dirty="0">
                <a:latin typeface="Arial" panose="020B0604020202020204" pitchFamily="34" charset="0"/>
                <a:cs typeface="Arial" panose="020B0604020202020204" pitchFamily="34" charset="0"/>
              </a:rPr>
              <a:t> on 19 November 2023]</a:t>
            </a:r>
            <a:endParaRPr lang="en-IN" sz="6400" dirty="0">
              <a:latin typeface="Arial" panose="020B0604020202020204" pitchFamily="34" charset="0"/>
              <a:cs typeface="Arial" panose="020B0604020202020204" pitchFamily="34" charset="0"/>
            </a:endParaRPr>
          </a:p>
          <a:p>
            <a:pPr marL="0" indent="0">
              <a:buNone/>
            </a:pPr>
            <a:endParaRPr lang="en-IN" sz="6400" dirty="0">
              <a:latin typeface="Arial" panose="020B0604020202020204" pitchFamily="34" charset="0"/>
              <a:cs typeface="Arial" panose="020B0604020202020204" pitchFamily="34" charset="0"/>
            </a:endParaRPr>
          </a:p>
          <a:p>
            <a:endParaRPr lang="en-IN" sz="64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2228621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151</TotalTime>
  <Words>1723</Words>
  <Application>Microsoft Office PowerPoint</Application>
  <PresentationFormat>Widescreen</PresentationFormat>
  <Paragraphs>148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Corbel</vt:lpstr>
      <vt:lpstr>Roboto</vt:lpstr>
      <vt:lpstr>Wingdings</vt:lpstr>
      <vt:lpstr>Parallax</vt:lpstr>
      <vt:lpstr>           Lecturer: Dr. Laila Maazouz            Student Name : Navjot Kaur            Student ID: 2214338                       CODE:LCBB5004</vt:lpstr>
      <vt:lpstr>CONTENTS</vt:lpstr>
      <vt:lpstr>OVERVIEW</vt:lpstr>
      <vt:lpstr>DEFINATION OF TECHNOLOGY </vt:lpstr>
      <vt:lpstr>The importance of technology in training and development</vt:lpstr>
      <vt:lpstr>The advantages of technology based   employees training programmes with analysis of four different examples from organisations</vt:lpstr>
      <vt:lpstr>  </vt:lpstr>
      <vt:lpstr>The advantages of technology based   employers training programmes</vt:lpstr>
      <vt:lpstr>The advantages of technology based   employers training programmes</vt:lpstr>
      <vt:lpstr>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Lecturer: Dr. Laila Maazouz            Student Name : Navjot Kaur            Student ID: 2214338 CODE:LCBB5004</dc:title>
  <dc:creator>Navjot Kaur</dc:creator>
  <cp:lastModifiedBy>Navjot Kaur</cp:lastModifiedBy>
  <cp:revision>6</cp:revision>
  <dcterms:created xsi:type="dcterms:W3CDTF">2023-11-21T11:46:52Z</dcterms:created>
  <dcterms:modified xsi:type="dcterms:W3CDTF">2023-11-21T20:19:33Z</dcterms:modified>
</cp:coreProperties>
</file>