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9" r:id="rId4"/>
    <p:sldId id="264" r:id="rId5"/>
    <p:sldId id="260" r:id="rId6"/>
    <p:sldId id="271" r:id="rId7"/>
    <p:sldId id="272" r:id="rId8"/>
    <p:sldId id="273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  <a:srgbClr val="15608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9CF306-789E-3765-FDBF-90A45D392FD1}" v="187" dt="2024-06-27T11:35:16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78" d="100"/>
          <a:sy n="78" d="100"/>
        </p:scale>
        <p:origin x="-216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="" xmlns:a16="http://schemas.microsoft.com/office/drawing/2014/main" id="{058A14AF-9FB5-4CC7-BA35-E8E85D3EDF0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D2950550-6C39-B563-D3F0-C17DC33A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88309"/>
            <a:ext cx="10066122" cy="1627960"/>
          </a:xfrm>
        </p:spPr>
        <p:txBody>
          <a:bodyPr anchor="b">
            <a:normAutofit/>
          </a:bodyPr>
          <a:lstStyle/>
          <a:p>
            <a:r>
              <a:rPr lang="en-GB" sz="1600" b="1" i="1" dirty="0">
                <a:latin typeface="Arial"/>
                <a:cs typeface="Arial"/>
              </a:rPr>
              <a:t>Student Name: Mohammad </a:t>
            </a:r>
            <a:r>
              <a:rPr lang="en-GB" sz="1600" b="1" i="1" dirty="0" err="1">
                <a:latin typeface="Arial"/>
                <a:cs typeface="Arial"/>
              </a:rPr>
              <a:t>Rashed</a:t>
            </a:r>
            <a:r>
              <a:rPr lang="en-GB" sz="1600" b="1" i="1" dirty="0">
                <a:latin typeface="Arial"/>
                <a:cs typeface="Arial"/>
              </a:rPr>
              <a:t> </a:t>
            </a:r>
            <a:r>
              <a:rPr lang="en-GB" sz="1600" b="1" i="1" dirty="0" err="1">
                <a:latin typeface="Arial"/>
                <a:cs typeface="Arial"/>
              </a:rPr>
              <a:t>Hossain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Student Number:2330895 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Course Name:</a:t>
            </a:r>
            <a:r>
              <a:rPr lang="en-GB" sz="1600" i="1" dirty="0">
                <a:latin typeface="Arial"/>
                <a:cs typeface="Arial"/>
              </a:rPr>
              <a:t> Human Capital management 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Lecturer Name: </a:t>
            </a:r>
            <a:r>
              <a:rPr lang="en-GB" sz="1600" i="1" dirty="0" err="1" smtClean="0">
                <a:latin typeface="Arial"/>
                <a:cs typeface="Arial"/>
              </a:rPr>
              <a:t>Gladius</a:t>
            </a:r>
            <a:r>
              <a:rPr lang="en-GB" sz="1600" i="1" dirty="0" smtClean="0">
                <a:latin typeface="Arial"/>
                <a:cs typeface="Arial"/>
              </a:rPr>
              <a:t> David </a:t>
            </a:r>
            <a:r>
              <a:rPr lang="en-GB" sz="1600" i="1" smtClean="0">
                <a:latin typeface="Arial"/>
                <a:cs typeface="Arial"/>
              </a:rPr>
              <a:t>Kulothungan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Session</a:t>
            </a:r>
            <a:r>
              <a:rPr lang="en-GB" sz="1600" i="1" dirty="0">
                <a:latin typeface="Arial"/>
                <a:cs typeface="Arial"/>
              </a:rPr>
              <a:t>: </a:t>
            </a:r>
            <a:r>
              <a:rPr lang="en-GB" sz="1600" b="1" i="1" dirty="0">
                <a:latin typeface="Arial"/>
                <a:cs typeface="Arial"/>
              </a:rPr>
              <a:t>June 2024 Term </a:t>
            </a:r>
            <a:endParaRPr lang="en-US" sz="1600" i="1" dirty="0">
              <a:latin typeface="Arial"/>
              <a:cs typeface="Arial"/>
            </a:endParaRPr>
          </a:p>
          <a:p>
            <a:endParaRPr lang="en-GB" sz="1600" b="1" dirty="0">
              <a:latin typeface="Arial"/>
              <a:cs typeface="Arial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3A9A4357-BD1D-4622-A4FE-766E6AB8DE8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="" xmlns:a16="http://schemas.microsoft.com/office/drawing/2014/main" id="{E659831F-0D9A-4C63-9EBB-8435B85A440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478C6230-9DE8-5F9B-FE86-0C1B0EB62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 dirty="0">
              <a:latin typeface="Arial"/>
              <a:cs typeface="Arial"/>
            </a:endParaRPr>
          </a:p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 dirty="0">
              <a:latin typeface="Arial"/>
              <a:cs typeface="Segoe UI"/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US" sz="2000" dirty="0"/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="" xmlns:a16="http://schemas.microsoft.com/office/drawing/2014/main" id="{B9E415BA-9F5C-FA19-5B03-1738AA215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485143"/>
            <a:ext cx="5150277" cy="1712467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="" xmlns:a16="http://schemas.microsoft.com/office/drawing/2014/main" id="{E6995CE5-F890-4ABA-82A2-26507CE8D2A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84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Picture 6" descr="Full Compliance | Selection Servi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5018" y="-5550615"/>
            <a:ext cx="12307018" cy="1965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-331339" y="0"/>
            <a:ext cx="12523339" cy="7664402"/>
          </a:xfrm>
          <a:prstGeom prst="rect">
            <a:avLst/>
          </a:prstGeom>
          <a:solidFill>
            <a:srgbClr val="156082">
              <a:alpha val="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7EA8A05-F115-74E9-6E21-3F03F85DE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8490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Introduction of chosen </a:t>
            </a:r>
            <a:r>
              <a:rPr lang="en-US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organisation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 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						1	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Strategic Goal of Chosen </a:t>
            </a:r>
            <a:r>
              <a:rPr lang="en-US" sz="2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organisation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					2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Job 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Analysis / Position 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							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3</a:t>
            </a:r>
            <a:endParaRPr lang="en-US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Job Description 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								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4</a:t>
            </a:r>
            <a:endParaRPr lang="en-US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Person Specification 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							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5</a:t>
            </a:r>
            <a:endParaRPr lang="en-US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Required skills 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								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6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Pay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 and working Conditions 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						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7</a:t>
            </a:r>
            <a:endParaRPr lang="en-US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Flexible working arrangement with justifications 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					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8</a:t>
            </a:r>
            <a:endParaRPr lang="en-US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Conclusion									</a:t>
            </a: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9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References									10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Appendix									11</a:t>
            </a:r>
            <a:endParaRPr lang="en-US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F8C2C3E-413A-22DC-17D7-07F3A1F4B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959" y="382378"/>
            <a:ext cx="10515600" cy="1325563"/>
          </a:xfrm>
        </p:spPr>
        <p:txBody>
          <a:bodyPr/>
          <a:lstStyle/>
          <a:p>
            <a:r>
              <a:rPr lang="en-U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Table of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Contents</a:t>
            </a:r>
          </a:p>
        </p:txBody>
      </p:sp>
    </p:spTree>
    <p:extLst>
      <p:ext uri="{BB962C8B-B14F-4D97-AF65-F5344CB8AC3E}">
        <p14:creationId xmlns:p14="http://schemas.microsoft.com/office/powerpoint/2010/main" val="2837008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335466"/>
            <a:ext cx="12192000" cy="2314774"/>
          </a:xfrm>
          <a:prstGeom prst="rect">
            <a:avLst/>
          </a:prstGeom>
          <a:solidFill>
            <a:srgbClr val="F2F2F2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57" name="Picture 41" descr="File:Toyota EU.svg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15" y="4815604"/>
            <a:ext cx="519143" cy="33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55" name="Picture 39" descr="Volkswagen Logo | Volkswagen Newsroo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570" y="4495528"/>
            <a:ext cx="663351" cy="663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195" y="160338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Introduction of Chosen Organization</a:t>
            </a:r>
            <a:endParaRPr lang="en-US" sz="3600" b="1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5732970" y="1576634"/>
            <a:ext cx="0" cy="2251654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Toyota Financial Services (UK) PLC | Linked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20" y="1189984"/>
            <a:ext cx="942855" cy="94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AutoShape 2" descr="VWFS UK | Faceboo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VWFS UK | Facebook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AutoShape 6" descr="VWFS UK | Facebook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8" descr="VWFS UK | Facebook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AutoShape 10" descr="VWFS UK | Facebook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TextBox 18"/>
          <p:cNvSpPr txBox="1"/>
          <p:nvPr/>
        </p:nvSpPr>
        <p:spPr>
          <a:xfrm>
            <a:off x="1582597" y="1208849"/>
            <a:ext cx="3623094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smtClean="0">
                <a:latin typeface="Arial Narrow" pitchFamily="34" charset="0"/>
              </a:rPr>
              <a:t>Toyota Financial Services UK (TFS UK)</a:t>
            </a:r>
            <a:endParaRPr lang="en-US" sz="1300" b="1" dirty="0">
              <a:latin typeface="Arial Narrow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558393" y="1166177"/>
            <a:ext cx="393062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smtClean="0">
                <a:latin typeface="Arial Narrow" pitchFamily="34" charset="0"/>
              </a:rPr>
              <a:t>Volkswagen Financial Services UK (VWFS UK)</a:t>
            </a:r>
            <a:endParaRPr lang="en-US" sz="1300" b="1" dirty="0">
              <a:latin typeface="Arial Narrow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570008" y="1400313"/>
            <a:ext cx="3623094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300" b="1" dirty="0" smtClean="0">
                <a:latin typeface="Arial Narrow" pitchFamily="34" charset="0"/>
              </a:rPr>
              <a:t>Parent Company : </a:t>
            </a:r>
            <a:r>
              <a:rPr lang="en-US" sz="1300" dirty="0" smtClean="0">
                <a:latin typeface="Arial Narrow" pitchFamily="34" charset="0"/>
              </a:rPr>
              <a:t>Toyota </a:t>
            </a:r>
            <a:r>
              <a:rPr lang="en-US" sz="1300" dirty="0">
                <a:latin typeface="Arial Narrow" pitchFamily="34" charset="0"/>
              </a:rPr>
              <a:t>Motor Corporation  </a:t>
            </a:r>
            <a:endParaRPr lang="en-US" sz="1300" dirty="0" smtClean="0">
              <a:latin typeface="Arial Narrow" pitchFamily="34" charset="0"/>
            </a:endParaRPr>
          </a:p>
          <a:p>
            <a:r>
              <a:rPr lang="en-US" sz="1300" b="1" dirty="0" smtClean="0">
                <a:latin typeface="Arial Narrow" pitchFamily="34" charset="0"/>
              </a:rPr>
              <a:t>Founded : </a:t>
            </a:r>
            <a:r>
              <a:rPr lang="en-US" sz="1300" dirty="0">
                <a:latin typeface="Arial Narrow" pitchFamily="34" charset="0"/>
              </a:rPr>
              <a:t>1982 (globally</a:t>
            </a:r>
            <a:r>
              <a:rPr lang="en-US" sz="1300" dirty="0"/>
              <a:t>)</a:t>
            </a:r>
            <a:r>
              <a:rPr lang="en-US" sz="1300" b="1" dirty="0" smtClean="0">
                <a:latin typeface="Arial Narrow" pitchFamily="34" charset="0"/>
              </a:rPr>
              <a:t> </a:t>
            </a:r>
            <a:endParaRPr lang="en-US" sz="1300" b="1" dirty="0">
              <a:latin typeface="Arial Narrow" pitchFamily="34" charset="0"/>
            </a:endParaRPr>
          </a:p>
        </p:txBody>
      </p:sp>
      <p:sp>
        <p:nvSpPr>
          <p:cNvPr id="20" name="AutoShape 13" descr="Toyota Logo Design - Download Free Vectors, Free PSD graphics, icons and  word Template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AutoShape 15" descr="Toyota Logo Design - Download Free Vectors, Free PSD graphics, icons and  word Templates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7554735" y="1361439"/>
            <a:ext cx="3623094" cy="6546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300" b="1" dirty="0" smtClean="0">
                <a:latin typeface="Arial Narrow" pitchFamily="34" charset="0"/>
              </a:rPr>
              <a:t>Parent Company :  </a:t>
            </a:r>
            <a:r>
              <a:rPr lang="en-US" sz="1300" dirty="0" smtClean="0">
                <a:latin typeface="Arial Narrow" pitchFamily="34" charset="0"/>
              </a:rPr>
              <a:t>Volkswagen Group </a:t>
            </a:r>
          </a:p>
          <a:p>
            <a:pPr>
              <a:lnSpc>
                <a:spcPct val="150000"/>
              </a:lnSpc>
            </a:pPr>
            <a:r>
              <a:rPr lang="en-US" sz="1300" b="1" dirty="0" smtClean="0">
                <a:latin typeface="Arial Narrow" pitchFamily="34" charset="0"/>
              </a:rPr>
              <a:t>Founded : </a:t>
            </a:r>
            <a:r>
              <a:rPr lang="en-US" sz="1300" dirty="0" smtClean="0">
                <a:latin typeface="Arial Narrow" pitchFamily="34" charset="0"/>
              </a:rPr>
              <a:t>1994 (UK)</a:t>
            </a:r>
            <a:endParaRPr lang="en-US" sz="1300" b="1" dirty="0">
              <a:latin typeface="Arial Narrow" pitchFamily="34" charset="0"/>
            </a:endParaRPr>
          </a:p>
        </p:txBody>
      </p:sp>
      <p:sp>
        <p:nvSpPr>
          <p:cNvPr id="25" name="AutoShape 18" descr="Volkswagen Financial Services logo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AutoShape 20" descr="Volkswagen Financial Services logo"/>
          <p:cNvSpPr>
            <a:spLocks noChangeAspect="1" noChangeArrowheads="1"/>
          </p:cNvSpPr>
          <p:nvPr/>
        </p:nvSpPr>
        <p:spPr bwMode="auto">
          <a:xfrm>
            <a:off x="1374775" y="1074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" name="AutoShape 22" descr="Volkswagen Financial Services logo"/>
          <p:cNvSpPr>
            <a:spLocks noChangeAspect="1" noChangeArrowheads="1"/>
          </p:cNvSpPr>
          <p:nvPr/>
        </p:nvSpPr>
        <p:spPr bwMode="auto">
          <a:xfrm>
            <a:off x="1527175" y="1227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AutoShape 24" descr="Volkswagen Financial Services logo"/>
          <p:cNvSpPr>
            <a:spLocks noChangeAspect="1" noChangeArrowheads="1"/>
          </p:cNvSpPr>
          <p:nvPr/>
        </p:nvSpPr>
        <p:spPr bwMode="auto">
          <a:xfrm>
            <a:off x="1679575" y="1379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AutoShape 26" descr="Volkswagen Financial Services logo"/>
          <p:cNvSpPr>
            <a:spLocks noChangeAspect="1" noChangeArrowheads="1"/>
          </p:cNvSpPr>
          <p:nvPr/>
        </p:nvSpPr>
        <p:spPr bwMode="auto">
          <a:xfrm>
            <a:off x="1831975" y="1531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AutoShape 28" descr="Volkswagen Financial Services logo"/>
          <p:cNvSpPr>
            <a:spLocks noChangeAspect="1" noChangeArrowheads="1"/>
          </p:cNvSpPr>
          <p:nvPr/>
        </p:nvSpPr>
        <p:spPr bwMode="auto">
          <a:xfrm>
            <a:off x="1984375" y="1684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16" name="AutoShape 30" descr="Volkswagen Financial Services logo"/>
          <p:cNvSpPr>
            <a:spLocks noChangeAspect="1" noChangeArrowheads="1"/>
          </p:cNvSpPr>
          <p:nvPr/>
        </p:nvSpPr>
        <p:spPr bwMode="auto">
          <a:xfrm>
            <a:off x="2136775" y="159289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47" name="Picture 3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428" y="1228707"/>
            <a:ext cx="1249110" cy="74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23" name="AutoShape 33" descr="data:image/png;base64,iVBORw0KGgoAAAANSUhEUgAAAfUAAAEZCAYAAACOzrzoAAAAAXNSR0IArs4c6QAAIABJREFUeF7svWeXHdd1Lbp37conn84BjQaISJAQSdAUKTHJluwn2b72F/rvSPoF/u4Pd3h43PHsZ9q69pVkJcugGCwGgAEEQJAAGrkDOp9Yud6da9c+fQBRlmnJJNDYRzrs7hOqdq0q1Fxhrrk40w9tAW0BbQFtAW0BbYFdYQG+K45CH4S2gLaAtoC2gLaAtgDToK4vAm0BbQFtAW0BbYFdYgEN6rvkROrD0BbQFtAW0BbQFtCgrq8BbQFtAW0BbQFtgV1iAQ3qu+RE6sPQFtAW0BbQFtAW0KCurwFtAW0BbQFtAW2BXWIBDeq75ETqw9AW0BbQFtAW0BbQoK6vAW0BbQFtAW0BbYFdYgEN6rvkROrD0BbQFtAW0BbQFtCgrq8BbQFtAW0BbQFtgV1iAQ3qu+RE6sPQFtAW0BbQFtAW0KCurwFtAW0BbQFtAW2BXWIBDeq75ETqw9AW0BbQFtAW0BbQoK6vAW0BbQFtAW0BbYFdYgEN6rvkROrD0BbQFtAW0BbQFtCgrq8BbQFtAW0BbQFtgV1iAQ3qu+RE6sPQFtAW0BbQFtAW0KCurwFtAW0BbQFtAW2BXWIBDeq75ETqw9AW0BbQFtAW0BbQoK6vAW0BbQFtAW0BbYFdYgEN6rvkROrD0BbQFtAW0BbQFtCgrq8BbQFtAW0BbQFtgV1iAQ3qu+RE6sPQFtAW0BbQFtAW0KCurwFtAW0BbQFtAW2BXWIBDeq75ETqw9AW0BbQFtAW0BbQoK6vAW0BbQFtAW0BbYFdYgEN6rvkROrD0BbQFtAW0BbQFtCgrq8BbQFtAW0BbQFtgV1iAQ3qu+RE6sPQFtAW0BbQFtAW0KCurwFtAW0BbQFtAW2BXWIBDeq75ETqw9AW0BbQFtAW0BbQoK6vAW0BbQFtAW0BbYFdYgEN6rvkROrD0BbQFtAW0BbQFtCgrq8BbQFtAW0BbQFtgV1iAQ3qu+RE6sPQFtAW0BbQFtAW0KCurwFtAW0BbQFtAW2BXWIBDeq75ETqw9AW0BbQFtAW0BbQoK6vAW0BbQFtAW0BbYFdYgEN6rvkROrD0BbQFtAW0BbQFtCgrq8BbQFtAW0BbQFtgV1iAQ3qu+RE6sPQFtAW0BbQFtAW0KCurwFtAW0BbQFtAW2BXWIBDeq75ETqw9AW0BbQFtAW0BbQoK6vAW0BbQFtAW0BbYFdYgEN6rvkROrD0BbQFtAW0BbQFtCgrq8BbQFtAW0BbQFtgV1iAQ3qu+RE6sPQFtAW0BbQFtAW0KCurwFtAW0BbQFtAW2BXWIBDeq75ETqw9AW0BbQFtAW0BbQoK6vAW0BbQFtAW0BbYFdYgEN6rvkROrD0BbQFtAW0BbQFtCgrq8BbQFtAW0BbQFtgV1iAQ3qu+RE6sPQFtAW0BbQFtAW0KCurwFtAW0BbQFtAW2BXWIBDeq75ETqw9AW0BbQFtAW0BbQoK6vAW0BbQFtAW0BbYFdYgEN6rvkROrD0BbQFtAW0BbQFtCgrq8BbYEHyAJ5nuPf/PDTGPp7+He+sbHB8YB56Jfi0W63ebVaZZ1Oh97rcs7LhQ07xU/e7f5W95Zut8toWx3GPM/PGWsPzlKpVMrvPmV4rd1mLMu26b00TelnpVK547NYO6vVmOh0uFp/uVwefAbf297eZp7nZUmS5Pv3789u377N0tHRfCzL8jSdypOE5fPzLGWMJYXtcs75r6zpAbqs9KHeQxb4rf7h3UPHoZeiLfDAWqAAanX8g3/TL7/8Mn/ppZcGdnnllVf4iy++iPfFysqKsCxL9Ho906zXRYVzsbW1ZRqGIQzDMOI4FpxzAzgex7GRJAm9niSJkRSv8yThCec8SRJuAeGShMeMMfW72nGScA70+5VHgk9/+iNmCUvimInczPFdYea5mQsCzkzk9BP7MU0vN02T/s7zPO9G3dwQIstNMzfzPLcsK7eK95Vz0u+nhpEmOBasnovi81Ec0zbyMMyZbSdGYqSGIVLTtLLMznJhmmmSppkZmalllYKtOgvm5XHnN2/eTFdXV2kdL730kgL4AdBr0H9g/3l+7geuQf1zN7neobbA78YCeZ4jsjauXr1qep5HII1Hr2cIIQDOXBhGIKIoElEESOZ4ijTtW9vbPTcMAzczMoen3DEM7qRpameALzw5s/IksVPGTJbnIk9TEcah1er0HM5zg+W5kWbMyFnGyanIc/qZZRmAkacpZQRYnmUsCPtGmmR00Hj/boDLcvne8MPgBjMMHB5lCXIueE7/MzhFxUKIXAgjZ8zIDJ7n3DAIj7Ff0zQzy7Iy27YzyxKZaVkI27EVnqapgSdsl6WxgfVEcZzGcZpbFpwGIzcMlqVpGmdZFqdpnlhCxMK2Y4OxyDSNIMuMgHHe4dzoWDaPuGFErudFpUol8nw/FqaZNB0niUqltJIkaRiG6ezsLHwTRPc6qv/dXP56K7/GAhrU9aWhLXAPWeDXpMeNpaUlQuUtIQyr1TJM0zS24thi3a7darV8IYQT5bmbhRKY4zizkyS2kyTE32Ycx2aSxGbGuclSZmVZ7KV57nEOQDdczg2H57nDGLc5Z3bGmG0A2FluccYI7ZI0taMkcRlnAEUBIAdEAWvl7wWQy/Q+Qzyd5RlP45hnAH3GciZjavqBLzKWsQLSZZ6/eADUhSGwJfoGOQI5y+EAAMCFATAnIM/wTLOE9oc943VuiMwUIhOCZ0KIlF41OHk1RQYCPg7tEyn3DNuRcTp+ZnmWJXmex3hmOYt5ziLE8DnLg5yzvsGMjhC8YxhGYAk7sGw74KYZmEaOn33Ptvu5ZYW2YYQVpxp4ntFP0zTMarVotlRK4jjOgmA2O3CADp+eOpq/h/4h3sdL0aB+H588vfTdZYEhQDeRWUaGudPp2EIIOwxDK45jq9/v21Ge23EcO3EU+f1er9LeajWjKK5mWVoJw7gUx6Hf7wd+v9/3wjB0wzCk70dxZCVpYmZpinw1wNrMc0Ypd8a5MBgXzGAmZ0aRes+BqpQNYAbnwraE47qiqCMDHglt8TQoDsbfVH5nBuE9vs2ZJUx6jSAfyCv/Lx+AUQpfGUfcrR7CKEC9+AQi6jRNdyJ9fIvzPI5jFsdJHkUBS5E6EEaeU+2bPl9snTEhBDMti7mOwxzHZa7rcMuymI3XXNdgnLN+EKRRGGVpEsMRQFYgy/I8QaQd9oM0TpIky7LEFCI2DBEbQkS2ZUbCtCLLMkOD8z7nRi83WEsI0XIsq132yy2/VG57nrfpVUtbrmW1hWn2q64bmKYZBoETzc3VQsZYjErH7rqi9dF8ERbQoP5FWF3v84GzQAHYxmnGjBOMGSuMmfbmptlut40gkCnyla2t0sbaWjWJ43IYhuVeEJQB3GGS+EkYOnmWOcwwXIC8KYRtCOGaQvimYVYMg/uMG77BmJvnuZNluZPnmYVnmuZmhkp0llHaPM+ZkSSxSOlvhnAZUbYBQJbRNoXFCGkRsxKpLmMIfgU3TAHYBljLOJfiXoMJADmHWwB8xO/0XvE7YaaMzmWgTr8j9KbwXd2F5ELo2qD0e/ElwH6R1ocPQGl5Al3OWRiGLAgC1u/3WRRH5ALEccIk2Mf0PXzecRyANyuVSiDB0e8AdVMIhuOK44i1Wq08DEM4Crnv+7nvebnjeblpGFmxZETTBPjA9yiKUsZ5mmfI1qdpHCdRFAZRFEX9NMu6jOU90zK7rul2hW22HMdp1+v1lu+6XcF537LcjuO4247jrlkW2xKium0YVizG3fjw6CgAnlL2OoJ/4G4Xv9UBa1D/rcynv/ygW2CYpPbd736Xs29/m327MAqIamNjY3x1bMxgrZZwssx0DMNqVqt22O/7Jd93u50OImYryzJnc2trotvpzIRRNNbv9UZ7/X6z1+1WCNzD0EvT1M3y3BGGYRlCmMIwTMs0Tdfx6G/DQDnZRFkdRXVEongBRDBmmiaBm3pGUQSClwqWBz+HwRMAqp74QJJlLM4SGZxjWwBvw6DfEVkbAMhiH/i7wG+qq99BDcd2775wJPdt8JCeBlL0hNP0LJICzLZtiryxLwA6MeU7HfodxwSgxxPHiO8BvAHmYOxXKhXm+/5gG3At8L1er8va7TZ9D9vAZ2u1Gms2m6xcLtN3YEO1X+xza2trsD84Fb1eT60D0T2i+lgIgSg+siw79Dy/36w3u57r9kxT9Czb3nIc97bjugu2MG9VKtVF07Q6zBXdsml2k6TaO3Cg2ZNu0OD5K5yEB/3foD7+Oy2gQV1fEdoC/0UL5Hlu3mTMctfWCExR9G5zzquM8e3tbWcrCNzW1pa3vrZWb3U69Y21tVq3AOk8z0sGYyVDCIC0Y5imU/L9iuu6Vc55iTPmc8a8jDEC8jzLzCzLRJamFGFnWQZSGjLWnKUZpcgRNKsUfgGE+HtwdMO/A7zxVI+ic+1X/h68jkibc5YVzXAqGueIzg0ZpSuAN4q/gcrYfZomiPhlOr5YDsH6EI4X9PXB/i0hmIWaegHqaq0q6lbgCiAFGKMNDb/jcwBlpOqxRkToAPJ6vc4ajQZF6fjuMPinaUyR+/j4OH0Wn8E2AdzYJmUOCidFfU/tA/tRZQF8Dvskxn1B1BMmavtmZhhGGvSDdHlpOYnCKOKcR0IYfdOy2rbtrHuet1H2/Y1KrbZRqVbX6pXqrVKpvFIu11ZRj7dtO4jjOGo0GkjVR5pw91/8R/sAfE2D+gNwkvUh/vYWIGIYY+LSpUv8wva2ELdvm7FplsM0rRh55Gep4bI8t9M0NQ3OTcdx/JzzssF5OQri0TAKEX03+kGvFvTDSpIkXpolHmfcZiy3GTcs17Ftx/UskwJtQSE3NwzkuwUgMU1TniYpS9KE4WeapfJnksj0dCbT1BlelzVl+kyWZiCsSWCVFexB1EvxsCyFU4qcUuayMF485WsUNiMKN8UgXa4+xwjEOUP+Hr/Td4vtUuoctfAh54JK68UpuTv9rt6xDJMB2OEswDNQoI5tI1IHyOI1ROitVoueiMwpo4BG8jwncEa0DbAGoCP6RrSN9wHaeADghWkQmE9NTdFPx7bZ+sYG29zYGETjOBzYM4piiupxOJSNGLqDFmUBiupdx6V9IfKHc4BsAfa7uryKskBmmmZq23ZiWVaU5Xloyci9J4S5aZnmqmXb1x3HWayUyku+72/7vrNtWf6mYaRbjuNs2fv3R7MyPa9Jdr/9P+9dtQUN6rvqdOqD+V1bQEW+q6urfgq2040b5uL6utfqdivb29szQRjOREFvNEuSWpqxcp6nPjdM13U837Ed37REyRRWybRM3zAMn6HmzXIriWNBPd9xwuMkIcDOM9keBiyXdDNqAeNxEvMojAi00EstQbKIsgk0dwAbqW4AqEyjU3uZZIUrEJXhJBHEhAkuHh53kdd2YvvBdxFlG6bBhGWiiY1elwl2WRMfRODFHQVEOfU5XiwAkb5SvaHvSOi/00ko0u4MtXDGmWM7BJ4AVJWGV8CMlDcidAA6ALOIkslO+HtkZIRNTk6yvXv3UvodzgBeB8iura2xmZkZdvDgQVarV+k41jfW2fbWFmu12+Q0AIjhGMjau1k4SDIylw5TRnYEzxDOk0rBY31YK6L8KwsL7Pz582xsbIxNTU6x+T3zlDVAzb4QxsmXl5ezra2tvNvtpBsbm1Gn0+lled4ql8qb4+PjGyOjzfWRRnOZC/NayfOu1usj17gnWqPlcqdarfYLkt2nSgH8rv896O3d+xbQoH7vnyO9ws/JAorMdvPmTXttbc25uLRkfXL+vH/rxo1afWKi1qj6Nc8plVzHqbme1xCmMcmYMZHlaT3P8nKWZX6eZW7GuGMawsoZs7M8t7M0A+PcQro+zVIzz0BWy2X0qurWYEQliYwyGUBZRrj4OyHWd0qRNgBZCINAhlLQSH8jikxSIoZFRS0ZpDFE6wB51LoBNJZpyrqwaQ4CzCEWehE97wD8Trpe1sDRFc+FpLINJfVVl9rQWZLvDkfjEs2LfDy9qzIEA7diAPJUTwchDhR9YRJYK7KcqvkDuAGaKkUOkMUDNlFgPDs7S2CK6BuAju3g83igTg7Ax9O0BdluY2NjkHYnZrxtU1oe21RrwHcB+NgfvjP8Hp2rIksgo/qILS4ussuXL7PV26vkoDz7la+y0ZFR2gYcBnzu1q1btG9kHdBSB40fz/Mi3/eDUrncj8Kok6bxZp7z5XK5dHOk2bxZa9ZvNprNxSyK1hLb3ub9fjfP8+j48ePRd7/73fQ73/nOrzb/f07/jvRuvlgLaFD/Yu2v935vWIB/5zvf4VN/8ifCO3/ebszM1IWV1zZWt0vXrl8fX15enhOWGPVct1mtVEbK5cpoqVQa9X2/6rluWZimaxiGzfLcyiB8luUiRgQexywIQ9ZX4AOGdhgReFMdGgBkWgS2iIDxOoBgwN6OIooGAakANwsg46Edy2We4xLoAKTxxPcQKXZabdbtdFi332NJjLR8St9Dbbnk+cwB69uxWRSEBEqqzUx2jA9H7aqXXL5GOd48YylL6TvDtLbhWr06ncOvDdfrP+2zd1wCRQZAMM7whFOCnWEbql4OYpsiwymWO45fAf7o6Cil0g8cOEApd4C/ivIR2SMV/+STTw5AtdNtsyBES9xONkCtediZwGuKdIjPyro6bCwZ+TgfsLNi3eO8YK3Y5z//8z+zpcUl9q0/+hYbHRmh9WNbWDdkaJFtwPnDuuGIIJpXGQmo1a2vr8emafYajcbm9PTUWq1au1Cv1z/OeH7FEGKp5Dhrtm1vj4yMtBcXF/v/8A//kHz729/WQjf3xv3lc12FBvXP1dx6Z/eSBVRk/sorV62l1pna22+9N3Nr6dp+2zTHq9Vqc3Zuzh8bGxutViozkBHnnJUMQ5QMjvYx7hmcS+Y6xFlIoSw1SGwlzYw4jFicJPSE3Clu9AABBTxUfzUFRdzETBdCgn+nQyxzWSMn9TX0XhP4U/sVouwi3b3DTpdKbQQ0cSwjfhXZgzWOuvFQdA+HIo7wOQnQg97xoX4z2jbh+U7UTVoxpAEjU+a/CcyHz/UwSKrvDf9UvyvGO3IJSL/jeLBD2EhFxwBAADVsqrYLcMRnEJUj+lb1cdS3EXUrNvz09PSgxo7vdLodFkYhgTMIfoXSfeEE4DwoHoJqycdPaqkrQFeeW2wfaXjbtuh9bAvZCCIPcs5+/vOfs08+vsjqlTrbNz/PDh8+TMeANeB9tQ1E78pJQ91/c3OTWvmhklev1xPbtkEcCDrt9noQBqvlSmVldHRkcW527pbn+VdLJfdGHBtrqctbk5VKb2VlJXzkkUck2UA/HggLaFB/IE6zPkiJT7Ln+ty5c+YP33rL2VpZcZdu3y45qVEbm56cSJPkoV6/86gpxJTn+83RsTFnZGSk2mw0RzjLnQxy43lupWkqEik3yjJFXMPvIKdRTTsjYEX6WxLUCnAoate0CGr9wk1ftYFx1uv1Wa/bpbS86uEG2CvwBzADdYgsVzgJwynfHUa6JKsR6a2QcZOZ/qJFDZE3pfSLAvaQIMwOK30H1JVSm+oxU5H6fxbU747Uh9vkVCQ82BacEJDQkIzPcpnVYJIch2NF5ItUNdLo+BuAjSfOBermAPOJiQmqpytSHV5XbPgjR45QmxrAFBH0dmtb2poj2i7sVsjZDhyNgjRYXEPkQKm+d+VoqGwAQByZFOWEAPyx9nPnzrMLH33MFi5eZvv372e//7Xfp1Q/1qEcD2UnADzWhpY5HCuAHp9ByQCfx+utViuOoigYGR1tN+r11XqjvpSn+ULG2ZVy2b9VrlSW6uWRFc6jzSBottiJqfiE7HnXafldfjvUoL7LT7A+vB0LIJp+5epVO11Zqb139uzYzYWFqRs3b+6Pk2RuYnx8dM/s7NTc3NxMtVodczyvlsQxCGyIwi1E4WmGKDzlktwWS7LUoOZdkNWKxDQY1ADkO2rBd5DYhnrA7+rbVt+hKLkAFNXCBYCDowBQhtOQJKijy35s6hEvWsyGI2PVcqV+KkGWT0uLE5Dt6Lnu/D5IuYOHv9Nn/puAXbHo1Vm4uw/+7r8LbVnG0oxAHdG6qpOrOjpIbgrUAaAKRJF2R8od4AfQVSx5rBEMeAA+wFHV1jsd2bZmOxZlQ1CqUK1+yp6qvKHY9sqJwuvYB9aGhwJ3vI9sARwNAL3KEOD7S4vL7Ic/+BEbGxllL77wwoDQh+/jO1i/OidKQwDbVwQ8ZCjW19cpXY+2OUySazQaaZok0db2Vj8Mw03O+fre+fnFsdGxy41645zpelfr5dpNz6tvzc5WQShAO92vyATo+8TusYAG9d1zLvWR3GWBYuCJ9aO33nKWr193fvbDH453omhiYnx8rNpoTHiuO8U532uaJoC8XqvVKo16vWLbNtXJkzjOC3ETThE40tuDWuqdAHB3DVkSqGQ7lopMKQJHmrxgphMZbsBSBwELkSJE39R3wF6n+JBSuQi+7wRtTmsKg4BIdBJA8fmiBa3YDu0HjkDR9obtIwU/AHUF4gVT/g5pmCGHA5V1YtQP2fkOStygB12tWa5FKqxLBbnBsRVroja8AUtfEgdRwM+TFDUFZls2lR2wViXugigWQAcgBUgDEFE7B3CD6a7IbdgXwBd/gzQHUAcwAmjxXhRBoCYkQIfJ1Dpo1YWwjnSmZNZDAT4yMsrRIEeqKG0AiLE94i2YFm0PTkNru8WqlQprt9rs1V+8zvq9PqtXa2zfvn1UO0fkjWgc64czgG1jX8pxwHpxvNgWnurYVeai1+vl7XY7NYQIbdvu12rVbcdyFxk3FuqN+uXxiamFil9Z8H1vue/km+Uk6R84cECD+y69Y2pQ36Un9kE+LKTZoe721FNPWeVyubq5uVm7ubHR+Ld/+7fH2u32w+VGY2p8fHx0emqqOTU1NTI6MlJ3XRchnIkbJdKfKl2LGyhuup8W7SobKwBQP/E6yG6qt3oY8FVkevdPBXZ3154HQFIIxQBEiMlepJ0BigB1gLtKD9+d3v60a+HuCPvXfWfwOWpjkz3wdz/+s9H6jrNyp+zrcLQuC/Y5y6B2l+XM93xqacN5ASAjZa3q6dgeAB3EN9TRAYqIdhFBKycAv6OOjvfxuYWFBWKZI5oHWMNRwblKc/ALBhK0A+U4HOsgekeavujhV5kTrAG/w7nA55SKHc4R0v7YFzILZb9EZZPrV2+y8+fOsQ/ee5/9+Z//OTt27Bi7evUqmRQAj+9gzcMtekqlD5/BeYeTgrT80tISu3jxIqXq8YBj43le3u/3syiK+1nGtycnJ67unZv9xPfL75ZK/sdu1b+W2fbaw7Oz+JIeIrMLb5Qa1HfhSX2QD+nixYtO5Lql7/3t3zauXL48vryyOG8Ic8rx/bE9c/N7RkZHZ8rV6mi5UqnWqtWS4ziOaZpOluciiWNjWGJUpVoVK1rd3IfT2HdH6Mr2khmdkYw6RbcUkcqnrLFTrV2NKqWvDUeHSpJUtVKptSgAHDgQeU6kNwDh3c7F3anvYdBX2xm+VtSx3P1zJ8qW/dny8elKdWofw9v9dTX1YZAfdiooOYz0O5r6bYdsBSAHeAEkVfkAAAcgBJCj5xxCM9RTTmRCST7D+0ePHqXSBM6tIqdhfeAooPeeShmUgZAcg2E7Dh+PYr+TYE3xHD6G4XOP/QGgsQZE1ybEcpKMtVtd9v6777NXTp5kf/AHf8AeffTRgTOA9aHerzgA2J5S0FNCNngNv1NnRcEvUJkH/IR9bty4gQNJxsbG414/aKVxvD45PbUwPj7+0Z65PR+Y3LieJPkSq9jbE77fnZ2dDXRKfvfcNTWo755z+cAeCdTe/vqv/9q6sHLBibb4SJymU3EcTIVhNBcH/UOW686WSpXx+Yf2VyYnp6ue71cc13Nt27JUZK7apEjgZeipIjF1cx+qudIkMOofB2zL1jOJh8XflPaWf8hoL5XRblEzh9Qr6bcUOjMDMFFROH4O11jVWtUa6L3CSVBtX4ptrX4OA/vdWYD/KMIeBlkF4hBYQZucbH4bSrwXJYJBpWBwJRbAX4jODFyBQXlhJyVPx1F8QDHgpfatQb33iNIBWMicqD50gB8IcaqFDSlsAJsCX0TjiN7n5+cJzMEkx3uqNY7S5pasiWPvFK0Xa1NOlrKfUotTEbr6ic9he7h+lGCNqoejpq/2haxDTip/jJ098yH7xclXqP7/0EMP0fpwzSHyRjsbnBMqkRQtdIjcsW2Vdlevqzq/EsNBRml1dZXdvHmTqhijo+Pok8/QDjczM7PRbI5crlRLZ+rV5sWxsbEruWksmrlxe3q6uba2thafP38+femll3T0fp/fSTWo3+cnUC+fsbNnz5Y/vHSpcebM6emPzl84tLi0+OjI6Nj49NTU+OFDhyYmp6ZHR0bHGhnjZo4Roxi2nedGkiS82+2wbrfHgqBPadidm3ou2et3aaQbBs3wBjgDyHOM90zSFGO65LCuPCXcLj6HOd3YxgDYaUbJ/y0P8JyZLEdHmxCGQbqwg30NhqIUteRhh+JXQAdEMsiVFipyqrVtOBIfzgCo3xXoq+tnGOCHI/Xh9DsY9wBNCcAqUt8ppP/KmJbh4vtgWvqO5vvdLXMEpEWHANXhs5z66akuXcjA4rgA1mrYCkAd0S0ichybiuQB8I899hiBPlL2qqUQwIhtkMMErwHzZ6GsBwEfOC2pFJBRpRO8B3BWpDvlFBSOGb2Oh+o7R2ocnwHQ4jWV5cEUO/hCcZSyleUVdnXhCoE4APsb3/gGRf7Xr1+n40IaHa+rp8oMYZ+KkKfKMMpxGEyqiyLaVhCEbHNzm1L7q6urmed5mA/fabc760cOH7504sQTn8RxuiBEfsl1y5fKZWvL9/3O1NRUyDn/1RqLvtHcNxbQoH7fnCq9UGWB73znOwbq5ZcuXXLOX7/ubq2szBmOmCt7pTnHdQ4JyzpWqZQb1UqtNjY66ldrNb8qoLX5AAAgAElEQVRcqfpBGLEQ4i5JSnKrIDWF6CePpazozs2zGAvKOUCbPosZ3TKPTrpumGuSMWGkNOOEG6lhcOiUIhYn6psQBtHEKXovBFSKdjHQrow8JZ14N41TJ4ljC8x62qsKbot0vGK/S0FVKQOjCHYEPIjoaGKqqnkXPwsWu5RsV1PV1NAVGjpCPfLySIez6XINcq1DErM8Jxuh/35oYNgQkW/n+tyRpR1oyhVv7hD+dpwJKTQnHztHSWI4Scq2t7eIYAZgB1gCxAB8iM4RhQPQlaY77AHQBujjfUTBANm1tVWKhElhr3BGpDa9HDIj1W2kDK50juSx4nUhwHKXojIgMWIfuF7wkO2IkkSniIqqLQ7bCMOA3iM70/BWXB2ctbfbbGNtnb3xxhvkcPzZn/0ZcQMQZWM/cEiQhVDjYYezLkqpTmUSlFOxo4OQ0zb6/YCtr2+wa9eukWIdHIw4jtMsyyK/5K82683lffv23ZiYGF9wXfcTztlCHGc3ajV348iRIx3Nkr9/77ca1O/fc/egrpyfOnXKXFtbq5w5c6Zxa2Wl+eHHH50wWH5senZ25siRI3sPHjy4z/c8HxPQIOiSQGQlZywkhbeIdft9dZMb1EZVKlOR5Khua4o8SZM8CsMsjpMsSRKE40nG8oQbLDExkMO1k5JfihzXSfA0TCMzDJEZBOq4idNgcmKbI6GKueWCcRGFkR/2g9L2+la53eq4vV6X5pcDRCRYZzLLTYDMmYlvYSBbQexSSmoQTZHRoALHnWEsiOAFtbjJOjEQjNrXDc5cV2qaywetc2jYOdYqxWCL+S8EgJS1ACt9IBSLUFc6EcWg1CI1D/wiVZviKT8nB8nI8Fh2VUmBForOh3rB6e80IwdiZWWFonREogA7gB+ibwA6CHCI0FXanZTc8oztm99HKW088Fqv1yENADhw1XqFQDboh+Qg4TjDOCQhe99Hf7nUck/iiLZlcNln7rhIpcthMcjqEKve8ViE77KcfkeUT0Ce4zRLBwzf9VyfjgXpd8u0WRiErNPqsH/6p3+iVPkf//EfU289OU1JQt0CcFxspN05JyfF9TxyClSkrhzQwWQ8urQK34EcD9TcQ9TX6Qlgx3ewXeyz2+kkX//GNzYPHTy46Hre1TzL30mS9HS9Pn6t0WjenpmpbOmI/f68xWpQvz/P2wO36pMnT5qdSsd+9funqlevXRtbvHnz4MTY2OT0zMzI2PjY0Vq9tr9arY56nl9zHLuCaWlxHAvcQCkKp5GcMr2qBp7Ifm/ZYobXY6TS4zhPi6icGxyxXZImcWrbTmQ6dmzbVmQaImEmhDwIwFPTEmgnyhCdG9zIDYPngpu0nzRLZSwtpPg5xrNi5PnG2kZ1a3Wj2tpqlfqdnh3HIZqjZA05DgnuHBuD3zIicTkWtMsNFqcxEeOQPaCWdXwiy1NuGLlp8DxJM9QHOCTETWFyPLMsRX89i2MJyMBVbFsSymSEjH5wBf70FwnjyBY7FSnSlLciO6AiawnqCqAlc32IQlfwBKBRLx0KYcqWLWwHNsfUMxDWpEKbRd9H730XLPd2MSMdYJ2lzHFc5pd8isInJieJHIfvyvpzMWGOcxrSgnaxm7dukUofwDoMpWSv4zrMskwmuCjOeUy1dDgSEPmRRDurAHWqjzDTguqfoG0oiV/ZgQBBHMriME5jYkGETJlhyNn11IJIIkOCpeiGgEOUG4V4UMLeeustduXKFWLOz83tJUIf6v5wYOQIWJ+5LtLw0tlQpRWV0ldOkqz7y/OoxuRQ62SaUoYDfe2nTp0i5wigDn5BEASZKUQ0PTPTfeyxx1qO614SXFwwDOOcaVofNxregud525ubm70f/OAHWkv+PrrjalC/j07Wg7ZUpNnZCy8Y+SuvGLfD26V+kNdcy52Jw3h/u9V5otFozk5NTzVnZ2dnR5rNccdxykmSmEjBKuKbiryJTFSIi8iAuQDzJMkpFQ+FtjRBjj3NMdKS80SYIuYGjxlnsed7kVfyY991I8syUyagzAV5FNzJd6CMlFRR50aqlmaJpyxDlI4IWYIo5q5byzcW67cXVxrddscNe30rSxPOEUlTfTagbfh+Sa4zTYuBJAaLExD5SJo0dzw3MR0rFqaITHIqRB7HKbgCIo5jU5APIUSSxjyOYh4GEU/ShNL8iBiFaULYjhwJgJxKHe/U3aXiHbIHBFIqTa8mqRVp/09nwstIHdsCIJEaHivS/iayEXIgCqJJAKYCUwBXGPTZ5sY6a21tM9SiaaxrMQAFUevYxAQbnxinaB3bQRkFTgHS1ZValaJeRPALC5cpI4PPwdUAZ4KyHpbJHMuRTkUMmVbJEcC2pNgMxqTG5Czgd6xvmKgmNffl65KkJvv3pSysOl5pT6nkhwyHdCDzVLpQWC8A/ZNPPmFnzpxh8/P72Le+9ccEwEjJI/2OJ44X+1KpfxWhq/T7cGeBbLeTsrTyXEn7g2fwy1/+ki0vLw/IfLAz9l8ul/PHH388Gx0dXW82Grccxz3rOO6Hnmd/mKb5jTwPl9M07d28eTP6i7/4C11rvw9uwhrU74OT9KAuEe1p58+ft988d8597Re/mF7fXNv3pS89dmDv3NyR2dmZR6uV2mTJ96umZTnQYA/DUPT7fa7IUMOEL0od54gOY6q79oOA9THEAxl11MnRXyZEbDtWaDl2aDluaLtWbDtObFlmwoUgiU3BecaNIanNocBU6XSRNGtx++OIJGXmG6DO0zyzwn7o3V5crq8t365Fvb4dhaGgWjXVXRkBN36qyWKyfisHnVIvdBITOa8xNtKvjzT69Wa9i9ncSP2ncWqE/dDsdNp20A+sKIgssOwx5jUMQoF9wU6GYdCodtMUHANlMDBGRnp39pArljfS/8Iw6Xn349NY9OozADbbln3jWDvp3BfHolLJiJwlcEGTPmL9bpdtbW3ScBphSCIg1oE+cxphOjtDvwPElV47auaI4I89+ggBIwhicI4Q6aJHHYIwmE6nRtZiDYrshgyFdDJkrVy1w0lQl9r8ajgL1jz82nB74zAhcXh6G+0H7Y0YJSsKh0BYFDl//PHH7O/+7u/Y9PQMe+mlv6C2PVVqAKgjYodTpUSJhombVHJRdIhBo0FxSy+6IrBWfAfT4lBfR58+onWULJCWh0Jdt9vNjx8/npw48URvfHxiuVwpLyRJ+lGSpO8nUfShEM6K77PtEydO9HXr271/N9agfu+fowdmhUqb/S//8i+dFmt5r7/2zoTI2Oj45GxlcmLioVK1/Ei5XJ6plEoz+GlaVtUwDEe2DclRl2h/woAO/C3bzYqacc5YEPVZEIW5VBKL8jAMEV+B7Ja4nhu6nhe6vh/ajh0KywTAJ8K0U2EZUo4dleI7BdUG5+YO4U3sE3E8hGKEyeIsYXGWctOxRb/T91ZXb1c21zYq7c3tUp6kIoliA2CGmquqm6oiueqHHmazZ8gmGCyZ2jPTHp2e6DSb9a7l2Amq+DR/PY6Nfq9vBUFoRmFoZmluJGkiol5gtdptu9Nq2Xmao5dLcC615UyBXxXhbkf5jfZP0TqieZNqzMOPTwP0O6LHgtymGOGK2a+AXQEn9gOADGjSXEtOLYOEKwCfVN0MUovbO7+X1RsN5vl+MRlNRszYzujYGDv2yDH24YcfUrrZ81xWr9coci9VZF1a2XH4J3wMgL0aEIN97UxfkzwH7AMZEkTdyF7gb8V/kNuSw3fksBdZslCQK50H6bBZBkbgQiVP8hkAtAB1pNq/+tVnC0fFIGAH4Q0ZB/AfqDQhuyXvfNIlMyQ5XJwc3NiVM4SX4MheunSJvfnmm2zPnj2krgf2PerrWAOcpbm5uezRR493x8fH1vI8u8G4cdYS1geWJc4zZl7vVa11e2Mj/NrXvqZnt9/Dd2UN6vfwyXnQlgZZVwxbee211+o3NlbGf/KTfz3O8vzAgQMHm099+csPP3z06BOMcz9NEqeIyDmNKqWaeTqIBgkcivGcuFGrSHcT0V+vnQtTYGpIhk40ZrDIsp1gZGSkV63X+p7nBYZpptw00gFVeofOfccp+Y8UtJFiNXEDty3WC/qsFwbcdV1nc2OzfPHCxZFup+MlYWwThw21d9Rci6Ew+Eep+pupdothJkQCKwRmTBGbjh3sOTC/NT471a6U/UCYAondYlgH8gJIWuecpZmRZqkRh4mJNP/a7XVv9faKF4exjf2jXJFlGU2ZuxuMqW2KAF2CKhHAfsM4kOFtqKhXEfKUSprq51YCO0o/HalyTKnb3tqin3DQSh4kV2V24Pjx46TABvKgItaBmY5oHFF7o9lks3tmKdX8+uuvs9HRpqy/T0xQWt4vlQbZDtXtQMqBlASRGQqlEaAiYiJMUl1czlBX15Jau/qc6itX0brqb78DhKkek5NzBJBGJI4a+k9+8hPWbndYo9EkPgAiaQAt9on1V6uIrKUTo4Bd7ldmAIbXoLIPsJnngpMhQ3jY+KOPPmI/+tGPSPDm4YcfJqU7EOiQ1UA7HWrt3/zmN7GGyDStru9710ql0sfCsk4Kln/QyaJrse9v/+mTT/YetHvT/XS8GtTvp7O1C9eqovOXX37Z//f33698cPp0s1yvzFWr1QN79swdbzSbD1Ur1brneaOO44zj/gQCXLvdpsIhyEoIonGTBngG/YBS64i0lAobonKw2JnBIFOWciOPLcuKbNuNXFdG6F7Jj2zbik3LTNFpjtiLarnyjv+pj/94LAZVONW0NCNJM3Nra6t8+/ZqZenWrWrQ6dlJnGAcCEf9HdFwnsn6rAJ1OCSDEZ8AfKLcsdwr+UGlUetOz89tjUyOdU2Lx4ZhIDcw4KgN9F6ynOOoAexZnIh+L7B6na4dB5Hd7/XdTqtT6nU6drfXw/S5geiJEltRdXSAA6L04fT7pwG4AnJlMAVyCtzU8QzPgsd7dP56PdZpt1kLsryqVzxLWb1WQxRJkfrk1CQR3jAsB/VmEMSQvsd7AMlur8uuXL1K9eJ2u8V83yMmfA0s+ZI/0FVXM8+xTkTd1J2QSclXALYCxx0FvUIuFl4NpsiBB2BiaJ+afFfQ1AoWP9mG2GtFXz5Nn8P1VBDqMpnah/MJQP3kk4vs/PmPSGXu0KFDFEEDrHFMtVqdlctIw0vnSmU9cK1AenbYAVG/06ChOKbvg4iHfSHVDllZtM7h+B955BFaP167fPkydRrAidi3b1/2pS99KS6V/E3DECuM87M8Zx9kWf6uVbauzY6NLR87dgwqdDpivwfvyRrU78GTstuXpID8r06fFh/8z//pbG5uuo2JibEkyya7vd6M59qHvFL56OHDhw+OjY7OCtOsRFFkdbtdklUlAOj3aZCG67l0MwbRrVVM3SrGYJLKG800j6MsisO0UqugRxfMqMhx7LBcrgR+uRR5jhczg6UY9gnUjMGQJ0ZzwWD+LwA7WrooU495reQpJM7C1av11du3K62tlh/2+mYaozNOpmSRaiXGMkaNFvXn4XQwgYdknmW1Zr07Pj3VGp2eaFUbtT43qII/LPUyuIQMqXBHHDyeMQPZ4zxNRRRETqfV8TdW16tbm5vu5saGDRtmacZhV5Vyp/2SEppkdduWU3TMF2zzHfTeIWiRR1EMlSnep1eIRIZtWFRnp/q6MIjNj/o3CGJ4Iv1OqWPUvbOUTU9NsS996UuUikZtHE4bQFVOQ4PGuk9ACMBbuAowl9s5d+4spcURlTZHRigFT8x7GuYi6+eqvAHnDSl45YTIkHhoyAt+L4SIyBZQo0MGYagVXx3zp/4kp8hglpBjYtX+lfPw1ltvs+9973+THvzv/d7vDQbP4LPN5ghF63CE1HrxOjmt8Z2gLol7MlPV63QGYjb4nmzv61F/PJyeb33rWwTiiNYB6qi3A/Dx2tNPP83Gx8eiarXazXO2lGf5R0kSv+U43gdTU80LlmWtHz9+vKdr7Pfe3VqD+r13Tnb9iv7+7/8ehVm7w1j5Zz/82fj1qwvTlXp5/+Tk5L7Dhw7N1Rr1vY7rztmWVRWm6UEGNgxDA0BOj6Lvm3qGo4j6hnETw++qfztJEii8YfxICga7ZZlRo1nv1evVvmXbkRAiZjlPHMfODNPM4zii2zMRnCQlvOgX/1Ss/I2ROyj0xWQ1nme53e/1vAsXPm5urG9UjJzbcRQZIMcBdKELjmlkqg2J8KToSVaRoJy/bsDpSEanxluz+/ZulevVnueXwlzsJMVlU5N6IF9OYA5nyOCgBKS5kaWpSIPU6XY73sbqemVrY8Pb2tq2IMyTpeiOk+lmRMNozqbWvBSEf8FsYRdD4IoUuDofKkId/F0cf7EUioAJzDH/3JaKblDwSaWue6fbYS0SmelQXR2A6TkOa9RqbO/euUFUifNr2jI7g9/n5vawffvmKWpH+v7W0iLtEU7CT3/6E2J+nzhxgk3NTLN6s0HOBpENo0hOQSu05dHzQN0R1OKYSqfGlFH7cEsfqc4VWYSdyXgqI1PI5xT68QNwLxj8qLejnKEcU5Wyx/bffPMt9vLL/8Cee+459sQTTxCwwi4A3NHRMQJ2lBhUhkOBdxxJB3TY4aDSQhGpq/UPZyYuXLhA2z18+DC1BcJZQrofTHw1IAbn6+mnn86eeuopCNZ04jhe7nS6C5Zpvl4uV9+oVuuXnnvuxBpjLNHAfm/dsjWo31vnY9euBtH56dOnzfX1dfv0xYvu2Q8/bK4vL++tVhuz9Wpt1vfth+qNxt698/OTtm2PpFnaAJij1oubHyJuRJJgKEMRDlEVQAgpdyK+0WQ1ROZxDkDHzcYQIvZKbui6Xuh4blgul/rlkhdSSxqVUMF4NymCzCg6zwnMCdgFJoOhrxgCJL8+BT98wlTyGzsHqKNILYQQrVbL31zbLF+/dr3W2t72DcZFTmlxhM0KhDnLkWKnxL/q/ZYtcQSokoGdmo4VTs1Ob+87fGDDdtyQWyLhCD4HETFJrXJE3FEUizgIMahG5HFKWvNJkhpJFIs0Tu2wH7qddttHOr7b7dKEOphE1YMHbWyFk0HpYyaJcir1rj47HOGq19TnqDZfzB9XA1eGxX7U9DVE1wBjrAPz6KvlMtu/bx8BN8AHwAQwRhodxwvy1+HDh9ihQwcJvPFsdzt0/vC5n//8X4lFjyh+z9wcG5+cIIBWoA6iG9aDdjNYEO8h8qUMSXEdIMWOhxzLqkhpsp5NJQn085PADxwhNc5WCQAVferF+6T/AzeTtHakc6GA/ezZc+znP/83ar9DqQH8AdgBEXW93qAn0ugAdmR11HUBLX7oLFBWoehNx/dITwDiO5FUS1ScANgFrW2IyLFvEOawL5wDAP25c+cI4JGqhzb9sWPH8unp6aTk+50gitY4Z6cMQ/yy5HnvlMsjl5977vFNXO4a2O+dW7cG9XvnXOzqlQCc33jjjdJKq1V7/9Sp2rsffjh/deHql48ePTr3+JceG69US3tq1epks9ms9YK+tbG5OQA3ipyL6Hxre5ttt1tSQCMkFruU6aTua5bHSZyFQZiajhmWy+Vgbs+edrVR76NVLYMKC9CuAGliLJO+m0Ed57hxR7gB4m+kY0kqtNAG/4xnR4K6IYRpmbeuXa8vLy7XWu2WH3T7VtQHF0+moQWwvUiX0k2+uNFjdwQyxShYAkXXjUuVUn9mfu/WgYcPb+acxTmHcorSfyv41mlqJHFsdlodq725jdY2MwojkcaJiOIIgjwii1M7SxI7jhMrS1KRZiRaQ0dJQDM0NW4QqSKajWWKWgH2HQ5A0U9+93tKPx1gNEwwU5PGMIgEoIJziuMFexxR+kijyU6ceIJNT0/R91TNH6COawLn/ujRI2z//n2UPkY7mGlDEU6yx99//z22sbFOMrJz83vZ3N69MmVeaLVLFT6DIUpHlwIAk7ooQrDcwTuUffroWYfjiIuMuAamvD5kvzmnjAa4BgZ+B7BDvKe4XmX3gHwP1xt68MHVUONVVdS/uLhEdXXU0rGPr3/96xSVA2hJdMeX7W2okaMdbQDgNOJXEihVtK7IoZYQVIZABgPkO7wOMIedYXMAONT5/vAP/5AcBjhJ6JmHLdECB+EarOGP/uiP2P79+xPGeBAn0ZUoCs+5dvnH1WrjHd+fufLMM7PQi/8NFMrP+A9If/y/bAEN6v9l0+kv/iYLIDq/evWq8+//fs67svKJ/+Yvf7lvc7t9uFGtjk9MTs3u2TNzuFlvjtZq1bLt2DXGWTkMAjuKI4NuTAanmyyiL5LsFIJq6QTmiNilaEweRhEEZFC0TDzPjaqVKrHY/ZIXVOrVwLLsxBBGingL01QG3b0khCZrv0RpQpqZgB7abpyUxgigoCH6Gf+lGMJEpGx1O11v6cat2u2llRpKDlE/EJ1Wm9skM+piyzT5DClngLsE1GJnSE8XzgaE5yGAMzY12Z6em92e3bd3G3ImzEDfvDwTVD5P0acemFub2+7m7TVvc33DTeLETJNUsCw3MhDmkownaWoiDc9zJmAQZBWGyWEACPTND8CJ+rqRTZBR5t1PBfyf9rpUX0PafactS5EY1WhSNSMd2wGbfbTZZOOjoxRJjow0CdDwHqVg0pRVqhVqzQLgovwCgKc1FxE27LGyskxP9K3P79vHDh89QsCNB0Cf2h7TnNmmQ+UPABgcg7W1dYr6AeQ4Gzg3vX6PuBsAeTDuia8RJwTwpDpXCOwoFT7Z2qba4Sz6HNjoI02Q3srUbkedG5RhSsmpWV1dJ5U5AC6AVEnHYuAQslBIk+O7APbBuSokkMk2xVAfSrWD1V9c08pRU04UbI/jRIcA7PHiiy/SNvHAvsGG/+CDD+gz2Ob+/fvxzPbv358mSbzR6/Vveq77S69cfnNidPzNgwfnVsbHx6EXrx/3gAU+463qHlixXsK9bgGaQvbKK68Y7733nnXz5vpokEUjvX5rrNXpHIui5Imx0ZGp6ZnZyUOHDo37nu9zzizGczMI+mJtfY1utoiWAbgA783tbUq/44YOEhtu6hnmoWVZHkObPY7SNE0T0zLDer3Zn5qe7AHUbdeB3ioiCCjFkXLYTiIdkflQAbrIXyOiKjKXv4579pvtT8BiGe1217m9tFK9fWupurG+XnFtRyRRZEApDWIvLoaEoMsJ3IB+QDdipQI26BmXITMkbLNSyQ/mHtq3NbVnpjUyMdYhLp7B86LTCevlEJ5pb7ed27eWSuura/7W+pbPshwJehhU9qUxjl52jvq5MAyUCCRgFqBA0SMcDDDxCwBXfdcYSDIciSswv/vnMLgPt64pMFctZdhnMWyEtgtAB4DPTE2zyfFxZpoGRZEANPyEYwAnD8Q3TGG7fPkS++STj2mwC+mjExseDoRJoHnz5g32zjvvsIcOHmBPnDhB28ADUShAOU1z5louEwYcjpzduHGTIlUMgel1e+TgwWmA0wEHC7YCIOO7cAykcI6UjJUkNhnFK16CEtbBz1qtyg48tJ+NjaFNrTLgTQBsoUuPPvgf/OAHxIYvomMC25WVVVqvGl4DYCegzsADAM1CloyGQZ1Y+5nUnsdaVBZErQsR/GuvvUbHgDY6ROyI5rEdROmnT5+mPnYAO7IKKAmAwGdZlPFq2bZ93vXctxojIz9tVv2LjLElLSf7m28Nn8cnNKh/HlZ+gPaBNDsI3S+//HLp42vXaj/9yb8+HIXxQa/szz985Mj8wcOH9o40R8Ycx66FYWijOwhhYrfb5p1uh9TgqEaIFCkimVSywXtBQDfzIprOkySGQjso2UmtVg2q1VpQrZZ7rudHrudFTPBUCCPNDUiypDLKQkqbdGFkm5FKvwMUES1jP+grV8I1aD9CqvTX6M186lmlaJmGogmxvrruX/lkodHZbpWDXs/DrR5AGvb6lAmg8aKF8he1JhWRuurbplo6gMI0WRhHSalW6T105PDmxPREuz420lNNyFmR+USU3trcdtdX1vxb129Weq2OF4WRC4EZAHkB4sVozgBR4qB+TkA9qBnLiWJ4DIN1miA6LbIXRap9GPQ/DdiHHQD8rmbVq1YxBUZ4D2AMwGo26mxuzx42MTbOggBgKvvHoQwHAlm722XlSpmmsH300Xl24cJHbHZ2llTmbNJKh767RfyLS5cusp/+9KfskUcfYc+98AJFptg3QA0gjXOcxBkLegEB2Hvvvc/efvttdnt5mdLRPrXNydQ5PAbFDYBTosh22JcisA1IhoUKnspQKFB/aP8+Njs7wyYnJ2i9WCuyAsTfYJz94z/+IxHWfv/3f5/a9OCEIIIHKOPY1WhWAnWcpiKbMtyGBycBZRypty/T8jQyt7CxGtcKtrtivaO9DRoA+PcF2yC7gVQ8etvxGhwK1Njn5+ez6enpKMvS5SznZx3HesUrlU49cfzhszMzM23OuWwr0I8vzAIa1L8w0++6HfOzZ89a33/11dLilSvNq5euznZ73blSqXyw0WwcGJ+c2j81PTk6OTFRE8KspFnqUIqTiG9oUeuyPtKomI4FQY2ivk2iMog0+v281W4BZTLImVuWFTuuHTquG9Zr1bBaq4ae74emaSa5YZB+F8qlikBGNz8GYC9eKdqVVAQK9Tlgn2Vi0IdUo6Oe4s/4L0SKyeWIhO21lfXKzcvXmr1uz0uC0EEGA0M9EqjHFeltqqEXg1JIGzzPiqgLE8Yiiduc56ZjRSMTY91Djx5bb4yO9PyyH0LrnW7uGMfKMp4miVhfWvNXb62Ul28tVsMgdFmWW9xAcp3TUBccDm72uMkrMZgBsU22vw0AXWqZ70SdNJI0VqVTqZImp9HKtLQEdfV1DI6RtWUaeAInAG1VUTH+FjYY9HubNJGsVq1SxDgxMc7GRkZZrVqh9DTIc4go1cjVsYlxisqxfkTiy8tLlKoeGR1ljUZdsvaLygpAHdEvIvWnn3mGIn44EgrU4YElNOMcIHaWnfngA3bu3HkW9gtnYsADkEJCgzICDevJSJLnPQQAACAASURBVO0OThfEXpRToxwZRRAE6x/XFWrhIyMNNjU1wWZmpskpAVAjCoctkMKHEA2kY9Fbj+gYzsrGxiZDCl5NqcMxyOtWDvODbX+lt55a6OTFK0sFMX1H8Rrw2sbGBoE20vDIeqBLANvCZ+HQnD9/np4QyMH1gn1AuOb48eOYz94VwrwWJ/G7tuO8Pr9n7t/zPFx89tlnt3V9/Yu9t3/GW9YXu1i993vXAhi+8sILL1Rff/uDiTPvvXfg6vUrj/e6vccfe/yx5iOPHp88+vDRvcIULm4W6+vrnG5kPKcaOdqZAEsAcBqsUsw2B4EN7VR4rR/0837Qh7xX7HleNDE50R0ZHemNNBpdA1PTIPhF9HU59VO1pd3RkAZwQXBPUqcKkJRoCCakyX8OmKsmZT8lSH2WR1HzNba3t/2t1c3q1spGI+j1nDAIQEijVDvU40gzHE/URAHmqi0plyle/I0bKWq54AyMTU/29z60r3308ePrpUolEIaRWLaZA8Akcx/kuMRcunazsra0XNlY3azAseBQnKdBMvJmjf1hv4p0RqBNZC45SxwOBtWmiwcRwyitjNGvMteh2u1U2pzIbQWoqbY8vKbaqST5DbVoydpGhEvp4MLJQDQKwEb9HCA2t3cPtX7hfCAdD1BH5AhgRzr6W3/8LWY5NrWB4T2kvLENOAQze2YHjgCEZ8Ae//73v89Gx8fY0Ycfpjo8sgG4DuVgnITxTLBPLlyklrKrV65SxK6iaByjWjv2jWNQYD0sBjMolxQlDEU6HAA7ZrVTG17IavUam56eZE899RTVq6XIkEm9+++//z6BOoAUoP7MM89Qqx+eWAsp5zUa5FxQyYQiddldoHToyUlTM9vUNV1o1ksyoMwywJ5oYUMaHr38YMHLufHyWoEYDfThsR7V7oZ2O7TdYQpeqVTeardbV03LPDkyOvqzslc5NzXVgDANUkD/+V7Qz/IPTH/2N1rgM96yfuP29AceIAsg1X7p0iXr9ddf9y5cuFB99e23j3qWf2h2dnZ+ZKR5pFKrHmo2ml6lUinZnguQEbiZA9BxQwERDUNV0JaGuxC1qRUEuIIVnKFmHkQRxpqmjuPEjWajX2s0+pVyKfB9P/TLpRiNtJg/SkVzyYInwhTV4BMpH4vaLNWIC1CnOIcGeRQAXlTbqeWoYM5RbfSznE/OUODmcRyZ16/erK4v36601reqURBaaCOjqLyQ9ZSROv4u5pEXUbLqbcbNmjIGYLeZZjoxPdmd3runvffgQ9uu70Ug56uMBssxY4Zz6LnfuHK9entxqbK1uV2KwwgqcRjeQkahyWOUDdi531L73EBydKelblh6dKfNDpGhZG4rUFER4zDzWjG61WvDkqwk6lOwv9XAEoAsQB3641CMA9uduAU5Y/V6lUAIrG18DwS5xx5/nK4VpMqRzQBuAfDqjTo7cvQoRbRYF7It165dZa+++iqzHZtNTE0RiCKVLB0TOE4R++T8JXbmgw8ZBGC2t7YHc8cVQx3gTTPVHYd+yh77HZ384dY0vK7AnhyhwZx4mgNHrHrPc6i+riJxlBWwXZQ2AKQgqgHckX14/vnn6RrFOvHvBvtGpK7S/WpQzHBNXYE6nCK1FmpzK9r21NqxbrDt33vvPbJZoSZHDlIxnpWcC5QjsCa8hgfO21e+8hWUB/qmZa57rnu6Wqu94Xj+61Nj9Y8ffvhhROt6ottnuXf8Dj+rQf13aMwHYVMDNbi/+iuxmCQOu92prq4ujW9vb8/eXF58yi+XHn5o/0Mz+/btm5mamppCq3YUR3wb87HlHOdBm1YYh1QzjyV4DUZhFtF6nuUZgu8kzdOkXClHjUYjnJye6jWbzT7jeWQKM7VsO4NGeKI0ujG3HIhHcCjHbeJvy0J0Dr1UijVlLZkiHVTMJdkIPdq4Scq+Y0WJHzqr9K9FAr2MZQHM6IajsZqYW26kWSb6QWBduXiltra8Wu62Oh4BepLKYoDqQYcPMpTuxq+ySYpRWpdmvrMcQiuZ57vp2NRkZ3RyDEpybdO2iCYfRTFPE5oHTnI5EJa5dfVGZe32WgkjXaM4NrMkoXQDMaFpUtjOZC8lggI+ASRFZfZAgj61TEFopcicSJ4BHBCMhPXpqUAOUaIapkOqdMW5UJE8bK0idFWTRlQNcEXUCVAHOQ5/A1jGJ8YoowGnB+1ocEagU06p+ckJVq3VWLvToQElWSbBCqCPbf3el58iBwHgh3o8WsIw4AV8DJxvRKQKRHE8nU6X/exH/8reO/0+W15eIfughQzABeDEttW8d8loB8BLeVip6iazHspZgeSsAn5E33gg6yMdHfA2cmpvwzaxD6wFqW8oxuFahR2x5h//+Md0PGhtw3pw6SCDAGcFNgEIg5wHLgZdlQXRcZBhkTN+By2EiqCoeBoqi4IUPOyITAiic5DhlPANtoV/ryDNAfxxPtHDDlsjg3Ds2LFkbm5P4LjeJcu23zcd8yfVWuUUC8ObL774ItrcdLT+BYCCBvUvwOj38y5P5rlZOX3aPnNmoXTmzKnRhWs39nY72w/nOXtk7759+yYmJ2ZGR5ojpVLJtx3HgUZ7p9tlnV53kNalG3wcUWqZQ0PbdVin26aIvWjxQViTup4blSvlYHRstFer18JytRwZppkYhpGQhjvH9DS6ueYQbuFFZISb2WAaC3qMAJRpyi2w0jm1RFGXMTfA0ZOZesJ51Lxl7zLNLkuSmGRpsyyXGC/JYYMbFZwAbDeIIiPodUWn0zO3W1vW9lbL3lrf9HutjhP1YytPEqjKqeHaMmVKAC/b6AhoC4CHk6FKEEmeQYUNc9PTWqMW1prNoNqoBdyA75DncRzyOIyNMAoEdN2hJX97+bbT3m7ZaZKYUpnVQP5djgslXXM51ay13SKddICCfErBkuFedVKSK4blyPfkDFkouqFOPMxqj4KAAAmHgfo4AEsxrgHYqhULwAywAjCpVDYAWKWVEYXWGzWprkcgF7JWa7sAkqfZY48/xi4tLLClpeUC5CSJDYIqY+Pj7Otf/wNaGwAIIIraOVjc5z/6iCRkkfJG6higiFnuaF/7p3/8Z3b+7Ec0OQ3rxNpkJAxHUG4fUT1S9qqPXoI1NOt3QF2m2iWoy5KHHAIj+9zBHYloJgFS8Cgb4LhVNL5v3342MjJKnweAfu973yPnBD3k1arkAcCxwT7hUMGmsBkU5VQEPnxfQZQuz7dJ31WysliH4gVgvTgmADsyA9gv2tuQQcADNlSOGUh1yHig9U6pNs7Pz+ff/Ob/k9mOc7vb71+1bfvHruu+fmB+9v1nnnmmpbXhv5g7vQb1L8bu991eIe06Oztr/+DkyfrKjZWRyxcvzadpNO953t5KuXqwXK08NDsz26g3ajXLtn0wrgGISBl2ez0CcBDiBqlcoDbkOC2TCfQHt7eJLIdoxbHttFQqJbV6rVtvNnrNsWbPdf1Y2CKRk89TqJkDayUrq0ihUz4dhF+qixeccHwyzzjF5viZpgSEURxDoIWHYd/o9wIj7Pd4FIRGliZgrlOdOS8ERJDXlyeM6pck6E5p6xybBLAnRhhFIugHKC9YQa9nRkFsZVFiZgnkWWVCn5wCKU0imcmFwEuhlC5JV4VGN6J1AKSwzNxyncxxncTz/dgr+5A7y2SESiEwZqUjtW/kaSa2t7fNIAiRFTAUyY1arkzZ5oV+bPwNkiKiMALxgQ0LB6NILSvg2hGigV0sSYArCHRKWIayJaTEBj1+j0BHEawQjQKsAaT4CdCUs9Al6BXOkgRClE0Q2SJzQNkDOegFUepXv/oVqvu+c/o0u3b9OgE2fDZ8HtEjUvff+MYfkrwrwAhnDYAK4Hr19dfYW2+/TelsyKMCMNfXN9iVhavsx//yE7ZwcYEEXrAuPBWvYDhVrUBdrXvQljekDIfrRgFp4UySYxSj9EFOmqB2tmZTzoNHdgLrAdN9enqWrjKk4H/4wx8S+JLE7dQ0rQ2vA1DhNMCOcJyQlh+Wqx2O1FX6XZUBYGs1JEil61UGBSl21Nfh9ADU1flR5QPU1jG2FVkEOBc4t3DQkIafnJrChMO1PMtfE4bxi6mJqX/zvImVr33tEd27/gXc6TWofwFGvx93efLkSZexUv2HP/3+3ssXLx8+99HZ5wwujk1PT40fPHCwtn//Q2XXcy2EhhiLqoQ1KJrBjZkIcV0CeVWjLJVLVPuOs5R1eh3W74M8lbCR5kg8OzMdjk9MbjdGm52MZ3EYJVkv7DNbWExYRp5Q7Ztxk6ZeIQUuNeVSmULnAPUkSYw4iSkfb5kWj8KeEQUBJpWZnU5bbG9ti9W1VWPt9qpYW10T/VbLSIK+AelYw7Ryy7dzYTk5xEWo7pwjKoM7IfMAkvENICZyOcadUhockGcJiwuavybrmtB3p8gJ0qQQKxGCfirgRXZBpbUHN2aAvGXlpm1KBXcIzUBEhxvwUZhjW1CmM0xuGKbAfw3MTScywXCfOJHditnuKmpX+6C10frulH8l4xbRHn0GCni2wxwXbe9SwQ5lCsd1aN1KREWRygDgAACcb7C8EQEPWvTUKNeCma3KAADu1bVVtrS0yPoQXEliVimGsABAjxw5QnKx777/Hlu4coWAHHVzgCUAHkS75198gdYj0+Y77P0f/fjH7Gc//1f2ta99jRwD1O+vLFxhH7z3AXv7rVPs1o1FIvuhFEEjYKmPPR44HCrahV3wOw1MQY15uFugmMxGl4J6FJwFOIIA48ZIkz32+JfY888/R4AOYMZ+kH6fnJwiIIcdMHQFTgQ+c+jQYYri0T+O/WL/AFQ4TmEQysl+w9Phin0jG6QcJsUDGJYhVkNlcG4RqYMMB9Y9sgdwvGAj/ASA44l1YawtHABsF9vEeX7qy1/On3766aDd7pwJw/DVkfHR/z1aK116/vnnV+/He939vmYN6vf7GfxvXP/JkyfNSqViv/POO+U33nh79tq1a8ejKDqcMn6wXPLna43G5OTERGVyctIeGxuzoKIZRREx29U8c4p0wPpNUmpZw41QMa+FJdvHQI4DqOMGjf7jsdGxdHJyMjaE6HPBgjTLEui0Yxsq9Yf0PfaFwShSQxbuAcaHU+TK4yRGjRkTx7hpWhxa4pZpchPIJ0vXdBuM4piTgl0Q8TSOoLjGIeuJCJlSzOhBtmwZpUukkyNVDUZDPwwCZuoHLsZ2kDobMxERU/K7kBYtgFMCuwRRmlVeRLyKYKWY6ioShrgMxdKUvM9ppLmMBtEmZXJTCA7ngHYv7+FqkMxg9CvVGFBjBR+Afpf0P4lBhaQpABap4mL6l2Lnq6PCehzXY75fltmWoo6LiE4Btqor074Mg924eZPmoh84eJA+g3M33LcN4EVmRkW8+Im0NJEpOx3W68nrCM4eXoNzMDE5yX755i8J1HGd4T2k6LFPRN979s5Reh294LKUIDXaX33tVfbaG2+wxx9/nB09epSi0YXLC+z0O++yN//9TXblylVGffjEiI/kSNNiapsUk9khxknOgdwudTAUg2Ckq1M4cRYm7yHqd0g5EHV4kOPm98+zkVEAsrQHgB6M/JmZWTY9PUPOExwUKLohIoZNnnjiBNuzZ44idQA99qsANwyQ0t/RDlDgTk7o0Px3JUKj+BKKAY/rAPuE4A2icWwfWQDo5aNMIssUpGlA+wH4v/vuu1SDB9AjHf97Tz3Fvvrss7Fpmlct23prZGTsHyt1/8zGs89ee4kxDBPQtfX/xvv03ZvWoP45Gvt+2BWIcC+//LKxf/9+49VXX61sbGw0biytzizfvPXw+sbGV7M8P2ya5t6pqWl3YnLCGRkZtavVCqd//Lgh9/vFzVZOTpNJa6nehhQkoiBECEQcylMW4bWi3og+4LGxcUQhWb1ZT4N+kMZRBKIc7lqkZRZiTCd6nYOQByGe6O6SUbJMKWYG6txRBIDOqJ6MSVwAH9/zuAdxEssu/vaJFW1CFYz0udHexQnUEVED/2Tq2qa0MHkDRT+2jAJlpK6GeqBVTgEltglgGwZFk+amG1DboSiXAH0owpIpfdnSRjE/hEMK6doCnkjGVhRiJ7QtELcw1xs38USK1Ujmd0GKU+xrRO9q9vfQwBh5guR+h6VbFdDKSFTq0Lmux0qlKpVNVB0XdXEVGat9qmEjqGUDJGT7k4xIFagD5ACMuBYU0WyHUc8JxAFuGxtrVPOFfCkIXNjO6ffeZbcWF2l7qLd3Om06n/R9U9BEN9meBZU3aYtTp0/T95DmBgMeQiq3bt5iZ94/w07+/CS78NHHrN/rE6gPt+OpjIVyuvC3atGjYTBFK6IaoEJZEcpq2ASIO6RCm2a6z++bZ0kKDfbbNDu+VC6zZ599lh04cJAidVXnhigMGOcgpj3//AvsyJGjZAclp4vBLwDfYVAfXivWA02A4UhddSoMq/rhO3hdytSuEqkQawYRDo4YjlG1NOInauvobYfToWawP3zsGDvx5JPp1NTU+ujY6PsTk1P/VKlU3p798hPn3mEs/gvNhP9cb/0a1D9Xc9/zO+MnT55EHtYNw7Dyf/7Pv+y7fv3G4cXFxePcEIcajfqc5/tjjus2hBCGZVmGbdt4kre/3ZLkKxlxhXIcahAQCCOtTnFMEbkSf62oWQNMEcWgXalcKgNkKb1scA6hmVwIkVmmlQMolXgGIlOk3KGSZloWRzTtODYH41jWUlOw0QsVMCFvTgUIIlYHaNuWk+OmTwNcVBQruAR4w4BmC4Ev8d0lk63QpKMcexHlFjPXCaDRW01C6swq5Dmlet0Q051kcQoeABHkCtAktS8InEhbEptZqd9R5G/ROtFDDx4CxE4oPcwY8xyX6rZIxao0K6mKDQ1oIYcB/ekQvym4DYN+9CH1OHUDV/3pw5PnQIBDpE7kMFn+kBkA9MoPTZdTpCwprZpRqhjrUvVzlZ5WUaO6JmTtd0csBetE2hoROQAN6XwQ4oIopGsKDgEGtmASGwmsJAllg5CiB3Bjgtv4+BjZ8vyFj9i58+cHjHPUsZMoYctLy+zlv/8Hdvqd06zT7hCoY524zu5OuQ8z4nf6zyUJEZ9X3QAKPFUNWzmyIMolCfTe5donp6aod/6b3/wmm5vbyzzPH+wTTsypU6eIBf8nf/I/qNYtMxN9+rc1APVQijXBhup8knNbgLoq7yh2vMqSDZPr1PmCjV955RU6HhDmVF0dKXjV4YB/zwB/CPqgfx379SDj22hkT554sn3kyOGLD+1/6GS10fhFfbL5VrdSaR/kXMrZ6cfnYgEN6p+Lme/9nZw6dcr64INb7trahcqFy5cnVxfX9nf73UNBEBzudrqHbduZHhltVkqlsue4rqMUyXBkuJkREzeJKX07aIlSo0QBTwWgKhJRQUqnmz2+Dz1t15N9wCraNIUJthfFkiA/4bO+51Fa07IsmXHGoBdDcLUdtX26wRVgRWA+EOeQIzapFk4zsxHtUuW7iMblABeZlpbDVXZAXcnBI4UtRT+ImUfj1+VY0uIlYsYhulWStJSqGGpnox71AuwV+Kp541gr3aSR3sV3KEp2aZocWgBJLAbDbSDgEicM07hAVIN+vOd6lN7HuVBRGKVkaUGqDUuO4iTDFql0OBdwiMDeprJD8bsS4MM6hGkxx3ap5Q7ZFwUkKu2uon2ZMpcz0VV/t3JUsE9VQ1fHjXOnyg4SCHdSyq5rE8gC0BC5IkWM7A6G+mA/0GhfX18jB4d4G50O2R4A/MwzT9NYVqSRb9y6yS4vLJDN8DeU0Up+ifW7ffb//q+/ZafeOcUw3x71aThv4A/gGoVAjXQO5TZxPMPkPuX8qOOj6X6ZLBMpx1YK3WC9fXJ6kUFAlP34E08gwqU2MsxLx+U6OC95Tkpvf/M3f8P+9E//B3vmma/QfrFNbA/pd5q8VrDfsT4F2GTLopwySMcP6foPO1HqfOCcoGZ+8uRJOj9YE44X20LEjp/KWYfDgZo/MjH4DK5H23HyJ554Ijp44ODizOz0+67nn8wY+0Vu81tHZma2SG1Zesb68d9sAQ3q/80Gvl82/y//8i/V7e2wefbsB3MffPj+8YWFK8+xnO8zTWvKssyq67peqVQybcfBQFG6OVILU54TYQc3ylpDMpwViQY3QGplKpeZX5Y3RNwcFOjj5ufaDk2vandaLIxCAiTVsqNuVIqljbS1ioawLfV+ETIO2OMU8RVRNr6jIvQ+WnQgl1n0G6OFiVLvRduP7E+X/dwk7FJI1MqbpKTVFxX1Is1e1KeLlnYJ/gDyjAVRQARA2SC+ozYrnYQ7/1b/CNUNGBF5oUw3AHUcN9IAvTAYZDtoXGm3x6IwoNRx2A9YrVKlQTFKwlT1TCuCnLI9bD5IHxeKdndGzJILMHDQKJ2P41XOD8DfHEiQwuZ4AHCQNke9FdcErg2ADfalBpHgbxXF43twWBRYAvzUe9geVOGQqsdaiAXfarHrN66z1bU1AvDbt1cI2EmlrlAnlPPA10g//cknT1B9uNVps8WlJUpn4/r68pe/DO4GSQ38f3/39+zsmQ+pLDNwKIvrVHFDVOkANlLXPdYHoFMAjmPv9fpU58f3aHJc4eSSA0f1HOP/Z+89v+Q6r3PP91QOnRuNRgZBAIxgBERFy6Qsm/K1fa2lK9meWTMf/GH+D/p/mA9e/nY9c8fLlm05yL6XCmbOBAmKSCQBgsixu9GpctWZ9dvvearePqwGQFm+njG6pGI1Kpzwhv3s/exkPnT8+lwfPn7GiLG1SPbE/cJ7pJD96Z/+qfuN3/i2e+qpL9vaV1c7XBEE11kqYhIYaRUDkyYudh9J2l2oZIfBimJMeOV95o3mN9wHbgrVEOA+FdyKnx/fPkoWD+Z0ZHTUagds27aNwL6laqVyLo7il7udzs/ibPHDSnbHhf/6X/+k9dxzz220Z/2fAAgboP4/YZD/v3iKpIhM/sUXX6ycO3d97OK1i9tXl1fvqdVXH2jUa/fXV+sPZLPZmUKhMF4oFEg5z0K3mxUZFLpA2KqhBZsbH7WKj/BZvxIXNbTz+K19+U9vPTofDZ7Lum5vkO5m1Dh1thOr3Swl8wlHFm2NgMFC9U02vMWskq79Apm+uFy/t7UFOlEMPhB0nkDImAVsZUmTgDKjksmTphBNhmp0voIYjz4dnarK1vc9WzBbnOTJD9C8X7YzaayqNDE7ZrBADPQTULciNDxdbGPB38u1VfscaxrBCqgUc3nXxDqu1d342LhZgp2Wt9QVuT5Is/KFZcw6ToqjJINi3/dReT7kq18532LwFFHv6+FLceP8AJjoagABQIeiRchDvQM2nB+FT9a8zyNPasInsQei8P2pvbvDKgHSyS5JfWMtUMgIi5fzLizMU3bYfO6LS4tWlIZ8a4BndnbGfOeHDh2ydchnr7z2qs35s7/1LKmTbu7GnPuHv/9H98lHn7jRkRGbd6xzlAufp90y3zSpcQQ/sgyg6P31+SBQ5bHzPX5HQKc1VEnK146OjLpK1Xea27ZzuwXp8UTZINKce/N7pWjz6YE9Z0VfyFenYA4+dylIKDOMK7S4Lxbk50PBbNxrwQI8vcujn3qXRMOLVVCTF1XOYz0RMAdwo0AxdsRDoDwq+NWzDi2bb5gC0hXpmEfpW+8yyzSibGah1+l9WG82383l8q9UCqWji4vbrx46FPlFufH4Nx2BDVD/Nx3ef9+DA9x/8id/Ej300EPRzMxMNPr009H4qVOZUqmUaVQq+VItHr2xeGXm5sLqjvMXzu9fXFi4r96oPxDHvR25bG66WChWSsVi0Vev8tZSYqL2rW7luyKIBLgCI/PbqQ2lfNeWXuVTvAB4gV2+4P3I+Gt90FFsPkb8uAa2iUsbwOKBReSVB6LQPV2tSGeVfvURXoNCr6Yk4ItW3XWsKENVH60tZWPAJHB8X5VLoC4KXUFtVis9SVuyxixe+yDCzltmAePoHQl+TUipCVeIH4vIlAwe3J9R3Yxj0miGIj7WQKRYMB861zw2Omp53fVaw6Kq8be3LH95AJryldsY0awmCfITNW+NWKzuOymIiTKh3u4JiFsUeHJt8qWLkgVIeA9rDxoXkAW4oInVTETMgIBGoK5AOVmpYmEAS0DcR2q3TWG0ADuyHAysWnY+zqVobCrHXb9+I2mduuompybdY489llSm61haG+f53f/0OxZdf+rUaffySy+7i+cu2Dhy/xSlwU+/vLxkY0quPPNaKpYTpsn3BfBBcT4wkfH0a4OMw6zVBShXqNM+ZcGfExMA4Kzbf//9lk8/NenT2ZiX5ZVl+z4xJRbE1sb671ilt7fffsfAk/uYnpqyFYJCA8BXLXXP1zxgL1nQYadjCiAKC4yNmAT528P1LGsb5kLKGXNH6hw563Rt46lARcDdXGCViqXa4dcnfoF+9yNjI+7mArUmGrRBbnY73QvtTuuTTCbzs3wm+2axmDlx7733rmyUj/23x4QNUP+3H+N/lzMkljjokLvuXL6+uJjvtVrFYj5fjHq9kYzLj0cu2tbrtvf1Yvdwu92+p9VubW8122ONRr28urpKLcwsyc8WxZ1YU31AClpvCqvUqcr/2weAqURpUpLN/p14og0E/Pfwc3tiW35Wfoy1YpZ0fwR9BLr35XqU9wZ0qvGKnToppOLNSm+FJk9AuO/f9iZz/5oGdWaSBKUkECy9Ubyh7s/R/1vnjQaWrrkSA0/i4P4GlrA+lptAbEI/stqoW1gG3xkMYGVsLFeeEriFou+tTdOObDKOljDgx8crVj5a37sQ/Nh6/2+/kI4fJ5q0J5a6vRLT16OEb9eC+jiO4h6USgUwASgALD5v7hGrFGtS6W42SwnDI4VI0xoG9Cmwy8cT+K51XsmCdfDl/0zxMNqbfHJ6CaxYuVdo73qSP67UL6xnuYpw71BBDjAlOp4Ob0c/POouX7xk1igjV62OGGiRK4+icHPhpo0zyoQH50lXrZZN4eRpMQhJy0ebCQAAIABJREFU7ICxUoBpuWyZArgOOBbHJLWNuJFKtZoEbfq68BybexHjJYUS5dbcGNahjS5usds8O2tj7yvUeV+/DxClfoBv1OKDC1F0fRyJqgRqjPvKaeKDt+8mvdh94OG8sSwwHTABzCFKvYry8G8UNeaX93gwBigVlj3Qbvsw0F682It7V3u9+O1er/tGpVR+OZvtXtq7d+/iv4tAvItOugHq/z+b7ASsiVLNzszMZKrVamauWMyU5ucz5XI5WyhsyhYK2Xwn1yz0ut1it9YebWWi0UIUVdu97kjOZStRxo26OJ5wUXZLFEW7s5lov4uiGefcBBBHn20JkjWW5JCWZaGQ8NHLHnTTj/57+igFdJZk7W1Y/9/+IRKntPlzB38roGjt9Q1+r/fXCLGkpjqBZ/bNROmQ1rDm/MkBfCpb6AW/3YJJks8UqGcuAv8IwSv8t/42QEuobgn3UBirkptF7CfuAqMqxHckgM199N9N3lOpPak3sBuWMgdrYePgo/etZq5PebeKerggLH+7QyyCc/mcT8fzgY6D3G1R4AS5EciIdQl4qitYP9I+GL5brZN+kOAa5cz/GMrZrPd204AEACdwTgWPCBo0f3bcs8/nF+aNuSBin3EDBKHa33v/fffmm2/4IkDJvQJkPGnnCqBTspfMDIAMUOe+YIsAdABbdeFx0ZjLKAFZo8CTVq18JmXFR/d7Bczy2xPl1Le5VSXhpPZ+Uov/5uJNux91Z+Pe2Z/Q54ox4TUMQAxdGem1Nuzfeo/zMJ4cn2OilAHkmk+ugafSGHEFaI0q48IUcfqqR9GKi93Hcdx7P5fNvZjNZo9lMp1Pd+zY0dqw2G8nR375zzdA/Zcfu3+XXyagnr18+XKh2WwWOqVSvpjL5Tvtdr4Y50vOxZVeJhrL57Kjva4bq7caW+JevCVy8aY4jibiOB6J41651+tVMEzinhuLIsf7hTiOs7KiQiF8S5AORkGgvhZoAzt7nT6mltYlEL2N4qDvDQN1A2o73dpzykLvU+bBqr/dvSl47ItNNk5gLHTvRlgP1NPCVb58/cKCq5LxUJR1mDMMoPuAOmuqbXS/r1yX9EDHSje63Vu8/eMHx/UCGSYmZ9Htnh3Bb55xMfXv2wAoRWlaRutXykUDStq9ItixGLFyyV+Gzn700cf6dd+VOw74yKofNs/D5kBsQXrcPUuTgHoCQKSx4YpQqh6g5IPVmgY4CsQTAOKLJzWOdLGfPP+827Vrp5ucmLRTcU9YplD6/BYAI/0NGlpR4Pwe69xbqp7NSCttaQVOa9PGNnGt9Nej6v8H5XkFyryagpLEQVjqXrvdLwgTrouQ2ZFbJM2KpNdcqDRyT9yvLHCAXE131PluEJvha8NbtkHiTuJVjENyXQTDzLnYnXaZzFtxt/dKoeBeq9U2L+7ZE/kiFhuPX/kIbID6r3xI/3UHBFhPnTqVW6xWsyNLS9n85s2ZYq2Wa7cL+V6vDb9Xynbiahx3xzpxb6wb98ZoYkafBxfHFdKWXRRXothVes5VnXPjWOBx3BtzsavGkStRgjp2vVzcc3nn4jzucJzPKAwCEkUz3w70QiE9zEpP//5z/w4jwe8Q0Idd0zCwkLARqJtAW4v5awTSsJn7pUHdWqv21Yl1F0VIx4f3lX5f16HobJufpL1sh/atJlFJzLMXbxlCrdoOT66jrzxRyY18bB8zkCEmwSz3gdWPOoLvuh/vb8ck9iBydaoCdjyo43e+ePGSASDWKRatQEGK1zAr/VbzFVzx0HHjXPIV92shJM1H+tZ6QrtzbvUI52BKBSTn/aWXXnKvvvKKBfSNj42ZAqXATo4P00DZVNLfoOu1JziHisuscackVzsM0LUW08rordgbAbDWhdgbFfcJAw3l2ggD4zTu4TWu97f2LuCtQDor2JR04wtrEei6OJdKzYbKhYA/l8vGUZQBvK+7OP6o2+u+1eu61+M4/qjVGr+8Y4ejk9tGRPy/DjI+9+sNUP8VD+idHk4tTF988cXM6OjT0fj4qcziYjU7O9st1Wq1coQTLo7tGbl8iRoP7Va36lw8lokyE1Hkpnq97nQvjqfiuDfe7cajca9XiV1ciuM4H/diIsoKLuOKkYuKMcdygLjLCbxDgRJudmnbIcjcDpzXE9K3E94WcBWA+Z0qEcN8hOudS8Fw/bnxjuU1j/UUhS8O6iouozz5wM9wm8UhijYNFBK4uhZ9z1e68VS5OIGI0qYqJpOAus+pT5rIJCBfr9MC16eaZa1JS850EOhgo4etkh2/812+KIxjHmCqwDWpvOatRyLdsXqpu45Vx3uyYgU+CR079O7XXWNJHXUBiEAxBBQFdyl9zKeU+YI3PNUljvOrvDBji6+aaya6/Mj77xu9TNCZQN/fb94q2BF5/uSTT1p71DCKXLUZ0mtO97Pefgnn0r6TeJQE2OHx9F0Faspi1/sCcttDSUohY854cP96LxzD9N/DJuVz16igTYoXJU8dh+sWoKvegNbnIDjT1Xq97tV2p3O01eoczmWyrzuXOVGrzc3t2LFjA9jvFDTu8HsboH6HA/Wr/Focx5nDh122tOt6MdtqFaOVXjGXiyrNZne045pTzmUmo7g3GUXZ8SgLPZ6pZuKo2okJcIsB7krci6u9blztxb1Kr9cr91xcjLu9fC/u5SxoOe7Rl5TaqQS6Wdcu31M08FYP8X/r47RFcaegvt44rfd76ySVFEK5lWKQ/v0wCykU/CnEtn96IYqvePDp7ZQICbg7nX/5rK2yrYHi53+5ngKRpkrDcw98st7Hb8fAcqaaWalk6XqeXu9a5ThLAyT6PUkNsz7eNt/+ekjVArytQp/lZxf63msiqulP36LtKixAjIWbsdTDQj5nboXlpUV37NgJA0soW1U447pkSet+1gO69ebL7luZFkEsgr4vABTFrIptgDp0sCxU6/HOk7S0DjXdfcc2vgO9TgMTnkSJUx9B181xAShYB0rOkhJHPrmC0IKqhoNUx1RDlXDuwvlOF67RZ2uCIvtVF70bRUCqBjODcrr+M+WQw6RwHIIGpVzp+OtZ6OnVGSpgYkP0WwXUhWwAv5eCo+uS64BzJ1Z/p9eLAfZL3V7302yUfSuXyx9eXFw+msk0b2zZssUnvW88fiUjsAHqv5JhvP1BaF360EM/yG7adDW/uLhYXl3tVqNCbrLrWpOulxmPepnJbCaajOPulMtkJjOZzEQmyoxHGTeWcVHZSre2W6Vut4vlTehzPo57eaxyKoL0er0czKsC6UJLNhSqaWETauWhkF0PNG8liIf5724HmhalG4B62ifuz2f/XTPI/vpCK3hYgF0YcGcOvyTiWIfzWe3Bfzz4B6fzRWe+6DbB5BWor/3tMIALBa/cH+E4py0n/RvlxNKnKMTjS3a5yAL08KEn5w9cAD7b3FvtvnKap5spKBPT7c7Gmsj6vKMLXqPVco06wNimer8Pqut2XSGXtcjz8+cvmkDHSsf/ClXL8c0Hn+Rbp4E9nMRbrQ1Ld0xFy4drF+AQ/SvKXfXiBeryR2O5ChgBdGsYs7pqZWcpRrMwP295/oCWCslwLix1fOkUqqHCmgBUFPWwvXCre2IsBOqyYkNQV0U43gvpbIFoCOqKX1HkvM9I8MWCSPfkFZANH7cD9nB8+a6UJVn9VtUwiWlIV5QMx0SMBr9LGsnEMR2Te73lXq83Vyjkj2ay+SPtZuudRq97OtdrXDh37lzz0KFDG3nst4eS237ji0qr2x5w4wvDR+DMmTPQ6pUoKo/WO81N7WZjNhNldvdcvMu5zJZcNrMpcm46ymSqUSaqZDLZcjaTKTkXlShV3uv1sisrK7QTZWPJ4CbjTBHn9l4apPtRsKqGpiIqqe+mN3Q6sEl3dTuhNYw6To9IeAx8tGtB/fNLctg5hykd4feGXqc1Rh0euHcr4P7ioG4h2omlvvZ8w5QqjY8E+XrnS1tdFKXpWl45+faDQDkbUxrOUPw2KaXrU8P8NTF2AHcfGLoEY/mcfd4rFsuu04tdvdlwi4srbnVl1dEV7yZFZa5dc5UShUfG3I4dO/p9vYn05vp8URlPyYb557dSBoetD4F66BcO17YAEqBTgyBVsxM4clz+5jt6hB0Eidi/dPGiO/zuu5bCRSAcx5WFj6JCu9evf/3r1jece5JrQVQzx027saTIhK/h90LA5p7EPIR7Tt8R9a7r8nOXNPxJKtpx7HDtcP0cV7UDdO5bKer6juSFQD0sUMP4yFpnrDWuatIjv7uULO5H6Y/JucmzbBWLxcu5XPZUs9U60ot77+Qz8budTmdu06ZN5LHfub9qA2yGjsAGqP8bLQws5sOHD+dGRkZK7Xah0myubO50Wlt7LrOj02lt73S6W7O5/OZcPrspm8lNZnO50UIuR7pZPpPJ5OI4gufM9eIYXtA6jsmnJgEZCrkA3NdQghIYv6rbvB2oDztP+jfhvy34KlA0bqUA3M7Kuy1wJD7o2x3nlwLx9IVDfYvQvgNFKn1NstaG0u7Jly2YzfrVd81KJzIOz7dodm4X+9sLVB8BL1Anv5vocATv6mrdLS4tW5MUvlouV60TXGSUtG9qQ2EhhAWWOpQ+aV1Ysljqw4AGMAhp21spXMPGOwT1EIy0zrWuRRHLv04kvqLgQ1D1BWxopuJpeCsrS9nZxUV36uOPfaOYRsP87TzlViBATqCu/aY5CV1U661xvR+Cdzi3el9KSqjghb5p3g8t4PAawmOEbJne1zFvB+rp/aMSuaLyVSyHc8sVgdIhhUA+flW2k4UfjJNZ7LlcbiWTyVzvdNpnu73u0YzLHInj3sd0gG23pxZmZy2Azifcbzy+8AhsgPoXHrLb/wCf+alTp/KFQqGystKebre7W9rt+p5Wp7u32+vc1+11d3TbvdlcPlfNZnOVfD5XyvsH7b77FJcoRvnbdOZQUPSB3YqsJH7jIMUk3NDrWRTalPpcQic8z52C7Xqjs55Q9z71O7POb2uJ3y56fgio31YRuP10D/mGRZytsdRDQAit9RAYNN/pQCNFI6frAFjDGMue61lLVv4XUdXOKsJ1zLceUw2tn842aLYzP7/Q970uL6+4+YWbrk4KWM9ZLe9ypepK1arlY1M8Bb/52OiIG6lWrXodvnvKmnLNAHgYLAVgAq6ybMNUx1speOFAAuoW/5A0ItE8hWMnIFTRFaVYCbxl5XN+NZnhPSkCAvf5G1Sgu+GLzdy8aaDO9wj8g34/ePCgBcvdCjy1b8PX8G/dm8AwvB8BcZglEO69UCZwb2ppzH3h8hCwCkwFrn2WLjn5ndDvYgHEuigdkWNCv4duA8/qFPulaEPFJfSrp5UKH/EeNzqd7mKv2z0bR+7j2Ln3eu34WLEYny4UCvOTk5Pkym30Yv8l5M8GqP8Sg3a7nxw9enSk2y1OxLnetm6rs78bdx7utnu7u932zl7sNrvIjUdxNBLRAZQeplRtI6Atm+3HsQnIRWFyzsQ/teb0oWYegra+JIAQcIcAvh5NyOaUoEiD3q2s2FDghhd5K+ueBZjG9Ft9f5hwv1NgBgR9vZk7UyJuN8+3/JxmMMkX+opXUIUvfE/Xo/ng32HqWmitr/lu5HyUOqlFSV/6xmrN1VZXDJhqK/7pc7Z9y04Ame/7imcVNzIyagVT8M0XiqQwjVjHsFKl4jLW1MRfC1Ya99OhuExSMliNTSTouU7WrfzSylMP6fC0Yrrev1WOOFyjobIpAJGvXMCuynYqiiLFQtclUFSBFax1/Om+vnvHYgOIhmf9A1jct3K1Q/qd6xYIp+cyfZ2aM11DOB7D9mxa+bbyr0lAHO4DFBBVzFN1N6hxxj1xz32uCNTtAD0EXu5zTa/4oGZ8uHeUJTDMKNDxQsUiuK+40+n0Wq1WO457N10cXY/j+NMoik5kMpkjUdT+JJvNftZoNFb379+/0bb1CwqiDVD/ggM27OthQZiFhW6p3V7a2o2yO+Nud38v7j3Q63Ufci6edbGbjiPyyckLt/Sy/iNthaapMgGttPA7AWe+E/rf0hpzCPThZxJKt7q+YeMQWp3rCusUqA4D9TsB6dD6u9Nz+bSvQUGXtfcwiAz/Vy8JK0M7sNTXA/XQZcI5Bd4hkClIStZlSCETzMbTKHj+Jt0IirlJcFvDXjstirLQErfteh2i4n3ZVQKbVMKU6HeKomCdj49Pui1btroydcnzeddsUo7UB11hnVOtzcoBJ93KQgVwrVWdNMsJStF+ofUUVNYLlZ1QSRWwaoy0Z/CVU+409Efr3IA9li7jCaDXkqY4rEPukXr19GLXWlbdeuVeq8Uvxwt94KFlHa7fcF9rfMTIpF1jocIWKvUKOkRJ4r5Onz5t7gKAnTx6rpn4BrEQvEoxvJM9H84L16Q51brVe2l3A3uQcQkZxXAd87dcIeGYhApYHMct56Kac24uk4nOZTOZD+M4PprNZo5FUf5CtZqdu3DhQuvgwYPdjZz2O5NMG6B+Z+N0y29RMObq1aul5eXOZK1W39zqNh7u9boPd7q9R6Io2hVF0Wwuk6lmstlSJpOxAi+dTifSZpC1oc0oKlObRgAWWu0hIN/KWg+F4DDBEwJOeJMhFXinoCmQWk94Dz9O3M+rvhMw13fWNFlJDnw7C9xKjwYR87f7/jCBeKfLhXxxn9K2NngxbXWHn6vimWhhpV9BZatJCq/8G3AikK1NrW/iEvI5i4IfKZfdCBb4aNWNjYy4cesQ5uuQl30felP0FDDG2lmt1d3S0or9fnRs3O3aucuNTUy6Yrns6nVKrvra5KR9kdaGZWuNQ9Tkx7k+UMrCLZeLbnnZd1ITw3Sn421jnIB6GLglZTNcZ+Ee4nOuiaA3qHSVMoW1EJsA4DO+KDX9ymytls0Vv6UrGd3JlC7HHHA+tbBVMJgUiWHrYT3rW8eR2yDcz7o37eWQgQhZAyL233vvPXfs2DGz2GnhStodTWvU1jhkUL4oqGt/pRV0zZ3Wr1gLzqke73IthIaE2sEK7DmO4hqS78cEx2Wz2VYUZZZy2cylTCZzPJcrHImi6L0oap3qdrsL+/btq0fRRpe3O5E/G6B+J6N0i++cP3++vLy8PLGw0tzRabXv7XXd/kIxe2+UifbEcbwzctFkFGUqmUxEAFy/DKusDGnkepWQlxAKCjgM1XpDoE6DtqyJ9Xx1aUBPWwppEF5PKRim6Us46Bzhv9eAd2LV0gkrtDBIz/Hd1nww7AAMfdpVGiDWjoOdIcGGQUqaCcqkFrvql/vfDWqY+3auPj6B75gC1u347mlJ0xkpVL7tpm9cY/eZ9HC3Y1IEJqHRQwtNIIXglTCU4BN96lt+NvtFRDSPAoW+Zapzkj9OU49yyYN6FVq94grUI0/8rtQyssY8XFrsrGgMCgKARyGaZqttDUOmN212kxNTBuhY6o2Grzzn/fq+8Y318LYOeUmKYFLhjeuSQkqTD3LhEdyhnzZcDyEjEa4JvqPa7/w2XMf8JowtCH23Ojf3xZMHY4oCo33E30oN0zmVVsnvVRo19L2HVrMULlnsYW629kGo7EjpCH3RabeXfheycLqvcO/yOfNG0xyUFuYO2p2KeHv37u2XsUUR4Xcau1spHuFnaQU0/TutZ92L2AsYD2IRSA/klevELUBbWf1G7jy5IEILPjlPr9eLW1HkVguFwoVisfhpu9U+try8dOrcubMXu934wpNPHri4srLS2Eh9uzVobYD6LwHq6oBGOddGFG1uLDd2NVvNA61G69E47j1SKBQ2ZzLRpl6vR+EYgt8s9UxCRgtdwB5a2hI0oUYswBINFwJk2vILKV1+p/ScOwFoHXcYLZhWHtL/Tvs+hwmIYUqERYhbTqxvccn1K10otNJkGYSgMGzq0kpECBayfkKLT/MSAm84BxJCmrNQmQgVMlGU+lzULMJMaVVhVDDggrUN+CCE+Q7/RlCrQposSmuzWa1asBr9q9W7vFytuEKpaB2yiE6nO1iZLmHWEazoeu2OazWa1ljElKSu7+LFcX170hsGEqTF4Ve/d+9eN7tlmyvki76ZSwx9SnAd1HTBFz9TrECSGtdXcIb8exhghBagxi9U3DQ3FtEf5FrruhknBQ4a+CfuhBBI5TdX9LZSvDi3xR8kCpWlpxUZq7K5FEKXl9YRx9f3mTMAjOPyG3UqM9dEcP9qVaz9zbXrmocxYOEaTY8Z/w5dLlIqOB9/w9rAIpCJwPVwbq6T+0wrvrcTdek1Pmw8QkCXEsX5YEBgEGjbyu9QMugXr+5uXKP2kvZByGiEIF8qlZYrlcpcrb56dmFu/rOPP/74bKvV/HDL7h1HXLN5/Qc/+MHSRurb+rO5Aeq3W+mpz5977rnM97///Vw+nx/r9XJTiyuLj3Y73QOdXnwgiuN7XJTZFse9ahzHpXa7kyMMjgUtTVXUWBiINgxwh4FXKDhuB7JrLlsNJ9YUaxkeMBYKGGuFmvqNjqsNyXXo72H++/A6QiFh70cuaUCSNb8vVdAkWEKw5asSIOuNSwgu6b/17/RvQ6GXFoChkoIwGligSTvYBFBE4SLYeFrHsEbDAFo5vmHe7nqCM7xfCT2uG0sMYQ2w86SDmBS38ckJV6DlZrdjfb3psU7xGVIESTlrt5quvrri87jJ1Q5qplOvHYWCORsfn3Azm2fd5NS0G6MLWaFsAXiNVttYEQ9OnvuwBIKEB0nP5+fmN5h8jWeakVrPOgyb8AjQBYhyIfDbUFHTsfT9kObWpfB95gUwFKjbug2CJ0OFmt+JGVGdeSkJ/F5tSdOpXVJOQyWP6xG4p8XOMADWe8oJH7g2qEXlr4s1x7gwJmpcI0VEwXR3KuK0NqWMhHt8mJEhRdjYrE7HlESUUv5mrbJuWb+qva8AyjA1L+16TO6jU6mUm9evX58/e+78/C+OfDC3Wls5Wi4V3ymMlN+devzxM/Nvv91+7rnnNurGD5ncDVC/0xXvnHv33Xfz4+Pj5WazOdHpuF0opKvN5uO9bu+h2PXuzUTZ6UwmGqFQTKfTyYh6ZLOl6zcLPGWZhK8hsIreXQ9cb3f50qxDrXi9v8NjhWCdBrg0fajjhdaSgDQE2PC8HtRjs5CgiQF0pV6Fvw2tao3hrSyQUNkZJjhDpUF0Z3o8wpQnAWzo4xSlKqGm7wMWoT9c/9arKFE1A8HnK0HMe7JqBgLU+4hJHQM8EI5SLvKFvJuYnDTavdaou25M8ZjYtRtN16NAUcYZqDdrNa9gNDwlC3XONdJXnEpxRHZv3bbd7dix0/qy88RSp0xsvdlyahuKxY6SRwc4gXpawRu2FgW0Ath04FRIzYdrRSltof9Va0G0cuhPD3+ruRKA6tya50a94W7M3bCxtSp4aCxJPr8UpjCiX/OsuQ3Xh0qkqouZwJZXKfMcS6lhYlm+CKhDaaOEANL8HrDUXlPQmYBdykVantxOTuhzrlXjJRZEay4MTg3HIFS403tXaXCad46tCn9cK+8rup/fak4qlUo8NzfXuHDhYu3YsWMrS0s3P2532kdGq+PPHzhw8P2ZmeLSM888s5HLvgHqd7q0P/89KPdTp06NOudmGo3O3ma7/WSv555qtVr39Hq9rVEmmshmswWodgXBsWDTvjcJKUXVhhsm9BXqCrSxhl15CK5pENW/RWWHWrX+Dv12aaAOqe+QZg416zR9KgE9zIJLX6u/H2jfnCvmCwbo0O/DhDibX8901LtAIz2O8veFoMGxuY4QTOU7lXDkOxYVnZQSlQWOUOVJ9DGvfC4hBDWORYJ1IvBFoDNWstzD4CUEMxY3wll9qq3H9+io/ZtXKHTuCUBeWlq2c3GNHI/r53sjY6Muk8u6ldVlt8r1krpGUZk66Wt114P9sN7bvjQqVDyMCH3F6UlODjpgvmPnLrd9+w4fPd9zjl7rUPLNTscUCkU4+5oC2TWgvp51Hlp5oqfDSH7T6VJBhOEaJWiPuvaKVA+tXLkz1LiEOZTVHrIcSqnT2Gk/MoZEj2seKKhDjIAew/akwFrrXylxsshlkSpwTOfyfdULfRdLCP7hnr6VpQ6l/dlnn7mTJ0/2i+LIJWOKC7EfznfJY71zbtbW7t27b+lXHyZTFAgYWtMK2A394mItlDPPZ1rLjLtcIJorlBp1fUNJ4X32QLhHZARpL9XrtXh+fr595szZlctXrly6euXK6anJyb99+OH9ry4tLV364z/+4432rRug/suBOiVe8/l89cbi4t5GrXl/o954JJvJPZDLZfe32u2pdqczRudJXOdsgJAeDCmttMUwjHoU+CkyNgRU+dTv1Orme2lL/U5GYJjmPeycoSIRCmn9Pexca4RXFBtVTKASQVghnaqgK1mt6x0zzXTonBrHUDlROVHGROANZYg/ULQhx/MKBBaLD7SSz7sfoJb4T6WwIagBdp4SXOQ6I2QVlBXGPnBt4Rjzb8U+iKIUZd9qYf17OpPr5loQ1g88+ICbmp62gjMXL1101+duuIWbN62PO7nktdqKUcrFXM6129Rwr1ubVNYQYz09tcnNzGy29LXJySmLere6c0ndHHu1d5gbv6aJfl8P1DXe4fjrb815WnEM10/IsPB3o9l0tcSV0aNHcM5b1Yy15sGXpPUd2XQsKWm8itngb8aN7/N7XokiVw66dzAMyr3ytyz2MAYgVDoEWrzy4Lh6ChCliCjnW/txPaYp/b7+jRJJYNyJEyeM4lY1PF5Zq1IctPYAS9LciIy/VbDcsP0p9ipkAELXE79hPBXMyeupU6cszQ5FgjmS/zxUDDjG9u3bbe1qfPmeZKL2JsfmGKx3fl+r1XrXr19vffbZZzdOnDx5YfPm2X/Yf/99L+YnR0589+mn8a1vUPCpidyg39dBObVGPXbsGIFu087lt67U64eajcbBZqPxeDab3V4sFiZb7U6h1W7nWIACBAl3UVmiqgTK0u5DATjMGpZVEC58BWCFIBsKpLTlJMUhBN0m/W2YAAAgAElEQVRQYIWgKCFivsZSadANLGVVpQXerawMfabfrKHHLfLKdxMToyDaX8DnI86TqmlJnrUX4ioR7ZewBK5Z+1B6lqvtn5an3fG+VFF9+JOpY/7pp5+6s+fOGbDjAqAoi4qNIFwIMCP62wefEVU+YmDgrf2iWbKwDdDUugff5GSLq1SqBkCeQicX3AdqYTUDMnoqYO769etOT6wZPmcNMRd0QeOcXD8Vzn7917/ppmdmXKPVcEePHXUXLl00gV+Goo9o6rFqDMhotWosCGloN28u2N9cy75991nqGsF3UO6AN5Yx4fFt6sBjReeyls5GWzvObfe3jqW+HmvE3GjNag2snS9f5U6CXkrodaq8zc31GRHOL2aDNaKgK+2R8Bzab9wnDxQlNXIB8BjDCxcumGXJuKKsoACFimBaLKT3m/YryqDAVWCk++O8PEJFn+tcj91YD9QZN9YC4EnkOywD65ZXfoMyYczNiK/8R846aXnUrR8Wu7OOyLO3tf9CRi6cm/DepHjSl56nqtt5xZHGQNl+Bzk+43pIv+Na2SOSmXxP5+OYUk64Fr7D3H3yycdL7733/vXNs7PP79p9zwsj06Nv7JmdvX7gwAGvVW08+iOwAerrg3r2rbdOVXO5xZnl5daDnV778UyUeTCO4/3Oxbvy+fxoLpcvqqOKok1ZzGrNyKEBkjBqNvyeTp222AW064HvF1m/4bFDYA//XgO0KQBPf0/HC0Fav5dmrt+E1xkqF156+A5qVp/cUr8yLsNz0KBmbXMacswTC1mWmqh6KqbRmUq0uSKU5cuWwMBabbfaBmpQ0M1G08CcCHBoREALoY+VjXAsV8quWvHUuixxPufvcpleO3S49Va2LBe1+GzUm25ldbWfNobwV74555OCxznFUGjcFD3NWIiKRDhLOfjSlw65b3zjG0a9X7l2zb3+xmvu0pXLbnllxY2PVF2lTDnPjCvhiy8WjX6nohw0M4oIVtCee+41K913Votcu9NzuULerHLrRcO9ZSJXr0HZd21NYy0TAxH61NezOsM1EFrxobtD8yc2RSDA69z8vAPYGTPmD0FPmhRPr2x5mlnlX8OAMVmZAvXE4rM5Yl45H7nsKAlkE5gQTNZW6JIKWR7uIdwnWqcKjmQNcD65dnR9YhHUxUzswrA9st57HJPzobSpeA50PACPO4j5pAgN61bBaawbnrean2FyRMGxoZERyin9HSpxuAdgPpgLxpV2tpxXjAGKkxQO21flst0PYyGFh+NqbcjoCa/h3Llz9ePHjy/ni4X3KtWRV3ftvufHX/vSY2emp6eXvog8vBu+uwHqqVnGQv/hD13mS1/6bHRpqTnbcZ37luYXnlxeqT21uHhzV7PZ3JLNZsbK5XK+Wh2JchTzsBzeQe60/mbhI1BkIfI3Dz4Po2XTwkKfh8E68muFm3Q9zT68pbSFHAqn9ALXZ2kqddg50wwAx1IwTFo4DfvuANRp6ALt6wPlQrozjD+QwiArTFa4qEgBunx9/Da8Hrunrj++fN+ixzUv/HtghXumAjCTQNZ8yJoRmIfKhKdlm+6m5Up7P3wI6FjgsAQILI7P+eQL5TwIP5gCXlkjCESAh/vhe3xGoZEnn3zCLa+uuk/PnHEvv/qS0e+tdtuNVStWo50uanlyvHuxm5u7Yb+fnpqw3yP8ZzdvcRMTk3ZM7OROV4VyUKxyPqUNpbRBE5Qk/9za5A586sOU0WFK5IBF8WyJnrL00pY644KCspgU3RHbwVgA6swfCo6ivzW+3KOCr/hM7AhjLXqX++cBIwLAkEtN3EFI4et6w5gR7Q3dn9aCag0Atjw4v/zr4XFkxf4yoK7gOsWEcB6sdABUoA6tzTlM+UqKAn1RQE8rYqGC4/Uev0aYHz35dzgGgPsHH3xgYM34UsyHMZYixvelyMqHnsvSSdrXfNA8SJ7wyjwuLCx0Ll682Lh2/frplVrtrQcffOAvHz9w8Ni9985evRuA+ovc4waop0aLvufO7Sjs2VPdlctFD2TzhUPXrl5/fG7uxsMnT56cunLlygiR7ZOTkxFFHyjQochl0e0K1uHffMZG07NULPmc4lKpn2O7nvAQhSVBok02DDTX0/LTwWtpv2YI4CEtKOCy4bH6Kp4iXY9mXY8RCN9fa4Un1rpZSASU1cz3K1cDQhmLFhDkaRXU6t4aV/CZqEzFH+j6OWdo9envMdJsxgfABriFKUkSgqH1J6sf4ACM5YNHmPIelprVVO/4HPC+dZfYs6EQFGXM93WtEsKi2T0LUO7X3qZkKfm+3COf7dy50+3bt9ft3n2Pu3Tlivv4k4/dm2+/YSAYZTNWbGZ0pOq2bdtqOeWrS0uWO8x1PHLgIfO10v+8UCi5Qr7g4z9QSvHXW9c2XA1lF0cZa78K9U4RIFvTuD9QjBDsSZBbKODTwl7jyb2mU/8YYyleafYnWXIWuMe8c++AJSDBUy1AeV+Arvz+tE/dMiaggxJvDZYsD9aWWBnqvlv3ueSetM45VkiXr3d/KAysDd0Tx5W7gmNJwRDNPExADwPgcD1yDNaFZIxqGTC2yBIobQVwyscupuJOASHcq+E+DxmLkFZXMKqUW37DNcAgcG6lYEqhEWOm/RgaNtrDHF/jznH5N/dGXnqj2ey99trrF0+dPn344MGD/88Tjz5++IEH7jlzp/d3t3xvA9QHMx0999xz0fe///1KPj8+Xi5nD8RR5oleL/7a4s35/fPzC9vPnTtXunr1ap4NbNYd5Y9WV+2V4g9sZlkRIRUnTVtUk4TDMEAVCKQ1YgmHcGGm/XzDPvtltPVbnSPUpkMlQKyENqc2cNraliCH/ibiuNttu06r5RYW5txqbbVvDXDdKoeqfG/GT5q8IpsVrCalSWlEQ8e4R9dxb01pXATGui4xKypcwvsKDJJSITYgjHlIK2acCSpbaVWcT0FwstZ4T0oFrxKestS5F0BI/ybQiFagWO4A24fHjroTH510n5751DWaDV8FzzlXKRfdzMwmy01fWVw0pWNsbNQ9/thjbufOHbZWfRU8/J6+vCxPXBjtju++5qKsWeq+6EzGF0Bpte1pgL5OnEXaeueeVJJWwWVSgjSXabC0tU43tW6376Zg7pVlIJDg91LABvETnb5/VqCj9cy1sW6YNxRF+cAt8j2oVMf1hFa29qmUUgWf8b6AWi42pZ1pPfJ5uJdvBd7hvgu/l1Za+Z6uJYzlCdPmwjV+p2AWyh7df1rRT8+VQFhAzDWgiHHfjAEPsYyhgSHFW8eTO0qZFlICOa7KJ2cymfjNt966/tnZs794/LHH/nLv/Q+8eXTvzhM/2OjmtmaKN0A9GQ6Kyvzu7/5uttHIzJRK2Z2j4+OHCoXCU9lM5qvNZmtro1EfwRpAGBCJCvUFBXb5ymUrh7l12zajSmc2bbLWlaaljo5aHnEfjIh6trKXsVk89hCdpVeLMMa/nPUUl6yHoHpW2mIeZn3L2sECMeGZCGJ/ykEJ1VDg6W9ZywOlgQjjAT22xtdIRa/Egpf1QDEUAtU8LbfW360oZKNDu23XajZco1ZzV69dcSsrywaCiiaX5cP4qQiLgviwsmXVyt8tKlspVCHtitC4uXDTLS0uGsj49DSYAM8GCHg8y+IjqnEHiG3RmHkrA/+293GHVKcfIz9WPJnDMJ0rZBkECPKZA95Ko4Ou5P5QEhkD3sdif+SRR8yXztpibF946SV38qOTrt6oWZc2mrpkSW3K561MLMpSfXXVrFsUgkcOPGz09chItQ+WUO2AeLFYMkudIMMoyjqX8c+ytdskgp65alscQjpPfb01JEWGuAVlEIQuESs7m/HrnBgAlfbleAboSdlZnxnh66/z9EwGfbwpPgNDgvrhqVv+NleNVb7z65z3VcKXf7P2mH8VbCGmg7nqszuAulXP65lywWtIv8ta5risRz7jmEpz49/ck2oQhLnjAnnt/c8J4GCfaly5Th7IHwBebiEYFhrsmOKcVK1j7lXsRW6lOwV1ZARBg8ybKalWAtm0P0ubs7iXoDSwAT8FdRJZJQVYih2fS4HVWCtAzuYkoeKZU12rMgU0nrwK2EulUnz02NHFq9evn9i/976/27p96yu5fbvfe9+5zh9EEYtg47FmF93lw0FhmXq9PnLy5KkDtVrty9ls7tGR0dEHt23btnt6ampsfHy8qM3MQkXQQnnOz89ZIBKFVOx98oSNWvTR8AaQ+E+TBYwQHxsbNxrYgDvrG2UgOKkKRnSxAD0C1JM65BICBuBBtLcsRG1C0n8I3vKA7K+p2fK0toQUCgVgH0YOh5amBfctL7t211s9nbbPH2+1fTQ53b+ayd8UMzEQjHsO35gJBJKhkr7eAI1ZGl0EJHnQ/m8JSoB88eaCW62tWDlT6GEid3mGdD3CAMsqtKxlXctylm9b9HwYy2DWdiOprBas9QHl6ru0eWtFAp44CV8vfQA4fmy5Z+/n96Aia8ocFcmcM6cAkJQkKT0CA4Q+4I3lDJDL6pOwQ0lRutC3vvUti3j/+te/bteHG+DH//zP7pNTn7ixiTFHgB73XcWvms/7GAUD+cj87/fff5+dB4DRfAh8shYAl3d0a8OX3mi06GXncjmf9wwgekWFdeOtWgWWMc9kDfQ/T/72iqZvw3rz5qK5VrxV5kFce0MWnsZP6zeXZBT4c/dctw0z5iw4sFrxVcrYL7gE+G1CPRiQo1QyL76njnlr7b65R9afxWGs1voKm1mTitbO5foUt53XFAS/X8RO6PpD5Zr7Ecuj+vKkRfpI7mqyfb1biAMxvv3KfLa6EngPXxKvAdfNORVXwt4BTDlnkfKrCXiaUgJ9nciIL8rScWopEDYfSfAgx1Sgpo6JEgETRBwHwZNchxQfXStzL6VXrIwsdCkOUuCl7KUtf6WeJsp8fGNufqXRaJyZnJ76eXmk8mI97rxSbrVqGy1aB0Jtw1JPxuKFF14o1etu00sv/cs3l5YWfrtQKNw/Oja6c/Pm2fHZzZsLm2c2Z6niZYFxSaMPqniRkoXwbHdaZu0tU6RkecXVVuv9VCosDvVrRvghkEYqow7Q7jcJkY/SXnnfU4AITb/BsLYzuDj71KA0ZdvkPLFWEiHmG4cT6NQ0bd7nIHvB3MUabXd8sREDpkGaDeflWlfNl9kxgLb/G1AB8N5iq1t/bvpQU8zEg3o+i/ChZrgHdYK0elGSroR6wrUDnEkNUITtKqC+tGhdxTZNT1se667du9zOnbsMODguSoU0fa4VQULLTIG5aqbLx00hFgN0+boTtsKUidiZ8sFcFs1C9dYfVo8FgZnV5gPCeGWDMGe+74uXsgIigJRrG0aPMlayqELmQ0yD8ouh1gFbKHW+z3WrrSbr5PLlyxah/73vfc9961vPGP0OoB8/fsK98uqr7vLVK27b9u0GZCiXxGxYa9RMZBb59NSUO3TwSbfnnntMcUR4kvvulT5fG8DXCchZExf6qtcbDeuj7i3MpC5ssk+SBEKP6zaefjJRchgH1o6xC/V6Atw9t7K8akNnGQNE2rc7bnHRBwwC+KTfqcqYGBJy56cpWzsx5t0BsfNKb5567SWbL5894RUFFpVX0EiPQtHyLWPt+iKXxA+Q9dAx5ZTsBHNBZLhPn4Nv1noSBGb7yCx1lIYA1BOmy4Dd9iiaA6SG9wUzvtYkp1br+9IBdVWV1J61tkFJKl+iNfpStSrIk7QJ9uvVX5dlJCQKBnuXka+UfclYmBrGgvkBcPmM3/SV0TuQ9CgW3IexGza3noVjL6CgIPsM1C0AGJnXNqXNQJ3PEmaRcZTbzeIAkCmBnOkDfRIngKEj9s/Ozb5PZBLHYT+bootCGvfqvdhdLuRz72QzuZ91c73/MZrLLWzZsmX1LrdL+7d/B1N9dwzV888/X11d7Wz/i7/4b7997dql789sntk5Njo2UygUipVyOYuVaNGnRm9Sy90v9J07t7rZzZvciBUfqRgl7K04ADMByyjjrl296i6cv+BOfvSxUfeLN5esahffA3wo2UmnLANDA2av+UNjG4C2aTvsQV0atEnWpFEMigUpSPq3VxgyrodPGEoVIYjVxaYBiLB82LTe7PeaeFKq1ChF6/IUmfCsliuuTOGPSsn8q1xjreGBs9PquBiUjpxrN73PtdUhYhpfOVZOx64XzsG+xwiiJJgi0jULjvskf5UgMM6NJSWKXNHjCAI2PwDsg7uyfYA14ZMoMZ4m9J29vIDwrIAFeyWBXib8g2wFb3EBSr6qnbe8CXoLusQlv5FfcBCIl+Tj9hkW6+dmlrLYDylNimwHwO3aegSllfoR74ABgH7kyBEDc4CDYMz777/fffe733VPPfWUKQBvv/22+8lPfmLriLHdtmOH3T+uDuW28739+/dbAZKZ6WlLcwsjr70FnpR8tfrufkx8y1MfICfQ95alj0cwzoJ1BpB3WCPQ4nnX6/pguFq95ubn5tzlK1ddqejnijUMjY8bYHW1Zu6rDz543x07dtx9dPJjNz/va4aHbh2fZ/2Qe/jhB922bdvd6MioGxsfM+WPeWG/NBo1V61SyW8ssdTRP9k3gA20rV8UXCOABHgzLyimsBGqWTAyMmoKXqK5+TVq29CzDf5Ji2B//3Kd5PLktzNmYZ2ErmvWGwbqy8uLdhyUElxz1ZERV6v7drla/6F1i7FgexR3QxKcanvHKPnITwlbjetKlEx+4+cngW/fNDD5h8rqJLfWn8FkHu17AwgwhUOuhuAzsVkhQ+Etdj9OZsknyoD/WaL6JW6I5LIH9QiC/WcxMfTGCNr4enbQswBi4yzuwQfAdrPZzHzk3Enn3PNxN/5RLjd2ac+eyZt3B1Ld/i43QD0Zo7/6qxdGKpXVnX/+5//t965cufRHm2c2bR8bH5ssFYs50twAq6VlX3+ZHVMuFc1vOTZKNbGSLUy0ZoA9m0Xz9xHFWBXlStWAm/7SCG0E2Qcf/MJAOhN569ALC0/DeUs98akbGPq8YTY8f5vFDP2FBdpvONF2dbPIY7PcKiNe+E1NTJhvn8/QrNHAayurbmVxyYQvRUksgM+Kp/giKuQyo6QYM5HzLVC5/hUrN+obliA4ecjKIfJaBV+M/kx8myYknAd18Y1yDyAsRbtRmAIKWnSboso5l1pnhgVxQt9kGMDkq8EN/N2q7mdWp1HpnvpdG/Dj3xvQ7F5YGUkaQT0mcyGLxc7h/el6+vMO/MMe/P28AqZiFZTGo8Au0ZEoKygwWOWkBfE9gABQJoXtS1/6kgE8x3rxxRfdP/3TPyW1wEtux67d3kIkT3183G3dssXdd//99n3AndS2gUD29yY/9UAIq1NLEm/h4XuQ54wlnFixpoh1aRCjwirkrlNYx1upV65ctQjo0dERA2P2xvLSsrt06aI7deq0FU45f/6cT8m6MW9KK+yBB2GPnMQYbNo0Y4VUtm/f5rZt3e7237ff7b5nt+0tlDXGAmUbS9h87NZZzqeRWjncLn5bf43GxORypkjCrlCxjvVq1frGxk254n4F5v0NCf+lDmzJmhisDU9Xh4FzrPc2sSS1mrERPpAtY9X/rBmPXTsxA36PWM8DWf/GOiQFHBKlgvu0tZkC5LVs/Vo2xU8d87i2RfEwOj58TzE0t4eNwTc4C4COFR0+Bm6ttY2jdD7Wo/aqAum0RqUMy9qX2yFxW8XZTGbZRe6z2MU/z8a5HzUyrVMP7t59ZaNzW6CsfZFJ/I/63b//+78fjaJo19/8zd/858uXL/+vkxPj20ZHRybHxsYiQCUsJ4owIW1o0/Ska7VqrtNuGF0ETYa1Wy6W+805RsfGrD+1WQPFslk0v/jwQ/ezn/7MwN9TwOXEAvU+TGhSD64lVylXXalS7ve3ploL2jsA3UrSqBoE6TTqVuwEcH3ksUctYhrgwFrDT831EySGL3GFgL/5BXf61CkLHiNQiE2JsESoQpn5Mqd5CH2jSVFGKHhhx1laMpBQ2ooEmywfafshpaZNLl+qBIh8bVwjgITSpJxi5bPybx7yOXsf6qDHetp6Rlio0YZKi/oI2lJiEQyCogbV4AZALStcgkfZC/q3gFyBWyGw++/gS/WV5jgW98QYnjlzxiqZMZYqIiJLRNG+rC2un4C2hx7CUn3YgB1wRrjhY/+Xf/kX97Of/czABit15+49/Up1qtr1xBNPGOBZLEQSU+ELzXiGYADmiSAI0rm0x0PBjOmIksq1Ef+A60UKiUWZUy2v49MQAWvuE2AmdgQF8dQnnxi78Oabb7rjx4/bflEQYuhj1zkVIc/YotzQyhPFhvuikY0iq8MSqVDHNKIRCLBOpMD5tD1PkfezEMjB73R9ZzpAPfYuL69gewUjSqz0wXv+M2Nyklx40ckatw7d8Wo12ydyK1RHfSzN5OQmu2/iVcI0yHB/6Fzp/fOFZK9ZwwOgvR2g69hSlu3+Fb8TBMNKwdE4wRoUCBoNMkrCe9F50yBvhkSiEKWVbF2LWexJAyLtkySbpB67+ErGRS+5KPOPuSh7ZNeuzWdZ2hvAHoabfqEV8x/vy4B6t9vd/fzzz//etWvX/ihy8Y5CIT85MTERYT2dPXt2TY7oxNiY27pls8vn0a6xZPFDer+eX3ieAqY5BgBNMBJUHdYDRUkofgEFSPAWVKL3yyJHEtozQ5GGgln6CJximWfZIuvHJ8ZdqVwyBQJ/9s2lRXf5yhW3c/cut33nThNebAbABCFPtSkrLXn6tDt+7Ljbvm2b27Ftu5VJvXzxkjt/7pz1laZ6moQZr7U6Pb+XrcAFoKToW92jwFQ+ZmnY4eoQpZcGegkFFBeiubEqsWTCFJ2wjrR80BIAouGV0tan5ZU1kFiVA5rcK0tYSix7H3ntqXMfGKeylgCxArr8XDIPsuy92yVtqfObgaXuv4vV5/3MKpCDhYpidO7cuX7uvSKGuQ5AEABDwcEVwZhAWTM+nBOl4O/+7u+suAd/8z6+55nZLdaQhd/whPFgLFXZMJwDgfnnqdRbZEUoeEtxBS42S53ARK7blIdW2+IwoNYBZN5nzlmDF8+dd8eOHXPvvPOOXTegbwI9cYHIPREqS+afN5rcV/pjHMivp5jJl7/yFXv1jW9K/Whvo62T84ZxIjYfxEckOdB9BcoK63Tc2MSEK5UrniQwTB+4pRT4KKDVuoWtIH5A6Vahtd5ts699+10FbVLPAtfc7Cw1AooWd9KPxUjY8jSwh+cMrej1/g4VD78GPXthc+4nfo3gHvaezQlumISdMBBP16fQZ/6EpsRaoaOEcdAeDV/T9yYFOQR9vSfLXes2VHyTe2865+aci96OosxPM3H3dee2n7znHtfaqAW/Aer9Rf7CCy+MLC4u7vr5z3/+Ozdu3PjDbqe927l4ulAoRIAaPk4JSYQVVbs2TU+5YhErxVnwjQ/uUHMJH2BFwBFALa0Tv7kFUBVKbnnJd+BaXsbyaSV0IX5O7wvzG8Gnt1GwBgpvetMmNz3j0+YoY4oPHVqckpqHvvQla/Rx7sJ5q8bFdap0JGB58fwF98GRI27f3n3ugfvvtyh2AP2dt982AStQxwrD1UAlMp6kfKkbkywjWdzpCHpTZBItPKTXtKlD2luAoBrcCGk2rYBaKWrchwr8hNS6jq8CLrKYOEdoUehv6w1uFOeAgk9b+QOg99/RvaStibXKguh5f2weHcUVJFUEGb+PPvrIQI1iMHIvcBx1C8PXDt28Z889bnZ2i+WWowTyW9bf4cOH3d/+7d8aPY+iwHfxN8/MbrUCNShwgB9AhyDUsTUeYjzCewyt8lAoh9LfBG/k4wsQ8OaSiX3+OZ8B6os3F91iUi2P86JUXLt23X322Rn31htvupPHj5tizLoE9MV+AAoCN+ZPcyqBrtxr/s1vYKC++eu/7h5//HFL8xOwc72WSZJEYfcpc+2jJChVlrp3hzRdu9Vx44wZAWc+CtViTUKADI81AHWCJAegrjE2xRYrnAj7pNsfwI6rjPTWzZu3uGKJgMQEbAOGJG3h6t/aY5qTkE1YD+BVg0BzmjbDhlnuNobJ+k2fKxyP9N8WyhOkyYb7S/t9GMCHipDOHbrPdB4xGnLV9Xo9fH/LkYs+dJnMa9k4+kmvVzty7733rkQbqW1pR0166u+efxMoVyqVtv34xz/+zrVr136Qz+f2ddqtzXNzc5l2ux2xeQRsCBKoaTTUXoeAHGi+QZqPL6zio0ax0EkVou0lm/vm4pL5r8fHJtyi1QNfdqvLqxachYYM2BOIZ72x2x2LXqewCIEk++67zzf2GKm6As1EjFL2hUP4/Mtffsrt3b/fffDhL9zyyrKD+ocGXZifNxoXq//6latmMWAVjo2MuAvnzhuVC13o/fnOopFv3Ljurl2/ZnS76morgpeNGqZnCSQAEv6GvmeMVFFKdahVgjWkxKWVo3zwfTY/wl1FZPg3x2WzqwuWgulCGjlUFiSYFI3cF4pJpLSuVwIkfBXISzAJ1O9UKPI9zru6utwHVrvedtu9d/iwWekKZgOkFPlOHvmgdSXz6tOYUPiuXr3mfvrTn7q33nrL6mozHowFwYX3P/Cg23PvXrd16zaj7FVFjHOwZjlGOq2Ia0xozIHPPAhwCq2n/n0D6v1SoRa6vSaw7crlKwbqUnwZN6zzd9951/30+ecN0LFsbeyTmAe7hhTtLwtd187a4T0Ua8aV4++591735JNPumeeecbGT9XbLAakUPhcZbhEQ+4HtIl+r9cblsnhQR1L3Vc+D0E9TTcPAM3vd5X4Zcy0zghaJThVudYG7haL49zYhFcgYH/ETKTBTYqxFMd+sJii5fvugYErJQ3uZgwk2RxfZO0OFOCB0hEqeyGN3gd+y+UfVOTruzyCwjui9UPlfs19K9C1z56tn/YYx3E3iqJG5Nyn2WzmSK8T/8i5/Gt7984uRFHkg33u4sdGoFwy+efPny/fuHFj9h/+4R+eXZib+2IH94oAACAASURBVH65Wro/m8lu7fV62Ww2G7EBFT3sq5l5mrZHwBB5sPmsj1glH7rVNs2cnHOLus0XXbNeN3BcuLloUcO5bD6pb73slhfpz113+MYjEyw+LQxKE3oeUMcympyaclu3bXW7SU9CoSA/td0yoH/4wAGfg4wFVauZUgBtj1/PossfPmA+//Nnz5oiAaNw/779BvgAxtLikkWcAgZLS4tubn7OqHfl3DJMCFRV9WIM9BT1rSpaAA6CFoEcAni/VG6p1C8kIstbke0IFQG9rB/GXZQ/x+D9MHhGAk1gLQEigJVbAAULmjxtdUshEKCHFpOuT8JcQi/tTggjt/m71fKtnhkbhD1sxwsvvGBuF9Vz53V6esqsa5QsAQRCHJcPdD0W+qVLlw0gRVsD3lDzUNCk/m2e3WqKnc4nYSmAFDiosAfvmx88oEwlA4f5QBW8Jso4X/DpZIAV88CYsI6I12DuWUNc/yuvvOLeevNNd+b0p+a6sSjopGCJAUUQF6HzhuPLdzgeD84l5oQ1sHffPvfNb37TYkZQiPrKrSnba3sx2PpIIsT5W/nk9VrD9ipjT2ncBPWTqO5B5sPAUldouR8txkDxBH6tJRkvlqvv6XUFerIPmdcS6W1JC9mw+YtSVzEIFIBoymY+16/xEOKU3ZPKNweva7DMshrWBqql5zmNff3o9ztgEPRbK3AVlNkNQT2tbGtviUUS46c9qtd+3YIkXVdzYGs5k4mjTKaTiaKL2Vz2Ixe7v+pmey8U4/jynj177voe6xugnqxM8tQnJyenX3755d9cXl7+/kilfGBkdGT79PQ06WwRQkP+T36ClY41hf8tk428Xw89n9aadV/lqe8jyuVdo+ZB/ebSsqut1BwCZbVWN78bwWoI/YXFJUuHsahcFX0hdYeqa00fBQ6oP/HkE0Y1UlTm2o3rbv9991nK07uHD7sPP/zQbd2+zax0NgDACxUKVdmoN9yxDz80qwkh+9WnvmzWE9HUiwu+1SfCmajdpRXf/EjCX9YsAASoQP16UJru17UPy5uq5r1+HwJlSF3rewIY+dQFzGxyBKOETRqwtfklvMJjy9oWIBfI4YYFGWLxhMIuBDaOxzWGYCOBrXMPE0BIXBQ/xp+xhjL/8Y9/bGP85S9/2T34ILEOe1ylUk6qkiV53u22Vbr76KOPrZ0llj1sCeMC+JDeBs3Oq6+DPuoKpYqtDeIe5KYADFmDPlvDzyPXwn1gQf4ylrrVW4AlILUxcmY9S9GFUaLmAedHEfnFL37hnn/+effee++5CkpwUkDFiiElz3S9da5TzIKEe6iAcWw+5z5Za48/8YQFz5EdYApjqWiWetoCtrWTaBEhqKNIm6U+PtEvEtQHqqBHe3+9JMFzWmv9a7PodJ9bLV++1otAnQBCzpfJ5yxa3xeh8jXiTRlPxlYUsxRbMS8h+AoI9V64nvvvJdk0adC+HaiHx0oreOEeDo+rYlbDXGxpUBeLxhyp+xzn1P2HpYTTDAW/DWMoMtnM9WyUORflsn8RZbI/najkT2/kq2/41PtrM47j/Llz50befvvtZ1uNxh+OT4w/USoVabEa+bQZLzjZdN6iQgumOIovMkKgWd+fagVJyKv0Ljp8674Yiu94BdVOFLwVdCGQqon/rW4WNsCLf13dvvg3dDgFWhDwgDsFU8YnJkyIzd9ccA88+KD73n/5L+7V114z62hpedlNbZo2ehZAQGEg75fgnQ8/+IWdk7acpD5Bu584ftzVqfsNCGDl0ySiUrSCKN5vu83AW/Q3Y6H+zVjuAlp1iZJASgNHKCS02QW4ekUAh4JcG17CMhQSw6hATWhInw/O5fOw1xOGw3yaZlkGAj600NdYF0mxkgFd62sUcExACCsbnzgpj7/1W7/lNm+eNQFlChQumNVVd/nyJffZZ2fdLz74wALOYFoYZwCMuUCZUi14AJ3xhWZlqcEIhQCg8dJYpoV7OP7rKTT93wyyrOyeCJLzefw9Y4JYY0Q/+7TIvAE5vn+UR8CsUipbnrqsbo6h4kCiqJXyp/lXnARKCdfK2lJcCsoF+w3m6qtf/ar7yle+4gMKx0ZdueoLvYTumz6Lkkw9x/FVISmg1DRXGGVy02tRADcAdRXbUbyLP6A1uPG/7heGkiLBnmNuUYBWVlatlkS5XDFXk/YQ8yhXkUA9jB3ROpMykQb4YUBt+8ZSBNc+hvnSw/e0l2+l+KY/U8JduH/SvnTtR8lIudPExinKXbX8lQXDXNkYJ4GvrCGxddls5mYul7+SzWR/lI2yP4vj+gcPPPAAFHxSg3s9leY/9vsblrqnBKPDhw/nDh48WHzzzTf/U7PZ/N/LpeLjuVx2BxtKPl4FGimdxueY+hKw+Lf7vtykcpn52azUpK9jjZ8dwWcpaUk7SyLiAf1+1TkDfV8AxYCdHOeEEsc/jp97YcH7F/HTQpPvuuce9xu/+W2zjt559113+synZgUQOAc4QPkCygA2VCgCcNPUlFnp0O5EwZOHjjljbTm3zFrjjx08d/gnwKIuUbKmBNoShqKv08JnAHQDSlPbqu+HDKzn9JYTsAokxYCkgSn8nqj4MN0MK91Sm6wOgK9nbRHT6XSuhM7U8UxBSwpt9KOCrYiOV8x86k9yb/3fDiLfEejMA3T6xMS4e/rpXzdlb2HhZt8SR5hBWQP+n3zyiVm9KGK4WhTVzryFufEeCLqu2e4YUDDnUoJCl4Xmh7GWG2M9qysci1DY+7RnP1bUmlfZV0AbFqJSrhiwwzy98cYb7oc//KFNIznqxHIAwmJluAceRoMnte1VFVAR4wIBhDvnRHmU4A+hioC5Q4cO+RafW7a48cmJfk9zxRKYgpP0GeS4AnUfmd60tEBiWTROa8E8qVmQWOn6zJQl29/Q5dRhUJ0DqrElFSBj55qkt9Xrxr6QctqNXb/g0LBublJAxIwxZkrx1L4apnyGCnN/voPiScMUgvR7WhuSY8P27bD3rOBTEnyaBvbQeg/XVki/S6FJK3hiRvmdGDgF6poMyOdX8vncfC6bez6Tyf68kC2+urx89dqhQ4fuar/6Bqg752i3+sQTT+T27dtXOHXq1Hfb7fb/0Wo27ut02rMsKLUWhDLDClgj+Cyg2i86CVTP9fl8Zcx1DD0WPX5P6FJS2LCefW3qJI0mARblqPNbrDB/TF/LutehFeWyATn5voffe89dvHTRFcolE2r45BGyn579zEDfguoqFbteQIUCIAD5zu3bzer79NRpNwe1i+++2bAAvWe/86z7xte/7h59/FED8fQmDWnoMB9Y1qyo6TBiNYyQ19+hDzoUSIxjaLWkqUVZniENPwDfgXWMUBQVLcqOe5aF6xU1n0vuLd6kTr/RoL54iW8UQjR/UnFNHTz7qKI/tI0G/2ZNMAaANWMPJY1SxnUT3Y4VS6lXXgEyrpFUNLEi8rOz5sSGhAGEXDMPjDEsMt9kxvuTNZ421qq1nwTNhfEDa0F7IAqGAntShhWmg7FptX3/A1gIlBZAG1YJ9w/KJWl3BLFNTU4Z2BNrgpDmXmSl0nxE4M44cRxSL2GkUEQ5toS5QF770Qovdbu2xu/Zs8d97Wtfc/c/8ICb2bzZjYz6WA7R9d5q9oF+HMfHPPgGLJy3WiHwtZjKUU9y1VNgrvVoTWAyXjaggKlhkinyVnferx1Tztu0Zl0ydxvFcVAuxXrxKuVYSqvAVYyXglJDUF/PEtacctkYFOEjnG+9n14DaUVd+93W2hCXBJ9bGdkkKC68RpOCQeXG9LriXJKZKsYUdtvT+QTq4dplbPL5XKNQLC7lcvlXC7nci9lS9n+MFgoXdu7c6X1Od+njrgf1OI4zhw8fHp2cnByfnZ2dunDhwu/UarX/Je51t0eRmxBYy2JPU8oUgUFwGhh1e0nVNh/KKYsES4/FSzQqATkI+9WVWuIntm2wJmfaUq+ShxcilOj0gOGpuK6lR/3i6IdmFZHORjQ81nR1dNRS3KhIBx0JxQdgXL1yxYQuAtZy2FdX3bnPzloRGoQ/dbkRwkQUEym/aWa6X6hDlGDfAkj8f6r4FGrvodatYjSiggXkoQ86/K0HUGp3e5Yi9KPr3KJnFVQmqz3McVbusAL45NcXyCPwsZIATrXLVbU6zqP74pWHAHSYUBwmHO29JBoai/n06dM2X1jg/Bsq3Qck+vQu7pnrAKAAdpQPn2Hh69KrCI+Em85p12X0u19vYickSDW24XVLAVLhj/WEu4Rzciu+BHxCgTabdSsHC+iq8xzL88b16xZ0SS4+lDOsj63JcsUsckAbUOdeWZdotCg0Ev7MG2POuKAAkfqHkiq3lwDeaPhkDTJvrFuC5h597FG3e8+efhaBaNrQpy66NwT1SnnEgFZrrP8aAHpauSRtjQh37j8sv8tvu1Z33rvltGcpj9toUuqZ+uq+up2UsHSAZjiPoTKjcZJiK5DT90MFPCGQ/PSmpPytwD0E4TvFRHM/DAnKG6Ychgq83A6qGyBAT8fJaC2GVn+itLcKxUItl8u9WygUXipm83/f7Y6eOXBgs19Ud+njrgZ1aHdk9vvvv79tfHx859TU1N7z588/s7Cw8GwhnxvP53NlBRghPFQdSkKexYcfnMUYglHHOlnRgMJbKIAi1jlauxcqUHTen+61c5+LjrZrlldCvWtxW0lPam33vC8RoQj1jtD74d/8tUVGIwjv3bfXrJbqSNVVqiOuUq1YPrsFay0umtKBb/PEiRPu+LFjbv76nKutrth1YSHeu2ePVS8jP5o8dfz3YZU4WbMISQQZmzH03Qow/P36uAABcwgSoS86pN9lqShoJgRwE5ZBIFKYmy7rTwANIOrzkEokYI1rUl48xUwEogC8rCb5bgXqYZT4MOYglB19SylRwBgLrFbqtfMKiAHa1qZ3ZqYPfFyTMgWUOshxBWSywHVtFhdRKpmi2IbTTR5pZkXWHu8znqowFyoL6esPhXGfbs4Myq2urJKKuWiAy3jy/ZXlFffZmTPuRz/6kbkRlKI4jvI0PmHATOlY9TBnzgDEy5cumdLE3FE1DoBm7gB13BWsVVgOi55PyvuqiAxrkOvjmPjVnzx40B149BE7N8dnfMT8mNoTMGqMg1dIGonrgDTSwcMrRJ5KGyieg6I0lLWlZbDcBVJ8zfLstO23BrZJMRdPoXdtn8cwcAnSWj0ftVgOvq/mLlyRWgzb/asHQdieOWld69PYkoh31WTuFwwa1H9Pg3qaZwr3ariewr/XfOfzRWy9LpEudhP8m+tU8DHzqJbMYv/C8QzZAjFwSSZNJ5/Ptwr5/AfFUvGVfCb71+124ZMnnthzV9eBv6tB/ejRo4WFhYVqrVZ7pFKpPDE1NXVoeXn5wOLi4v3NZr3QbDSyLDYWHxuLvxEGogCtgEiLpgN0RRLB59Nc2cAEn9nitGIWdFjyNZ+tKI0JWN/hyyywRHP3fkMaufjOagC9b1PqFQVf7cqn6FAa9pNTp60nOGwA5WQpSENefCHpPoavHyofS4ma1wgphO6N6zfcytIypr8JRUBlbHTMuxcykTEOEqLyZSKY+BzwU1EQAb3AXUAkUBdNrvvU2GnzasNyTDa6FAGBkGc4BsyFKNWQPVCaHcAgdoTjKWBK1qGUJI6NUFBgHxQ3fmuAFstS7+sc/E7WvtwLvCcLKQRFMQZMlSrJQbEDUFDLrB/GGsVDaXxKDVQQkM6VFq6hcOMevAXvA+X6xH9QBCS0bHSNun5Z6hpfWbB8jzGWQAb4uA/S2Kx+ejbrGk0yOVYM1FkHPD46+ZGVgsW/rroGaqtJPQSCQVl3HFvKC2NIV0Pl6sNgMBaMOyCuAEMK9qC48nvq24fgYvMQRZbW9viTT7jffPbZfvyH0gTtOyjNSdle/q3e555+H7FyzX1lxrqh+ZayWvvG3gDMfUXWNwrybiZ6KoQNfHwQoX/4mAsUfetmaG9TwjUpLJUoGt5CDro2BovKp8/6NELV41ftfv/qWRqbs2T+vZGQtywZv0793HlWwJ/b5xgO2tOq21y/W9xAVex3KezXp1OVQaPYSTPz7kcpgSGLEO7fkD1incsAsAI9SU94jBW1HCbGRNkarA1SGFH+qJJZKpV7cdxrl0qlD4ulwmvFUvmHpYmRkw/u2DF3lxrpXpm6m2/+gw8+qC4tLU3X6/VvxnH8a/l8/muLi4s7FhYWJhrW8apmAkqCT1Qb/5Z22aLXeNJcRVpkp+NzzKUEsMEpFctGQjjIIpW1K6pebIBSfsxflXRWs+5MlOfskLte71e0NJ9pEmRG73ILyEuaWIS0rbcgkhaw1h+95eqrNZfLZKwmtdVuds4C87gfqwGf5NNaQFPSQ1656mHQoDatNibnFYUuCplX+ZgV+BMKAQlgxpvfCtAELhISACHjzPfka1RePODN9zmPfNF8JrpXEdHheeVWAVCw2kWBA+4D94kHcCkwfes1sDwECH2KOPDbQjvzVHqZ/L3yKQqgpRCEAlHnChkPKRPGIBBoaYTT2setrCQpXuHYKq2Kz0Rb87fql5NxQV8BHliplBAmLkTW8huvv2FZFCFj1Qff2JmSypzZHqEzlzVQcQaS6icPc6H4AbEjzDEWPiwHvnYUI9gx1gjfEchS0IVsj9/77u9bOVnNueJCrK2qxbj4AD3mQvt5xPqzw3oMGqCIEdFe5Dpo1EIVOSmoIQtEC+aQgRJr5Tsh0prYZ8EgG+TbT9PsfSs7ie8IFbH0mgtp+TUUvZQ6A/Vc32WidSmqP035a7/JraVzp5kpvR+uLyuylfX+cT3C80ix174L17JYOcZZaZnmWvzgA/fxJ58YG2lNp3KkAlaMSVRPhNnZ2Xh0dLRbLBROFIrFNyrV8l9VCmPHDhzYc+VuxrW7GtRff/31qUKhsL1er//O4uLi01evXn3y8uXLE5cvXcpnc7QT9JotwotgJ/kPZa2zkMkVN2odOhQAGR03KwZrG4EiqwBfurV+7HlaDuGmtA3eI1AH6w06TyVEAT/LCyZFJ89vfbAcgTlY6eSyIwSR6UTIUzKWv623MtXpisU+/e3z6J0pG0bhxc6uM+768psIKw/UScBYj2I3k2b1cH1qSiLA5RUQEuXNvUKZAgKiPGXhYpmiWWN58R0pNvzelI1u1wBVaYPcP+cT+LFBleLD+fibcVLEtKh2YzySOeO6URQ4huIiVOGOV8ZH18E1IOhRqqDhuVb6uuua+K4UiDD4LowpkIBWUCXKEcfkmhBYct2IJZBQ5Du6v9Cy1n3oewMK2DMXA6GcIf/ilqCeBni+LMVBAC8w5jwhqDPG3BPMD5ardTcjortRs30hZuXFF15wHxz5wO5XLIjVYLh50125dNmaCNl4JOe23tyJS4VzM/ZY24w7NRWg0Fk3XA9jx3EAdRiPU6dPG0tgCkbiBmJeKEjz9LeesQ511M8Xq8QeURMkKdIKluOaaJpEkKhAVZ8pvYpXU14sAG4QfBaOaxR2cwtnw1i6JNWN7mwdz9opPkHzELIPAke96prD72j+w9+H4G7dG5PodykbOp7WVqhwa38pb55bCNfcMHAfKIW+BW2oJA5THsJjylAQG8Yr80tMxskTJ9zF8+f7HShNtiVspppNkRly8OBB3C69TDbzaT6Te6c6MfqXI4XqkSeffIjmLnft464G9aNHj25pNBr7Pvvss+9dv3796UuXLu2v1WrVTqcdEWVOChhCK+ztzQYPNU/16aYMJJHts5tnfaT5ykqfxmRTWU3uYsmACCVgoK36piEIQixjir+QZ66a2CgL9MMeGam6+fk5u6Zum97rPuiGOvAG3nHs6o2GqzcbDotd1p82uuhVlAIAHWAn3YgFYD3bzb9Y81Z/Ao7mb9682e4fOlQ+VDa4cvdFpSIgiFhW4JOobvlQuX8EM5q3SomGVB0AzPsab0WEC/gR0FjfUlSgYkX9yheuNC5RyxpXCXdiBUaqBEX5AiAoCDy84kXgoi8YQ931LVtm3aaZGbfFmqVsM/bCytVa1G3BagWobKooTNwsjCWxCCurvtqaLODQ3SAAlTUoYBVY8xs9Q+sxtNb6lCu0ZwrUb2elyyrTMSTkuUbOoVQwPhf7UijmvYXboC8AAXK+ZgM56ljSx44edZ+e/tS+z7XLJWIpWY2mrzhm0foe4EwBS5QT1hcKs1wa/AalDAtecQcAPOsLwY+f/WwSIS+liGPCshx47FFLcXvkkUcMpLkOjoFzDIVEFRL5TDEauYxvwCTrWiwTCgNZId5N5hUSKSVmfSvVMUlvVN/1/quBatKPvQ8xPjtBoB4CtZigNKDq35pX/Sacx/Az+76dzyvo/acvQZecfxBY2QfgTNZSc421S/z03gpPaPuEuu+nglr0pHcrWt/3JJBSr5KTut5QWdHaR54y99DszCsdCFH8ccvArkjxMxdkMv7s5+mZGevY981vfjOe3Tx7btOm6SOFQu7v4mzh7W9/8yvH71pEv5vp9+eeey7zh3/4h7tWV1cffu211/7o6tWrv3bhwoWtY2NjhZlNm9yZM5+6CxfOm9Dy9HmuD2oIGIQJAiJPx6VubDnHABOWBj5UgF1CnUVIrjcCBvoQi3VlpebKFOVISqr6iO281fm2ymDFgmm/bATS1SYnJ9ynp08Z6OPbY4lTPQuq0cpclsvu+twNN7+w4JtFJClyirA1qxQrg0C8dsf7IbdtM5CauzFnlhR0fKvbtg3NdRE8B6gzBtDHgDr3xKZF4GLxhjReWA9eGrjAms+4Lyx5fsvxeU/WdQj0bHJAXVQg46969YwHwME48ltZ39wnv+G7XJOipvmba4BepwmPpV41GmYJou1zDAX+qQAK8yVQ4juAhAq7KHiP44ohkKVv7hZcFe2WW1oiANGDuvzYGhMFrCnQUKAua0lBbLp/UdFp4e4BH3bGp9zpcSegLkAIaVldX2gFyhLHp869MTfXb1wzlodxIqL/5ZdftoYutPZl3BkPPoMm3bd3r5tI+pWHyoy5PZJ6/qwvguHIEsASx4dugnt6eg3ditLGdz/6+GMDgKNHj/ZpeObO0gK3bXVPP/20+8Y3vmGfsT7Yk+wHlC2VTWZsNW+Ubfa9zb2PXAwM1H7Pgt68EhK6PXCDtVs+nkBsU59+t7iZ0Mfue6azn/OFkoGVshVCgNaxpPALjLkvuYLSVry+o9/qdRgDkGZ9dL1hPIzuU+mTrHHFfMh9NcgA8uvOMhE63h2SdimkzxleJ39jLDCn77//vjty5IilRPIeDxt/6wJHqdyuGTOSa8goKmkeOnQoPnTw4OX7H3jwWCbj/jmOuq/99re//c4GqN9lI0Be+le/+tXC5cuX719cXPzST37yk+/Nz88/Rb+FUqmUA3BOn8Kfc9EWGAtVRSBY7Gj+CAeszmp11Pyac3PzfVBH68SqwDJlUWOtQi1iGfI7mnQAQByLAB0KhwDo5ENbkYqVFVvIbBaE1Z7du92m6Wl37epV+8z86uTHAnYjI5aXixW7uLzkSJ0pVysm480/zsbo+ah3fGwUyTAhFfsgPIQPJT5NUbCI6rJv3WrBRT4qP0zxEt3OvclHrOWDcJCVxXViTasUpPkkk3gChDXXy3XwPcBehW0Q3LJqUYRQoMIc1rQgYm5gAYxi7QcudeyYKF08FOhYJZVtdMS+L5qR++FaFAcgmly+dtgKOqChFHDdcgmETEjI5pCTTGYC1cqw8JTaJuYiTWOGYCFBbOuCsqcW5Oit9vRjAAbR50BdgB3+Jg30AioJaFmucg/pWiTwWQuwGTdRSFeX+5Y6gvi///f/bgnzzAEKKHPJmFDKdnxs3L35xhuWUinlJgQtNUUBOLDOFXuhPcSaYb4IkEKBZT2w9mg1DPjTThjr3Vw9lB4dHXHf+ta37Mk9ML8EQWKBYq2zn6Vs+eA3utmRpeLjZES1SwkmjsUHkHulqW/NWx0Dn/KYpql9UCtBcYMKdDbe5nYjCJFYiM8XPdKx9Rr+PlTY0tZ9SLuH8ywFVOsh/J2OF67HUEEI16WUTQH92lTRXJJwO3B9hYr+MEUlBHaMH1Ig/+VnPzNAv7m01I9ZoNMd48R6MllYr/dZJJQk1tvU1FT8ne9859pXvvKVE9Vq5Z/LheKrMzMT7x48eJCmL3dlZbm7kn6nJOzx48dHT506dfDmzZtPv/rqq88S9T4+Pl7odruRpd+cO2tR5bJ0Jfz4N4uM76BhViqj5ruiSxXvI/yxYvhcAT0kpOGfZhGKdkKYEKyGJmpFUKybWzYpJYsv1iV+7CW3ZXbWTU1OGEUO8AK00Pur9ZpZ5d6HWbWUNxb7SNKy8+biTbOsEFBEtgNqJWrYk3IGtVgnIh7Qj10hcQEIbNlc5CKjGCiAi1esbAQrVhX3HwoFpSZh4YtqVyS1AuvY8AJ1Njff4zgKaFJ3MY6FXxSBLlYEBUBBSgoykxUf+oE5rgS06sZbjEGh4EZHqjZHOh/3K2ufa5OvT8oQIM71ci08AXn1N5cSYXOduCgE6s0mQp+sCNUW8AJeglUR7nqV35/vMGaykDT2EsxpCt4qGMSqYuBFdSjY02AeCnM+0/n5O7TYQp+7CXvX81YVbo8WbUt93wJA/ec//7kjdW3zzGazijkWCh3V3lgrf/PDv3Yff/RRP22JsTUlIgnAhElhXLHsodC5d5RfjgEVyxrmPRQG4h0mJicNMPn88LvvuvePHDGBj9uJvUFrVkCduWX9cGzSPAF20e9co9ZIMU/hGR+XooI0FjtihVUGkeWmbFq0e1IMKikw06822M9B8BHvaavUz70PbvTFamDU/Iz4lHifttq3+C1aXkS6J2P8b3zhG388otsHCoK9ZwWvqJnhYzrCZ1oBSAO9zh0qhFoLIbiHOfawlTStYg2H6zmtYITKHOOrGg6A+csvveTOfPqpK1iapo8RwdAwpa9YNAPGouATNsAXQbL5iJ/97d+e/9pXv3py186dfz+92xb+yAAAIABJREFUeea1h++797177rmnfbe2Yb0rQf3MmTOlVis3/dOf/uO35+dv/P7Zs2efbLfbu6anpyOECOkzqyvL5jclfYIFbP7UXM40eSx0BC/Cnn0N1QrIsUj5ruhb+p/zfcqwUi4S4UjPcnLHx0ZH3eUrl81PzlbleBSAIdDOB9h1HKAMHe9LbRZdLptxoyOjbnrTtLt+Y87Nzc+7DsFzPcDCWS1sBB6FaBCEUNTmg+90zF+P8ETwQuFTsKbX7nhaq9d105NTxgZwj1S+unzlql2zVzp8BSysHvmv8aNiDQuo2NAIcNUm5zOrX46PLqkcJoVGPb8VWcyrrNHQLy5AEw3NZpe1F35PgXUcH0EOk8J1cm1cQ78NqflxvUWBoGdu5csFTAT08inr+hAmKAJYfFiMBhLVqgGPaH7R1KQCYqlbfX8EciJUQ3+jwFRCUoJQ4xOCuihPCbq0xWaVw9StJGXODwP00OLk66H/PBS6IX3LOKKAsh6vXb/u2p2WgTpzjJUMBb9r5y5TGo8fP24WNKlt3/nOd9zDDz3sjrz/vjt39qy5cHgyXxacCZ2/umrri3lDGeRvPicICpDn+7Sbpe0sv8Fa/8av/Zq5sxgvAAHFgvUIi8Ba/tJTT7mvf/3rpoSxFixlc2Lc9l0YKCdffiGXN7eUKboKilNsST8i3o+BV8Z9Z8bB+A5APIHozzErAm7AyR/ae+iVQBFa56SnDuj72OJpkCk2zdaLQH5yryjqqfe5NgwNa+ccrD9Z3+m1OGB9pGAM7k33mAb/cG2NjI670bHxPqiHgB+uWykMXC/7jr357rvvutdff92dP3fO3kN+GaDbHuqY0cG8mI8f9pKxJ5gT6z357KGHDyzf/+ADJ7721a/8348+fOCNOG6dKBQKzWeeecZHod5lj7sS1C9dulRptTKzf/7nf/Z7V69e/aN6vb7POTeDUMenh68Ot/T4+Jj5XdlQSr1AiAPgABifNerk3y6Y4FGQGAIf4AIEEBz42PsBR4WCWbsEX0ExAupQSybos1nfmGJ0zDY7DSC8Nez9xOVi0c6LMrG4tGRPrBMJY5q8jI6PmbXCtQDqHBNByXsoBiPVqrcql5Yd9BZ+PnLbx0ZG3UilakKPGtW0iM2QfoRvPwlokh9SY6HAKu6Np8roAlJ6DwBkXNmwWHpcl3zxKDxmQdOcI2lQAlAoK0BBUKKimQdZyRxL1jTH5Fg8OBff4Xhcr1LJrEgKMhF3Q5N636PmElGPdxQWG6dMpn8fomL5PsCAwsJv1FhFQT6aW+bQ1/9TSI+3quS3luVmUeDJ+1J6OK+Es6KS9VmYmihLXEIWSz0JlVhjoYfgn5Zpdp0Ja8BcpcE/VNT4jNoKgO/NpOAMDV0IIGOuWJ+sY8COfuqA+qWLF42B+f3vftcdfPJJd/LESXuPvYPvnDlRjAKCmftjHtgvjDPjg6VN6VfWGjnLdBLklWNYWtPDD1vlQ9xcvE9xH9tnjYbbf99+9+hjj5liAPgz/jBlKL0KjuOVNblK4GqzZaWS1WVNGR4hq2F+84Ry1+caR+WiK8o99Huvpbd9WputjqCegNZFaKGH7hrVLwgt/zRtnmYFfD+JQXOkENDTAB2uD66BRzroTeA8UCC8QmFM2cioq46OWa46Yx3GhCholXOG7hfmkXlDWWPuLL6iUrF9a2suYXGI9aGUNe5GDAx19lPALOtnanq6Mbt168fPPvtb/9dTTx58fWKiemxhYaH+B3/wB6Tz3HWPuxLUT548OZrJlHb82Z/9n9+7ePHi/1atVrdGUTSO8EYwnDr1iVVVm066Yyl3loWIAMMSAZgRLrXVhrtxY96sFcCSvUrOq4LmiKI/dep0f0FjyW2emXH79u1NAuZIf/NUPFHx8vGykXlffZiZKMptGl085i0Oq/bmw1l9tHuh4PsvO9LVvEKgGuJmBSYFNLTKm7W6ReRjpdL7nbKXBNpB63e6sRujIM34WD94SMVUODf3jwBmYyNYTYFIWkgiLNnA/JsxQhHhczRzrkkCHVD8f9l70yBLy+vO871b7vtSVVkrxVosArEKJBCbQJsFyBII2y1LshVgdw/qcbcVMxHzQaVPDoW71RppeiZkO6wIO8KyYYSQAG0YoRWQALFIFFBFVVFrVu573rz7zO+c53/vk5csTCn6Q6uKSySZde973+VZzv+c/9l4HpQUaFvOx3Gcj+ME2kp5kuBnjAANxgZAj1PkeDauzf1xvChW7gkrHaHA98wHG+4PSjf2AzJ33FccsS4FQ4V65P9F2MUBb4w/xX8MLNPU729Q3NyXxlD+ThXIsUjhUFEs9l3Kpx5bU7HAxdqrRHnqb2SdN0s3ziOGhHkUNStQlyDHpYAriqwMqyNQpWJgwcbRWgbPzBgNvuvFXV6QBgWrWk1u/fCHDVh3v/xKPUAUy57YECuOEnLW+Y2SxVoRC0Kg2xVXXGFKGswYgv873/mOBeWx3mm3+od/+If2OUrCww8/nPz61y8kM7OzCHmrrPje977XFG/GepBI+nXDdWpXoM76mR6fNKUlHleBl8DVXBO4tyyaPabW1cin4UOPfeOxn9q/1Uj9ap6rZlDXd+O1GQNy/Lfmqs7E2D5odJNTwZl4HcVWfvy83KWo9AadHoIyA5CrpwD3DD3eQiwOjV1CDwIF12l9xywb+wU5Sjc/flAESWOEqVEdCu6HtYaLBZlsXe6IbwqR+IqstzGrVMrdPT37b7n1ln95xxXv/ElPZ9+zhULX4qc+df0p2Vv9lAP1r371q7mLL754sFJJ7XjooQduPXTo0Efb2toGyuVyh9JzCJDbftppycBAf72CHItS/mkWlLTOXBZ/XKoe+Nbd3RWBUdreZ2E6vdthQg9qHcHdoKOqZg0BuoqSbWtv87xy8995GlpL1utTe1U6r1BVItVGgXwhSIuFj1ZrtDabILICpdFbikilasFzRqnjx4IWwzdJYQ/z8edMUZBlHZd9lYXNJuT5VC1Nmr78s1DcgDAblGdnc8rSEc3M9TkP5wQodB3FMcR+ZM8S8IpnnKf5nvR8srqxogWg3Z2dlrKGhbmwuJAsLy17V7r1642qVQ68AB+LHKFk/klTvJwS5Nwci+KAAuD0dMnYAgLKvA0qXfsyNkcSjDqPAgxZRx3t7fUOf3rO2He5lkCPo4xRHMxHq7KjTaU5ZdmvZa2LgZEipPPqOxLEUO1j4+N1YGcxYqkz56prT7nXmalpW3cWQV4sJjfeeGNy0dvfnszPzNqxUORWz3162sZIdSA4njXG8aQpsWYU+Ai9/vLLLxsThkLFeqTIDWscS51gPFwjWH27XtqVPP/CC161r68vue2226wgDc81NDxkKYpSYoz6D1kWc9MzlnYXuxzERqlWhAfOOaj7GvOKcpFb3N5vtsCVBmepX15A//XHBOYkpuBjV4hcMDFz0Gy1r1Y0vPeAWcehJbDJmlAQ3oA9sG82B1QKDOVseSalHdo9RMF+SsOzVET7DtHulL0Nz2b2hSuKSiNVYKniVRhHxhQ3J30rWBfISPYgyn/MKPCMHItMYO1QhlgxKiYrw73VarVaT2/PsauvueYnZ5991g8uv/qq73Wl07Mf+tCHlk85M/1US2mj1vt9993XVq1Wt6RSqSuef/759x87dux9uVyuK5/Pt6ARInQAqQvfdoG1yWTxscFFgYoqxkLhs97egaS7q8coZC9H2tUQFnNzJuhZyIAGwMXiBNxYyEbLZrFY0nU/vKxTgZKsJgt+KXseNIVn2GBGU4XgIK6PD9xoZoJJgkZr5WEp85nL1ct8qp61lbkK/j3rOmWbXQ0ncqH5RMbum3vl3Nw7P9wn5wTUBNgxLSmFRZHpPIdKc8b0rqxDjkfQMl48iwLYEBAIX1HhCpRDaAgsFSQngaExlI+ae+eYXquD7yltRh1PTdozEKdgZWLXr7OuYsp/x3+rxipYq4yl9cQOBVrWr19nQIFbA2FjBUoCdQlbwxyp3j/3YApZqIsvKzku9qExi60kAU0MtHFAEvOcTntjlzdrpctaE6gLTDSeupYUJ3LS8ZFPzUxb/jDYtLA4b2ll/AC6pYJnT3A/BojFovU6B1TJuIB251gU5/raD/0OmA+UpDvuuMMod6xrrsd5f/7zn1szHCw7znXmWWdZQJUF7BUKpgTwwzMcOHgg+clPf5YcOzZq//7oRz9qwXrQuljqxKIowJK1jOVHL/tifsXiTlDILBDN5sljI5QZwvyrXLONcygqE4+Vxl9r2gDKs8W9MFQIavRYt1CjPYCvQDn2OwvYlQVRV8iDHz0G/vhvARl7mdoJboA0mARu363qkINu5X9D3Xgq3wVrXO4IVazE2scIiJvRUIqWdH0vgRu4iLTvN5R1ZCKxSdajwMZzxeTXgQMHbW5RDpkf9iB7On6JumdsWA97X33V4jroM2DZOuYq8HiGzq6u2QsueNuLW7Zueejjf/Sxf1pZWZm+4447TsnGLqeUpQ6of+ELX+gpp8rn1Mq1909NTl23uLB4VSaTyc7Pz2ewBtAc0QwvvviipLury4LmeAFeaJIKppqemrFjh4ZoyjFkNDeb2fJXg9WmQDIWJ99lEXINgaKBYKpmAXLQTwggLWRZSbIMERALswtWv92sQVKdWnKWqy7AwLrHkvHzej15aEUCTRScxnkt0j5DlbSCt4009Rf6NeW+aIrAlCrmT+d8+K/l5/7xj39s0c52HrNInWrmhzHiXtR8Q3/z3EptYyyhrvkMOh7hKsCXAiRKHguM87OhpQjFVq+C9ziO88MCWF37ycl6lLwK1hiwt5BC2GLCg2txvPyiS8tLVmiGOVAVOuZRAVxWVncln6zkSRMsJviVrSBOpwfm4arge16kpmxCDcMIXyACPParyzUh3yP3IAqfz+rCVpG+kQUoZUBj7r9bTIFQk5C6UH8Dq12ALl++FNfYxy7fJvN58NABDwq0DIyyAecPHnkkOXjwgI0lawphQjwG/vVapZJcdvllFuxG2iZzCNWq0qysa3OrhM5srLtPfvKTZn1zTwRQcbzcLHyPewP8mSMYJah49s2FF15o7huUhaeefirZs3tPMjM7k9x2623JxZdcnPT299u6JlgOMJOVzvNw/lbcJZTATYXe6aFHg7NnRFhXvJ1qAEinp9lHrqi90cssdax6s5ph2Yiqty4uq6LSdQ6BcwzSYlDeyI/e/Jnu1cvBu9VepxUA7eCfNjC2/u/0o/CIEFnLvg5ZX1HxmVWpeH7OjNWYp7GQAzvvIkMsYDi0wCVICTaEwN3FZeKMDlqqI/fd09ebEKxoMTNk7pQ9ldca8GD1t7QaiJMK/Nxzz1pwZux6QIblci2LGzas37duw/pvf/b/+N//vrVWm7z11ls94f0Ue51SoE7BmVwuN1wq5S8qFCq/n88vXbmyUrgAxXVqejpFfWkAELAY2bDBhA6WNeBltcBDmVd1ZqKVIrR6N5XJiJ6lR/PKslGvTtHTm9vpJgQSwp58XQS/VSSDtrU2rIvJjnN3mA+wP5Q2ZZNhFRFtzItrEzGPpowApnZ2riVn1oQob6xGYgEohIPvHoqT4CVSdU47bbttzvHxiaSDwDhS3ELQHJHJUNEsBqK7Ped90c5P9TQ6cina/Hvf+17y7W9/e1XUu7Ry+ZnlU+f5RKergIase8ZjdpYiPPhpSbvzLlYII+4LJUj113ke0gRRLKzphQkoL0oBMKJYdXZ2GGBwPZSp2GctGt+YiJAOJOvUKMpq1b7Lc2/evMloderhC3w9+K4zQWkqFqgR4KVS+RwAAjC4V6h8XshGhCFrgmAlddaSoLaqZMFKcgrXg+nsZUYdbIkX8lhl9Vk3v8jCqgvdXPDfN4DidT7WqNmGrSeYm0hpqDNCUd1xE/FVT2Xb8+ruEItQTdraWoxCJz9977699rn5OJOUl9MN8R74vfGTD/T3myD+yU9/apaaRYCjvCCwA6gz5nfddZf5VclbfvHF31icCvn+0P90U2NcWBsEybHmsP5RIFrbWpPLLr3MAAFF+5lnnrbv3nTTzWbFb9zsAZFm8ZKJgWuKSpGkhS4ueQU1e24HXIzwQgnrnSp4vj6qNQ9mteJNVrExMcpar9fR3yF/PeSqBStdnRkDPc6XLQWt0ZAHYHW/vQdcNpg6P7ausIXv2q+GFlf/3IAa11wAda0jPx7uwIPcYmZArJ1OqJS7mNmxNRkaz/g5USa9ABItZW1/huh01Z6A4scAIRiRfXbk6BGrCLj/1X1JqVIyw4F4IZRi6m7wzFZoJsSrIAdN2U2nTX5OTIyb8s4cah9n0umV7u6escGBwW/9h3v+/P+u1Wpjf/EXf3FKdms7pUCdojMHDryydWFh5Yp8vnB7uVS6uFwunc6CQRg8+eSTZm0CbIV8wahuwEzVzAALrDsCuRBiWA1UXMvkcsnR0aP1/tiqO87nKAAmfEJ3J64FeCDERC1DL+7YsSO58847LVqXe+B4rBs+szro7e0muAxwKdZCTfNsxqxS7pENhrUCsOBGwKIClCfGJ0w7RsByzmeeeaYexY3vks3xgx/8IJmemrLNTnAS/kisaDa30vnkQ8dKf+ihh+pd2hgHgFWR6W6huo9ZKWGeAuRFYOKiKggL1dUXgAmo5TuX28M2emi9KrDVNRAGouM5TtHl+k4scPmOqtUp0haw4N6wxhhrgEVNQTgXY3T66duTLVs3J6WSFDXaRXovbe5VVetceSH2ASrXhb4EKgKN88UuB66ntSTl43VCNKr1rnHycxBc59YU9Kasb1n6Og/Prx8pFnGVMp3TUohCqVgJez4DtH/zm1/XU9FwO6CE/WsoGAIIa4y5prspFg3QWde4ngguJdBNa4F7FNPDe7Ad99xzjynUrLHx8THz4bM+lN0glwz3zvxwfiqRQetTRQ7/OsfAJj3+xOPJle+40nz65+w4p16VjMqL9RTL0EehERBJMJynjcHc8D5z6aDrsRG85N6RMm26WKQ0xePdbEE3f2ctpSD+js7tGO7iOrZSG1Z4bJF7lgfA6IVzXv8dWz9BMYgVQIu/CW4ijyHxOBJR6/KnN9x52aRIq+iyFx8iZ53xszLSnZ31dDTFSCCLngvNeVD+YFyswuPAgClljLet36DQkqZIDAV7n3MMDQ6Y1f6bFzwokpgixiuTTpdb29qW+nr6vvnvPvHxL6XT6cN/9Vd/dUp2azulQP2uu+7Kbdw2dO7yXP7qlZXCh5Nqcm61Vttk2uORIwZ4CPqzzzrb6joDcnHK0Su7XzGfe6lQMsts46aNtmPyhUIyNj5mgMCmVcoTCxuhhLUvf7OsflKj1CQF3zy048c+9jHz7SKYUARUbEU0M4IMixrrCOqQ+xagcp+ck/vnu1DFbBD5nrhfrFgiTfFZ4p/kPlFmEM5YxiMbRhJ8h6S7TUxOmPLChiPnl2MVZQyoxxakgmLMWguWnvvxGul2ArfVoOS0s8UBRAIrBgjejwFAPlGxJYCqXAA6Tj553meMOVaVAWPfdqN2vJfx5RZ4Ru4RAWJBfr3Uh6dbnrsbqO/PPaiaGJ+58PfmNt4djraq3Umt6gGUegY9o4IIJfwVWCTLuRnU9X5MmXubTqwm4ifWBvXYOmsGGrkxRLXyb81XTAEzP6xh3EbLSx4HctZZZxrr8+gPf2iK8K+eecb2iaU80ukvn7fxplgMaw0lmT2AZc81RPnLhcO1Wbt33323gdYDDzyQzFnhpCVTLlmDmje+oxLG7BmUWvYk7zOHl19+uSnCsG6saej5K6+60oozuWKZM0sTaxtLXIVkrNAMlRQtyK9kZZg9NoD6FK64SqmMFcwY0GO/+FrAHr8Xg3X891oWfwzodVM8+kPrqm6wW7oiaqX789cC9Vgx8FarwYYPtEGjr4Gn4NWryYfiNnZN+0knxXI1KVdrSUdnl1WklGuIOcOFYSwj+8gi2pfNl44MY/zFRCC3MEiQM+zZuKsh+wpZBzvE8xTyeVsX5ppZILC2xNxU0ulMvqev95uf/sQn/luqtfXgW6C+1mo5ud5LffnL97SMjXVcms/nr83n87ekU+kz0+nMEAsIYAXw1FGMJg/4Aq0LWogkJ38dXyJpYEODQ8m6DevNIqa6GyVaZSEqJQpBgFWN0InBCYAFoJUOhGDCL3j77bcbqFuZ2r17TZipxCx+Y4K2oDGJGuVzvo/Q5HwWCNbbaxYr5+N6vC96CqHHvSBcEbZYNWwggJviDwhe3nvhhRfM0lcvazbY7/3e75nQRfEB0B988MF6pT3OKwu8GcQFGLIEVlF9weKQANBS4xgFkwn8EA6MiZrHcKwsOEtViypZqfAPgoAx4f6VesVnvMeL91GM+C7UPYDAfWIdck7unVS3kZENFmAFUKF8YE2IFfAApowdLx8x1+3r608G+gfNel5YaLTuFeugcZCiEwtBgVc8dgL1GNxFfWKtW+MLfgeLXpa6FCgJ/diajC08Xb/Zouc+LeVrmrSig+YqoSHQJZdenJDlAcPDWsRajr+rmBLWF+sZHzh7wMrJho57UnK5R4Hvxz/+cRvLr3/96+bygXZnLTO2jLlbjB6fwbm9p7a/T+wL56HgjcUAkDo3Pm7usZtuusk+i+MaFETpVrc3a2F+4kBGjlGDGq7D/MdMRrNy1syGNFvvPLss9WYLfi1gfyPxe1wFwUpAeyU81qa5elIAu/dqdxdU5M+39yI3gjkKoh7t4XMH8YafwOSK/STmS6f5HIoTTIgC3jTHYrL4N3Pz2GOPWT0Q9rQUFtYJEfDITvVT5zP2EzKO4LhDMJC44ZaXjCFj/zLH0PDlMkm4SaG3u+eBP/7jP/4/q+n0gS996UvjqRR5Q6fW65Sx1O+99/bMiy8Oty8tZa5cKZauK6wUPtja0nZaS66lDwHAQlIFNLRGeiwD3ggd85Xn8xaBa1RR/4BZSfitrcUmKWdEziqNJBRwQFgqL1kRrApIQlkAOPWD4APUAW82BfeEQAOQAHxZ1ige9913n1GOCEAEFnSxqGjTaGdmTOjRiAShDAAi0Li2osh5LkCczYn/0ZpvnHmmWV5cG+GDkGPjqdoaGwmfOqCugC4ELK+Y8pavWZZzbB3LDSFAk0IQW/jNUex8xviJZpfwdcCZrlvyYlUE8nwvFrwIDL4Lnc448OzMA/fAsxED4QLP/Y3MueoRUNULH/Di4ny9mqDSdbwRTN6sECt809ef9Pb2JZ2dXUlLS6NwkaxUFfGJGQkBjtiOtUC92VIXsCcB0FEi4vPo+BjABR51/35gQkT9x59zDGvQ6wZMWNMWIsavu/7aZHBwIPnmN79pVjFrGEsepY9riXng+lhf7373u+08YniUzikrDYURKh3lkbn5h3/4B6PfvYWxN1SR8sjYady5V+ry830od+73yiuvNLaK75DbzrG33HKL3Ufs3hCou8vBy5GKXue7ckU00+X6XrMCq3E7noUeK60xgB8PzJtBP7bgm5Wv5msSmAeoK1bA1lLUGU7UtqeoBVCv+/a9cFLj+CYlwA16t93N75+yFtDEjrS0tpmljsyQcs5cW0BpV5ftMeYXUEfWIm+kXF977bU2j8hYGNOnnnrK1gTKNvuagN+Z6Rlji1by3j2TdXn4yFFTVigJW0tq+Z6enu+87/3v/WqSZF+9+uqrR++6667yqQbspwyo79y5M5sks13z86Wri8XSDYVi6X1trW2bW3Kt3QAlljoLDI0ejbG/t9+iQQF70eoCq442b1ixsLTowRqpxNO+slkTJgCxfKUSsgoaQVOVcFfVNUDhkksusRQc1b6GFgegOR+LH38510CI4ptUX/J3vOMdBjycg82D8GOxq5gHQlFlVNlU8hFzbYKI2PA8P1Y9CoUqvyGoGQcYBTaingeqnusrtUzKSiwQJQhFr8pSNzozCGmEQkyri1EQbR8LzZgi1nh64GHJ7kv3wDmk3MSgiGCx1LVufHbezU3Fe0QFK3fcLXmEugf1APoIFvzCjPP8gsfeqAiNRbyrpKX1sSdFMWcd+Pr6GNMRE3C6nlgHziGFI7bY1wL1GMxXuy/cr+6R1B5UF4N6s2Uvq0jXjq1lfS9WrhhPgJr1BBVu8STj48n1119noI5yydpgXH76059aJcb4mpwLMH3Pe95jima8bgTo3At+d1qlooSy3/75n/85mZx02p35kHKmOVWdAsYdZRQ3CZYf88oe4N+sZaqVcSwBqKxv1gzzL7eE1mOxsGLxFFIG+ZxrS1HVcbzPXHJdzXmzDRiD8Vr2oZSp+LO1KPf4PJrz+LjYRRIzBI60HsVOgEDdlaOodXPZNOrZu/VO5L/73ck9B+yF3aLZXTEIdebr1rvXsK8Ei53USq/R4JUZ+Y6q4TH2rB/WE5kNyEgUMrl9MFrYn7CEzBs/pEQi94yOD1kt9G6ANADgrULl0pJ13ysWi9VKpVLo6Oj84QVvO/8fe3s7n7/ppt/bPz09Xdq5c+cp1djllAH1z33ucy2Li4s9lUr+ulKlekOpVLypraVtJJPOdqLRY52yqRHgCIWhgSGjfPD/AIoICywAq/RWKHou+vJSskKp1Uzaqli5r5V0H0+L498IfRYr4MALDVV0rYQ6ix+B9vu///tmYSPIEJb8Vq401+Xc0OdQ5OpAhvDiOIQQmwSrnWdB6YC6UiqZ0sIAFwXX4X/kHqBQuV8EHhuJ72C9Q8nzg9bMM3Ed0oigXWML2ClnL8LCjwBZYCX6N7YO5Y4QmMhfGQONhJlASNYT/1alKvdzex49mxxWQn5xxl+BefL5Ko2M8eJYpetJAeFzgsAQ8jGAAjqMb6lUsOh3vg9QsCYUuEdqInns/EBhDg2tS845Z4fNuzrNcU7uV5aMBHUMyLFCor9jSl3vWaCcmoM0Abt85s0KgYR8HLgZX0PA5fdVC22EJywim6hjGh0RY8F8Y6nzXZRDKrohiKVsWVviXM7AFVBFSYTl0drXfWhh5TrLAAAgAElEQVTtcw7WOgF1ZFdAv8OcML48O+OttMr4u+xVlF72F+saKw9mC+YLSp57IPcdZV2BeYrBcIAumhWIEic2gGhsIuMZo1h5VDxH3BNAa1u/pTit9e/jUuYB4WO6XqDPe/V4haZgvLWAvb4HSa0t0Bo2NBFSlZzQFGZVZHv4DICHnQTYq9SllG4AfY/1roBN4ktCGpvNhVVDpNCS3zXvKSNGBZ1Y/8glGB3mmH8ja5FXGDLMDXOMUscc4tKB4YGWR6lE7nns0XlJb0+3ncOaV3V2hnLb09VisVhuaW19YvPmzQ90d/f+7E//9E93jY6OrrwF6muplyfBezt37mxbWlrqK1VXbiyXijeWiuXrU0l6fblUbn/yyV8Y2LLAqCKHABgeHLYcVQSDIpytEEmuxaJ7KZlJIQSrjNVCPnfOAE05sPxmYctyEeUIkGijygJA0AEYVNQyliDUQce6QXPlHGwO6HIEDdWzRH9zT/J9cv8IWwCcDYLwUj120Vw8p1wAHM/f8qHzN/fBfQPigBY/at7CMqB5BiDPxhUwyY8tKzO2umPLZLWV2fDbycUhCyi2yESZ1q2qUHRCfmBVd5Nig7WGgtIAPhdGvCgIY9HMKXcXUPhCFpfu3e8XC8d9rDwLY8lYbdmyOdkwghLV4tXjQq6+d3nz4DiUBE/jKyftbR3JunXr67WwxSjwPSkxYlfE3ug+msdqLT95HdRD566GMiAavmG5Kzpe5UJRWlz5akTGEygmS93nsGZzj0+d+3l1z57kiSd+bhQ364QxVBVGZTEgbMXsoBwiuD/wgQ+YEEd5hF5VnQbGmutdf/31ptSyzxD6UOnMDaiiGAi+r5gIjrO005ERA3BoWtY3LNb3v/99Y1Ww/tVnAMVU8SbxHPj6hclatFxtPtNakUUuN42UVfnUVWkuFo3NQH48sdlMrccAzt/Nnze7RuJjYh99rBR41Dv/D90BrZOf/4cjHJ1tFXCHgLpc1q3sGl1La41OcnVL3doxpxNijswaZw8QJImrMpU2Pztjo+BexTKg5CFLkR/8zb1acO7IiNHu/Bs5yPrgOH5YFwA+DBDBvyiGO3ac7b0v5jzNlv07PjbOnqumUqlSe0fbs+vWrX+kp6fv0RtuuOG59vb2pZ07d55SjV1OGUv9i1/8YvvU1NTA0tLse8vlyo3lSvmaUrE8nF/Ot/3yl0+ZoEHjJwAIoOjr6bMIeABSIMxmss0eqrqRjkG+OLR7gQ5OgYZlA7AR5VuyQgrBv8vCVaQ0AoLPAALAXH5zVWFjIbMJ2CSAM4IPwcPCR8jL4uC6nANw4ZryGXO/Ci5jAyq9jnPIl4xgVyQ596MCMmw8ASd/W535oAAguOUnF40qgJMSEwtBCZ6Y3pRSIO1flmyc8hT7yKVA6D5ia01Fgbim4h80V2IN+H4u5/3JnQ3wqOD4/nlf+fiZjEfd8x5zxLii8J19DkLFi+eobLDKxaJ4cSzjtbJCAxkqBbqPkR/ukznjXjQmzIOUGn5zf3q2GNibqXSnN1FWvOiMAEW0p45fi47XWowtPTEkq0G9apYTgM2apfDHd7/zsCmXMBewOuwb2Cyei+eG9bLsi3zeQBhQ//CHP2yfU/JVHdzUkIfr4UvHjQQ7JMHvdLg3udHcM878KIMEK47zI/hZw3wfhYA1D1ioYyCfx8GrYiN03nx+yQqlkyaqdcN9sRZR0HgxL3JfafxYa80vjd+btYPWAvjm97Qe1gL8+L1myt5T9zzvPamG3HTr9U6hGbDdo88Bb1L2sHwzxv6YKmClqZ2XDwVpQp2EBqhniMLzNd7hsSmcj3WgNGD2BPfPfEO7E7PDcYqlUcS7XFSANcoZ1QRJU2TP8B3YN17nnrsjWbdu2PYZaw8rnjoWy8vL1XQ6XWppa3mlt7v3yf7+gW995CPveTJJeuffAvU3uxp/x47767/+686lpanhqanZ91eqlRtqteSq/HJ+aG52vhVBQiEUi3QeHPQ8cYqMrBRsgbIAWaRutUxbBjL9makiVg7+0vnFBS+8EbRUWa/8m4UaW7aAldI05LvjGoCyrHvRlAyzQJXPJWwEAAIppf0IbBXQI2CIBZEoafmvEV4CUM4jAR/T6VJUENZSTBQAw3tsWvksY/+6LFKeQ6AuQYQSIYp8Lfo9ppD1HQER52JsJUCYH+5H4yyrn2NkEWKtIqS4rlOtqzuUKUDPgYS68t4ul2vxm7rxWOpY7EReq4e65hrFyxStTNYq8iE4BapaQxyrceC3LFHVGlCEfMPqdmv7eDS6131v1H4X/al5Px6oxwyK1koMCnoPS1zFZZ579lfJww8/ZGMBmP7BH/yB/RZ7hDDGqkLp1JpFWf3Upz5l+wpAxxInc8PaAlsxoZTFkmD9A8ikovE5YASrEMcd4JrCx0otBZgTvkvAKOeURai1yHiipKveANcXlc+za50bsJegqd2lY1ZqcCFxDhVS4vP4XrReNWZv5nesiGo9x2N+vPdiBiAWu83XjAE+ZqoCNPtXQ+qazqNc9fjaUjr12xRfs/yp+e5NW7Q3WV/kpgPskk/MvbolKpAWpQv3DAog8lXpn5JL1n8iKNzMJ+uIeWZfowxwL8zhRRddmAwPDxmYUx+BtUJRr1KpVCsUCtVarXY4m8u+vG546Guf+9xfPlKpvLxw991/44UyTpHXKWOpf+ELX+heWJjcMDMz98FqrXpDKp2+bH52bmB8bLIV+lk+Hja+5ZfPzCb5pbwtA2mVHEeuJBQ8FjoVxoh8t+pUISITwJAmykK1gDpV3AotBRVVjmBBIMq64loSKggnNpP8ePytz2JLT0FDsvzYJGw0sQBcS75+vo/gEphrQ3GsIsvV9UzALIHCd0Q5Ki9bEelKYRLwxFHGqyjBqM51rHTEVn+872ILpVkgxvQo48w46DwCca4dRzE7XS1Q94Izols9XSpYLqFhhwIVyW2WQEfIAOxnnHF6XcEiIpxr9/UT8e7KRS4LeLvSoHFRPr/YEykhci00MxlrWeoC+MbYYGU1ypVK0DcrBTG4S/HRepPFKqCX4igWiXHgHilA86PHfmgClTnGUifAEwoctw4+U4IusZjlN8WnDqhjYXsHxFctqA0GTMGXH/nIR6ybG1kVWPNW+CiAOs8DAEDRokCo9S3voxjoXChUuIpQIrgP/K/clxr1cH1AQa4PPZMBOKWSg7tFaxc/u/YnWS644mDkCDKrl1ilc1tYsKsEaYgkfx2GhCh0va/+6EaJhxO98Xsh5DwqdqP9Zb/DedT4V9XqbA9H5V1VWbF5T3Ffcd13cszJJZdsUeVDUuXIPbemLiGdFLcWc4C8kZFgDXhCmiAyEBYHqxvmROwWSiNrQd0kUc4AdRhKYn4E6pyL+IlLL7vEFDoMJYyxp576pVUbtPKzS8vVaqUykc6kDgyvX///fOY/fObhwcHB2bvvvvstUD8ZFZqdO3f2FQoLG6dnZ29NaqnrW1qyF44dG+8/fOhIC3Q1Ah7fnCjzibEJK/Qiy5kNYEFuaKFt3haVQDkvm15LKqEudCxUOSdgoQhtga0AWhaxrDWOjS0tKQQseAQb3xeYiQpUEE1M23J+PgegvRhKZ926lj+KTaHriirl2RXpbxp4UAgQhAhBWVcKINI1ZaGLyo4t0WbqUEArS0egK9DR8bKWBKYCRgG3fJ0cL8VGdDjfQQjwfJxHlDxR6VgbfC7mQcqL0+743RvKgVtptGh1S92VIUCm21gddXEDxPDNbhjx3vH89PcNJu3tnauiwbl37svqkPf22tzIZcM9adxiQI4t7hjkG4ogoB7KjESV4+J1FAO6zhGPgaxQ+Ys5hvFwNwLpeis2/7Qk/tUzT5uF5MCbJLRIJb+cZ1K+OIKb/ueMGSBMi1SsM4AeYIfxQpCrcNCHPvQhcz3de++9phR4USC31Ll3hDkpTxSS4TxYcYA/v5ljxpHnYT4Act7nB0WB76qEr3oOcCzPFrsfpOAokBJGTvUKuB/2BfPKnohZpRgYY+tY86P3NB/NsvWNrG0dq/z8VQCupiuhU1nzs6ylHDevq/h+YzZASr/2ZsxQNEDcywxLyeR5ted4T4aNZBHyhlr+BMHBnqDsAe4wLcTooIwpSBnFj/dgb5hb/kYJQIG84h2XJ9tP326Px/sEX6JkTk/PENhMF9bZVDp1bP3w8JfvuuvPv5UkyfTnP//5U6qv+iljqe/cuXOgWFzaOjMz++FaqnZdLps7/8Brr/W8/NLuHD5DFjULS4FllIlFS5Ulx+JkYxtlbJGestD9vVyr+4ncj9UoyyiKWAE6zRQexyrNhmtJsMo/pQAh/i1hwqaTv7uu9Rs97BuN++RYp5gdpFQ9LfbpilYWoMRMgBgHBYup/SEgJEtPaWLyRXMvElLa8KLpYuCQkIqBJ2YrYqEiKyEWJrIkFcEt14GEkJSOeO5ckfJ0MzElzDXCBaAQkLhl4aUxJejMxxgC6DinYhI0b14RL0la2ygpCmVcTebnCdhbMIsChUxBh1pfvKeWthrPZiG7FqCvZam7X90zmWJaXYAT0/f6WwqkCoVI2ZLCCZBz74opcMvoN8kvnnwiBBl6zjFgDnAicAmeQ7BjaZH6qIwSKiVyHSwrlAGsM74r5YuUN6hyQB0FiefesGGdKQT4zUWtI7w9vW7ZFFbWJMcqCBXBj78ffyw/RNQTJKc5VkEi1p3cMgIdfks55G+uwY9oerFmmhMpsrGipbWuvdnMjjAfMXMV75f4b+2htT5vKJduQWuvxJS5rhG70ZrP36xM6DvaUzo+vhfJmlgBkHIst5HciMZWBasdK505lyLGvALszBdrguJXKEywKmQqoPyhGMIEYZD87Gc/sz1EBcF3XfOuZOvWLeZP57tQ88R9TE9P16qVarVSq87WqpXR9RtG/q9Pf+rTDyZJMvkWqJ+MZvr/3z3qL3f+5bryYvmM5YX5D6dSqWtzuZYdr+3f3/nSrpczKscqTdM2JwU9QuWl5o2I9LToaXr9htQX6hy3d7iVZjRW2HCyeFSFTJ/FvmaBL8coj1v+Pc4jQawNx/2Ico6BXgCudLdmga17YrMJrAWsAk/uRT5HHcc1EKBYV1IARMEj1PWMGie+H1Pxsq5FM8c0rwRgs4XO+Tk+BvWYOdBYcIwEiICpOYCJc/sYui+QhjtUkQNUESRYDFJ6OM7jHIp1et7vQeU2PR8cK9KVEwrYdJg1L+uXwwFBAngUZAaYozQinORf571m14HYDo1fDMwxm8G8OVPiEcdKT1Y0e2gFVqf/m618v1fPCJAyR3Aa3xcz410GPcd+cnLK6Pcnn3i8XmWR9cBa41wIY4LdsJQZPyww6FbAm0A4zolQZx3xA7jzbChUWGRYadDvBNmxpk47bZv9AMhcH0GPFc9vRcFLKZW7BcUJa577gn5nbvHBE/8AQ4VyoAj32LLlfvm3FGfFVsg/L+CSYql0LQAnVjYF9FqnazFWvw2oS+GN95f2hkBdYK/nojkS6Xqx0m/HBrlU75tepSqcN9gxVyKdGy2QNO4f48qI3DQxLc/6cEXZa3QwN8ypGE6ljjInKGy4S2SlA+rMKaDOd1HgqAgIk4P/HZ8656MGAnuFjIZ3Xf3OZHjdsK0vlEbOG2KdaqkUIfvJTKVcObZh4/r/fven//zBsbGxya985SseNHGKvE4ZS/3T93x6c7VQOq9artyaSWeubmlpOXN6arp97Nh4SlQuCwjabezYmPcbDn2BY0uHAcMSIw1mbn4+KVBMJfHFjJ89FgyiyNkksuLl35bPXKCqFBBZa2wK/ua7ccCYgFnfi61d7lNWrMAw1sj1d0yJr7XO5Y8XiHAungWNW1a27lOWf6xc6J5iavJ4lojAJr6PmGaMrQOdj/sBuBGe8tvF1rsi6JutDNHvhQIuNuIVnA6Xm0TgIBAHuHXfPgdpC8ppBHF5upCPu3dnGxocTDZuHEnOPpsyvOtMuBFAhkBTwRqV9eW6zDsCC8Bptti1lmLWRPQv77kPsyUplhoNNzza2e46GlKi4xsNQfjAq89JQfFIeilSPBMV8phvV/CwyifNAn/+uefqljrWklghgBgLjPxwqHR+qBzGc/MeLwBZDACWNNfhOxSQgTpHkDMGRNajKMGYIPSh7KUEMNaxwifljvlhXAFyzSfuIsac8wH2Sp3S2o2tXK0Vzie6nXtVNgTnlCsLMEchtBTXqEmR9ni8v5r/jgF6rTXf/N5a+zNWDNayuPkO3RuXl6mZ74GWVgXegLtsRbVYHc5kBbAm2CyU4UW5QymI6Xd6SFDkxRmMfL1BlX+f7nYe+6CYklgJQKZCqWNRo+QpMh5lmkA3aHmuha/8hhtusLkmYBJ3KOudz1lf/PuSyy4xhZpaBqxPzoUCNzk5WSNYrlatzaVSydi6DRu+8u/v/vffGusZm/zKZ94C9ZNRn0n92f/6Z9uSlcoFS/ml27KZ7Ls6OtpPyy+vtNG8RJQ4i5+FhzZJ7QUVXGBhKajKQChJWSUj8tStSxAUeugrzjk4H4sUASGgiP1PfC5rUotflK4AUfS76G6BXwx4suqa/XaxFfLbTKaEXXxe3ov9v7FFGSsYMQg3Xzum7d6M8DrevXNtMQZiJwSIGvv4PhpCEIvD6XHvIR3aaQa3AUJahTB41qNHCebyPt56uaWfM9+7XxOqFt+zV+vDSiHl5owzqAJ4mlkfskzVPx5BhADkR5HzSncTqxGPvcZXlqCUNweM1/dRfzNzLkVVSkmcscBzcM8IYz63+JHFxeTAa68ZyALmqpqo4EnWp5rgANJ0BVQGBwwFjAVAzvxwLoqLcE0oVX6w3qxpzPKyjcvCwrwVu+E9NRZSMGfsXhLAyxWkgDjGFWuO+8K3Di2P1a79yLVlecbrWlkTgLnkgpQv5kjAxVoB5MU0idVSoJ1cP5qLeL/E+yBWPJuV0OMBenzOZlCXEsoaL5VXx2loD+s7sbtNY6DAXP1bv5lnZQPILcF7xlgWVpJyqWiKqZRssR3cD/MHSLOeUJSYGxQw5oM5IiKeMWHvkbbL/CKH+ZwXNDufwQINDQ+a3KXYEddm3bCvQgwEVeUWklpqYmTTyJf+4//yH795uP3w1Fug/mYkwu/WMamdO3emyuXFbcvLK28bn5j6SDabeVdfX9/mSrnaCt2kTcaih8pBe6yUKhbxGluEPDbCsL21zbRWCtCgEUNppWmeEDqNxbSxaNTGZmt0JhIQCbgVKcp9yKKXtS/LWwK+WTDEAkGf/VsW+fGmUfcsqyK2LgT4EngCn5hqPBFgj90Qb3ZZ6ZpSjqTwyKUgwd1838UClL67LrBVikWnXQVs1tHryisNnAAebwE6br3UBVCeGkVKjpec5R5UrY9juKZb9TmjlPE1YykifAgew2JhTuUvRplDyPEjoND6EcMDqMgtI58lgIKfEmWCRho0dVnrdTxFSqCjtaaAS97n/qyu9uHDq045evRo8sru3cmhgwftcwE+x2sMFQDI/X3wgx+08eQ5sNgR3owNx0PN87zXXHONCXIocqh3jqNi4ssvv5QcOnSw7jOXUs11GGdeSpfSvuQYxhEAAHxRQFiXnF+gznhorYrxweKT7zxmKzhOFjr3isLGb67LGlGzpxgk+U5Mv3M9Ke78bgb7N7PmtY9jAI8V92ZF36+TSbK5ljrLx3UE6vqu7i12i7E3uEftS1nr+s3cqRYD8wAALy0umPIrVxLPj9xUfQ4YEwoPsac0b+wHlDl84vQEYN7YWzSb4jzcGwoa14XpQjlGOZucmkj2v7bf1g/3iW9eBZ/m5uaqpWJpqVZLpjaObPivn/3s//aNTZtmp+64461AuTezzn5njqnVaqnPf/7zmaWl6e3zS8sX7Xpx1x3Ly8vvTGq1deVSJVcqettM8BjBCbXEAqUMIiY4C1d55Va/PZ2xjl0UnqG9qbdf9tINEsbSyuMNLguSxa7NLYtLQVn8W4AkS11Vk+LgMoFYLDDkB9O5my37E5kwCSEpEHHAj+h/0Z6xkJT1dyKgHl/rRO4xFlKxlcQ4CGQk7PntSoi3KnUwLtscIqSHh4YsoGpk40br67x7zysmSLwfgFvq0JjMP0IHK6OtzXuo88yk30ARe7VAaE23oKGU1f0O0ELIQT9yrCxLzqE0QwARmlGxEB6A5yAUj7OUAK6HO6CtvaOezhePfazcHW9O4rUaK0H40wFugRDHUfede2dsAGD2BfsDK0nrlufS/aHM4AdF8PIM+N+x0LG8+A7fh3IlwI6xUv46z0XrVesKF5ojxYomz+KMiTfiYZyUXsl8qgUxkdbsG+h/gvlQskSXa3+xLubmvFeD7V/vUmLzQ8oq52NezEoH0Ds7vaYDKV2BlSNotn6fFJ4KMStxAKyUejvO/SN1p3WcK25v+4f1xin1fRHcKvKueApbaI2q3+Fg85mHeBytH2O4SNsM9LutD6vb7p0RKbYlpsGPdUYrNlLwu+Orp4Q23SlhVMgSwl0jNyHXE/hzO/i+ccUwT1KIWBOsD6h1egJwr6wb1SLASpfLD8WauYMBeu75Z5NXXnnZFGmUqo0jG+3+aaY0Ojpay+fzi9VqbXrjyMb/8tnPfvYbmzZtmrrjjjvein4/UeH6P/PxO3fuTNdqtez09LEz55eWLn72mWc/NjU1deXc3Gx/YaWYrZTxh7v/mkXEouvr603aW9tt8SPcECi8z4JjwR4bHbVFRP4quZpoBEVqLUcV5aTlIzxY7KKjEOwSStpAseCSFap0M32v+dwCbYGsouZjhYHzxxvyzc6TaMlY4Iv6FUDGQXv67I2YgeNZjALnN3tvOk7KQByvIAuDedSYMg8moCwwLJtkQrCcgVUqMQvg9O2n1/13gO4TTzyevPDr5+uR/ByL5Tk0NGAWH0DM+VkPCG6ic7EwASPzLwahjLUIaOHnBdT5YRxICZM/GgVB1hHHK31R1o6sKvlrZWVyTwrwyrV40Z1mhmat9zR+YlpiyzGmiAFr7jFmn+ZmZ425QIlBqFqDm/l585ULwBTPwHmxvLDIAFTGgeMR7lhZ8b1BzyOgOY+KGHk8w2pFWcqlxoJroihwrwCCYhMABK5FBDVjBHgw9twD15FFyT04qC+Yghe7ytSzQfnTzLno/2ZXRezjF2MRu0o8oNGhWuPumB7g+zi/4z1xPGq++f3GdcgxL61KOTveXtP+4N6k2OlYMXO6X47leSPruF6TX8eI7ZGixLxSvpfvsiaYA+YHBRlXJ6lpKHnsWz6DWSHwEiVPnTHZp6yjRx/91+TXv37BjmVOUA6Qlfz7tddeqy0tLS9Wa7XpTRtH/st//s9vgfqJytXfiePvvffezOHDh1te3P3ijqWF2cv27zv4kempycvHxsZ6V/KFTKVcTWjEwWagiAEC+Lzzzk1StZRpoFgkCC4WDfQsC2j3K68YlYRW30JAWzqd5PErhUATziVLQlpy7KNi0SOQYg1aYC6LTFSyKObmALVmalngzqQI8AVoMXV/opOmZ5FAFZhKkMUWZKxANIP48UD9t7XURTnyPDEtGQuWmGIul7FGvMobc4gwOOPMM5IL3+YFShAqWKAEa83OTidL1CAIaU4IGiy1oaFBWwNE+nK8UtIAj8OHD5kFIyOM+4AWB/j1faxWrEgV2MCfyLgC5lgiAhs+Vxlflc9VFUBR8bJOKXBDgJ5eAssYNDUO8RzIZyww5rNYuRSoS4jLp1osFEyJweeJBexK0BP151IFOlU45PwKAgUgEfTsHTXS4byKi5Ay5vfuhqzuT/MspVXnFQXMOCouBeHP/DIvnFNFaNQbAXBW7ALreHZ2PskHZZvzch5Z6HFNASnoWmMaMwFfHFjWrBDH+yeeq2Zwb1aM+XdMrzev9+a1r3+jFOWyXokwBuq1vq89yHPEzIwoeCki8VrQHKrcL88eyyQFHDI/KLyPPPKIjTkKnMafuWFtMN64XFhTHHPzzTcnt912mymAxFQgS1HUmFesevzzRN3jAkMpVp2C1147gBK3kM1mpjZuXP9f/9N/uuf+9eu3T75lqZ+o1P+f/HhAfWZmpvWh7z9w4fJC/l1Li0sfmpube/vo6NGuwkoho1KeCGMEDH6eq666MikXy0l+OW+WOj4hftAsEbZHDx8xfzr0O5KHUrH42LX4FTyjoBNtjtgSkFBpbMJGJHL8WfPGahYI8SaNpyIW4MfT8t9o6qRkNAsFKQ+yIPW5rORYgYjv4X8kqMfAxTMoYIfnFP2rcfHPoN4T62/e091rgoC8aIQ9AoZjECqAuqdMtSZt7a31+ZQShqA/66wzLUgOq5z3EV74bmdnZ+rd8tw/6/3oETgAAz9YJ1gcXBsrGGsXQcZ9A/aq3a8Sm9wnLwlM1hMCkH8L1PGl2/PVK4Ba/62GJRyi3r0rl3/Gy9ZrCKQyt4n55J165lxUyUNxEZuk+ygVS2Z1YUUR4c44QHPzN6CplsGsWz5jLLDO1NFOSqpqqjP+WGNQ/YobcGXXQT0GmViRwzJH+VGkOufVeKN4AR4wAlwf2halCaCXkiWFl7GDfic9lWdl7KWEYQmqZry53oIbRPtYa1r3Ffuf5Q6T2yAex7X2aTPLEh9zIoqv9rqNXRhDdWQzqj406jFFpBqodQJHVTwrpLhJUYn3u3zvKua0kic7wNe6BQuHtrYyQJhPlD72FYogn6urJJ8x78wTSjUuGeKZYF5o5HLrrbdaR0jcPcwB+4f98ZOf/NjOxzr2vdVn64CA1f37X6OD4nxLS258ZN26r/y7T/zBA6lU+/jOnTudHj1FXid9ShugvmvXrtaHvvfAFYV84cb2to6blpeXzj98+HBHuVRJk7qmzcgChvohrWJlecV8TCxEFhaRuwgFFpDR8lCRkxPJIike+WUTCgI0FUNhDUlj5W82uPI3JSSdFm6UEpVfWpZwrCULqLTRZA3IWo6FTHzMb7OWdU4pGKLkpWTEYC7BG1OLsXmt3tMAACAASURBVAXS/Pdvcz/NgjC2MFX5jHsGJLB8GT8EOuCB4CZw6KyzzknOPuvs5PTTz7DGEArUIYDrZz//mVmPA/0DycjI+qR/oL/e0APBpCA4Wj8iSDg/10Xpg81hfABtjlVrW60HQBxLg2MRUNDBgAz3Sr1zgB0BBeAAgLyUQ88xAEKcdhlbb+YPtXgBb7qh1xuBBJ+JOYot39XW66w9h1K3ALpyqWK+VFquQsEjoBkXfKa0YyV+AHqe5+a+sdB4ZiLhRYkjyDkGMAbo+Q4WNQCMoiN3ij+KV0Zcy4XEeBEQx2eqeMf9M76ABHPBOZkjxh+liftF8WB9sGaddq5aaiprRIyCYhsUGCcGJd5/8ThLyYxZLCm9zcrxG7Fmx1OC9fzNc6rrxpa43iMdkD7xNSt97MGgkgmcT4qh1oE+UwxPs9zR/hdzJPlk42B91j09lHtRLAjfYW0AwqwXZJ8a8jBnrHtAHdcI64J9hKILAwSww2SxJ1GEOefk5ETy0q5dyejoUfrvJF1dndZkCcBHad+7dx/rZba9vXV03fDw31x7/Y0P9czPH/lv993n9b5PkdcpAepY6vfff98784Xl91XKlWvn5uZ27N9/oKNaqaStjnsoJwqlRC4kRQ9o6NLT3WP/xvrAkuNzNs26oeFkYnIy2fPqnmQpn/diJRXqRzs4i1qXVaJcV1GGrC1Zl/Jjxf5C/o591lqLDUHkgTkS5Lwf++2kZWtjnij9HgN6zDbonjmf7lf+Re7xjUC9GWziZ4r9uiey75qDpbi+Yhl0ry7o+5ORkY3JhRe+Pdlxzg4DT1wtR44cTp57/rnk1T2v2r0DXAAFKWv0SQGwsDYBN5QD5mTTphEDYMYIwGBN8Jv3sBB5Md+AO5YuPwguQCWODsY3D52IdQLIcR0AVD52gCfu/iZrMLYSLUiMOA7SKptAPWZnHCCdxtXLAc2FO69mdkg0uSrg2Zot0Hs8b5a50s9Y+4w1LBZjx5gBioC44gzIAEBwM+58rjxkxhDAxepHaQYAEOJ+n/4jpVd7SuPLmmG8BLScSzXiuQ/GmiAs5geQB9A1DxwXA9zCwpK50pQ/LWZFTUdi2j2eB1njzQAfr2GBacOCbtQ+iOeied3HcyWgjZWKGKTja/heZ9zKSTl0VqyFbmw651qgrvXDs8qtEMsXrRel/MWsI6lzKEUqxqOod76jGg34zjm32krzTAA512KuMJh0PHsFxVe9AVB0OXbP7j1JuVhIKtWy1RFhbdJvgQJKi0uLJqPn5xcWMpn0xNDw0N9dfvmV3+7oWHjtH//xB0snIld+14896UF9586d2S1btrQ/9NAD1y4uL31wcWHhyunpmTMPHDjUkU6l0p2hFjeLCwqQBYXgJ52NyEoqHCFoqCUNRTQ3O5ectm2bgfqul3YlS5SSJDDLalU3+ldzPmnDCD2BvWrLq1lEDJDyCyrtRxtHmxHBJvCUUIoBOLaYpVkL/E9kocq6UDSrrhlbTQrYiuMCmkH9eEBuEBOsSln8J3J/EjDcHzSsmBbRtxovhAhAst0C4c5Lzjl7R7Jx46akWHTK/Ec/eiw5eOhgsri4lGwLgh8BQiQvQgIrE1odYFZcBdaBsy0eqKZUKL6nIDquC3DJ8uB4rD6AjznkMxQAfOzcP8ILcJeAE5gjtDgv/5biCSjq+SxfmJ7wZQd1CX39Xuu9eJxZG3E2Rky1MqaMp4oLYUWvhNLJKCAoLTwfc65GNawF1giCG1DHEmN8AHWBPveEkkQZWcYXYa70OVwfXIdrM77ELmhPSCFSEBa/FWDI30r1QylSqhsV7FC4uAaADthj9aEM8NwCN9rkopAbSPT1mWKlMr5co5k6jxUigbwYj9hdFVvucQzKWvOj8yiaPQZ11ofmKZ6jZorc9x+SqJZUacZCUSJ+h+BNWfH6nhRfKXY8p5qyyBCIWUDek2WvPcx32E8UQJKlLlDnfpgDBbwpVsG/U7R5Z1/xN6mPKIPIWM4Do8K9KM3z2OixZO+rrya9Pd1JZ4fPiYIZidKHNX2KCobT00u1SnV2eN3w311y2cXfam3N77nvvh95Lt0p8jrpQf2Tn/xkW0tLS/9rh/bekF/Kf2h8YuzCudm5rfPzC+1dnZ3pwYEh2+y8EKxsYoCA2u/btm6z9pIIDAQUNC2Ry1jwCIuJyYlkembGgD0VVefSphVtxmbQZmcxCnDle4qBkYWvRS9LQL+bS1xqY2mzrmUhxIL+za5pCSMpKaJ713oeuQs49ypKLgLuGMTf7D280XEaP47h+nIJxKmBACEKGkzLjh3+Q1DkxMRk8pOf/NSsSIRKb29P0tvrkc34yj2i2gGdY+fn55LlvAfNSdlRH3YfJ0+hA9gADn4ANQQVoItCCFAhDOk6xdpSkBjnw93DdxCE3ht6xixLjlPzF4EMxyunWoFrhWLBlcrA3MQgE1twddBQCibVxcpUDvMAJ8ZRgBGDFs+AlYRwBtS7uzxljPGVBct3sYhRfkgDBPC5T9art8u8yEAda5lz8xlWFQwYz82+Y3+pQyD3g4uDvvUCV5XUZUw0Ltq3mneuC4OgSnCACeMkKx1wB9TV4Ih5MwUiS3Cc1woQkCjSPXbzNO8lWbTaF7ESFY+hrNvYytV8NM/bWvMYKwTa64216OygKHj7PJ1Y9biqpal5kaVY/vAcAmjde/w5f8fsnlgcKffNrsG0tWL10tN8T64ixh7aHWVNDaQAaY5j7FFuVVmTuAc+g37npXle9but3ZQUWhgpbol7tWI1o6PWsW16ajpfrVbnhjes/9t3XHn5A+Vyas+3v/3thf8Rcud35RwnPah//OM3d1Yq3esnJ6euX1pe+cDhw4fOLxSKW7q6Ott6unvS3V09JnxYgAgvFgmbfmlxOTlt22nJJz7xiWTD+vX2OYEbzz/3vC1GNmVrW2ty+MiRZGZu1hZ1yvKT3UKX1SpqXAtC73OcwDoGetWIj6PdZVXEEfMxUMaCPAb63wbQtXHlF5PAl9BovpZoeD5HaMXCIPYR6vmb34vB5kQ2jYBd1jnfVe43oIrVjL8Wi3hwcMgi0fe+ui956aWXk2ee+VW9JjvgCXDQO90KaSwt1bu6YZGSpw7dp+eMaVusSZ6HYCE+7+72KnEIJ69H76lMs7M0RiknN9/8XqOh3T/ofcqhnwE+xgHLl7UF8GCpAFpYL5xPZYMRhlSwI6WS65o/2dKxPFhOoBADdPx3bAHKH62xi0FJVizCGKD2rIC5JJvOGqijiCiwT+DO9+WO8A53nveMAqCGNowTz4/wFvjzG4uN+RMFTplYfrQfGEc+V4EZVeXTPXN+rg0Dg3LE+ALq3AfWN/cLqJ9++nabI4r21Gvdh/7glNxtpeyrtc7NWrqqrVfL5fYgM/0YqBKZrjao6pZWD0ajo9/qpis+pr5H7Hz175AP7nnl8fzZtULkYpzLDvVscY/pVGL1LYPcMUA3ARBS3KvkmsPiNHoxMIZS0uXiE1uo92MFVvLLQDSTtRoMkEJkeuD6YS7bOyjE01UvRiT2iv1EXQIMIdX7UGldrm1dL5eXTW6ISWEv8B7zp/RI1n5vT0/S19tnlet4xjZjyzL2oNw/e9WqHc7OrlRKpYXBocF/OOecsx4s1TIv/OxnP5ttqpt8IqLmd+7Ykx7Ub7nllu5UqrRluVC8ppBfuWHv3r0XtrS0bH3b2y5o62jvSFcrTgcivFiMWsQL84vJli1bDdTP3bEj6e/rM0sdYP/XRx5N2js6kh07zk5efuWV5Nj4mJWJ1aaQBSBaUJQ7QM1ClxAVALPR2PBK8RDlyeecI65BHYNs7GOXANF3BEKyYk9kZSrITJsbYcdPS4sLOd7nGH0urTm+h+NZ52sBfQw0b+Y+OYeCx5g3XowZAgHal2ImxEWg/WN5TU1Re3pv8pMf/zT59a9/Y0IAAMaC09iPj48lo8dGzWJEeIlKJhAtm21YQnpG+e85DkHNPdEoRlQmygJAA6Dw4j5uv/12uyeBH0AGECmVCysd4QQI8hwcq/KxOobriQHwOtyep23CO2ok1EzTNgO7Ct5wTYGvaGbuT1Yl94eyQeWvQwcPJVOT03XLXiVuAUnulXFXv3OeHVDFl4rwZlxUlIZ1K6u8scZyNn/KR0Zh4dlUgAQWII5DUXETvo81R3AVY83z4Jvn2gRaqa0y5wbUd+ygJv+QzYnXv/cKdwTMYeLWwToAOZYugYimZAuk1T2Hc1ijIPpEqFOeB6QJsEl35TNTigFfQxcv+EIuorVtpngNRV7oXR6KwdQsIt0/R8HIwqRIqTClwJuzqMiM/x2K0QRWybpJGv3ubIxy57WHZSwwhmILRfNrTyvFr4OsgI5OA1MxiaQB0n6amJX+AdxWXitfPyoHTKAxnymrQy4zlC/2L8dxf8SYfPSjH7X1QvAkip/qhKDIoEQxlihe3V2dFvvC+LP+eLFOFxYWVgqFwmJPT8831w0Nf7e1O/Nkd/f6iR/96EcePHIKvE56UP+jP3p/T7nctnXTlq1XZbPZa1/e9dKFc/MLWzPpdFepVMrgTyMACBqTHFwr+1qpJH29/RYl/e53vzu56MILk7POPDPZvXuP0UmPPvpDs+pL5WIyPT1l0e9UkZJlHFdb00YSEMoCln9cNJroOlnjEnay/F2Db6QqCRxj6yG2IkTTrbaEPf939UsFMBrvms+tTBEVT5Ry4YfwanzZhJYjt73vCoYH7/krVLrSb3s/mBBRwBZCFRD1sUPrxhrCypHV4r81tvzmXmJfp6eLDVtLRhV6wTonNQ2hTv4qATvjYxMWE2HnRqjWEpt3SgVjkWOlUyWrMXbheey2fezcwvJ7tLiCTDZpaXULs7fXq8EBMljZAImlRHV2Jn39/ZZCt2nTRqN6WWOAMVYMAIQ7gDUF9X/eeecnF110YXLJJZcawHd0tJugJBjJIsJXCmad832O56dUcQswbsbhCp1XCnPr0J+HcVaAI+DJe87EOKj5WsSnXk4W5ueTyalJu8+DBw4lhw4drish8nPLF6tIeah2nhVFhjGV/1xKDteAJpdCwZwybnwPdwlBUs8992zy/PPP2hyxZziPW+peKMptUW+kBAvT3d2VbN2yNbkw1JwHSB741gPJ/v37TDHyft0bk3PPO9cqCKrTGPEIsHKlkjdOAjzNFRECCdkHNqYhw0A+b3NdlEJ73rA+zK4OFrgA2JQH5eeFNLP67pBVrzUV5sir2qnzns+N7S/lG4o5UApi3aJXSiJrNGrDC8jTmz7tqYu2jY2A8Pvln4Am52dt8Z67HRp7G6W+g3LG7e0G7MY04mMnQK6rK+ns6k4KQY4q9ob1SYc11g73D/gyF6LpAXOvHjhnewV27aabbjKQJ3CSOVQTGCr4dXd1JQXqCaDI0ds+m7Xn2TCyoe4inZ6ZWpmdm18c6Ou7f8vWzd8dGN7wy49+9KMTd999N12cTonXyQ7qqT/5kz/pymarm6688qqr2zs7b3jqF0+ft2/fvq2jo6M9s7NzGWhMAYYsVITIOeeca9QoFhOBPldcfkUyNTll/qEnnnjSqhq9svsVAwPAnUWr88gqcszzMp/aQLHfd60VFvvM9HlDiNkZVwFcbOXG9Km+22wFN1vK8b/rf4dSmY370zKJO3+FW1mlJShq2SGd4rkxGMfPq/tis7bkWuutQ3l/LbrYBYxbRWjoXV3eJQtBgXW3bRtV27abLxogxQoGJAEPrEWrepah4A8xDRWjrxEo3phk2RujmJBzZUV0r1GOIV7ChaL7nxH+uFw8QMvzZQcGhuolRQEwFZGJ852xdnDbqNPfrhd3Jb969ldmmeBjRiG87rrrrCY6VbXWDa+zlr4KrHQrGsAtWoAfAX1LSwu2Bh3QPcBNAU1yBcVjejzJprE3gR3Kg2Ihw2RhVSFgDx06UreyUWR4sV9EuaLQkLNOWijuD8719a9/vZ6TzLgwh1ClobuWzTcKApYaygAtXH/02A8tkBGlw5/Fo6u7Ommigv8W5sg7p/FdxoIaArAhrAsUhq/8969YLMD69fRm35hs2bLJLPWBwQE7J/fs7VWXLV3Py79SdTBjwYcG/ASbkcMN+BnWekloAL0emMmKCVa3rR/legucQ1lW7+63evRtzQUl2Ku+OtDW9y8tf4NCWX83/FGvTSAVOtqeKMfEkGhPS66YkgF7HxR0FA4aVGmfAsi8PAqe+2mUmwXMGetGFkeLxSNQY57fRsdDy4dS2IA6Ch17zyt1er65WAOuoQwSMTSkmXIPatWKwkvMBYpAf2+fgXqV+grUts96yefNWzYbc3rs2CgBcyvjE5MLg0MD3zjttG3f37x53dN33vmp8VOpAM1JDeoqPFOtVrvOOHv7LZVS6c4Hv/3Qll27Xlo/Pz/ftbCwmEEYsLDYoAJfFt2FF5Jbe5pt9EsvuTS59trrTHBgmR84cNAiMXfv2Z3s3ftqMjZ+bFUuqDalNpL80QJ++YObAbf53/H2d4u+UW5Sm/DfAnIFQ61WEPxfxwN4E0pG5a0l/r2vuFvpzZ83QN0roNhd2h+Na63Op8ai4BB/PqdD3XXgEc1YZliqaneJQEFAAOpUlOJn8+YtlrI2MNBn1gK9v1988TehfruDEONARz6EAoDAuBG1C6CbtaqHqVGbgDRHgqYQRM4CcA+eA9+b9BBc10OXrm7zJVKR0FrvtuJHz62iOT0ly6lDs4QKRfOlj4+NJUdHjyb79u5zK/jQQes7QLDeLbfcmrzvve9N3n3ttRbIx4t7R2gCOpwHgU199IWlhWSlkDcXwBuBenMwV+w+EZiLjo3XFsCLxYRytLAAi5G2/cL3AVT2DYoR52COiOgnkpk8Y14oBVD3gKzHGXjFNsAddoIWmpxDhV/OOedsU2hmodEPHEiefe5ZqzlvYxgC+vgbYPcsBPy8Xht/8+ZNyRVXXG5KBZbfl7/y5eSFX79gXfME6rA5vX29dr+iiUsFmNlU0tbabvfM/qQLI2tFbhZj4oLbSdHdPIuNHcAX+cSdMWn4041lE3B7t4iwcRrvBr7sda7fmJ2r13qXpR4YI5+/hr+fk1MOuaWlraEcRMqCK66BhWLvRZkTzKsiy23FBlDnWVn/vic9DZi139vTl5Qq1SRfLJgiJIWS52ed/PCHP7T1zXdVQ5/9DQMFgLOG+Lc6vDGPKNso5Kwb1h3rC/cEx/X39ietuZZkaRHmJmv3MDDYn7S0thjLNj0zvTQ+OTHd39//4Natmx9Zt27kmRtvvHH8M5/5zCnTU/1kBvXUV7/61WxnZ6G9vX1Tz/r1w7dXqqVPPvmLXw7v37u/b25urnV6eiaNvxUrBK0SQcHCwRLcvv0ME+AsKKz0D3zgg/VAkPl5F8qHjxxO9ux5JTk6esQsp3hBy9LR7xjgeS8O8IqBWZp6M1i7H5kglwYjIOEb/27+W4E3zQrCG4G8pwk37AAF6dR/B8BepRSIhjeqMbgJjNJVg5OMReXGTARCw0J9ApthVDyaf9ZBPZt1AdLRAcBimfcEQKd1KW0wG9Y64I8P1jX8vcnu3U7fMVde3S1rhVOoiMb32tsJwqJKGNehxGi7p1Dxdwud01AkvJBNf/+ArQkP0mo3Wh/w9fWC68AFqlXWimpjqy45ljWWpiLluY+pac9jt/rYVhwnlfRaLeuNydVXv8s6Up1/3vlJNofPd8UUSo5rbWsxAAJEaEG5WAd1gjNdqALOccR1c7SyW/vuZoozL2Tdx3OElQTTQUonYwmAquY8Ahmg5TyiuAF16HN83JTzxK+NUsU1GT9F2yPUOTed63Q+zgPTcu6555j/uyWXSx5//HHzkQPAMmABMO7DU94A9aypZN09Hpl/zTVXG43/t3/3t8lLL+2ycwLqgD4UPEoZr7JZliVbE2R9WeCVGd2k+pXsc9UAcKbbXS/QzvwLC1r71SuyNfzpcncY2EagnsLcDwpxvJ+gv+vWdD3gzX3wMgpcRW5Q7HXLvvk9o9NhtdQy2Kl8dx0E8DdQ9/cM1ANLgH9fLFUGdiy4Y6RQAebm8ujsSDraO5OO9o6kSKxQoeixB4EtYg2ivKoqnNLPVFoZyxxGivdZE8wRL/YsdDzfpaMha4R/LxF7slJItmza4tlHoeObVanbuMGa7yDHxybGl46NHZvt7e19aOPGDf+6adPWX1522WWnVFW5kxrUv/zle1ra28/o6+joHdm4ceudra0tn1hZKfTOz8+3TUxMpI4cOZocPIif8FBoXuF0ji/cjoQyiNA/0KB33nln0FRbTZNH0CK0R48dtUpH+bxb/CgHCuLxQCb/UdS72AD9W5ZBXTiskZokq1qg/kaUe/NnceGMNwLyGPQbFpH87WzuRpSthMwqV0GITlYRHPMDGlXtdHXKLHCsLaXgAOeJAWh7G3mn0GmAuoLxEDpu4fM95sSBGMvdqTyAvbe326h0NjQukRdf3GUR7nSPIt88lXIrjnFBRBJkg+WNz3v9+g0WNOU9uIcM7LHIG4GBgDa0PBkNUNrFJJ/36HM6iAFyWK+Li/M290tLnk/MfAOEY2PjJpywYDzCmKAphK2XQQWUyJuHETr77DOTt7/94uSii95uNeYV8c65uFax6HE+PD8vFAjS7fCnL6/gE/a8a6W6xb8F1rH1qMA7MQuMe5xxYS6GbNZcAghaQH109JiVVOU8zK9Syxg/qHZ84vyNgObn7//+741+VYU3lABlGMT92HmPH4E7gYlY6xecf37y/AvPJfv27bextDm0aniNCnrtbViPrfUua9zXTTe9J7nyqnck//Iv/5Ls27c3WOqbDPAB9t6+HlsLYsxgSIiGV7wLz630UcZEFDHjbvEDnV0Wi6FWoqsU8Khb2usVc/Vl8HXt7FTDrWQBdSHwLgZypY2uUojD94/3Hookz9TM/tnxLlDqWz6m38vlojWqshoF5hrzWCG5JhXshhKngDlIPX4qwapnfTCfWNz0BUC+KqhSljlZKe9///tNVuLWQRnkhRtK8ROcR4Ga42Pjycz0dHLG9jOSocEhey6uwf4474Lzkq7uLstxP3DwYOHI0cOL3d09D27cuP4HW7eOPPnOd94weiqVij3JQf3LLWNj+4cWF6tnDA8P3tjV1XnzunXrzmhrax9mQ7OZEcxYTARUkZfMDz5EhCi13xE+WE0sQNKM8AlhHSCAFhbdH+sUbr4O5rKS4khQbS42glt1LphkWR8P1LXz/DsNf9vxgL15E0sgxKD9ZsA9FhYK1FEkr4E0AihU0DOLvS6k3OLQdc3qprGEWbUO8Dofbr0sRUYIeKlHCTvgudzx4wE/qG01f/BUMfp+Y8EumtDAJYLvjrlko3tDDs9BF+2LVcEPAts7fbXUqX5ZnPIPK+XJ868piOKWLcLS/YYFs/BkeToQQMH7eRsUa6O5D0FG7YGml7KCcHRLcpNR0vxb1rN82+5C8QhswNsCkkI6G41n5he82p1AylOnPK1S66yZsZGP3RmgbGg/3PCtah0RiQwFDw169OiouTa4T+6Z7AH2g6rOAehY6AhzOm+hCMCcqOkGY844i8pFEUMQywfLvTpwep9srGsUHM733HNe0ZHnxAJlTmFRqAyYX/bIat7jGhe9/SJv/vHww8mRo0es7C9KHD9nnnm6rQnmT3tO1fZi9kyKIONolfuiNrhcRz75eP/q7+Y9rX9rzlcHq3rAX73hal0iN+JYUFqUiqa909hLHtjnCrPvLe0/NwIixTwE3NX3c7R/5bfnXlhj7CE7b8rzwGGWjhw+YuuK9WLd1jo6TA5YUGHwvKmGPMoscpTqg0SlO+PWUQ9wZb1fddVVto4YT+YWGayId66pazHPWOdQ7VT65FixqxyzddvWpK2jLTl86HBy+Mih5UOHD8225Fq+19Hd/ej2rVsff9/73nfsLVBfCwF+995Lfe5zn8tNTU0NTU9Pn1MuFy/N5rJXnHfe+ZcNDw9v7ezoTOdyuZR3uaoZeB947YA1BcAymZyYMqsE8MYKUYrUlq1bbWFCBSFMMxR6IHCmjIB3IR8LVf1b1nZsqf9bQiAGaGcHsMbiCPPVHcqaAX0t8I6n8Xg+9foxzdYEVHWIhDdQD9Z4PWo6tAuT9SHBQ75v2ih1RdF7JL0z9UShV40JqFvxgRVwoPfvQENbD+tsxqhn5gufNHO1Z/duA3VoOgQOwIjQABgGh7zVIxZ6R0eXMQPQ2Fa0BUBA20cxW/YqclDjWMaeB14wQDk2dszkrgXMWXEPv1fz7WaowtWZ9PT2Wt1487f39iaDA4MGOlbEJPjcLcgI+r69zWneUJSIwDmEFvdkefJQmVj3RNjbtSgMQ8ojUeCLpozKqqWinNcu9xRDgbfWQrMlF7MschW44uTFQ/hcyoFyiRHKKEy4qnADkGtPAKlamfJ91jzgDqgTBPe1r33N5kJAy7UARgCeeWFPIcC/+93vGoA0WAJAPWM0LkGF199wnY3xs88+ZwVGmI+21rakt6/fItqx4FDEN6zfYECDMqf67lD7AMvGTSNWI5w52XGut85lnLknxW5IqdOzxwGHUoDEXgBQGrs3oyDHxxjF76p8UOj9b7kW8GG7XNC3quYacoXI0/BQalB8fH95DIenXXo8CnMuEK3Pd9ivrCdTrOus0erCNVDuyDHWmN9H1dgmFLpXX91jwMve6O0mpqQraetoN0cEbgbJE8aLGArWDYodiiFry+NOXKEGzEmDJBiZPgiuNB61/cjeZp65LnsG3/vZZ59jgbCjR4+ZcoFLRtXo+gf6TC4w18fGRhcOHT44mUrSj6Sz2cfOOPfcJz51553H3vKp/+4B+Jp3TC/19vb2zmKxuG5yZvKqlXz+hsWFpcvKlfLpmUymvbenNz04NOQlCTu7jK5S1si+vfuTV17ZbZRurqXVfXVXX23+woEBioVUbQHiI3M/2eqGCbGVFN/cWoK3+XMpAPH7bBoHdbdmmgG8YXWs/uyNDMm8nQAAIABJREFULPW1rmPvkf6SdeFgKWv2y+l389XZ30iYQCOGQDgDbywF/rNj9R1R9yEPOETecvoKUdtlOmS5RY6V60LKK5wRZUw+7HKos87fBIgdPnzE2p2inWNFMBekNvX10YVt0HzgKAR1yrlWTeZnFyzAxrpT0YqVYCaruIVSkbJaA1jSUHmsByxrVZkDYDoBb7MYvCc3YwTgmKVrwUMe2MeYeznXqisR9hylkJZGPnnNrHwqwVn2RKlsUtyisVfykasjhEorPzkszrprI50xaDCfcFOZ2DiGo6FMNToBii0CaHl5LImPPd8VY4GgBXxRnnB/bN26zcBUVLqUCXzYWOoERWF9409XChvXQuDikiCIDQUZeh2h/eijj5pAR0h7Vzfva04gFyBAG+SRjSNJZ2e3NfN4Zfduy5YggHHDho31Dm8bNowYc0ChqC5qwtdqyROPP2HMzcjIBqsRzv1QWwJQZ35Yf6yzOIhQoC6WTT3BGSOVw2X+lXoqV5VcR2I9pCTx71XsVLCknXpvWNk+R3JRAbw+D9xjIxjQgVNKtIO8H2cR7cHVJFlUsuprTrVbGEydsm8qWBN178P/z4vnUvwA44PLibHEHbn31b32N3unu5fmOC4rFAjMfBPoBoNGMKS6/cm1qUBJ3DUovTw7c8M5VNiLc7EusMq9GBMNeUYSKoCyz1XAiPtp72gz5sVqIkyMzU9OT07ksi0PdXV0PLptx7Zf3fxnN098/o7P+0I/BV4nM/1u0/e1r32traenp398avzaYmHlfaPHxi9bmF/YvrKy0pZOp9NKiwEAlpdXjApm0U1MQgUdrZedBGxIbUNrxFIhiMqtNfI/2XgOWLwkJLQ5ZJ1LkK61rtaymrUJOR5QR/grZ7sZ2JupfF0jPkfzdZuv6Z9bKLqnvIQo9zihzQA78UIbynVtKAeNMXideyAEGklpcksFhqOYVEp0RvSoeo9y9nHlWRWhDgCgmWNhISQAGfysMzPTrowliQEuwVJYyAAqgON1s0tmnQMay0tOK3p+c5fNo5cEJZqXfGdoe4LweupC3EvIuoUhKj8WYHpW0ZrcC1Y/64D1RDAWkdQACX+7suIBbV6/vWD/Nt8738E1EHJwVc1MlKqij/F1uhUG8HuVr+Y1obkXqMS0vq8pT1eSQBYwcV7GjvuD5rQApLExC1Skjr4sc5X+VNEfvveDH/zABD9zxT4B6DkOAY+QvvHGG5Orr77arGquq2AqdVTDSvRVWDX/MqmCnOeCC95mc865kySdtLd1GvWPwnHs2JgxBzAABDUyR8z3008/ZVH0RL9bRbvBgeSMM043UIdidsvb69Xzb41FrODEvm1FfaPQKRahQYc3YkLiOAWBegziOqd/t0GdN+bJ32+AutPqbtHHInt1UlsjHcWLQxVKr/epHw/TLF5ByrkxANRnp5BMsZ5nz5XJ0qCQ0/69e5OZmdl6uqeUG61BXDaALMoa8y+WQ64X9hlrQ/uIVEbmhe9xDEojjA9KJfMCoLP2spmcKZfExbDH2T9z8x4tv+fVPdXx8bH5yanJ8fb29gcG+/sfGd4+/OuL7rho+m/u/pu38tRPFoXmi1/8Yntra+vQjh07bmzraP29Wi25dHFxaev4+HhaVggCh6IaWH0IfYRxT2+fLR5eVpRkYbFe6Yta1u5f7zOfMIKBamvalAJe+Q8957NRiY1zqvjHWuAbU6YNwFRhlsbMvBm/eqxg/NvKhEfHEvCiYhtiAMQweOpMAxDizy1i2KK8G+Uu61kAZX8PK1l5vJYuUyHKGJ8lMQmUPSVy23OudR1rI1ls+JIBDCx1KEKnmxtpcRbNnmsIQYKqPN3I4xFQ3np6usyqI0CNwCmVPBVVLPDTc7jro2CWtIKmsCAMkOnQFwLhNFfMOwVpPIq/UZseoGF8XZC5L9XcMxQ4qXrxE1kzrBlRtdw3n9FREOpeVqKtM4IJiXJWDnU09vH6iC0pKXMCL1nyun+tTb4fB3uiQBA3oK5yfI7vmhQ25gQh/q1vfcuC6wA+BDVjK0scOvZjH/uY1cAH/FGcPvjBDybf+MY3kocffrieKtVOL/tqxRQgmAzo2auvvsb82OxD1giVILlv2m0C7Cjbw8PrTOFUo5fnn/NywN4UZ7AeuwCbg+KYa3HqOo6HQXnjvgjug53DD68SvWLJYhfGWopy7MeOP3d5gCxoJKuvtYfj7/B5XIY33m+rWb/GGjeFzXLridtxFUnXid0zzefivtU3nuNU8ZD3iUWhHTHrwXqkv+Rd9WBgPAjU17qUcdYCBZ+8oNJSPR1RhYrUglpNXuRfR3HjPRQ2zk8EPLUGYIguu+zy5KmnnrECUqQcX375ZRbv9PQzzyS/efE3tYMHXysfHT06d/jo0Ymurs7/d3jdukeGt/Tt2nb3ttn77rjPKc5T4HXSW+r33HNPa6VS6d+0ddOlHe1t72ptaX1HtZactZLP983OzbfNzMzkWIAIBgKi8Kkqvc0Lj7BQFXzi/lPPie63zQ+Y5wJVHTf6MM03BIzFQjKm+uL1FVvNzUJBCkHsTz8eoDdba8156msJoVVCJBXSs+qFWELd6wAWnqLjebEOel79iheNHVTERXm7dfq70sjdtQwao1gZIyxFWAi3lgSQ7u/0SHHRiQQKVioUOimYhQfQN+4hBPQGijEOVFPAHYVEXEjmzBpXlDYCpBFoRVCS5z67YuHPpjgJBUHGJUslHKWMGS1qzM3qWuzNAj6e89hiFnWr4KhY8YvpXf7GHVKtpbxEaHDLxK6Yxj2t9p0yzrEQlzDWuo2fiftgfAhKY4+oZjdjCOASyUxteJq0IPB5FhQkysYyttDxADogccsttxgA33///XYMAajUByegivNiHVr5zyyuhZrFEKBcb9q0ud4XfXJyJqGMM4qWNZCZnLJrAcC5nMdMwNDs37/X3DbsU3fLDBhQc99OXfuYsIdhbKDoh0JXPNW1Jz/dCLiQ6uYKaZwT3qjn4PjZKO6w+t/Opvh3V+/CfwvYYxfaWoxcPN/+eSj9VFvtqmsG8ca/I5ddFMWHvLH9a8qw141gMGCVjh313ucAL3PGEEkJ5Tsocsw7vnXmInZTaGw5XpY7DA6KNt/jfeaItQTI00LXWydflDzxxC8stkNVFy+88G3Wf2Pfvr3V559/rnD06NHJ6dnpo709ffdv3b7t0Y71uT1PfufJhVQ9l/DkR/WTHtQvvfTSXHt7e1e1Wjgz05I7f+PI5su7e7rPa29r31IuV/ry+ZXOgwcPZqamplL5fD7tpTeXUnRpK5XLxkGTmyw/DmAEPQpdy/vtbfghPZAp9qPHG9X8U00FHuSLPB6wr7X01rK6X7+hV1vyJwrqotwj0RAKbCgHtwHqbimEXFfT8jusXK4Jr2Adm2VgP1jwKqOpewxpXtl0UqlCSzdSlcySMv+6R80bANZSZn3I2vBSsrgk3BoJvTdCdTovA2vCBAuYlC3LF3cXhgKJoPmg170EqdProlfFuJiVGwXvxS6NWAHzY1y5cECvWHqQgNK+Zz2moja97gytPxM3z/0aeGepbe3P7uOIa8RZHqx2AuygSWtVB4xmcIgBPfbr8r4iztUuU4pLrMSgwHj5Ww88JEAKRgv3B+OIFY5Vxb09+OCD5kfHwpWSBODzfXLVPaOkaLnJUOX33nuvLQLKMMN2YN0D7BMT457C2NZmwZHLhXxSok1quZpc9c53mrWGmwzBfuTw4WRmesaCVvHPGuPS1WOBc6OjR5O52VlTzJhPC2bs6bFrA/DMgtZRX1+PUfQUptmwYX1CnI1lOgT3iLNWvp7MdUKlOQJW46IyymMXaNdzwn1tJjXWeDUpEP8QFLA3Cy/xvK71Hfeb639h52KpR4VuXg/o/iyxHsJtWf2C4JIhPoT9FzNW5obK5TwifnLKCgTBdHAMVRZ5sTagzlHypHzHBo4KzYhxYg3S4hr2k8A6XgA/10BpwzVDyilA/vTTzyTjE5PWl4MKgihznHtiYqL8ox/9cPnI6NGj+fzi/v7+wW/tuOCCHxe7uw8+8+CDXjb0FHmd9KB+++23Z/r7+1v37du1oVSqbWvv7Dg7m82dkcmkT1tcWBpZXFhaV6lWOgrFYkd+eak1nc5mci0t6eXFpczycj69nM+nrNlDLbHAKKOYzIfpdDLCAsvC/XKe39ksXPXvmAJdC4zj92R1xdZc85p8I2tdxzaf83jr2tiA8GFNBTKiOlj1CF3l4QbfXsPq8GYLjeI4cIBNxTLs/F7QwkJ3bPUBVFDobrkHl74BnRph1HPcsJLCPdk5VOimXr5OTxBSs6yvdHAFhI5hfEdWKsIJJcRiHqpe75qSrL09vVZnOpPzNrnFlYJH31NNy3zZoTsU5yZtzAR+zSP4Q+EcrH2j1ysle99SjgI9ybUsyM4sbUqyet0DzmvvWWRyyGkH1OtZAI1zEI5opXsy2aS1pa3u3omFt412U6phvAZReOIUS/nUGQ/VWwcQsXCJVielyAM2fa1zHMKbYDdqdeN7RzCr1anSlRDM+FU5J1Y6Qh1L3XKMzzvPLH3Agkh4ouzN0u9oS1rbW20sSsVCsjC3mPT1DyRbt21L3vOemy1b4YFvftOUGbp34XfHp46vlbrxCP+21haLlKf2AOdHgSPwbnho0H3OVoK2mHRZN7jWJNfigZ6MbbHicRjMr+JHrBQs9c55r+5G8jVnxnwoIctxXs9FgQ7OG1k+d/0z7yfgr3Ck7SlX3Bpf9aBK7rce7xL2jpRE3YDvKvaVl2iuJa4kq2iOav87y+YKtnotyFdfT1GzWgSNUsgxQ2SR+CnPksBK97VPeqqDOmsDcKZPhrqwxaCO7xxlj3Oq5sR73vMeY85QBLgvQJ3z4Bp97LHHLFaCuIp9+15LxmgQVConW7ZusfWEC61YKha/9/3vzR08eHDv0uLCb7q6u7+346yzfjE1MDDx6ne/e8pUk6vrdyezAlOr1VJ33313du/evT2VynJ/qVTdkEqlR2qpZNPS0vLI8tLSSDabWVep1AZX8it9XV1dbd19vdnlhcXc4uJSdn5hMbeSX0mXSsV0Op3JpL3vYapCIFGpZHW/iXoWHeubr/FqpkIVNNccxb4WoDfPiwR0TJXG/j0xBfperBA0KxbHUxYkDpRag4yQr8yCtoJgs4hcaw7hoETt7HrqQBAu8f16ucsQCBd8ihXoQQvQqWGEh8YSwczFMDeLpi4avfZ2WLX4xtVy0p4tXCCINRNpzkQ2SngaYBIERulW4hoCOHMY1DwAAnAT+U4ObrbFrRRAnWfNtmStRCXn8KYbLshljds9hZaYuGS4CL5hAXQKgHZtzceO/P1QBIXcd5YWjALHxRXGeM4cUfY5fihX6u6LQqlkPuS2do8gdiHtKY8xm6Bc9eZIbXuOcDy3pQAvzoVAVa4ywpa+74A6KW18T4VBoM7xj2OR8R4KANHKpCohmDkWvyovwJxjoGSpFIeF7hXgrjEL/7777kt2vfSSNVbC393W2WbBbayDmanpZKVQTDo6u5PbbvuwZSk88fjjJtxRPDw6mmJCw1bw5PGf/9w6KwIaKmzU3tZWO+20rVjqNb5nTZwApRBtz0orFgoprq/MDpufANY1xYso2lMKLlUTvYyiV1MMWC4FlIpt1XCeSjkoAcxxEgojhZKtNZK9LUzdAd8YL/4z5TGUdlUJZ7Ju0qmkNddm810sFfwYmvXkMjWWIguFNc2LXH7WqQe3BgUkALu7t3xrsS55guAOSqXSmVQ2m02ZS4jMDhRBaHOySwKLxhUAdWv0ktCKuGC0uRS0BiPg6xJQl+9eLhEYG2IfoOxZSzwTx7B2WF/8feaZZ1nxp9m5OaP+WU8ohKzNjo72/LcffGj00OEDz1UqlZ/nWlqe2L5ly67u7u6lU6lD2ykB6gK46667Ltvd3d0yNjbWnk6nu9Nt6b5MpTZYLlfWHzs2ekY+v3xaOp3Z2N/X390/MNS2ks+3LC8vt84vLHas5FdaCisruZViob1SqbRmUumUWiSqHrKuI4G6FiDrPYAfgXYiL4G+LC1R8QqiQRBzTtGqOi6m/W3ThuIfsZ8/tvih3izlC38ytmAmFWpsuwuB4g/W/KKdaHCn4lbI8V5cCtH/+HcD7R3SdLwHc5SOE8qcFkorJgQQEhbHG8CL3/wb350Fl1l3K+8yhewx/52sZSt56vn7zhQoA8Etf4siD/2nvbtaiHXA+sXaqNfudlq/Av2tCHw16UGoBsUDcOUFBQsFTtxFoVQ04OE5aHNZptVlmFwITguLU738OlPqAJAJlnSN30GmA/bubvCAJ8aC65pgbc15qhGR/dQmtxiBtnoqmpRKKTDchqwl3vPKfFTw81QotRtWYRhjbKKe4IA7vmp838QykC/OmueFwIU2J+BU5UNxX2A1EyTHNViPHMc5CJDDqqdzFxQ+10Iw33rrrZbq9k//9E9mqVkOeVJL2jtakzPPOceC82j5yneIxoaG5Rqepz6WTIyNe8/2/oFkoL8/eeZXv0qeefrppK+311wqxGvwWJlsutbW2lrNZtKAVs0o9lLRqPxisZhqa8sR6JkqFUupru5Os95hniwdsWjxHjWUKUvdxNXitFMonORR7FLIjEkJndBAUatlASOz4m16URhpMOQKovuuWev13uhkmFhRl4qlRbLO+Nua+ZDaWrMSv7WBvgGz4qdmpswNAbB3dLbbOsmkUynSMjnn2LEJ5jrFtkmn07bdjIE0IGc8vMxxKpWuZdLpWiabYZmlqtVaulqp2MZKZXOuAFFfwRRk0xyMtWDT96DEpdL1AFK5b1gHKl/MveIGYb3wfChz6hcAwBMYR1okoI1yyNr9/ve/b99njtet32CGBemNKOesH4ItN2zYsHD//ffvGT127LHtZ2x/MGkp73n258+ONjiPE5G2v9vHnvT0ezQ9qdtvvz29uLiYzefzuUxmuTWVynVWKi3dR8YObMgvLK0rrpSHOzs7O7u7u9vK5WJbfmWla2kxP7CSXxkqFotD1aTWl0kn3S0tbaTDYbLlFDhzIstAhS1O5Dscq2AqBaSYcMgGkLGqY/5TBy5aSEaWmOjWtaK7dS9mgULfhYA5t+CcEjYwK1WSCm0qc55Xa4AZguqMrvQThCItweyot3isl8c0M5pNaUIltH30Yi7KjzcaL+WMhpeKzWayiuX19qfBvldAWzabq1l72FqSwiqxqNyQGqRmGPKze7EbF5wG7J6vnkLAytoPufk1vz8HZoSr5ZkH+hlFAlA3/SedqZlbJiGwyHOMRX/6GNVSDpg+2vxyN4Kd3MhXs7AbvTGdGQmBSpYWlDNLCsFaIwWuQpQc4+bFY1LKO1fEtgFDqDDH2mC9ALxKJcKq0jqSIhgzLHyO4CQNjRgSgHV2ds5+A9ZYVVIMFPhEzjqWF9dGKBMkh0C++OKLk+985zvJj3/8Y1unAC7W/Lve9S5ruwmVD41P1DTzh4XdPziY9Ie+9FyXYDtiLbZu2ZZcftllNm/4XlEuefbZ2RkrInX0yBGrT16rVmpzc7MW5ZHNZirVaq3KJPFjSlylUltezqdQZFvIWa9WAbsULjVb96l0jc8AU+VwG3gT4knMhk9avSgR9LWvegd1t3+dbWJtkI3B8SoWw/z7HHsRJltn2P1BOeWbXlrYwd/uuVQ2lw9rjzgW3qOAkinAZErA6FgxGupNUOY1laI+g8mGVA149jK5VujGStXWQnpdLZNJ19L/X3vf2mxHca7XPTPrtvfWBSxtCRBgDHYA3w4Fx/h27OIkcVKVKsdfwt+B/5Cq1PmQk5OqfLBT9okTx3ac2EnZPsYYsDG2kQDJXCS2JARC0r6s28x0d+p5u9+1eo9m3baEvCS9W7VK69Iza9bTPe/T7z1JLdbyIB828rxAdBx2AWSh9LEFsBJwnIv/ffguWLjwe3gTietiMzunSOK+4RLIuA4QOiLYOWcdm0ReA0ghxhpB/Xi8j7X48MOPUEc2jMF9v29tn/qrxx7rHj165N1Xjx//pyubm7984L77fmWt/fAHP/jB9qIy9lYYfzuR+lXzhS5uJ06caPzhD39Yfeed19feOfXmvuEwb6dZ1mym7bbSdn9pzHpRmmOlcfc3G+mRVqux3m6vrKdZhhDatV7fa8dcapKWeKUQSPwekzObpOZfRN70HQSvS9NU+zQS5BR7wcZ//P34jINcPDF6n+1Ym/XBfbuuJZiPNXpbBDL2N7yvpGaRmgatOCXydGWJoLOGa7ebLh+iMYaF0knEjhHGGk0EHIKDsOCgKYzKsRNeY00e2ke4Pl2WpbbWkEI0vnbiMwgoWru4LmstjWk2myB1+nYQrSmNhsDyPSt2kzVVrwtkPTZbB79+AJIy8uFXJP+4J18idTJ3QuPyA8msiZiLYH7HWAhV0nphPg2bHm8eDR3wQqB0sNgyseOYccO40Gcb8UzedQEfOkllGoffZVC/wFiqjthstWgjhGtiUsfcQsNnczmO5RRLuvYQA8JEHm/88ByEjU0AfJeIQEfAEkgX+eIQtFj7fH6cD+sLBZq+8Y1vEIkg9Q9R7RDk8Mv/5Cc/Uc8999wo6hnvIy0OGhssAG+9/TZ19kKlPN76rK8fUQ8/+uioIxzy0lH/+6tf/sooHTEfDMj/+vtXXlY7cAWUJUjZDQZ998H7F0DiRZZlxbAYmqIwTOz+VuHwDj9htPnCd/vtYfCWs/uIPEhkGqd1Xfmrk6djp3sUHM/zSfIg9DQfW0k4FoJNPGMXVNgkjIxrft7iq4gc8jD+BB8+WcsQvYJNYDgtH4Xj/SamBXK3IXfe9fr9Vr/fbydQ25UijZ3uap8yP75LyEWXqJV2Z2T94bLFbBVihQP/U4XHVos2KrDoIJ0NJnm8hmsGhI0HNpLQ3uGbx5qDSR8bALhkUNQGv/2OgwfdgQMH3t9/cP+r+1b3f/+OO+74zZNPPnkCHYGffvrp2yaNrboC5ueVW2+kfvbZZ/Xx48ezjY2N9I03nm/YSyqx+1Xi3L7kYKvVbLTbq41m80CSpnd0+1sfN4V5RCn3ZFGYB/IiP0IJWdRq2RMTEzgTIv9fJfZFoRwLAagY0DS8e5ZN2yD2ZrOhsyzVnCu++xr8N8a+Vi7VOr4WryXiOJiXOWiHSDYIDi7n2mo2yTLc7Q5smuiy0UiMKT17Q5ZAPHraD6qKl15eGAaChDyCBZDrRoOAGyB17Bic1mWZJ8baxDlwtW8Qw2qu14hIoJFmBa09TbNA6vBzlxpaVxI0YIhn1taJrL1GPBJNAaswJpod7yT32CGGORQBoQhh/ztJu6O52GVjHwcCjiBgKOJ4Pj+PIyKnzaEPkI9WVFD4w2aJlUCoXBC2xkKxypI0y4AV3qYNH6dsgWhB7tCqKUo5VDnDvHIcRmwF8nXxfdlYXzVRk/kcZP3FL35J/fGPfyLfJ3ymbGJltw4ENkgawpfro0OQ43NsDlC6FSlKEPYYC1MsiB3nhyYPU/73/vEfaVMG/y5MwhiHz5GHjmC3986fV/1uj6w6X/7yl8inur21RSbZn/3sp8o5g5gIV5aFG/R65tKVy2WSpHnWbBbD4cDmhSFlnV3jYW7DDRIoL/ZJBQ4bcec4vm0hpSgy0PjbyR8N+eFDRbCg+Pno83hRRTF1I0odnWfMsrFwCXEoHAfLViK/Lxx3fMRSIisXNtBZ6rI008YUjdKYps7SFgwApigTqnpH68n/Gqwzylqx3k2AM3B8ESDkegvBKjJKd+Q1htgLuF4QYIl1hjUFYodWDn851gcyJ0DqWHMoQwzL0alTJymL4aEHH3SXLl8+3e3uvHz06NHvra/f+bv9+w+/9cwzz5jbKY1NSH1ORkWZWedctra21rh06VL7+V/87N5z5899bmtz598URfFZY8qPW502nE7ILswBKGPNjyNMOXXEv2ZhO+dljIYRUWo1SNN0J8+LtCwNWZDJPOZU0mo100YjS4uiaBhjEn/jjRlkZNLjvPJQuS260UkzhXaJQCKi30DyIS7MB8pkiWs2GnC6D3v9YS9RbpAkOnfWkbT03mF/VtbaYbuDSg63HYcD4T0ooSV2Rp4UtfdXkshJTVkSYSnnKKweOgIrTBRQ5n9QUlpLaisKAXG3dyJ658akPrKgsBbmCTnsdLwLIbKyRIHLY6WEkur8X1Dw6OtY/o9onKMCayY4WGt3fRJte0Ky/WhGRhMYAN21SSKrhC+ikDmnGoiRyrIM8GkmbxAz/ri6Hq8/JvbYNM9a+qhqXbM5qjGP9z772c+pp57621FFP+SmY6MA0sVUgLThB0XaGHzeXJgHn3O3LQTWQcvnIi/QxHAtSIP7+te/TsVikB536coV8mOD2EEk+B3334d683ep3k6XKsW9/94F9Tdf+yp1Ubxw/rw68dpx9evnfkWzuNJpuyIfmkE+LHe6/VwnutRJVuZ5AV+6q3D2rvlgjXnR+/MmGL/LtMAb/Fjx8PcsWcbIi47qyS5RbWtdw5QmydAvA6TO/nhyYVnytcOKhb84tTe2DPL38IYRawAZC7DSYCOI78X6wDqEuwbaO8aA4OFjh68d848gSZSGPnpkXX3qk590x0+89sbpM6dfuO+ee/7b3fce/ePf/d1/ftfn3sS37k0wO9fpEhfaaV6n77zZTkOE8fTTTyeHDjX2//L//OrRsxvn/l2Spk+0Wo1PDY3bVzjVZhMyEzr7svn/+MbZG6k7Z4y1zWbzw337VjZ6vX6j1xs0k0TbJNGpc6rVaDSaaZq08jxfM8Y2YGrzTVK87539qGyS95sQ+BWZOzDO9z2HthMYjz4f7cwTaKu0kUCaSDdN9BXnXM85N0DMGpR8SmXzHMlaKOm75JdzKgGRU1wcTHr+uY8lI+WZQoXgOE6ccol1DrsMfE7v0f+QNgmUd3Y8OtochJd+TQfxxRuZEJofr/dxNh7zNEUbj/dQsUyISKBicx2bO320fbDReGmXAAAgAElEQVS2crL6KDCOz+tr6V/N6tEGY7wRq3wXfK9kHg4bJq0zuGEy2si18qJot1otVD/Ww+FQg4ihEbOPc3QFwQTvtSz4eX3FPk5bijX1uOgOGmo8/vgTFNmO97/97W9THrEPRitIi0Zdd58LfpCIHOMguDEOvlH8D00M340x0NBwPLQvVKbDeaDJnzx5ipqI7Dt4kFYIznXs7nvUvceOUQob0tzOnTurHnn4YTLr//nkG+qd02+rc2c3kKpmTVlYY0xROpuXcIkXpSkNmd1vNvnzF7tebBCxSyzKYsVY0yTXOcge64Zjd8hamO4KUq3DmO9D3khgrXEbV6wDuHfwh3gLbPCQ6sjxQlibeGBt9Htd4mt0YLzr6FF1z113u3967ld/+v0rr/z6wQce+B93Hfv4ie9+97tIt4Cp8bYkdiH1BW6ZZ555pvlf/v4/3H/x3If/qtVpfqXVbjwxMO5wYdw+rPe40tSYOCd3zlrgq8FjWKD9Tqf9pyNH1v93t9sttre7pJqlqV5xTh/I8/6ni6L4ZFmaA0rppr8pU9rtcm4oBCg0KN+n21fPQ0QxbjYfHe2L6YCC6WYaomrbuDoe1S6DyCztjtZ6p9Vqbhtjh3lBNk0fS+SNyWzbZoWY3/M2vkDk4TlbI31h+eBhpood/lyUNRMfg93K2ClAdv6oLcVcyNZK96vfjN6ZwQfxx7turIrddk83XdiqjDgpWANCulGCrIyyLBHAic1PaowhUsfccxc0DrAEOqxBkauFWroiMC0UvQm5+3ElM2hLSGmDCRxR7EgfQ2AbRyrDTA9TKbRtpKlBG0NQG0gd2ju0c2jgeA/rD+uN09/gSwepQ7vHc3zXyy//Xp147XUqQoOYBRSSQZc1CPL777+Put31ujtq/fAhtW/fqvrdb1+i4Dhjjev3u7bX65XGuIFxrkAhQgRwIuJ9rpUhgwiBQOppXuQd51wrTZHSS8EoPrA0lGimFsxR6dvYxUf765BxgudsBYGCwZtOrBuY4PEZNn5IbYOrh3uvY/3iOxAkev7sWVI4PvWpTyKd2KQ6yZ//zfPHX37llRcOr9/1o4MHP/b6iy+++D68AIHYb7s535N8uZ3X/D6lDjWy7IlWp/m1tJn+bW7svYXVh6zSDXBf7MeuI/ZYW1oER7g/0zTZWV1d/X+f//xjfz8cDrc3NzdNmqZta+2BsiwPXbhw7qlut/ukMe5QkqQrzWYj7XTadHNAI4IQhSkUhUBQgtHX8N6kzlhxyUbaIWur+r0e1cLHb+IWldbrP0Wemx2nda/d7gzKojSDPOfobs7mGhm3Ryr/Li2YXsTrLx4/6VjeEFSPXQTKW2psEI4a2RjWWpRExv9kyGCSBkmCXOM0xtgVw/5Ort8dm0w5Up41JQRGPvnkk6RJwRcOzRuV4LBBxNpCxTjkivs67T53HZo6fKLf//73R33JMQnQyKDVs18d6xSbBZD7c889r37zwgu0ocQmYHtrk4oCwbf+4EOfoFruqBngbKF2trfUSy++gGp0bnVtDcFxprvTLYbG9Yx117ORx61KELU8gA0jeLwoi45WqgUFgsxhGgF3XNTJ34pkrxq59cbdAOO6CXzjcWAu1hsXBYKmjnX30ksvEanjNeQViB8bQbjWoHBsnDlNlq7Hn3gMp8vfv3Ch+8orrxw//tprv22v7P9plrVObmxsXIQChDjQoK3fUvf8rB8jpD4Locrnjz/++Eqn7B47f+G9L/UGg39R2OTTRiUfN0rvg1uXd6ZVs3s1YG7x6HdltYam3nn+oYce/K+XLl25cvHixSJJkpbWekVrvbqy0v6M1urTOzu9B4uiQA5+8447DurDhw+RYIU2BA0Klb+QZoQuZ17wIkI6CxGw3gcL86Yvq+qLyvg8cYQYuBKC0irV1UoNVIKss1G6Vh1J1yE8bd1N+ux6rtXrea4FV9D1Hc5aUbMJw0zWGA6HHWttA9HwvGnitTaOrt7NTaOYgNA+My5kwyV0PfH7B4Qu/KAwl2M9IQoeG0Ro/EhNw0YAJM+1+SGskX/MqWx8zbAeQasHmWNDgOPgW/3CF76ofv7zX6if/+Lnamtrm9YhNpUwvWM8arUf2L9PrR9CJP5r6sTxV9Ww30NQn+v1BwikGOo0HXR7/WJY0AKWvz0gEOYJsaZtJFTA+hdb1rwtzpdvjjVydi9yymhsjo/jjXAMSBtzj6A4/I91hM0erDvwq2PtIFBu0O9RR0cQ+sH9+9SDDz0A683O66+/fvH8exdeOXvu/G/7vfLF7mBwZjgcgtRRGhYuwsijtgcQbsJDbhnhdqOwf/bZZ7N+/9zqD7/33z9z+eLml4c2+YpR+nNWpYetcx2YPmNtnRd7vLBZM1rsmmkbnHc67T/ec889P93a2rly+fLlHEFxSZJ0Go3GyoEDBz7RaGQPbG1t3T8cDg8aYxpHjqxraD/Y9XLBB9w4IPWLF9G21Ec3++AVH+gC01rpc69Hlc3Iy04BRqpwWsNeP0CpaCT7ckbOYr/nLzr6llv38KU3m800z3OQOrSqBKl+MMOzkK1uLNksypXmuMphXPWQO9dhjfhUJ58SiQ0i0pFA7hC+iFqHRgWixnlB6hDYeI61BvM7zPX8nXwObDYhzEHsOBZ5yF/58lfV//zhD9WPfvxjMvEiVQrrF2NhbqesDVQDsEa9duK4euP1E9DkXFEUbnN7x2RZY5C2moNub2DyPL9VtesbcgNRtFyWNlG8zloHq6DPsCArfEhzHRWuGdWhuCoYuGrB5NeQSdg4Yn65JjwsN3iO4kJYm0hl29raVPlwoO46clitH/6YWl+/021sbFx58YUXz/by4ne9ncFvP7xy5cTOzuCsUuoS4n0UlA4fGHNbrYFbTrjdiJWOqPjv/8d/f1e3NJ+81B1+szDub6xOjjmnDiilQOyjnWvdcw4+WvBa4TS2q6udt48cOfJyrzfY2trazofDYdpoNDrtdnut0WgcU8retb29fae1tpNljQTRorg5QNoQkDBlYucL8/vODtrMei2I/afQikDqyPZChDmaiuBzxBj1+gM4JYekCekETnTjY48Wvmdk3S04+bOGN5tN+NDh+mhZa5vOuUZZliny+Xe1ag1+zbh0LLd75Wh1vMacYkxcsRCFTtBTHeuIqyIixehb3/oWETcsQL6mOvpwD2nd4Q9+UpA6AuT85sDn8EN4w5wOMz4IHWb3Rx95VD322OPqP/3DP1DZ2GP3HCMT/SceeIA2pa1mQx362J3q4gfvq+d/87za3LykBv2u2tnetDC7Ix5OJenAqmw4zHOqGncL/S18o0W/fU/3HEJXOp0OrPAtUxYdrClk1tBGEaVuE1SLQ0wG5EgoHBXWWBwQzBo6rzu+Lm6ghDWFNQC3DmdTwCqD931jmC0qJ/2phx5Qdx9dV+1mZk+eOnnxZ//3529nzeZLSZL9/tJm783BYPCekPottOJv5E/53JEjq72suOPild4/N8Z+zSj910rru51z+5GOFYK6RtHQcWIqTJjwOU7/GzdYGdfAUC7L0q1Op/NBmmYXkyTZyvNhlqZJs9VqtbXWh6x1B4siX02SJOt0Opo1LXwXbyYQ1MQBcngvLoQBUqcykAiUCY1FdEJlNVG0o7RaoQRZ4ZBejqx0CT66kctu4nfBhw6Te4pkfeeaZVm2nLUZMgwRVLi7y1xC6w8CE4KYu9OhPCve5zQ4FLZhwYxURl9idmVUsAhrB4IXQU2scaPSHDaNIHgEP0FAo3kLzO98bi4bCg0NWj7IHX54+FFR3xvk/uMf/S/1i1/8kiwB64cPk8D3rWiV6m5tqbPnNsj03uvtqLIYuuGgb0oEdyg1LI0r8sKWFB03e8N5LUT5Uc599bomXees65/lEpvqCsPmq9Npo+dF0xT5irU2hbZOxRDCBg3lbxFrQaROKW4eFirWRKmnKIKFQle+HO64WI63EMJXDisQ1sqRI+vq2LF7ad6hveO4N998S5VlQR0x7zy4T7Wy1O5sXxmeOvXmxq+f/82JRqv1pzRrvbqz1X23X5YIkoOmDp+6mN8/yhV6i547OdBo/JVL1JfKRP9rZ90/c87dpbVGFQZEm+2Oe6akbd8ApZ7U43huSusOBWCCBckni8NHZFZXVy92Op2tsixwg5E/VSm1BksBtLRms5FAaMKvyYFS7FvlVDZoVbxzZnMYSk0ib4rrlYeS5dDQ0Yoih+ndKl2E8bMEyi067cv7s9qtFtZDo8jzjlKuoROdUvaCUjCj+p73Cbqw+eA5mNO5bjv7wYnUUW0vNP4gzylcNGj52mx6wRyq1rEV4KmnnlIPP/KI+uD998nHfvbcOfXkF75A/vfvfOc7pKnjPK1mk4Q/NpU4Fz6H6R2kDh89V5ZDjfmTb/yZXq+trpJQx+LHWj75+uvq7NkNdeXKJTUc9FxRDFFJBilMhVUJMjHKwRBhH7v+ZpHkjVrL83wPj4nH7pXUiV8DEpMCU+Mxu55j3uHWSbVr2rLsOGdRDwEptKRrwMeNjFgqmRsIPK43BbFEpXC5vr2xo9K6oUQtFRHqrKDbZZPKKz/y6KPqicf/WqH+Pr7/8uUrqtnI1L61FVUMum7zyqXy9Dtvb71z+sybr776xu+SZnrK6cabRVGcK4oC/vTLwfSOCPh58F7eG3oPV7Ynk8wevudWO4RxS++999B6OTCfsMY80esPv5oP868mqV5BAS2NojShkpmv3gRPIJqBgNRDNzcKJkV7zeCP4kYQoUuT1zSoLVd4+DfSNEXbuNL7KKk6FCnXiGfzMhjRz74sLKcysZD2xSG8ycybJ3nde18l8sioLqQvdmMLq1ArjggdGjpcaHNoQB/FnN92N+iiICJAOYOxVLmmtYZM8aMmYqh+SDPsWweT9A51xbFGfCVCX9fbVw3ym0ofDqVJsHbQiCNEOlM/8VCQAIFO9917L9Vppx71nY46cvQoaWLosw6fO1sCuE856tXDd4quaKtra+rffvObRO7vXbhA/vfz586T9o5GIds7O+rMmdPq3TNnKL2tu7Ot8mHf9Xs9inbXSYICM7lVSY58y7wM7dDGALJvNSbMKnnOWl/XQqx8JfNuLuquE+eYdXy8ZKZlkTB5c0DlpP8hP9IsQXasbjpjWs4aLAIUvKJQORA6dWiAgdLXgyJTOVWUpdLJEE2+fbWvJunL3OE4DMdq7bRXKH0R7pXD6+vqnrvvIa3dZ+ysqXa7qZpZos6fO2M23j3dPXXy5LkLFz44+cGlKy+Xxr1TOnemLMsPAqFvhpQ2vxO8zf6E1Beb8HjhU970fffdt9Kw/Y/l1nxi81LvK4PB4F9mDXU0S/SdSqdt61xmjfUVXUJBElK1ua8yLTlvaqfJ8N09RtEd410v9aTwxO7/WEjx67rdOO1+41rf7CuNqz75r/WHB1J3vg0EbcJhc8+NUjC5F77R2Wyb5mKwzj36trtB50YmDKSqcPC9NKiyDIgdvTkpdx3aOgngUUOOqCRAmH3YaHxhUr+ji//gjmkGEyvejzM8QOSIWkbqJD9A2JyShCA6rosA9w8e2EjA5IoMDLiJ4JuHKf7kyZNq49131eXLl8jnju9B85h33nmbNHRwgjGlK4ZDNxxSMFypk2QIS5IxzpSoo+zNUlViJA4K7/P/8X1Ut75mEf8skp32+aRz1113ldDnuRdimVD33Gsau2tAxO/RZ9AQQOqUUmHKjjNlRzkoEPDqJBo7fqoQHRQXIvXwbb7gYSByIvRx4fhxChzM8Oj6CFnVCCWE19T6+mGFzB30G2g1Gw5tHN47/27//NmND9966603L29uv15Y82o+LM/mxpwLZvctpdROSGfb3Qd70ZvpJh0vpD7/xDGhc3UzCEqEi7fb7fZKkiR32GL4GVeYJ5sN/fk00w9onayVpWvnhWkRaVMBBV87WaOVYpQmRP4myCFuLD4ieGjxgcVRj51IfZ772R9TLQRBkiFwMge2jFJPqK2ioWT7zHclBYmjVidsmeyjnP/L58f2Zh/5UWGyp/uT/OtpQq2wE6caSG1UzjWQZUxNYIjUvf/TM0W0tEebSup3u2upWVMqU+RExljD3K6V1w/Xd4dJHcRO0err66PAJ6oI1u9TsCaec9YFTOpwFSHHHeQO/3uvh+C3LXXmzBn11ltvqz//+RRlasDC0GnDCmxcb2fHWGsLCwuSU3lpbJnnOdeAjUkbz6c96rT4ePNc3URXyTgm3Hgt1D2fRdjxtdRtOCadv3oPVUm8+rpK6OOKjWOSp80gdToGqcOWbkxHWbOSIm89TRutVksPy1L3c3SAi0/pCzazhZK08wqpc4qljxlCrwLfnAYuIXzVygr6A6xQHEeaJkY5Uwx7Ox/2uzsblzY3jw+Hw1OFcW9abS6UpYLZ/UqIeoc/nSvK3eyyZeHr35PQWPhbbt4Dqpo5EznIHMos8jaRw4mUsjVt7T0NrR9Q2n5GK/dQkui7dZIc0CrpFMbAFJ+mGaRtQiZQbqvpzeK+W1OooLpLDfd3Mexd3gQfh9DNgpYalAbfaHUv4KNXRy1IqRycw87COZto8qEjfa0gHvAxcR8Vec36GTfq82v5fddybPz7pt2Tc92vFMAENSpNkizVqTMO4ewNpxxxPUp9UotRLrAWTKZjk3uwFnnT0dgl6yBXkRlBTT/IFw8/OwgeJI0YDSjI0L4/duedFP0O8yk2AejrzW04yTffalFpUfxRh0GtR/XiT77xhtrc2lTdnR3S7tGsZXPziuoP+g6meqppiL+y8HEeSg+NQTlYVIIlfxI/mMjj13WfV7X2Og16XrKdpn3XEXrdhmLad02zJvCETfqfWTfWzmMlZUTigcwh5/BAIfhGqnVDJ6qTOr2SarWaat3WSdIsjE0LY+DaCS3cvNvGa+uhkTHntHPlaPrMt6n1LZ68Rk8F60K9f3Q6TNPUJklm0yTpKW03bZmfLsrizX6vd3JYmNPWmLOl96HjAQ0daWzwpcd+xRslP5bie+YSEktxpTf+Iuo0cyZykHkrPJDCRo9mmu5vtNsHzHD4kLXlg2miHmw2GofarebaMC/apbGtBKvUoYkJ9U4OFnd/r3klnX3voc432bu9zKHC6YHg54UDx/qgtnEgPh9Lt2BCrTw57g3Nq3AAdrnIRS+Vhuz3f/N+50c0bp7vn2fMrMu7lnNcy7GjaZlwgfG9Wr1va+9jr7GnUMpTZ12jLEwzy9Ks1WomwyJPyhJtbYP8D21ovcyl9jvB/D4mdfI3hc6wEL5E6qGbGwdkQgtHHAc0b5jjQeT4jKvFwbzOecgYh42Az8QYjgqNoPocUi7hg4emBu0d5tdut+u2t7dtd6dry7IsskY6dE4PnVPDoixzay3WbfUB4c7vxc/JCxYeTP7TCDYmfr/L3u0CW3QjUCXuuo3FrO+YtJYnmd2r2nkdoROJB6WFSR1yjxSZLE3b9EjUfmft/qIw+5Btgc9ZNw8tH4ITx68lD1UoVBMKSPsui8h192sQGRpplqBDHGnr1hprrC2tcQOl1cU0VRvW2teMMycLU25Yq98vy/JDpRT6poPQuYocE/r1uB9nyYul+1xI/eopYUx4wfPCjokc2jk/RqSeKrXikmQ1UepOnajDiXN3JUlyJNH6sLP2gFIO4ZxE7GnWQK34xDin0fEICvI4O4x96uPp8aLVd0pZxPxOtxPCVVOfH5wkCIGjRi5oEOMd5HiB4Del0NoMAhB5J2S+Cv1D5rk55hlTRXvaMdXPZr2edHMtetwsTSj+nlnnnheTaSQdC2jWwGILUqyV7cIgpB35Jjka/bBtAxoXKsg6R93vQvN6Ol3UmJs69vCWc6Sp+9A5O05zI43Kt3iNGxhxqhOXHgYpg9yRj85/nAsPUscf1wIHuSMtzpelzR3KFJemdIlOrENQibNlURCBD51yA2vdEOUX0C/dOYcUJmhpCJCKHxQZH8gd/8faOp7Hpvk6Ip2XcOObs07bjol/1jnn9fnPS+ysnc+jpbMlkv8HqdMD5Yi11u0s1fu0U/tNWR4MWTcrVHFOa4wbWQTG+TzBr0jcHpoNYhfglQoSaXieZaltZA2TNZomL/J+WZbb1pgPlNan0yQ5ZZ05bUq7YRPzYVEoBMQxmVc19HnvvaUj5Wu9ICH1qxHkBRnvUmOtnMzt0YNfj4g+8cS+hoqGzrlDSrlDiVIHtFZrKOmKeu1ZljUNehQ7m1pj0WKUUt1Ygo78nHRXsLxF39K51upoUPCpo3SmF8bkVvW2dAQT0Z83BRiltAnt2dAM1TP+GJ95CXgRoptGoPFnVS2It/58dXVjP6rPpl3XtOuYda9OIvaYwGPrUd37McGPNgMhqZjaCLPGpZVDoFOG9tleV6IybWGhMcn7S/aVvbHD8zEXSEHyOcn+fcrAwL8EpYQRAY0Fhp72vhYDtHQ0YGm2mp6s84LOxfXDcS7qEJc1KJae/O1UXtza7e0tOxwOseksk1TnyPpwTvWddYPSmL7vDugg0JnQ8X9M7iD5mOhjTb6qrWP+6gLsZhEwr8d4nU4j9Vnnm3bstE1lnTWnuk5ibZ396JM09pGGzqTObscsS1a0U2vW2INaq4Naqf1K6VWlFeKHUAUJ7ai5CRM3ZhpdS9AssJekDBsyR2pdZlmWNxrZIMuyXpGXm2VRXCyt3VBKvZ1o/ZbR+sOkLC/nvgwsNHMmc6+M3IYV5KqCRUh9NyLAgxd67DNnwl6pEDrIPdbaQf6hTrIn/iRRVJddWbemlV5LM41c8n3WuDXnaAwsACliR7nPuJcQ3iPFtOr9pL7KctCjppEEkzFS3/CAACUiDwXgSCtXynntXOtwM2hY2idV7JiHgKuaSky+dRpQHTlXCXzWcXXj6wTfpHHxNdddb/W9Sa+nbTzm2YnVaeRM0lXtioVlrH3VkfzoPZ/WRjSMHKNUK4dUN+SxQ/PK4IEPTs4QIeeLiwQ+p2szoZsbUttQUpg1dK65gNfQwLnFLwi8WpWOCiChwxe5vr0PlaqNjWvYogYpZX5qrQqFVErnwOoDaOfW2b5zGs+ZzCHUqw+QeEzueF7V3BfxrVeD7iat0ZjcpxF8dVwdidedaxqh82dVYuc1ULeWJq0r9q2PfOoVUt8VT5QotTrW1tWqg9zz7knW8NmkH1oqey9iCMPEPGBuMEf9JEl2Eq2vpGl6yTj3AUhdK/VB5DePiZytL7H7ZJpcvC0+E1IfTzMvcA6GY3M7E/c8hM4a/a7/UZvdWdtWWnXSJO0oZ1eVc1j8vAHAd+EGGO2cR6Q+Su70wcjxHVqzQkeCJLQGdzC3JwnKgBvn20/SNiFO60ElEewnwuZ5V3j9PEQYC6RJGggLqGkBSZOE4DQBOE1DmrWhqG5Aqt8/TUBPuqa666nbuNQJlzpSr2rmrFExqfN6iYVz3fPRe6SdB58pSB2alVYgdTKbkuZOrnNqT88RdH7ZWWehPmsUCEFuMSKbEVxpLHzz3j9K5vgQQY9aCFCxI83ekdZPC5Cq1cF/6vIit3mRl7a0SJvM0xTFjRIiajQxUtDMnesZkLu1Q62J1EECrKFXST3W2us0dfats6Ye3w+T5r1Og5+14ZtF/rPWS3XDOYvU6+R5VWTEm784cC5ea2MNO0S/VwLnYrM8ZFcH0fAg86D0xITO8hQR9LRZGMUSea2aXSMDZW03NIrazNJ00xizWSqFFDXUcWfNPI6PqMZC3BakPetHCql7hOIFjQXLhB6b2mNSj7XzmJhjMsc5rnpoTZ2OWolybad0G/FGTrk2WhvSeF/3hbpmkPnKl5WLL7KO1z0hj01P8IWTEEIfdh8IN/Kdk40fztGgzk8SPPOaCGOByObL6rHVMbGZs05LqROgdZuHSeTqf+PuYKZJJs15tKRFjq3bLMSa+iStfRKpT0s9is2nkwh/koBmYUvaFBE8r0Gqhkh57eNoaDIUEdEnPu+S+tf7a9aObEhE2Jy6xM9hYcK/JHGoTZImqUNAvkq1RcxoI23Y/nAw7A8GA1MW286prtZJF/87pXZA5tDgoJlX/OKs3TG5M7HHhI4xVdN7NThuWpDcJIKvI/NpBM+3cJ01p7rpm3cTOEu2x2IjHjvNIhTLwjqSj6Pjq0F0TPTxmJCMi2qGGdw/CYojYcWkGAVToYFFRqMdZG60HhRFUTWrV2MgqhuweXG4bcYJqe8mdY765FS1qv+cd6JM5Gxu501ALZEHch8Fm+C1ZsLXRPxszmqgqAPtir1gJYHudSCVwEQfkor55tslLCJSH5MQRddhmn3pr0D2sbCKn8c3TBw8VA0kmmdc1WQZC8+qIJ20CZhG+PzZrGPrNhTzWBdmjZl301PVtuoE+zST6bykXucfrWr0I62JU5UqJlKKYuZHhdThe4eSnlmsT+dA+shJ8s26sEb97pEK3PjSYT5CPFHYWCqrM2WUg6snQfxGnmidJ2kyLE3ZLUu7Y50JGlnCmlkvkDmb0tlvytoaa+F1mnnsO6+a2uNNZTyP08h3L4RcJZJ5Nnc3knwmafaxfKmzFtWtKybzeBN51bpGbYMg1wiL4PqzejgsB2MXCeaV52/WputG4nVTfJeQ+tWkzsRcG+Ee+cyrpvY43W03UXsCj0k9DkCp2/GOfFDelU5JH9TyMLIqxHNHwjOQelVjmKSJVwmTbx6OBp70f2yyrB4Tv4619mkbhEkCdhIZ120WqgQ/y3pQPcekDcI8G4d5yX0eDSzWovh5TOp4r65ISJ2QjTX3+Ji41gKvM16DOCb2f/rCI+E7nVZZonRqFfLe6ToyxF+SIu5N9YjjhA2ISySGeaeYjTJJVWmNQpR64ZIE5lZo1z2YXKMc49iUzqTNQr4atc6m27po92pUO6/BqvY9D9FWrSuTrC3zCP1rOXae81+vMVVCrtPiq9p8VT7Nwy/x/V+VObGMul6/65Y/zzyg3/IgREQZa+qshVfJPdbSmdjnIfE4aIRJPU4dqQtOqfOZVjEfUo8AAAesSURBVG+ueH6mETgLs2ladlVosu9xVvGOumIfk4g8FrZVQq8j22nvVbX/eCNRd+5J55pE8tdC9lXyqJJ6VSucJER5vmP/JxM2jok1o6qpve51TOp1ay6OhK5qafx99H7wkY6uGwcCSNjng+vDKNRZUglpXWmaUgW40O8XheZzS6VdTTWQLSZzDobiCmE8VzEBTEtRq25y6+6XOhl3s5DvjZbPs9ZpfD3z8Et1UyVEfo0zOg/o1/gVN83hrAXF1eJi33pM8lXfOQeG1Gnkk8g8jiyNtSN+XhXWsUCNiX0SqVc18TrNuUrWsXmzSug8lsfEGnt1h13V5idpTdUNRkzEk57XaeF12v6scXWWijrM9vLeLGvJrJtiHi2pSvJ1PtBJpB+bSqs+0OpGsm6tjTSyFAUQri7CEq81g7gOkHqWZaZEj86QehRMr2VRFDEpTyogE6crxXNSt7GbRAxC1LNW3t4+v948IvO0t3mgo673ZFzDpfzFD2VBFWsyTNJVU3scHBf706sm9joze0zmsY+zaiKt+qZYiMfzVp2/aUQVE+skjXxSNa46s+ck4q4j+Elm+joynkXm8xwzS8OeRNSTtOsqScQWEf6sTiOsWk72usirJF810/PardPqq9p21Udfp+lXzah1sqJu7cXWoLpN37QNUrwJm7SG6qwdVYyFEPa6yuS4WwIBIfXd0xhrNjG5M1nXBcT5qPU42M0/j9M+RsFH3CBhwv+xb7TO9FknXGMhNs28PMlcWVdCc1KQUVWzr5pCJ5nc60z+VfKuvsZvneWv5s+rZLxX0q0j4WmkEWM/iUyuN8nUafF1G70q0ccad5W0J73mu2PSd05aj9VNVaxNV4m5bq7q1kYdoddZqW4JwSw/QhDYKwJC6leTeqztxP7Fq0omRilrkzT0qs98VxGGOC89er7Lb7m7o8ZV01zVEutMzpPM5GxerzO5x0RfjRyOibtOa55k9q4bW0fGk4R89f06rbpOW64T/IsS8KLj93o/Xutxk+7naX7Qug1BHVnPS/DT5m+eDU68pmcR+bXiJccLArccAkLqk6e0zmxZTQma5S+vmtpj/yWeV32e8XdOE6yzzJjTNOaqxs4BSEzuk4LjYm2r7vsXIeg68q3TeqvvzRqzlxt0HqLZy3mX+Zjrcd9Xz1F3zkXcD7fjPCzzGpFru0kRuB4390360+e67Krvclohj6p/vErg1eIgfK7Y9Dkq1lAT71BnBq6ap2dFd89D9lVf+TQyZxDnIds6Tbs6CXWCfd735ppQGfSRITBJlghZf2SQy4kFgasREFJfbFVUfY91QUesfVeLgcQkHkcux75PJvU6sqsj9Trf4zQtPv5s0oagaj6fRMZ7EdZ7OWaxGZLRgoAgIAjcxggIqS8++bH2zibyalBS1S8+Kf0oNrFPm4tJhF5n8o7fqzNzT/t8kt+6DiUh6MXXjhwhCAgCgsBHioCQ+vWBd5J/sY7s441A9dvj81RJs84/Oe09PvdegryEsK/PupCzCAKCgCBwQxEQUv9o4Z4nGnneK1iUaBcdP+91yDhBQBAQBASBJUVASH1JJ0YuSxAQBAQBQUAQWBQBIfVFEZPxgoAgIAgIAoLAkiIgpL6kEyOXJQgIAoKAICAILIqAkPqiiMl4QUAQEAQEAUFgSREQUl/SiZHLEgQEAUFAEBAEFkVASH1RxGS8ICAICAKCgCCwpAgIqS/pxMhlCQKCgCAgCAgCiyIgpL4oYjJeEBAEBAFBQBBYUgSE1Jd0YuSyBAFBQBAQBASBRREQUl8UMRkvCAgCgoAgIAgsKQJC6ks6MXJZgoAgIAgIAoLAoggIqS+KmIwXBAQBQUAQEASWFAEh9SWdGLksQUAQEAQEAUFgUQSE1BdFTMYLAoKAICAICAJLioCQ+pJOjFyWICAICAKCgCCwKAJC6osiJuMFAUFAEBAEBIElRUBIfUknRi5LEBAEBAFBQBBYFAEh9UURk/GCgCAgCAgCgsCSIiCkvqQTI5clCAgCgoAgIAgsioCQ+qKIyXhBQBAQBAQBQWBJERBSX9KJkcsSBAQBQUAQEAQWRUBIfVHEZLwgIAgIAoKAILCkCAipL+nEyGUJAoKAICAICAKLIiCkvihiMl4QEAQEAUFAEFhSBITUl3Ri5LIEAUFAEBAEBIFFERBSXxQxGS8ICAKCgCAgCCwpAkLqSzoxclmCgCAgCAgCgsCiCAipL4qYjBcEBAFBQBAQBJYUASH1JZ0YuSxBQBAQBAQBQWBRBITUF0VMxgsCgoAgIAgIAkuKgJD6kk6MXJYgIAgIAoKAILAoAkLqiyIm4wUBQUAQEAQEgSVFQEh9SSdGLksQEAQEAUFAEFgUASH1RRGT8YKAICAICAKCwJIiIKS+pBMjlyUICAKCgCAgCCyKgJD6oojJeEFAEBAEBAFBYEkREFJf0omRyxIEBAFBQBAQBBZFQEh9UcRkvCAgCAgCgoAgsKQICKkv6cTIZQkCgoAgIAgIAosiIKS+KGIyXhAQBAQBQUAQWFIEhNSXdGLksgQBQUAQEAQEgUUREFJfFDEZLwgIAoKAICAILCkCQupLOjFyWYKAICAICAKCwKIICKkvipiMFwQEAUFAEBAElhSB/w9byAA4O8vs7QAAAABJRU5ErkJggg=="/>
          <p:cNvSpPr>
            <a:spLocks noChangeAspect="1" noChangeArrowheads="1"/>
          </p:cNvSpPr>
          <p:nvPr/>
        </p:nvSpPr>
        <p:spPr bwMode="auto">
          <a:xfrm>
            <a:off x="2289175" y="174529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50" name="Picture 3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159" y="4423237"/>
            <a:ext cx="1828613" cy="1025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24" name="AutoShape 36" descr="data:image/png;base64,iVBORw0KGgoAAAANSUhEUgAAAicAAAEYCAYAAACHlFY4AAAAAXNSR0IArs4c6QAAIABJREFUeF7svVmPJNl1Jniv7ebu4bHmXvvCWrLIWrhzJJKjkSB2i0ALAsSHwTz2Qz8MMJhfoNSrXghIDQHkQ0MA1dI0E92cllokRHWziqRYNVyLtWdlZmVmZERk7OG723aXwXfuvR6WUclSFUmpsyrNqzzdw93c/Nq55na+e853vsNZc2ss0FigsUBjgcYCjQUaC9xGFuC30ViaoTQWaCzQWKCxQGOBxgKNBVgDTpqToLFAY4HGAo0FGgs0FritLNCAk9tqOprBNBZoLNBYoLFAY4HGAg04ac6BxgKNBRoLNBZoLNBY4LayQANObqvpaAbTWKCxQGOBxgKNBRoLNOCkOQcaCzQWaCzQWKCxQGOB28oCDTi5raajGUxjgcYCjQUaCzQWaCzQgJPmHGgs0FigsUBjgcYCjQVuKws04OS2mo5mMI0FGgs0Fmgs0FigsUADTppzoLFAY4HGAo0FGgs0FritLNCAk9tqOprBNBZoLNBYoLFAY4HGAg04ac6BxgKNBRoLNBZoLNBY4LayQANObqvpaAbTWKCxQGOBxgKNBRoLNOCkOQcaCzQWaCzQWKCxQGOB28oCDTi5raajGUxjgcYCjQUaCzQWaCzQgJPmHGgs0FigsUBjgcYCjQVuKws04OS2mo5mMI0FGgs0Fmgs0FigsUADTppzoLFAY4HGAo0FGgs0FritLNCAk9tqOprBNBZoLNBYoLFAY4HGAg04ac6BxgKNBRoLNBZoLNBY4LayQANObqvpaAbTWKCxQGOBxgKNBRoLNOCkOQcaCzQWaCzQWKCxQGOB28oCDTi5raajGUxjgcYCjQUaCzQWaCzQgJPmHGgs0FigsUBjgcYCjQVuKws04OS2mo5mMI0FGgt8wC1w0zX33Llz7+oa/Nprr71tu7Nnz+qZrc6ZZ+fYucPXbm3If+r9D7j5m8N7v1jgXf0w3i8H04yzsUBjgcYCt5sFtNb8S1/6kre7u8uPHTuGR29ubs5LksRjjPlVVfFWVfGq1eJCCLrjGPCYJAmXUvJYxPQoYsGDINBsQu8r3dIymAa6LErVSlqqyAqVt3MVx7FOkkTv7u7qNE316uoqPT7wwAPq/PnzijHWgJTb7URpxnOTBRpw0pwQjQUaC7wvLHDu3DkPEYTFxUWv1+vxkydP8tFohL/5ZDKB0/Z83/eKouBlq8XToqDrGxx8WZbk6Msy4nFccc65B1AQRRGvwpC3GPOECHgQCC5lSI/4W0rBfd+ABXcDSJAS2+LR576PR8mVCug5tsPrUYRHab+LeZwLTynla+37aRh6kvNAqdLnkuN17MNTnuKe9rjnaa49PHqcK+zCbKMFxieZ73lKci7xH2NCSWaec86ljrUIgkDh7nme9qSnWchUyJiSnicZYyrSWglf6iDwtS987QeBDnyfAIuUkh6FEDoQgRaBmAEZACNZVfQ611xVYaWrqtJREOgwDGm7CZsyPtFqpIcqnPpyEgyl3CrVKEkIIDk7Zlk2s2ua9vXmJmPLo5HaTlO9s7OjAKTOnj+vzxkg1YCp98Wv9Nc3yAac/Pps2eypsUBjgX8+C/A/+qM/CieTSXjjxo0ojuOgqqogDMPA9/2Acx4qpSLf9yPP8wLpeQHe0EAC2vM9z/c55wHnLAgCPAYBY4z+5twLzed4iNdwV0oF+Cxjnq+59JnyGOdaK6U8xZjHGN7nAdc6ZExj375SPDDPAUSYpxQ94hqLCImH97RmPueeH8ch3vI0056S2uNac804Z0xzhp1hB76HTZnvewwgRUrlybxgWinNPKaYZngiNZMK/zHJhOZMcN+rPJ9Lz/dl4NFntcdhCqWEVpIJoZSWijMufc8HkBE+YzLwAqG11IoxpfCglJRaSxysnVbFeYAvEkwpIZWutFIVcAwPuPQ4l77vA9yosijKQuR5XlUTKaqpmFa5EkLkobL7imFkrgKJPfKyZLIoCqnG42oiRCnjoozHXlVtb5edp58W58+fB6hqbneQBRpwcgdNdnOojQX+J1iAg1fxuc99ztuN45BN1qNx1Yl8OY64ZlEuVKgQomDMV1IGSqpAZsLfH+wHMsvhv3xZFFEFECB0zLSItWSx53khwASASRB4BE605iEAiGIqUIqRX2ZwzR73uIa/5z4jMMJ9jzMADyz/CbSEQRgwzfB5H8DEAgkCD1ppE1LQmiFcoBXD6z7GzA2YIRDEuUcAhDENMMK1NuBEawAU7SH8YUAKR4SHoiL0nlYccQGkf/A5YBRs6nlAOR7DbgGNlJZclBWBE3yUe57ymKc1VxrIQ0stJSEXJj2PSe77yidwY4cP0IH3lWKAHZy249LzfEHAwvOU5lx7HGCEK+CrwPMAOjSG5XmcXmdMS8a0UFoLzrRgnAuO7X16HxZXnu9VnKtCa54xrXKtVSE1lzhI5QOf0OQA/3AYlcbMdOX7YRH4fsF9XgTcL8IwKIIoLhHokVKpspSK6UrmhXnUWsmy1FIIIcbFqJpOJ8VkInLGhtnOTi7KsgR4ArCRDcD5n/Dr/xW+sgEnv4Lxmo82Fmgs8M4WgMP96U9/GuyH+9HO5rjLdNDVhV7wfD0vhFyQqpqTSreYkC1V6RbjOi3yvNXr9dIyL1tMqVRUVVdK2dVKxVqz2GMsCnwf/9M98D38Sx7dOng3KMID5g73jqf2bwQlONwjo9eDIDRvEgYhkIBHeh/plPrfeB1b0l6BR/D05ttNf5u9mpewbwM8zHe776g9zj5LY3UDxLZKMVGVJhTjeSwIQqRl6Dk+j3QPUjJCCJMD4VwHQcA832faZkWwnbsDMblcCUyH70PkwzORGhZ6gU7iiAUeMJ2xmx0zwJAZPeIs+CrPIwjm9pEkERkJcAkhFiUFok6Ewaw1DQ5jWmncNRe+z8vACwrOvYJpVjDGCq1VqbUupdKlkKKSVVWKqiorIcpKyoIpmUuh8kqISZbnw+Fw3KvK6U5V5DtTUY7KcjpZX+9lYRjm3/rWt8omPfT+uWI14OT9M1fNSBsL/ItZAPyOU1/8oi+uXIlbYRiwBcb8UkeJFyRlpTpS6g7Xfodx1VZapJ7kMWMsklKEDFEOyXyhhD8Zj4NSiVBzHnHOU854SzOWcM0SplXKNIs10/QZrXTElQ6V1mElRKiVDLlioVYq0UrHjGkgEJ9rUC6AC5D34GBl4K+687Sg49ChOsfqwInx3ebyh0c48Zrzndn5FuBh9h454tr3/iqT477H7ePo3/DqCK8gVEMAAfERCwYwDmwP528BCkVb/CBgURQR4KiEoM8RmPEpmmJB26ENAEj8wCdbBH5A2wTcYz4HWHEAz3wXQIlSkr5zRgexoMsAlBmQoW0ImNgxAqI4sARQhB34vo+oitJKC0RlGDg0SFFR2oohvCKVuQHqCCkUoiZCIVOlWaWUrJTWiNBkvu8PoygcMq2HSuuRKKuxUmqimDeRsiiFEGU2LYrhcDodTvsHe3vD4f7+/pgxlp0/fx4AprndBhZowMltMAnNEBoL/HNZACADC+1TX/wiX7xyhW9tbXH20ENsbnubt9tt3ktTnkYRT6KIx+GQj4Yhn4zHnKUiDFQ7YozNMU8mEhUknLc8rhe58o95Hj+mmT7BpDrGtV5kms0xpttaqRZTLNFaR0KIaJJNQyFlqLSKNFIgWvsKzg1ODW4JTra2msdzF1kgp2gJHFhjw3nSYw1Y2JX8DGTUQcetbOoASP09t9q/1fZHwcnbPmc4He9p+pyTdh+61ZjqEQ6DRgBMPIZIBp5XIGkoyaSjcNgojAMBQRiyMIpYmqYEMvI8J7sCrERxzKLYgBay6SyNhGhMwEJ8NgzJ9loqitS4bbG9AxuSqCeUqZnZ3+wLpFpBr9cBH30OoAbzbSM5s7lGdEcpVhQIhsjZOXAY+ToEO3XbuOcGJJmbh1SU5yFUMxRSDouiGFeiGimphkLISVWV0zwvRlle7k3G06vTotioqmoziqL+M8/cMyqKOZ3nuc6yTG9ubiJnpr773e+q5557ziGxhpz7ns74X27jBpz8cnZrPtVY4La2ANIH58+f94aMzQfT6WIcx10WBOl4PPYzrWPGeRr7fhIlYRInaSsMglRxnZZSpWWRt5RmiWY6CYIwlUpGg8HAq8oq9LhOOPMSzljCOEspAkJRDRYS/0KDy8ECrZSntfYqITylNVCFJYUeumKbGrkpJ0KJDAtWyNFQdMKnCAUcI4GVm1MMM+eI7V1E4N1MTj064Zz6O33uaDTDRU7ezXcd3cY506POt+7MbwJGFpyAtsOUYmUBcGJiEAAcABV1sAFgAhDSarXoPURUHAgDvQZRFQdMHKBz72M/zo6yEgacWPsfjs9EaVxax+3DATWAFprfWVqNz0CN0AbQ4E5zioiNBSd5lqFKiD5Xt3cdwB2NfmG7qqrq+0OKCvzbCncpRKUZq7jHK6210EpXRV4KoeSUMa8nNTsQZXlQimpYluVQVmVWlmWWZ+W0yPP9g+H+Zr8/2b98+XJvcXGxia78Mif8L/GZBpz8EkZrPtJY4HawAJz/+fPng06nk+R5TtGKnLEolEEYBH6oQx0VWXVcy+Kk4nxJCtEZT6e+1DphnHcC32/5YZB6ntfhPm8LpdtSyY5Uqs05xzYJymGYVv5gOPREWXkMdSLEHKDlPP3PEf2wq3vzaP7BgtqskM1q2hE9DX/BOC5ijFJEhNwbIRiKLEjHZTCpEwCUGTghLgbtwAAZN553SLO8LU1yhO/xbsDJ0TknJ/lLnghvjzYcpqDcLo+CE1gpCn2yjwBooPSJR9GROElmKRzDRwlYYCMnmMI6AAGnxNiciDM3AQgXyZhxYjC3Nioxi1i4CAiiJjZdQ+/ZeUB0BNwYzDxVGllSL7YFoJIKERcTQamDE8xlWRQmGjRjw5jzxp0ndC5Y8ETpKRu1coAGoAtz4gAL0ln4LgK5VKBluDtlWTIwbBnzCyllVlbVpCjKaVUVEynVRAiB+6isqq08n16XUm3IQmy251v9MGxNhBiL8XiYX7myNQE35s/+7M9cOqiJqvySv4m3/b5+TftpdtNYoLHAv7AFnn322cT3/bnBYHp3Iap7hChPcMaOhUGwyJm3wLier6pyWQi5KBSKM8twPJlwpaTnh+TlkGLxpvnUz/PCL6qSymdRShJGkRdFkReGCIgwDk0QVJei5NXwHwyYIHKm+5vAguFGWG9oUh6W22Ec5KHfcURRcibWdqYu5NBhzhyTSz0QsRWAxjgsAjzOydoRHQUM7wRM3JQdXZnXp9K9d6v0Sz3K826nv76/W+7zFkRZSndZ25poksfiOCZg0ul0WJKmDBER7M9FSQBAXIoGDp0IqrWolLOtZ0m1R9NTAIRxFJFzL/KcUkO4l1XFhKgodSOkYFIIcvZFWVIEA9uOJyNKzzgAgbHQdxMvRtAj9lsHQ9jWcYdm6R4HtMKQRbgjIhRFlLLCsQXgxdg0VAhAFgQEevDdBEAs1wb7xvvuXMSYqRa6QvYH1UcMHBcJrovWxG9BBZAsqwpRlHFVlntlUe6VQhyIquyVRdUfjsfXr127dmF/f3/r0qVLuz/96U9JQ+bdngfNdu9sgV8W+Dd2bSzQWOBfwALPP/982m6353aHw44UopVXVVKMx8lkMkmVlF0p9VJZVXcpKe9iTC9xxhbDIOr6Pp/j3OtIKdtCiJZU0quE5HAquEBjFYkVrhSSTfMpyylNIMk50IUfaYLArNKxiCVCZC1OMAMQLl9jQYK7oND7CNlb4mXdVLOIwCwCYyMsM0xzM0GVVru1lXTduR9NTVBdSQ0MHY1C1N+7VfTCRRje6XH2niV43gr8vNOp4RxvPYVTP8Zb7Y9AIDNE0whE19DwSZC2wSMcNgEAZqp2XOqDIihI4QSg+xjS7E0AxSJGOhesQ3dOHUBDVBUBkul0yqaTKT3C4VPaxlJtXJQCnyOQUuQsy6YmYmEjHfXqJEituIiLs6WLoNQBivusi5S4YyGirk1LzT5ngRgAW/2cwLZ4DfckSWbpL2P7w/utUkU4Lmi2VFUlUQ0kqmospRwVRTkeTyajqihuCCWvhH64nrSiG9koG49Ho+H2wcHB2tra+Pr164iqiOeee86wkZvbe7JAA07ek7majRsL/Mta4KWXXjo+VerhfDq9uyzLu4qiWMmLYmU6Gp/I8vx4WRTHsjzvoPxWCOExqT3fxLpJVlRUUCWVXFiH5VbYcAJwRlj5Uuhba1qBxolZjTtHBmeE7fA6rb4pUuLSMqS/YaInNS7IDLjY6g+U8Zr0i9UKsaDkprSFS+dgX75HzrZOvnQkzKPplzqnAemDEFEAG12pz9QvilDcCoS41446rLdtC+d1NAXxLk4P7NdVB91UxVJLn9w0Bgu4cGytNGFpnJCjTZOEnK6JipCICQFOmiMXcbBcFF2r6KmDFHw/5j/LMzaZTNhgMKA7nvd6PbaxsUGPOA+y6ZTlWU77R7oG50Qcm0iG2yeAC5UyI8oGIRhLup1VB9GnD0nQR6NS9bBD3f4OUNXPA/cc3wcAhe9ot9vGNmlKz+fm5tji4iKbn5+n53gPd0Rd8NhqdZjn+TPQVgdLtYom1ExrlGkrpXRR5Gp//wAl22UQBJlmbEdrtTkYjDYHvf7Vne3tl3e2tq6ubW1tjEaj0QsvvJC9i9Oi2eSIBRpw0pwSjQVuEwtcvXp1YV+Ml9ev3zjR29tfHvV6Hca901EUPVAW5fGqKJcrWbW0UB3f9ztM67bSui2lDKWUASor6tEAAgzE1zCpFVqxw5F5hz97wxWweX3f5vNrq2ysnPE+VW/Y/D4hH8cjseDErEENUHERFpd+cX/jm2bRl1tdeUxWiCIAcN7uVl/tu/EejZ7QIbgSW/c9RovkkFfhoiq11w1e0hRBco59Bnjs9jMnaT9H321zUaTSUedHvItzyXBFTClv3dm6sdR5GLOogeezKApZp90icIJ0C5FgKbrluD0GDMyIsU5LxY4JUY3xeMz6gz7r93EfsNFoxCbTySxlg2gJ7i6KgvddKgd8kKqsZhU6ACioMqc0C1IsYUjnGua5KotZtY4b0+zRpuSOAkYAZHwvqaHMzi8zeAN+cCctF3s3qSEHTrA/2MjYz6exAby1WgAsMXRhZvYxoCpmYRhTFArHgCgU7gAxLiKF48K4DyuUTPm0LaEGVpFSyomQcgyOipbygDF+Q2m1UQmxPhwOdra393Ymk8mNzc3NnTRN+5af0nBT/onfSgNO3sXFpNmkscCv2wJUTcPOe5O/mIR7vu9P+n3/k48/fl8QeQ8fDAePjwejh4bD4Ymqqk5zzc5k06w9nUxiOBh4I6ya3eqbKing7DBIoz1udC4Q0o4iFkcx80OTbyfHY8s/TXrBiG6RuKkRHLNVGOba6UiodR0RFwx3i2ACBhbk0Bje4bJbj3QAJL2Nf2GJs24F6xzTTX/XSl/r+6MoQFmaMuVauXG9XLa+vftufA52facKmltVttgAwHvu+uLSOs7e9WiQAy6YW8evgPPE3ygjnmu3aD6RdjNScdQDh5w35tuVCuN1RHVQmotjw/sAGvsH+2x9fYOtra9RVGR7e5siJVTCqxSBjNn3WgCE8wPnDngcBFoKk74RopxpxCBK4e6w1WQ8Il6KixJhbI7/EoXQUTEgyt2cwy9tFO8o07geOSEAY89T9+iOEd9XB1jOLg5swVZ4ThVOPgCwx9IkJUBy7Ngxuq+srLClpaVZpMUBZTcG/I1oDL6LgJvltlhQqVHKXFVVfzIZb/V6vbXtnd1rk0n24mg0en1hYWF1ZWVlsLa2Vt24cUOePn1anjtHnaQbsHLkItuAk1+312n211jgn7AAgMm3X365Nd5bXxkdjB7Z292756DXO+UzfU/A/bv9wF/mHl/wPD/1UVHjea2qrIKqLKGEahRBwR2wKzikMcAJweWNVpKIdpBIFzdOIDBOAM6qJCLjoTaF9eKztMvhqtBcLol0SnIkNiozu4TiywwfxVXMuOf1SotD0mqtWseCCzhXV3Uzi0bUhNHqlSQObGA7pCiOrrod6IBm/VEA4v52AKMOVhwAq0eGftHnj6Z5XJzol3ErdBw1fRc8d8AEjtNxJJCeQPoBIDOEMJqHsl4zp3WH7UCA42wMh0NKx+zs7BAAuXHjBhtPxgRkQFwFGMmybOZcHUCaRTfAVUFUBGCFdFFiSpdhbrHvwaDPDnr7rMhyOueQNoFDX15epvFOxsNZSbDjiBD3I4pYgv1FJiJBdrCgmIistjza6s8a/HsLvlEdfLroCV7DPl1kxQEX/I2I0cHBAdkE4yd7+QFLkpS1WwBWHSIWA2BRFMiK8mEucDw4voWFBXrsdrsEXHAeAZi473McGeoazVihlMryPJtkWTGqRHVDK7XOtF4bjSZrV1dXV/v9/vrVq1c3wjCcNuJvb79oNuCkcaWNBf6ZLQAw8hd/8RexbLdbazeudIb5ZC7xwqXQC+9pxclTeZY/PB6O7hVVdVxJuYxeLyiZoZByYMolkXbARRAXSvwNAEKrQFo12yyDvbjjPeqwgvQG+BcWmCBiUkE4y17sHSmxHjEwFRWHIlmQLqfVOUVcAIisMikJjxuANEu1WEeC11x0oB5xcI7GABF76Zk9Hi4dTWrHyc7f/Ej7cPe6eJuNlISW41AHM/Wx1AmU7jnsDGdDVdNHUjR1AOFOkzp48Tjmx5Q5O8KmAxrue0nDw+63bg/H03CAEI6RyoJtFY77m4icBEyMzZnllZhKJXOj6E9VEeAYjcdsd3d3dt/c3GTXVleJpOoqW5xyrKumorHaNCDJ15OMvSGeEqigMZjoHCItcPL7+3tsOp3QuYExdtodduLECdbutFmRZ/ackcz3A4r0OEc/12kTQJlFJOwxOEDigDAJttnz2Pb2mZUeGztSSwJ7/A7cHYrEweSIIiKSgjEDqK2vrxNQQ8sdgK25zhxL0xaLY8NDcSkxZ1N3/IioHD9+nCIm7u6AjJs/N9914q6N4oCfMhVCDKUQO5Nsev3g4OAyY+yNIPAvSsl32GRyMFJq+MILL5RNDyAzpw04+Wd2TM3u72wLuN4yL69fOimVfvjGxvWz/eHw8clwdEYU8mTkhctMq44sRSqFiKSQYSUqLoXkhrBq8+sId6Ms0joROEQ4KpAZAVBcNIQco/HMs6gHRVQAXKxbp/LOMKT9uZQALqxY1eKCPSNMMs2SKDHy5zZ0je9xK2F8L0L92J4cmV21uvSAUxvFcOqr2RnPpRbLpmoRG6qnaAaVlb798kS8hFpIv56GwngwTge2buLf2DSXG1PdgcCxwuE4YifZ3ZbHugoUqlyxZakO+FAaJYxZYgmqbkVN469VjwBwOAcGR1/nMTi+BL7z3nvvJeeO8bgUiRNYc+k8pHawLcTKUFVFhFikUSYTduXqVXbp0iV24cIFig6AxIptcEJge4zB8XkoQgLg65tqntkdKRfbj8dFNQgQclMthBuiLlUFO6P/nyG3HuwfsH6/x5aXV9jcXIcIs5iLyWRM4M1F/GCL4yvLM3E4Z5fQVtlIWdE5TyXK9tx3rsp0ZzZdmh0nBeAFAMXwoWyUz0UUiXtiXsvzgo3HI7LNhQtvsvF4QoC/lRqROnzWACFG5wLm0qnrwg4UvYpjsiH4KA888AC777772P333z/TVHHpJmyPecPnTfVSAbCOMmNI7ZcK/YCUnHLmrXkeu7q3f3B5b3v3jf3t7Z+t7exsfvWrXwWB9o5P8zTg5M72nc3R/xot4ETRXtu+ujKajI+98tKrC9vbm918lLWWjy+fOn3q1P1+GDzIOXsgm2QrqhTd0AtDrpkHMiuEx1xe3+XGb+KAmMZp5AyckqpZXZoVpnHGlkxYP64Z6dWQTVFGDAfpnDBJo6PSodViYWAIhVR1QaqbRrQK48JrAEOkLQHVUQuK8FUEWMLQfE6IWWicLvwWUGAfDjhYFbbZ8gjjh44KgR1IzIYmfeVuLoIBYOIAm7ORKW01XBlh+RVHSaVEHrU8h3oZap3j4UCZ4yzUgYkbt+NNuNC/zx3psjWrBHFRlNk2llCJ/TtwgvccMEEqBKDkrrvuIr6DK33FowMniIhQ5Azy9UzTyh+voYIGUYH9/X2KCGzc2KDoQDbNKGKQtlssSQ0/yTlwFyXhNkLiwGYdpBAHqU7YRfWNnQwHaEE4Jb4T5+zGxgZDhAYRqE6nzVqtlM4P8FwsY5fsD4d94tgx2gbHN+OA2KojqaE/Ys612flpo2L1qNfR86KeqnPniptbl+rBfF68eJG9+eabbHNzm1I9cQixZAByE33CzaVwMC+wiSMIYzwAGgAqDpgApDh+igNaeHQcGwdq6ylF8xOm32ufMbY3GU82ptPxpelk+sNxNr4wHhfXptNp/4//+I/R7+eOvTXg5I6d+ubAf90W+PrXvx5Nwknr6sbOR8eD0adeefXVs1ubWw8Mer0lj3vdVqfdSuIoDAM/KPMCgISHfojEAJXnuptLG7gQs6u4oVC77W0CoSsCFZYM6xx5PVWAi2n9Rhf3mpN2F1M4F4TdkXMnjkMcE5eASkv7A3KA2Ab7w8XWRUmcAyFnRytxcyGnbY7IndfH4cLf5BxJPfSQfwH45Vae9WPC5wmA2OoM58DcxX/GmbBluo634Ry9S2M4rkqdUAknv7e3R87eRUzqpMr6ShjOF3cX0q9KgLWA7AbHhbsDIHBscIiIYODmbOJSBdgWVTO/9Vu/xX7nd36HVuT4bL3M2JW+On0RRA3QvA/g5q3Ll9kbr7/BXnn1VXZj88aMEIuxuPEb3ZqQxltPL7noFUFZl86ZSckDmOB+6LAxfneGAqDi8yC2moaAnO1u77DdnR0aF8ja8/NdAlGwaZGjyqek93CMy0uLrGtt6ObPAUftGX7T2yJtVk22nlKrOfmZpgq+w82xS6+RBgy6CApBAG51dZWiJ1ub2xTVMekhQyB3IAK/hbvvvpvmArYHkMG3bBxlAAAgAElEQVQd5w3myBFnASaffPJJ9sQTT8y+tx55q6dMHWDBWOz5Sn17EFgUQvQG/cGF8Xj0w+3d7eeKQl44d+7ctV/3Ner9tL8GnLyfZqsZ621lAaq4ee659s6Nt5b3Dnr3r2+u37O9uXV3mecPVlX1UFmWJ4SQS1rJFude5Hte4JRNqRcrSYMb3RDXL6Z+8T3MqR/KvbsaVtfwjS7ENjLiIhPEDbEcB0OINdURthEc5C/hNPh0MqEVNkSxKHQdHaYolJAUOQFAobC0K7lV0lR0hJEpvXXCaXBSliCIVT0dR60ap+5IbuJ1zK5AluSKv6nU1ERNCGyBjOsk8slLmhJpcCOIHGqdihOKO3pRm6Wpap1766tcR6h0lR3OUc5AlC39dSkhUzqLxnmICjECJ7CJU1B1ERMMlQioRTEDJnDWcMjYN9IHp06dYk8//TQ5OFeSi88Th6QsDVhMkhloKoqM7ezusLW1NbZ6bZWtXb/OeoMBgQBKzcVIJwDkmDFieuq6MTeRcGeIA/Y0XYcNqdNGTagkGKXkAMGGvIoTgfrYKM3i6DC6Nej1iIdSFSV9fnlpiUp5se1kPGaT8WTGpVnozlHaBHdy5FVlftf47tBqttiIoOl+bLog36xo77hIRt8FqrMYu9PHcQDAAUv3NyI5Bwc99sorr7LVq6tsOs2YFOBIGTVdzLGLjiDN5my/tbXFtra2TQVcHBGQB0EWc/jYY4+xxx9/nNJy+Bvz5oTrzOlqxuqqqdxYXCoWc+x5XjGdZvuVKC8qJX82nZb//W/+5m++t7a2VtypIm4NOLmt3F0zmNvdAq6h3lanE0zX1pK0Ex3vD/ofGg77n93Z3n5mZ2f77KDfn5+Oxy3H/u+023RxwoXedHJV5NwBSKqiIpAyAyeuNf2M9Gkcs3PQ5NhxobNS5cTBIClupGFMKJy4BZyjDT2EsjRKT4mMmKZ6fn4e3Vb53t4eP9jb44NeH6taDmADBxQFIV18QYR16Z064c84QKO26VaoM+Bh+QjEj7COz5Uou8iH2xfIuUhjHeWFcCsodjQCZI9pRjw9Ws1iSkN9k0ICsLLCXK4qxZXUurSTGzMe4ZAcx+Ao38OtxG8ejytV9ljom+6+sIXjF7i/3bHWCbKoGAHgw/aPPvoo+9znPkcABamBOvghXkmezxw69gFC687ONnv5lVfYD57/AdvZ3mGj0ZCcJMT1XDoBtkBqAnfTAdg4SDpmAnyHJGYzT7Z3TS2CAoAIEIsxOBu5qIIp21UsJu0bUyWG6BoiC739A6akYMdWVliamnOk3+uzQb9vjyVhnVabIisY92y+IGnPGQvjiHk+KrIM6nV2d+d1PWXjwCNec9G6OtG3nopzEUfsE9u+8vKr7PLFy2xra4dlUxyj4YlgvjE/mAtETnBe4Plbb12hu9FHMeXWDqBgO6R3fuM3foM9+OCDtH8XbXFjxPceBScuHUnzlySu38+B1vr6cDj86//0n87/tRDi4Gtf+xqUZu+4WwNO7rgpbw74V7HA159/Pl2a87qXL1x+oj/sP7m6evWB7a3t+3Z3du9SQh4Lw2gxTaKwlSYBQtjgcAA84GIFkqLLX4N8itVamZXEszgUnbJN8uoO5YhoGPVIsT1q4CTQv8yGibUGKPG48oNABFEogiCQuPtBoMIg1OCFVFXJp+OpNx4MwulwFFZ5EUohfCpJBvCxj7PqDVue6yIUTgfD9TAhLgrAEUikNq3jKi/g4OgCbaMcFE2h7juGSOmcI1W8OBG4WlfceoSjrm/hVp0unePmFGOvX9TcqtWVedb5Fe543GsuYuIe6+eJA1HmM65rr8eUtNVNtcohNyZ8t3OuxA/JMvobDg8rbTg08EwATPAabhgngBdu9WPEuQNdkhd//jO2vrHO+oMBnVPQHGm1W5S2wT4QHXNABHYA0RQRDIwZhgGvh8CuJY3OSsQdmLTCc+b80sT/oB47AA0UPWHEdwEPiSInOEZELmyECNwTjGtxvkscJjhdpAYBTuDkUZoMPspcp0PgyVQheawUaBSoqVmhFyDVd2h9l4Jz818Hqg4w4T0HBBw4dHvANm4eHNjcvLHF1q6vs0uXLrO93X02mUzpt4r38RvFPgAakLZBlQ62e/PNCzOAAXs7PhCiJeAMfeITn6D0DsAmxoIojTvvsE9qdHikSzPGhX25FCDwfRAEkxsbN/7hO89955tSsuf//M//HJU9d9ytASd33JQ3B/weLcC//urXw97rLB2Px92snJwQVXFXnmefKsviUxs3Nu4/2N0/0ev3wtAPvMWFBba0uMiWFuZN/xqp2Hg0ImACfkFZotLBhKDhn4VAnxETDTGO1HgJ18XXOO+Z5zDC7x6HgLytk2DKCqtq7vvK87kKwlCEYVj5cVj5gS88zxeceWjNSj5WScmVkF4xnsTFeJpko1G7zIvYFfi65ntw89RjZ5Y2MXl5Ry51VTOVqAiU4I7IEMAS9XixfV5c5UoQhhoOYAZQtLIHge60JpVDHJq6smnN6TseAiJEEPgC98E8N71eTIrFAAc3zrqomOOCOKdylBjrzotZdGemRGoqkjA/LvRPTo5xVhb4fvO++07H9XGkY0QaMP9YkcPZocLj05/+NDt9+vRsBQ4g66qB6rwTJyl/5coVdvHSRfbSyz9no8mYUjfOMbtoD5wkImqIopW5acIH4OL6zQAKEunYApN69MpSrW3jRlOd4244DnyH+z5K9WhE/9AB2JQ3w+kCZF+9epX1ez3WotJio7aKtM5oODI28tBFOSHggshDy3KcSlT/aMU8KLwGpsrGnSc4zxwhm84B+31OaNClNt1vZZYaterABgeb6CNUYgkIFCXb3d1nr7/6Bru+ep2iUEZV1nBWXBrm5MmT7OGHH2Zk/4sXaY7weQAXbIPIEtIyAFoAnAAnH/nIRyi940AURU0taHdzjHOlbl/Y1kV/MF9Xr1195cc//vEPleLnwzB8odVqZefOnbujevQ04OQ9eqpm8zvLAqjA+cbz314Z7Pfu7fXGH9/d2/nI3u7e2YP9vZPDQX95NByliAgfX17hiwsLfK7bpXB34JvyTkiDo2EaCKy4+BheAvqYoIGaJH0FRDPchdaRXl37XjgTIqJSB1haHUrueyKOowrREc/3he8HIozDKknTKolj4fle5SFiEoXUCwQpe8/zoV1Gwu600q0qzrX2ZVbEW9fXj416/a6sBNrycIwfFwaAFEQiEOGgCg3bQ8cBKQAQSitZh+d4MDhDKPEBtAP9jzDAih7pJRXGoeII7yiFTsceuh1TNAny8QAYCpUoJVWggEQ5k92v8z6sbgYBBepIayIDBA5q8u31Ch3nWDGsOu8CDsRFK5zDqIMTlwZyUYw6qRUeHIRYk2m7GbgY2fQWzTdSOYiaYL/PPPMMObF77rlnljJwVTlOpbZerYMKGDj85777XXbhzQsUUTDkY5+10DsGwmGdDqnGEk9FVCwvCtJECbyAxajUiUL60ZKDxpzVBPwo7XNE5GyWrrOpIKdP4iISRuRPGd0TnFNQlqWqLMauXb1KxFgpKgIeAOoAMzj/kVojdeM0IdI1jnMegmadOSaVYBCuB++E+Yi0GV4RootmPpCqAzAx6UCiv9jWDPXUoS1ns3NirlWufg1gx/CyNAmvFVnBLl28zC6+iftF2taBT9gE4wU4OXv2LFVDuT5DOBcQTcG5ASI1wAlAGCJg4J189KMfZY888gg9d9whikIJQdcEl35z55I7H93rGMPVq1d7F968sC6l+o9lmX07CNLLf/InfzK6k66+DTi5k2a7OdZ3ZYGvv/r1KNw91trYvn68nBan9vt7901G04enefbh8Yhk5e/LppM4zzJqbIJV4JnTp6kCgYii6P8hKjYejeliZKpAEFWAemtJEQY4LUFy4TFDy3oj5Q7Pc9j9F83GIL/AOBMKi17OgR6qMAirMImqMAyF5wXSjwIRhKFM00SEUSRAF2CeB0BCq0XKvdsurEggGUUIj3kAJ0URrb556WRvd39RCxkEvs8RetdwBJUgsGAcg1m0udA+rSyptws63iJlYJQ+yaHACZASm6f8KFRBECg/DHQYhirwA6205qoSvCoLP89zr8hzXhSFV5UVcV/AgYEOBZ67qIsT8aIqHEvIrZfquvD5YcnsIRFxxrc4osjqnMIvAicOmLiqJBcdwfbme8BxMa0P3Wt43TWWw/bgYcCxwRFjNQ3H9aEPfYieu2jE0TG71AI++/rrr7NXXnmFXbx0ifX6PTa/uMDiNKYUGHrGQPAMwMSt4hGBQEQJESqkDhFJwbau/84MmBm0YoINLmpno1Z1IIdzxx2Te53Op1lpsUlr4ZwBkAVRd3triw37PXptZXnZaOcoRb8F2DKtKcQi0rgwvwDIRNEaCUSM38AMnBxql9R5JzeN26bP3HHUwafbzlXKOFXche4C/QZQsXPxwiX20s9fmkUusC2+C+NFOTHmC8eMvwFQkLZCBAzHAuDpiLhIz+D1hx56iAjOSPM4bhZsiH0g1QMwbn5LRs3YpXrdOYxzfH19XVxbXR1VVfWtPM//QUr9nR/+8Ic37iRybANO3pW7aja6kyzwjWefXdCeOLWzvfOZ8Xj4m+vrG0/sbu/cu7W11RoOB2E2zYI0TTi0GszFdZ51O3MU2qZVYoFVYjbrQUIN0xDWFRURX4nLEQZMe5yV0oiKYUWLVSEAC+mdmPIUFYRBGadpFsdxHqVJliatPELUJAyk73nglhixNc8jLGOqG2xpC1aXtQZzVIarNIW2Ue6pKuHnk0m8euHiif7u/qLPeRB4HgfHoIC0+TRjAo3ebEkyAQUr0IULeApF01ZKZExER7CCJfE0zrXUSmiPVVGSll7gS1q0G/xCF2lRVl6Z5342zfxsMgnyLKM7xOdAOiZyKDgKdqxOBAsODzLuDnC4VI/jHNTLcOt8FRcdcA7hVqmqOkeExmg1Wxwww9gdaZX4E1HM0rhFVTvYvwMoWEljPFAkRQULHBJSOVhNgzB55swZWmm7EleXMnLqsBgbtEpefvll9r3vfY/96Ec/Ih7D8rEV1u52WIQO0VYsDdELRNTMeVdQOs05S9iPEmyWFFtX9XL8jHokqJ6yczwNV2nkUkOzqApVPiGdhWZOBpyARI1j3trcZDfW1+i8hLNGo0KMBaktRIfiCJFFQyJ24MQPDDAXFqTUwYn7zjq/qB7twbzA3s7+dRItnrvSbUSykFpFVK7b6bIoiFhZCvbW5SvsJz/6yQw8YX+O1ArAAdsjjYP5uXz5Ms0p5g/7plLpoqBzxTUMxLn61FNPsS984QuUukNEBfbDcQBwuu3d+YmFCsZfT0Hu7O7CluVoNL44nU6/X5bVf9jd3X39ThJoa8DJneR1m2O9pQXOnTvnfe7f/JvuMOuvjMbje/d3dx7s9wYf2t3eebg/6D806PVPjMej+TzPfY9zjhUpVDBJ86KNkDpaxttcvoAWSEkpCYAS0yTNgBNcwNwPDnoOEtU6UHm1wmImOsKE7/siiqIySuIyieMiTpIiAIckCkUYhCKMQukFHsIhs+OpX6wJTACvWAdAgIDSL7YvsFXZLMeTJBtO0r3NzZXpYDiHyAn4KFTtUphjIFVapHdsUzmSz7e8k6SVohqIeSiptWRLSjn4PqIjlWSqklrDawge+NL3DTmXex6Vi2ihEGHypBBeVZSRqMpICxlrzUJEcACUAOaIQ+JW9SDr2qN2Tqguoe96+RxdPTv7zKIENWKic37OUb/TCtylikiwDOqqPkTRjG6Fsws+D6eF8lO8Dm4FeAi4w0Hib3AUSJYeYnaW2+IEv+BAX3vtNfaDH/yAhM0GwyE7dfIkW1xeYmESUZoG4JZ6Edt0AaJyJkrgKnNs52TEdcDnwSr9iOyoKfU2HB9EV3A8jpRM0Q4AZoEmkiZl5QjTjhOEKKDj+qBtACIncL57u7vsyuVLBGrhmNsobY4ieg/gBClPzCfshagjUixxYqI8iJwQ3wVYpaaV477TnfBufh3YrYNTExQy6SsXoXCpKUq1jicUWQp8AKqABNneeO2NGZh0NsVY8b2YJxCXQXpFig2pnPqNiMllSe9jXvEZpIMQcUGZMUApwA3G4KrGnBaKqypzfBPH70ELgsFgoMbjyd50On1pMOj/Zb8//P+63e6VO4V70oCTxmHfkRb4+te/7k+OHQv9svTnoiisPHF3WeWP5JPs07s7O8/s7+x++Pr1tc7G+noM2WtcpDudFq30EKpGZQScDC7oKJ0coRIHkREQA5ESQeVKbkS5AE7cKtw166vQ80MrVjGuhVZaGB3ukvle3mq38k53LltcXp62Wu3C9z0xU4Y1yXYsMumGGAnJyCtTVeHy6hA4M11XzU1glQvnFYQUhi9FyYv+qDMZjOaK8Wi+mGatIsv9Iss5pM4ZnJ1VncUxuX4vdMyWJItmcHAw2De4DmgoR+qzUYjle1kpIcaTKZgEIkriKo7jMk6SMoxjpKZE4HvK9F3xPC0kgEmiK9HVUqaQ1kCsRYMjUCOmUvkxjsXpnti+Qu44TemsIa+6u3Pa9RPdsIlnZAtNZEzuaUSAEFmyESJOThE1UOY2c5jEv2BIl4DHYHhBjoiLlTAcMfrbwFmBUIkQP1bTeB1fi7QOia5FMZ03cG5wUEgTQGL9Jz/5Cfv+979Pn8fKfX5hgcit4GPwwCfSKEVMqI+SqYiqR2Lc+WbB4kzYzR2y0xImEGsbRzq+kwMFzslTRMICXSJJW05SXmR0ruNUdBVeiM71Dw7YG6+9xqqyIKeM0mFE6uDEiUekDxVUSSMmCFi706KIkPZpQFRK7Ozt7Hp0XPXIGAF/y0ty814HJw44UmUZOE4VFgoeayVtNhqO2cb6BpFeV1ev24WG4YhgoQHp+4cefog9+MCDJOKGeUUUCLbE7wKAB/OHdA4AigNGOKc+9tGPsU996pPs9OkzNJcuhYNt8JzKz11nYylnKTTYsaoqPRwOxWg0urqzs/NfB4P+fy8K8f0vf/nLkLf/wN8acPKBn+LmAG9lgb99/vkzlSw+XJbFqaIsT+z3eg/0Dvbu2d7aOn2wt3est99bHI1GYTadeGhoNk+EtwUq+wOZj/LDdtUJ5zmZjIxglSXvUaO+ylwI3WoJFzrXVE/7nlaep0qmCz+KirjTyqMoysMwKsIkElEcSvBHAi9E6gbMD4pgGNUKemJzJGaVSUwV2wjOlOnCB2jK3XMO7gnACTw5qjmkJ8oymA6H3Wl/OF9leXs6Hse9vX0PwmwQ0oIgWxpG5AABTnDcTh3VpUZwgUWL+zFIv0gDFTlxIDpzc7rV6WTa96rhaIiluWjNdfIkRUoqySPwZVDe7PtgbIAx4HGhEiZVW+XFQlWWrSovPVT+UNmr1W5xzogQmeNLkAc9ouNhwcnhvB9tU4IPeIp7nvR8T/hhWEZJgnmQfkBcHe5z7nHNAk+zUEkZKSFCKeSsxMJEHNBbx5TYmsorQc4GHBNETgAWIHMOkTWkdRDip2oP32fz8wskVgb+kVv9U3+cK1fY3//937Pra2t07iBluLi0RKmzKImYF/qGm1GruqmDMAcoXCn3zYCsZgfbfBFVMSYyBcBzWOnkIhVoq+CiD64MFlEQIJJsavrTOCfigMt4OGSvvvIKNf8jJdhWm3o0mQhiCTK27Qic2MaRinW6c5QixPEBnCh+2DySolT2Xue9uBJjd14YsVXDizLkXXP0OFVwLsGeSWKIuEVWkvgadGpwDFmWs5dfeon4PZQahBIz/a6nrD8csIcfepjuACWYX6TdMJcgJUPjBWDif/385wmgAJyiKSJUe0+dPMUefPAB9qlPfYrde+99lCrFuYMxGBAjqTQbn0H6D79RB/pxANl0qobD4d7GxsZPB/3eN6d59f+MRqPBV7/6Vatc98G9vjfg5IM7t82R1SwAHsO3v/3tlkzTlsiyjvD9s8rXnxv0+vf1BoO7e/3eXbu7uytr66thr9fzcMGBE8GF+MSx4yQqtbgwTw6HqldQwgrHQuqUuMDk9DfxReq9aOyFJy8yXRQF1FlxBVV+EkseBpXweBa1WtPuUhd8kiJOWyWu9i5NZMiWlqwxE9DCdxwenOmKCwdpX3QaFZUw0ZTA6DxQdQ20VYoiykbTNBsOu/lwNF/lRTwZjYO9nV2WT6d0DB2kH9I2OR6slEnaHvySODGcEatpkuUZG4xGbJpnrCgLABOsEHVnvjv1k7jMiowHUVTOLyxmSbudJWmce2EgAy9AybPmQviyqkJeyrYuq06VF90qL1OsJqlCxnEmnEqoBSYUAbA9hsxFDOkLU8FxSIA1YmNGyVZrz/eU53Es26XvBagJrbzAL8MkLpK5Th7FseC+h6omziQAk4y4UgkTqlUVZSLLKpJSecYJYl6g/xEbUjD3SW0UUTZIueN7AUhQmfPUk09SpARVNcQHgT3bHUOyzKa0LZwnGvfBOT733HcJ6AHMIEKHzxnisalkMf2FDqtKZ0CiVnkzix4c6dzszhp6n8p1UeFkpdtrZdgmYmS6UZOdnfYNxg/NEyqjNf1+SOuEwCInsiuq095443U2GY2o3LiVtOiulPnNoDUCJPghTkhkYyHZHMBJO2VBHDLmo9rLlpdjfIhmQQ8FESNKTxHh+kjVkemQDRDueyh/R4rKdG2WykQpwAXDdwJoQ1JflLAhopBGYwek2Jde/LkFfgDFhgTb6/fZPffcy+6/9z46v0ajMbt86RJVRTlwgnPi93//9yl1B2C6uXmDXb5ymSre8Nv53Gc/yx5/7HGWxilxlXAO1HlTACfQrsG8umgX5ge2mU6n052d7fXRaPyt3f3eV/f39ze++tWvDj7oF/gGnHzQZ7g5PrLAs88+G4wZe4hr/SEh5eNKsSe0lk9evHRp8a233urs93vJfr8X7u5v8ygO+bHjx9jJEyfY8WPH2Vy7TboNlJNHaN+ukkEWBa8EaZVDoqBp0w4OAFaKuOjYkmI5zieVkKpUzMujdpwHaVpESZxDLC0MI+mhwsb31Exjwi103QrwZrA1+2v23fYVxy1wREu3IfaLOt5Rb9Tpb+0t5qNxp5hkLUSH8mnGs8kUgydiI9INIDLOd+eo1JN0OKSYVSChRBppHHfHSh6egFa4YaiDJMrjtFW0ux0xt9DN55eWsrTTKpJ2WqpScqUVj5MEbZUjOSna1XgyV4yyOVFVgRDCJ2dny0VJxt/23yGnJExqh0pKZ5ET8GJMHxk4GqyaMQdw+kIIrbmWURIVUauVAyR5YVjowC+4qXaSQRgCcWjFGUTsOEqqZVYGWqo4kLqtS9FWRTWnlPLhq28il1KFkmf0bAbQMxmzxfkFUgx99EOPEAEWvAU4JKyKqbKFeiRB5EywrCiIZPmN//cb7MWf/5yE1ADyFhZNKidOU9OETysCgE5H5SagYcMER9NZBNtsmbM7T+iRuCkGyJl0ieGfEKnZas4APAFIwOm7Hk4uPQIHagrTb9bnQTQxz6ZsfW2d7e3tssGgbxRhO13aB6rYhoMBkZrnu/N2/jRrdVosaSXMjwOK9sHC1HbBdk6+GYA5EG5SPwBRIJMbgHQIpGbHCSa2BWkAOPgdO/FC4upQII2ztetr7NqVq2zjxiYBEgQroUmUFyWBSVQVnTh1ko754puX6HeN8w3zjTn5vd/7PUrdYVEzHI/Y9vYW8VOQ8r3vnnsJnPzGZ/4XNj/Xpdec7Z38vtMKQsWVi7YCyICDphToJ+Pvvfjii1+bDMY///IdIMzWgJPGeX9gLfCVr3wlLNrt9N6VleM88s6IrHqsKIrHsjx/bDgY3jcYDE+vb2zE6xvrQW/QZ1mZ08VxfmmenTh5gq2sLLOlxSUWIIWDC5y9kIGQ6SInqGoxolSHaqdutS6EULhXUlaVqopcVhnoHuBj+ElYBHFUxXGK8uBaHMSGoo/MCu39V/i1ApiIqvJG42k82jvoDnf3l6usTERZhSXKmqFdIY1eBVI6IAySmmeaUvTIkTzhRMEdQBrHtLYHEJMmtWRIszpKEpm002mr28m6iwvF3Hy3mOt2izCOoNGiq7wMuVR+EAZc5VVSjiYdMclbZZanJKhmBc2geYFxzyIhhgJquDC2fxChBFrZG0cFUqXhKFC0yfZUZiUPvCJK4zxsp1nU6WS+H5Y6CAQUVzRE7ZyaK6ombKVQmRc+K2XkAZwUoqvyYh46XviE03Gx2IiAQ++gR0qo4CXdf++97DOf/gxpXcCpkfYNtEBsCSlsC8CBKMjlt95ir7/xOvvHH/yArW2ss+MnT7DFxSXWmZ8jHReKmsCxa8XAB3LkTwc83OPbeTbmhMFnKcLjo/L9SIrLStdTRMLqhjhuB2wMcAIQOAMnFL2AfU1a62j/JMwHHGvv4IDIvOtr19lcyzh2aK+AYA1RNoATgF4iN2tG5dFxK2ZJO2FeiJPJVB3V+SazOaKwIRCF2QY3UzlkwYoTMbSPDoTZTNZM5BCgoF7WCyCxeWOTvfnmReqjw0F7AvdDmGgMoob33ncf2fLa1VWjxUOpvILA8Mc/9jH2+Nmz7MyZ0zSWg94B297eJoIwfkN3n7mb/dZnP8fOnDrDQCDGD9pxTwCukFaDlgsiPIjCISpptXzQikLkefHq5ubWP+T59B+e/f7z3zt79qw4d+7c264dH5QL+q9wufugmKA5jg+qBf70L/+y2w3EscXFE7/h++FvTieTB8aj0d17u7vHr1y91nr91df9vCg4HOI4G7O4lbCHzz7Klo4tsyi1/WXQzRQ9cZCyEVAhNatF8ElciBoOg8oBcdEEU5UUzHDl5MIP/DJut8ZRqzUK59Ih+CMeqlkUCnOwue+KE4xwWT06cvT5r/BrxZeMx5Noc+1Gd7jXW8gHowWuFI0WvA5c4gFI0iSllA4RQk0KiBwiiJxYKRKpkXr5oIrDrLwpbWLLlue6XbmwtFgunVgZzl5vIpEAACAASURBVK8sjRAZgjhcq9OSRVEGeZaHKq9iJiTWyHE1yZJpb9RWQngQZkMpNa70SB3gEcRhp28xE2SzK3tyxhTGsMJiiKqASUsgKUBViwjjqArSeBy10omOginzA3ThE0EY6CCKtCGUmmMhP2kFxbD6LYuK6UqGnlBtnZfzYpotKqFD6LaRi0cVS2T0K8A1QQkt+sh8EuTXJ58kjsKx5RWKOiHdAUeDFTPOE4iPAXTg2P727/6O/d23vklVOOgtA34JIifdxXnaFttQOhH9e4piRoCtnyv16NlNERLb08VVWR3yMw7F1+ogYMbvoD5FjEjdAK0UMURECmrBlBIy0SxH7JgRbW2vJzSUvLG+TuJmEIoDYMN+SD+HdFgCOtcIZAL8hD6Bk+5Sl4VxYHRPXPPKGueEzjfL66IUzqxUvg5ODrVbjgI3E1kx77voposs9Xp9tr29Q00BQXwNA2gWQYytIvJsEEQknof53N7aYfsHB1SaDKAGeX+n/vupT3+SUkd4r983gBXzHocxe/zhR9nZRx9jZx8/S9MHIDdG5EVIShHhd4RzKStyShuZSi7TK4sxtut5/EqeF1/7D1/7j38VhuH0/PnztpHVB+8q/itc7j54xmiO6INhgW984xsLVRA8FvjsAc/37h6Pxh+ZTLIPb29uLu7v7XX3e710+8ZWgNAzLiJU5pdEbG6hy07ec4a15toUCXBkTIAQgBGAEzgyrCTxmtOWoPctu74QcKcKbWdBsszjVkr6JFGa5EESFUjdIM9PFSfQxniHcEh9jfueIyc35R2IrOn1eoNk7a2rK9lw1OWlakVhwJG+QR6exKIAuixHBitcHC9AF3LoACUUasaxoj8LND+s1gZV6IShipJYdBfmi/nlhWx+eWnUnp/LwigqqXzY93WeZSChJCovU1bJ1BMqFXkZ5ZNpyBQJ2JpGdXBKWGUzTbovs7JRSkEYrsfswmWdm5ToXWK6y2JccRwCbJawv99Khn6SjL0kzDS4JshuWaIwKp2PRhMIW8KpY2VbyVBmRaea5AAnS0zxAN2HiJhC0SIjYQ4yI6mfxgn7+Mc/zp44e5bddeYu0r+hFgBIl1jBLdgO9oZze+utt9jzLzzPfvLTn7LFlWW2YLkpKBn2STnYpF2cDd4W+XgXP1k4Xxe1MSRM1+X35oqYOvGUGj+SJD1KpjAdBpAAoJgoiwEm7jQz3CATBiHSt5CU2nnt1VepXHhxfp6ijagCo2gIEXtMgyhyux4jcLJ8fIkWBlSaTq0QDACpC8HhW4Q0rRKcrk29a/FhOfXbQYoBK8Zo2DeiFLAP5gPCf+hY/LOfvUhicig1hq2ghYIeSiCWgwcEDgmIsvv7B1R+jHMSzQBhF6Twfvu3/zd28tRJAlHD4YBSWztb2wxp007cZk88dpY4KGmrRd+NMdBx2ggZXgMwAUAhCQJwryia6GVhGA2mWfat6xsbf+t58mf/9t/+n6vv4hR4X27SgJP35bQ1gz5qAWiVnDp1ymenWbisl+9nXvD7Hvee4R67f2d798zO9vZxNO/CRQedeI2kfMHOnD7D7r33HhNKX1lkcSclCW2TsrB9W+CobfrC9XIhDRNb/gn9EFSelKKUk2lWlVJklZKT7tLipDvfzXyottrUjcuDu34f7/QD/GXByU2ECHL4imd5Eezv7bWvXXzrhJwWnXYUB620RcAEUty44OLYevv7bHPjBlUgwD4AJDNtBluOTFd3XJAhQZ7EOm2lutVuV2mnk88vzk/nVxbHSSvNojQGMFEkaSIoJZGW07ylsrKjy6rNS5mqSgT4XiL+1hrlobxWWLn12eqXCJymSgo3WkFTVRQclUmtIa0DR4GqjLTTytO5zpTFUV/F4ShMkxKRK8OplQSEKPpidTHoeyh9Z8TF4jBCWUyY9QbdajJdqCbFosd93/dMuwGUuxIPZzKmEuC7zpyhclMAk4ceeJBI1EgFmM67rhs1ODE+RZ+g/vqdZ7/Drq2ust29PeIzrBw/RiWnzPdYXhbEP3H6GADApCbrvKv9EdSjFu53UQcxdWBzFOQ43oMDAA6gkA4Jt/oyAIWYHwATRCqcmrFt6mQhiVWON5FFgJuNtXX20s9/TmXE4FmgjJgrTUAA3CZoADlRQsS8AE6OnVohYizIrK4fDfaPcWEhgegTgROcH7KySr2H4K0OPo5GkFzay9kI4AadngEqILCGqhmQXX/845+wq1evUbSEeEGkXYTydcaOHTvG5ua69BlEWlC1Q+2uPE4AHu//69/7V1S1AzIz+CiInqxDOffGNhvs9YiH9K+/8K/YMfzu5jqz0mMnJEfzbaMnTh8Jc++0hobj0cu7e3svCCn/6vnnf/TCV77yFWEjKx8ox9CAkw/UdN65B/Onf/qnx4I0PTW/PPd4EIRPcaU/M55M7un3+52169dba2trKbQMkAvHahAljidPnGQryytsadl0hU1wUQx9corQ7aB0AtIXVr7K5ahBSsQdFzMhpRZSiLwsc+7zLEpbE+7xUnFdovojpF43PgiZmlaUuJNYqll9/qIf4C2KX9815+QoOJFK8f29/db+7l73YHNnxVM6mW91PFL1DALKh+OWTzIiK8LRwpHAgZLMPio27OobWhTkoJA6SWPZ6nTKlWMrk/ZCJ0uSVpa0kypJW5UXcOl5PpoBQQjXyKtP8mQ6nbby/mhBTPIOK2XMpPSo5NkCAzwBaKDVItydE+KqVyw5FV2kgOhuoi1wnhDzAjhBv524lRRQ1+Vp3OdxNArSuEClDi70pnZp5spn5ciGYGkqgUAsUUUV5YPRosrKeVWKeUOVNRXFOEeGowHpvMBxPP3UU+yZp59hSwsLVJ2ztLBoq7tM1QvAFEqDEX1CE7kf/+TH7Pvf/0cjRd9pWy2TNgEsIsASIdgQTmEP3DBnLpJSByKz6FKtd1D9faf54Ry045W4x7piLgEWSpkZIR2aG+KjmKoWA1Ds+WuBkqGiGouScJ4HafgtduH1N2hfCXhLaMzo+fQcUUekOnA84DgBnCCds3BsgXXm2kSOdaXZcNAYEwA0HDfxb6jX1M3gpH71q+O3oyDlEJwgMpgRsDClvYzlecleeunn7K23rhL5G6AatjENHpUtp+8SQAEYAa8GAAe8EyxWIHf/2c/9Jnv00UcpioKoiKvg2t7cYhvXN9h8Z449+vAj7IkPP8EeefTRWWrKVG0Z7Rq3AHBibQArTs+mFGKnKPOr+we9v7r02pv/w0tGq3/8x38+/qBd/Rtw8kGb0TvseL7yla+0lFKLQRI87EfJY37APymlfLLIsgd7vf4cwq7Xrl1lq9dWDaseud0kZadOnWQP3v+gSWmgEVma0ioV4fpKCZZD/dI2CaNyXISZQRAsSzbNpqyoSlVWFfIIQihZZkU+DpJovLC8PA4gLR9AbFVQGSM+j8s2NS2zze0oNYGqhKMo5IiK58zBvIdfah2cIGoihfS2Nrfmewe9hXI0mY+YH3WS1PBFkI4qSuKVTMeGU2J6AZmQursoYsWKUmJwIcCNQM+cpJ1mne789PhdJwZz8/PTIETaCk0GgTfMgRHwsFoaRZ5FACiTvd5yPpx0dVFFVLJrijNsea4hwVL1hXWKzhHORLcovWbSPUgPOL0ZUtdMYxaEhrAJVd0wjnKvlfT9NB55UZAJz5NSKm0qQkBIxH6cuqpJZVBcBkUckNLPi6QYTpZ1CXE43UHmCJuTsmeB8s8+AYszd51hn/jYx9lHn3nmpnJhaohnuSw4IPAKAP6ee+459uLPfsZev/AGWzl2jD6PdgAgwFKTRcqleATUDKfHpHfqJai3AiS3Sv+41+pREkc0PQpK3PmGrzdpTaMQfBOICQw4cZoj9JnaqWzAjcf2d/fYtStXTMWPlBRFAhABOIHex8HBPmvFKaV9JPgjkc/a823WXZhj8wvz1lGXs6aJJFpnuTtUEaeMaBmV2t9URn3ri2Cdl4MtjASAIbOSAi56USlNInhvvXWFbazfoJROkiCqIoiDBHDU6cyx48dPzBr/ITKC9A32B1D69DNPs8cff4wUYnFuAaCAi4QS8+tXVlmZFWSHj338Y5QCJGn8VkrgCBFZkM2pqshGibBfIqDb6JtUqhRKDg72D/7bzvb2P1Qq/8c337y+9UHTPnkPl7w7zOs1h/u+sMC//+q//5AU8rNLS0tPx1Hy4eF4dGZvb+/YtWtX0t7BQWBkxLeprBGhZVQNLC8tsfn5Lptrz1kVUWbUOtOU+UFoqiKg6mo1S7AKhKNEqmGcTdlwNML7ZSlFESXJNGknkyCKp77vl8zj1A04ikLomtDFzvW/IRdonbYRtELWwOXqf7G56+3rf9FWdUBS/1FDGr4oy3Bne2clG08WIu2nntQ+OAFYzWO1Nx6OiOzqtEVope6UNOGN4RSjiPQ2ugvziDCptN0W7fm5/dZ8Z5B22nmAJoS+pxAgotW2reSYYS9ERArhlaIMit74+LQ3WizH01hLicpdU5Jqw/dEVoTzsT1hqHzYripJ+8QQBGnFidQLnB3GBwcDgirxIRh1G5Ze4AufwEkyVKE3lUyXQlPPIktINeq6xGW2YAh/QAMs9PxAF2WrGIyXWanmPM+L86zg00k266lSypI98MAD7NOf/jS7//77KE2IsUTEM7G6HJwT+RPAAhUhb7zxBvvmN7/JNrc2aQxwxKQA2+nQMRRVaaqg0JHaRnmOipAdTeX8U6kbFzGpgxLXcPAmkHEYbmFaHoITZ29SkQUx1oITE/pzUvlGNt68wtloMGS7qFbZ2WXDfp8q3xCxjIOQ9HT29/apGgwtIABOMAFhGlK13PETx+n3gfMQfB5EKUE6xR1pIfM9SKcacAJy7NHbYWrr5hXATeRdmw4kFdzAAJR1Uou9yl595TUSZ0OURFTgpxjdM4CVU6dO0/kHML+7u0Oia65VAdRkAU6eeOIJGi+OA7+x/kGf7WwaewC4PfzQQ+yJD3+YtHBOnjpFKUIimyPKZu3oxNogZw9bYJxFUahpkZdCiDeKPH9+7+Dgr19++fXXT5w4MfggVe804OR94YKbQR6xgHfuy1/u3jU3d3/YCj/BuPfb2WTy0GQyvac/HLb3dndiREuwMoPTBbgA8fPkyRN0gUQOnLQmoIsBqXKb3kCPGFx0QcIsiMeA1ZlZocNZ5CVdFOS0yCrJWKY5m0StJE9brRwKo4yj2S5IeqZBHpE5qTmv7VxrL+Quc2Casr3z3L4bYEJVlbXd1J9n02k8mUzT6Xi6XGZ5VxciqKaZV0yms54uUIXNM0O+o/SI55mLJKoq4oi4JdDbQC+dNG2xVrdTdua7+dxidzeaSweBH0KJSyHShCqXgKPstVZajUQW0hLALUL4k73ByfH+YKmw4ASRD6OXAW6BSVs4BVTTrNCskk0/Q5CITVdgSgnEWIkb7RBoYkC23/ScoXJT7flcekky9JJ4pMNgrHxWKMYFD33q2kyREyv0BhMSQRljF4p7lUh1KTpyWix7krd8zw8GgyFxDeCUMOCl5UUKz0PTZGlxkSJxcChGy8Q0t3OES0QTfvrTn7Cf/Pgn7Ic/+hGt2o+fPEmquiBHUkUNKni0otQPUoc4HrzmUisOSPwiTonBv4eVOAQUarL7R9M57u+bUh+W2EqI3KV13D5gX1ulZUCgCf4dBUuYT5TZQ/dl7doq29zYIN2gpYUlqlzC+dbvHdDcIZJJdVaU9+FsYXmenTp9iuYY+4UqK9KLmF/DJ0pmJcSuWoeIzUfCkA7AOKKus83hT+WQGIzXHDhBifDqtevshRd+SByUbnee1GTBO8FvBODz+PGTtKDB90NwDXd8H3pNLS8vsbNnz7LPfOYzrAXVW/BR0NNnNGGj/ogAyvr165SmAt8L6rEANIjcGv0YA8rqVVrggLnUHnU1LwslpTwAQJlMJ/91OBz+YGNj5+fnzp0rfkHw9X3nRBpw8r6bsjt+wPyjH/1o8KX/40sPrSwd/1LaSj/faqXPXHzzYvrGhTf8fr/PB4MBB0Me4AR9MB55+ENEUgQ4wUoNKzEQ6nBtxcVycWGR2PE5mvVBch55X1vCiQsCnERW5HqSTaXQKmOhP0467WHSbY85KH7gVXieUZinihGrVEoVGh45VlOCbPqYoKLE6HmY6hISGJulNphpfPZebu8ATvoHvbnhYNgNuL9Y5UVrf2uHD/d7bDIY0oWQWrlbeXhXsouLLIETJWlFj5V9d37eNGbTmrXn58bdpflRe757kHTSCWOeRgoLkaJOmpKN0Y/EqF2aUlsQQgk0SO33NrZPD/d6S2WWR0wqqr1x1SCUZrAXaKqAIm6BiSK4klcXLYnjhPRDCAg4O1pgYvLzRHhVXhxNvDgc6yga88jLlB8UGhkT28GXyK3W3mR6KnlVXjUYd3lRzQfKW/Q0jwFmdnb2qNwUXach5/+Rp55iTz39JHvqqScJkGKeAU6QwqBOvjVxNDjY//Kf/wtV50AvBoDk9JnTRMakrrW2qzPsTBGt8Zi2SdstqtxwlStH0xP/FCHWVes4TZD65+scFPfckISRLjPE1tnn8IOxJdemUsd2PLZgqN41mATXKklpijffeIO9dekyu+v0GXZ8ZYXk7BEdgGgd5i0ESKSGf5opT1HkBHZx2iwGnED23aRf3OsOqOF1Sn3VWUQ1gHYIUmyq0UV3CHCZicfYMb+4gwC7sbHBvvM/nmUHB31K45hUHvW7IXssLCySFg04Jtevr7LV1Ws2zWXGAqXYL37xiyxNEeUxejEgAMsCpPMDdmN9g2TwcU4A2H7kySfZ8RMniCCLY6SeO0Uxq7Ii7okl5ZsO5gpRHVVW5X5Zli9LWf634XD7L1ZX/+/huXNvUyV4L1eT22bb93oZvG0G3gzkjrRA9Lu/+7udz//2559Z6C58MklbvzWdTh8ZDPon19bXfDDi9/b3SOTJqJWSKBh76MEH2YP3P0Dy2bhQ4eILwiSV/1kqJmkeCEERk5xWJhUAiy7LUpdSVkqrQvs852GQeVEwDVtJkSRpSWuvep8XS56l6kjbCZb0T+Asbd8PrKTARaHmdU4X5ch0vlNA5W0/2luBE625UprfWFtf2t7cXvYYa1VZEfV29liZ5UT2pPRDFBFQw/HjIoo8NzlVKHMGAXEk4jQhJUw0J5yWhZ5fXOgvnVw5iFvpOEriAgALqREALqQzABiowRmpvBo+APYfmHKcYPvqxplxb7jIhAwATlDB4fq2ODOYRTupXRiX45lyWOKVhBH1tHElunCEhsRqSJlG2hxcXOqRqMMkyfw4nLA4GkPrREdBpjRpzFJZt+ty7Cp3mASdWfhiMFnSRbkQaB9ckxDlpCg1hX4FVu8Q2/rkpz7FHnzoAXbixHGK4rhqEqiQAqS5FBnEuFavr7Jnv/Msu3jpEq2o2+0OybaTeqz9LIApgDJsRg0WSbbeJ0cFkOsiBe/l1089gCyR1ERS6p82EStKxMweTYrNAZQZmLHVUodzBFsbgFLXTyEwRO0UECmT7MIbF0ju/fjyClu2qR28Rz1pIGAole0b5DHBJOt0O+z4iWME2mBPpGaNWJrRsDlMR5molLkdUpzfDkZwbtttjkj8U7TN7sLyoAmgAIA+9+x3qVTY90Nq8AiAYkAvqntapGsC0iuUYDc21mmM4CGB6PuRJz/C/uAP/oDACaUNSd8FIgOKDfsDtrO9zba3tlmv32P33H0Pe/hDD7Onn3mGqn1cbx8Mi0r3bTm1I8wS2NeQM6BeTnmWZbt5nv9g1O//50wWL/27f/d/XXov58ftum0DTm7XmWnGVbeA9/nPfx5MxsXTp0+f/vgnPv6/t9vt3wnC8KHNzc05tJcHKQ2seKxGsOqYn59jp0+fYvfdfx+1m0c6Z2vrBl3oFpcWSRgqbSWs3xsQWQ2rday98kqwKYSRslxPpxM1zTKpOJt4UTSZW1wYh60o155XhmGoscIlYSl7wTPhc5DqjHAYLqS0ELcpDTxHeSZy9rPVrrsw2kciIr6LX+VNFTm3ACfgmpRlGVy9dOX4xuracVlVfpkV3rg3oLQLKgZw8YfTcp1SAQDwGqIkSONg1Q7HCJIwoiCTolDjyUQtHV/aXbnr5G4QhWXg+9LzDOmTAAGu8Ehn1UTNnLhc5AeIV4Qbb62eyQbjpYC6qymuKtOfBSt1F84m1RPb/8UBJQemEDmBwiaiUPA61FOFuhUjNWBLjBVaCgAgch2lSREkccaSCEpYUwDMimtEwRRFruyZRiWwwE+VQke+sBqMjqusWPCYH0uhfBAioYWB1S6c0iOPfIi4JsePH6MKLITpUe6K8w/jQqk25hnA4sUXX2Q/+tGP2IWLb1LkDmJe2BbnzOy4koQAHQiz4MRgVU4dn6F1YcmQtwInt6pGqUdHiJtjFWINOHn7CXar6IsRYbUcEls+7oTwaL5rkZObwAk6F1sRP3z+0sWL7PKly6zb6ZCMPQigUF1GRdh0NKYUT3d+jlRiKyaoUmdhcZ7SJgBu9YieS1HZ04Nmrn489FukX/LNUR2CJjNgYqu7IKJnFYUplQlhRQHBu5hA6D9+/wdsY+MGKwronJkePIcpsoCABBo7ggwLzgkiPIiI7ezusA9/+An2h3/4hzNwQgBaMSZLySajMW23tbVF4AfHB/2UL3zhC6QoTORz/Dbj2PJt/n/23izIruu6Ejx3evPLCZlIJAiAM0GCMymRsmRZ1GxVV7nkjlB9uD+rQhUOR//0V/84GvXlr67+8JfcFRUddle3QrNdLg2kRVGmxbIpUuA8ggOIGcjpTffd+Xattc++72YKlOgukQJkJCIjE5kv77vDOXuvvffaaycSMLBLScjg5F7ZycbIsIVh+NpwNHw8z5O//K9PPvv9/fv351c6/+Q9mMGrXvLqHfj13oHPfOYz81mWrd1xx933zc/PPdhoBR/Os+yWwXA4d+7c2eDtt98mBwAZgG63Q+O3b23VLC0tskWYRqmA0QG/pEHSJLIE1FFIUit0VLCFGMWHKM2yUTSN8zyf5qacen5j6jX92A8aGAyXG8/BRF06bjhFSSfPIjgxhIj8haTnW+ctHlwzJuoRbd3+H7kTfxk42bq43j598vTc9sbmwngwmsvTzMmSxEmnMdPoSK2jhRiOUQ0hOgRgfOHgkUFBVw45N46R9lbXTXLXTHsLcxvzK4ubnucV0FdgBqiWKUImQoi+O1kAZVH6WZy21k+e2R8OxwsN1wNJhylv1buA48fRkLGBSiznq0DsjRwhzEURUMLbZfkQ2vorka+QSFFmohoowEmzkQatZuh0m0O33ZyUzUZYuGWOTJA6HM6PUSn3LA/KOG/GG9t7k8l03hTGT5LMjaZCcMYauvfee8grwMTZfr/HdiM4kAoE2KF5ACbTKDLf//73zcMPP8xrUq4BCMZUfrUfAMhwOphbhOtG2UgHLNpmporDUnfKdXCipZndTnvm1HWWzmxAogBLGaSnzo+tx+AfkTOjbcP2a00Ztu70K5AOkKdDBF3XnHjrhHnn7bd5f1HuQqs15OtxbcOtbZZ3kHlCxiQtU+M3fM7aobJuG5wN6QzayaUR/pF+6D2osiZWYVb/Zif42glOSKQOApYi8YlyIXgnT/30aXPixElmyiDJBwl7PC/lRaG0s7a2RrsCYA5BPZSD0BWITMhnPvMZswACeUs4SCAYT4bC70K5Cyq0+MQagbbNfffdxzV18803izqyzZrg3DXQ0eyJPidtt46iaH00Gr4dRdG3z5w68e1p7p89evQoTvyK/fhHmsQr9jqvnvgVeAceeughhOS9dnvuet937z546ODH+/3ux5I03TcaDeexsRGxIGuiEeiBA9ewTXh57zLT6jBqyKiE4cQsrywzWgXHYhqFJLvp8LI4y8qsLIvC9bOkLKJxkoSu50z8IAj9Zit1PTera2Oo/oSSAXcaR7nZSMNjgyHFT3l0poXRbYLOhJ3O4b1kS+qPsAInNmuC92EppCicNIr9sydP99989fXlNE46GF4HCX7KhMNBBA3pHrEdLgBwyJLAACJSR6eSleA3cZYyDgXRr9lth41Oa7vd6ww68/2hXDMmp0oXgXAAQFetDWJTHQwhwzaSKG2vnzq7Fg7H8wH4OAAn4ZRlALw/omlklsB1QeSIbE49lU/naycTKxGY164ZLPveMNpWqrwMmgHBid/vbJtuY+K0WlM2dRdFCYfDD6r1WiXUJG+ZadyNNofL0Tici+PEiSN+mnkMf1vdZx588EFz2223susLzoety1ZmHY4OTgQkyAsXL5pTp0+ZH/7wh+YnP/mJOXTttXRo0DsRAAapFyvRj3uE9lbwGjyXZSJwf6jzUdMVmXFDZlojOwfw2Uuy16VlF5mkbJVeldQ6WzfVeYi+j4BuirERiPsCjKoBgfJclI+i76EgAAASAAX34uyp0xRkQzcYOCZ7FhdNww94rZhHNBoOZALzwpxJioQt9igjAsThE6WXOjgRBy2EUQFdArj0QyAxMmladpLcnZR0KzjDvwN5XdcXOoKQPQHAHI0m5qUXX6IY26lTZ5g5gWKs7Bn5xLmhdRiZMwDUp556yrz51psMkpBRwRrB7wBQ5HoLMx6MGRBhvcF+AcwgsMI5rO7bR62chx56iFcAoF4HlXoNlwKS0+k0Hg+Hk/Fk8oNzZ8/+deYWPw3D/K3/7ejR/NKCBZe/Q7gKTi7/Z/RP9gwfeuihhTzPb1/cs+djvW7/s81W4zrXdde2t7aam1ubPsiuMAQ61wKGYHV11fTnepWIF2kONs0LLRMYOjhT1IZhFESLJC8Lx8ty48RJaUal502cwA9d10VtoHCg7iqzLSRWE58sBk8kMXaodpIrAQ0GgJK6gyBpT5y3iHvoqPl//CNW6W9E8jCyAB3IVkAKfvPCeu/sydPzZ985tYhshes4LkAAHA3aqTlluS2aETC21XwSS7RjpwwcAIh8BCdUXi07AfA9nwAAIABJREFUvd6ot2fhIlqnm532dOYNRBVUbk1NcZX3STknKPmYRpqk7bNvnVwbbw/nXYAMKz9P/Qt7Pkjlw/DjHMJIBt3BsVSdJiUEVOEsrFoqSifTiM8c2R9Nd1vlztJr+LHfbk4ai/1Np9UKc3TskC1r5c2RCUArsZSIHDdM+sUknssm04XpeNLZ2ho4aClFx8Ydd9xp7r33PmpYoFyIxwipfJTB4IwBItRxIoPzzLFj5j//9V8zjQ+QAVXQxaUlZkVw7+F8Kv0Wm/WB06YjBfCzc2SYm0PpCzwUKyEvbcHSSqvlKVl7wrkhj8h2m1kqlM01KD9nVuqoZxgIMCxfCNkcnCe0gGbO3/A+4zlRHwSg1nZ3scxGkCXiZXimF86eo+rw9tYWB/8tL+0R9d2yNIPtgWRO9u013X7XxFkiIoWea5aWlpj9VPCG+0o+i++zPAttHnS4CAdlp1Q9nr3K9GsGUx29tlPjvuHB49yRvUDGBG3CwnOJzIm3T1LvBIJ5GSWNpEyL+4GsCXgneC1ayBEQPf744+bVV1/lvT946KC59957WVrGAFEqDxclScLknmQ5yfoo6+D6x5hbNZmYO++6y3zxi1/k+q9nxHT8AEnH+kyVl4VOwmhajEajfHsweOXixfWfFWn61a2TZ54we/aER48eBVK/4j6ugpMr7pH95p/wl770JW88Hq/5vn9L6TgfD4LgwSBo3F8U+VySxC1satR5UR9GGWd5eYkteagBI8LHRoZuQhXp0XhbyhxS14XUlqnlkaU5/hWuHxaOF6bGjDzPmwatZgJAonyJOkEVWQ4FKfVhffXXYGNRN6PGtgN4kIlxM3BSZLmbgh8Sx36apvyeBFsw8GofkMenCFejUUASHmwLV6TLSgitmbx0ojj2R9uD5jmUcza3e9PRuOO7ngOnyS6SoEGDj/HvaKfWFmp2AuiAPdTq7bRcZH4SgLeyKB3fK7pz/e3ltdVzQasZ+01fRB9wjTtuTq2tuQZOKBefFY04SjoXTp5ZRebELQ2q+IymoVWCdm8YftGzaDFrgBJHBU6gr2GVS9nl4aNLR8AQBs3heSo44fdsw/UKJ/CmXqc5aiz0tpxWc1q4TmZcDmYUUrJydvLcc9LCd6N0rgzjhWgSdsPRpLm1uY0KErNNH/7wg2z9BAjG8D5gHKTsQXzUshiHuY3HZmNzw/z06adZ0sGaxOuXlpeZwieHgNwjgbhSBrTD7qziraq6SnlsViKrC6LVRdRwpHpUXS/RaCfN7jJH9Qxty/OOSN3yTLT0JzhbzoRk6U5HwC3a5m2GR98fGTAASJRxoOlxAfyKc+cp+EdZ/0aTaxKOGTNnFvcsUrY+xcwcEEhNQcIpeDd1cCJzbBrVEErcx0uDk9m9EHAiRHiSjCtSLYAh9EtiZlY7nS47c/Aa8EzOnb1gjh9/w7z44ksmz7FcpOyG94QIG7gpuG6MvwAIeeGFF8xbb73FTC5F+R54gOCq1+vKbC6WIV1m+fB/cFRQPgJwxfdYMyjpfOpTnyKnCddPQT5L4teSjkRFAtZZhrW8JgRbw8Fgc3uwfTIv8q/l0+xv8mb46r/9t//r4Er0GlfByZX41H7Dz/mhhx5q9XqtT/l+49ONdvuzRV5cl6ZpZzweu6PR0NGMycrKXrO2tsquCRh81Ke3AVryTBxAq8VMSVbKnBzWelOJzJht8H2kceMkK6aJMYPMOGO/GUQkeUJvHgjAZkbEhcjHbnCipR3wHchJsOn9LIn5NzTEOE5e01WQCNcps8IbTybN4WDYHo1GjTAMAwiYFhAvn+VqYAjLZqtZ9LvdtNVqZWj48Vy/aARekUSpE0+n/mg0am9e2GifeedUr8iyoNvpOAAkEL1ClgEOFG3T2gWhwAniciwfVJLxNtsBwh1aedGn4Jikvzi/tXb9wTMeBvnBuf8CcKLQil8JtgqTTNNmNI062+tbK+k0mgtc1214vtPwRLCMYnc2YwBgQW2ZWEpMzBogM8H7WJCjAlIl1WHttF4Olqu1uIK0HDSCwm0FI7fTHDrd5sBtNWKv0ch1CjGuXUYUGOOmRcNN8raXZPNFlCyMBqNgPJz4IMEC0K2tXUNFz/vuu58ZgXaraTroZAoke6ECZSL8d848/bOfmZdffcW88eabdKgonwFAKw9K1xKNcI2kijt7KdIqHD9KbtL2KmU0zXrVX19lYmo8Enb72IyMgowZuXNW2qhm69hpv8iege/DeTgkG1tw4nmyjmzmog5OqJ4bCY8I9wmzrDYuXjRnTp82cRiZ1b17CUSRAQAwSaLI9EGIbTVNbmSvJplIwcNBqwMGkNDyGe4xPmeZP7mF9WxDBc7KmYNXYCKgTrJW0JuBBD0AMbIhuAdQhF2/uM7MyQsvvGiA/zGVGOsTr0NpD8fAOaysLPMTmkoXLpw3r7z6CstUABmwPzg+M3sZsqngnhScdK4ZG3RyAVgA9Ozbt4+ifnfffbe57bbbqrlWIFnr8xPML0BLO5f0WKPRqBiPRtMoih4Pp9EjDdf/5v/0b/7NFTkc8Co4+Q139Ffa5f3BH/zBza5b3uU47ifzIn8gTbObJmE4t7297aHLAZsYbZhzc30aehgwiB6pNgbmnWDjQtgKkSw1AeBgi4waJjB6qOmXZZmWrkkcx584vj9OimKamTJuBo3Mw+Rg8AHhV4UqIqDkEuCEoEN/bp0w2lNhuHIAISvf7hSOWxa5H44njXAyaRRZ4WVZ5qdJ6qOrJo7jIIpjL4ljL81zh0PpLMnUdT0HirNB0CibjUbueUiulEUJ0kRRlFmaOlmcutE0DKLJNJhOwkar0XChhgvyKxw/+DdwJvXhaUochUQ9wAkl41HDR0RvrxcZFUCo0vOm/YW5rdWD+y94gS/e/D2AE0hjKRugzEs/T7PG9sXNlXgazXtF2UQhBACDn7YbAYfF/eOMHTzPmhPGiVEzBcq7doYLwAm7WVDGqM6qhOPMG61m6rSCodP2R0WzMXIbHob/YRZh9dwcZKny0nPSrO1EST8dhf14PO2lSebGceJCn+Kaaw6ae+65l+Wc6667niUcEIoBTjxPInDcN3hIRMPHjx83P3j4YXP6zGneU5C0kbXimARyUmx7q5aWVA9FS2Oayahl3/C8FJwInpnNZpoB5Flbr4IUvZ96a5QXMuOuzPgjWvKoMigyBoCOk+uFYnii0Au+jL4eJSvOo7KDGLHH8Exxj1CuQPvsO2+9bcLxmI6d83SQsYPTBc+j1SAR1mDgX56aaTSV+URLSxUAkTKdAClIwoswm2RCdgITudKqs4UTwGWXEgSjHOZr1gHE+IQAAkRXcElQKsN62tocmDfffNM899zzWGmm2YTEfMl9tG/fGjvzAEiQGQH3CLYIIOcnTzxhFhcXzCc+8QlmdgGokNnDOkISh0DbcmQAqI+/cZzcG9gsgDZc00Of+AT/HqCyIsYCbNqSWz0LhGNh7QNo43zCSZhFcfRmnCRP5WX5rSxKj73+zjvvXGnlnavg5Erz3r+Z50thtf379wfdbvefua7zxUYj+Ehe5DdCKh6tlZCIxphyAI2bb76JNV20B8MwIJKB0YZYmvIo2GkCzgSMXyGOF44yybJyGkVFkqdRWpajRqszDFrtkdAjTQFn7qMM9EvAiUa9lYOulW804VFyrk3mpDHIqHmjyMvm9uZ6d7A56KZJ2kiTpJEkKTwlvJqco52GrA4A2R2WX5BdoPqp6H/kaVay7Rbtj2g1heR1kvEsOs2WmZ+bp0w/WjkBkFBSAAGzXrvG/UJmQqcr07XD+NuuHVj8DPDONanbDDA/Z3vPvr1bkKmvF50uVdbR7JLCBXJEXN9xitIbrG8uReF0oUjSXpkVPmTsZAqutEpWztQOAVQHyHsOYTaAywxDbjBbR0ANjTa7hqxJQ7ml2UyDdjMyACdNf1wE3qQMnBRORacE+77veI7nOknaKKOkV0Txwnhz2JkMRy3yODiZ1zO33Xa7+fSnP8PyIRRDQfgMfI/ZE5R24ODgOHG9IDk+++yz5jt/+ZdmNBmbgwcPkuyIGTp8xnDwlsBbBwgKOKiXa8EJZ/2Al2KJviBtUtSv1hqrJZv613prr0701WdfNyH1TMPucwHgR2YE5FT87Y5J3dBh0QGAyFwBnEB2P83k3lq1YJY+MGF3Eprjr71GSXtwdQBOAGTYcUV+S2lc3zV+M+BxRpMRM0wAKADUFKnTe8K2XwEUdYVb/b0NK36u7bbOW8JeQie6tv1jqrUQhoXHg3U4Go45APCZZ56l1km71eE5ILuyf/81/B7lGGRHAEIgvIaf/eDh7xNQIcsGHtxcv2c5MrGBLcDxqQZsu7Oef/55g+wJeEgIvvD9v/wXv2d+/4tf5FpnZs9q+dSF7hSocUo3gbxkrKbTaTlN4jCOk7fiOP5+kiU/9JtbP/5X/+p/iXa0OF3mvuQqOLnMH9A/gdODhkljfn7+hkbDuz9J0k8WRf47xjh7kyTpY7BalEQ0IiCJoVwDmXBolcBw0WiCymq7EKp0vXAl+InSRJolIHfmaZGnhTET43qT0nPHHobV+X6GQrrrOFTQBu3tF4GTOjCpnLStCwNEkByI1t00aUTTqDnZHrSjcNrK4qQVR3EQR1N/Gk7dJE49x3GcoNFwEFFzGCBEuBJES9JtQgcRNMhHgDFHZIbjE6xIzRncEwdcFjoE1zW9Ts/0Oh0OVEONH8AFJEwYeeq5WAev4IRj2QEKEMUzqhRiJ04G8b3bCKLuYv9Cp98btXodEIXrLJOdS9TyN3hfNAtDCfpC+DZF6eZx0kmipJ9Mo4Uiztp5mvqe4zpUebUzh3Aylay8dUrUM8GxAE4wX4fibbZLCECFYmMydwVRpOu7sdf0I6cRjEwrmDR67YnXCDLX98o8yx0MtXMLE5R51sjDuJuHUS+fxr1wEgbTMPIgV97v9c3hw7eZI0duN3feeaeZm1sgmZhiqVZhlGeKwXWWe/H9h39gnn76aXNxY53AEqAEwwHxjClF7zqcFSOcEsmQ1ZXXd89JUiMtasUA2xgEOLvtdVBxqe/hxDTDUDk022lT73Ih8LVky6rrBp0yVrUXgYF2DxE8a8cP2l4pYJiwEwWvY9nNw8TrgJwkrMNXX37FDLa2zOreVXKMSJolKAW4SQhQ2r0On91gNOB6hcPGnge/pX6uyKjhswJ0tUGEEifIhN/d7dGaEUK2SyYViPhglclCjoTgpLDg5A1z7NgzxnUAKOQccE6HDl1Hjsjrr79OXgm6BFGOAeA49szPbEalZw4ePEA+CkAbzsV3A1umkgwg9h5KgNRfWlwk2IE0wu9+/vPmX/wP/7wahUAV41qrd5X9siMX8P9aWzHEJLMkS9fTNH0mz/Lvv336ja+9+ea5zT/90z+FvP0V8XEVnFwRj+k38iSRLWkvLCz0W63WiuuWH3Ic9/NJkt6TZemtkKuGPkQUo64cmLn5OdaqUcqBwee8l06Hhp7OGryKQObZwLhBih6gBCTUNEuLJEuKOM9izMTxGs2h6/twVFMHJRxNoZcuhNjtqHhhtF6Kc1L5Ehg3cioEGMAwgW8STkJ/Gk78NE6609GkM9wedKbjSSudRs0CJZsM01DFyQS+6Ix0+j3p7nEcdqgAOMB4o2sBaXWAFfwM6pMwaCC0ImXOe+HLJzIkUGid6/Vp/OGs0dGAFk7U7qGrQSPGaawJsyY4pkjpi1otShMwzvS+TGG4RaPTnCzsXTnT6rXHbuD/Qua/OlbK8bO7xOMzyFDiytmd4/iO5xdZ0Y4n4UIaxV1on4Dh4zkuPhzK+SspdKZA6jAboG2ucI48ZZmAi5wSHHCrKcJnURSVju/GbsOdmoY3cZuNsD3Xn/otP3MwWLjIXZOVbp6krTyK28l40k/CqJ1GUStJMgecA1R79q3uM5/4xEPm8OFbOewN3RyNALL0uD4+eDvCWLJ0W9vb5hvf/IZ57oUXzNKeJbZEc5IzeCnINNiSmYqqkWMjNRkR5qt9L7+b4UCsF2QodErxbs5IHXjMOlJsts3yVJRzsXuQoAKTqq1ZQYrVNMEzYVaPJPJZG68OANShdVhXJCMDnNj5R9A0wUiAl1962WxtbJgVdOtgAjjWK7OCnpmEYwKE/sIcS7CD4ZD7Hnsc5RIEJjh3bVnWjijJMKIMKJnFGbgVoCXXI8BACcbSejwDJ7h2dvpzzcmx8HeD7aE5fvxNghMQWVHWIbF5ft5ce+11ZmNj0zzzzDMEH9C7AYkV53j8jdepjYJjSAfhXn4PG7W4sESNFwQa2HtxFFNoDeeGTJGCE5R1Pv/Zz7GsRbE+Cxyr54N9oCUeYcXL82EGSzhkSZYie3I2zeJHJ+PJ/x3l0+P/+l//z+iLviI+roKTK+Ix/eadpGiYxNc1Gp1bO53+/Wka3xdF0X1lWS5mWda9uH6BaVtkSABKYAAwd4LDtmwaH/VYDKaDoikMNgidiMDALQFIAUAJ4wgZkzgr8shvNkduEEz8RhA5np+WZZkjJavGiPNv4PB23e5LduwwZKtFr9phXBbO+sXN3tbG5lyRpt0iYWbAC0djb7g1cJUvAYMjxNSGCdBC22xamffcTKYhW50leyL8CyEJpiYMpbWW4IRD7xoyxwXy5OABBA1OeZXZJiABT6kdAgOPsg65ATYFT64JnJ22JtrZKQQHcmmlCby01euM9qytnu30OqG2VP+yFVlllBidiqQ8IATBBIYR5XmQp1k7myadLE46RZaD1BAwgSK1Bg44RgSb5ZmTpqnDFlsozttZPNVXS4plFO4y6i3TLCtc37GZE3/qt5pRs9NKHNfJ0yxHFsd3SxNkYdiNJ2EnHE+acRQFSRy7mKGCVbBnadncdNMt5pOf/BQVXQFMQGjEevEB4uDkmFuC48vMq6+9Zl548UXz7PPPcfrw6to+Rtl4vmjFRYlkMBoSdOOZVh923bEThq2iClRsS6+V5ecDqSnnzrIAlkdhhc80S6KdPNrNga/vBk5mTt9qrpBfAo6DFOZYprNtygC32kEC8IlJ3prlwp5kidFmRQDWUcIBWHn1lVc4iRjqxBhxAMaMAGyfPJ28zNi1g2NjCq/rSWcO1i7vYwCxM1vWs+Rz1bOpK71Ki7C2aAvBVudHaaYFlRB28HG+FbIlKvImAwCRAbq4vmGOv/6GefbZ5yhdHwRNlmMAIkCOxjljwjTABzp2QGbFsd544zjvBwIClJ8QaAG0QfjwlptvrTK+DBCmU7OxuYmAhiANGRSUsR984AHz8Y/9Nom1AEOiPSPPBllD6iXZiebCOZc1w9eB9wP7l8b5cDSKkzR70fW9R0vHfP/3f/9Lj/2yvXu5/P4qOLlcnsQ/jfOgDP2BAwdWsiy7Zjwe3Jtlxd2e59weRfENk8nkmrIs0fdKQlyj4bMTBzoBEDJC9w0iLdHOgJHKKA6Fabmow0tqGcQ8DIujRkcWJnGam3JSGGfSaDdDv9GIPD+A1y9IOrWS81CQ1ZbSfyw4oXEoShcdMnE8bW5tbPUHmwOAk1aRZkGZ5Q6ExibDMSNhCI7BwJGc2pBaOs5FQYNmNHB9msKnfgUNcsHoDeUGqlUyWyPD7/A9vvY6XUbi6E4SR5HTIALMhFHECB8gjuUc26pIAGbbrXVeCnyi325E7X53uLx/3/l2rzvTNvkl67XOSYGhZtcHpPvxCYdXlPAGfp5kjTxJWnmctfI0a5amBFURAAUOsczBXE5SN09TJ89yF/wcFL+YZWF+h4vBQTkLHBE4EdEGKQq/4adBw0+M7yWu76ZBswGdvTJJU6QBMNenkU6jVhJHjWk4BTHZQbkFx0GUfOTIHeb2I3eQS7C8vJctzuzwLlGygM4K2qBBvMSMk8j86LHHzKM/+pGAj0BEtQAItVSGUx2ORyQ5Vmq8KqJnMyaaOeHjsJkUm5xj1kUn1wp8E/Gxegal0oKplVw05V/nXOzmaqhzq3f60NlxVpFtZbaKvwpm6dQxo8ryQXDOcLggfmLdAYhirbZB8nQ98+bxN8zm+jqzfAAtWLco+yCTsLm9SRCxtLzEawJ3Ai3AAMrIHmC/YP3WgRbeTydpB8EMoOk9mbVVI3Mijn0nOJkpxQo4wS2VzCGUYk+fOm1ef/0N8/LLr7CVGMBUSssL5B4NhyMSZmGbAFAARnC9G5vrBIHYcwAnKMWiBIQM394VKFfDni1UkvTQOkHGBIAOyrHgndx1x53mvnvvZamIYwysWiyzP1SZno3N0K0o4Nb+DjY0jsxFjPNI07N+s/FyURbfuXBh6z8XRbH+R3/0R1CgvKw/roKTy/rx/GadHLIl/X6/0ev1PuI45e9Mp+HHkyQ9Mp2Gc2E4bY5GI4aT2Nh7lpfM6uoKwUmjGZCdL8P6pJ0PBgTCV4iCR5NJpQPB7AnahtMUVYRp5phx6XvbxnGHzVar9H1ftUGqNK/4ZTtErJZGrzb9JR6D6pxYaTanLEovDCe94WC4GI0RjU87CbIfUQzFVlOmOVPbaO3FyHhoZiDjgcwPQMh4MjYh2iMjTJ8FRwOZEuixoMUX032FNyACZX1qRSCSZORo229h9NlB0mqLDPpkIg7C82hUUVZARMqsjD02I62aA0LGqSo5GFO2+91xd74/WFlbXW/1OvG7k0123iQFJwq84HjghOCkWJZgvawQhklp3DiMmkkUNjFlAKAFz9dxXQrgZVlGYnGeJD6mGgccdVwGTl4ilPbKovB8SOkbx0nTHNiHlJVGI8gbzYBxJky277sFuCbTaOoVaebneealSeKSWJznDp4DwAkyJBDZ+synP2vuuutu0+vN8Z6LnDw6TOzzgMKo65g0icx4MjJf/epXzTe++U1z8NpDZg2gmro7LTSFs4QGZ6EgQNePrj1q4rB4IOtQhfp0qjFuE8p7JDVjptO7mIbq+Do+wAJwzdQoV6H+Vb/XQxIY0lNLpkZFBZm1qfNSOJtG2oy1pRnACw4WHBN8YO0hc4KS5ZmTpwhOACjwc6xTlCHBNdrY2mA5dmnPHhJwASaSVIYdwskDnCBrynbqCLxOKRtq5k8yoFbNdpfcvZR1ZuCEf2szJ1ZFuBKyA+8L+2w8DjkPCK3EIMVmmP/k+lYYDuJwywQc/60JhgrB6B7E+mDHDcGadAuBKIvfY+YXh0baKceYoYOsCAANwAnKQLhnHKmRpuaG6683tx2+le3EyMgg+1llOC35+1LPUgMsrI8wCs2Zc+cRiIR+szHI8+L748nwvySJefoP//AP377cvctVcHK5P6HfgPP70pe+1Njc3FzsdDqHHMc5HATeh40x98dxfG0cxyvQ9gjD0IUzhRFCpLRvH5Q0F0yrFdBwgHBIaXRbV2Z93fIZEoxmz1CuyKhomuR5lpUmQouw324OSseF8FaMyB3S2KL0aOWtWbstaGQxlA8RvlXG2uEALuUMNGOSJEljMpl0w8m4Nx5P5pJw2kimkQ9QgqmrACUYttfiRN0mwQmiRnZ3AEFFEYEEvgoxUNRjRalVyKRwSOh8ACDr93GPFunMlCCLiKnTaplWQ7JLcBKoZUu7q+hR4APvQeKi5Q1o54cqwrIjw2ZTjOsUvYX5wfzywmBhaWkraDfpcd4LQKmDE0buZV5lTvAsyT+xtX4Ue9Ik9bI884ssD0zpcKSLcd3S9T0kQUwB0JHnXpkVgZsXjSLJWuCLZEkSZEnqN4KgBPApS5cNSpQ2d00Bh5ViIAGese+hhdgB2PFcpF4cZGJ4vSiXSctmYQ4cOGhuuOEm8+EPP2BuvOEmO5gPc3NaVolVeE6Q6As8x5w48bb56U+fNM8++4x55dVXTbffMwuLi2bf/jWCCeO5LNUBfNKJ264rdbDKm0H2B9G1diDJHCHh1AAokNNkxdus+EtdHsWWXWYKsZI5kKZwARya/teoe/Y0hasBcrGVgrdrkK34AKycVaSUGMmm4HcKTlRvA8AB4AQEUDwICgcGkuHbvLhutjc2zWB7m2VHZP9wzTgxTOfF2keJttVuEoihHAJeBrIM6DZDWZdreDqtskUWWLLauJvsK6ZTpASUfyL3XLKEOjxQnDy0Y6TEi2vZ3h6a55973rz11gkSVtMU5F2fowcAKDqdHss6IK/iPZBVO3DgAG0X2pSR/QAgQVYFexVrC6qz4LEA4CJzhHIN7B2zREXBNmLcC2Sfrtm/n5PUIYEPIIN7WmV+NMtmu9eY2bLPuR5bYZ9v8L6mWPBJlmXPxHH8X5Np+tdnLlx4evrfbuTl3F58FZz8Bjj/y/QSnC996UvueDz2gyBZyPPWja5rHnAc99PGlEfKsrwBmxKfcKT6FRscm1FGpjfNZAxxw0JS6jSUyJqIDoc4ctd4UIycRmYSTss4TYq0yJPC8wd+uzXsLSwMZNK5kClhlWB8hNAPmW1EzXJ8REYcb757YN0ldgnaX4uidJIkCcLJtLO1vbkUTsbd6XTaSqeSLVFg0kCU2GiZXrvDuTbIcMAZgH8yGU9pyGBwOX02z4Q8ya4Oq8XgGNPAbJtWi6RWtE/DsMMwA4DAmOHa8DNwUeDMMI4eypOYvgzDXgcf0r20kyRIJ13MCI+4ZACD+ZU9m0ure7bbvd7QC2aqsO+25upaMOp8NdpmRsDxKGGuuhN8H+qDSNdNludeQZVc8GK90g3cAlkNcE0C1/HLtGjk06iVTaNOGsbdCEAwigMYe3GCDTpkZECoSksF0Ijt5CBYasdHqyVKtPg/Mibb21Acxowgz9xzzz3mQx/6sLn+uhuoBMosjp1ICwcCEjOeF0i+nlOaf/j7J8z/8//+J/491UujKYcmHjh40PTn5owXBAQn+KRoWWDn1FgitnBl0MLucdoyeSGeL9/b35GGw0/rXWslHc10VJwQBZ62W6XegaOv0QyLPkd17JWwm9VsYcdbnjN7p5G6lv0UNKuoH86VADsGmVvKpABXyJjhd5jGO9jcMufOniWwXlxYYIYIHInt4Tbu6yk7AAAgAElEQVRBM4A0Opt6/a4A9umUDhyf8wvz0s0GgTerd8LOOK5lkbavi6zpfcHvFJwInUmBCQdDco2g84ekeqgOez7Jrk/+w0/NO++cNIPBkKMLYB+uv/56kvIB5PCaEydOsHSDrC7UXVHuyfKUvBG0lAOcQKANmVJkLjGfaWtrm+3CAtxEQwaZzZU9UhYCkIHE/4FrruGcHRwXNpItxVbbhtPLdSJ3jafEn/ECZb4V7CICN+ztOE7OxXF0PJ7Gf37u4sYPB4PBuaNHj4aXqf+oU/ou11O8el5X4h34whe+MBfH8WKz6d8YBMHhRqN5d5qmh6MouiFJkkW0CSMtCsOHdC3SoXCkIlm9zHklACWTyYjRXKfblqjTdcyUXSbCm2AzpuOCDJvFeZamRRFhOorfbo2CVnOKoX3YxWpYJWgSA7XDQVotCexsJQDu0O+oP4SSoKQ5CSedM2fOdLe2tttxFLdB8nTKEv6KrchokWy4nmk3W9QeQe0dhpij4mF4w6mJQimxoN5MTgmIo4igUZOnlHvTNNst8mrQior/I+2NzAtACe4hjBYACVqswWNBPXo0HHF2BxwAojlyAaAESx0VSxKszegQ4CeOiN0WfP8gX1jZs97fs7DV6LQmHlqud328a3mhDujoU+0PNOqz4nTV4ayzBTgxZeGa0vEg9l+YkhOgfXTxFAa5j6ab5r0Mg/lQPptOvTiKXQATAAuQWRG1o0avkTPKBXh3gBH4JgBAGZUEfRJJo0OuHA4EfABEqw888CC/73Z7XBBwWij3sDPLDuibjMfm/JnT5qmfPmkefuQH0jUWYHRCyWe1/5r9pt3tsBVE5xWxI8p1q5k0dKjW0QKMAJQoMEG2gdN9Xa8CJiLlMtNBqQMTggheD8oDaFMF8Jb7gAzHzFnjOQupcjdwmT0PSWvhenC9ACd1sIn1QjXkBqT7RcYejrXKnNTKjZoRSuPYbG9tc0Ixngf2ObKK2A/D0cDEaUwAie6mhcUFghN8olwiGdVF2gKUyATAgShuO1QSW0YK5B5KWdAGILZTh+VE5bFjTZK0BPqRdMLxvmNWkOtz7/zk757g0D+8H6/VC8zNt9xClWUAk+3BgMHBvtW9Zm3/mggHFrBZY34Pm0YCOkj5KHM5xvS6fXbqkINi1wHsHwZBQtgNNpB73PdNt90xd9xxB8s/zJrUJOtZ7qsBFOn2kkyRoi+sQwA+SgbA5oThNIqmW2lWPBql8Y/CUfTosWPHTv/Zn/1ZNYricvI1VzMnl9PTuILP5Stf+XJw9uz+/srKSndubq5z4sTxlbNn1/efO3fmrjRN7/R9//YkiVZHI2YXOEgN4AKbEJGIfO4xXUT/bdSWIeYEp4EoySE3A3VlZBPGYSjttmlSZJBIddy8cDjMLcpdJ3Q8fxp0O6EfBFkVKdW9qN3EJAiyvk89DxuJcPANQVCdnAgmpFM6XpalXhZn3mgy7g5Gg94777zT29reakK/Aw5UpdhhkGHMkCnpttusu0NGHsYbwASS3pPxhIaKKrIqu25VYWHokSlBWQDpbDg7ZE+UyIhzJ9sfUSRAkB+YPct76EARbWJmyXAwMFCJRYkBXQHUT4FarrL+LdGRBA2Uj+zPYQhhpJutVr64snyxuzi3FbRaodtwd4CTX1TeqeTreY+NA7BFsl4GBgaxAZpynLKA3kiBCgAl+1G64TBcx/VQYCvKIke5zfd81GDQYdPwStPN47QThWErjRN08rCTAtcRTWXsfTyNWdICIGHpynaqgOIJcAICNLJmKLUoBwLKpTfdeJP50P33m7vvuYedVHBYcMQAP1yX4AOhGyLPzMULF8zTP33SvPDC8+a1V18huEN0jPvS7rTNvrU1ghOsWWRSUKpQgjOAp3bT6DMVoTrhPJCfg4F2KsJWZfOULGEBNs7OdtZQNwMAlF1YFpwgo2CnSjNbV3vG7P6oDZKT8oCQrkkWx2RkDPyDGB8UcC2w4hA7yz2pwAkI2XVwAmfKWTIypJF7LC9Y0nn9tVf5rPatrlYdZeE0JMcE9xoTfmEPsI4BTphZ6AvPCqVcZBGo3ULQBrCZc31jDbu+BXj4nWW2S/eTVVe1/ls5J7gmgpMUvGmQdH2Sns+dP28e//Hj5uzZcyyrAiAia3bDjTcymDp54iTPDyD+lsO3mJtvvNFsbm2S2IpSK1rIkQHGRPTNjS0zHA15basrmMnT4L6nhhFmFHU7Zq4/x+vjhPB2h88B9w7tyeDc4EPXgpbfxIxZ8cFaR5d9sXQslQXXOLvEpsxSp8Y1r5fGPFmUxTczt3z21flXzx795FEZQHQZfVwFJ5fRw7iST+Xo0aNLQeDcvbCwdNvCwsJNw+F479bWxsrrr79+zfr6+t6yLLqTcNzc2tr20CIMIwmlTUT7e1f3sv4qUs+YUwJOCJ0aDQacCYmi1sCkSFFmaTGJI3TiRG7gh16zBd2S0LhuUXhO7joOrCmH5VXsfeVSkJUv0TzToGh7DHzefnYA2VHvnIUDoS9Yq7L0iyxrT0bjzvbmdnd7OGgOBtvN4XjkJXHiNoLAgbHUiIbnTyEqIQQifYtsByOpKDaIujFfAyCAkuxMwUtJiSWKRsO0Ox22GyNrItNoRedh9ydbitHi2O/TVp07d5bZA8w1QZqcXTqQ+7ZqsNoKyrq7Ks5a7RNNk6MDo91uF0uryxvze5a2/HZr7AZBusN6/ZJZ7MxMFQXYHQ7vL7qJsxxtEV5ZFp7JCj8FZyRO/TxLvDRNvTzL/TLPfUj2C2CDGK0wM92yBEcEBFg/z3M3SzPcELnPACela2B7h4Ox2drcpINDF4XOHQknY5Z3RJRMxL8mYci5P1iLtx0+zKwJxt1jyiycFj5w/5TwiQwV7tl4NOYE2m9/85vmzJkzvP9SnhJeD57rGtpAFxbo4Nlp1gSGtY7figbubCnWmSkAKJBS9y0YgvKnRO/NJoTAhFQMZ6+qwsyEEGxgHcmQOWq8YcIvBOM8qO9KloLZlSwVngK4LCgfAnhU5FfJoMFx49yx9kjItbNcxL+jJCoOFk6bk5LBgYoivkeVqbScGb6HMZxM/MLzL/DYUM6FzgfKPey+Y6v8hBkHkED53CLo8KS8d/vX1nhfpvG0KhlhfwD8AfBLRszq3lieDrUBbDa0+gZ7yOrwKOEY/+f+dV1mZfFMH//bx8358xfosdEGDNAEMUN8nDl1mu+7vLJsrrv2OvJNAEAob+AHLOfsXV1lRpMzhKIpX79naQ+J8DhPgFXqFEFOgPOZ0IcmQ0rJLwqgi7JI8MJ1Z4deqp+o2wHlyVXZLTxzlAmDgJoxp8+e4TNFPOA3GqEf+Ccd1/ykMOZvXn/p9e9ubm6Ojx49Wp9j+mt3R1fBya/9EVy5J/Anf/IngPR79u3bt+y67rVxHN2XpvHhNM2v3dhYn9/Y2Oitr6/3B8NBK46nKq3MjQfnq7NxQHgTxr9OacXGsuQ845KLwUFfCVReE7Q3glKZxUUWGt8fN7rtEVqETcOLdYNXHQg1WXneacsY21FmIGFQHIvJEdQXnue4XhRGfhxO/SLPvSxJgzSOWmE4bY0nk/Y0DP0wDD3tPBHjWzV9ioKoHWaHqEt+U8rsEVsnp8opuzPkrYWQx8nDJL82miKyRudgPyrGvs5WQdYEWifs4unRAKHWjePBsEma2pVMk87p0PS2LaVoKYcaFZavYI9XLK4sD+cWF4aNTmtoPC8lTENAXJbggbhFWbgw9eCEgGw6M5L4Gec663BmZEjcIs3weoAKr8hzP09zds5keeaVee7mIL0iC+UDnMgzkcnBMiiRInZ4b/scVRcEjhhTAJxS6vrj0cT05/rk2wjpFWsI5XXI2kOgDlJsJZ2ajr2/++67zG89+CD/BkPoxElICUa7LwCWcS6vvfaaOXbsmPnhIz/k2gRRkuq7ZcHoGY4IZR2U1MA7ITiBKiqyErXUe5Ux07S8Ok0Lqqn6ibJThMFvhfE8lKZEk0NEw2ymw2Y8JENg5/ZUaX4BIXhv7cQS8TLR90BGsp6RqwuWgZvDuVXWYWKN6nti3VCVF1lNkndd6dSR2VVV+Ul4MwJOMEMG0v54P2jHIPOHDKLOVRqNhxxQCW0jBArM+MUo9zTMoYMHCRSR5UB5FO+B+8rW46no/2j1kHvxUt6txicTICMvUkEz3NM4icy5c+fNsZ/9jI4dRGjM71res8xnifs1Go0ZRIDAu7xHWoMxQRvnjIwdyqvgyHBytp0ThXWEsRKcSG2Bg04GJzm+NqhRwYnyeZQrJSMaLDy031Z7QbO/FUFWbsF4MjEbW5vVjCqq+HjuqNVuvuW4zuPjcPJXZVS+8nu/93vvXE7e6Co4uZyexhV2Ln/8x398Z7vdvm9tbe3+Vqt1pzHFDZubG4snT55uvv32W+7JkyddzC6BUxlPhjQmMDLYyEhVon9f9Aukk6QyarZGjtdPJyJGBuMxCidmGI4NE8a+E5lmY6vZaY/mV5bGyHHkeVZi6B51JaxQmwIBGGVkEujo6cgkUyGCWj5Fl1AgajSabpGTdNkZbGx1hlvbHYhzhWHoj4dDL00zF60eLPMwXY6I2WMbIFPm7OCQ9DA6K2D8qV+QxEyv4ns4N2ZM0O43ntDxge9A7o2dI6IcgbrBkuyKOBXNBuEYasgATnDPIACG3+Mea7YFpFuS6myLaP0YKmyl4ATHsNLh5cLSYtSfn5947ebQ9dykKAtIhbiQESnSPCDAyHI/L9DCi/IMgQpl6hmfFjnabdBpg5ZdapWA4Io1QYBTm4bDEQRs0nEd7f5gK7J1qruvn1GuJVODWAzf1O/Om2ajxc4KKOPKcDhkIiQqFdXRNks6iPDhGJFxevDBD5t7773H3HXXnaZAx1cccW0ic6BtqFhDeK4oN373u981//APT5ozp89xTQOcwBMASICIjA9wBfYsL9NJyYRsSKtIpwydEXREqPliu2dqE5X1mkUuXgid4NMkMb63Q/9q3BPB3TOwsoP4anWOJSqfkUbVMWobbp2TIg6v5H2j88Y5WnDP7BrWOpWZpb0d9wD3ZkZQtfwO28qODiQcE0RRgBO8FzMnaLGeTrlnhK8hHWZYuyxPjscsX+I9QEbFutT1CnuhTltBVz2rsAOcqCPXNIoqGGPOEsYCIKto5ffxfmjtfeuttwj0MMML5RXtxpHSC8ZNyCwoBXZYazPdlYClWM3QApBQCbrTq/g/momaTVZWLpyUeXWP6jXuJjHra+rXrMEFQS00UyYTglpKESBQ8TwzGI9QpiuWl5dix3WPh2H492VWfucLn/vCdy8nF3QVnFxOT+MyP5cvf/nLwdLSUm/Pnj3XtFqtmxqNxj1BENzTbDYPFkW2b2Nja+Hs2TOtU6dOuVtbm2y102gdmxQRFhwwJnbC+OjMDBhARCxiYCQiolMtIEMOOWz52dZwYLaHgzJ3ncRrBWF7YW6z2e1OWt1WBBl6ktt2RUZgvZFfUBbkv4koPWo/Bco0KDF5aYIOkdRBmQDFoDzLgjxOmnmWB3mSNqZR5EI5FE4VDhYOg/wAVccE8QxlJzvzRAmN0nEDJTFJWXOeClVO7VwSGH3yO6TdF+BCpwar4VOSI5UhL6XBopkgTGLG7BzXJUkPjgcgEB/SKivgRJU8Z8dSEyBqrPjAswJ3BU680+tm7XYnbTQbMGTQRAMPBPrvbp4VHsor+B5DDu0gZR6CDi3LnTSJqVFC0CLAxeHf1zNYuyfzavtsTfmyHh1q5wXXC4mdoujKxE0O/g0UWTtVhgolBIBEaMwgfe4HHvk449HQ9Loy/+SjH/0tc/jWW9ghwU5fAMiGRL1AAzJ7pTTD4YCdFgAnGNgGEDQ/v8gyENYF7jPIlDg3lHVW9u4lF4gOyDpvnK+SJzliQTlAjHzZ5C6xsdUoESeFDh8AXb29SPPPDIY+V+WRaImHHJIKtIDsLBN6cWzeC2jjNIUvAqAunSvSvUIgTLVVaU9WZ6hOEj9TcAJAgWukLo/lQuF1yuPQoYMAbi+++CLfH6UbAAEQwwXE5yx3QhcEWVWsV+3Ywd8DAMLBK/DS+4jzqoMTBfR1Z67nXgflOCYVp225VMEC/g+QgVZgHENVYVWllkCMk6WFUK3HxM+x/9R+kVtiAwqcNzIwUrYWMkwdfCjAwdc6F0k5c7r/q31TAy+6VhS06QgBiOHBLuEY4OwR6Jelubi5gcnP5dLSUtlutze9wDuVJdnfhJPhw4FjXvzc5/7lZSFxfxWcXOaA4DI5PecrX/mKP5lM+sPhcP/c3NyHW63W5zqdzp3NZvPmPM/90WjkQi3x1KlT1AWQToCckRKMDIAIRYq6XdZj5xdEVKm+odVIK0ABYEELH0ohiNQ2B9tmc3sLtMgQpZzl/fu2Gp3ONMPktmazBK+D7bgY6lYyonGgwIruD5QfAD4ASoxxEPEHaZo2p5MQ6qBBEkdeFqVemeQe5OazNGUHCI+JVl1kfQIY35Q8BSqzQk5bp4GSkCegSo0LjYY62FoKXq8TWQK0/kpE1ak+1Vgy+qlJzKtB00hWSzx1AwgDi/sNgwpwoseA08Sx1LDXjZ2ec/0rrk0/1Riroaxnc9QB1B2pnicia0yjpSbIrg6T+rXocSsAYoFLvf1TI378nXTXSMQt6XGfXTUYaw++CYa04f8sibGDQvgT0IHBcdDBcuH8efJS0KZ5x513mI88+IC55sB+8p5QVmhRHE/AJBrX1ZFgvD0IsI8++qg5ceIds3/tGnZZoIUUkTNKOuAroBQBQuzqvlU6YS2vUUvFzrnB9bGDyir1SnZCyiGIcDmbhqRejCdokvSL6bhoxxb8N1Nu1WeC8xViM4CbZBz5O2TvKKUOUiQifJmiTOI1ukPsvdpd4gNnQ4FPfW1rlkV1TliKtKKA1NgZDAnCyamwwAV/g4DllVeguJqzMw8OFG3v8lzQWj/iPlhdXeW6wfkie4IPBDQ4Fj7UmVMWwBJ9dT/oV12b+ux0X+pXXDfsEvYfjqMty1pKUYG3+nHr2UXNEul9xPnh3HUv4JjskoN0PdSgAxFc1N/Xj6vXpPdLs1oKPGiDhET0c8BG7UGVAbLvifMrLS8IBGx2XWHQ4MULHKZK5d2FftHr9vM0iZ4ZD8ZPmKL8ZnGj++STNz2ZHnV+vRyUq+DkMvH+l/NpfOUrXwnm2+3DSZLcNkXnTRDc2Wy17kiSZE8YhvMnT550Ll686AhTXbgNo9GQLXXYuHCU2LjIDOB7ROTtTqtyfhptYNPCcMrY74gGFSl6GFs41+FkbMbhpHQCP2z2u+O1AwcGnbkuPFSKWJyCU47jYKhbmqZBlmWNLM8aWZoFaZb5eUZwAssOMS+vLHM3SzIvzVK3SDIHnSTgScDcoRxFNS8c0g49gxw8CIc0hpabAUcCo4Hf4YMaJSSvSRcBI05OOoVonHBHkBFCqyuMFwyEGkc1mvX0+qWiwHrKXp01DJHUsqV2je8BBtWR454qSFBjpoBBQYhEz8I/qIMJNZC712g9Mt3tEAg0tJOgFiUi+p9F/JaQbOek6HWRwGnJidJNIQRNlMbqxp0kTCtbLwN+odgKfgiuQUbb494y1V5A+Epml2xvb/H5wZl+7Lc/Zu655y5OlZ2fF4n0dgsE46bl32SmsBOicW/+9m9/bB790aPmzOkzzIRdc81BAhM4WjhRZAagGoqIf4UtpvtZDkBKnc/KDnxkFGtbt9lBhdZbKpc6xrccIjg6nL84S9FXkesTbpZmQGbPQdargDz9lP9Luh/vg3bjmPeS7fg1R1YHrDymlVZRcMIuIgtidI3i/lflIZtxwFobbQ/ssDv5G82cwEa88cYbPB8AA2ZZ7N7BnkBmCveeeiEgxEI2II65HmFD6hwMBbW6nrW8CRuDT5LJ7QwqbXWur2/NUuDvce2aOVEgrGAM/9ff1TOYul51X+j+qwMJbVVXUrWW5DQAIUDFmrCZUQV7WipT26jH1H1ZcVBqAwGZtbKt8QxYQIC1ZGDNxgGgDCHhUGQUC2w2G6XjOaVTmPNOWb5dluUjRVk8bvLw2Gc+8z9u/Dr90lVw8uu8+1fAe3/ta1/rTSaTZSfLfsc4zkeM497j+v51fhDs3dhY95AlOX78OLMldWcFYAICovJLNKqgkYAWgeUA1NOsuB2cRsxa84QdJ+1WhxtuOBqxFTbOUqQnos5cf3rg0MFxu9+NS6hY51mJmnzplCRVxmncTOK0GcdJK0mTAJ8oQYD/gAYQtrLWZlGwkA9tEuPabhlokkAvI2OaHRsfKWfY/aAZiJYGhL6sTDXqu/gAAFGSHQ2ErXXAGLGdlCRZIU4iGoZTQ7kLgIXOys74EU8lPqYqxeA1MpeGXy0/QzqAkoRtluwOAOkTpLyO6CzIEEGon1qVXU6ksWUpajvYtlUCAql1q2YC8QXmFlmS407QYqN36yhnGRUpg+D8AACqTgOrQlp1LJI/qwROsIZYQOClCzgRsrA4VDgqBVgS8YM/QtJsiZkuSK97pt+b4/3F8wKPB1mQavAbJs0ORABrz9KSOXTwgPnkpz5p7rjjdr4O3CeJXNFZpRNwMUgtq/gPDz/8A/PII4+wrNft9smbWF5eoaPFGt1YXzdvvvUWwfninj3kKqD7B+AE+0MdkQI+eeZyDyrninIaWsi7PbYkw1Fhrot+ovld1oBwTDTjxCVjSZ7svrHPUp2vvg6ZI2RRwEcAoALpU8snLDsiU8QOHk454vPQEk5F4ARAt+2uzPJYnhdJrMh2jIaiEmv5UbouwfE5efIdlsC6nQ6DEOFFCO8jnIx4vdgXCqrw3nhfkott9lWzPXrNDAy0y62WiVRwp9k/BRxqenFszS4qwNZSDcChcp8kg4V2dfmoA6NZ6UwG79WJ5ZolxfsKIAXfSLJiai/rXBX8vA6q6uAEr9eMUT2A0QyO7nG9Dh1rwdIwwC8epeMwW4dn3GzLXC8hNrtJww9GRZE/naf540kS/+WpU+ff+PKXvzxFh8+vw1VdBSe/jrt+Bb3nn/+H/3CHcZwPxXH8Sdfz7uv25/YVZdmfRlHjzTffdDCBE9EijBsWOdn3kwmzI6pXoMBEDYrIRyvHRJ2R1Fo1rSzp58TkKY4ZQ/1V2idhKJ0yb3U6+TWHDqR+s5lNkwiDaEEudOIkcZMk9dI09tIsQwYFvAjwRJwSaiiibSLq6NJHWw3LggFt+LY2ixQ7IvYsM5vb2wRN0BKhseD0XyHSYl4KB50hhYq/YWumEHI5h91KTGskSkG2VptpXjgeNXhqYFDCYqOBkl4tqw8OVspbQo7UVDKMmUZL6vDguJiut9E/yL7SYlqQkyM8AcixN9kVpIZOxtBbYMEBaMhMCCES5axZ6WbnaHqN4gWcCMiSaa8utV1k/ICN6msAREJzVeuUwX2SVcHaQKYkISBBBg3vAdAgmSkBdzwnlssQ2aIDrEWRK3RIMKrNpLSIv8MH2lRBdARh+O677uLk1zvvusMcOnTAkmaljMKyos2Q4T7jWZ9454R56qc/Nc8cO2ZefullPj84y4MHD5nFRRlrDyd/cWPdvPnGm3wfdAsBnNx0001CgIZjSGStqMNnZs2OYtDSHlppAawYiSObBW6TgzUla46zkJkpsm3llqMiwFEl6AWcVMRpu57IoaE2Si6AazI2g+2BGQwHZjgYVpLxFX8KoArPQxyYcFO0lGKvg2uRQnmyf8Gvwp7Vzh12qKHN1zh03Lj/eA2eE+4TSr/IqGCP4dwgRAbOiZZsCLS7XQIWfCKrApuiZR7Niug9nZWHBbjVyzoMEmyGkGAQIMHyshRwaKZGOVx1YFYHNbtBSr08p/tZwTzOQ4ALxOKkw04/9O/wmnqZTUnzCqDw+nrmR/loWvqtsm81wjzKOuQQoS3eqgxT58eRIKsGTgrf8dKiyE7nWXZsMhx+YzLYfuqNUxff/nVJ3F8FJ1cQUPggT/XP//zPIZa2p+W6v1W65uPDwejB0ji3dLu9zngy8U+fPWvOnj1jzp8/V7UIw9hhI2EDoWa8f/8a+SXY5HWyGaJjDvayhpoG2nYR6EZkF8Y0NlMoqNqZJxrNlS42VrOcX1ooHM8rp2nM4XCYRAxAQsKlgTyJKGGK0xWxMxWGIsmRnJaMQlD4PYwGNEk41wZiW0iRQoUVGgqMxBFdN0kuQ/cBrNo4xEycKY9B52yjG07JtdFS1V4L3kO7Y3qdDkWlECFqer8CJ7XJqepY1LApcMP/1cgq6U5Z+vVIjZwYWzpQ4MLpwHZYm4JFfY1G9foM9Znhb+udVGqU6xH7br6IviYgkdOCEwIJW45gSkiVTlHOkLkyuK1wZph1I6lsgDXRrpCuEkSgZKyKmi6dseqCiJYMP8EVwiC1RNpQcRzwHTQq/shHHjQf++hHSWQFQbs+1ZbZCGGeWjJobp577jmSYC+ev8BIH5kSKMiCT4KhgMh+AZxsbG5yUi0cLp4vOnYOHz5cTe5VR4Qj67Pi3KRmsxpwh/1ScbFslK5dZT7upyX/7jDeKmu+Q55dImUSgm2ZjB1RFQCEMqpwPpBBwZTd0Qiqp0ORoYeyLgIGTgCXzhhmSOy6JiC3/CDJCEpJEa+lvL+OSAC4tOsQP8e9YaYPcu62bIOv+Oi0W1SChf3Q0ka9TIPSMLghyKDg+3pJkuDECsvpvd3NO6kTTjVTpXtQ9xuJ42XJDIau/XrGRfej2i3NZmhpBsfDPUCQpuBE9reQ2gVACnFWj6VZEc3+KAhRPpm+lwI2HFfLONp0gP/r9enrSgBDBiUC1GT6ecL/czI2IzSoWVP3p8yzbFxmxZtZlj5cJOmPNyfnfnLixAAaKD+nDv1++6Or4OT9vsNX6PG/8pWvHPKd/B7X9T9aFsVHz1/cuGk6jfY1Gk3nzJmz5rkXnq+IhiqjjogIBgNpbIz6vu66a22UIkZLIxjUOxH1ar27XsfVDUdgwpTvlBEXa7YoW0AICroTvlttuiItU2oAACAASURBVLTIS5GzhzF1HRgspMWlndhKddsuGWRDEFETeBAACcdFyaLNQFqDKaYFefnplI4DnRuIWmEUl/Ys8e9Q5hlhmnAYssSD7IS2xrIp1nIiODdF5OBp8CBLjRZVXIeWQupfdy8ZrW3ra/D7OplRDZw6PuWWqBNRoECQgMyOTX+rAdTMixIA6zV2rW1rylgNar2Ep+dbpfCVs0I3KvovmjkRkPTzWk8StYo5Ah8CDozOqtOxZFKPP1eHCHIhiatsYxVNEojmAUziXsPBs42cMvaI2CN2X8Cx3XDD9eaBD3/I3HffvVUZR+fs4DxR5kJZRzKBU7OxsW6eeOIJ841vfIMAde/yiu02WyBIAdkQ2TQ4eGQCMAwO74UPgJNbb72Vgnq43wpCtWSB+4r1BaEtzQhoxF53/rhGcE6QQeEgQNxZcShUNBZBGCGvimaHAAKWFV3HQLmYGZBCp1jbEqQdLoj1D6L35sY6r3dze4ut+xh3gCwH9pfK7Ct/pL4m8JRRzsR1wVkiE4LvpSQlpU4lDGMKL16D+4H9pJ/QlwEw2bt3hZ059RIO1od2nClQrq9FBQgK2pUfo1kSXZsK0nVP1Lkbuh/Ycm87kbRMo8cnALIATIGDlrr0vfF/BWH6Gp2kjFZi5YXpWtBz0dLT7qwK3q++5zXDsxucsDxjwSO5QQBAAIZCxxKpf3SUTUNqxUjfos2G2bWUJikW0GYr8F80TvmDU2+/9dXp+e0Lf/Tv/p2wkj/Aj6vg5AO82VfCWz300EM+JOg/9uCDd/bn+5/M0/yBJE3vOXf+/OL29qAbhhEN8MX1i+QysBUQQ+tsVwkyJSAAIqJEChaGBFEuygizuquUGGD0tFShvAnIPaMVdjQcmzSBNgmcj+gooFcfwEEVU2EwsfUgWa0zYxCFqmHC/WYEpeRVK+blVnxBJQrKOHWNahBp6PnAuakzZ+bEKn2iRQ/gBWlxXH8FsGwEqygF54xsDFpz2902O37Aw2ARF9kiqyOhRrNucNUo1Z2/fl+PtDQzocaqHmWpwaVxg5onsj7gxcBw2RIMn4O9fomOpQUazo+lNBX4slwXbd+VTJFkoOy4Mct5EIl1BxZxxsu04MMSadieKkBl1p0l+jP4kGF7lpNiz1NeJ6lt5ZwApGgnDB2HLTWQ02TJxwANeEZ4ptDK+MhvPWhuueVmc/1111UzYfR9xVgj3e8R/F68eME89dRT5tlnnmH2BCWHvSviPDEWQNpvy6qNGO918uRJKV2kqVndt88cue02DmzUVlvNKGjJAcAFoB6OWXR/RFhMydf4niqsKJukUPnBPADIt9u2UwuCBbQoV8kK19nWcJYZ+ThEUp5S6HZWFW4qSn8Q6kOLNUipo/HYbAy2zNnz56l8itks/BtLgOXeQsaRJTA7EVjLmDYjgCwLQBX0hRBcKKghYER7qx3RoPpD2BcAnGxh70AJVzIMShivg2d10Or862BD13yd0KoZjN3gZPd+wvtpBrEOIupZRLUrGjToe9eBEIDU1va2yAbYLAe+tttdvqXaS81I4VwVnOh9qgclVZnXdr3pOWim+VL3gddqM8KUNKCujmROOJUcWk8aKNgyNoOsLI/cIt+Ip9FPTr399rfiaXLs6L//96990P7rKjj5oO/4Zfh+R48edV988UXnyJEj3oULF7rjzc19txw58pGV5eV/HkXRXdNwetO5Cxco5YyoB6Q3lDYAUsA3geHHById1IGXl5dobGFUpA2wJDEWtX91vkra0pKCclU2NiVy294aMBLeu7LKrotKwdVxqNLI6CSOaKQxc4azPjgDRYSGqlIINiG4BxxEJkZZdUjUqWn0hL/BpkUbKKJIGBbxriI1Pdfr0cDDUFMGPE44aZYpaWkUYrZEahfiCOC8QPzrdbumO9cXpczScHghSbGYl0MewIxkd6ksSj0yxGsF9O2sQdejcnUiGtVpJIjnomQ8zZios1RQp5Eb/qZuqOtp6HpdX5/lLJsiYmrUYCMCUdEwisXKk2INHgBFojk5npTg4Mgw5wb3czwGFwEdGygDSJQHQCIOSJylthNDGw/3HseAs+VrHIdrFusL6/Pe++4xv/u7n2eWQnV2cAyQtwGU5H6JUi+uHUJc3/72t1mqwXOem+ub5T1LnJuCtQ4dHpwfyo/a3nzm7FmzvrHOtY/3uf322/neyCLofcO9V/KjZg50z5CEaacCq4MFqMW6wcygMldSJYio0gWm5RaWJmzmipkMa29cMMAtEZr3TVV/kFkEvwdtxmjPxtwqZAyTyFxYXzcvvPSSubB+UfZaDZzQcYMfpWUd28mD1+Ae9jpSmtJrBNjA/WZJxnbtKdlUsy1obxa+kbTQa+efdvnpsevdbfXyzbuZVgUy7wby1VboHtP1qEAGa1jboev7VI+nGUtctwIRgBMEWVpmwWuxTgE8lZunZe16iVbvSR1EXeo9d/++blc10GAQARK8tRPMsHHAKYZ85jKt2HaKZdaekZ+G7qEkNXEYvnTx4sYjaZx89++OHXv0R489lv+SiRW/Uu92FZz8Sm/nlXUwiGJ9/etfd59++ulemqZzzWZzfxyG1w0Hg9sbjeadnW7n7tFwvGc4HMwhkoLDnkbSzolFDeOLuio2oGoTAISIWJF0gXCqLomXQkpEOadOHMOm0igAm0paHEEyBakO9XAw/ydME6NsA4eu+igYyKW6EKoBX9/oGvkTZBSYJoc0uGQG+DpEehZEKCDISuhBSIcLTo1D9WwXB46Hc2daFIQ/6p8AwMgMHRpBla2vydBDoIpOLwBfQLYcjQktlhgMcRyzz93GZ7dh1ZR/vZRSj560dq3RmHBqIK4GISgBQ2rYd2RNbMlHozZtYayntetR6KVWPJ8psyY6OVVeJXLrVnfDkmZnBNrZzCAAA2Sa8D5K0pUskgDFnSl8AAk4Z5Bp0aKNeSwRya+aGUJ2C+3BKK/ce++95oEHH9jBVxBwOlM0xVqFAz9x4gQFw3784x+bs2fP8txXV5E12WcW5hcp9FZkBZ0o9geALe4XuoGQOQHHBcTOI0eOVEBII12AJZRvAF5ArMW+qd9jrs9AhNFUZZjdT1bnpBp7wPUmgEQzG3oc/pwZErSyIxNllV4tOZrw2T4PnDdBud3TUDPe2N40b7/zDks8E8yGsbwwbc/FFGVkNgEWVCNEMyRCRp4RUvVvlYSq5ya2QWT9cT7MGOXS8aMZWYAavKdyKrSdWTMbakN2g5C6U9ff7c6gaHCkmUicn96TOt9D76m+Hr8TYrmcl4JN/B42UUvFug8VpKCjTMtCen/qnUSyTyRbqZk1PWc9L71eBa6akcbPtVTOLBMEHi3nC2YHmUAMcKT2Dct/M2FHkJdjjAiZRiZD6zb4e3FyfjIeHU+i+Juvvfzqd4o4Xv+Pf/VXow/Ky10FJx/Unf5g38c5evSo8wnzCff5pee9ZrMJbxS0Wi2/KIqgLMvARCZIvbRRxmVzMB0sRVG0N0uS66Pp9ObhYHR7liWHitLs3drc9EDyg8OG8YUzkVk3EY0INgSMB6JIGFolqYlWhVOJHIkjxCaGtgKE0kSBUg3IbPOK1gN5AtPYXLiwYS5eXKfqJqIRgAbdjCStIvK2MzW0ZRWlEnQ7iBOWLAajB874EOIeQIrWyNWJ0fUhnV8ikrTzQUCStSUpOD6NLjGGnNE5SgAkmOL9RH+CnQsq6825I7ZEUcWxontCsKYAyzqXyniSg1FNLKvKJgpaGBVZPQtekzWq0v2i7dBo25ZMAFuiQYZF/Z+OfEZS1dQ87rvyY0S8S1p4Ae7UEOJvZ+ly212zq9FQIAT7oYRvAuIxPlUJlYZXNoQ0EEiXycy5zPRl6MR0Tool0+I4cMYoCzA7AmBIwp+UiDj1eXu7IiA2mj7LjA888ACzGOiewT2pOyQdoYA1ieeN8/q7v/s7lnQwRwdAHM8ZM1bAOZIuIVI7hEsxGlVOBesUrwdvBqVNvKfq/GhWAH8Dh45uHoxxwB6qCKSW76C6GbhPIPfio9vqUOodwE8AruXvVHN0bAeUvbnInVA7xbauosTJtH6aSHeZzdjhnmI9A8ihtMpABHNysGfxWYgzRtaK4ARZEVuKADjB+WNujCiuYtaNtH3XwSivz3K/ZAIySKcCbnSuFIAUXifdesIxUoIwn7sFSLvBuwLuupmtA5I6uNefa8ZEgcDMBsm91QxKvbyq2Ul81S4inJfyvPCVgZQVTdOMi2ZntS2+TjDXDJO+ZrdN1J8rMNLzrfNr8Bpmfq1AId4fC7SNUQ6clC1ZYWRLeO8BBG2buIIagPrxcGSSKDIeegeyPErieLS5sfFXTz/51Lfconj+qw8/fMpGCe+7R7sKTt73W/zBv8HXvvY16I/4/bzfLvyi4/bcbp7ni25RLBrHWSpKZ9GYYqnIy6U8z5fiJNqTJulSGE4Xp9MJsiS9aThthdNpYzweOzrfgsz+SEbSw/hAtArS3DCw1Ouw7XG6UbFhMP0VH0qek2hE0vjqiNXZaUoToMY25ZOXgOwJOglQRtreRjfBiEY0nIQGIAEbjhsa/2zKWrVGKiMGYqDNhDCa5MC9nZkKEBt7c31yWLT9jlkFy3moUqBVrV3qyairY34Krl+kBKSdU0oPwojne1knq+eJxAJzP9axiG7Fzs/KqFZ/K/mDWblEiI3MBum4eBCHrZiaDMxDK6g4Cg4htLteBbtkUJwCIYEWlRy6EEP4MwIxX6XOxeABJNGIk3tg22ItAZjAguN1wOGxAw9tmhkgRzotbFaJIMNyJuwwRCXI8nRtuQDngoga9xPOmw4GU6qZ6SrIb0DW5MIF0d3BM7nxxhvMrbceNnfeCbG1A+R2qH4LnhUyJTqXCMeGSizu0V/8xV+QCKvHgZPUcgM4V4PBkKVHRJ0A61LG8wjScW4oeSJzcuedd3J/4D0AXDQjoJkTOHSNwPFeym/AVwV0AJe4v77jkwRLPo+FrFU0jwi+EuISACL7TTrRxIlKuYSddRbkCWkVJHDHTKcT7q0J7kO/b+6+916zb/8aOTPoMMM1cExEnrMExNJLJCJpypsgULAdZVU3Dadv20wNsipWA6hSREV7MiTsS3H0ai/qGYT6fVHwoj+rc6t0z2iG4d0ssP5e91w986I/0/fXY9RLmGLfZnL0CgxgL9UGKg9FssLo4AmZWcE60GtUO4TjYd3gHmupD38vGUQrBVD7WgdcCmjq541n2mt3WerGvUXARXCCPQ2SdFMI+biXXGeYC7WxSVXngFnlsijzIjv+2utP/e2PHnvccd1vJ63W04899hgW1PuufXIVnHzw2OFX9o4AIadOnWrMzc218zzveZ43Z4yZL7OyYzzTcUu3V5Zlr3TLnlM6C05ZLpaumcdrHOPMl2U5VxbFXF4UvSzLekmSNJIk8XWYmhoAjWAosMRaMMSSQkrQI5IEORBRoHIUlO2O/+N7iD5hg82QvxBQJbsikbhuYk2fUpmVWhsw0CDsiRAWNrV+4v88R9uSTAdsSwc03erobVlHHLAYSAsVZgAF0SUIeXBMNb2VuqGsR7Z1w8cau21rvJTBuOTPBMXQSKjEvaZz6wZQjc67RYH16EkNtEZR9ahV70U9OnsvRlyvE+eEc9DnpJmaevSpr9FSE8+ZvBLUvtWW4T77NJjoUgGXol7ukrEHsyFzfH/bSszyRlmygwprAxkOtklCpC1DpFiQyAqggnZYROQol0Ce/siR2yhVjxIKnLGuRb0m5QtIWn5s1tcvmm9961skwXIYY0vKD4iKMVn3wsWL/F5mQolDpbN3HAIgBSIAJXhftMbivRXcoOSDe4iMgzo4JXzqHtA9o8MiOZHWVrekG1juqa4bjeBFCVYUYbVkNwOks06pejlPB9MB0ITTiTl7/pzp9Hrm05/7vLn+xhsqYIJ7oc4yAjfFll90fekaVJ6Dcp70/vKEqVsj60L3v/4dRkFiHzPytx94D7wez1NbrDmoz3ZmXSprUjeylwIpdWCyex/otVzq5/X7je/r568cLpVUqIMd5dQhuAKnR591PXuM6wBQhS3F+lEpfL1Xu6/jUqWqKuCypWaMbEBAgUwjMmBaGseearQCAZkWqAIAb61vmOlkwpI3A7iyRGnznb9/4omXXd/7v5YWlx+NfH/761//+uwB/co82s4DXQUn79ONfb8PC77I9773vcbp06cXXNfdV5blIVMUhx3HudmUZsUYs1SWBmClU5qyjeqEYxxIHIL44LkOpchcfJUyfpWuqOqdO9OIyvN0q5ZAKL3CQahjxgbUTwU4MMIo4fR6YtTqJEyAbxhNdXjKUhe7K2qKnKhJjQsZLKb1ZjWQrJWTYyCgpSJw6ih0OsacLXV156+k1eo52TZb1mKtamc9hasRbD2SUmOxwxm/y4PfbVhEGlyiTSWp6bHr77HbANWjLNbvrTS43jv8raajNa2uRrRuLOtZo1/2Pc69noauO0/lDsgzUwE2ew9tyzbQl0TVTY4jwOgCKQ0g5SylIUb8CYwnOE3oGJASDZVTrUaHCNEhqkbLJKJMcBUkMwRQAnASRSGDukbDJyAAULjt9iMs5ShowLnoWlAAgPWqIPOZZ46ZJ5/8B/PCCy9Q+RjnChiAcggAiY5pkPZzAdE4DjIoMPAARHAs+MD3aCdGdhGlJYAAvJcSbFWET4F8XWtGQbSQuIXcW2RSDiHItmXRnetwJr6mz4ajE7hWRGROOS5aYkKkD8eP8hKeRRRPzbFnn2HJ8XNf+Gfm4LWHCNy1RFFxHWqluIrfYssLeE7181KQTV0a7Wize6XKXLgO2+3xnLGX9X1wfrg/cNoqTKbbTIG4BkSX2n7vlkG5lNP/RaClvsZVeqAObvV4GsTg9RrcINsLYLKxscmf7e7MwXXg2vAcYE8VcGmGRW3F7j0/K7HOBPdoj0hnm5Wx8TPcV3Y1IssJEbZA9gGDOxBgo8gM0OAwCaUTzLaHv/Dc89Nnn3nmguO4/7HZaPwXpyhe/0/f+97w/fZxV8HJ+32H//uPT/7I3NxcExkSx3FWyrRcdVwHAGSlNOWy47grpSlWHeOsEJg4Bv1qsI6QIRSOCXR2wMaCNqtMiN1R1tCIWh1YPWIW46F5vBk4wU+Q6ochRqsjnZztoOC47mlIYiDSmFLTh5ObRXQCTrT8MRMmosAWOKzoFsFck1IIfUJ83DVYzzpEbRdWSW2N1GgwrAjUzvKFjCjm9Vafs5IJx9lbjsRuYLLbgCk4uVS0poZ3999Ih628R6V8a0lw9citDhzqz0izFLudggLKit9h709lWJFS1/ZBm8wgNbf+PV+sRYOaroP+bcUXmT1vXnsJLQXbeWMJkdS/sC2hmICLKK7ZUqCJ9li0uNrsQ4qyhPCRsE4kqgTwQCkpIFFaQJKCHXR/0e2ZZgO8n6bpdlqm3++aufk+QcHBAwfNwUOHzD6QWBcWyJVAFLnbuWl0jnXz8CMPmx/84AfMoOD9UHoCMGGLuy0pAoRICYUDJvkatNbC8dTnucyhg21piS3M1117LX+HYwL0wPHgQxRUZRIwsjCS0RBeDhw5+VG2XAmgJsBEylnahq0dUYzkfZuNJL9IcoQ4HgAsMkAAKXBqCk5Uul61OPA36Cq55uAB8/GHPmn2rq7aMp/cNYIdW7qrt89qkzjOD+tWs2rktnDulXWYFmhxydTGNuBvglbA85KhjmITtOygcvJ1gK7PUcse+v/6fqvvwTpQqc7PZqDq4F3BlB6v/jv9Ow0itLyjr60HF5pZkq7GSFqrOV9M9Hu0dKcZFD2GBlwAwrgfAGYsv9muqPp9VxugdojZVPDQYNdqxReqKlekWGRCZY/D1rFEN55wfSfT2PiIWfFs8ty8/NJL2UsvvDguTfm9six+kJbuI3/1yCPv++Tiq+Dkvx88/MqPgNbeI0eOMDN64sSJYHl5OXBddy7P8+WiKG41pTliSnOrccx1pnRXHMegRNNHJuS9nIxuLgEHsyFvuzfkzztWWevYZFjEMAj40Km6ivqB/GFop1HILgdwRSRSrRve2a7ZGX3reHpEHQJOZLOLkZVqyO6ODdt9Y3kW2JxKJtx9DZVTYlQx63Bg14z9/6XKLLtLLfX7vBuc7DaGlzKOKgnOkhkk6WtlqHqqdzc4UaOv2ZF69Lf7ferpfgUtEJ6DM6y/tp5R2p290eNr22MdqO12EnitZpu01RkaL3ge8lpxNiCjKldAJet1uN+MOG0JyY5hhgW8EI0iRRFWjiFEStFvAQfq4IH9Zt++vWZl7zLBCUqOSkatlxaUk6MRqmbg4BS/8c1vmu/85XeqDAjOGQ4cwmp05NGU+wCKxOBfQU4fhGgZhSBlE22hRRkE+wGdQodvuaVyRsgoKv+E7Zs207B7vdaJ2+QkAFxVJVIB+nVnqI5Syn0yxBHAREXP4OCwL8HLUXCC32GfYiAfXg9H+MlPfcp87Ld/29x7//1mfn6B0bVmPXW919VZtYyqaxeZAV0P1EOxk6m1DKJ7nsqxduo4SjrojMN+UF4R3kuzdvUSsAKXOnjYHQDsXsu79/DMDkrWr77X1Ba+28/we81S4vs6QKgDICVHg9APDHTo0LXMUGm2GX+nWWasQbwea0z4ddu0szgHUSIWGQD93A3E6lkcjNoAOJHRD7MxB5xMbJsIwP0jYPQ8EmGhcYNSHbgngePymSGb8vqrr5njr72WZln6fJoVPyrK8v/8qx/9CLon7yvv5Co4eS/e/AN6DUAJ1vna2lo3CIK5oigOmcIcdBznGsdx9pWmXHWNWS2NWSW3xJi+Y7wmyoc2Q/Ken2c9EtgdMTCiuQQ5k8Ymh6GTTaTRihopgBMQudgW6aEsk7NjAZsMGw7GUDZ9vUtjdsqyqXWYGUrTaA1FoUWyK4zWavLZ6qh5rjbroE5YSxp1Q8GWXTsYjcPKUC6wUSA7VWwbLQ26bbOsBqxV2YXZfmREqtejLcJKcLWMeLmkmXGo/m8vm9dgd3n1nrVIrg7EKoNuWwbrHBjNpNRfr/enAh92Uimj2NrH7mjyUstd0+d6fy9V3qqDHHKKUPdGRw3bpSVqRvLOQzRv5eqZJaPWhkwe1g6wStfGEisBQpCJA+jFADw4sVazQen4brfHY7RbDbO6smwWF62eBmr3fRE/q/MSqntUW0s4dx1i+ZMnnjBPPf1UJQQmk4y3CU44adpKkM+AvZ0LZJ+1gnZcOxwK9gNIsRBjozjX1pY5depUNZMKomRw0LoP9d5Wa9VIB4t2Tc3WvQJ5WV/14EKcquwzLRnhZ1Ki0tlHwgOD8+cAwMGAYO7GG280n/nsZ819999vllf2UgEX163AVJ1xneNUkV1r4AyvYxbIZi7V0e/8O9kfQgxHdsVyTlJkkQR4wb7gd8gmKC9DwcG72a5fZMP0d/XXXGo/7LAduzYF9gOuTaXu65kP/J2CJ9W+gR3E9WDkAcAeAKDuKfwOn9p+DluJNYvsinZyKd+mzvnS/ab3Ce+rwKUJLpclJtN0We6WKsWmdvgj1YODgPOVtre2qN0E4TYQYpMoNuPRyJx4623zzttv53GSns7S9AnHdf+Pi3H83GOPPYaZA+8bQHnPzuwD8s//5N7m6NGj/traWsOYfqfRiHvQMiuSYtlx/b2OW9xSFuVNjuNcZ0wBVao9ZcmSTUssEVUftKnhPd87nWZbtW1YxytNI1Z/ow5O7O+l60PaS8E8n2VCZH3CcCBSRKTaakv6GIYdmw0GGUawbjTVWNUjADEIkinBt3mhxFgAEynrVE6aszTs7Bw7XExY8QKeaNArUfQZKsL7MmtSKxFpxFllXHhS0uGj4KHaLNI+YuGIVXqtFDjlHtb/TomLcpdmJRRt8WQkrL0XtXKKOCcd5Fa7borFiY6B6oRU4KQ2R0XLQAp6GNnbKclq1OuR4e7veY2WtMyuIzo6AY/1KHQWoc6m5KqxZmeJbb4SbQ5dr6KFIgq06OSxImzsLCkJQPicXRhcacfm8DIK7TVZnkAZB0P30MIKVVOsm7XVFYp8UW8DEt6BV01xRnZGS4kER7ymWccWWoYff/xx88abb5rTZ05XpQ847W18bm/bIX3SyqvlHK5Tnd1kW7AVAOqAQLQT33r4MAEOshQqcY91Ku21tVIIxM1sVlOze5q5stu+NjDRrsSqpqKBhaj3EvzlyEAKf5F7CFmnQNYTHg5AD9tiez1z++1HzD333GM+8pHfMjfceCMDA+5Iaw90r1b3TRBRFRyoQ2e5ToMcW9aR5z8rBaqiLU9dGL6W7yW8CFVRhZPG3+H+w8bAsWvWQ9exBlOXAhm/6Gf1bIseow6y6z+rgxWch4ITDdLqAZ1yQ9QeYQ2hUwc2CSUzXAPOHb9HVgVCgVgXMgAxYscXOFLIuAEw4u9kvQUVF0cDBV0b+D/tmCeEc+jQcA+ppbL3HjYcXTvgFsEGAbCC5L21ucnSpANA6HomCkMC1rOnz5jzZ84W4zAcxUn8tF+a/70MgicP33//5tGjR39+FsV79kS/+IVXwcmv6Eb+/zkMMiVra2v9RqOx1y3cm3KnvNkYc7NjnP1lWa45xiwaY+ZMadqlKZEhCRBIWr6TOMgZj/W9n4IlY1rrIdBXnWIdnFSOfda2WMpgX/unEu1q1ww2FZA7Gefzfappak213vuvehR6wupEZ1GQttdCQAp0GXHetq3Ftr3aacK7jCZOTgh1MnhM3mvWnmtl2/jWaihnhrbWWgynbI2ppTXw//YPK2CC38EQQdpeMi42K2SNOjMGmlUhmJyBGimZCMBQ3ked/7HDkNv6ezW516KueuRYr9+rpHwFcKy2icY5daesUV79q2YXNErX7oKfX2Sq9yG6KzPDLrwJWSz20+IyATMAI0qgxT2YOVVxPMKRgA5Gvz9n5ubmTa/XEX4TRxqAHO1bcbOuwXTsaBqaW2680czNAePrghF3zju8o4V6p8PFdR47doxqYbe1dQAAIABJREFUsJBrR1eDRL3R/8femwbJdV1ngve9l5lVmbWgqlAo7AA3gARFUhRF0Zbb2ty2p5ewu0O2ZsLtHz3hWTrmZ094oh3j7ha8SdZi2WGNLVNuL231ZlOS1c2W7LG8UFK3LJMMbRQl7iRAAARQAKoKVZWVWbm8me+c+7138tZ7WVklsluUlIxkojLfct+9557znd2hIJlUqZXsEC36llfO1bTzTED0UBNG+97gBbqANRHxJnAzQRBBQ2YsltajyPULABW4efCluK88gBZBLV2Ygda1hlAWmDoghFS5ULoadN9JcCZ65PgKuLiXAJZqVfphSYG6+97gXnfP69z01B7JpmqjmBeAk6c/CWY1JdRFIEvsSO4+wO+wSsoKsKCY9HjJgTnpyLocAHKk9ACEtndF4bkJTqDggEYxn6R7Wh9sEGoR8M72uxk7vgtBto0zo4uS4CPPfMrrxnBf6F72KfnerQehT94GBe3ixUuS/QXehGfg2OG6AX9kY0qMC8AE/cnuuOMOcekwPolF6+g2wz1Je3SlMoBaK2Hnqc5sVyDAr4OyEDk4WV5adsvXrglQhkaIYFhkxa1ev+6uLV5xVxevpMsrK5vNjebjcSX+rXpc/dyhq1efOf3QQ69YQ8DvgpPRRfo3dSSCUB966KHkueeeq7darYl6Up/rxt19cRovuCQ+krjoFufiG1ycHnXO7UXF98hFtdSlldIbc6PtcBW3MBePNizy5z3tRpfsma5WRM208lQrZPKNawDdT00jV38yC+LiRldtCIXYtLkWXlYoDjAtuQ8alkHDVkandTs8E/DuCbEGMFfS+IKzYFNYV3wGjrgQmKqqcssDCt84Ta6pqcYyLm8bZ6wLrU2cctwbQoKVVxWceABi3EgZqMmRZR4wWFbbhOdnwCSfd1pKQl83tSmuJUGGxiCgiJa3SJj5IuMu+iQD15RwdurVVSINiBDy68LsBBUWXQ/RNCtLLTFGxfd/54IWjFSDn8F8wYglyBWl/yem3J49U97VonEmAAFw6eDYx7/2mBQPO3XrSYcgVLqHuD4SBOv7ixD8wG1IDRyM/eGHH3Yf+/jHpCMvXtqTp+XaPtAVz0SwprVKtKmg3St05YgZ3lciFouir2UCAQshJIGHPgVeDUssitcX7dXuC/xb57/rA869e5KAwVeCpWavADEHJxizdaVgX+ItTSgnJnwzxJvcXXfd5W45cYs7duyorwINF5buBhmPASahxSK3niG7LnKIecAxMhbv1gl5Cv4WMCB7U0sLIHYICpf0gPFxLnTraCsMHKN9ehjLxDW0rhXLDywPszTO87hXLAjRAGW2VchrjJDX2BYPfC4LdCT4GA1D/X6D4nb58qJ77LHHJGsHY2ddFNa9wbXpzgEgAUBBmwSkmwPc4MV9ITWV/PzaDMjMciWVsBMBJ5wn7UKMlGJNvdeWBMjaqWYxJ1LZF0odAHerJfe9DpfPtSW4PXsr11eeqSTxv40r8V+0a41HX8mU4h2KtVIx+d0ftpkB1CRZXFys12q1fVEvAgB5nYvc68RlE0WH4yTeG7kIPbqhcmjb0VEcNr7l9U4WgMyKQiU0XZLAQw0EpnfUOAFIUWanTJICiel8+A4FfiBYsInIBLF5tVbJuvQyKQp0yzc6YhGg2VDv9gKfZhtJO9oaG0PmQ8EJDYzakHTlJOOGMBU84n316o3RRlm2WBs77JaUlsf5dAlZC5C1TGz5tw4yC+7NYlIMSOFzhBYOCkf6ukNrh2W+FHC8BtZCuuh6H741X/PfZNCW0dI0HWZE5IGueUVNjIvvXhduPMyPpreqQPFuBQ+UyGxBIwgqReArtEqkAVNj5jPiGDJ1rhusKIhpeQzg5PqKu/XECUlbz+ObtNcLrAOIL8qzsLRbNVYfQhAug0cefdR98pOfdKtrq3I+hKFkivTzjq44Fs/HDrnYC8jAQGwJi2fBDD+PoMeJSQkqxHW0od71LAiWtYPoDmJAqayfd/EwroHZK1iT8brGz1h3hAUGBKcWnMACg72ItUcMw5EjhwWAHDt2TN4soogUY6wTADysRQANaFSH8wXQeyuIpU0LTLnPMO46mhd6twWzi7iOpBucmyktvpAixilVYgFYfJwLQYIFC1AGQA+WTu2chLyt7Dcbr2GtH6Frx94Hz8E4JoJffGf3EIPyCaJAN3DrXLum4JQVhBFrgt9wPlw9WAPUxkGcEjN08Bv7l2VF63wfH9yfc8g4Ozy7mNd9KjErVksQeKL1TqTTdKctdCTXX9dsHckY2+y4DtpzYC8DoFxfdStLy+65559Hz6iz1WrlwSSJ/3Rys/fnv//QQ4rkX4HXd8HJKzCp/pLR/fffX5+Kp6Za/dZhF7lD/dgdiJ071E/d0ShNj0VxdCRNo9koiqbiOAMmo49ItPrRD7dHEpCEmzgUimQoKhSd63bUDWE1E8YggNkzDkW71aqFA8GL8/N7RThpVoQWb9IKiXk9BFoBsiAFwWe+5on+Iys8JczG+6MUX9AVxHLoOjHS5IraGVw8ACUYmzyo/k+ehVOpxRPRkD5rLBdmNNk583YXX69Dx5tbCdjMj6Zwfz8SiEGfljHatQnBiTyTN+VmcR2mTTrmmIzTBoFS42PFSd7PMlSrORaZu3mstcpwfPyOfZPA5LC2qD0CUz2EDsAGNPVGvS6CRVJux7XmCSq74pPMF99Ly3dvicK/5TufAitxPV4ggKbOnjnjNtstd8PxY65RH5d6I+yULAJCKm16cOILvam7IhIz+/nz593DjzzqPv3nn5a4EOkb1Vx3LQQIAqzGWlNGsm/E6qBVXfm9xAL4zKEMMEaRVE9lCjLK6rNlAudJUuAlm4V9TozVLrCMwKWEWBvpuGx+yzM4fBaUTxUW91Ks3W6np1DhVSuPAqBgPyI2DPE69UZdy9FXKmpJFNeoWsmq1XFVQBhM7cE8npHWGOENHriIdc23cMj4jQf7g7xErVai9TN1PNWgYOk+jmf0CgGFLoEpBDWLxhHAkP7sp6VXC+CshSkE3CE35bH2e7sn8T3ngvcL40PwuxaN0ww0JBTYgpI4T1zD3pKFNaL7hrzGBllz3u1vNu6FbkJGm8B6IsXrUIE5iTVusK/90civAUi67U0BIwAlm7AYwiKO2lWoant91T3/wgvu6rWrL1UqyV/GcfSp9aT2iQcffFDz4V+B1y5F2yswklf/JbWfzVveEn/pS1+qViqV6mRlcj5N0kNRHN3jIndnmko8yREXORRNG4uiSFw2Suy+T8lO52EXlhOtapn3tqFw51isNs6NoGXPAVDyQDfrY2WPFJpDmSapcSiJO3Bwv2YKGKSfu3g2M/+4uiESESb4BEzQgDwfrGuaYnFz5nM4SM7aQwLn9sVM7CM7NPbAuFyyLq7yNfru+NoSWBNft4UMyQKTIhAxwMQyxJN/a0cIyw//DplnGUCxplwLTmhGpkbJGgq8DtaFZmT6zglQyOCLLCmWOYeAhk8Vms31ew2OdWnPjY1V3eREQ7RBCERbATNvDKm1T/AcuI8t702XFEEXXVr4XqwSvjAaaPDg/v1S80SEPmhF3G6awiyxJ1LuXmuIaH+RRJr2PfPMs+6RRx5xf/XQQ9K4D5aUdmdTGDmCzmGhgdCQgmpHj/ieOGzZoO4LMHg131+W7AuYxPmGiRyASfrEVKvyb7EEIA6kvSkCgTRAYSfxW8b10pickLlERd0Y8QS+MJquOWpn1AVosBw+62Jopdw9cgzO4ZyTlqAs0IVCq6rue+x50+Fb6q/ktYmkt5FkY7H2igZKW4Ev+9mn7ZNOZK6yMvsdvTe743YRE1Nx4wBM3i0C4IN1wvPgWKw3LW7WmkJal3mU+inqMiqyghDkc86HWTqt65SWS6yb9rYaBCfkfzhOU9014gxCHmOCGxL8hoBL3MeePrnu1l0VxtKEwCjck6q0+X5iPqMAdYIwd9IxPY7ErYP+YdpvpyO0J4yy15d6J4g1aTc3tPYJyuwDtDQ33NlzLyJodjFJki9ESfxgr7H+7z7ykT9Tf9Mr8PouOHl5JjX6o3e+s3p9z9HJZCJZ6Ef9G9O4cjJK06Mucoej2B1GQ9MIwa1Osm1QTA1SN4uxlAA6sxqapsosLeun9/7pXDLsyngim0zkvW7kTOPw2nzWo4bxDtprQXzRjDmxgo9MS4U30hO1yZ8er9YTaGdkONbnut5ck5LjYDwSSwB/LepjVCpajE2sHbnlpEibCQFK1qeGmQZskcbMEQM8MosNBBei1UVT1qDGTNsDCMwsNFq4SOdN0omy3iQql5U5EAyp2yYT2dl1cP2a751RxGQYQGiFP4UHBA792RZMEjxRSNDka4WGFvhiR1obxJozcquBKgP2E5cBDw261OO0rgcrXIpVZAyWkrqbnmqIUIRQFQuJt45YrZuMnCAEtyCTpxZqXUj4nccisBRBprg3hPLcDMrBJwpOvMWMHXy5wQhatUliJC6Mc+cuuC9+8YvuLx/6q6yC515vXm/UJ8QthBkQ0zisU9WqCD6Y6GH1wD2nJqfENXXuxRfdhQvnJcZA+lKxyZ7Esup8o5Ef6AfTKnU+fAE6lsAHGJqYbLgbjt/gbrrxJnfrbbdKN2QB1d7hC/DAmi/SV8nUj6E7IXelqLBkrAJpKrci+BL8XpizhgwBHRQa0r9eU2N+uE/IR6z1jeske8H3cAHoxJzxzQJwEuyLVNhqIqXyZ/fOuYnGhNBQw3+CrjBXa021QGH/IFZFAIgUCGTwtU2KIw/Nhi/ryOBo3Zi55VR/8y5X/70ewTgy72aWeVIrLKve0iqLNQR9ZvFdzkmvIsTegD5wS/QE06yaigQeg67EguafB8CPCgauC6ubgHLJxskLUWbrCIUTFkFv4RKXpQ9uBTiR5opwB0ZoNuoLMcaRBsaiGq9vhoqu1PgblhPcE3+Tn11bugal4WoSx190UfSf4nbn93/uN39TA4Fegdd3wckuJ9Vn2iQTExP1drs9mfSSWRe7A1Gc3JjG6e39fnp35OJDqNqaRv0JxHplJB77lvK6TZRnGuHFrZH/Nngc62tQIO/0EUjgTAFUQZsLLLmetSz4f+M4DQLUlERJ/YNA95VDFdUrwxdtxZeM127E6OCL7Atvzh8b8zUWkParLcZh+pRbo4x1BTEC0NqyXI98OkzcSY7RGGxJEJCDAZMv4lMw85RGmsdpmu62lUmS+Qlw8bE1do1EKDPLxvexUMCXLWSefom5MA3+mHUkvmsfMJddjy4nk40j9UF8hVDcAyW+VQOvKWhgqX4fxIesEgA9CECtuOqrrXr/MmaG1XK1jgvXnmCVjBfPqOZ9EYSmIzFiR2yascYWIfYCzeGm3ESj7iYnJtzMHgjsms8QUYGmyp3GfFCrlWBLE/grYA3P0+tqfRTvwtEsFk2XxDycPfuiuGQOHEDvmlmHXiIS6+AL/qGnTw7yc/wPJk2hAwvJ0tKKe+KJJ9zfPPKwCHBYeRCQiMZ9EI4Ys1Q9bqmpG2BCC7NdkewapG1OTe0R8PXEk09oqvCVq1ltFhHQqZNsGQSDt1ubsu3FyoPmiR0EKWoMAFKl8SwHDx10t992u3vNa+5wt7/mlPwtmr5SEzaKbybp46aYtp01tZTdJHONewrtVLXZW24xUGBpASEABtaXWr9ichUVYu3ze0LSxCnAfYNJtVpoGrMA6VgDPzF3sEYhIJh1PeA+Q8AxxiYWKjRzHK+5PTMzbn4fUsInhIYmp6eFb6AgnewxxMX45oFqGQWtwD1MnJEHpINIpVKqf2vJHe/D9Q1As8czrFgvpcxHKy15wEOJySq9eE4t6ODEFuEZFuhc4pyAJFGjxQeUY89ivNijACBQwuCqA68TCxoUOpS3R6dz9J5Cc0vn3OrKdd0LAD2m0aeUQ/Bp2wBpqJmDN2hSArgRE1WtiUUNc4B7a9FHVPfWZoDok4a4LcyvtB9BXCBAChoUrjcVgPoA3m63s9Lrdb/e63U/0Rtrf+if/bP3ru5U/ox6/HfByagzFRz367/+62ONRmMi6Sc3V5LKyTSKXhPF8QkXR0ddlO7rp9FMHLkxl0Y1F6Xin8hqkjC+QRqseEZtkH8GTsAJuHOo8TNYwmaZ7PAZ1HWiRptMr2AKsblWRhxZ1zCtc5FnXeiOtUJaYvsjn14qe1vNvCB6muMF+VMzQPVQMBtv6mW5Z81O6Ev0vsZO+HoZIzyrWhe0m6dOnxVPWVCIV5i4GJqto8DBMznpm+JnQTQ1ZfYMZvX8SoV3di9lVALQWDqeKbasMSKXyVOKBdT5e3FtaBmgRYJxBRIMKV2eNxX8eSEulgaaxpld4rWoTBD5gkt4BK0sqn1pdM3EHqbriTXr9qXgHoJaVTtMBAwAaDQakxLsicDTiUlotxMedKJ3DoKgYfXSmB2AGyFdqb/ia4tIOydOdx5HROggXYZbWt+JgpOABp9iaamCsdfck08+5Z577ll326nb3CFYFvwTINbFhCVlVJPr0Tkhiaux1xPhefHSRfkB5fLhUsH9Yf2TtGKkXsqzqICAtUL63aDr8uamW72+6hYXr7jPf/6/uueef05Ahgazrguo19L0cOd0JLAc/UuQxaN1g9BBuCtzPD+/4G699aR7/evvcTfeeJM7cvio9CNCkLmA2AwlqFgUo2uQSZP/rTEkNvic1hJaOzMaF6tOvgHEzUBAQFfBANTzc0iLos/aUtykPAZrzmaJly5fdivLyzIWADwoJeqaQuuLvPIzYosQH9NgXA+CONGU7to1oTMEHIuLEi5jHxiauZhtoHnmMh/MntNtbEWfiVcLa7pIgTglVvJLYQ9MobYB9Xx+c19SGWga8wKwpoBKs5rEXS5B93lwP9ZAg8jzlh4AG+x6LdZlKAvShVwtNOJag8vGKyWacABgn8g+wbwB9GhKOmLBUldFV+JUC8kBbMPaqPTecVcvXxaeLW5Q3wkZ+8E517y2vHSutdH8WNTqvedn3vMeFBh6RV7fBScjTitSgT/84Q/Xu93udBTVFiqVZCFx8f5KNbkliuOTsYtvggunn6ZzaSRF0qSrRfYiYvfyLYvI9EQphZg8wSsOiTLTYw4S9OQMvAet5Ud8FC9Md168Te++tUL+FjeLByc0A8P8L8zZl9pW3gDrSEWYi5g/PbNgfQnNZvAlzD0vCf2tOVPNs26sTzwHFgaEDZkkBQbI8PdpnbQo+XMGBIB/Bgo7jWnQceTrYwSgj39QC4mphyCpfupCygMbtUS1Tf/knOETzAIBdbSIMGbExo7YuBJdH0VcuJcOUFPCM/cTJblXMukywGNBUOcWr5qY2+E7BzhpTCgwYd0ROU88lr5Ym1lDO/V0G/E7zi3nkNk2zEwJaYxuMFgozp8/J8Wq0D9HXVaaom4NbPZ+RdfC8aA9mLRlpjyAh9ATP7zPQrKgEdotslIwndIv56WL7oUXzrhP//mfuaeefErmRn+DRqzWQ9FqYUnY7IjgBvjWcUbSEwjZGocPo/jWre6uu17rFhb2SUVRtZTkLgjdhkwpzmuPyDz6FHjrurGxC5aW7L/tfuL3mXXETGYGkPx3ZfPJuYLbDdV32SMHe4VCryjrRpWL3HWB+YKVCteBxRAZRlgXfC/WCVrVCBQ8L5HnsWn9+lBK/pnC5eu0hM/nYzdk5zCOwxOrYjHd+X5Fsr0/8HdIhJ6usn1gFJRwTQb2ih2Dr3AtAN3zTwYzw7oB+mIrBql7kmpmEfYoM83wKRY6gF3pd6Y0CXCC+QWtXDh/XugeL01c6Em2VxxH7cXFS1ebG82Prl5d+8VnLl689sADDwzWGBjCY3fy03fByYizhVTg1Uur+9tp70RSjd4YR5U7kkp8S5IkB5OkMh8nMWyjSafTiXv9Pm0eQTxIeXZNyBiGEevAsRrdOeJT5IcV3W+7i+heHwGcZNqrXpGCwcY9MJiTjEg3GirA5nn5MHEuXbsqnWoZFxJ+2utbAWSF3XbPxd9xbTRwE6uHSWUsC5rjeWQUFJgcB8dggQtjQFgtF5ozrA02UJFVIHF9MmGm59qaBpxDa6bnve0Y/Cpk14JWVq1pWi/AioCaLtwKqOORV/pFDAUsI2BK6t5oZLEl2rJAC6Hlz8fiX+o2AFVKZomngTA1lBkIGJ8NBqS/XiwaWcuDXADje8Qu0E0AwXX06FG3d++cL0roBUdJCwbOG4VqGJ/DsZAOIFQZeMk15fONSfVarcQJAYxuw0hH/upjj8n3tHxRGGOsUnjN7AvEYSEN+cSJE1J46+hRpPdqX6AsRgtWGqbvwyJlCimGeyK0opCG+Lzc+/zk+oXfC2dR6Vy4hbYoJf4o3o8ZKC++qK43pMgiGJrPZK2CzN6z9K4gbtOtra9LGXXEqdQbDXdg/36ZV+47rpMdj93/4XNZ3mqtSAQd9ju7TgOAoWBOykBaGf/ZKc8nnfI+bBvCwGfMNy3QWYr2Zld4KvYu51NLPvRk7wKc2ABmBH3Dgnf27FmxeDFwGddVcBJ3rl5dXGk2mx/vNFd/4epjzyx+8E/+RP3xL/Nr51LtZR7At+LlEE9y/PjxWrfb3SNdgNPkYNRPJQU4jtzxNI1uiZP4YBzHc0kcT8ZxXIe2AuKWhabmVvBwZRuaDMIKvKK5GSRoD0yKeUfp1O4GmHBDl51b9Fz2O/tvClNuCvxNgcC27Nh40EsQLEuTtNZuyCu+5nOloMkGbTLocyf0lVlOjMmXgMMCACtMKRhCS4AFCXburEYIpgHNWeN3jAvJC65QaNrMhPKKrR6KmMq5Ovd5/xUG77D4ma01wiaO7KzLLCAwLUlH9Cmk9jmshj6Y0qjmaVApAZ4FpZaWLLDDEzA2AsKJWSnUvDEmABP0p6FgR4wIxtzr2yy0/JnD9QjpkZYm3JsWLI4JY7CARqwpEuDYc3UASzRZSxKJpbhw4YL7zGc+4x5//HHR9iEIqHkSoPDeEjtTqUgWECwmsP6gezFACdJ9kdnEQGC4eyRLx8d7MKBzC6CwVgNP/EV7towP2e8l7iqoaByCX66rFegUkLg9xo85QQYU68AAoIDOWEwNz4TAYWZoYW1xPAv/aTE+7eTLRop4phBEWN5pn7ns3zx+AKAE1qCi38LzhoGW7QDLKABF+ZLWUcmyfHz8EAGK3YOZ0uIbU0IJkb3hW3uQdyD4GHySQAZjxRzjOwSasy4P74l1S5K4u7R0rbnRan3i+tL6L3XixfPvf/9HXpGMne+Ck5yyJBX49ttvr1y8eHG8Xq9PR1F0PHbxqTSN7kpddGccuWPOxQsolhZFUWI1lLw0ttfa/MwWCejwOxJfSKijEC7Mdv+tXgPPO4LmgHGF2gxNuvieVgCaGXE8GRG1AXh8AUqI4FlV06J9KzAJFkIz9qhzRKAk6X3e305gYgs2WfM+ri0mVFM1FXMVgi8IIpqx8SnCHi4Qb6WRIFb/Zh0M3tuOH99xzkLrTMgoRZh4l5JYTMRHj6Ji2ucIzwGNCIIQ1hEIefxNoaiMCcGN6v+297PaKdfaCit1X2lVX9IBtV3OH2mctEDGid/JTCHI8Jb03nZb5g3BlOiii6BVlF5X909f4kKkvkrBq0yYEYRwbExptuCQgpZjklLjm5tust7wgcnauRgBn1/+8pfdk08+KZYUMHmAFgJsWg1wL5rbAUTQSwWWE7gsAFQgCCCIOT/VMVipqll59yzbxDxnmSBUi6C6P0JwEf5t9yxgJRrAEQhYoG5pO3Qhct6YcYU5wHrhezw/LCgAKtzjuCfWFsIQoI8dklmcDFYxzAuqpeI8jMeuDcZlaXE7PhqC4pAuhoGVImCyHQCx5xA4hOQ5DEBxn1pwi++YzUPgYi2RTMlHbBN4DOYdv5OvSDyXgBPlw+SrzOZCzArq82BdaL0EiE6SpL9yfaXdbrceXFpd/WW3svHCL3/oQ0uj8tedHPddcOJn6/d+7/fGNzc3J7ut7klXSW4Zr1VvjOPkhiiKb4jjZF+SxHNRlExGkasj0Bn7gYJDPn1oqTB1mF39dYcRfrZQMKX7OiJ28YrACX7Pvve+6t24dXZCJDy2SBiF1xmmkRFE0ErETWHN5tRaVSNA0KEyRzJNyyDtv61QLAN7ozwz72UtJUUCmUyd9w2ZCwUd0zfJSMJnQcdWMnoCsKLaDTwvZKxFzNIKmPyZfVuBKZSAR8bUWFYTg3UxNG4EAlBda4x50WwPBGxqLEcZXYZjEQGCyp+mSysFnd07Vrhw7QgGMAb6yiUI0ldnZR0dACpUk8ULIBbNzDCfobDi33Yew7lkACLdatYNRQFBmgUIQern3OyslAjHmnFscGHAqnPmzBl5w0ROqwCEK0AHwBYtCQCDAIV4DgAT/M7u3tl+QA0YuD1975nQcrIdbVtwOABAjJUwXFeh8Y5mell6JzCwn+H+w7gxJwxwh6DDXIhrpq61WPD8nDcWqmOPGcwvmybeeuut3t11VGgTAIY0o8HyuWVuu3kYxq9CUFLGu+38FfG7YTyQ81Q0zjJQZfcE9x9plcCEa0Eeq2AUmVIIflULFhUfVcDQ8G8sS0bQInFaqRYvxElhLRDnE4CTdHX1ere92frT9fW1D2z2u0++612/9tJO532U479jwYkPcK00m82JKIqm4zje2+tFB2LXv6eSVO6s1cZujpPkUJIk8xW8kmpMn690UxVtVzviijDxDbnEF+pdPD7acEtTNw0WFBLPmD07pCrxyf8H1m9rhLn/uUiFGmHlQ6AxwimFh+xkc1pwgvtTW6bpW1LfvAlThKM0KMuj1rkhrYCnqZNaGjUTFkDayXPx3tRQKJxCVwaOCzU3e7/QRUVNHN9bgSdCd0PjGQi0QvAVjp/rZpmyBVI4nvcfDLDVEuYQguir0phQEzneBCMWMOTroBk8rRbACauYDgYgF42RAqPnu+FaqwvNyARhuK8dKzV8upQosGgxggsA88SUX1gZdF5R20Qrw1owMhCTYYJmjU9DAAAgAElEQVRFQ1cqGT+BmV0rgiULTuDWmZ9FyfdYMkektk+3I0AEwhX1Ts6cPevOvPCCxE0gtVsq5Da09gsCZpH1xFoee/bAWqK9gpCtMrNnRuoDCVD3jQ4z5cfEnITANQTKVuPmWtl9WypMfWE5NggsAimW9ghgcH88A+aPLS1A6+grg/gTfA+rCWgRQAPAhN3L2fwOcwrgCRcXwAksJ7Aw4R44nmCRrkZapiwtDgMJw+ZhO5BCcDLK9cPx2D1Utm/4fZHCY0GJBfqce1okaZXtdLAvdN9KmrDvG4XjGhNalM/yYl4T+whrAfca5xZgslKpAJykm+32X2w0W/9Pu9V57Bff//7nd8JnRz32Oxac3H///dXV1dU948n4iW7Uf0OUpifT1N2cuvRwEif7qtVao1KpjCVJpVqtVKMkqUQUQFI/Tfq+EJyg4p5qF4x7YPKqwSADXTnD7rNMSxxcuKL02fw7DSLfYcCJyUQYlUhG2fDcsEWbnoKCQoLHWuZvLRC5ppBqAatUyzvbN68VWk+KLBmjPicZHsdnmTG/K9PAMR5rJeGmp2CgILYaLNIDl5auSU0Cy3SsILeM0D4bzba0tli3Ehg/tW9o5RDe6q9Ho7eGaOCs9cC55nPZ8eqYtX6EfR4LpMgUQ81cGas2RyoCXqEGaecVx1vfOqusSpyH9HvR7CDMgQr6epaqPl735d1Naq0FJwNAxVgNaL3CZ0hbNiiXIBgCUrIbxsfFMoSiWgAn+A6WU6QNA0SpReC6pEYjG0iYf78vdS7oLtMAYHRYnhFrgrp7xiUrSiqwJlq2nhVyRfnx4CTcW5Z2rAJSZPmw+8+C+0yAQuMOUt6L9ne4v7jeFuxh3RAsDIsS3Fx4FliKJM14aSlzL2C+QL8AJnD/4BPWJMwLXlgLAB3uVWvl4jMO41chKAv5p71GSNuWxxXdq2xuLNgpAiehxYTzZp9DrR1BywCTnUT+Q5BPBWp9fUPrHaGeCSq+eqsTAtWhoEBhgctncF/ActJ1y8tLAk7oQgZPAS02m2tpu9X+7Hpz/V/1u91HT7/7V54Ylcfu5LjvKHCCjJtz587VarXaQr/dP9hP+kfTXvQaF7l707R/zDl30KXRZBRF48hEyIShVEOkqVvLqlvtXQjVFyRjZdJhi0B0ahFyiJKLzi8i4mGbpGwMViDthFisoCw6r2ijc6Ntma+gyV2RcJNKs5KKmrsTiphx0T2GaSjbPbNl6jjWWhTwNxkBg9EIWkNQETJ/6xPGPZD2h9oYYByh0LRrbZkkxsL1o+ZP9wsYvg0chGuA1hEtWY4S8do/xZrkw/mwViGCBGZHWCFXxLwtY5VxIlvZZD5xDkLBGc4VtTUcx0wljAvPyoZoFEzcT5gPgBNkIHH+LOgJ/x0yfwK9cP0tUKLgFVckCgt6d5KNmSGQo4+ffn5rKaQrk5Y+jB2WBGZEMUiZAklilHw33sxtbIJfi57N7jnG8hAUWprm3Nvv8JwQDlLnxLjy7LyGa835pIULf1thibgTvrGOtJxAaOI5cR7mBWAToITuL3b8ZrNLCl6MkXvPAgALEsLvh4GTomNDsLJbHsjzdgNOCNbJd0gTnH8LTDheusvWVhGUvZm52GjJkr0yXhPQyz4+zJ6ScgMo/La6KjFT6tLtyXrgN804a31+Y33jI91e9/On3/X+r27HU3fz+3cUOEFcyeLi4szY2NgbY+fe0Ound6f96OY07R9OXVpL+yiWFqGyvLGSaN8b6Q/h+03kQCXX5qWQGIKLfDXO7TZxKHyKNMlwQUNwshtgYgV5EdjZjojCzT0KSOHG3ML8vHbL4Es7HmXa6H3i+6GYFuZk6NSeuKkYL4ExMrNju+exv5MJ8Lq0Zlitmr+FWS24NxgCG3rhkwLBAioKN5kLKZKWV+u082OtNiIoggwijBsCDMKMMQvsZAotk5kQOaPOa6uw0FqRSd6uL++J4/gsRcy6jE4l20MKsWlGAOeR86pBrFrOnbEJ+GSfFxyHeaXwZLwGy+DjGelHZ4BlhOrL5hUCZtJi0TFk6ASgg0HBGtRLECmWBgQSIgDX73n67QnkLLDlMzCDh8/N+cR1sY6gK7zUmqJBrHgjhZZrKrzGBJtboVokpLF2EDTWAhSCfAvIsn9DM/dxRpyvkK8VARTGmhA8EDzjWIwFc0ALFRVACyjw3Db1lXTC9hb4jRWlOT8WiNk1Duk15JlFf1sAUkbvZeeFeyHkl1ZBsceW8WICMcwb/k0eZxUiSyfcR2JtXFt3a2vrYgUhb8sTBZS30tob9riCRQX0DNcOs6YsOGm3W4+0Nzb+MI36n/nnP/feR3fCZ0c99jsCnLznPe+ZajTm5qOofUuvl97mXHp3mqa39XvusHPpbL+fTqWoTeILhIIILIPRwmeqjQlqjdWKIr56KSWcaFMlb3Zk6eZhWptlBlZg2c0+CvHu1rUzKoGEx1Fbt8xk2IbkRg8FIZ+TWoAVhHSX4RjU45A27oF7gJveMlkKDgqFIsG03XOHQoOCygIgauwUXjiGwofmcRvUGgKNbFwsl531udna28bSEJ8PjASmbjBpdmellsmeOxzbICDU62vxClmZLS6XEJzg/viOwKKI8ZNR20+9PKu/5oCBTJJWBevuIgizmiCFl2WiACcUdASqACdwjXS6g2m/oeAuEuScY4yJLgOOgXuaGi/pFfcFOGmurQrIxPekAa4T7sWCWJwbAi8CBTwXaQzrSTAmrhxvbue/EXcix/u+WGw7EO6NkN4wLmrM3HfkZUN5lLGchOvOv4vmk/fgXiCg5x4nCASAD4uw2fHR0sQMEloYMS84F4KYHXwpQMvGFdIo+QDpZ9jzhUCE/GUnPNDyQdJ5yIvKAArpCHTFoHUCklCBoAsU1ihR0LpaKZl8m2BHaUdrp1HeEfioBVbbixAEYs18zIlbX1+D5eSLrXb7471u+pf/8hfe/dfb8dXd/P7tDE6iP/qjP4ovXrxYcW7siHPd26PIfX+apt+fpv0ber10AVk3/X4qWTc58eaLlRO6LKEuJGCKcfPQbCmLj7Lg0ovEBrrmoMaifCtISexW4BYtZhHxioFhhy8rgHdyashkyjZnCApC4cYNwTlgcGcuCDTIGPPIviyWaVnGwmeh8OS9uXl3+nx4RgopCiQLAJgCzKBOuhzADHBvBpfSTG3BinUP5EAXvTdy15FlhJxv0hgFNdwaSJ8FY6awJG2RCVnAq8+RW2hY54R0ao8N7281UjJVznGRi4AuoeyaXdX4bMAw5gxMD4yULg9bawVCGs9G9whrrmAtKahxDaQ58m/puhqh+ysq52padxEwsbRv9xuuQwsRgQnpkmZt/M41EJAFi8TKsliGQCN8cQ0w72x0x7Xk/GD8OM76+/m8oBPch+4MUYRMFpWAE++aI/gk/VslwPI1jq3IQsJg+/A3VLBFJlLWmqEERIeKB2OBaLHhumU0nyQCLpiRA6FnrYzh/gPgxjVtXBXmFXOIgFnQC2JXbHE7y1OLgMkWIB1aoti4M3A/5zJhEHBbPhPyP8snrdU35E1l4ESAcLcr9MI6UAwExr0wL7TYIs4Jb7Uc96VQIuoo2YBz4cdSnkHdNXhbJQ/HApyQhzFhAXwHNNpEo9bNza+025sPOtf9s//7X777czvhs6Me++0KTqL777+/0u1296Zp8poogqXE3ZOmvVvSNL2h33eTaT8d7/fTOGewpkgVu8xKGXMhR/0UgtVmV3Yx+W/GnWS9SozbwgoPCmX7aZm3Xbwigh0UGKUFHEtpgMRetonKTiTT3o31xG7QMm2NG1/XJA8wFo+G1/apyVsmQUbDtbRa4agbwd6bggQbkZoKLREEWhSqBCk2RsKuWcgYrfCHqxAl/PEiiCHzotBlyiWENZg4mutpMKjGRNlntetiAUcuPHxZd6FnFrQbDFglCLSfON8WIrNCLFwHK6jEvL/RzCwLNO8TwFnQZUGddWngXrSusKOxtVJZsKDrr63gLb2FQMX+HQoVXJtWUcwn5tFWL+U+JjjZWF+TMvRYJwpEAgWMndko3Ds2U4lzzH3IQF88By11BDNyX1+JVi0n+VNaEBY+N+9R5DrdTjhqzAm7cQ9Weg73nKVzgi4INYAGzqeNxbEWi4x/ehcf5yizTns6twAGAhhze+jQIdkXuA/BS7jnQkuS5XscRziHIbANacju42H0FM5xyHOH8Xe7lgSsNs6N+5LWErjuMAekYe2qDh6hCrJ1oWllWKSJKx8IX4gt4fG09sHtWKsBnKBvz+bX2q32n/bS6FM/+86f/6ud8NlRj/22Ayc26NU5d9K5+M2un97r4vjONO3PpKmbkE6s8rZm9FzIswmVNtXyRc7E/Yrul9ozhC8lLs2gyfowRL6RGjv7SiEj317cN3SyFU1BBETCeWgBAZCwlyy9mGPT+3P5ypexCIAQbb8c4KQM7dvNGwoznmM/i66j48Nb409snwu5vsxB3rRrC7O1U+R/zFO4vSWMnZRNd1UIBgaJ0aSM+zG+Qfv+aAyFZdKW0eH7ARA20L1VAYGWd9fMGa4FrQy4Py0IzLjRypraJA1R+MgIKWN+ReBEQTMEG+letaYiDdtel+ZdfIbA0jJQa0mR+0tZ/Lw/EoUNi6rRLUXap3APaYcmfKY9s3s1AT3GpOCpJ370kN6KBAuFtn1OAkQKAFyHz06mz/NkHtGgcKMlQb9YLwJn0gaENMYF4cFnp+ANLR24LsGJFSQM0pWeMHGk1YS95cSOPdxT9jeMg8BgO2Fp11Oa3XlftxXWRcI+XDP77Lw/x4D1o2WIqdl0ozMmAvPDdSBd8Dfci24LBM5i3jDHdJWVKQRFgILPEtII/x4FtBQJ2zLeOgrPDXkhAapaNMazuCdbQ4aZOATPOdhX/oJr0Mqq+wPcIJd/9nl1nvR4rAFpX6tEV127jbT5ztc3Nlp/0et3H/zZd77r06MCjp0c920HTt73vvdNNBqNOefc29I0/Vvdbv91UZQcSeJkNoqiKgAkgYl2CQVzhpAhU1NtCaZh7cQ6pi2pUZdjE827cpeDZSIkKHTAHWQaLFo1CDAGu+zmv+FcKfnt0a4Smw/KNd9TYy6zuAzbBBRco6D4IiauY9xaLdQyNssIKKiHEWaZBiG9Wdi5WYJI6Z7wZe+kSy27suZZGrqm/F7vrCEQeWCozCFTlONEGmGhRTtSbTlHNDHbQmBFgYUhSLHgxLrwLGiQ+e+rK4hghCnAzLKhS4NxLhJgKqZcX1/Hm2WtsLOMhowN85Gvm1qiyJh5Li0SlmEXMe2idR4E+mqFxJhnZ/ZI63e7V+jbpmZGC4WdQwI/CiZc38bRWLokiND6JgrAyKT5mx0fQVZowWS6JS1mHBfBBoECxiauBmlz35IaJ63WRlZmn/OH8xlfQcHA9beWKM4nLUs5APRdopWQhVbVDYTOtoOWkzIhymtbGizbh1t4BoQUAmKDku4hOCkS5Hb/cK24xzF/pEWuiwW9pIOMpxp3En8jrdJ9S6vKtiBDzd/yyvdGrmzaOQjn1F5b/s0L7aCaQwiQ7FqU8WyCZvACxJrhWQFM4NaEBYlZTIzLUtdLU2Rbo44qw+jqPFiuQPZeBRlSWn17cI00xozfcY20ujEsvaKoPbmyev0z3W73E+/8+ff8yTDevtvfvm3AyenTpysTExNjm5ubJxKX3NGYmnxbpZLcG0fJ0SSpTFUqNRQs8S3YbQaILg78czmzRnbCpg8mArNT8xizdEikuSaJGhdaGRa+PCUy28tkq/87ZPCWGZO5csNaRsvfuLnJ0EIGYLXHUKuy1xiZUZkDizRTy0jss4UbeqeEqnVjckHKjRJucvuMZUDHzhGFhTXhS5bARF3Lu/uKn8zAoBsnFNxWSFpmZhmNZbx2bSHcxsfrIrwtOGFwK2t5UCO3wMZaKSyTtSDFglBqQ3KeF+KcQ8vw7XchjYaA04JOK+hJr9Cy9kyh0Zs2UwzpOLy+FXpF87wd7WDdhF5MgbIiWgwtPNQQseaw0ljaoKuMc0wtUjJnkth1NzfdRnNdsmGYxm0tJwQ0ds/YdbG0WrZnZf19FelabcyhtQKzdYTTmC7X4fqRDov2xHbzCQuzKym8F9JOSPujWCRC4R/yla30qzy16BmL7rcFTBR0HmYcWNmxRQBlu3kbxlNLwYmPcQnPtXsTlkZk5LGsPF1boEkAE1rewNM0ADp1Y2Pj2iLDWHIxV9gjmnKvII37NweVmuHDecHaKD9C8nyK6z+ztLLy+X6/99F3/vx7HtztnAw779sGnMBigkZ87Wb776Vp/0cmpqZO1RuNIxONycr4eD3GIjEFkdYGLIoKIUWiDPwRrbTTlTQspFJhkeK4IkWBYGLX5kipMDIVBgjcVI2m3dGOj9TQrTANmSIJD9+HmlTIqKyACwUiGQ+ZPz8JXEINkW4kBvyFjKWMwZFpW3BmXRt24xUxmp0ScD4veZAx7z1szBindcfwWMY4MI6ERa0ogFSoaQEwBm0yC4Cbm3PJdbXxBaHwtdo6hbMNaJuemnaHDh709QN89pe35FiwRy0xdCXZ9ca8WAFKEzjnHMeCLqFRwSoIky5fIXgKaY3rwLUW5maK+dHSwP3FoGFYHNlbJ6RZS/sh4NT9tvOeUQAm6BeClwVppFu6DnA/uhPoIsKexnMTfOAYuhW4Tyx40gC0vut3e661seHW1lazpnRMI8c4CE5CRl9k8RymUChtIg5A3Tpsl1EEEsK9YfcdfxtpL4pHdbA30nb3s7zB8oOiMZUJfn5v53u7+4bPVXTt8Dv8bZXC/xYAhXsnBM3D1oi8gwoMCqOhbxPpHLIDtMq+QwQSoBUATHzS7Yj7gweguCV4Ha0t5GuML1EZlqfPMwYOn71ex220Wi+srKw80u/3/8PpX3zvx0eipx0e9KoHJ4gxWXz88fr18fETrue+p9vtvimKou+bmZ3dOz2zZ3J6ejYaB3pExLKYsnxnT/Zr6YNAfWdGqTuB5kjQoFpZBLRzWv1zdmZWykpjobHorTZKj6vPHp1JpSZHZjEpt5yEhElmGW7GIk3SblIFVwqErLCw2nn4b0sf1tpQ5KYhs6Sg4N9WsNiYBbvxrIALwc5oNKrWktzkqK6kIu17GOPCvSicLCihT5aagpo3O669iSh33ZgWXPDvcP5CqwZBAhkhfufGZuVW9rKBhWR2ZsaN1TTTw2q3ofAO59nOdUgTofUkZ/ba+EtLvPu4F2PRoBAm06M5GfciHdngRgpvG6THeZXj1R+XWRHL5tSCEwumRqOT/ChYLtHugEKH17XghHTOZ6PmbANGmcLKJn3KkHXuOJfwuwOUICB2w6dtwuSOEusEJ5gXCrwQeIRultCCwqeS7zMurfFtUkRvSDZSESgI6SWc20LQ4t2O1q0Tgoxw74XgxAr8YQCl7LyQtovuV0Qnw4CPfVby2BCYhOMunJ+dEqhXIIYBkSLQQh5C5QrgBG+712A1QUwI6RTXgRxDkUco2YjJQQuFJjLkkPkTRVIxenrPtLiKGHCfBy2r25j8F/TKRo3I8tnY2Di3vLzyWC/t/8EvvOv9/2EXU7HtKa92cIJOwvUx5xZ6UeUtfef+pzTt3x5H8fF9Cwtu7/y8m5ndK11DoQBYYZ8LbQ1WtcxBU+CQy63MCMgT4IMBfGBWFJwKTtTXjQWke8cKmzIriCXEUPiE2jL/toKH8RD0DxYBDzsOq5Gw7oEVOjY6noRv/eDcsKHgLBIuoeWkaIzl1JkLNApGxieUjcuuLe5FPyytKNh0thIi15uCqNPx6a3NVVlPugBxXwpVa7mw48G1bKCjrFW/J80cmVYJrQZWNzABvLNYEhMQG1pjeN8ijY9jobXE0o9dJ50XuCw1yE3XDnp3bjnhGttntR2ScT22uNfS6tolmN/ZtG2OR4Shb+cAJmOfzdIwvw+FQyi8t+VkmTTX57PzQUBraYeH2/mjxsn0cNAL5wTzwXRxzCEsJavXr7uVpSUBKQB8hw8fljeOw3VZcya0cIXPYnmP3a8WoMCtIzFTCMrHGnrOPQyYFwn2YUJ4y29F4MTHbIQKRwiI7H4vAyVW4Mv5UBRN9kjZsxUBFEsvRfcrEvp2zGXzUgZyRqZHc2B4v/Aa4XzY9ccew++YV1RtxdvuSSg64C/wAID+AEaWl1fcpYuX3IULLzk0o7y8uCgVekHTjfq4m9s7Jy0EkPF04MB+6YytjScbGcihnMC9Wb0Y4KS50by4srz8VL+X/s4vvOcDf7Cb+djunFczOAEwGeuud4/2+9239aP0TT2XvmlyYnLv5NTU5IEDB93s3Jyr1cZdhAAyYc76VoGsgoPAxArcVguV8a7LcUoA4wJwwg2pG4J9dpiS5TNMhJmUV6u0v+E+NprejsUKqEGzcnkdB3tOeC0QBN0WIHRr4bBWFmtJKQJXIfiym7/ouUNz5naEyTgT7e2iwG+Y1YRzQzBjixXRlWIDKmluZ0wJNpxq0ZoZxLiFEGSFzMpaTngsTaWgHTANVjbF5mYcCedX6NJkjRGEhlY0y6iKLG0WFFhXm11TPJcIjSj1Qd5qreFc2KBCWkNYf4RpvNZyYtN/ydy3gBO/D8hYQ2sU9yPpiYJ65/TiU13d1uwj6+a0MVpWIFnaYmomGT1cu6jJAcbO2CNYTuDWmQB/8MXRTp486U6cOJHV28B6E9wQvNJ9G2bPhABly/5gRq/GUAs4kb09QswJjrOxFfa5Q1AxIKQNOAkFfnhe+Le1SFiwPOzepJGye4V8LVw/7sUQiGwHMMr4dNF54bHb87GtRxRdY9h3VHAAOuDO4T4Fb8H+5F4BDYNmkVb9zDPPuHPnzruV5etuFbVP1tcFROPchvSmqoqCgjoo4/WGBK7Pz+91N954ozt8+JCbnZ0V+UjegM+86nQf9YSuLF1bOtPr9X/rXe/7td/JinvtZkJKznnVghO4c5566qlDm6sbdzfb7Xe41N3nkujm2dnZCmJD9h846KanZ6T6sm4cnQFYSVXrRXAsOjJqUJC1VEBgra6uS9re5NSULAosJ9SyVagjzYp9djQqX4WCD4iNbOBWXiMg115la8m44JtH3wz2NPAj3Xa9paS+ZLOoKdsKaCsEQkFHy0LIQEImEjISK0BoarRMPQQoIZjbzcbOwEKJ2yNkWHgmMH5aJ5gZgo2GF61NNqYEwc9qvtQME6GHft4pmKCDz8rn5Pzhd9alkKBaabKnbe8JTOgi4JyKZi8l0POy7mUAo4h5htkJnIfQipWDOt3qfE64IDkWCk6acMkM2VSPGhrdPlaQDhNKsnbGchMCE0tPFnxSmO4UoKhLlZaiQcuQBVIY/zDLJNwyfCPokOAEAIUxKbhPrVpxM9PTbsKDzlOnTkkHXRYDw7xhT0tbi82OBNlrDBNoVBWj8pep1ZIdpG4dqadk3DqcJ7vfrGAlXY0CMAZ4gC9fP8p5RXRQBBJCgT+cfnKeFj6bPQ/3oevZ7pWie4XzTVoeBlDKftuNHA4BVDhHRdfEvgM/AR2iqzPdxEytx75VS8myHHP12jX35BNPuAvnLzh0Je76jD48ByiIDfzWm2vi4sEyo9Hk9NSkgJObbsL7JrHEEKBQkWX9k/Zma3l5afl8r9f/zaeeP3f/Aw884LW63cxK8TmvWnBy+vTp8UYy9tbmxsYPLC9d/+GkWrmxPtGYmt+3L0LuO1w69XrDtdodjyyZLaAdQAFMkkTbRSsz7Igbh5oRNFoNQGOTP414zvLQstojymAY96Fpv7RqKPjQjTRYhTbcXJbhqzAU1p1r8L7wm36l32NDKkDi2CwIyiOti0CCBSxWaFjNPRQmZHIUKvTlUzsvAye7JVe4yLBprLvBghELnuz8ASBQq7DMx1pLcosJQSUi1jUiHcwf9KBvFCpSQUdXThhoTDAEYc6iaVowTbvn2sDjgfn14KRsLUKwadeRa2PdF1wH64rjOXotpUE8F8q889no8sKYCayYusznZkCdjdWwriXShJ0badyI+iOmlooFxBb0DZ6nNWV25gpUxUNaHXi3jjBjb5Wk9Qx/YwzQQgE8wNQBOmD2Zh8RjIVzsjWVWy14qFyMzb26siKVYhG/e/ToUXf48BEp7w0+gsya3JWkVla7p/IKvULJWcHHfB+Z7309JQUniDkp3t+0pNi9gXtCQJVl9ZSBGrHq+fMGQIsHRkWAgWMvspzYa4SApwzIlIGSYfxzGCgJgUaRxSoETJZ/hefvlreVgZKi63OM4FmgWYIxKkT4hEXl61//ujtz5qw7f+ElySDDejcmJkVeoAv2ZhudszWzRztns6lqXkYDcShw9dx1153u2LFj0oCRbltYZbCuY2NV1+11r6+vNS+lae83Li81f+vixYvdBx54YGvhpW9igl6V4OR9P/2+idZ4a2FysvFjG62NH7p6Zenusfr4/PzCQjwzOyPpVrB4gDlsimaKLZsX3aKQQQYOETeZrlo/nBY7Yq8cX7TNukDyjcYyAHA9qABjIbUiFF9ElCF4CNezzOSrAYCD8TI7oQWOj4ykKBagSHDyPI5ruw3OzbSt6ToYPJ4NaagEXyEwoTC2WreNL7AWJa5vWNk1F+4I+qQGBt+3ghYr/Cm0QlcHg9HotmETLWaHcNy8FoUuPjvtwV4wloGH1i/rrimyjGnMk6bL28BPuMYGs3dU9+Y+YBND2wXWulcwfgLEEJxwHAQndk1wXq8D5WCwWJ1dZo4ztJxYy9DINC3ptjk44ZhsIDT3NEAJUjLB7F966SX31a9+1V27dk1uBZM2AlsJ1lgkDmPs+ViaqalJV60kbgNN7Hy5/IWFfcLMGRBrwSzBXhkQsGCiCAhoVVj17WRlCU2qZxlQ4Pd064SgILSqDghmuBtR6K+gg3iRwmOvba1e4T3LgAnXKwQxwwCKLFjO3jNSGQAoQZqu5V9FlpNh4CZcp5Fp07c+yYOb9cwiMBJ+h7nMY4rIiy4AACAASURBVOMUXODN7wG0z5w5I+Dk/PkLbvHKFUn+gOtmbKwu4ER4TUeVLXlmEYeQWRqwLwDWJ3dMTk6I9eTmm2+WN/eCtgho+1YN6Vqn013s93ofurp67reWlyutD3/4w9o34mV6vSrByS/+nz97NGmMn5qanfqJ9mbnbVevLi1MTU/Xj914Q6atwpeGzBwXIaAR5vzBIDndCMmWOAZxV8TQnNSXp+nFWgcldGEoY9Zqs1oIjLnjWpsjFN4EN3YThkJgO00hRPV937yJ9BDeo+ieVpCUAahhm8aCmiJTffh8MqeZBWonlJtbnCzDshYCblRb2AvHsiW9Fabh3BE06DMoGKHbw1rcyWix/uyzw6qtcN1AqDO+APe2Vo3QEmXnHr9tNDfEshACXz4vrVX2U4S+ySjisVYYkq6YMgstCdfA90h7n5hsOFScxVsDvRUE6vgHzelkgmWCrEwwyrOKNN2q5VsqKKLRUPMelWrQlZjj4XVJIxZg2e7RMJV/9rOfFbM4AAlM23hzTQlkYFlh35KZmT1uZs+02wO3bw3dgyMBNXhzbeyepGWIwJQAMqRJS+cDQtwHxKKWHguwsWLyMGBCerTANjw+XFfSu9Q5AbD08XqlYxsCXjgHRQAlBAHc11QqdsILQ8WnaF7DsVg+VTZOS3dFPHFUurS0sN01w/uAJ4FeGa9EfgPZhMDYb3zjG+6FF14Q65+kCW9uaimFOJYyGdiCwn+Na1wUsUQt7+Bp5H2It4TFEzwCe+Cee+4RFw8CvXGvZnNdQE+SVNbjKFrqu/RDl66ev39tLV774Ac/2N7pfAw7/lUFThBnsv71r1cvdpPvS5LkbXG1+gOpS+/sdLr1mbm5ytHjx7KunVLuWWIyYAHJme7ghvCpeR7VKqJU7UQ1pHzqbGyrMj11+eiGxVu1Q37ni9n733PmbDeBJcKQoY26EWzWRQgKiv7Gd9YdQ4ZjP8v+bZlFqLmHwiQUODaafmcEvLV6I6/N5yDj5yfGYvuhcGz2PI5BwQMtC17D97opmSUDXFlki8yB2VtWK1YNZLC0PefNghb5t9w7r8BptTgLnAhwSCO0wOB4aynhObSS4B6cI7jImGkDxoNquNZlkVunAOLzgoR27EX/5j1DQaPAxFfv9ZMdHhMCY/v3Tq1segtksuSub9KcpUUrrAn4YEEBc8cn5pZBzAxeJhik9or5hfm7Pj7uatKVXOPWrMUM9wldgvTfk0+EQjgU/gMC1mvZsAJLQKyvUDoMmNj5LgKW/C78zO4r5es9gzOunLJx2vULLSchOLHXsPyASox9Lq5ZGVgJgf12dFbGf3Z73k74WRGIKjrfziXoyDYWpSXvwoUL7oUXzgg4QWoxgDOVECZ7sG0OgUl2fy/qZO6glPjQg4wWUuf2719wJ0/c4u68806JpcL+ACCqVET2bSRJstLr93/74pVL/2q+V7v6f73//es7mYvtjn1VgZMPfOAD9ak4nl5d6/5Y2u//j+1u99Yojg5MTEy6ufl5d+DQQdEMRdOTLA/nKlVohLCQaOyIZQi0euhG0oZ+eIFBNdc3ZNGY241NQ6GAYxFQa/vhaA0EVtrLy6SHgskyCW5gMkkcS+KxGy78N0GHYCmpoLr1Za/DX+139CMOMMBAww2BC5l0aC0JGV8+Pp1v+/d2BBn+Trxovw+BTzg/WCdaTuyzh7EifB4FE9oES60H6vagm4RxGLAyMMCVlhrO0ZZUYlP+mXNACwSFHP6G+9B2fSUjDi0moQUGY0XcFAueUfDB7IoaPRSMzBiCwJ2enhKXJ4BJHu8wWM8lFFR2/kJazlOUWdNn0H1qwckgUx6MxWKas34qkN+NpU2BUncg0wpzi4BU0iyfR0Cdr3tEhQIWErh21lZX3XqzKWNggDOBnNKQWgKRrYMKseixI5lQ3sqggbBJRoO4N+mF6xIC0VB4S7qwlywy77BoicVMLbWZ9WQHLpfsHgDGQYdhyRjz9+RvWD/Vt/UVjjEEC/a4Mr7C6xQBAcxJrtzl99vOYsfzyNuLxmvHb3lJCJDD5wyvtVP+tZWf5TIo/M2Oxd6XlhPMDQuAAiQ89thj7utf/4Z79tnnBJjkfdl0DyFhAvJPlG3Dj5QhC6cRRaTThUUVGXyq7Girlp5YV/ft2+vue8Mb3Otf/3qfJaRW3jiJW0kSr/W6vd9funbtdyub7qXTv/Zry9/s/Azw+ZfzYq/0tX7vVz90Q5pU7u279O92e70ffunSxdlemk4cOXpM/GJT09PSFwVApNPtSKM+dmW0mrsKpVxDBPFrp2ENdsPvMI3h3BycVAw4ofUBPVj0Omw8Bg1VS64P+hNH3awDi1Mi2JWxab8NFcx6VghIQo2iCCgMYzhFjMRaSIoAUNnm3g1t6NwOphJbRmTvH2qJto6LBTOhgM3HS3dAXzKgajUtB80gV/ybtMDMH3utcH2tkKdgVOGZWyWEgXjmr+On0GZdknxMuSDQdUY8Dr7T/lCw/KjVB7SXB3Ni/FqPBKZYiZUZ11LyWnROz81jjZSpKSBk76S88mzOPHOa45i3AAxYMLK+R3n/IwFieVCWCNoe6rDATYU9KQBdY74AvDO4Y+MK/L8Lf9MFlYBRGa+vCyJuVvwn5e1RIC7vWcXt1O2hCN+ma643xYwOOsB+rrIqKy1RvmcO5k0iQSRWyUlGDr6Da2dsfExcduAL3V5XswPRiwd8CS5iFoGkRcK3FZB19iBNgl7ZeE+sQupyU1rIU4ltTIgCmfx3z4j8ZTyN8foCSNivCtfXeDu9v8ZgVWJkFSm/ofU4r35tC+zpDicdY5z+G3NeDj7tfuF5ecxX3ggzp3sEc4dKn95PKgP7shCD48z3VDgW+zfHnLXK8WAQTQ8HUiDM39pCzdebkcoDmkUluQpShKboN03K4L09qW5hjSFIoTUW64DnhOIFF+Ojjz4qKcPr66j6rP1xsJ4AmmplRQxWRUAz6BB/i8Lgm89qrEkqNKl7NRWFXJQyuIF8T7n77r3X3XffvW68Xs+yGdM03Uxdf73f6/3rpatLvxuN9c798i9/aGk3fL7snFeF5eSvTv9V5amDT03U4/rrozT6+6lzf6vb797z4rnzSbfXj285edLN7JmRxlgS/FarSooUmIBuLBAFtXi1rKhmmsehCDDx7hpZZN9oTE32CnioKTICC9fUa3R9wTa0Otc4loGXLfJYuBJ+bHY1jEtp6yn+x6CHSA5GRMQENUz4Xc5ElNnkWQIDTM9rVoO/51lJeq+80zLnmRsv14K3ZiEMJ+B8EiBAYWWQYl5o4Q0LmG/lDeEiO80zLF1TNevT6qBc0U++Z+b8nZqiJkWp1Qzptdj8iEYfr49LiiiruYqVLHPjeWCLLBRhBlwPXxXV2yXE2uGrLCJbQprv8VDQY2arE4pTc70XDDpHCgJkbg1tqEUiztKiJRW61xOGAteCNA2cnJQmhrSsyHTJc6pVCHOF7LTNNs7VYoO5ddEX0hALYSxnbLZR8l4FgcReRYnUSyGDlfmH9cnLUymw7jsT07+dSDwXrud3kA9UFMsGXEmI+fENCgEILDjBrfoE4X4OvQzwZKBIKPF9RHAdXpOZLRXUJeLbK4/iNFSpp0sTO+k03G61XVzxAC11AjA2kZUDd26k2Q8KOjzIiSPJhkBqOEoZ1Bt1uQ7O6fQ6LvHxbRAEmCuAUqlVgv8EdSigEmuqB1R9JAyzFIIHW4L5ONYsnMcDEn2Y7JpK/uoDysFADlwoyPIYIwIAY8ESi3MuT9XLk2ceaoCuAtGMn5CnkL/osFR4D4ydK4OJQL+X3NKa7V0KXA/S7P7FVxk9esu4v8vA/Zh+7b/UwGKOxYxLdlyqXbv90JW+GYUs24LER06noFdRtNIQLfDSw8r/JfPm51GAMVL5cS9j+cI+4Iu83CqD/A2xH3DpwHJy7vz5PFZMUoX17gTB+AvABfSKewk5eJ4CBQDzCVmJ76nsgcdCmYHy0txoudtP3eZe+9o73dFjR93s7IzPvut1uv3eRr/X+4PmWvP3O6565ld+5VeufMeBk/vvv39P1dVvGx+vvblSrfxIt9e/udvpHVxG3xsXR8eOH5c6IdCWa1U0UasJ48jcNd66MKhB64a1mqwqrzSY6kYRUCMxK56gPS8zyl+WKiy8zfuft6CTIas2iPzzMeTgwQj4ggZROhYS9mCH49zUZ7XdIkyabwze1w453zfhfSzoYRq1F62sXs4tHgAuHdvgWPLx6vr0utBOgfYBTvJCbFwOxAYJAIAFwHeZxnkSawTLgq8nIlquZ37WvZOZsvsIAht3Bw4uuMZEQ2M1PBjKYhfMLGdF/bzQoIvOgiaMyRY4g+ASeoNW6rtPS70L39xQK2RCWPWEIULrAdiFNXDQNaTVSrHk1VpNgteQck3rDrNTQteIFnvrCQiHVaDd3nQIgAO4Bg3Wx7W/TLeHehxIq0fhJaRCo6sp5s9l9Tm0+KCmJ4urQariIhNAm2SiBgh+a65r6iOCRmXeAaqkCigtDno8xoU1AhMFqJAUedxDtp2hTYIJY5nEIXTM4hysaZbmjAwEvzdUkLHjdy4wue9F8MFV43trARyIcGCRPFk35QsS25KpoirABJxsdt3UzLTQEjJdZL29OJTW9RTcvlmf4gkFuKBlAQwAaqB91okxBSQFyGTzwQwebeaYST/9y7MEBRq4trUQZFYIAyS2gAzpSuyBSoTnhTDFhQlOyBNzqwr5ELq8qzpOcJQfK2DBWwqVNQCoDSJOcauK9U57QunxSnMA01ofSKvwYn/0OqooDN7fx6sJ4MggcQ4kWP9Kpq6vFg8Zi483pAUkBnj06EIACJFy6tIYAl/PczjOAxx9LIIFfT6xgHR6svfqjXGhJWBRpKIDIGgoAiuNV2S/YI9iX9i2K19//HH3ta99TawnsJrgXPA5APLGeF2KrAkohjUF+wr3BejHY0EpQYmErL6S0hksZNWkaioPK+3i3OmpKbd/Yd69+a1vluwdtGvoIg0vci0Xpf8u7biPJGPp06dPv//ydxI4ie6///5KtVc9Go9VfrDXT9+auuhNLnVzzsUNbSE+7qb3zIh1A8IAQALMQ/uHaCXMYe6HEKCIi8ebz3geN9C2Ew/6DLTcbc/xAaqM3lfeawu4Df6bvxO3q3a91cwyMHY/CPudBWqjjHGUY8J72r9DUyWvt904RRX3LqvcMpRrHLSS2KBRHl80l/wNG5/BpKxFAW1375ya5O082/XguPk8/I3BqvZ5ODYKShuoqhwSAdQa45JpfOIrVusEaFpNsOqGyZ9RhQOsemDOk5Mo+oaMm3HReGi5GwSZmDMAOfZi8q5NgD+JXYql0KAIZ9RB8cyrirRkcSH5ccFSIGaYWEAUGRg1RwF00GIRYwdzcrvtYB4X5urBoQhgr+UxA477UDU+BaSMFRG3kw8eFiHrXSAKbXNtW0HRmFpcrHuEQt+DqRxecxep9UKBowYpZ/fccj9astSaRTcKngmCpNvZzAo3ZjRCQAVZ7V1VCkAUhIhCJILAW/58M1FaNrQ+iTbhk2t687zfGR6sqM6umMRHzPq/BOh4t5+1LNAqqkDG0CBxgjQ2VACqz0pA58dDBGR+ywdHcGKGZxSoDCzINbwbRAefAQkBJx64qptJ68QIfW52RCAjBgz7ABZAsUyWjKX4fph3f1PySA9kxOpBUGNwVQaiBL/4hSAgyTw2XkkDOEnVliHgRICvghOAV/AKzGmWJuzrAWEobLWRFe2rVV2zuSFVihEA++STT3p3rNbjUiuck/mYmphUEOytmVAGtM6NWig32m2xDLZaWhSQIQyVGP3h1CKN9HjhOeJBiN3kRMP94A/9bXfq1G0+fqXfTSPXjiL3h0mS/NtqNf7Gz/7su14aRU6Mesy3tFvn9OnT8dzc3GSj2rgzrlb/5+bGxvetrzdvjuNKrVobj9ATYHp6j2tvdqSxH6LnW21pSqQMLkpdDQ35TNCoFSo2LoBChu4cEI8Nzhp1QndznAVDodAbMPuZADmyVWtp2FbQG5Cym4DDQWA02KjOAoKdzkEZqBHLFRiUv2AZaLMBczgUf2PD43xm0kAIWpDA35hOqxVlx7LKsBaEFN3XzgVBCK0ndg3Lr6NgA4xWAilTDcZVt9JYFmyNY8A8UC4dbzwDnml+fp9DrQ3ttl2Tc1jzhjEkAgAs0BGmox2XYXlhESd2cGZXbtkD3mrEZ7I1WwgS7X2Y0UQrU6vVlHth/wnQMLVOJJ5FLJLFL9wTfnV2SNXnb2eM1AJBa1FD+v/khNY3Ylq11CbxKeKbHZQFYJsClcB5+nRe9p7rScCkarO+MoDsY1fkGIC+VNrIC91BQIB/kG4sDQCg4c58Bku7tOLaT46BWTNSHNJX+gz3o72PnVlcY7DOTRgPpwK6iG5Dt4J9plDhKFNARh2nPY4WBF0/BWUK0jUbTor0dXvSiBX7AcBQwInhFSF1bRmfd3dZy1w4b2V/D1xL3KVbXyFfE3zpkybIf8VS6UMQAE7FAtLtZlZQqU8jlscxd/bFFyXOBC4duHZkn1YqopyPeXkl4ERqfPn6UHCNo6Gpr0yMudTqxy3XXNdS90ihh2jRquewcHLPbMp+wRpACfreN97nbrvtpNB3pRLDXrqZJNFHq9XKv+90uo+dPv3eczvl/cOO/5YGJ+985ztr++f231kZq33/WG3sxyuV6u1JtTqDeDJMpizCmBZag9YERo1FwMQrY3auGhQpG2VDUXBtiR0ZYeZDhjTCKRnDK9oIIcMIx6/McvuNQcbKz90821BCCgZRBJQ49lFBFC0IfDzLKHPBkTPaIuBprS3U0ilIWbOElVwFwEj8hQqjEJSE9w+BowUn9reQ6eo48xousDKgmy7Tfnl8Hqiq1WuZJQLBh6wbal+sSszn4/xyjuyn/NsXl7N1UXBPPp8ExXkrBzvxYq7wYuCduDZ84B1AiFhehLFpzBXACczVFfSw8lYqBqNK8Ku3AnCeAEZs0zJkHyhDzYtH2RRtgq4wnTyOtPozK8KyH4hohBLTkVugCAJy0JG7egfXj3WM6OqVAB7RMNXaolEK1ELBl6RzeRa3ldOoastap8YCE65RETARXgaaEU8S3A+5M7QMENjvtwMnIX1aAR9eJxT+IX8q4xFF4xz23SA4YbC3Wk5sSjfmWsFJ27vxdQQj3Y9ufOM2HAZoymTHqPxMjjPJEtZ6rYHhur8AvBiIL8/b7Yr79emnn3YPP/ywWE+wP0BjjcaEm927V2LMwMcI5JWm9U1wDhkJa6zSGKxpqfSQW1xcFHAHa6nyBHWf93od12q3NE2+NuZOnTrpbjlxs1SOnWjUYV/sxnH88Uol+cNKpfKln/mZnzs7irwb9ZhvWXACq0m9Xp+Ynpz+0Up1/O+Oj9V+YM+e2YML+/dLSXqYuDTo0smikklhgrPW5lJ3RBltEcFawWX/nTOrnU2PFZijLoAVgjs5ZzuQUbRh7HOV/b7TMdjjyywgZXMf3mvL+T4uo8hyst28YclBH6yMiWsTjLC0PDYzBXoGBCRjIQcnFNqhIAmBi/wt4QO2TcFgMbPB580rCiO+olrLqxVbKwHOAcOA2wZv9rshMMmsL3Bp+lRMWyGWjFyyyXpqnSEoIc0TVGWxOL5iJEBH1qgORZ3gLu2SgWm3Zlp2OE66yFqtDQEnUdqXxnhS0AxxQEniurAwIKCUwcLdrmhw8KFDI0Q6r1aj1Oq5IdDjc1pwpVl2zrVbm6IBsqYL08AlMHjMz3EEP38eDwTQUuRW5XrRbUqrkAB7D07EAuJ73dDaQ3ASglnuPwsWQoBrQUr2G+NMBKBkzpwBi+IwoWotQUV7UYQuA1X9hUYR7va8MpBkxzUAdHQgW9gN95EEwfsYM2spo+WE1U4zt46nlbL7hc+nAqF8DKXXKZmfUQCK0C0qu4rrVLNr+IygJyjciBUhOMGzYT6aGxvu4sVL4s6B5QTABHMCq+8MCv/tnZd/IxD+8uXLUvGY7R8Qs4YHxfHj48jcawito5FttTruVlfXpPQ9PiFTCQphjUVoxEarKW4pnIN4vBtvPO5e+9rXIjC276J+N4rcf0yS5IE0jR79F//iF5//ZuTHFnnwcl7s5bzWT/7kT07fePjwwROnXvOT9frED1er1duq1doe5G03my2JIlYmUJf9SnOYZieMCXMDA6yP523PufGLNlIIVHb7LGT0OzmfTJ7jKhpLEXgicW8r5AtMK2R8Oxln2bGjbMyic7c9TwKWtXx22foUgYRcqKimy9gS0Abf/I40oQywnwU0FwkNSz+hwCyyRIXHUDgpQ1IXgboctUaG1lrRIEwK+zwtWINeAbDoosL1dQ5Vsw8ZKunJ0pWkCBqwTgFKjZSN7hBsvoo91FHtaW11TTQztFXHGxkptkgZgEJe9ycSc7BYVCBkZA2QaaVWFexLmJZhTgYQgSaIGiP4joI0rAfCMRcpFPrc7JGlwaWcG9wPc1gbQ+Cwur/Y70gBjQpInXP9N9ctp89BywnHQDO9ZNl4tw6EAoQK7lNkaaPlhM9n14hrz/tbYJZbTgbdOqMK0SL3DJ/VfvJ6w8DJAMjw8zcMnIwCdIrGovtDXQwUmgNuHRtzYsDJqPfTLK2tnCk8f7vrbcvH/C1EMahUBMxSacK1pdloHLvNjlr18B2D2/G82CdPPfW0+8YTT7jHH39c6BeyT9/TbmJqSuQfiqTRAsnQhmpVC4WqOxiARHt9QUZOTc1I7A56S62trUtwLc9DKQXwXum+LW0hEjc11XBHjh529913nztwYH+/Wkt6/X76YL/f/WgcJ39z+vQvP/dyyJOMf7+cF3s5r/XPf/qnb6yMj9955NgNP9GYmHjL1OT0nIviMaQ/yiS22m7fvv1izkImAREnYlCwaGB4aBGNyGXWhCgTZKHg/2aeY9gmLbsuziGSpgDjxhzFulO4OZhCa1LbqGqJkIUft2hn7urhR3ctDV6+6Lz8OxFUHU2Bo4ZB7dU+cxFowHE2poJCia4HCgkKBDAFvLCZs4DKLDDZ1h3hv6nRs+5IXt8mZ/D502piEptP5plgoE3EnbTasDRoMTh1S6DAWl2Cc2FShWWlVq1KZgKYKrQpjF0Ynnf5CIM37hkr3DLmjw65ABwtxLBojITVRtkQj31ntEP3qmhjcCXdfvvt7vgNN7gjhw9nTe0IAGjNwdwK84VP3GeSSTaKj7HBPaA8wJwMSwnetJIw0yi3ZAyWAWBq9WAmm88WEUHDoEm1oHJdmR6pmU11AQ+MK8N4WUTRCsk8mSwPyub+5MoSmIhbB3MaghOxdCh4YXqs7HdmE5pUVtaKEXoOguK/WXBSBDpC8FoEOkLgMsoxRWBnp99xz2NtSMf8NzPgsLawFkhALOjY7+FRAFYmAANwUsa/R+Xrli+FfFl4ulgy8tpBeDbdN7FrtrT6O+PO8In9B2vIl778FalpglYLqKODHk6wluDcTj8Vawp7Q+E+2GNQEDRWTO/HYqS4B8DJ3Oy8fKfu1A15Y1/C6qlzDeuixu6pkhe5Awf3uze+8Y0AKenUVKPf7fYfbDY3PpqmvS+8730ffHZX4qPkpJ35LV7OO29zrXe/+91vjfvu7/Qj94ON+sQdBw8ertbGxmKCEwS+Lizsd+PjDbd8XctOYyGU8YzL4ojPe0hjvJCQuAjcSKMSpH2UIqAwyrTZexVpiRa0ZBvLB4yG6bg5LsnrY9iQLTFD+yCzUca23THFmoOMuPDUohRiHbM5nql3m+j1kAd2hqAtZERkaow5sJ8cJ104GjSt98zAD6SppD8O1nywtR3yQlgqeHANMEjV3nMgo2MlINGsMVqyWU0YgAO+3Y2NpqYYR5GbaGivHqk0KsxM65MgNkW6aUutEK0UKh1/xQ2VN/KzZhQAdAAZpP+JVeT6dXdlcVHKXcONAuCRuW6qVTc3N+cQaI7eQRgDmBXAA5giGOK9994rv8/OzUklVTA2zDnmOewvhDmVnj0YXbcrGhquBTMyPldXYZnRNGY8F4NuAdgY1MqMEl1nW1k2LFCna1iraYomY1Xo1tLsPZ0jjpXaKas/0523lWiZhutHYVObfZYEzhW3TlstJ4iFoxaMRc/ACWNO0O3aWB2KFCelOeN68BlIoFi7s0bR9GnZG2b1KPttO0tJCHKKNv121gcLXngs+fEwcKLBmZUMZO8EmGT51iNYT+z4hvH4st/keykVn8ctETyDDvH79bV1iQnBM9Gqhz2KQNiH/+Zh99LFiwJWsDdRdBR7FTT0/JmzQnvsHI75UpDRklLzuTtSeQnAHe4zO7M3c/OgpglkK/ao8gTE8KgllwqBi/pufn5OeMCNN97g9i3MpZ1O7z8uLS0/EMfuC7/6qx/69racfOCf/tN6b8+eqXhi4h+4fv/H1jfad0RRfHh6esZXqENDI01XRDAQPlfX1wV5wp/G/H38rRA1j+AmsXOxKPDtpwUmuwEnReb9UYT7rs+T5ywDAfn34abZzbMNe45igFKOfUc5HhksSM3UDaLX4hqGn3ZNwawgKGklYWwC19a6MizQw1SKl4Xa/hDhETIrVo2FQLJmaFpvGJ0fui001V0IVd0PtdpAvRJhUlnBKJ0HvGEelngPZN5swCXSzDJaWj6mA4F00OZpJaErAWAEbhSb2oxrQqDO790rTb4INGAxAZDA8QcPHhR/8975edFYr6+siBIg4/Gl3kFXAvo84EM8Ddw4ADKLly+LFqhmZPWbEyzg2cW8bWrR2DW3tFcsyDWVFsXhFARqvA+DATUrKvfz83601EhdFVM8MafPQRBk+YMnSC16lqbZPAs4qWnjUGu9snsuAy7GjRTyHj5n9uwEKiZbp0gYh3ubgN7S7MB5Jt4kBCJ2rresgV4wH17Jv8PzQj5SBn64py044XpSsA+LOSl63oF9qwuoicwl8S+FYw0VKc+XwmOLeJyUQ/FWXcZcs5dHTgAAIABJREFUAZzgtbK6Jm4XWEbwzNi3APLPPfec++KXvix7hh3QCWDQZuHFc+fFrQOPAV6YI7bvIDhR2oY1RKuf43Hr41CCJmQva5FRJ8AE72ZzTSwvmsLta/v0O27PzLT02rnllpvdseNHAAr/06VLlx7o9fp//eEP/+tvb8vJ+06fXuj0eifqk9M/HsXx29eazbn15sbk2lpTGObC/gOSRjkzO+fTDTuSxgeNCQuGwB680UcEDAKMEeZl6xbgvy3xWPRPxrZTAW6ZwHaAxP5OszjHE46FDIKxCHZcZMZl97PPaP+9GzA0yj2ssLfHjwJGhFWY4Am1Qqh7IJwDCzQZhElXANYdJk9qxLSUcH0Y+Im/KcBgvYAFAlkzRa8iBmqfVUtBayYB78esIJhe2csIv2vAq0+V3dyUFGZ0uQVzIdPJn0/6WOitvEsG98H1cC0wrKtXr7jLi5ckxRBgglYRAArSDMaHOTl69Kjbv3+/xIzM79vn9s7NaVVln2lDSxP83AASyBDAv6GpHTlyRDqU0jIgDBBVU33sBpitACFUVxWrnmaXAIxcOH9e3Di4FgGJFNBC/RMPCvDMBCjKQHOLWdGepaAhbUgPkqZmbdhCezyun2qpfms5w2+4JypfMiMpBEUsNmf5QkYPJvuCnWPB7ENwEsZ8jBIDElokBDcHcRLD6NLSJ+lpOyuIFd4hCOT1wnGFfLKMb45ynL0n15wgj/vVunVGDogtACCqhxQnS2wLbAyfKuJtIS+T6/lUYgJ50qJkdjnnVtfWxeoPiwjoH9YPuHKeeeZZ9/Qzz8j0w3pJxQtdiK9cvSqlNBCzwjgn8geNq8stJ2zZohY+8KlU64RNT4tiD2ulZrvCvbMsPAoWR6EdpHH3OtJv55ZbbnEnT55wt506CQvLfz537vxHnYv+6+/8zr/RQb5Mr285t87/9o//8WuiKPqhiYnJH6rV62+am9s77qK4imhlVK2soMbDvgW3b9+CL1Vfcwl89GPjrj5el5QrTL6YhWM0MGLMgmp3VjBlTCsrZ6/pfXjttg5IGaEOW6/twFLIMLJrSQXD7a0m4UahprtzGhq8124AR9FYyschFSHExZKXrc79/3wOxGEwwFU2vm+IR6FJpshNJp9+3lh+HsW3dO3VVVPEXIZ9Z7V13o9jIjDB+WA6TPcDf5MCao2GKcqUCnOg5oOgNJhu19cBulfdtatXhWkxcE0HOjjmbF4qFRG8fI+PjQkjQsVHaveYO2H2m3Atbcg9lpaXJAB2vbku84Rzbr7lZgmEBYBSQIHGd5rTqtV40clbLTlgcCgyhoDa555/zi1du5alBWNu7Jg4b5wz7jsryChYQ2WiCLSn/a19WZS+GPuh1gybKYR77tkzrW3ms35VefuHvCLq1oKIMHvRchKCE4KgMmWnTFiHACKj32ypi7Nc7D4K5y/cY8MARhng2c05ZWPi9+EcWAWMfDHM1slddWotkJiT7bJ1/A3D++VVlEa3noRzWaYAFvE1VGPF8bS0UtZgRZGFSsUKtARQ/9WvftU99/zzbvX6qqtDOV9YkGdVpeSqu7666jrintYsPE0vboiVEwq6tlbRAHTNZNUqtJCT164uSw0Z7aaNYHstDAeeA34Dq+jGBrwSuhd6/Y6r18dESTl16lb32rvvgnXlT8+du/CJNHUP/e7v/psndy5Tys/4VgIn0Tve8Y64GkVvds79L0mS3Furjd968rbb3NTUHnfu3HkxLy+vXHeTU9NudnbO7VvY52ZmZl1tXCcWC6t+fy3TK4hbUrY0pRiLR02N2tqg6Vc1KywEsyJezsnezbWKwY4SC5+TFsmdgAX693c+psG+QTu5p73X9hsapZ+hOYu+4ZuS5YWicC2aRy0IsBozLSUh+CvXCPNGg1Z7Dv9dNHYyvdBCx2OtOVqLi21Kiu2hQ4ibGhdaRcQ8gEfu98VxHRGksI4sLl520JYYs4E5AMiY37fXLSzsE3cM4kHAmGAZgXnYxlXg+C58yZ7GYVlh4Cvui4A6bcP+gtwX83ry5El32223ubvuuksEgU3vlXmHxQVBd3BPoacHwFdbFYRz5865//K5z0lsS55dYApEGdcL14TrynUM18oCEvubMHlp1OlL8Js0ZdKddIb3Lhhq31qsz2kZdG/FsfSSF3AczOTJhJwHJzTDA5hRmx8GTor2TSj8BVIF7oY4a6iX76ZRLRIhIJDzRkghLjwvGNtOx1AETiwN4N9F4KTIrQO+v1twMtjfysPYEVw84fptz890LaUlgX/ZjEEtY6OWQ/AD7E2Ajy984QvuzJkzro56JrOzAk5gGQUfECul9HjSvkSYL1hdYBmFdWNublYAxvXrK2Kx1FL4GoCLf589c85dz+I1ocQgo21cMuvUKosCbdrLD5YTWJcRqL9//4K7/fZT7r7vuRfH/cWFC+f/cxT1P/3bv/3vH9+5PHkVgJN3vOMdtb3j4zPrnc7/4Pru/5icnr65MTG5AJaA/iGIOcHko+DaE08+6Z56+mnXQM52tSbBnfWJCTeHYjQTk4IcBQ2i70gNqYOqPTJCn5kbVkBTu6G5dbeWEyL/nSwSzuHmokAtEqyDQlYj8bpSXnpQkxq2cYTQPCEXA5/tRh40NRzR3zrKmAbvzGBTbFlWkshjTjgXttaFtYoR7dvntdcPtUMIKKUBTeULz7dzFmryfDaCX44DggoMBIIfIIBBalowqieCHPEiq9dX3NLSsvf1NjMGBYsFXT1w/YCObewKAzuhIU1NK93bysY0G2exJsi8ub4iwbFMOQTdMS6G5mLMLffKnpkZydJBACyOQwwQS8ZTmEiJa9ROqNVcc33drSwvu+eff14YKKwmBDoYm+3uLNqYL7LGfWPdPLRwZOW9jcvMgpiMBqSqrfbkCddIAwtyCxxdBTYmxAYvcw216m7ubhwQoFqz3wcna4wA1pZuHZsubF0TlrbKaLJIeEvxtREEZxFQsG6kIstIETDiHBeNcdg1isY+6ncWcDLmxM65pQnQDoEg9hLoMHyFc2EBXxEw2W49+PtulDLhL6gm7C31arEY00wxkXNalRzXhmUEyvhnP/tZd/bsWQlnAPAAT4ACgQB10BpiTaQ6eqMh+/TWW28V1ysADUAMYtFUCVmXUgRiBb35ZpGTZ8+ed1cWr4jygMKl2ktLxwR+s76+6i5efCnLlkSGGVKM9+6dc3fccbt74/d9L7J5PvPSS5f+30ol/eSHPvQHX91Oeuzk928Zy8lP/dRPTSWt/s2bafvv97r9/31qz8y+RmOivnx9RbSyo0ePu8bEhEzUX3/hC/JGozLUToCJCj6zufm9WRdWuHXADNEICeZsaRfvJx6falpGcyVtsMS4hVDztkzOasXDhBU3E4+xgIW/UXMD4eDNAEFuSHyCkYPRgejwb4yZmw3jBJ9Cr4a8PXm+9GpZYR2MraXmw5iT7cCDXnkYuQj3D2jPBuTqT+IJ8DmaW2tz2N/oqtBMFCmuKAXE1ALGDrpbLRUEX3k9D39nH8+Sz8ugtqP3phDJmRo1Zlsx1ndANu5AWtwYe4K/uba0TjSbGoQK7QVxJJ3Ntrt65YpYRa5dhesDPt6eFFbaOwdryIIwAlgHZ+dm3NzsjDCoSbhWYMIFfdfrbryu9A3mIYDHpwQuLV1TN1Kn49bX1EzbFvMuCqChEq721EFxNzCt+b3zcr+5ub3a0RhZBFKmXQGpVFcVS4P6sbXZnzZeZOorC6k98/TTwlyxB+leQ0YO9pxm5qiLFfOMTAF2iUZ8h2pt65LSyIrP+LdanHxzNFNwDq4p7GNVQDAnKFinGU+MI9EGhRin6ajrqRXPZTVv8oM8linvz2VBhlaIzV097U3tU8L6LxrHrAJJ9r1PK6aWa7vXZpkj4S7ylg22z9oOnJSBBhuAOwxs2PPFaWx6k1nBPsxSUgZ07PllIMCCKPLeEJzQeoJjafEiENxO+G1R5Aoydba7RhlAKbOe8Htm2LEhKIE6XC7Yi5PT08LX8CyIzwK4f+SRR9zly4vu6LFjoqhgLyGuDABFrH5x7BqTkxLmAKvpHXfc4W644Qb3yU9+0n3pS1+Sfa7tKlrCOw4ePODuvvtu4SnPPP2cu3r1mvCF5eUVqRZLpWRqakK+v3z5YhY4D7ct9u309KS7487b3Zvf/P3gl3+9tLT052kaf+I3fuPDXxx17kY57lsGnPyvP/ET+3tx9U2dbufvdbvdt7vUTWHmx5F1Ie4aFFrrC/O9urQkKZFYjKnpPZIChX0PzQcMcXHxigAWBOvhBxVqWgAKL5tRAWEHZinV9mZmMk2VZa/JqJhJYcti25oM1N4IILTojVpsWEsCRMqgSTBxmO2eeuopQbkgRjA2no+xwjwHlIvULZjqwejZb0QLXiWus4l0r+KI+XATFWls3Dj20wKyELTk9SVy8tINn3dOzpW7vFupXse3hPdAR8uue/eUBL8yMhzFilRj7fcYMY5YhZoP3tSYBwVf2hOC3WYhaPC3rh8AinY1ZZAk1wDzq+m/CphYslmFJXyzeQVTavd5gSNkwKA/xUYGLCFMoaXgGKwt3iypDSYEQQktD29oLZOTE/KeksZlFQkbAdCAUKVghTYkgapSsU2flcIW6cGgOcSrQDjjEPilESci/uRr18T9g35T4/VxcYtifAv75iUjZ3Zu1k1NTwvQIe1WfPM/sdBUFLRLQTOfLi3ZQZuwnBjrmy91v7S87M6fOyf7D24p2ZP9vi/Mpt2ICbw3Wi2xdkqgcE1TiHltgLULF15yzzz7jAA31DQCyJPSAOg8De2YTQh9fxvFupEoL0cOH3HHjh51x48fl/2DQN7chdOWZwmBOdYcqZN0oXGva0AzAI/2KcGL1jCCLomv8UqA0IlvSodjUaMGriYRrp7QRPiKC8qnlvsmfWzWl38qYfI8sdEMydIpBATMNsuKzIV7tvhvXkv4gJ/bMjAxKmDhcduBmjBQmPe159ljSFPbWawLrcQCHpWehilnRecOgDiTSajTlccrWb6Kc+DWofzRgqE139smdfML+7P4GXQdRrwJ9jHOO3T4sPAp/I033DS4NnjEgYOHpPYQZAUUGvCIj33sY+7LX/6S0C7mBm4c7IWDBw+5EydOCF/8my88IvsUsuXatSUBKupV0P46Un+ptSGK8xq6i4sygxopFbGc/OAP/QB416OtVvuzzqV/+N73fvDhUUDHqMd8y4CTf/T2f3Q8jbs/nqb9H3ape3OzuTGOKOR9+/fLAoA5oSps7mfrKZiYnpZgWGhOIFQKBmpZACfYYtTSlBGpL1+qWPp6H0SMUlsiSbLiTSAACzxoArcporkJWGso4AWCICgiSLHppnTlAAHD/AamLgwYGQcbqiUibgBMFumbyLIA8uW1aT1IYvX3awdP3yhvIOMl7+HCNGtJuaRGlJVC8aTANLmC72XjMbrdM1VhOgGDVeKzbdS5+QlOfDqsAYwa+9NV32kEwAgTvTaZ11oiWmIcc0l3HJmUZQDUEK0AwlpjPskg2d5A3IS+qRxdByJ80GSvpVaM0PxPaxivRS0upym0VmjKG7SG8aIuAV001Ja0rHrD7UGVYwDNKMqAsbXiYVygB/T8UeAVCY0/8cQTwkjAaPA9mQjGD9rg+BhTpVkysbvpphvdwQMHxEICTQ0CXZ4RVhDEZxlfP4EcGa4AN1/Bkscp42sLuAbIBh1jfCiGyBTJKEoUYPkqrtjDeC7MP5+P1WJxnUsowX3hwoAbTCwbPkYlQ5RBGi4sSQv79gko2X/ggFaz3Ye4NFU66o3BatF4Hlp1wAu4hqQz/AY6VEuIWuLouqH7jOBELEk+0JaVbgEyuRaWXvDv8PtQeIdgIwMMxn5pj9lO6Ie/Fwl9CzT4+3aCueg6ZZYT+X5IjIsIbwGfeXxPKMiKnsPer2i8hcBEWZRY7MKXHO+BWRFosZacUZU7UcK8XGBwPzPkIPzxmt27T+gCNAWLCd44D7SG9H24XiAvcDxoDDSHjLu773m98BfQJuQEQMiDDz4o4AZAAjwK5x4/foO4fECXzfUN95WvPCby78CBA97aupq5cMbG2N28764tKSDSPaCyDQGxP/C33wpX0VeiyH3eOfeRd7/71/56VOAxynHfMuDkR//Oj96aJOk/SZLkbf9/rf7XrKxcr66tN93ho0fc9J49YpYSTRXFpOAGWYeGiCIzVXfw0GExhYMBUfOUYCOYeqVolVpNSEjUpNhoDItN7QyEgdgAaJ0UMCRGfFIgWl81NweLSdFvCOQJqwaYJIKZmFKK38FAgVghpDA23B8MGtYUpHDiE0wRz4NzYSUCUGHHU2XuyDLYI5VEcU08qxTpQvoY2mj7DAoIfZjDWYEU+GKsNu5TVPPqmpIySaAhTMT85kuk052iLhxfgcrXBZG+3b7ZlKp83tXjNQm9tLY+FwAi5vhEAE8GTkTzgOUkkWqtYzUco8XN6MKxgteuA76nlYMATzcmqh82MyDCBm0QRphzaPp4q1Zy1a2urYmwF+HkQS8YiQSfzs/LumFNIPTwZqVGlsYnGKXFhFUsQX/UzilgUQFXgkg3NzO3o61sSt8zLCfsygoQ8Md//McCVn/kR35EIuuvXFnMYjswNph2T506JabhF188K1YapCGeuOUWASai+QPEYEwerEu5eQPGKbgxVpl7rBVSpgFkYJV0TuYV4Bqgglodxozg3OmpacmwU1deXnsE/8YexHEwUT/77LOSsvzsc8/JPsDzS4ZTSbomAZdde+7tzEoRRW6y0ZB1guUR5u6bbrpBrBlsKIjzVWGAwqLKCu5NZQS0gxfSMQkYyTvCNgJ05+F3zAmujXXHeVagEjyTRxQBjCJgkvGYgKtbQbkdQLGn2mPLgAtBaRFo2e67orGUjc8+b5nlZJT74To7AyfqasuAX4EFpAyk2XNCgELFiBYUzqPYl4XH5q/Mkpskrl6fEAAOuYQGf+ijIw0A4aKsN4QvYT+TfnHusePH3T98+9vFW/Dxj3/cveENb5Dy8g899JD04tECjy23utp099zzOnf33a+V/QpX0dUrS2JR0f2tVmYoFqBR8AjEqEChuXz5kru8eNnV62pB3Nhou5tvvtG96c1vhMx9vF4f+5soSn7vl37pV/7LKKBj1GP+u4MTNPhrLy7Onl9cfN3qevOfxHHyPdVq9dDGRitBOV9hogjEw6bfaAlDEw0KJbxRAAoRynvns9xvms5pUq8maNmepxeSUGxsSSjsKODISAhKLFMsYpA4HoRFpkYNGgwKjAoIlW8IQwAQMGH8BsEBhsdYBRAJUDKOw7OznwItB/oc0OqAcBV8SddJCQqEZUR9+hCulap+L9alBJYgDV6k9ibn0vIi5dA9mJOiZLDIqItFLUEacKjpqz6kjA5xx+BBAhMFJ3Sh6EbsiUkf7cHZih7Pwa67vKb6Z7uuJ7ERsBjkHWOZi09ASU2cLQCowWp8hwa44kVzvf3k2rP+iDSs8025Bs37GsmOtWIaLgum0b1Hlx9BFK0sWH+Oic3hBEh1u2599bq0WcD31nWIf+N8pg2ivsDUlFaOBF186lOfEnr53u/9XhGqACh4AawClAA04VhkzFy6dFG+g9UEmhYYnjQE8yXS4f6kz55j5jNw7kSYgg58TROMfdlXfMV4EFdDCxWeVfrL1MZct6eWSzwP7oHnwbGwsKC4FM4lGAdQRHyMrJl38VmrJIUALVqM8+GYMVZcXwAEGp2NjUnsDIASNMobbzouwBJ7LYsL8ZxSLWA6DxQq+ZwAoKgFhfveWu94/9ByovMM8JNn3QwDJzyu1CISuHWKAMZQq4WRCsOAjBUeVtgPs1oUAZ9h47NzYo8LwUkZcAqvXWTNKAMW/F7OQaZLABYoI8rmwc5JmeXEXmNgDtWHpDFbPmZNMmQknjBycHlCxgGYfOUrXxErCNzAsFhCJmCvAFDgmqdO3SbuHNT8euHMWfe5z33OveUtb3ZvetOb3Kc//Wn3ta89JrwBPBV0+NrX3i3tJx577DF39sz/x92bANl5XXd+93W/3vcF+74RG7FwAUiAO0VJJEVZkmVnxpPQsctKUqOaqcrMVCXOVGUMlyZlZzwe23GWkex4JEfOyKRtSRa1UwtFgiRIAuACgNiBxtpAo7E3eu9Ofv9zz/fu+/AaAClRHk9XNfD6ve99673n/s85//M/x8LwMPL0pvsDZxMn1yUMcAwhxRLd5ZgAlMYmKzUeGBgMCxbOD/fddw/6QO+2tra+Xl1d9af/6l/9zou3CjxuZbv/FMBJ8drFa8v6z/Xed67/3G9UVVWvrqurayYbg7d/ZeCq+ugQgeDGqVV0Q4NSPQqfxiZJGE2MiVcsYOiGBodCsco8Fz7zAe2LSlre6N/jIXpLerZLgUka4k9D/j4xWDQBEx7q9U6rDCqMrHuzlGUykH74wx9q/wzAO++8M4ukcFz2TxkZjZ68MZqT9jgP+BcgXfey7RzskRuQsOZOoF/rZmtqgOQgLadoeUW2BXCUyH+l1ImRT41sCHjwv814GwDhHLxrq71OPzNwwrUz8B2c4KW6pwpY4Vw5Pudmyr541hC5BqWVYf1mSu3SvTkd95rn7PwOTxX4YsEZcq+89t8jHUQc8KhZyNPIh4VZraOt54MdcPj9YX/56pE0leT8CcZb1rtmfCJAlnT9EvE2YsTi8sULqp7xdAzH874Znopk/9OmdYdp07u1yDMeYPHzHSJqpm5aUBqFv++55x6d4549exTRAHA99NBDMmbVscmYUmWqX5yQ4eO6fAD54pwaVUVNomfJMGPx7zl8OJw4flzRD492+H2z+QEwsWfLeTN/ASYAJsSlduzYIcPH/fAUKM/Mow+M6XRcptEXn4sOohwEKCqmlK1FX2gPwLYNjQ1hzpxZKou+4447FHUCaJZSg6XW8m44S1Eui7C4DkreQ/dok3MJyiIn8HYSS5yOlTyF3O2I7JR3uc5X4iV/V4xO2Kp/XQXfewUWN1rYb2VflUBS/r2K55+c+60AEwc5eVBTCUDkF0QHJ5We53UAJacKm0ZH8veqEmDRecYUuKULzeHmvLFD8CrJDsClJAL55ptvav4CrBmnFy5aOTA2z6pq6sPHP/6xMGfu3PD69h3hwIGD4pV9+MOPCaBAiIVzAjhx53fFipVh3rz5YevWrRJ2Yw0g2s2YbG62JoKcm0U1r8geU45sMgZ9obGxTsHwS5euhgUL5oZNmzeGadO69nV2dm4vFApf+Jf/8nMv3ArouNVt/lMAJ/VhaOzBU6dOPXbo8MFPToawsLm5uVhbW1egTHhoZDiQ3oGsgxEVpwMPXMJUFgImsuIG1QmsnsYpkGrIFm1DrBkBMOEw+Hv+vTQNNNVAT9/nhjuw8YHrhhUjiQHGiOO54e0yQF544QVFUlx5k0UXgizG0wEMoTm+C3gCxDghzwm75skZmdQUAM0DtMla6nxr58KvdWKlWaIRRYksWNWBdcUFSfv+jGxrhFt7LzUCN/Mg0knr98RIsaWusRFORVBFlAWgFKM+pHaKhuC9WZuH07OFMhprf3587iF2dspxHWB41Mm9Zh8LvrCxT47NPjieR2j83Llv/p4fnzHoUTofe2znCxWv+b5H45zXQMrCsmETpqYaCbocF+8GgOKpKIwFhqKu3kTCiDq88sorijoYQJmlXhdERxhfHJPQLekS/ibPPG8+nKUOi+pFIrGuX/L4pTorGWyiFvHhAfod5Ol+wruIzQABGCi/evrT05CMVULJeGW0ZjfZ7AmVRBIt4XtHe3rMCxwaKku5piDDF40ULKUesi8gDlD8OXGNABSujf1pLkfyNfeV9A5pHoBKKXVjxFXsiS947oB436IUnOQ9dfeE+U4KTqbinJTmQymqku6z0uKegcf4bG4FAPgcvBVAMdW2eTt3s32ln+dfT/WZ3/P8873ZsSqBk/z55v/OFkfZvXJQPhXQSHt/pc5PpX1PtV5Yorykz+THIsoIAX3g2qDSLYB3L5QAnDDuAB4SXBsdtcq67m5V3dBy4icvbg0nT5HuGQmPPvqIGvM999xzAjjYdBwbyLKAD9YA+Gpnz/RJVZ25qXGuqFxVaG5pVuT8ypVLsrt8l/GMUzExMRpGRhGAuxYWLloQ7r//XtI/h9rb298MYfzzo6O1P/qtLVvGSyvurcKQytv9nYITUjr9/f3N09s6Pt175syTe3a/+8D4xPgMwtcgOYRnACegSRj8rEPoLkCaQnzG26xDYOShw7dwQ6bS2yLI0BIFqQHLL2x5I8eA9QXH95f/fv5vtmNRwyPDIDKI4JUAPngf7x5PkUGFF0tU5OWXXxYIAZzwg+Hm/aeeeip87GMfEyEKQ86+GMDsD+8TD9w91JKBsvJWJInJM6rrqV47APGmaQYwQN/+mYMaz7mLnyIRK0LkgB2AjoX/nEdTXjY89TCSsy2Sq6XWslB8rAxRBGF0RBPLUxtcW1t7W2ijmqS5KVNQ9WZ4PFsnlrpmjZeKe7pKZXZRDt1TA+4Je2i+VMVhhFnOzSMnjY0NUZvkSiT3Gt+IiA/jrUbS0EVF8ijd5RoM3FgFUCwB0AJJlIsfV2tkH9wWgBcVOg0w5KMuD9Uzmzdv1piw5nj0uYAoHXvDTE6GvnPnNDbQOiA6d/vtq8Ndd90Zbl99e2hqblKumUoXxvDadevDHXesF79HEtQivZZUkAUGPF3DWTNeYpRRRjiSa0n98Py4l0Ru4GRxfF47COQzrzTiGsfHSMdVa56eO9cvo7jn3T3hmIiz/WGMqBn3LJbFW5TNokAWYUiNVuWaT5vLpQaLzvFwkOEAFBIiIXNSPUjVk3tn7mHoOWcMMT95bRIf51bVZ06QPUtLPSm5CU8HABrLqr1jtCqp4JyUVv0szahIlHvTKVE0V6GTLc7pzZgienKjhd8X8fwycCuLf6UFuFLUYypwUwl0Vdr2/QCTWwEnecCRgpO57j7vAAAgAElEQVQ8IfZWHC6tJ7mGsn4/pgRCFSIn7rxaBV4hDAwOiVOyb98+OR7MLWw++zx0+IhsDa/hHi5atEhjl2q2ba+/EfrPn9e8efDBB8U7+fa3vy1CLM4mAGfNmtvlMKCnhFPA9+pq6elj/C/WU9aB6dOs2uf8+XOKyOLQ8IN9Q9L+ytUrYXBwJCxZsjDc/8Am5lJPc3PTrjA28X9OVh99vlBYPbZly5brWcbvA6f8nYKTJ554om7JrFlds+cs/LWLly5+bN+BA6tGR0fbWYS48RCB+mEKi6xopVNNzc3Keztx6NJluBkntYDX1TfImMKJECIGsBSi55SUd6WTwENsqQYKx3Fw4oY3BSmOnNP3fDv2x2JC+A3jR6WNlTf3acCR2nn00UeFaqlDv++++3StL730koAIA+fJJ5/Ur/dK4X8WISdCcf6p7omIuDVEGeiRUmscE90HCI+2UJpiLl6aLcCQr7QwJdyRaOeFoHVtVcL5kVti/rV3V418+riAiOmalD2Wyor1DGIjPrgm1wav2WImQiwdecdUYw8RlQULUNDe1h4WLlok1dPaCDj9mbk37YtOGuHiMwcejAdLFRmPB/DhUY7UsDrYA/D5/eX+sVg5GLPnXB5x85I7QJXLvmMIAMTupVs6g0Z+lqu1dIV1CGbfLMrtLa1WrVNVlaUTH/3Qh3T9Z3t7Y773bDQK1/Qdwr7kpLkmyNb33LMx3H33Xdo/EZPXXn9N93ATIGfePPFMhgYHwsT4WCaT75U/DrIzLgkANEYPDGwxRow0yw/jCvIqnp2nGR0QcHy/ZhZ8vn/x4uVwYP/BsH37jnDk6GEZX0v3mDNRilbYmLHonYEgU2ctpQlL9s21RSIITPRzGNsZeEgI7OyPsVWopkeIiXfhKAAEEa5yPk/KV/LjqZI7ES7kdRZFJBKVBycQYicnrcx7CkKsIidGpCorFy77O/+ZrcRlZv69RE+mAig3ev9ma8qNwE0lsHSj8610HrcCnvie2/v0fKcCCtn7ngqP99Tfz//PPvOgJbU7Fe+R7GHuWUX76fPKHSw5SZIvGA9Hjh7VugAQcaeUz3uOHZejwv1gTSHyR4Tl9OleSWsQVYELcv/994UNG+4WZYC0EI6qgZM1sq8nT1q0FSBSLCJgatFCnAJ0jebNnaco7cmTJyJJnxQ3sgzFcPLUMdkenNXFSxaJc9Lc3HyytrZ2b1XV5B8NDx/5XlfXPaP/WYCTLb+5ZWF1Mayqqa7+B1euDjzUc6xn+tDwcAOGxKtves+eVSkToSQeDAsaXhApHgw8C0P/+X6FmpnsVKTg7Xv6oWrSjJUtMDaMzFEpNRXzRSwlNHq5qX83TfdkKaOcwfJJ4iF8cv933XWXCEhIggNakBV+5JFHBDxQ0YTzwALJgCS6wjlAaAK0MBjZDmIUniqLq4Mg8SMiqREUTzpC1TqAkyJE2EhgjPoifs26hxjqpiaLLEk/A+lxa+7keiFGhLXKGVMEteIbl/NO9U5KYC/tPVIKV3M+AE6eCejd7z3PmXuFvDICQPxP6JFFY8mSxULxWtRHjb8hQbFIePT0iHu6HoL36AjH8DSDgQyLFPkCy37ZxnkgLGqcnxNiqSry8eCGj+8ASqyLZ7kwF+fjhtRTOp5ScuVVjq1rGI7NKNlflIyWHkl9vSrOALUACgAtCqsAUwiv3nkYsEt0hFw142v16lVhwYL5ikwwXrhWwM2999wjME/IeGjomiImnAvXgR6He40eWeL9NB2Vv1ecO/cLzw6A4tE758aUKl0sqoR3dvjQ4fDuu/sCug2ErC9eumhps/oGXSv31tNCPtcsQuU9sUr32cGnz+104fL57do53Hsn6CriUySq06BnhA4M5wcXi9A4Utw4DdxPrsWihsYHMEK3GQ6+ex0YTjowO7C5lWqdNK2TLsq6phzf5GYLevb9W5Sir7Tg3wig+MJ83fdyx/NF+lYBU6Xt0oX+VoHJVNeTBxW+7zKgoQu3T9zZrPS9qcDJja4hf1787fL1PH+vLgWISJdrYlKpWCp12NY1jZhz9JYjIsePjdlVmu/Hjh9XOohfxt19921WddqPfvQj2QickLlz58imAEyOHu2JdqoQ6ENlzlODCT12dIo6wE9PzxFJ16P/o0BBY2M4evRw6DvXp/UTcLJp092831tdXTxQKEz+wdmzV76zevXq4f8swMkf/M7vPTYxOfHx0eGRRwYGB1ee7eurHhgYKGCYuEntnR2h98xZNSKjJFFERFXtoHkyWFJ1rSkKnGDE8cIRo/IQ7BgiZWJkO4o1Q5NGPfI56zzizrzLCEbS7VOg4vsEcJDOAZysXr06fPe73xWxlQFHrxLAB0aQQQkxloiJEyEJ2cEdIEcIGAHUwLwGnKQAyQe+yKgZOTXW7sf+ISUAUY7gOU+vBskbRgcaJcDhzpoJpHkJpH8vv739HUvmEo/ExOXMMy6de0mUzt/juRMNgNjZ0d6hbVnMPeoBkHNFXQhiTEgHkmzLaxYJjucROH9ernfBosoP2zo7nX4RTNLLV4xgy68TaB0IsXBjMJisvMd3XZLdF32vrvGOwIxDvHT3kvwZUkVFpcDgwIDOc8b06dlizzG4Bs7BoxGmYjqcRdMYD2ickP6jaR2fM064H5/+9KfD8hUrJLBmZcrDApeqOKmvs2gF0tdxAeYcnZvBfXGgxzn4M+d+cj54a4xJQJAbLQd6fM/5PHhYR4/0hG3bXgs9PccFPo2sOqIKMq4ZEMoP89aPxb3i/FKirM9HB5lpFZY/2xLAMhIt5+HVcqU5yuIAOZ4y34bQ3GQKsqTQIBECUDi+pT29gqlUKcbxPWKneRDTQPyf55yw7Y1KidOFMJ1L+XmVX/Ar/Z1fICstinmbdqsL/42+dyNQkNqPPPC52fmmAKUSaKp03EpRErG6ktxAfhvpX+UUcN9L9ORGz2YqgEYq0z9ze0SUHRFHKhjpPgyfjPnB59724lLsgcO4Yw2BRwYN4PiJE6Gv/7ycPsYtkRPAyfe//3zYvXuPihXmz58X1q1bG44dOy4irEX+4M+NSg168aLFIsoi0MZnkGGPHKGS7qSqdLyAAGf6XH+fbMmiRQvCho13EhXuq66uPjQ5Ofn7VVWXv3XhQv3ws88+a17gT/nzd5LW+d/+6T+t6xmubZkzb/onqmpqPl0ohDUDA1fn9hw/LkYyRh/PHkPR2NwkWTqMGw+KWm/vhKqKi/Z2GWE4FiYTbmqSksOGyDlueWQvFcVQW6WIGR//3z3zlJfg9zaPqFPvqdJnGDtACVEScoakbAiD8wPiJa3DgIQgSMSE3OL8+fNlHMkluo4GCwDABR4Kxjotc/RzQwPE0ggOuKwC5/oJXv5Opcl8s7FklT0m8GUia+ViSeWA5npA5AuJb5cKl7FHPncyqmvCVAU84DFFNLx4GYCDp8GiRi6U0/AFlufLcyc0SXkc3jHPm3sHuYsFlW0Ja2bl5jWU2a2TtDMKq/STYCI6wTk1kG40fAy4RLq8otgnxuXq/Xk5MGHB9Hug9A9ePEqvBUvpeGpRBLnqapObjyCCa+YXL8qjPQBZyG8YkZ6eo7o2xt7dG2HRT5Phtfbow6GmNhKNVcKYkqZLFTH+bFNwki6WpIwwiN4VmfN1kOsAxQHiu+/uDfv27Q8H9h8SZ8zI2RYFwYh6GsujNRwnjdx4dZ3v1wGDV0qVyKrlHq9Vf1k6ysdnicg9rrlClYKXrjNWAMQbN94to888dOKr33sjcVv0zcGJgzlpw1QAJxzzRqXEaeTkVubRjcDEVAvhjebzVMAi//7NQM2N9lPKQJVXD6XfyYOYm9mgsu9Gh9M5hel3rwMiFYwiz0A6RhX0dPIgxcdnpfOrZPf8vfy1Ak48EuuaXKbAOiCpDMADKVuieIAC7D5An3WNdY75jePGZ0TUiZwAanDO2ebee+8J69ffocgJEU4iwnPnzpbDe/ToMe3fxj6p/5owZzYdhleqkpPUDuuSUQgGlWrHFjI/+D12vEfvodUCAX/DxrsY4301NcXDk5MTv9fff+1bf+8jJ7/5m7/ZUTU4Nq+js+uXaupqf6m+rm7WwLVr7QcPH9KDcIVFyh5ZzDu6upQvg3vCzYP0ByjhQaEESYSFweTCW2r/jt7IKHn9Ylk7+JLgGtoSFgpzT9zJh6V29SVeT2UDYou0G3AHKqBaKnLa2wkTF5XWOXHyhFjQgJbHHvtQwHhv375dEREMHaTFhQsXKeLCwEQsas/uPQrNMchcQbZ8AoYoZGZGv9R3xv42PZLSN9IFJM3R2kT0lE659HI6SUtAzFRnK/7YKlT2kU9UKymuz8qzufeu+8E27n2yCHiLb8CJEbaGQ32dNY5z2flUhdUXdx87qeIvk43nzoLNws+Pl/pyTN770Ic+JO4B6Y8jR49o4nNu/GBE/Li85vlIHKmxUe9zX7ycmUXT9Veck+E6KB51YnuJA5JGGbMGgAAIL2EmosBxWIi5Rs4fQixjzc+FbRFKwtt5/fXXwjvvvB2efvrp8MCDD6rMXmkqABjgZGQk1Ndbug/CKz0y0JBxg+vEPO6Fgyz+9zHCeTA34IsAlrkO7q89V5P+9xYC3Gfm8Msvv6oxTtkhDBPTUTC57tQR8DHhizX3URUJba26R8wuAIDzhtJ0XgqiDIAY6PK56s9H31EF27hIfjwzi5qZo4IjdNuyJSIWr1u/XkRsrs/0c6x9gjsyzj3ysnPuJz+eosxX60zFOfG5NNXCloLCFBynE+tGEYipQMNUi6u/fzNwcrNzqbSfD/o8zfble2ldL0mfBxhKu0rsr5T69/O/UQQl/2zSv1NQUum6HZwwXt1mMT7hop2/cFFChBBZcbwBBJDOSe+StkGrB7KraxgRdafqDZ0TwAlpUyQpIL+++OJLShGh9Dpz5gxFWgAnhw4dFjihFLmjvUuqsayxABuE3HCYiZxAhGV9BJxgj7q6u8Lp0ycC/boY40RONt6zAXvUV1NTc+j/x+L/5vDhE9+6556/55yTLf/TltuqJsP9E2HiyVAofKiqUGgsVFXVspDCJcF4UZ1DSKkbdVVpEjRrwVZb54Z6NT3Lmoih8xDVLmNOQYAEw4mBI3Xs+WcP+/sg8jyxl+i6NoUbZ/vcvCbz2lz6vhR9MY4L24yEwaFBGTeIiBgwvk+5JWCJdAWeGRGVXe/sCjvf3CnvduasWeGB+x8IV65cDltfflnpIH4J70GcPXL4aBlos3OnTXYpB25FMQYssrI3OCJRRK2UijKuBdGIlEtR0i3JgxNN6euiMaZt4mL2xkdJvRWdi1kDm++x0gPOkC+G2USO6QOeoaIHtdZDh7Fw/hx9JC5pgXa+B7laPud5OK/DgRcTmQWSY7Adk5zIFL8s7KVF1UClp03g+AB2+/rOhmPHmcQHdVFNjU0im962/LaySixPI7j2AODRSbhOyvVUhUilMV3ifAaiJYzNxtgYz6uY2C9eEQuoE1MZ5zxvbqWnmgBIeFVwOWbNnhmWLl0SVlFKPHu2nis8E+6jzoXqG9PqVg/dmAXMmrrpucXIj5875+tRAu4noIR7C0hRU826eiNHuxR7lLYnD7571y5VF5ztO6d7WE3Dv9o6aNYmCy6+z4TSdRBxTXenaKW/NaaJAifF2rRbWwO7b/DM7DXze3h0ROTiQUjGSPyPUaFVWn79GTmIgUfE/lkUfKyaJlGQ50i/kIcffkgOAoRi5rK4LzFq4vo08rgpzReYK5WCvx/OyVQL941Ay40ASgoeUqDxfiMg/r1KYOdm0Zd81CAPbPLXnoKHNAkvKn4UoEtfa3/R7lE9p3EVdal1j1zxNd4w39aHCOND1X2Qk6for1MpgsLunPeUBybp325fdZ3IvmuO0SrCOhNzXOYpHEDWh5OnTysyiTOK3cIOwBFRyf3IiJwnnChAN2MRFdgjR46Grq5uVbX2njkjG3DbstvCa6+/Ho4d6wkN9XWhs6tTawxr6vHjJ3SHWltawqLFS0NnB2rRDXKSpVc0NqbzwnZizy5dumDNQLs6w9kzp8WBI4W0cOH8sGkzhNimM7U1xQMT4+HfnOg9/61nn3025VBUwsK3/N7PNa2zZcuW4qz6WU0Xh69sDIXxT46MjG4eGx9bj/eI0VBb9hrrBQCCO3H8RKhrqFf/nBkzZupzohEscCxkdHFVgzFIadVWsqlFOGNv46FGXZTxSNaMomDSpKi2vjSMYc7Bu0VqUUGbgWZ0NBvEMI6Oynt3QiODxZqFYSw5hzGVmFJuBSfG8vx2eyUcV1cnXQXSPJA+33jj9bBzx86wZOlSgRV+WQC+9tWvhscffzw88cQT4Xvf/37Y/gbRlTPh2sA1ebxOnZmYJHdJC/gYMs24HikplXFiC0LKmyHlxflz32wSRwASJ7SBnPS9bJNoDcx0mD4s+7fJZ+HREjjKFkEqc6qrbSLWFOWtSJ6c0CI8iCgNT/lwS7O1IOAcWAip9NCiePWqmtgR5WCBZjFhG5F/o44MUQaaz128dEkLf3uHcX8uXqAtAAulGTlAjxZfidhZFcratetkDPBUABqXr1zSxJ0zx/gIt6+5XRETxgaeBQslz/jokaOKKEDKFieF1E3sGaToVdTV8bSEvPhY+YKCagcdp2P7ASm1qqKG6FBRgIFKH/fkAeddnR0qr2bfcD8oKX74kYfD449/NDbZs0ozRSSoElKLARMhZGHHfBPB4zl4/xDpkNANeNjUVa2k2p4NBqr/XH/YtXt3BCY10kdAv8Rb1LNQk54i6vHqtm3htW3bwlXKq6XPUq+qAJ69wP1IlKbHmRDB3SqqGB/MRzgx4q3EjsXsQwsB1WZqDmk6LIp8DA8JmPDceSZEiewZlzR5HCBqWJLSUVuEEkAGIDEX6OMFCfuBBzaHZctuC/PnzY+9t8bUPJT7YiRdA+Gcn4iyETSmUb/3Qoi9ETipBDTygKDSAp8HAemiX+mz9L08iIk3NFd3YmbjRoDlZsDkht+3HLVXLoTJaEcNDNr8VWl3VbWNQUUiy8GJl2lnY1ziG9Qhlpwoj5x43yfz68r76pizF9PmMQztjmt679PO05nTVdYKJAEncQw7uGf8A67JHNCaAl4XvalYJ0jXYv+YB2tuX6MqTuYHbVwQYjx65EhoFZAeUk8q2lMsWbQ47HhrZ+g9fdrkGFqalW0429cnfRPsJVGZFStWqWKOpn8AE46jFLSa/xEZtUBBe3ureG0IRjLHqcBDIfb+++4JLU2Np2pqinvD5Pi//V//8E++k5A7bxmETLXhzxWcfP53P992tTC8sq5Y+1ChWPULk5MTiycmJme6xgRVJw4aFKadnJBynnUutQXNFjUTVSp53pEUmg3oOHEmTdK9rGQvDk6JYPnAk8mOi3psa17yGKKxi+JUEiWjP0LktDhAwEgNj6DwdyHs3bsnvPrqK3rQLGgYUhY+Uj3wGgBRP/zhj8IrL78SfvEXf1FcEzRQGBxMvLvvukuhtq//7d+GHdu3CwBxH1i4WaBYzNnODCZ8CgMqXmnh3rmAE1yFaOAd7fM5YUCvXom1jCWfo5xHlo2dGJTJypNd4G4yghMfTPnMDgtTU2ODhfUpS2PhU9O9US0WLLiAs3V3EFJvk6EBqO15993wxhvbVZvPewATED2TDXDCJOL7nlbxSUZaBe+Cpm8oKPKsuF7Y51euXNUiZoseIMUAzqyZszUhiXKxTyqFqIS56667w5w5swUIAEuIezHu8NiJ5hw8dEhGAKDC+xn5Uu0ETORM5a2J/L4ttnT3RIGxU1yR5qYW8V2oWALM8sy4Z9a5uCVA2OW3ta0lXBsYCDt2bNf3V65YEW5buSIsXrI4TBIhkT6Ike7ci/SIGmOXyidxaRoarBwWQx+7Mw8PDqtnDgafOcf54yRAujt1+rSugYiCaZ9QRWX3gv3BR3l3797w5s6dYfeePTKslPYLvgro1IQBelhdvarvE/lsb2215wkPKBJMAZYYasYS43MYpVeASyxpZjByTxVhHRkJdFLmb+Xs1b14IEtleZNCgWKE/aLWiw1gJ27bYjc8NKxy4lmzZ4RN924KGzfcEyOz1eIEcZ8Asi4gSEqOG2zNKq2iRwtnrrdOiaNlNolrUhTA7U+yyN8MqHDtqcc+lVGvBBoqgo5kB1N9nkZwbgZIfHeZXc6VPd/sHFisxdOKEQVvdWHrApFAWiCMK6JFrxnmOA4j99TASZW397KWJfGErNgq5zTFdcAJsXIkkhYeZY1U4fQl37fWGmg/2RGc05Rxm+IawjG1rmjNmMx0pwR2kqowxj68LFKzOKLYL0A9DhZARQKkY2OiBHz08Y9qDcRZ3bFzh2ToOQZpGWQ3lt92W1iyeEl46+235DDNmztH23PPsI9wN3Hyp8+YIb0UoiBHjvRk99Gd8vFRxnUIRWQn6utMByhy5PrO9ocF8+eGhx7cHBoa6o4VQtg9Gcb/8Pf++M++91MjknRM/ix3dqN9PfPMM9WXL4/OrasqfHiyUPVIVVX1g5MhdIYw2Wjlv7aQmvGplnHEO2OhUC7cZkZ2iJRumU3qsm0wHhGApMQL7SGfpijHaIZZKhNLp75G2M/kDfvCjp3bw/PPf1cgBMSJYWURWrlyVZg3b27o7p4W3nrrbXFK0FkAxHznu9/R5FizxoShmCwgY3KELOrwJUg7eIWE90RgHpjBLCnFOjhJ/0/z807cTMOO+TCy3dOSXklWgSO2eVRVjA+hvJ6/9Jd7L0SWWJREVqw2wAg4BOQxCWfOmB6Wr1guITGiIjz3/QcOKGXxyqvblJJxbgIGyUvwvGki1+O9itjWRerwDoic8F2u1VjxVzMQ5waGe03aEGPAWJw9a3ZYffvt8lRWrFhu1Rtjxv/wtCCLsevQAHqcg5NWczhQiSKrNvKSvAMRBUhuLc3N+l+y/Bcvqokf4ETNIWfOCDNnzQwd7W2KKA0MXBEouoDhmTcv3LtpU+jq6tBnYzEFYWXRLKYGHjhkFVFC1CBH8TqJUNSbiBi/SrOEgEEiUqhxQQn3+JhKhuFLodLMIt/a2hIr4ayjs/2OZiWQniNviV2J8VY1diSGawYdcAKwou+N9GLQoolpUzxA+DcewQEoeZpP0zvOcQmesSghUR+lwNXe4vKlrEoHAKooUI1F7CSQF7uq8n0f/4oaCbTRfK1e4GTz5vtCV2dnaG5uVOSEyioBixjF0bIjsGFGHGL6raZ1PJqTT5ncLNqQ99h/WtudBwuVwEMeDN0oWpKeTzq3/P1KKZL0mCzgPDPACfafaLZH8ZSOq6vTuCBq0NyEUGezlf4n4KRUoFPysEpSCJZq9mS0iMw5OYjSnL2eh1Lp2lNwkpK0ed+jaRonYzHqJyNgjou18SC1WQjn+/vliJ0jwqsUOKncoHQLdoE1gApOHCZec39x4Ii0IMoIuAHUkPpZunhx2LV7l8r2kRhgW6ImV69clXO1eMmSMGPmDK1POAOUGDP+HTRzYMA48wFQUq1u9wU1YSXy2Xv6bFgwb254+KHNfH6oKky+NTkZ/o/f/d//9Ic/7ZhMv/9ziZwQ1/iDf/bP6mffec/K+ubWX6suVD8QClUrC4UqaVv7pHPiG4Yj9S48JeHIPU+ESy8oTV8IuWY9Z0qXejME7+H4m21X/iBQoBxQXu7tXW+GrVtfVLoHg4hB927CVONAWkK86/KlK0oBschR2z537rzwiV/4pAw9hExQMwsiwAZCE0I6kJMI+QFOGOTWkdgqE9LfDMUnQlR5jyZF/v4MUi/Atrdn4V4h4Xua8bnKaHoPtD/d5vJKHQADVUks6CMjQ1l5KqAMsAUXh0kEb4Jcq3pJXLgQeo4dUykqXru86Uh88xI8tuOYhB7hfvDrJcecBZ9z75zo6U0Zs+hbbKzHIs4PBm/+3AWq3Nm0abOiXiyi3qa8uaVJxpJjQFTm16q7AAFWgeLRPT+GjVnuoRGIfWzZOLVUF4szBmdwwGSiSUHhiRNNQoNj7bo1YWx0JFw8f14RE8pxP/ToowK7s+fODgXxSkaiImtQpRLgxMSWxgQCi/RSovMozA81eqRBpIFEAAGgrLqq1KQOT4tUGlVLGD+eKNubmJmV4LL/y5evhLNnzoa333knbH1paxZ10XWy/+pSZZST/LzCR6TkoSHJAly+dEnRD56tk1EBAro/kYPkkQeeI+M0XUjqVKo+GQYkRmVdxp14WyhWyVMVORVPl6gjPJKY3vPxzbVxbmvXrA133nGH7n93V1cY4XjeIE4VgDxL6+AtoFH1/sBJ3pBnTlauCs7t3lQRiVtZECotrDcDJzcDQ1Mt1ul5phGiFJxUep9nwzPJwEmMDvtzYRww/7AFXunixQs4NCzyeQcgD4h03HjD4EAROcminYlQZ3rPecbpmqO0XmyLkAcnfk98HfIxi8AaERT1tlLH+III14xRfoiaE20nuuHzg+PyPsdW8ceMGdH+t8qhhYtCZPOd3bvFSeRYK5YvV4PPffsgo18Ms2fP0f06euyEbBX8rg0bN4TpM6ZJ2I3jWVHINZFyrWKwVtF5IiZEb4mmMlcBJ0RLe0/3hQXz5oSHH9wUGhvq91UVCm8UJsOffO6P/+TvX2+dz3/+8zX141Urm1pb76ltaPrkRKhaOzY+OWtiYqLaHyYP3Ad16lm4XkmlxdcHUBnaSsKlNgG89NUDL2k0oKQ0aecRuRRwJDT43gt2oyPqULhw8VzYvfud8OJLP1Gon0GqzspVVRqIEGKpQyfszUJB2RieKaH72XPmhKVLloYdO3aqAsOIeo0S0Vm8eIm8eIAJlQ8Qq0ACpHv8Gt8LmHKvMZ2Efh/9XpffXy+nRLzLuS/lIMR1VbIKpng/CUHiUZ/uPR36zp4R8ADpiytURdjQ5Oq7u7vEEm9ra9f9536d7u3VxPOut5ybR06YSPKkBgYycOIVW0xo9sEkVqowklLz94jPMXREWWZMnxHmzZkfZtBCKOQAACAASURBVM6cJcBEBAKgjBQ8C6gRNy2NBC+FCIdX/SCQ5ulJ53f42PYqKuc6OHCxhTdK19fVybOh0SEROMYMi+PMWTME2OhefOXypVBbVxumdXeFVatWK81DLnkU7tWQCTRZJQ0NK61U2kGRqkuqijEyYnPBr8UjQjU1pNxMURlAcubsGXlugBTGmaVH7HNPV2A8X3l5mwlCHTumSCcpG1skHBRYOtY7hnvljavyOtmcMcnzUP+s+JMu2GkZsS9YliKzygc8PPRb2C/XlKn+AiNiV22BExYb/ZY0J3yx5NoWLlggUiFe6ry5c8PI0HDWJbmgUKVgSRItA7iVIideMXajUuKpAMXNAMqtpHUq7XsqIFHJZqQRHU9D3QoASrdxG+L39Vb+92cDqHXuIU6YeGUxrQ/oJhWB2q/SOlHt1OaU22uPmDsnNo2Ul15LpTonppi//35NlcCUf+bAJb1Xvj3vGYEbUnpB6VTmBVo7gBMH2swzqm/gdLg4IfYEW8l8QBGWuYEd5H93dnHIXn7lFdkjxi5pHRzgPXssckJ0Fdt15GiPnC+Ird3TuuU4nDh5Us4FERyfr04iZy41wndraY48y+HQ2GARztOniJzMCY88uJlt3qkuVr06OVn40uf+8N9vfa/j5Ebbv5fV930f95l/90zDcPO1J2vr6x6rb2x+YGxicv7Q8Gjz6OhYgQfnN4Sb6wuiCHkx/MuD9rLMFBlPtRingIfQuXvOKfhJIwV5D0FEqahJcesXTYh3JFwbvKqB8cILP1aejx8L4Y1okSXNYB2IZ4fGhqbw3Def08B6/KOPaxGiMoUoClU6IGUQM+E8BhzA5rpISZSaR2Y+NQCpV5k3DJU8sHSb9B6XXlt6gCqdqQZNCeBdr2vAJAXpHz58SN444Ugmoss0q69KsUrRCvewiap46SmpDF/83XN3AGPiexcziX/fzg25e96AGcaUpww4Xxd8IzIFCbK7c5oWbvYpbZEYgfB9Kh3R3CyDiTG0MsBrOr6XopvnflXH4cdLhPPNC1nwAZos5mxz9cqVcPnSZVrd6BgYFsLbg4MD4arKiUfCww89JD4SAMTy5SEMDV7Tr4Mwyge5NqsusdB1bU1dHIde9VKKPADuzDPiPIyQerTnaDh85IiBwrGxUN/YaJUNSa6cvxF2euYvn1FVAWMOsh3nbOOpKlQVawT+eKbuaKSl++IYFKyjsoerHdDzvlfZ+X3mb7cLXhLMe/QngkQM/QluSFlbgrFRRUoyIA5AIaKYRAVT29PZ0RFmzZwVHn74YRl7PEev5qCjA8dwQrpFiChlLanr3owQ685XHoBVAmTpe+83cpKPZORt2lQAhe/xfFJgM5XNzb+f/47uUxKlSKMVfu+jgbFxJC0iS+t4dR8AxIEtY4VfXxdSUclK0ZIUZPhrHSdynfxYDjQ4//Sc/RwclHNfsrRgLrKSXrun1kdGGOdVoVFSBoUwMmwCkFauPipSPdU3Lnng4535hx1Ez4h9IUnPeTOn0CfhWM8//7yi0pwjwoxwGHGQASdUjXKMnmM9Yc7sOVpPLl6+JFmOvr5+aatAC/BIlEXOifKMK2rS2d6u6Cb7aEZheXwinD59RmmdRx7chGO5o1hT9ZOJ8cmvfO6PvrDt1tfLm2/5cwEnn9/y+caRpqu/2NTc9kRn9/T7Q3XNrLGxieLY2FiBwZAaBgcKvli6x1vKn1/fxC+dGCny5X2EZlJPIA9Q8hEZX4zTsN3NbyNbWMnj8Mi1sGvX2+EHP3w+ioRZjxdyeoATPPRVK1dpQOIBMMEw3Cj0Kf3x5s5w4TyKuMNK5QBKXJits7M73quoYQKHIFFhNS7Nrf1mBqHCxaWTq9zjmgyx3YlL0UbimfXbFMckiUBpMYjy33jkgDVxQ85ZaS+l03jl8FHEo7h0QVUfVFCoiqe2pkyBlUnqnBsv03alVv53Q5qCTTcy6RjwlIB73/zPdkSjRoYsPcKExcMgOiHdmcio9+N4R2fX3XBysd3/eOVJeD4dz6aRYWXTaGwATgAbjJHhwaFw7tzZQM8o8ruU8S1avDDMnD5dBF87n9YsHK3oDk0BpYNiniLH8ooV5diVfieUDIEz5r6dLxRVdbn+6iqrYuH8IPoePHQwI/nCUfEmgByH6yXtSGrrxZ+8pPCwIgVe1k9jw5pakV3h83j5o0c1rMLmqhYXfvJhel8Y7FqMSMp3+Z854/PT05AQIkWcjb11+A5ziN+BocEwOEyX5KjtEgn13JhKkQhSBJRa0qBz9apVoamhMaseIjEGQXZs3HRTXMzNCPqmh/JewYmDpvT/qV57b6tbs0m2VTofbhQpSffp912k4tinLP/dqUBA6hyyz9RRyr9OQYqIojEql4ITd1SdO4bt9IafDhI8Cuj2Ow9G0nNPz9vcYbtHeYc1fz/y+660dvhYzdsg4z9aJHFM+kPO16Lp6bAiywinAQIQ4WSsu9gh9odiCq6VMmOcOsYB4Bm+2re+9S2BG+4f0dbFixaF072nZF/lTEi0ckh6YcjUk6YmMop2igtY2nOw7ulmC4J6Q3W0taq6kIhka0uzKL59Z86GBfPnTT780P2TdXU1L46PjX6/ulB47nN//GdvvZdxebNtfx7gpPBbn/1s00Rr+z9sb+96avbc+Zvq6uqnT05GkmtWUxBrwBMFPe/+yEWQE9dCI3W7SKoUUSf23oiLQim1oKGUqVKWqxUauda0H5IkRDTYbuAjgeJm9zCmgxjcpnWyb/+74cUXf6IBgDesyMnoqKpO8IgXzF+ggYdxXr9uvRozUXlAaSgREypRWIiEghctjFLuneqT4oNe/AANJsLLSTmwK8U6u1w51shUj2RM90wYjOWk13g/4r1JgZ7fBOtdIs3MWKbKcC0vbfdnEGsiRIKFE8AXCacDQEj1DAwOGD/g6tVwTp1uz4SzZ84oXWJKrxAea1VF4RLKTNQUsLrH44bDDY97p6nRwqg5iBAwiP1+WCBJT0jo71x/wMvBo5o1e5Y8DaJdXvfvYMga1BnplB8XWuPcAFUWWTFAYEDGCJjeu0ipnlhazRh2oifbUBbL78DVgTB79qxwxx3rJDE9d86cWGEESDTRPHlyIiiXymcZhyVDar1apMUjUqcNFs7NgIpJ1BtN0Ew17x0+clhNyFy1tkiqJVnMMXYoF0Ps7jl6TPeB+8k1OYkdMbjOrm5FY7jvjHc8QfcYHWxwzFREz71hB3A+5q2UdzJLk/rCJ8NKSis24COCknnZaDUAggfoX2Klxpyj8WGsn5L/OiAi3Qg5Gq0hSNHz5syWrgvXWFNdDDVVlFgPK6qmyFTsSaWeX1FAkH16WicF+O6ZO1hNQUil+ZZ3FMqdhVswTTlwUmnBze8lBfL5VEW6QKeL/I2ASyVA4lGUFJyICxUj5g5EnBDr89gXfwfRle7nrQAUWx0yZHIdQMkDj/TvdP+p85MBukwTyx0GSs9pCFodxmJHeCInns4EzAJOXnjhBYF1IqbMFaKxVsrbHjZu3JiBE0qGmTsf+chHtE7Q3R6lWOaWnNmFC8O1a1fDwKClNjlHmpnSd417DDghQj8ZjHIAJxJbgI0wmzURRkeGQ21NUaT1UaI7w8OhrbVFEcJL588DTsYeevD+kWJ19XeGBge+XhgLL//u//1lxKF+Zj8fODjZEkLVqV/+5ZbxuuanO7o7n1qwcMndLS1tXRgsy8HTYt5LrcYzYScZioQ/4h5OCjLsLrh0uxGb3PiLHDUJwco0Esz+RmWO3OvMOMeSMx6meeHvpfOzxXs5LNyKvXvfDSdOHFfOngFGlIQyVkiJaUkseUCM3tGeY2FocEgLG9wTBigLI1U6GDnEwBqbDJzgyUA0VDmnl7SRVPefjKiekoDjdIzgReTIrHIkllWW1eVnqC3GPyzMqdA53iyxbbyB7NNJa3DM4ibpkwh0CpEIiidN3ri+LkxQmYWK74iLXNGt2DwFIipUoogvEBU6vR+Pe91MQlOQRXTL+gT5ouq8BMYL77tKqPNTfDH2rrR8DrDAG9F+ByzMaqDPzt0rhABGePjiN6i8sbxTsY8bj6q4AfaQsE98UgKK0kAovXJFRsi6fY6K87Fm7RqlE+gQOmP6NOWJawA7EUxyXEtRme4DIVh+zVCP20ItcmfR+BV4ToNoAjkjn5SpfeZRJEXSJgsixXEvGMMw/JXbJk/uXXSjbg9g7rnnvhl27dptkYxIyialQ7rK+hq1CZxAuMUgporAXvXEveFa+Nvl4v2cHEB6VVBq9TyFlZFlY1k0KRjmEGCSsQEYPn/xfLhw6ZK4SRK/ipwGQEpKdOQeMGa8MSO6RERO1q9dp0gK50eX7NrqYhgBnIyb0CO3JuWcuHLxzcBJJSvui2AKWkpraDnH61ZXgdSLf6/gJOWm+aKcByWVIigp+NI8iFGRFJSkaR5tH0uIPc3v49P/9nsizz5qCaXRjvz9uBXwhEJnCjz8mJWiIr7//DYOlDwCCwhmDGBP/P6RMqWcnki3NLVidJbP2Q6+FmCfdQdnlfeIMjP2iazDU+Q1kUp/H+I+UvbYQsAJJfyzZ80K8+fNk5NMxESRtigb03/+gpxAOCaY/vqGpqwK1O8tNo450UOj2oGBUKwqhGtXr6oHWGsLzWKrxW+bP2/uwH2bN12orq7+y4tnz3ylamzk6O//x2+YmNTP6OcDBydPPPFEXVtNTVco1v439Y1NH+/qmr6sta29taUFkRmrYsmnUHxgOxJNB2X6OvUi3OspCxOKmR8jJLFSIg9E7Fhe4mmvpQeRdCUtj6CkGoT51zbQEWKDTAi3glw8ZEmpWA4NyT/13D2D2fPshMWbm1tUe05Yj1IvND+sXJaFhtbVVkJmxhtwUaWYhf3c+FHmPRtH/FNN6GyvCYAxESvAidaxCEYscpIV6kTyodePCsSoJIswf1GieoAriFVEk6RlExcJNAuINDExWQjQrLh44bw0ReARuOcNiGHy84x8QfHn7ouNR4ekNtrQoN/UGNriaax3nof62NAZlPLFqAjsrQ4c0DihlXvp4MSBB++xHQDDfi2F4OfBMdSLxnvcxB5Ffr4eweIYdBmGkDl/7jzpnLDwSaBtlOt10mudnoNUUWNKzQF8tZr8efSAduyjCiMb6PJculXmpD9UEJBSJF0DaELkLFPVjdU37JdxTe77hRd+ovFNRYuJNk2Kb0KaikgXpG8iLmgrsE9PzTpJ0Pkm7BPD65UL/M1xHcQ7OOEes40BubGMy6PurRGcEHGj5BRv03kI/RcvhAuXjJOkSFe8FiI86UJjUa9aK2UeHdM85Dk8sHmzqiR0zASceJWWlWpfT4jlGpyj4HarUiQiHx3xbdP/fxp7n4KTvB3Q3EzK29N5nwIl3y61zfnXN9pmquiJ2219N6Z0XMQwD058oU+BD98zAF4iN+dtVx48ZddcJmBZXu2Yj5Tkn5HNdZPASCNenn70ppOeOkbHCEd8UGXyOBGefp2UQwY4Qbae/cE1lKxAbOUAOEG2HtBDFSefsR18OcYojiwckrfefltpHkrgraN8UjdZmAwXL11W6TDjnLWkOa7BTsDlmhj/2Gf0loZJo46OhvPnzslhhIPSUFej1Om8ObP7N9x997Gamqovnzh85P+tC02X/uDZZ41k+TP6+XmAk9b6+vo51SH884nx8NTo6HhnU1Nr7bRp0yUEQ2TAvdHUw/SJ6QO03IjagpcPcaaTrNLEsQXcfH1bDEqv089sMnv/mEzKKimRrfw9cU6GKQ8bkiDbwQMHw4EDB7OSMV9MMaYYa/KEDEQGGdon9Dmg+ZjzKkrnwYJikSEz7OOKwHipprzaCj/5Seyb+MTKhyRTA+JGI92HwGLFQ3kFlJ5KTPOUTsgWcxj35s1L0yKCPz7zSATf9UWKcyPdc+L4sXBt4GoEjWaEnPfhKRoHKFIWjQsMoIN9MKGdkMpix73P3xe2s5Lg8YCwnBs7PG01m4xeDIReyMsYE0UoYgWIG0gbjwYePd3Ee5wf1yhiaGd76Ohoz4i/pIwgsC1fvkwLvDRIpPEDh8KiG3jpDFm8zzRiw3jjMzgQIvZF0iHGQ4qrcJ3GrOUCOguck0oaZZStHNL4UPB1SA2FcPp0rypvuBKAhqIitGEQh8QiUYSff/CDH8ig0gEcTRPSHgJEtdZeAo8Osi/9QjCcRIf8OTEWOBdP8Rhx17hSDkyYFwAcQIaDGc4brxEj7qrLzj2QOjERz5ERaZXwXT93CID6vXjRyqYBjjF66jaEY3N9iuIgbBjTVFTuPPbooyITiohbXZQy6SieaezX8351TvI2LW/P0kXvp7X36cKe39etAJYbgZJKn7kj4EAgb1usnN2euaJ27jzGiAjvue33NC7jwLd38CCblHQjT68tBSX5a/S/xaeJ5NcbrTF5sML5mQNlvdk8KuhEbHduvRdXZ0eXwEn/hQtSI1Ypf1S8JapIWgcJCa4RMOKcLPbDWCbFyHxBEdorfPgM0EyXe/aF7olzOOvqTSPMnCSjQ1jK1cY41AGU15G0wKY5PwudJfYF4RUbhGN4vKcnnDpxXKC/ubE+tLe1hNkzZ51cc/uqXbU1xS8PNez6Sgg/ntiyJfGVf9oBe1N3+2dwgF//9V8nxrRqcHD4s2Nj44+NDI/WVRdrq0lROAnOvTxfWDz/7MQ3147wvKMP0HTAVzpVBlQ5op4anFi6qBx05PkrJRzqmM7DrPY9mqnRTIzXXAvciTNnzsqgMoABPO5JY1wZgBhfBh/ghDA4xt8bpDkqp8TTJ7DLePvgTsPtadA3Q52pV+QETQd2CneUeuBYVisSav11/N+sR8auNHCY3PSSYfV3XYyNVBfse1ssmTBS11WfF9POADyYkWHxNG+E9Bj/U0ILIStTPU0IwKlRdNKcL7ipQePeeRrADYIDJvd+eB6a9EQWIieDyA3PjcWT0KlpkPRbr4tIsPRoivFMigIPPl4huaLoy/NE0bIBz0NRHKvOMcDSqPJpQLrJtluvDYnVxWoVhKY4J94H3FHmp/OW+u+oIk/8+jPg3rnxtajDcEwJWZoj2uPsPLXNMBUuw+L9YCQBJnBGRN6lDBtV1sinQBwQgOLRq/o65Patkqe1rU1l4YxjjtV75qzKFT33zXl5fyPrfmrKuniAhLPx4viuk4bZ3iNfLFbMJaI2PBfun2Tsh4asBHvIOjxzfz0qJv2Y0WGlDb1bNK8hejIG+cmn30SIphVBXZ3C5Pdt2qw8PvOU/VNOPD5h7QBswURY7qcrJZ4KiKTRi0og4qc10TcCJun8yoOMvPOSgow0dZOBjoSon0a3yxwFV+yOgCUPTtJImzsAPp89Tej3IwUmfg75z1xsLB0DGWiJ+lBptVhKfne74Wlk/k5ThH5dXlVEZSYG9NKVK6IaqCu5SorH1E8HoA8FgH14FZofjzWCsnbGOWP/QtRz4rvMFZwb2mAwXt1x655GNLNGjgERaX7gSInmENWjWUMASjh/vg5gB/nesiVLlMokKnv44IFw5NDB0FhfF9paWiZnzZg+Nn1a157FCxf8qFhX983/+d/+Xz/4WcrWZ8/ppx3cN/v+P/7MZ9ZOjk9uunpt6FdHR8c2K7QsnQBXNi2VnXq4ydEmBobX3gHW9SHSBcgXpfwk81CmBq0WQlOqLAGQ0pk7MdY+M/0QBwOxmcx1wMW+XR5VwZtmcHCeUuxEJn5oSIsZoW1PvaQGlwUJFIu2B+fqHqaHuhnAFhI0L7rMYMRGVzqTEhnnukeSN3ypYfGNp/La0n2jJKqqhEzHPt6FXIVO+fmYtLcvNqlhonTYIgHW2M6jDdxHymSpvgC9G6HTyJDu4Tqg9f35dZSemy3Qngfmu2lFj4db/Rm5euzYCKkTA0xKx8USXR9fLKjwLZzzAljAALGosij6sydK0xZ7UviC6/odDpqtiZ1VffAeBou0gamZmmdlwOiaPC0ACICH208O2DsVI5iklgaxf07q5UnoaWgou/9ETJDq4JE5iPLKMXoQ0dmUPhukZtBQ0fwSqCzK0OHh0ZASfZ4szRWs7J9f1GyJiKq8+tKl0Nt7VoqejF0nJHO/+AFg8INRRWCQX7xG9guQcNI40SXAC9/nOQGeXAWYbUjznCIVdemSVXhFUTu3HQU8yInxrMMzc2wIQKay5BJwdS/cAquTOg9A4/o1a5TegWxIenKcpqJR5yRViPXx+16rdfLzM52L+Xn5fgHKjUDIdYt2fMPnTxrZuC4CklNYdduS8kTyEYwUkFxntxMQkwcnzjFjHjk48LSZk6jT/d0MoOAkKbIQo5s+hn3tcPJ7Gh3xBrGpEKBfqzuejBsnyPv9Yt4BeknrkHOhtJ8fjrF7925JK3i6JnNEY0SIdRCdE3FBenrUQ0fRW09LhSA9nnVr12al93PnzdE5HD9+LFwdoDP4ZLhydUDVkZZyQgtoKFbjlUr5OR90p5YsWhSmTetSmmj/3nfD/r17QnNDQ+juaBtfOH/+YFdn+8vt7R3PNBart2359//PrpvhgPfz+Qee1vkXn/3s/aMTEx85d+78x4eGR9aT8wacqP1ADOX5oEgRdwpA/LU/aPeC/X03kv63R1gc7Fj/FcLixtMQuz7KqJtCoFf1mG4ED5IwuHf+FcEii6oktzmSQtPPHMkzwH0CudHi2t3Y+AA21M5iaNGR0sJlBEfOV5/Ftt5+7R5VoTQtBRipoUsXqdQD8/ue/7+SEUm3saSFAUvn35Ybz8rpNu6vepskDfHsuktdlC3NZuCDBYNFms9VIhs1KqwqwonPtqiUJn+pFJB98OxToMLxnJPBa7+P/r7rDUwm1SxELAAGle6vpxOsp46Jh/kxGVukVhh3nqrMXzvXa/elGEHsoIxCY0NDrCji89hcLvaTIZWnEmHSM6pmsk7FirSg9Dpo8vq+qDDGHJyYES+EkVErk+bH5wvbY6yOHzuhPDcGWN2BY5pM11BbK8NIWJm0D69VnVNN079h7QsQBpl72vRppiyrXlHM95LCJuPWoyUAOKIlpDLZF+dx6PAhaTaQWnGvlBYPhLUBTVS04T0CXrgmAIg8TfRmBgZCf99ZGXz/jGM0tjSHYm2Njsv1QQoEMOFR+vNx8K/7F5VD2S+aJ4vmL5CmxPr168PE2HgYvjaonD7PMB854e8UnDg49jFUiRtRDuZLjkYlh+P9gpP8XEjn9VTgxBfbFJw4+MiDlHw0JJ1/NwIMefviXj3f8fnqUVCeK8dxcMKzcnDiaZRK1zIVSFF6G2c5ckfyURKPXHhUxJ9dmhZ3m+3nyt+KlFLEEBuYck1DcL5GRgN1dJa6rVOhBiAb9WzGtaWWLXLsc5P32A8lwrwmwuLKxwANXnN9pEFp+seYdZkFxvelyxet75fAydVw+crVMDhIw1oqicz+SKI+poW5F0RmW5qb1FYEcu3B/fvD/nf3hrbWpjCtu+Pa0kULT3Z2tH+vvrbhS7WFxqO/8x/+Q9/7AR83+84HDk7+x3/yT54YGZv41Jm+sw9eGxxeTgmxGMux86+kiqNn5s2zvMQRZJuG2TSQtUCx0LEAWM5cwk/p/3Fh4kGhVcH/+l6BJmHVMiwK9VdRUmjgxFq222fK8w/HiEvWZ0e9jtP2PkY6ArRQtRLPyyskYES7PgBGnuMZ4DH2tDgjkUMCAgaEOI/ENCpMkdW4BpyXLUAW7rfSZM5TBNUIatJFNCX6lYxfqdlZmqIyT8b7CeVfe+mwlQAJrcdRc33tQP6dSIaNZa8OLPx4XmmlnGhMGel5KtVTo8JWdfCVNLyVzqZGNh81SflJLqLnBj41UH4elcANnBMVGinSYvLSbnicMMZ4MpXaRpVCM9HteNZszOXq/XxSUGRZNq7DwAHRFgwCTf/oTgw4oUxVz7bKesJYKodu2wVxSGSIJZkfya1qjjuR9f5JPTjuH9fAezy7kREDJ+69+r2gcdjBg4dU1WPzxZoV+uI9WVWlXkff+c53FQnkuln4MYSD19DraVD+u72jIzQ2NaonD7ns2roGKyGPSpmcO/eLY0D+piINfgpgg/1u375dAnCS+pbWTW342JMfC4899piMOF4mYXC8TK6BY/LL/Odaz/WdFamaa3aeT3Nba6hvNEK0jqMu17SOGMyiPz4XxX+JHavVXqGlNUzv7g5rbr9dfbAQoRq+Rp8hc3iM92QS9p5quBE4ScdCapwrRUsqRTOnAic3Ai3+rKdapKf6/EbgxEFKOo7S/ZQ5B4lkfCVQlNotqg/NcYmVaDGqwfjG5nGMLHLi4CSOL80HO0ApQZ+09chsotLKBiwpkXUQ7CXuvvinqaI8KEsdP3c+HfA7MPH2Goz5awODYYQWEZH3QWkx5wM42bZtm8a0X3MenLA/NK84L0C/Pxdvkom9JPUDd5FqG7YX92VoMAwNw1G17t9n+84pzUrVHjYAsUardjNyveywwqrmmKNEvXjRwnCi53joOXI0tLY0THZ2tvWtuG3Ja92dXd8ujtY9c6Wl5dIXvvAFq5n+Gf98kOBEPXP+xWc/+0tjExO/cu5c/52Dw6MLqqqsoZHQaJSeloGMYWER2+Lg0mSKlGPnKGgCJKVpGjTZd5wzYksvCwgPVaJVEmeyCMhE7DfCKmsqkRMiK/HL8iJV0CFLIxiJk1A7fR1i+3aVD5qHr0hMlLsH4Lj2hO3PSKt4uuY9lvqvaHArveUcB5NrR8KccDrhNCajy9QDxOABOGFUKJ4oQ+zGWZo8XoFgxFlujaNiBykOfK43fpmZyEq07Tvx1kUQpzLt1ODkeSu2/ioX79+3DsCe3zcw530tMtASG0zZ33Z/IYWKL5fr83OjcHdqOFNPyo2nn8d1RjmK2NmxzHj5glMOMPzZs+haVY6nHA34GohK919aPIyMzY9KgsW3sX4vAswqD44GWn1wIiizJ5Lp3Fg6yLYzUp+lTdiP9h7TfH4Ndr8Y7zYH+NuBHoaMarGjR3qy2XNf0wAAIABJREFUBV/GWyJjJuHPQv7qa6+Fv/nrr4kMSodYI7I3hJpirYwj3hve2YWLxrGCbGetaCxyooqo4WFFS1A9Jo1DmgZFZCIafIdfDDb2AfCDwX300Uel8/C1r31N4MWJ0FymIlg1NUpdYaSnT58mHR0I576QVdUWxZ9BAFGaNufOKeUEQDFJA6tccgClexj5YUSzOts7wto1ayTKBiGW6AlVVzxnLxunPNy9Xu4n95f746AnHXu2fpZMb6W0TiVgko9+pvtJ958HIb6dv59GPXzu5f/376S2I91PfmynjkK5E2LXmZ9rbov8f823GMlgW1VaRaKs7uuoRdJ87voYN2cvEmvj2uB3NgMgEaA7+KBDOUA2taX583G7kf8/vYceBfR5CJh1YOL2wCvNhnF2JyZDDZVliGdCQI9pnRdo8Hr4cGiMStEe+fDxxDpG5I75Q9TQMwJKLaH7E5Wv2Z9HbZg3ENMvX7msVDBj/+13doWdb72dpMdNFoKIfm2NpdCzLs1IKDTUhfaWZnFSBq5cmaypLozRS2fZ0kV/vnjpkh+3jDa881tf/OJwWhQ01X17P+9/oODkl3/5l6vmdHX9w/Hx8afP9Z+/fWhoeE6hCmltM1hu8NO0Tn7Q+2BI2eZTDXQGqu8TA0+uDq0CDKd7rCzYvb2nZAwZJCpvVY66JJ/tRopFhHPDgLGNTUDjytiEi8axtj6ma3zRsV4Qfl1s66FAS9OAmu1c3XvnnmDMCU3DQcEwc51cEyRRjg3pMKtciCfgwkWlFIAbzBiNiKPCDUbp/mg6lo2Zcg2ZGDExK+Ayoy5BWq4Z41ozXlAfdVYETqyIwiZEPGfpQngUSBGsmJ6J4IQFmW2V3kFxNFE8TaMY6cnnx4SPl6mMi7+fLhKqhon6L+mCcf3rUkPEzIhHOXsHp/5c0+iMPc+SYJ3JynsPp9KzcFAX5fMM6HlPxcgv8hy7gVy0fAxI+d9p5CwDMcInlt7x82Z7pTrO9atSB94LIANgQkWVUkPDw+GEmlO+Hr77ve9pLDY3GWlVIk4tbVKexABSQk8/JDP2QVFSooi+MPA+1QWEqTG+eII7duwQKPHQPGOc6+M8kOoHxFAu+dd//deKnni/pGwswCmTka4PM6Z1a46Qk9ciNDoainW1iuYQYeEWqEzzMurEJpCY2hidA84EjTUR16upDR1tbRk4aairD9xB7IaJuJF+xdGKndUjz4zveljfiZwpYK0UKckWSEkE5edmealrCkCmspnp2E63yQORSml1BwGeNqm0uFQ6h2w+xDRBfo5m1xg/SAGXOwJm60y7yCKYBiQclE6VzvXx4DbSIyL+fU/TOPeJ55JyVW50Pfnr4BycjM1n/O0cSSd8p2khNdxEbFHaO6Z1wjxkjEIuJ3ICAZX5xLX7uXEMF2HjNTonrqzsAokuk8D1e1QFrpSUrRvqFOFlPTlx8lToOX5cTf4oFSZSaVE+FGFxBG1tUgpeXYhrQlNjfRgbRoRtaKK6qnClrljcPnPmrD/asH7ttgOXxs49++yzNlE+gJ8PDJxMTk4Wfvu3f7v6Yu/JX5kYm/iv+871r7x2bWj2ROzIKMAbqygyYl1cjNOFxZG7iEs5BJ73PiqBExAnkRMfuFQkoKhHjxcQKA8Qwh3/8wB94Kb7ZsAYKm7Sw0tD1AwcvutdUNNwn4F6qges+RweIT8c17YzpMtnaGwQxTFjYNEYEDPbMhg5f15b75NYvUNeFg84hr9L3BbjqpAy4HssDM6x8HvLvkrX6JLr5f/b576QkdKx0CrAknIa0xRlwtnKyWv9WEZAaQg+A2wUq0ribZkWKdsRIQmkrUQKsvbcUfFTUZ/YzMu7I5fAVYmjkjfObONGJzWGqSFMn5PPKxlFQGVa2ngd4a8kEV8aj3abUk5M3uBzjhapiMwdJ/cWedY6y+und0Jy1pOIm3B91vAs9ouRCFsiJpWonpZfcwmceOSE/10dF9VIFmMWcQcneIKMv51vvSUdhXfeeUdjiXHLnAQwT+ueJo0e3qPlO5EJPRPJxFeLz0KEhPcw4L/6q78q4PHlL39Z3BVpK0SOFnPEG/ahkIxEN/OLz7/3ve+J78J84sc9V/5H26GpoUHdmzk/tuk/f14k3pa2VkUjTV7f2lnAOSGV5iRp9pdFyYiYxaoGojLtrW3h9tWrBaqaGxpNJj+CSo+cODjBfjinxiMnDk5KY6Akl+4PfSqwkh8UUzlpefDhf/v3bwZOUsDi2zpIcCcpP2fScy4D+UljyHJ7WJmTlj9HPxe3Z9xPT7G4HXNOBt/1qBx2jufpGiPiW0lXxCLenGPKAbOoQQnUO6B3myGHKka48jaG8+C7HMPscq3GqY9NRcGj3eZ6GhubRR0YICqocn4bb4x1Gv7BOaEazOeCUk5xLAE0PvzhDwu0AGL279+veQNJ3L/ja1TmvE5OhvaOdgk6orDN+bS1t2suEFXcs+fd8MMf/lDVpJy/VahNhKYGHHG0TAqaT6jCDlMYMHB1vL62eKqupri1rqH29x/79L1v//ZvP0soq4Lh+tkglQ8MnGAGt2zZUhg4e/ofTExMPn1l4NqawaHhuQPXhsNobD9u3JESadBzbilpzEPPbojTiZO/BQ5OfAFDlheyHQqbhL4gCKHL8Oq2VzUYvHSTY/Cgp8+Yrr4vsPmvQS6EwDQ+rvcxpuJ6jIyE/vP9Wa05QmnsHzVPBmbvmV7l7S3paVwW8uoMXCdWcZ7WNZXumuaBEtEBTFC1o3Dj0EgGXCgZFahBFVYpFCOFKpdP6F3GEmVL6yVCqod9cj4c01ngeISAGRZfqjEIg6eAryw8moRINUFjhY6/tiSBEYlZNfVc5B3ElE6MLGk7gRPT4ZigGspCKTaqBWp8IbNUjze0s14llr5wI1eKApT4LJXGRBr6Tw11ukCkBkeYKuqF+JjLg42SAU+bmNk1cK6+v1Q5Nh85sTFrqR2LDjn8s4iKFT7Fe5Ow8aXFEM0A10Yaw+aJ8joWuUvy6z4X/D07qo5YZk24n+jtUPFC59S6OsZgm4AoIBTvDILqN7/zHRlF75LqgoB8PnPG7Ax8A04ABQ5OpIqJGu7IiCpfaF6J7Dbj8wtf+IIIfi4C5WDDFxUIqJ/61Kd0TCIseI2QYh1Yp84InBNVLRWrtT+qfvge5NdhKr1iyJvPMNKkn2iMhj3Ae8Vb9IVOwCSOOfbb1tIaVq5YIc5JW3NLIHpSLFrKTVVmilpZ5CQPTnwBTMdoaqduZsbTRT/dNt2fj+lK/6fzuzSuLVrk49nHaBrZyS/GZXYil5ZKF3N/nf7v8zd9r9Kir/svJ9QI9B5xdVFDs5/WmI5oskVGiKq48KEpJHs6hG0c4JhzY3fQo+jOc0sBYgq4/JpT8JRuyzU4UPeS4RLBfUjAw+2VFGKri1HR24wknzNGX922LZw8cSJrjpmuddhznGacbKVq6uujuOdR2XfAPu8zDzkW85j1i3Nj2+7pXUqjLli4UGvTqdOnNb951mfO9GnuMwepdBscuCZQwr0nzdPe2hKmT+uWnMPApYujzU2N7zY3Nfy4WF39+Qc+8V/t3bJly3uRUL/ZUL/u8w8SnOhg/8Nn/7tfmpwM/+VEKNwxNDyyoP/CJZXxeRdd9zA9QpIHGD6IHflWmjTp5EgXMh4quW01S2tvVXSDh0f/GoRveLiABDxHasUxnCBTHhihbi8XZR9wVzCaDCZQK8Q6zlWM/s5OEfaIwOBZ8l2uR+WaxZqwdu06haWZDGruNjyskk1C6YTcahEGCwWFxdmOfTPAGMxW1WM18YbsJ6XFoesUW9aACgsi3iBKtKpgaGxQmJtFwUsyuX7OmQnENpZrL28UmM9HZwt75K6g2wGoNHAiWGGREo+cCMQ4WDF3X5O4ylZhFj03/uL7ZJwbeEcGTAAJphtRavZWKdLhxiM957zRTg12OtZSg5x93yu5Yr8mJ+Gm3la6D30vqdoQwInPIgUovgiUGzsDKFUFytxNuA6eg4OJfIQoq/+NBpwIoBnyEr/EDWvZvYqgBqoJ4IR+GoBmsZ1iqSLGib5PRE1Ib4rIF1tKcO7kw7/0538uiWzvHozh494STZw9a47GGXMK4A6fQ16nuhSX9skcIhqydu1aza0//dM/1VwCMHgYu7SwjKrZGVEW5utLL72UNULLe8GcIxLbDD3Iq4AgDDbjHnBy4vRJpXFwRrq6u+UskIvnM+Ygc6Y2lmhrYYh8MI4DOGltbgm3LVsmlc7ujs7Q0tSsDtqiw6m7sWme+Ll75MTUnU3LIh2HHiWaKvKQApL86xRol0U7Iqj39/IgvBLwSL9f6XOGVmp3UzDj5+HXkKXYYtTOIxK+j/y1pnbcj62I4KDxdRyAOrhz4OfpQdes8Yh1CrbSe+Brg0fF3EEUsFefpVLFn99rB3H+dzqvfH98H0BgxPgm/fq1OqHWyfQCKJNWyFEUP4RUdbXWIsD2zjffVCoUrRLsn8tRMF69+o7jUMpOihOiOXON/TMfeZ9zZs0gKsI+FcEpBDX/W75yefjI44+rsSAdjOFvUZo8e/ZcOR4Qck+dPBH6+/piAcJkqKsthu6ujjBvzqxw+eKFcPFC/3BXe/sr3Z0d3w/V4T9+4ydvH3nPaOM9fuEDByef+S8+/WQohF+sqql9YGKycNsgDY8kKW98iqkGbeope3gtD0zyXkU6QYxzQuRkeWjvACkSwiPFMShSkXUI7tYDPnOmV6iVqMXBgwcUaZg1a7aAA8cAnSLFzT4UOaH/S1S9VEv50bGwYcPdUv58551dqmTAyFMBAfHq3k2bwrJltwnJ4vEiosM50GHSpOyLWpjmzp0X6JfA+Zw8eSrMmDFThpZ8Psc7cGB/mDNnrqI0LBhEgm5bvlz7VYh6eERenFjbrW1a7BncNNljEJJj1AKJ7ohKdS3/ovuq6EUJqKihov/tXBLNzFIZcfxWBCelBoMZoVkHswXb9Dk8R2/ej0SwFHGIACuWGxPREQiIpbhuLNLxkoKQMiOdpGHyQCsPLPIeI39TwuxAWYArNtfLc0i8HN15jW7E7VxcybVUPu3X4J6beXFcP4shhtIiShLZy6VlZNwS4EIIlihZGh1Ky8hSY6poS6ywUuQkNtzkbffyMWhEEOgezLjVmCSSUChorO/dty/87XPPafwA+P0+YpCZFx3tnVl/EC/R5fkgdDY4NByWLl0mMilGlXn35JNPynh+6UtfkhcIAGfO8csP+2ff9BN56qmnpKtCCJr74CCG/btOC/f26uXLKolcvXKloqB4hyxkAJRDR4+E02d65ZwAGNBhQZr/alT2ZE77wmILid0zXrNYAEaWLF6suTlr+ozQ1dEp8OwVDuKdTBE5ScGJL6AOCn3MOGjNRxMqvV8amyXStQB9LKufKgqSgo8bgfrUxqZrSQqK/Pt5MJyPaqbAIAXb/n56feyfbUaHrc2CR9FcudTf87mRglhP2/g6UQmg+TFT4K7oYAQpqT3x604dZQdbAqw1NXJIGWMu9ucCaF6O7Oek6I44VzSKpL1DrQA7lXjMO8Y/6wDzDADCuXMsb3fhrz19w9+8xpF1ugDjHPsO0OecOZclS5eqgGLXrrfVCuWhRx7RcZC/Z71izWAtYa7gVL+7Z3d45623Agqxg9cGSNaHrs6OsGD+nHDxfH/oP3f22oyu7m/MmzPzW4XC6PNf+f7OU+8Ra7znzT9wcPKphx++f7K68JFibc3HC9XFdYXq2gJN68hFuyGWWmNWzWEy5z6Y7CF7o6dyL98ms1XoWAjQ28FbBU5rW2tYsXy5QApserblwezZs1tGcvq0GUobnOvvC02NzZLbPnjogADF7WvWapFvoAZclTcmK87RMLiGXk+G3tO96vC4YuVyGT4a/nEM9BEYMBxn0+b7wooVK9UnhZQP392+Y0d4+623QnMkQYGsASdUBdCqnlLMRYuWhPnzF4Q5c2aHYz3Hwo9+/CMpBWK0UelEefPhRx9RYzaQNPeDQUf0hQHMj0nqj4Rjx3rCsWPHy0OaBlWS9/z+ltj1lryx7czjiz0sjN2adDz2NE+pA7LXTuFlUvVgEy8CE/7XomwKslmX3qh2qtRUbW2mH5If2W7orwcNJR0UN8jpNmkaMR89UYhWEvJW2WWZs/Lwd+YBx6ocN7CpwU/BSWooS2Dac+/keUczcCLlXGnhxE65dBGOQEUNytRSgcgZOielap2IAbM5Yy8yE6t0kMdfvRs4H3sjRZQpGZcoFJPW4ZwVzasqiOOBXDyVOkQf3ENkGwwkxplqHSIvGEdSkLa2WwsICLHr1q8Pn/iFT8hDQyfl6V99OsyaOSt85StfkaAac9zbBHg0klD06tWr5eVt3bpVXp/xsSCOm+IlvA+iPaRzuHd4nuvWrtF5MV/ZJ1HM3nNnVT7MvCOaI0l8KvJoBR+rQHwxEWCI94+FgIW/ubExzJ83X6H1BXPnhVkzZloFWdwwBSfsx7sfT0WIdXDii3ve6fJxy2l4wzwfX16im0Zi8uM7P+a0v4zHdX31TB6QVAJJ6aKeOgmpc5nO0UpRPAcovtCnCz7bKwUzaiRVb55HZNt5QXknNQU/3Pf083z0JB8F4bukuNUcL1a9VbIx6X3254KdZ1FnHHlzR7bzqE56vn4tA1evqZTYUvC1mjPIzQMYiNQDolNiq4MTrgmbDoBgPDNfKMGHrgA44od1hmgJv2poOq07rFq1OtQ31IWdO3co5b/stmVyFhAD3b59hxwN1jfmGOnK06dOhsMHD4be06fC+f5z6qtDWmf+vDmhv+9M6Dvbe3XGtGlfXLV86dfHqqp3/vlXf9D/ntHGe/zCBw5OHrx92cqJULh7JFT9RrGm9oGW1o5CQ0NToVaLlRkbRGJY0DHKkjOvMc0IZr+MBkTRyFm4PnoSKQwscxJ3K+WLMZzLV9wWurs6A70G6B8CU3nbtlelnNfU1KJjDg1dC11d00JHR2fo6TkqMStC1TxkpMXxDukeLNKmjhNE/GPBV7+OweEwf/5cRQeO9vRoIV64aFE4dPCQ0kRr16zT3xgrBitKnPv27VVLesLcs2fN1qLQGJud7dyxM7z51pth9uw5AieI6xw8dCh8/W+/Hh595JHw8MOPqHKBQfnkU0/JSLKAMFmYNKSnMNBih2uRGA9HjhwNR48eyZX0OTBJR41DitKSl1U9Kh0Q3yeqgL5L5KI4d8SqtbOYigixWvSpdoIj488nPitWTvFM0JlhsaFzMSVtsa29cVpKwzR9/vk0jf+NEfFUDNungMSJdE7CTr/D9yA72tgrL3+8zhtTuqq0TXmIvKTJkg+Xu9gc/wPOJuBDTDD2rXzVq7hkyCOQU8l9woPQoh/LXVNgEtGJnbtXfESQkqV1JqKOi4syXb4sw0iju+bmVivhBOQ21Ou+E7EASFOt4+Q/v7/okzAviBD295+X/DaHI2InnZGGhrBk6bKweLGlRV986UWBk8/8xmcUiv7GN74hHouOH+W/WYyorFm9arXGMQaUtA4VPc4fyLzwYBU6zKvFixZJJZMuzoA35iVe6fETJ0LXtG6NLROFs3A845T7SjTF1T59kRIgiLaH1431DZKxJ727bPGSsHD+gshOttScpSqtncBNCbHMyWC9nPKLaaWF0N8TUMmN6zxwTkFKuq/0ddlMT7q++3iv9LlHENL77/eqEnjns1RBNY0Y8ZmX8HofGieyMgZVKZVo4qT8ixS0eQQl5Sem0Y98pCeNRvp32IaF25+HA1XugXNJxFFqa4uRdetKbhHDkmq3P3PAfl4rxSM/6GYhFU9BAc45LR8A/i4o6FpEDqLcZnHvAUCkIgHadB4GuDQhgKh2GaYc7arq3CPe6+jsUKqSKD6l/ZDUcbjJJDz33HOiHzAPWCNxZG9ftSosW7okHD58MJw8fkwpnvraYpg5bVo403sy9J46ebl7Wtcfrltzx9+E8auH/+xvt155j1jjPW/+gYOTVQunzaweq14+Vpj876uLtR9tbG6ra2purWpqaVHVCYuFh+wYNPLalOooiZRN5WGUPNES+90MlxEEGUDLli0Ns2bNDJ1dHaqIIaXy8tatik6Q98OgECKfO2+eQMKx48fCxYsXtFiCZIl2LF60OCxYSF6vJN4GMNi3f68iCRBVp03rFv+gp+eY0jvkBhl4u3fvCcuXr5DnxflQngn5CNBCtAPS38KFi3TNLAbwMTDgb7yxXYh5xsxZ4c477lALe6oVHnzwwfDAAw+Gr33tq6H3zJnw4Y98RFyTrS9vDQuikqVQfUe7EWhj9ITzwrM1I2RVRNf/lBr4VfKIrOeMqezaomisE3UozsqHE50aPquK8vXqJRF1ZTxFEcXXXMLeBMdMwp0KJLw9bepHS6StU2DigCMFGvnXbOOAxKWlU4Bihk9J9uy25BeLNE1kQTvv8FtSq/X9uPptalDZsXmdHMMiSONjwzcBJzH0rKhK1DVR+id5emnrAoUQK/BQIiEWGW1VCoRJLeD8un5EQ32T5iM/GDbG6le/+tXw2uuvS+eExZzrwagxNxhnvO49fUbgBOPpPcAx0gCLxz78UWmMMNbf2fWO5O8dnHzzm9+UJ0g6xxcGhKMwmHfdeVcW/cOIqxlhQvgVCXV8QseQbsqiRarYob8O1wQQIWxOxGTBooWhqaU5Ky/262Nhcl0V5wcIBEi7yBwj7mVDXV2YHsm8q5avCLctXZZpJZu0QCmtcyuRE5uTFoGsNMZSoJuCkxRkpwuxL0j+PU/9XA+My2d8PpqQ2lPfkvf8vl8HDuO4yzuMDk48muEREueNODjxEt/U/gugR4DiNiidy/lz8b/z58C1+89U4Ir9ws3zCi63I973KtUt4TW/3gfMy4S5tpKWyXD22sG2p5/QNYG4S7UO6VXk6yF4IyqYRpL8Oty54ho4Lo4AkUvAPOuVA3QcAKVmZsxQ0YZsLOlPWoBUV4macPLUqbB955vhvvvuC5s2bVLUHXDCPOHYOIPr1qzRL07StYEr4fTJkxJ6bGlsCKdOHp84feL4hfbOjt998MH7/rpmqL73Z92BuBJy+cDBydoZM5rGawZnDY9W/WYoVH0yVNe0NjS11bR3dKr8kBuf5hHdO/CB4oPPH8b1kZPS5CnfdiI0tzSFRYsWKgy2YMF8GaK+s33h5VdeCfv37zMVvcFBvU8EA8/oxPET4dTpUwp78RkP7/7779ev57itZ8FxeXMgVkovATEMUowtBhMyHwMAr499wxNBPZP9EVqjWuhMb2+46+67w8KFC+Q1sxiAsNkvYlMqg2xpDY88/IiM99tvvxnuuONOEWxf+MmPVRWxceM9oe9cX3j+h88rQnPPvfeG9nYriwb8sRKNjI6EkydOhhMnT2YCX56sMa6DRakE6soqRmyh87XPIgs1mZR+RoiNpcR6NhH9WCVPdOEFXGyoORHTpFO8zNj6twicKK1TowialG8FfojYJDn2CFxTwOHjxQ20FpnoRci7QEU49rwwVUT79X2wLakBOEHWcbh0vHSxcNAsMJakfdJwe1bclPNM3UjafQacjIWJUTuedzPOPDxFSjDUUQ8oAScGDHPgMuVvJfwUB0Si3fpzjmRX5075vSsWyYVbVRUPDx7TX/zFX6iawDpgm8MAeICjJd2QyRAOHzqSgRw8Q+uEPKq892985r/VXPriF78o8MJ8/7Vf+zVFRb7+9a9neXInOHL9VL9tuHuDPEa4VgB55gvPj/uvRVLAblxOAFyQ9rY2Sfrv3bNH4W0Mr8qtJ8bDTDokN9m+1D12eDhrUMg2vOft6RVpi6RsgTZy+DW1StOyCKxbszasWbXaUpLiS1k6+VY5J26/UoerPOpWDnRTQKz5F++Bj+80clEJ1OQjCOkikKZefJzkF4n8Ip/a2DR64a9TIOA6IGlvGi8y8IiIAy6dO/M8cq5SPlVpzpU6hjtQ8vNNzzMPsvycfA3x/+FVNTU3y2lkTDOe4fgRSeA91yvhOlKBQMYRwJfr4ri+P08N+rNxm6B7OxGU1oHnRPM95i/OKwDFyb/uJKTRXb7LeRAJ53gcl3vIWsN1cd6kGwEmrtjMd/r6zwlcz5o1Ixw7fiL85KWtogTce+89inDiqO7atVupIkqHW5oaQ1d7e9i06R4BHToRX71yKUyOjYaTJ46Nnjx27Fxra8v/8uFHN/3NeH/V+T/+9rctt/oB/nzg4OThEIo905u6qiaK/3yyED41Fqrn1NY1NDY2W1M/ftMQfIr+PcfsnkY6EPOTLg9iMBjUdy9dukTpGcAD21C++9pr25TmgNtCiJyHyMMnhYMQFWFmOzbh84mwcuWKsHLlKpX6EjlgEDGwfvSjF7T/229frW150ISSu7u7xOwHmPBLXg/gM23adA0qKnXQjNj77r4wd+5sRV0w2nwO7wRw8tq211TODElx7Zq1MrQAqjvuvDPcsf7OsH3HG0otEXXBO9z2+rawYcPG8OADD4WWVvgzDYpwwDkhbXb8+An9ltRJixlcsOQ5AMAFwqjosJC1ohakb+LNR97di1+tVsdKicWZzQCJbS+vy6Mj0ZNxKoSWVtc5ie0IqgAoMNojMKFvUFV1jSqSQAL5seHAwiMgPo5S0KLFJgEzbgzzFTgyaOS9vcV4wjUpHTeeQ+wY7IRhA0GxvDuLTKVTy9I1GZdElVZEQkbD+KhFTrL0gIsTKpVTIseKb+INqQg7I6YWD6FFJgrdWcVPiZ/i5Zil4mWTsWfRhg+Foc08QpWoW2k/0TjG11/91V+FN996S0YcDhD3CePNL9uhYQIfitQOnymHPzkpgM6Y33jvpnD0aE945plnZFybW5rD008/HRYtXKTKAYCHdyeWnsXYqPa96d5NWoiJuPQc6wmnTp7KSuuZQx7BIfIIQOk7ezacPXMmnDl9SsCEuSjth8aGUE2qSjyiIJ4JCw3t4uGkOe/GI0gK9auVhZHJWXjqijWhLS75GLC3AAAgAElEQVRed91xZ7hz3XqBkRScAFY8AuCcE6/W8YU2jWTkX+fHdj4a4iAkUyJ2VdQoIpeCmDSqUmntyPNBHJjkwYr5GaVxnI9aOPkzlXv3SEEWMci1LfCIgoOZ9Pzs3ldrLKdpI5+/vg6kBFg5FbHqLAU07MsdkpJOVWPWRFbRU+8kjt1Jfn2fTr52J9b1d5xozXEBDn6P/Pmn4MTvLU4n4ATwTgQFxViiIHALPZWaVnV5abIfg/WJ4zMfHOBxDQAq1hdF5UdHBVAYd6d6T2u+tbW1KCX7+hvbYyk/HMY5KsGGaH7uXJ/x/Wgw29gUHv/oY2Hp4kWht/d0uNB/Lly+cCH0njw+2Hv6RG9zY+O/fuhDj3x1vLn36he+sP0DkawvGw8fIPDJdr28u7tlrGr4H0+MFz45Nlm1MlQX24siO9pg8eZd7hWk0REhYqU7SmHQ1Kv1g5S80pKSoqp1ltNUrEFVOhhhBiEdVSEhwdHwweUDEm+SfeHZuUorXiIGk3PlB4P++uvbw3Pf/HbYvPne8OgjDyk0DeEORArIWb9+Xdi5E3CyM9x5550ixM6cOUvRGqIuW19+JWzb9obqyZuarBwZI3v//Q8oasLA4Vw5Znf39DBw9WroOXY0bLh7owixe/ftDWf7zoa6ugYtIgcOHQibN98XHnnkUQ1IBq5NCEh/I1ogPK1jDeesPFl9QajMEbrwBEpUUYsFw4IdfASQk4CQKWaYronnc4Q1DLhkFUAGb9zoCKxEXRO1HFBBSEFqhDKusW+QOB+AEaIodQ3K0To48RBvCkzcCDngUE5WpdKmMpmOl0qRNzcuOqVc6qgMmKiDbQkkab/eTkGVTeXGvGT0I8E1KbMkfErkROBEZG2PkCS8KQESfz9WSnlzRCIcGRnc0nHy4BLirL4rrBKbNepeWHuD0fGxrOLMvMR6RWm8IzM5alKc3/72t8O+/ftDe2dnNlfwLjGWAACIsKdP9Qp0c/9J/eCRMkYBzviIGGBKgQHbzMF/9Cv/SMAFgiwGmrnoixHzg3z5A/c/oOfmpf2MdXoP8Ty8hNLnDGqzr9Gf5NDBMBnD7Oyns6tLEZ6Lly/pekWEhY9y6ZLAFkCJMmK6thI58cWBlgmMMwn5UTlRLIpbgz7KvRs2hg133ZW1wLB+YLceOUlBSAooKqUkMw6Jen7ZHHFw4uP6ZmM7tY+VQEiaKvPX6XZ5ION8EE/NuGie8y3SVA3fTaOXadSI5+37YlHlNZ/TzoG0mojJ0S54msq/4xEGzpMxx3F43krDeYuMakj4JicPZ4SxwkJOKbkE+7APtTWKVjOe+L6TshkLAGb+9utzsOWpOI7roMfPz8XifBuiwSKvj42FwdhbhygwjTIpZmBsY5M9wmLVi2ZDOD/WH6/WYc6xf6KCgA7OxwVEUVHmHFi7zMnuDCdPndQ4R48HbZNde3aLG1lbWx+eeOJxOdDPP/89gR099/FJFQN8/GNPhFUrbwuXLl4IZ8/0htMnjoe+3lNX+s70nqirr/3cU09/4msnToSRD1IZ1sfsBx454UB3zZ7deGXs2i+FquLHCsXaB0cnJmcO0wRJ0vCmrIcXQ5SA/JcWsViZIJa5czQj2dJEuyIZs1K1ThRQMkLsMj1kqnIYBAxwenkQHqN0GOPiQjdoNpw9e0b3BoPHYGZwU17pIIb9MHD37duvcDd8kI0bNyjHDQ+Fh8338Oh27XonvP32O9J1WLKEHj/tUePkbNh/4ICiN5B1eR8ARekwKSiMNr8gXAYpCwBywwAgcoakchjYJ6hN7zddCUSlyCk+/NBDYcbMmZo4eMZETUALjtIzLyTmagQWooCagwr9rTpaJ7bGv1no6NobIykyNmYlI+ckkk88eqA7mZWN2JjzBV2LupU1W8QlB2oACjW1oamlLRRrqBwpgYI07OnAxP/3MeXidqkRzwMTN2Q+vrhu9UNybzSG+LNjVxvR1Xo7WRg6i554QEkRmCQOFeXlPQxtRFZAA+Q/9DEgxFrVkipyYnomAxqx6sXLjDPjmMnse2VMqR2Ef9f+LwcnXBsAAi/OjTDzpK62TvwpuFYI9AFMGDNbUVM+ckTjn9w895f8N9UDKg3uPx8uXrqsMnaBHlRja2sknjZn7tzw8suvSh9FkvERAHzyk58U+PdurKR93LBjdDHEcKtYhGg2eP7CeX1fUaHYNJNtINViO3j2e3bvDr2nToWapBO0jH6x2vLvUQ2aCA9l+i1tCLW1y8gTTZUI3eiIgLqaiBaLWbk2r5saGiUvvunee8M9GzZa5EQcHAMnEmGTMBiL3ZCeJxWA3G+iSVk0I7ZtoFoD4rDAuca2lc4rsidwFNM76jhd6qRenj6cuvLGx70bek895IFHJXDi7wE0vEu1eAxJ917nCKV8kXz1jY/VSvMuD3r8mGb7rUrNRQdN7M4E2pT69uaMgDX1eGpW9BkACVdKTm9Dg0jdGreRe8fir2sYNfIy+yFCyP8pdyS9pqnoBDGkXCoQMOGnGIGOlWqJIBwpSObX6Ph4uHplQI4BXBBSLC6doD5ssb8Q18K6xbxgjWS+8RnjlLkAmCLN6L+Mi8Gha6IBtDS3hPMX+gViuJ9Hj/WEN3bsVGdk1oWnnvqY7hccRiIkfHeMaGShKmy6d2NYtnRxKFYV1OH76KFD4fy5vguXzvcfqaqp+te/vv6Bb2z58Y/xpnKGPYtF/Mxe/FzAycKFC+vrhy8/FKpqP1JVU/vp4dGxBVdQUY3IGmAiLZFm8/jFN3DCJfLe9F6JC5svbvK8nfTkBj3rM2JdJ4mcLF9+m/63uLeFdbdvf0PRC7xFBiVRFaIa06fPUBUP75HHM1l7mgaSArGOsFTynD9/MZw+fUqol949bNvXd1YDzUBPm97bv/+AdFOIiCDy5tU6nrME0FDFQAica2xsaFS4+Sc/eSG8vPXlsG79Og02SFOEnbkAtY/feI/4I1TfvLt3r2roIfxtuPvusHHDBsuxNzSEiwInowIZ+/buC/v37TXyF6HQGIkCyavPjcptYnfluPByf5W4idULmn0OTJxFkgKTZFhmvnpUO7XIjJENjYvikYYYbUnSIR5hIboGOKmha2bswWPaJ1bRQ1UXqQa8rRSc8BqimJWkRwOeTpmka6lhIkO//GtekA0XT03ZuZq0vpo9agGJHa7jIoJ3zWKjexijFarikFdiqpUjYyOZTDRDdzKMh7ERyG1WBpkp52bjuQRWCIF4+obzETckWggD8t7JOkZpPLXDgk4eP14/10Gqknlw+coVpTgETurq1ACMcVhTVyN5a1KSaJyc7j1jlSJwgmprVbkCOACIn6eHzZD1PsGoM3eJxHz6058OXd1d4S+f+SuBduYEHCoM5hOPP6Fyd0r6KW/HIYBwqxYOE0ZyfeDBB+S1bn/jDS0gaRUMFTrMJ7gmOArs/0zv6XCFdCwt6+vq5FSokRzAILZ3wNgDTvAkmR+kfbkmng0gS3wjBMAiv4Zmc5wPY4Ixhid+/+bNYfOmzSaaB+eE+yqF2HFxCViE1AlWVRYGTsYnRqOqs0VAGDs1NVaybg0wASVUqJmMAhoYciIEhg2cyNyh3qlGmOVNJbOcqz/j/4+9Nw2S7Lru/O57mVl77w00lsa+NxYCBEhwBcAVlkSL5FiUNFKEQ3Y4pAg7FGF5JsJhf+L3ifAHTXBszXxxTIy1UJTlEUUSIMAV4gIQgAhiXxsAe9+rqyr3fOn4nXv/r069flldjaWpodiBRFZmvvW+e+/53//5n3PEXpau1cSqaUGScrisRsZw7UMz/vQNXH70KXLB8Hw7KRtxNLAAhIHdp4GRMjtxOdRKxkNASBmP42JGWjQteFIaCFo0sSlRYEzbxrlHUSk256c+bwVZmy0DI8yR9En6Hf2T508fIUKLc/Ic6Uss4AyQU2SyTZHJdtSApIKC5YpdjE1ycZoeToVpk82JbYG+SllrU+K4EvzHcGh+XwV1uHWGYWV5xRaUJ0+ctOsxNo0+weKZAp79QWRO5uat3zOfMd7oK+SsWlw8ZWOCxesuq0S81SQHrSlsSCzGSd0o7BoI4rW9r5tbBzvBOP/EJz5ux3v0sUdt7Nl99Kj+HsLNe24KV1x+Wdi8MB8WTxwPr77yUlheOn2wu7z8wiiM/80bJ3vfeMfQx1kOdF7AyZ0htBYv2HrLOMs/PsobfzgswvX9VLuCiZxOhMFhAqCzkWOBcFwmAzKSxmrBiTK3jkOndS6FMqfCavglHZ2Vzg3Eg2+NCdTw+zMBPsukiOCHJGmE9AXAyM3humuvC08/8zObsG+9JeU5mWXFGBOlUbdj8fRieOP1N20brBAaEUJ+u522CVOJKmDQwp6QTI0MlHfccYcxMQweCyU+dTK8+mqM1nnve++wcGGMfkxHvCUQxfDQQ980Fw80HStMEDMD7e67328iWoS9e/e+ZpEUIN8bbrzRwinNHbUpCo0ZULRDfzgIe199Lex9ba+tJM2FpagUuTFoX2OjEiOQmJMITxKrkUSVq2yJS7yWQlflhvCrKICFKmdGhiTBASfAjRRuTNFv7hkmaRKitRDHYvjjZMRKyXIA8JqOBRl5MSlZXZyUvM3ob3NbpdwgivSQIReQLUNuowsl+sRjSGP5Su4tK46VDLSdl2izVozqIseGZU0FoCR9CK4EawdzNfRCu0tdDY5dmCuv0chCp70UhkOSgKUom1SputSRpAVKCUzStfhoqzWrXwvRVmHCFLWT3DpaTdMHAQNWJbhPemzq4syGjIrhVpW7CP/wgx+ERx4hK+uSARlr85kZA32MK8YnmWVh7swwmz+9b6wKwIE8C/Snb33nuzYGaBuABOe+//5PG0MYha5v2FiME3n0x9PnYQFZIcIgEp3AdfEb98q13HjjDSZSR1D41E+fsjkDI7iytGTPHSbS+k6zEXVEFFlEM5MEjGJqcPXwDM1gLceKyFrVq70ktqR/3HvPveG+e+4xkB8jemC+WOWvgsPVDLFUJY71W6LbJjIikflLVctTeLA+W7/PI9CVMY4wOaqGjFFJQm8DKbhAk97IdBzp2UeXo8pcJA2Hyh8kEGDuDAIC2u3Qbq+Y4bPQ1z7ZhwEsPNdBSpYYLUnUoK26zsu+lsDzqhsXV6xcjZU6WCnnCu1s58CApwy7Ss7Iechfgxh5YTMlB7aE7Vu3m2tu89bNxkoRTtucopBsEdo8O2rpDPqWZRZ3XafXNcAJq2duKFzc/X4YEtJL2Dfn7UeNFP9UOqN0HefUmElAUW2dIu4EXNk3ApCRjX3GjgVZtNsxCi2BOcYR3xG1E8FK1ChF0XUilVnbpOdrLqmZWZsHmctiEssobwDQAD62bd1m7SI9FFGpsEj0c3Jv8UxpY8LpqUjM8+UfC+qdF1xgAI3MtKTPoNI27Q3Df+lFF1ldnaXFU2Hfz9+A4X2pkY2fCOPw7x9/Zd93f6nAyRdCaDyzdevu3lTzI0We/S+jIrt1MA5NigNWJ4K4Qo7hihIFSTBkyDsNTK1uIiUqoJJK4KYQE8DA9ddea/QtRg0AQMc4cHC/RRAsnmKyjAX3iP8mZPj555+zB3/VlVfbg8cYxdUKhn5kfkjCcjkO0UBkmaWTQOXiF3/6Zz8zhM71sy2DA5X0dddfbwMrpq4/YnT1Ky+/HK697jpjaKB58Y8zuZNbgnAvSsXzGzlMWB2yL1FAJKYCrJD7hIqW5IWATdl96aWGiC06ZYqKsbNltM4bGIE330ztF90ScqWUBF1amZSIVX8kP2icrMvsUyVVLc2Gp4y9Ml7iRa7LG9IySLgUuybxqrQnNjATk6bnXhGv1eUrka9a1yPxnX+vo6BNr5EiQeKqktXk6urQau+k5HDWPw0UtSyFO35sq0q6QHHICJSMOUlgiMkR1g0DyzFn56htlIVet23unZgtNk7/ErE6c5AipsSklvLkaDCMnYqC2bXtG3/zocUYM/okfdR8/VY/Z8aMO9E6ZLFkEn/o4YfDww9/yzQr8flFYEJfs1D/LDf/98mTJ6ydBErxf8Macl6Ykmeff97cJrAWMIaAeoAHLhn6M1E49G8mdIWabt++I3zwgx+w8fPjHz9qx+caaDv6EJouwA2TLMJ0ouJMWN9omDbLil7OIQiPeXkUtsu+ygcBUOKFf55nyXUpS622lz4ksk3RmNx3732Wa4h9YNIwUrjlqIqsHDXMBfyjXwAm6HeAjxjCnsC3M3pejOm1J9VxJXZPZRV0fTIWtHm1X/Mb3wmM6T58rhHVMjKAmAymjiOApmvxLpqSGSlD5Ndm/PZGjGvTnODdPWUbJ2ZudjYuNFiwAv7J+qswXgw2i1fLsgrYSyUx4oLvVAwL73atsrsBzW7HElAaI2QZqcVOxgRsMT9NHG8RzEUXW7xHypimpZlbwJn0DvclIIe5oSgi0O92jDUl6SDnBOCZUDi5oQALVvhVLHRZQgK3ayrjkXJCGfM7zeJ8Oo5LEwkX1n8YR7hTefGZRQJ27vLLL7PxQP9RP2Q8cQ0w+tgKFglLS8vGTNrroovC4SNHLACjaZXG58NFuy60ejo7tm0zcELek2aWPb4wP/P9EMJfPfLUS4/9UoETbNrd127ftNSffd8oZP/7YDR+X68YL3hwYg88DQwaVAYmTvSx4J1Ry8k4RTRJhd4YElqN2GAAb960OVx95RVh544dqSIpKvwYbWMr2Tadl8qVfXtYsB1MuCSuiQiUFO8ptDIxCzAvgBAGmPyCsXLrkkX6MNECHPjdaO48N3Byww03mAgJtgaQgO7lySefsEkLEAbtzYoT5TXAhUn3E5/4hCXfwfdvORuOHLHVItVROQe6lW8+9FDYtLAQ7r3nHtsWcGJsUKpPocmJc+LKMvdEk4FPoruodC8NW42B88YuPpPVasZVX7Knm0vAKIFaokOltJfgLa4kI+NRXg8rKnQCeW7CRVapWt1UJ0T/uQqOBEY0MXrdh/7222DyKRxn61RR38n/rUJwEvj5UGRfgEuVQnmePspAE4UiG4yyNw0y9LWipNYCEw/cBVomTQz+OUlcWvXrm+A3z22ShBo2h5aJLWP681Zz2gqTdfu98I1vPBgeeOCbkdVksoQ1mZkxXz4MAP8onLe8tBS67RipQ5sghEVjhUuICfHkqUVjXCKTeNgmVSZRC6+/7DIbC4DxsjhlMTbA//7332Xg5LHHHreVMUadCAfG2nXXXWMTMv8YFwhq1Re5d+YCnomyjPp+CivDOMGYMYYAlFw32wqgeDCjfT04+djHP2YretwzAEtjIVNiPAEBrg1DwnzFsyOsn/ZjBUx/l1FWf4pi7qQ9SWPBj6FEj6SILaxpql/loso4p7QhXpgan/dimXBOIk9pLaoARH1J/Wg9gKL28f2S/ZTFV2JRftf8bpqRFE2jMF7eAZ2X7L7EhMdWGyzlFQFcADpIrQ7gha2TYFXuRAEzr4XR9cuW6FoMaCW2CTBeMhfJMxXZziKMBixQVrVcWhKYWxSWpt+36BvlCyps3cagjmH3jB3LEEupBGPph1G2kJKPyt0l0JY7cKLFuS0EiBzr9SxFBMw4fR5Qz5yCnaOfUfuJsWfuq6UlG28sKHjujDkAChpHwoot4+zFF4c773qf5SdiIQwQIl393OyMvV91xZXh1MkT4emfPYX+5NsXbt/8tfEo++Z3f/b8M7904GTPnj2tYnn51lEo/qQ/HH242x9ehkeHGy3Vygmg+GqOPreBBokGdp3CXR2Rbch9cOP115lfztcEiR0khgoqtI0VFRMfkxSdU5EfMph0IBO3DaOQkH88ZOs8jYZ9RyelIzDRMjhj58nLTJccn3tTgig6jAm2kuIcYEEUAx0PPQuiWvn2mYBxAxGifPfdd9vgJAri69/4ht0bQlg6LvHuCqmj7TRZEuLMi39ck9rAr7rqOt2ZFHc0TJoIz2C+KiG4WnHVUeVlNEJKS65jGnBIqwmb3C15W3LPuLozfpXoV2VRRxTV+2tcHglwaL/qb6ycACelb7smyZQHYGoH2plnwLOC+ZJinndACv2Ec0plH+n3GKFDCcW4vl+76vTAogrAqs+pCkKq9+X351wwOPRVWKmp6RmLZIFVRNszGI7Ccqcdvva1b4QHH3gozMzNmqGIGo2YLdPcQu22TYJQx0P81SH63AEmAHHA92uv7TXYhZsx9uOYYpt2QWv1oQ990ADLAw88UGaJBTCxLSJzxhEJCRmncmPBPuLS4R4ZDypqqVUskzV9mzZXtk4/vwBGAJCwOIATPZ8ojO3YOT1zUgUn1Aj62Mc+Fssc4CIawZxE8aaAroyvaSBSxJjAnTEuiUG0hULKwaNFl8aEsT4OIMfEfdHtaUH/4+gO4Vq9UNWMYbdrLwHharIz7af79P2pyrzpN8+cTNpe+/p52gS+VvojPhMDuHNzZQFJgfySBUq5jzDuyonEgpBIr7LY3/KKMRO2CCuzgsfw+OiOiu2iYEO5t0oXmHP1kmKoHD+WSyi1J+LmXsz4CztmDGrS2NDX0G+Y9qYoDHjgIrHUiomBwd1EFnRznSVbEG1dXPD6MRlBVJwH1F4enDAfAU5Ih8H8Tp9frTw8HXbu2GkLX8aNXwRxDuwa10pf37dvf9h/4KABvR3bd4R777vPvmdxMNVqmmv6ggt2WE4fFrzHjhwZP//sc8XMdPPLN1179X8atRo/+8Z3HyUfxXn5d140J7qTq3fvvq6ZZ/9ddzD4RLc/uL0Yhyl+M81ASptN48qwRDo0rtSF8qsTrx8QGhQ6H42958YbzDWCn1wTjYo1afXuAY2/Fq1qtMrWpKI8Bpp4OI6SPrE/98BAEnJnYte2phBfiStN7g2jxnnoJJYRdtcuAy+8WOHxO8diEof5oJokAluMA2CDiZ209zAql192mTFAuh/OyeDifLAv1HJQG1VDEvm+anirFG78HAeWJmJv6DWBefAocKfwP4UACxz5SdhPtMrFIdeD0bAJmPjJVefXMxJjxT37kEM/GVT7jH5jEphuUTE0Ggbdv6fddY/+WvmOCRe3HO2P8WXlggFGtMb3HI9nJqbKVtzjkRXYqgMnuqYqSPHGog7A1I0PfyxyqtA2lhBtjjxDC0Z/sxqcnp6ziuEnTy+Gr3/9gfDggw9bFB0ht9wfLhAmQK3GDIR3EbZHYSjPGkYElwvgxKoYE4KbQjlhFgHZYD5Yk8997rMWhUYfVlQIx+AcAHCOT9i/dCCMI9qVuiKMCVhKngPtb/S9aTtWM9jKKKuv85nJmucDOOHFtcWcQDFqT+BEi5FJ4MSYE1usoBkooqA8MW70O+YKwInpXOhXyU3NuxY5mgM8C6fVPedXH4uhtjFMFlCEIRuOyJURQ2Ax3Ggs6F96KbSXfXUvnq3xrIx3d1bBCdvp39lAsPZlvChajnsUING44PmaC3R+vnSXcR8wcfsP7LNn60GWD1P2rJZfnKq9/ILFjxWN23K7xIga6aUQf8BecsMgSrVUDOhVABf9qA8BpABKYE3iAiokd+QwJOes9QTACcyPuXf6/VJzJCbeL9rUbjCo8g5ISxfnycyiaWC7aTeBbbYBRFx00S67VVxHsP20CwtX3KmMFY5hY/b4iXD06LFw6HAs4Hn/pz9lGdMf+uY3zc2PduWaa64yBosq34cOHBy9+sprw9npqf/z87/2iS81pgZH/u3/843T5wWZrOqrz8/p7rvvfRc1iql7293eb3R7w/9meXl5jolSq14ZPRkVUX98b9keU4SJXyVrwGgS0QC0fQkBnJs1KpqXOqb8eHzmwSl/iYyMGBFNKBrIbCuwJCOrz/KZiwWRylpghw7DP75XjRKtKLgHvuP8nCO6neJEymd+Z9IEsDCwATBicKjPg98RQ6g8LpqwmZRpNyWHg43xQEkDxA9iD/Dqfo/1elbLBVRXSwJGWgFWwYmek9oiajFiTQolF0JYaROGizbwE6Oef7Uf1E2evmfXrf78PVoosYn1Vv3jag8BVb+y9e3mc/TwjADECvOLUV/RCGpFOzUVaXxSRFtlYsec1AESzzxVR6t+8+1RB27MNdHvmgFj3AFM5gAnPbLUUqdmLpwmmuXwwfCtb30nPPLID0x3Bfilr0oTBa0OWDbBH2LZFnlA5u13GR6EqkTF4DZivEXX54qt+pg02e7Tn/6kjWkqpcKocFyYE4wYQnG2RwxOH6b9aU9CIJmgAfOE84vatlw9JjkbR4Hytm3WTGKspKfgN0CWkq95lzB90TMnHpxzHDQvkTm5L8wkuh2RvBkji7iJrkktqrhOLWg8Q6LVcSm8TK5qAQEBbM0Dcl3ggkb4aYLVUZwjPCviXRpiUzRn+nGp8/pFhgy0v2f1ea5HeiCBHc3NzJXKycG7cn9g/MQKi4XW8+AYAla6fotm6/cs5wz3aUJSYy1ibTUmnVhnK/Z+y5wMy5EKxqLx4vkDGOSW8dmojYUilDgdE7YwnoPzRrABCAFsA0xM8EoSxOTWGY1G49FwNC7G/AvjRp5no6LI+8NhRuQQjBZ1w+z8XCsaOUqzJKGvwvBjlua1+ZDEnMTo1bhopV/KdkhzAjihjVkAWfQOWqjh0NhLQMc+KtmbnmRnTHPf74dbb73NjmWMPtFJyyvh8OEjNh7py4Tpf+vhbxkLiKfhtttuCdu3brG6cYcPHuweO3L0dKORf+mTn7j/S1u63eXzkRm2nFfPDyyJZ/n85z+/YyaM3ntscfk3O93eHywuLi4obbRcEQIQui4Z9Spz4gGNBp43ILYitwJUHevPKJFZfTAIYkhsjEqgAzCJyDgQzluCk9LHHn2IFrKaNDCmcSElukWWxPpAnM9U/Ck3C4JUQryk+BatyCCxyBMoX+UKYSKlYw+HZQQKowD1NuIo0Dodi/PZ6qtBxA0UfceOwz1E/yYZRwsbHHRKJgHamIgIVq0WNjozbSuANQbPXYcZbPc5jib9L/pr9c+F968KyZSYLAnJuC+iAqxibQYeOwgAACAASURBVPLNcz9UwpWRQFTGNvhwFSFAmLMVAHSrNxnd9fot168VqBgQTQgeHPnvdHe5MuO6sEsPQgR+NeFqouddrJ+MNEaQiQQGDIDC33ESJt8A7kDASYz2UN3gOjbE36sH4/751TEm1WOZ66K9YpM/10A+CNgTJma2nZmZD0ePHw8vvfpK+PGPHg1PPvlTS/OOa4d/ACzcVgInxk4BTpoNAw6s0pS4EN2UlUswXUvUisnIscJDLIquhEkS1lGRO2y3deu2cMMN1xlQIKSZ/ejzlKDArUOfQdxHvhLGtEC9Vo30cSZv73LlWhkLHN/rUbgvnqlYxipzoj6i6Ip7773HykkwFzChj4bkh8gCidsEUNmH8wicMFdVgYjfVs+X7QQCxBz47KvcN+kBmNNsLsP9aWLPlHzPCVMj2ECwmSJlTDOXqn8TnpwyYNO20lWURjKlcSBSxBLfJVGvBNdRn9S0PCIAXEKyLb/GpoWkq5lJGkDAGtXnCekemZZv6fSSFaJbPLVotWJi0Vc0crEMAGyi3ZdVC44CVgVBcE5b7BhbMYhRNymaqKwjZiJX04wAJGKoM/qRlAyN8xkbYmUWYtQMfzNv9rrdMXNSEruOY9oE/EyWKyjqTEMYcw2zU1OAk0av329OT09l1F8CKJn9UoFUwJJFJBKFE7WLdeCkXODBwFm6gpj/S8A5lvSImbM5N2JyXPhiQAkHPnyIysSHw+7LLg27L73EWHWu5fbb77B9cKkSLcTCAHsAq/ehD37QSqB8+zvfMUbuQrLN7rnJIglfeP7ZcPzY0VPDTufAOM/+rxvv+vC/X1hYGJ6P5Gu/EHByxx03XNIcNj7dHRS/PijGnxkOh7MRLKxWd/VUpteETKKrPTDxBsMMmolSk7F2aZgZ0DbZkDCq1TJ2RW4DGTUGLGDCxLhp0JuC26KDoppbCaFsksLHafQtJdynLDxR7gCAEYI4QAGD3YpNpdh5M6RpwoxIeGR5WZjYGKR8Z6W0LTV49KNyXYAojBtGXZOffM12PgvHnrXBT0w9KcYBJ5s2R6qZAWiTUalEj3kH7GWh2tGolGHDKYxwNQJ5NWeBwIxHLH7VYvkSTpwwFT2rFD5r0jVdSAqflUAshipGQESW2CqD48FCHUiJE24FfKUNqwzEWgNfhIKy5lk0LjIotuoqczAk338qJKj8Kl6QLVaNCQCgIgYFFw/PNebg4L5HUXNi2aYi4lsPnExiT+oYIz9e4oHjhI6BMFdECKYxQXfCpEp/np6aDW/u2xd+8uQT4bnnXrCaOdSkAZDzj/uB1WByA6AYC4S2p98PN9+8J9x///12bzzbBx980HKkzM4TsRKTH8q9QvkGxtdll+0Ol1wSE0mRywdAQ84GhH+0E0ABVyarxZilmUrbwXKjcA0WaWfGNxidjXEEBOL6UX0U9uUf/Yzjye1hCeROnChdrzzrqlvHA1kzYsac3GPMSRTEEkUxsrHimRPanj4AmJNbx6+ExaaYwUwsAuf2LplqxtXSbYnhRVvBij7lGIGSV9I2jVmbR5N+QgUjU0aAchER7y8ODI4n4Gx6jn7fnheAmvuwTKtbeTZbw5bNW8zVZ7lEWCSl9mVRIWYYhswCDvq9MsuqRKSwITGXCmAkds44X8RkdiUAd8kZtXiIRStTeYakN+GcnZQLZwSxURRjAyRj3uKCz9oZ1nClm7EI6vYG9ruF6ObZGDAzGAzGg8Fw3Ov3x8PhyLpWCBkyksKiokNmcCm5XgjhmhoNh3OtRp43mw3AirVl3oyLTmwK4cU8E2OcjBlZzVMju7fKnMSsuGLZNLfQtw38DFigLtsCgTFDGP7xY8cSoImV3XlWjANclvTBG268KdV822vbAgg5Puz7B+4m6vN4+N73vh8u2LnTZAGwJ6PhILzy8osI3Q/MTs88m2XZf8q3XvAXTzzxhFZR73oCNj3vuvn9Xfnu6osvvrzRaHxuFML9w5B9HBeqpxHjIFkr8JKoUQzKGZOuS0/ufap2XNNGRD8inUMGRysUJhsGJ51ABigaCFiMkeX3UCigGTutKJKLJoKCmMlRzI86Fis9GZtVUdh0XG3MzZX6Di+A4po5pkLn5J6RiE5ATFoVrlvgjnuPvumR7a9IJjEnuHSY6GGFOGccEKugsOqPPqMtY+a0BBQckFE22UqEizfmXAOrYyZfTcaeCavzhZeMRwrtm2SYJ3VU3V/dflXGQceIocTDSNNPACfyaavt7HmnkD7/3Di/BKTSajAhwKIwscTaLKPQTNn/xZyU16J6ORWhrICG6O0qMFGfW9uf41wi5gQjYO7IVGE6VpXOQ7MxFV58+eXw7e99N+zbdyAcP3bCcoWoWrTCcJn4ACfm6uj1LHwXN8zv/s7vJAFe14r6kR15mnwjjciaiMmwVdwK2Sxj7SvKO+DaIaRRGh2u17Jo7t9vgMjC7VstM3REHQCyxJgQlUCyRLZj4uY58I9nwDYAG4wrn2U8iXhgPHA87oNrk1tHEWWTwMl9993rwElhrkCujUWBGCI+8/zp2xrHYna5Ds6r8F65OARIvJBV/U3zXhyFq//8/OlBvLb3DLPGpH5bnZdWC2F6tyVtorbjb9qVdtSKXkwY16sIIP5mRa/xrpBl3jWXexeTxj4EBeNvAJOIEXfhu4AwSw5nzLfZh+hbieBj3B8MxsvLK+Net1cMhsOxuWAKXoW9ipRbpD8cZH1Yw24/61GGw/SOU0Wj2bBhVLDPcDQesL8xL7YJ4MRAil9FWAqLEKazopjHE5OH0LCIQhjrVqwwP2SckVW52bBFpFWwJzVCSn+hOcQzJzG3aOxPWuTA0i3MzxlgBJSrOCFFZk+cOGlMB659udE0v8NmAU54Hs8++5y5dgCN2IBLL70kfODuu0N7ZdnKpeAO2n3p7kD7MO72vvYq53v24gt3PtjIswd+8MzL38M8J4r3lw+cXLR165V5nv9WaDQ+FRrNe7IsM3Cih+PFTH7SpbElJNOkW9Ud1Bkpe9AhpLDhdunHk18YFXOkD1WKPq1cTa8SfcgCDPHaok9QwIPBpk7kGR9Rx1qJRIo19nTADGyM7lnAww/cOBDpB6n2jKvnIv+uByBeUCcxGt/xj0mDDgnNB0AxRihjpRmjjOpcYp6C9hoeyx6aBpcmQr2LrfDgUqs9Kcg16cu/Xa6QXIRPFayajl1lkdNDrrILMsjqA2llc4Y7qK6P+GPbxK+sn2ljXY/vo6Leza+PCLPZNGEaL56PfmeViYFiQhdQIZIF90ezBU0LaQxrrFDitfdavc8116psmc795IF7OeG59qOvs3pVRIsVvaSeDuHTMIHjPPzjU0+Fr37t78PiafQkw9hnW1HgqL4nwTbtzL2eXjwd7nrve8Pv//6/LKN5SCRIwUC5dTROaE+iBpgAOeeePTdZxkq0JYhfY8j9Tuu3+MaJXAPM7d59aQqBPm0h++auzUIp0pXrDIDCZAzwIEyZayUBIr/zPHA7MXYQh7/44os2YcMAqY4J+izNQ97Ye+ZE4CRG6wyt9o4Z7tkY1cR+fg5QunEJ/bk3WBtFBmrMeCDi+7LGqIEBIpdSJmMBCT/3aIx5XYt0X5qPJCjnGpXGgDYHPEvPoCgmATqBDtWfUZSU5RZJQAsAou0VcennCc0luu6qGx53TJe8P8XI+qj+SUtjrpdeb9zv9sbDYjQeDEdFfzAY9QaDotcfjbq93qjd7thnGBDghWlGUrqElEfI0lwzzA3hZNnq4PNJ5s6cLNYY5KgzyluzjcZsURRTxWjUMveNaawSOAH0EjreaoUl3IoplFj378GJsUcGpiM4Eetuz2h6OmzZvMl+py/BKtJfAe48D4AL7eyfL/PNxRdfEm655TZjSwD+AowwMTCWH/7Qh40lfu2VV2wcMXYOHthvY+f1vW/CJH3v+muv+HetVuuZ7z/5DKGeAidr2mzSAvHtfn9eo3WuuvjiK/J8/Fujcf7pYcjuGY/HM/4GBDzqBqmKIpmJX5MUbK3AyE8oJi6C1UgRQP6hs53CfbWyKTnO1eVrXKi6cvQCSlo1iHqTCyr290jN6bt4uFiDQ/5aGWidSmDEJvzEHpGTJbqQxFiEcvWigU3nXQsgYseWTkOrJUUncL6q8a6uvvRZx/DnF06oW7Hp+VUBpK2wk67BT1CrzbyaPEzflees6E020uH99WoC8O+TvjPfOK4CA6KrhccUBilACKDUORTizDGhi5m0af9qDh4mewwAhtZo2UsuCtu2bqnkOXlr4MSDmEkAheuLTAfC6whOyfEAWAWc0D+HgyI89vjj4St/+/+GwYCMkdGPDi3Nvcc8HdNlpEvpOkV4d8st4Td+49ftd/o9oIKaPK++ttdCFxVGyriAOVEoJMCBelEvv/ySZXsligcQhPGOOpF+dCVs2WxAg36Mu4DrQRzLpMrqXmwJehZYFYwjeYFYWRLNwHaK1KH9Ff3GO9sqcoTJ3jMn6m8CJ/fc89EgcGJp8kkaRrbX1E/pNwIdXsfi5wf+5t60IFnvmXlAGuccwEkEP5obEHVSFyjOZ7gzcaEhqIyiSrRFuIrRwJEvZjUShDxRrNBjOQgZxJjJNrKrlkU4aZRod8LQ9c7iToyI9C2aL/ms5GYRR69mdPT3q7kxstwIVmFYBsZ+wIj0+/1xt98v+v1e0esP+K7A/YLbBYAyHIzGw6IoRqPCWJPBcFgMR8MxmVijbn+tu7SU0o1jlYnSn7qRiaWyTTPPG9ONRisbj2eNReGf9FWMp1TTCeakQ8VtFjJJ71NdhJneJoETgVsBTPrZZovqjABE85dlpM5Cymwcs/vyPPgHGLe0Bjt32ZghcznPDltIv2RMUOqEYx87ejTNZ8HAyaGDBwdHDh1e7vZ737xwx85/25vK3njllf0nIF/PJ3tyXsHJnXv2XB7Go893BqP7u8PhxwaD4YyAQTnZlynEY+0GTaox3DF+Vty6R+BMlNUHznesagQkxLaIrfCaFq1OBG7kIhHY0LElVuJ7OoJYCw1Sv0rRJCdfO+cXZSfQUAdqDLiMk4gOQZlLF63z+QlUbioPeGyfMC4TUllSoZS/ReDFs1YehHmXiAdmWhV5l1C13f1KSX+zPRE4fIbyFC2s3/3KUeez44r+VObayvsZQCZ94UFSFYhUr8+DWasg2uvaAOYYAnGsUlitsLLAUPKSaForFkAJKw5W40rK5l197INrAiPIsW65ZY+xAebWcZoTPYe6d/+drrvKkKxn6GIa/Zi9NOoeLHdYFDxSd6o7CD/88Y/DX375y6HRQGS9xSZU7IqYD/Zj9aZweBODNhuWBIq6T9wzxhkwBlB46FvfMtEdzItcAgAC2ov2ZRIlPF5FM2kn7o0cJvwOqJDblZUitDb9F5BH2DJtybPgmjjG008/a6wKLiOMKO4jROkxoWJuz4D9lJgMAIMB5plJlyJmwfeNM8EJWrU5S1iFGFb1W2gXZcLlfKaHcCnxxVaqb6h/+nP5/usXanGc44peFXyr/4ld0HylqBnui2eh5IC0VwR7W0o2WhF9ytUEcFTOF74T2DKmMOVW8XON5k4tPPyc4BcgYlJ9VFEU447Gqg+FAK3fH4w73W6xstIultvtUbvbHXV7/dFgOBoNR6NiNBoW5q6JYt8Kr1qLMjzr8Y7ZvDzPs1aeZ1N5Pt/Ksrm8kQNOjK83f5CtomNithjJIy1dqsKeGOM4ZteCE89ey60D405bK48WmZjp52+8/rqBeUWMsi9jigKw3U7fxh/jKWrNiMqbNobsjve8x9he9DqUVDl5gii8Q+Hk8ePtleXT+3r93jcWO71/t9QLhNFRQZYDeNfOu+reecce1EaA5xc+85lL80b49LFTS7++uLT0G6dOLc7S+dW9qoZdA7gcrJEkToLNVTDiDattmxIWxXTEUeXMhIaBZGBgIHmA3pWi69fA8seU/sAzCvJdS+imUGe21QQtdsOicsy9lPypCV1zDQI1/nxa2Xi3SB0g0MRmdF4y/na/qRNLZ8MEpWP5iUTgxJ+bvyeBk7UMytoViZ9kPdCzSTeq3UvEX93W953qSjFSsqv/PLjwwKP6d3XFVD1unfHHb3vxrgst3p9nAJDwLwESRVqor9C2FBA7sH+/uQuUwVI+Y54zzwCQA3WOoSDc78ILLwi7Lthp2RlrNScV1q5ujNXdpwCKf47sG/sl6fKj0NpyLtgrs4mz0+6FHz36WPirr/yNpQ7HiJExludnTEsCHurX9HnOtTA7G6688grLv8O94yohGRvuroe//W1zwxgwTa5E3DUwFLg4YZPIi6I+y7EZE9HtE7NfYiyZJwCHyvOgMSL9i1yHEQgApsgoG9kEGAQxATwH7qvqfhA48cyJ+lRc3ERBLMwJolhCiZlf0NxY+QFcZCkSS9oq7teAeVrNqt04rkJy68BJtW/qGUfGBUGzj1CKKc1pFwCHXkp0pnbVHOpdQLSN9C7VxG0CEDJ4G5nf/Rjz4EV/27ktnL0/5gUz0u31EaCOhjAiQ14jmJFi0B+Me8NhZEliGC8QxqBIDOf1vMhGru6d3ybNh1krhNlmls01G3kjNzoxM4YcMb8lhmNR2ozpFo3ZcjmlZPPimLWMcCX4lN0BWC+gU0z5vmS30GdZtNvJk2Fp6bQtGGhrxgZZybds3Raef/6FsLgYFwKMITI6X7r7knAV5R9uuMGiztj30IH9Nn8dPXKEbOdHm83GP4Qs+/bRk+0HTvd6pJMWOFE6l7fFOm3kaZxXcPLf/+7vXpI3m59cXFr+9aVO578+ceLEHJOZwvw8yvYIne89aKgzkmdoUCQ0ZKKCZp+ZMe0JYZOq7MkkrSrHUS3OeVYLZskQynVThteSsY/ws04nhhOT7Cz5Wz04MeOUJmQOzrnNXWCREkT1xCRpDNo06Ox3+a4V62/HTp22TKNupdRT7ZAETjA2ADGLEEiTvOoU2arLon1i51flZ5sI42y4+l79O61NbHJNwEfXoXoVCikugQmsR1oZ6HnZaiKFPdr9pPBG75ayPuCywWIctRpU//DP3xsQD1C80fZsgq6PZ+NzXGC8SNR35eWXWZ0cZURV7gZFXfg+6s/NJI9Rhj0hLBZ9D/9MMJvEbfwN1XrJpZeYD5msjldcdmnYuoUU6hHA+nutrgllYDZyn35bHQfNiYWhJmaIwopQ+jieiaA4fXol/Pixx8Pf/t1XrW9i6CzXDFFrqa9ivCX85W/+XbB9mzESTJYITWEwyKGwfceO8OhjP7FkbDAlGk8UQYt5faKbkggdInc4RpkFdGWlTFKIO4eVIeUdACgy+BhO2htGRSyXRIFiFDwzq3lE22pxwPdM8mJO6tzKimahLtBHP/qRmIBtMAyLp06GQb93RoZY2lzaNF2D+jm/SZ9RXQxVGQkBXC1w6Gcsvri/6LKJOV3osxRzs8J4mzaVrl0MIzojM0zLK5YTg2rUPA+EzAg1LcnYMGrv/FxgAtVUCsPGXBrTccGhWt5xvEa2t4xqwx2jxd/Ywn6Hhblq4kJqUPQHEaB0u/1Rp9fj86jfHxT94XA0JJ8I/5LodSOG7Be5TSOE6WaWzbQa+VQjy5vMbIjIyRBL+gTmcSqZm0jW5vozE15GsBU9A5o31F8Yi0SUmg1JCwKeAc+afkvUn6K96CeAVQpvMmc9+uhP7HnzHblQAPM333xTuOG6a8MVl19uCQSPHzsa9jGO9r0Zjh89MWi3269v2rLpK62p2R/8/PipZ7rd7gpe6+TWEThRofN3renPKzj55Ic/fHnIw29u2bbj/k1bt32y3+/PsMpgImdC42/+Meh4WAxqGe9JNHbVYHlDF1c80Udn4rU0eHQsARorWpYYl8jCRY0Hxp79lM/E6iW46BFPzQpgGBJmvCbNgoX2Sbyowe/AlhnOlKHQ/k7Xaumby0q6qR8o7i86c62z0tnl741zRqpmmiJ/ZIx1LBk2mxRT453BzclPW+12FRYjxQHGreTMdSr71TDltUmHysNW9knWeZUpkdZHx3TaG7WpDLoHIHynZ6vfDRSmeh4MVNwFsBgo31m98x10pwSxniXzYMD/rW14x4jQfxn8UKi8SCwGBcsEwu/8k1vn8isuCxejhdi62QptKcujXG88HzEfWl15950t0PT8HJgTKPHvAicWgkrK7aSpsUq4rSkLd0Q/cOjgkfD4E0+GB7/1sD1aNAox2iDSyVp1y50KkIChuObKqyy1NufBTYLhw8VzyaWXWjbK1994wzJWmmFNKzsxl4zvfn8Y3vOe2ywcGXADGAG8IOoDzAlo0L4cW64Yrkerfy8s1/PQs8dQioXxDApMGM8r5nyJET5iQMU0ck9qa9qEtPqUkOh3e1GcSpRJyjcCWBEjwn5y4fjnpL7JvCSQpOOLvfAZqAEeMYx6e9ia/ibvDAsuc/Gm8hcsBJRPCBaPOjSqp2MABLCQynV494zlSNFCoZz34pyl+bNk4CoF/jRv8s5xCotysQyq45WV9hjx6mAwLAx0DPqwIVGsOhwWI3PP4JqJETUxtBjvznlhRd4Jd0RpO/MsaxBNPJ1nc40sn6Y5GTfTszPmWmeBZZFZaFAoP6Ciqz4Zm83pccFWtWnGvCKsTQEMivKSQH3zpoUyYlRZeIlgI6cJ9a2onxMjJqOL7o7bbwvXX3et1ZwjWufnb74RThw7Ek4cP16cOrm0uNLuPN1oTf/fzdnGE0dOrhwjrgLivwJO3ok2rFqYNZ/PKzj5yPved3Uohr83NbfwyenZuQ80ms1pBgA1ZmBQmMgZFEwamoj9JKEJV6uL6krSAxMN+KqRigAgSqG8QZPzwNYDZuSjS0iiJB9aqoG73vVUDZrvcGfa/LUZSev29cbY76+JY92nXPnR7i119HPZT5OVjJ2/Jv1dfde9cD7/T8eovq93PdU28OBA5xEY8/lHpNORC07RM7bK3EzyKMSCJMtrhNEgVjGt+tdtAne5ctR3BHo8Y4bxpE/zwoBzbLmCJKi+5NKLw65dF4Sd27ZaJdAYAhu3q7YrfbnKJFavxTOHVRZxtZ+nxFyW5CqGNcaqz3lYaXfCz9/cH574x38M333k+1bavdWaDi2MX2s1uoz9NLZgPDHqN994g1037AY5TIgOuHnPHnP1LGzeEg4dPmyp5pWWnPamvZQRGFYC//lNN90Yy82n9Prch0JYeYeZom0BfmhJuK/ILKzmwvHuT/UPvuOaFUnDPWDwefYcj3lH0W3e7eHnB36n3+Cuwp+Pn37UJz1BrBhLyXk9Iy1U1LcFkvx8IRAq95TAlcYl7SnXIsBZtb8IzfauGo6p8HzajjZWxWX+VkZiXVPd+FI7+TGkOU5A1spJxDBdYwIs5NaEqSZCtXcDHEVhnzvttrltcMeYUHUwLIaIVXmx1S+OFnmnjGppO00Hm2X5TCOfBZzEEkitfGomRu2gN0EUbqHEZLJ1C1b/PAC6dQaZBTFZmC3hZ8rHA9hQdl5yk+C6pI9bxBX11YbU8uqEw0eOWtI72EpsGyzMJRcjEN8appqtsHR6MRw6eCAsnjoxXlk63e90hs90ev0fDcbZ360Mhy+HEGBNACYCJzGd9ZpUnOdiRTa+7XkFJx++664bQij+6OSp0x87cuLkzXNzcy2fJMmvGBSOqVWjGBQmGgGWcuCkInElAEj5ONhXk722LScOp2TwAlsZN73LTyxwsrqKWq314q/J+5I3ClA8q1F9dHWgxAMAH5a20ceudvGr743sKzrdA6JJYMTfu38OmqDXPDsn+F07WCOD5YGA/taE6sGjhL6iumNCIqqdxogOgRCtxJWDQVFbrD5ZoUAb+LTguib/7KUv8G453bNCbWV8+V7GLQJoavFAx28Nl+++xMAJLh4mFq5VlL+eLdcrhkC6jTXAulIU0RvBM7YrIn0vcGKFyBoNyx6597U3wpM/fSr8w49+4MDJlDEn/NN+anuuE0HdrbfcbJMqTBEptKGPYYOuvubq8P67P2CuA6oUKwJHLIUim3guCPTQ4uC6AQSo8iq5HPgMkMDYKgEcq0JzgVoRuRkDK0StzJh+Jz4/jV25evwcABikvblmjulZKhl0sV20fQzNjCJcSkX0Ol2LLAGYmKvULXb8/KS/S5bW1Yji+OqrPHfcWmLzlP5d7LGJVpeXw7ETx2OKd4rhtUlHHsXJ/O1rklX7rI/y8GBE21WZNt9vDLCNRmN0ILiAur2eCVY7nU7R6XZHnW5vNBgMRoT1RncMLhw4kEi1rHEbuwiajcw57/A2dcBko2BlPVtpgTq4dZp5Y6qRZbONRqNhUXDMX1nUGJn2xFV1L+2VhP7mRD2TZY4ZiGMUplyRpp2kmCIRY/Nz9s7vZWr7PObeWl5umx5uaWU5XHzhrnDRhbvC4kmqOp8y/dLK0pLpUJaXTo/a7eXlZmvqK82puQeX2r0XT66sHE3uHIAJYlglYXvXXTrWDu/ww590uOzP/vAPm987sv+2fpH/z8eOH//I/kNHLuv1eg2JNr0R4iAa1OYLJZmN0WExSZl/VQ27X01Dn8WohOgi0qqoZF6SwFaTmDf0WvVUf5Mx9tegSa8OZNSt9ic1kl9pbWQ/D6TO5Tlqv3PZZy1oWP20HjjxE6R869VnVwU6/vlhVKApfeiuB41VIKl9OZeMuICRJclKtZG4LgkoFX5n1zEe2yQQMwvHitUCH97I+L/L+0mreCYJrVzNmKfoM85PdEcMMY76kvmF2XDF7ktLcKIEbWJpvB5BBhNjxrH8SrjO8FXZE85nGThTXh9+l+aESXRpaTm89NIr4amnng6PPfGTMBrBSkyFFisyl3TQGznahhDf22+7zVyT5BUhTPjo0eOWBRljftf77jJ3BPvBeKAPQeDK/ch9y2+RObmp1Dhwj2xP1lgJStmebWE7eG6M7xgKG8WvMZV9rLET7zeyXcaKNZuruorxuCwnAAhSYiq2pV0x9ABLgROEsIBbmCBCnQE2I7KcK7vuuQAAIABJREFUWnZj3BGjMkW65hidW2HoouAVUi29kxgSMShaTPF8FOmjZ0/l25NQ871YcVuiVdrHRx56tljGrspcCmyyrbEf3M+IUN3heDhIbAjxubAiBW+mF4kvQnxtn0EM3R0Mi8FoSE6RmOs51Z95q/PLW9hvIwCjuo3/vJH9q/ayajuzRp43GnnWajYaM3met7I8iwV/SneYCbjK21vLkFqyidpbt/ksJftUP6afrS7MGsaI0HckiIYRjfV8CAQZhOV2O8zPzIb52dnQXl4KS0uLFp3T7bStvlev2z3c63ZfKRrN/y80W98/tdI/2u12KfKHEBZtxHkTwpag7S10hHPehTnii//T/zi/WLTv6o/y/+3YiZPv37f/0ObDhw/nULWKr+ddrgMNHitFPSqM1tQA86i+vBHnL12d1GPHsGRTE6h6fvcARGCGwa6Brd99Z5JR8gwA22v17q+r7u+6RlyPJdG1nHPj1+xQ134bOW40+mvTL/vrqgMq/rj+vH4C9aBCrjneWa2ySlWNEg1GhdnVsVgCospa6ZNEefCnyX9N2KjF1kbRsGd4vBHQ9r5vWKrqpKWASRDNbvoGqhF3cNkGC2sXPd8f9ML0VCvsvpjVMrqXHcYaYPwwVAo/13UIRLG/wEmZ+6fCnFhacysEEvUEq6/J4ARF/7PPPB9+9swz4alnnraiZ4ATMsSSp8EDfLUjbUHl7/fecbsZaliOw4cRr560+2aivGnPTeH6G643xgEggPaEiCYAAXofDCt6M4Sm5Dsh1wkMyTXXXGOMBpljYaL4DlaBe4ftoD0w8Kv3Zhk+re0FWjRG5TLxfU7Vo7km2AeFMAMExERovhkOC8upQjZb9gOoWPS3tW9Mw26h+mmOkRuJ61MJA/bTvkoHL5GrWDjPDKGFAcSp/zLP0FZtBM0uB49nQXyf9QsxtlESy9QmZVp3copYxEy3N4YRIctqt9clpwhakVFvECNpVoNlSuSxUYO+kallo9usd85Jv00CJfr+XECKAIl/XwNS8ixrNpuNqTzPZ8DFlvlCpUBcbZ16+1Dv1oE5oX6V5j31eZv/jImLQEVu6wiAZ62oJ2Jz5ieKe/Y7ZMdFvI1Iuh2OHztCIdCimecokJ8qRqPvtwfD7xxe6j2VGBOAidw5Srx23p77eWFOvvCFLzT2XHnBBf2i8aFinP2vb7y5//af/uyZVrvdzphMVieBGCLHoPVgAsUzg98bl+rDra6oV1fgq1V0S8bERcZrP0+hcx5R63XHFRKuYwHOlf3QfWi/swGU6iiu234jI72uLc+2XxLpl6Ct7hlMAlG6Tp23ev61jFd052hylx5g0vVVjyVDKpAgACkQ7Nk0uW+MScjzMD87U0ZLKSuqVrkCqWJmvK5FxckMQCGcTpoeVuAHDx2yXAQYZd3X3DwZRWfCzFQzbN+2NVxsIGVXSe1jwDgP16W+yH35nDm+LT1TUmVN6sAJ34k54dpPnDwZnnzip+HZ558PL73yslU4I9cJ2WH5Xcfwz4DrIrkX+RKIKKMSasyG2rMXUT6wJjt2EjZ9YZktl+eivCSxBkvbipnxkp6CZ4ZxVk4U2jEW6Aym5cFoRwYrMqmq0cJnQpTxwctYKxmYXGocQ+4TFkccK9LlsbgmFX85dvwX++KuXRcaYLKMv1Q45zx5ZlEUMGILczF/jbJ30nd8yLnGBcdSVJBKOMhlx3XoJbZEzKLGD4GodSB/ve9wyeCOkQak2+sVPRchY6JVNCNK/T5Kad+LYkxCM6lUnXtmowZqo9udbepZs8ZxH+qARRV01H32350rOKkDKLGjlLEUeTPPs+k8y2aReRCcKftC4b/6OV5ujLVNpnmxSUHAlPfJz0M8d6LFpGVTn5+2orNzYWFhkzGfZILGhdNeXg452hbckcWQIoin2u32z8dh/L2QhW/2x+O9J5f7h13osNw550Vn4h/0eQEnX/ziF5vT3cUrV3rFvZ3h4E/2HTh087PPv1hOuvKrMlhpZJCfVhNa4UpFX2f86gybFY2zQn3R71fHmAnR2qTlIkJY9ZFxkdXnJHBSAhQl0DEEa6KxVRBl2lrXxPbnmm/sWZgxTW4Fn6V2VXFVt9e5jOeabatVhzdwOBXnUmOW4mFVFHN3ZwPQhQOtARBllE61fda2DcfwbFmdO8+DOj/o/SpSE3drivoniECjK0AAIvaDzGL+t6Q09Pj8RZHCVuBO8VS8VilyF8lFgeFVJlXOi7FhdY4g9Ic//KF9xr2yfTv1XmbCCN2GFay70FxYRA5hpDHmHJOxgaGqrprUbzxQ1j1bOyX2RN/ZduZmwhURXcaWCdQEelk4eux4+NEPHw0vvPRSeHP/PpNS5I2oR+F3jqnnIcbKImoWFsJ7br3VQpSfe+65MjoOfYSN59TetBf5THhh4LkvsRYcW5ocXFsYdpgDmBPYBM4n0MIx5RaKoDNmuSX7peaICFZUkoKxzJgkChCaO5ZsEDhRwjTaCR0LYIl/6II4PtvyPGG0br75Zrt2CxGmAnmDsgXz1gZbUpFHaZvoL1y3ALK0IbQZf8MGWVVnUhJ0u/YSUFYei3gd0TUtRpHaLfZMeQHOCoS4MUpGES/xGVvwi6VwRyuyvLw87na7uG2MGel2e6Meic0GA0tslqJkzgVMsO169uNcjrXe7HM2AFIHNGRIvUGtflf9zYZIDfA5w30jIFKi1wRMXHvAlkzleQZzMkcXQoKSW5Y2wzATAMpk5oQYUM1vWhTZ3GgL6QhO6HNl8dfp6UDEzswMBWKbYZzlBk5Wlk4bOKFO4ez0VHs4GLx24vjpx3qj0fe7IXw/Reb4nCbnTQBb7QTnBZz82Z/9WWv58L5b3jxw8OMHDx36w9E4uz5vTNlqjSgdq1jbbpcTsCIfGKQSFVYNT3VyLlcOrn+Z5gTBX8oHUnvzriqvhlpslFixc7USMRlLYw6U2L9c06UQ29WVWuzjMt46r45bHdICYGYA1kDHco/Y76tPS2XGNwAs3olNYns4AOE/l9+ni3TADEPJypr2ie2pnAkukR67pWrEqmhMW1tmzyxNyD7k2pUUqIJTzqO8Ddx3GelC+QA75lSZ8VX1RKzuyvx8mHaqeA9G5K6TkfDn5DfADM9P/VjsHwYHY0TuE1wUuCQwiPMLc+bWYfVC8retW2MGWlwdgBN0Dd7VoHwX0sDoedatmD1D6F0ZAicKAc8tTTnMSGYhv9/9zvfDy6++Go6eOG6l3fOsYWHG9GYT0Ka0/DLwgIH5+blwy549JqoDgPGP7U6dOh36g6FVweb5I1jFyBNyzCTKveLG4jvaiDkAMAIgVOVm2g2WBEDDtsqJxDnisQihjBWPX3vt1TKKh/bF+EcABkCI6QSiuyyCUsAfQJDjcx6OR9sCTtSmMClsi1j19tvfEz72sY/ZfjyXaQAu2ZvJAwpIosp5qsorDYhPcqZkZ1p0CYhIlO3zifjIQM0pxiRbagU0eBEX0K5U04XdIM07obudbq/odDsFwKPf75PK3cAHOhLSmBlggRnhmhW763Sr78Q8sc4xNup6Kbt3+qMKQOqAhsAFv3kXxCRQshGwsmY2dmAkTu+TXwhLmlmWNUMWZrMszOV5zmsqzxsZc1CdLYqZotf+M7sXqxKmqs0RyEs/Z+wq9Z2mpsxlLOYNvYlFBmUsQJoWmddFNN1eCcjqsjA+HcbDF4rh6EdLnd5Dw1F4vR+CZ0zOax2duj5zXsDJH//xH09fMNP8wM8PHf7k3jfe/L1xll89O7+pFHwxKQFCBEA0yce6DhTni+GLVTrM09qaUFRG3HpPAicbcSmUAMKBDhkgr4PQdXjj5A2FXAjx/Gc2b913bFsVsdXtX3f/dfudbYLx7Xa2bdeMzph7qfyn66m+V69dYIF3tV+1HW1mWaOPiCsFS5hX045+e/3tv6NdFA0hsaHcOnIXYWQwPKq7QqZWkmvpfP6+atm51BJi+zhnTC4WV0ae6cGwkjAMXQZ5fZiIrIikFQAkq28MA0REqvo7ABTVqhHbo8gi36fLvp80JnUMk/qYZTNNqzCyw1omyzwP+w8cDA8+8FB47fXXw3J7JYwD4y0VvgxRUK721LOzgnnz8+HmPTcZOAF8cV2074mTMQKGsEaMKu6T6CoZl+AEHYoKJUqEyv0qRJLvEL++//3vD3fccUd49NFHrWYPbcE2MCyAGY4BGAFYSNCKhgY2hcn62LHjNr8QycO1014qRaBU7XzPvsrFEp9lz7YnqorcJp/5zGdsP3PZ2Ko1GKVOvSKid7jeaiE8ARa9e42aRK0+S7RYIrFTuGTIT4JLpheTllmoriryEhyjcN5+r2d1aMxl0yevSL8YWPhM9HulWjLnMuTfiW2rFnfS5426Y+qAh/9Of2/0u0ksy6R7r+pNqiAF5KFXI2RhOgvZbJaHTXmezzYazak8ywEuFYSSklLWWOR4gsiU0WfEnGjBxG8KOy/BiUXhNUPIYmbamEvLqMbBuBicGI9Gr4+Ggx+NRoPHev3wk24IEr+e1xT163Ww8wJOvvgHfzCzMj/zyQOHDv9Xr77xxm+urHQuY1WFL5rVC/9odJ+EiEmJCcdP9DJ6VaNRNU4SCmJJWVlZOFcK4aszgP64HNtv641p3d/eaHl9QB3YmfQdx/X5LTYKaswdlLLLnsssUmV4Nr5vqgGRNDv+OjcCVKoGXu1eBzLtu8QMWcmC5OLxzIUMrqJnquJkDBfhmTL4fGa1rVUHoEL72soV90IzZd6t9Bf/7ES1y9VSGv6yunXUBXDNerYSND777LMWgbK0fDoUxTBs3US10VFYWVky1wEsAcwBK3SK4nHN/t5lyCaBkzrtyWqfj6JNGja2Y0pf38jDvp/vC//5P/99eOPNn4ehLTxJ0peHsbGOkYkSCNMYUSixMSfLS+Hpp58uwcnJk4umVbnq6qvMZQlDobTuGHflfhFLoGRjtKXEnMwH7HP//feHj3zkI+E//If/EL7//e+nVPSx719++eXhqquuLOvFSGyKIPDgwQNh797Xw9NP/8wYK85JW3BcAA0uGu6Fe1M1Yq6HNozRXJHtA9Tcdddd4bOf/WzpahsRzdUngVzPAMqg1y/dMn5M6jn5Plr9W/o6z3ilbSyLKonL0InAirQ7iFX7FrY7tGyqQ3PJmGMmglNF8FqX3VjpmY3PAGnLc3HZrAdGJrlWPGCw4eVya4gZqYIQhbn6333oq2dU6vadBI42ClIAG9hTD06IwSfBkzEoeZ4vNFrN7XnI5/IsQ4tSEdOuNpWfW1kssWhC+OpD5DUXon1StmAFAmD3SJ/faE5bP7aItKlWd2Z25tSg23281+38cFAMH8mG4Y1OCKR6roYLn8szPucOtJEdzgs4+T/+5E9mj2eD3zx0+NivPffiS586vdy+BHAif72MlPetKjpB6NDT9DJCmsSqqxNta+QnmhONqJoSUesBAW9wqyv9OgbFu2fOBZywrVZK57rfRh5y3TbV823kOBHUxKqnVaCoz3XXLyOt32RAZTT9sc5gpFJNHgECsR9iErx+RLoE+pFW1wrhVBp6be+NRrmqxXBTrj2BitLPL11QyqxaZatkzETRC0D4HDs6B0YakSfrJhIrbV6Ys6ytp08vGnNCCnjl/cC9o+y1cqXIreP7rW/PKmvir9V+G8UotNh/cVVG182bb7wZvvKVvw1v7tsfmlPMqXGOJUcDbgSBEyZBjiOdGKnSb715j4EINCcCY4QmsyjYeeGFdj5cJwCA6N4hnHrKmBiAijL2AizkEpFoFmaDKB7YE1xjL774UnjqKXKmnLTjbt26pcxhg7sIKpv227Fju10L14mbB+ZGYcywKABWgCvH57rkVmEfMRpiUQjLvO22W8OnPvUpu2a2LUhxQH9gcVBEt44HF57N8vOUgAip3ElmNhxQW4bqu4TlWrXdMYXtBoTzkk01/Q0IgTHp83tMZmaAxNKKvHsgpG5a2CgTUk67FUCzUTdLHSCpAgwPPjw48S6JSdtUwczZGJQ6Y11lUTxAwfDw4jveqVo8mzUamxt5tinP8k3pOxLzNCyPG0uBGouMEJbimlY1PWUWFgNI2zZTDhSFGVvEWt4Yhywnb35vOCpO93u9Y61m8+czM63Xep3ec53u8gthGF7rhsBAElvyC9OX1HW08wJO/s2//tfzg7nWbx88fOgzzz7/0odPnVra1e0PbFLgxUCmYZlUeCncUjkdNMloxaEBHgt7RTEZYjZEeWVGRIkCmV3TvzpqXqt2P8FrpVrHBkxa/escXsxWNdiTgId3e/iHVMdMVH8XoNsIuPDn90zNRveN4MQJfp3rqtpW/t4FTsTY6DmqzdXePqRcxpiCampzi4RJabtF/6vareq9yB8by4mvplwXYDVdj8s9IENrfQrNQK8bax8l0Sy+2yiHGVtmTLQzPq+E3x8DTX/G+JFbAC0J7EF7ZSWmr065UzD2CwtzYWGevAMzlswLcIJxxm2AmwntCeJQDCgsikC6GUaVRnAJ6tS2G2NOohYDhGQApZGH119/I/zlX3w57DtwIMwuzMc5dRwTSHlwQvv6HBsUSSQJG/VbqMhM29J2jEP2m56djexlCVComROZQp4h9wwAE3hkvxgOnBlwINcJ4eSIUcmDwjj/i7/4y7B372u2mBYg4HisPWhnIhQuueQiaz9etCl09w9+8APLxQJQuuGGG4yZIrQZhlY5TWhHn4CP43Ps66+/3lLyc112fSnxmnTfZpUUzpZYt1TkjppaFi3DfIXQnqgY+A50IoTvdkloZq4Y0rxbMjML4+32ekhVhT82Okzf6e3qjHIdQNmoW0Yg4Gzgo44hqQKK9UBI9bf1tq3qVJRkbBKzU23jSa4dAZQ171mWbW40GjuyLNuW5/kWJFSRSRnHuIyyFkhkViyUmKi5xCpq0ZRszZixbMqU9I9hMc7zQVGMO8NBcTJk+ZvTMzPPZyH7xyIrnux2u8c7nc5iyl3yC9eWTOqw5wWcfOlLX1pYaI7+YPH0ymcPHD5yx779B3e8tvcNy/mP3sQGrPmj48RGxkejpcw/HPsJFHR8KDGCwyIN7F0rwNXkS6bgc5OqCBMZOS8y00Qk8ZpWpnVaDgGZSYb4jFX/BnUnnkGY+KAqWpi3MwNVmYxzO9ba5IB1AKoO1Imp8W41gQ2MlMJ2VQVYuSlIdsWz4J/av/p39frlt+f7Ugw7AZQIKLGtsQEkuBr0TSdBrRQrlhhPGIWISRdDZAThpHIhck7+Zh/ygtCPBbTNhdGkP5P3JCbXOnToQFhZXgpzM1Np0hmYcUV/givk4ospDrjZwMnlV1weZqlzY5W1ASewO9FlLfGw5TVBIEkarATMY0n5mPOEfxFIpVpTFrWSM7DsWGhN/vzPvxz2HzgQFjYt2PeIYjm+AADn517EmtC2RKqgOaEI5gsvvGDPSIsJ7nee0gCzsyXtHGt+dOweBCx55swDvDg+YALggE7niSeeMLaFY33wg3cbswQLwrkef/zxciW5yhjhf4+VeulDPANYFwAfzA7gBOaK49C2e/fuNTEuoIvnovpe6mPcM242XG4AGmPnmKfsPYRep5OiemK0Hvlhev3eOC6aLJPqGIFqP1bfLWA9BiMDH7AjfB4PYk0aMSFjPDT6nMbLu0mxb+TYfps6EDKJdahjSSa5VNZzy3igUgcy6oCIvqu+c566Y1TBUB2IikOuPn37+tqTtSwKSdrmYVJCQDCbTRPRkxm7YhqVKfBIFoIpWrMwbjJSNRFNtVpFo9UsRnScUAwbeaNfhFF3OBi1Q5adyrNwqgiN46NifGw0Gp8I4/zoVGvqcJ6NDg9CODKzvNw5FpOr+TbfSD84N1PxNrc+L+Dky1/+0kLWnfkfBsPRb3Z6w9v2Hzi4/fkXX86OHT9uxYgsjS607/KKTTbYYcIDbRIcRr9vqxlp4EaTOgPQwgjnplLGzelAmGhrKkYfNEgRDEmWMn3SneQWoI6IJupBf8BEUobxeWDCKtko2xSCWdWqeJ2EnoG2PRdDWjXutbyeM8wCQDpnHYjit0nHqQNW6xn7M4/j/aJrzxO3jfqQiKVStFFyk8TzMB7i73K/wHrMzc2bQYmveQuDA3ji16+6LbxORO4SR5eXBtJra6QB8QwDxxFQi/lDEI5F0ZmxHLwsE+MqEI6AKroKU9V261tKka58AxjZeF+4LebjynwcDFxgAF9+6YVw+NBBC+szN1IjswRJaEKuuuZqi9bZtLDJDOiVV11p7TI7PRMGKcMrBtL6ZLoQuy8HTvhMTQ+YJ0VB8Xu85xiaq2yVAK1XX90b/uKvvmI5WchdYuOHiJAUIeUFsWrDGK0zH268/npjMF995dXQJwTfCsllNibnFzaFuRSKDSDAdYX/m0WBwm05NmJhdCFKYU/9GrZ78sknjZHZt++AFQe89dZbDCQgjP3qV79qgEZuNK5VxTott8NwaPd53333WY4SdDFksIV1mZ+P/Wzfvv1hcfGUhZhTNXyJUOKkb+JZUmYAFgv2ateuixKDRTrx1hiAtbK0PEZ3YinbLWJnOO502+N2pzPutC29uzEjsCFkUoUJwVVDNA21aAxeqrDX25zM38LuZ2NFJoGS9VwzkyJlPCip04LUuV/8dx5Q1P3Nd9Xv9V0dUDlX10+VXamClDqhrNefyL2j70p9Cl4bXDx5yC2yJwvZfAIrfLY8KUVRNBjxjSwUrVZr2JqZGhTDYjAeF728mbfHw2Kp2+8h9DraaDYPF6PiUL/Ij/b7fRgSKuqqqrDuexLIegvd6N3Z5byAk//4H//NfLE88/vN5tRvNKdn7uz0BhcuLa80Ty8uZRQJO3bsaDh67Gg4fPhIOH7ihOX973R6NlkwAVjtCnzjZvRYmcGiRNYEsEHIYwzsYlKE4iKsZHW1aJWFmyj8YyQAE9Fq1d+4sqS65/TMtE22Rl07fYFpXFL6e8R9GBCrwuleTMhM1lQD9Yp/v41AQNXgy0DKRVNleKouJ6+FqIKTSa4oD1jkRtH1nIsGhJX3WgZpFYysZY7WAhSda5UliqJRXZdCjPVclYbcqjuvZjcqXTwlIHTC1bp28mDOAxi5HzD6rK4FijBGrLyjZoVERrP22/zCvCXfAjQR3rzqTsuMKWE7iwqamjKGBUMVBd4dc0VgAFnxwwZYH188FRZPnQwnjx8PgwFRIbHn0qfnrWryjnDlFZcbg0LEixUphNFIjElMQ2+BrGkdl7LaOnYnhpyuFrm06xoRxdQK00kcCghfOr1kCdT+9j9/NRw9dsxS0uOO4p+YJ/m6BcJoP1wlfL7m6qttLCgsV6npzcVm6frjwgI2BJAAc6KoAwAI+6maMa4bXDG+SB9ZY3lxv4QUf+ELv2X7/+hHPwrPPfd8ePXV18oQYQW6RwanEaamp8KVV1xpbBTn516fffYZezbcu+r9sF8UwUb3G2Oe+WLz5iiqRsNCts2YhZYid0MDHUuLpy10d4g2JLplij4ZVgEjMf+IVd6lYq/lEkmS1ZRY5O3M6u/ESrcOfIgd8CxBlTHwhm2SdqPu+/UAyCQ3zNmAiAceVTACTei/W2/bs4GjKriqA2jenkp/UhXJ6rOYFtrWtCmNEBrjPEhESzxYA6cO0x/6ogb3kodRo9EYNBo5vs9eMRp1W81mtyhG3dFo2Mmz0B5moZ3nNswAJNVqwt5l9Xb637u+73kBJ3/6p386vRDCB0Iz/2ijMfOpcZbdELJ852hUNKjUuLR0Ok7ex0+E4ydPlHlPYnGvSK2TcyDG+g/CoM/KlsqxfVXItG1IPhSXkspRElf2lowthTgqd4UlsEm5ONiGyZp6IIrmsAkK9btSgE96FM7dAmhhVcyK27tq5JaYxKh4dwXXon1lTKVV8HoWuUn8sasAxAMVb6R9xEtVq6Db9EDD7zvpfNVzVz97Aa7ur8qIeHbK2iq5IWw0p+yIXjTt28qzJLpG6RpUz8Trc+RSkmuBd/oGM4TyeXi3g48wIW+AkvaZESQBUqo8zL5SzEcB6Iqlrz+9uLgmsRgMEnUtjh4+bC4RGFbrm0lwubBpU9hz001mGDdv2RILeu3cafUyOHepoZHPMrmdrA0FmtPfkVWJwKTXR/sGqzFlgEK5PTDwDz/8rXBqcTFs3ba1DIVWFlOeh/Q+tDv7cp+AEyKMeGc2FABje4ljbayFYLqRPXv2lMdmf4AJ4dUwINwTIcOwJ3wGkAEofvzjR8M//MMj5t7BPXPvvfeGyy+/zADMI4/8g0XwGLjLYbVaNgeINZF7DbcMwlq+B+goMy26FsZs0g5ZmC5aEFK2KzwTNxPgdGYafdCw6A16JDaLETQrK0TPkGvERKqqvLua1myNCr8KKN7O/LsRcDJpm/UYkfWASJ2r42yC040CkkluGM+IbARoaJsqMKkDKtVjT3L5rHePG3XzCIwItERDFf9N6gdVAKTrZRBzP6oWzGe9qgDNgyoPPN91cPF2T/B2Bse5nDv70z/906n20VM3FqH4b6dnZ++dnp27dWFh0xT0aqTJYR4GYaXTtjBLyj3zQo/C6pO8BVRXbHdWrPzz6cVYvAhxG9vBsgyHMRKBZx21KXlMlJSiDTx7WmUvMDA+VJKJNupggLRRiKnoIokueSe9txVYIrlXqjLqo0Y8ENA5vXGWoNJnt8RgKPIjin07ZVVaAZW6xq9zEVUBioyGoo28URd4qgITAQ0xPP4+POCqc3Xxu1wdMlJVkKZ7qe4PW4XQEkMut5zCd/01VEMzxVYBSiS4xMAQriotggS3un+uAdfE8RPHzGDzzC2fgCUwSplFk7PZju+YNPal8JZq7FiuAfplh/47KPOmeKYI9oVV+OLx49a/YaSsX7ValpyQv9/znveUmWIxroTNSotTRqS53DCepVOEiPoXsh0A/tLykgEUvD32W1GETrttWpPHHn0stDsRAPCPc2gcKFcM70ooxjOAaYTpoG0BC7hncLlmPUazAAAgAElEQVQwXhGAkpWV7bie2267zcAHTBX/EKKi+QAs0N+55zvvvNMEsmhDAD1EyPz9338tfOUrf2PzhAAmCdH+6I/+MHzta18Lf/mXf2nXSfvOzS0YcypRrZ4zIO+jH/2ojWOJYpk7iOThnbaIycrImDrE5TLK83wcc0pYOXrzj5lgtd83lSr6kZRZ1e6nXGS8S/G7lTF/NpdMnSHSPnXvdUzA2USrMtpnc5FUjf56QETbVoHI2T578KG/J71zLL+9v75J7qONAJTqtFwFH1XXj9++zhb75yS3km8fFeSbBEiqz/lcbPYvfNvzBU7sRr/4r/7VztBqvXcwGN81Ghd3jcfZFSHLdk9PtzZNT0/PUgvAfP9NYrpTOvhR9P+TEAl/9oAKiuQU6PVDtxejc2KkTqTQYyQFFTZjaJ/Cr0TXsj+UO/V6xEwgYjSBY4oa4lq1f2mYcQ0lAMPKWStvAx8pJTa/Y1x8mLHAib7TuzfIEnB6cOFZBG909LcmQg8y/D51f+ucNhGnImUSNwr0VHM0TAIqZ4zCSgycvxfayliJ5Co4gyFJi8vq9xyDMDlfiE+siNpVCYkEHAUiVTzPp5fXdwKP3IPYG7EIgF9AA24NcgtEYxhTuDNYLG14KvTGdlZ2wML5qJodf7e+2KFy7MCIvNgnkusx5W9BOwXThnuns0I9GpK3xVaFNQC03333+024idFXRlMZQQ9w68BZ2f9T1l0DG6MidIkYQVMzilFLHAf2AFDxxBNPmqFGi6HnJ7bO3KFTUeOlZGM8A8CJQqABUBxLmVxZRJw4cdzuie2IusEtwz9YJYAJ5+Of3GfoO/hH2DBgDHDy4IPfDH/3d3+XcgEFG+8At3/xLz5v5wMMIZz9+c/3mSuuUUkfwD0AuEikBjACPAJKlCJ/ZWUlVtgdDAZ98rkTyzsuCiIgVDMp5elk3OCqUbb3jbAX79QkXz3XRlwyHqAIfOi7SboRD0jqXBnV785mzNfTe9QBjjpwUsd6nA2AeMNd3daDkzrg5IHARkDJeuxJHQB5K3a3zpVWBYXV6zif/fOd6uflcd5KI72di8j37NnTnGs2ryrG+V1ZyO5uNBp3btm86bItW7Zsv+CCXfm2HdsaW7ZuzqenZrJms5WNQ8EMmpGt0tKeNxAPxsgHy5o3pjDaMHS6nbDSXg7tlXbowKS4pEiKxDEnXLdbshCi32PoZ9/EitV/6xlSJXfzQEOpwdlPE7wHKGIAPAuBAWWFr8qhCqmVC8onDauyFmIjqmxMFdD4+2CyVvbdCPxW20Shqn6Vr2v1htEzMiWAc/WJqt8JENSBpqrmRdvQLpsXFuy5i01SPgppRpQnQ2HoGDkMoQrniYFSZlWxYeUqN614I+hB21RW7zLGA0aMRGQGHGztHHUeYwpRAlJSuQQMooETgK2JaYcWhks/nTF3USOG5aJXGsZcMbCCxrCsLIX2SqxFI73Dzp0XWOIx3Bcmhk2aFuk1lOdADIm0IT5MW/3SnhX3YSMmM0AFOBGrgGvltdf2hqee+pmFNEeA17R3c1tZNeqYMpuXslDyPaAFw4+WBBEr55JIGT0HUTV8F3UbO+xeAAWIXwnjNUHtjTeWaeHpl4AbNDCIgnHhUJPo29/+dhkFxPkRpyKOvf32241h+fM//3PLIIv+DNcO1ykQ3u2RyXbBrg/wwzWjcZFGpt1uk/p92Ovbv84IgYjCBN/ObLf+vudqOOrAyUaYkHMFI+eqFVmPdagCE4GEjQKQOhfNJNCh7+tASx048S6dswEQD8gEXKrgzgPB9Z7827G5VSbllwqMVBvt7TTUWxm22Re/+MXsq1/96qbQ6+0c51OXNEO+u9nKrmk0G5c388aFIc93Zlm2Pctz0v0uNPJ8ujnVmpqfnc+nZ6az5lTLwioJT0S8qEyTflVurAshlDFQoRSuagKXoVNGWg9O5ALyxszCSl0Eh02+iXnwoapiIWKW4NVy9d5QV402nxW1IqAhNkQuDJ9oTAChyqAIQGgfMTsW4ZQYn6rWRNfimR4xJQIIWoHrfjwQ89ewHhgyBsRCaVer23p30iRwYpkRofJT6QLdh8BbmYsE10s6fvUevbHWvfltdO4IWsYxNH31Ji3ahZgt2y5VwCUKxrRIFrIb5wvrfylChigw8qGYqHpchGwc66Ao7wWaJPaLx6BIG0xfZPK4x/e+906LTMFoy5iSQIxCedW28gBkEtsWxdtjAyimNSEfyGCQam9klk4f9gHdCSnfPRgWc+JTZsvoK9qJMYhOBH1ITIQWQQ3jBIaE37kPxhSfAR4AFJUP4DfAJACTMYm7B1cPwBONivKdwKYAKjg2xyTEF2YFEPfwww+Hxx9/Ihw8cNC0NWhEELpr3AL8cT8BeLhWXDscL4FXRK29Xr/fGw6GfauXp1XGOwswJh1tEgtSZ/CqBups4KO64q77XAUkG9WJ1AGTs+lCzqYFmcRyVN02fru6v6uum7rr0vV7wFF1ZU1imOpcJhsFnG/V7k5izzZ63rdis39h+7zVRnpHLvjXrr12eml2du7wiRNXrLR7l3Xa3UsHo/5Fg+HookazuX1qqrV1anpqfm5ubm7Llq0zc7MzU83WVGt2drY5NzfTnFtYaM7PzjVmZmfz6ampvNlq5Y1Go0n5xyzPYV4s5DgarsS8qKrnqDAX0ZpQVMt+GtNi97o9+12AA1bFEimlJFw+UZPYBt7RSOiz/P0yxN6FMMkgV7f1hh3DVWVISl1MckHIreH1Md6IVw28gJEMUtXl4Y27Z4P8ddQBDX9/VXDiAVYdM7XGyA5jQi6JVH0xPq8b8dfJ3xJyeoak6mKTW0PuP0vrnigSuwaBEdw3/K0ILhUdNOYk/rPiklZd2qrEmssmCrhjpJcZSQBIYlUAJ5yq1cjC3OyM5RaZn5sP27ZvC5/4+MfD7XfcEXbu3GFhzACd5194PrzwwovmIsLVINAQQSnMzmqen+gSjdccQQ/uJ8BJFqamZ4zr6Q9HpauNUF1cLLAZ9F0fFq3IMwFCD3TF8nD/sCe4YSQs5hnQ3qvh1AsWjbd//z4DQtKgAEx4pmKG+B7mhDT/tCeMC8CF8z/yyCPhlVdeKROmse0nP/nJ8PGPf9yStRHK/NhjPzEARBi2xrKFQbeaYdvWbWH3ZbsNRL3y8ivWptGdNxy2O51uf9DvjUaWQnejk/1Gt6vOl3VgZD1jV92+bsVcXd1XjaoHIFW3hf88ST9SZUGqwORsmpAqWKhjQLTNJCBS/b2qudio6LUKvtZjQapt7QHjW33+74j9/GU/yC8UnDCn33nnnY3lN96YWew2Z/qjxelhUcyOimJuqtlcyFqthZnW7MzMbGthempqZ8iyHaPxeHsxGm0tRqMtWaOBsm4+zxszFheeZTNN2JZmcwGMMjM7l2/dQmn6OQspRG1PVI4ZuCmqNqaKjYCXRm6+6uhjjhksJXCU4Ss1KkkM6al0rRQRFwqcaD8BIF+J1JdHFzvB8XxSOIkeqy4UGXcxH+sxM14zInZJGhcxGX71re19x/fn99EyXqQqhqbK1IjRqWptqgPLa1T0G0adSBbTgKRcKf76BC6qQKkK8PTZazO0T9l2sVEtAZsitEzrAnNiLFyi4dgMd00MWDeXT0nR8Q1C7JTYzNI2sg0uoOQOspw7dtJVW3TJJRcbQ0CK9JtvviWlrJ83UAFgeOmlFy2CzfQgmzYZQJGAOt5bynFiYCqBEksSp5Tq0RUVgVR08XCd5Jbhef70pz81FwsF8mgjhVLzm0Ae46EKbAW+6acACFgJnjOflfkZ0EKf4DuSnx09GkOV0amQdVXuNwFfgBH3ScI07lHHhWV54IEHDLTEvDNRD4TOBZcSQlr+/c1X/ibs//k+G98KK6ZNuAbCgtHwXHPtNcbePGcAKBBpM2x3eyuD4RCla1TBb/zfJAN1tu+rYERGUMavjsL3v9WBjzoGoM4loe8EONivCko2IlqtijM9QNmoJmQ9N4wHNOsxLnXuIg9A/H3WaWrq2Cj1gElsxcZ7yK+2fEst8IsGJ3UXbYBl3759U61OZ3r6gguaU0Ux2+33tw77/S2d4XBzv9vdNOz1No2KYn4UAln2SFRDhr3Zmampbc1Wa3uzNbV1emZ206aFhbmZmdnpZrM53Wy2ZprN5kyr2Wo2Wo28YUr8+JJRlZZhYfOmCFBcjg0zsCmk1a/CtY1WajJucnV4XYCAit7rflNdIa1Mq4zL2T4L7HiXTNUNJIDjjbQHO3UAqKqdETipAyY+qsYDpEmgpwqw+Mw190mDnuxFHYDxLItnSaqAjt9E8ft2NdCTkm6RkhyWIubWAT/EeUm6EhUgRBxridNMjxLvSFiDz4BcxNEAXgO75k6JuUVgR+YtbLkVZmanTXwK40B+D4wsxhbjTKgrgAR3DkwDIIF7gGHwoGGSO823J9dricVI/T89Y+XT+Xt2bs5AH4zEz372tLlMaBuuTUyaZ/943jFZHZmaIzjgmnDFEK2D2JU25vpxzVjV4gWi8WL6eu4Hkexll+22e0Ygy8LBs158pv9zz8qXwrboVb7xjW8YOAHAcN2ci/bgt8997nOmW/n63/+9sSJcg66R7bgfooDYBrcO4csAMqJuBsPhoAM4GY0G56A1OZvROhsTUgdGqoCjbkVfdTusBz6q4tW6z3WCVg9Mqn/XfV6P8agyJB6MqKbLelE1kxiZqm5FYMTfj9pvkqtGYM+/V23Sr9iRtwQt3v5O/xTBic2r6dbK9zvvvDNfXFzMh8Nh1n/99fxASruWts02h9CcmpubbkxP72xMTe3KxuNri/H4iuFodPG4GO8cF9n2UTG6oCiKnaNiNDcej6dY9VoOlKRpYMJjMmYC3rZju/m1ldtBVR+thsvcXElXSyRo25G4C597yutQJxr1j0yGVW4IMS4+kkbsjL7zUTVM4ogDvVtJ7It0Nb6QmpgY3kXXcz1eg6Fr9uxDFIuemXW2yrKc7X7XAyZ1x4/IIC5kq8xJ9dxVJsSv8uX+kYtObUg76N4tvTwhr4Sjk/gtTUn+niI4PbPP6NoEgHRt0v2QiIxU9BhHFZwjC+sFF+4MFPeDOcFocn08TwwnxhlggpHlewEvPRc9y6pbTKyYQHeZ16cFGJkPOy+4MMzNL6SMyrFODuG4iE7RtKC/8n2ee+D8CFW5L8aEwLFAQhSo7jLBKdsJVPHOvgrpliAdVw0MBmCG6wOECEirsCD7KhyYbQEgDz30kDEeaFP4jagm/gGAPv/5z4err7o6PPvM0+GF518w4EFbcDzGANeAcBYQxd/cK7oTKvsSodPp9ZaHBk427NKpGrRJrpeqATwbAJm0svf7TRJo1rkrJn23HjNyNt3IJIbEi1I3+nedu8eLVddzJ51NyDqJjdJU9Cvg8fYxxLt2hH+q4OSt3HB+ZwiNk9u2zfWJw+z3dwyLYlsPhmWcLWTFeD6E8UXjkO8uiuGtxXh89agYbc8CdQ3iytJmkRRlQ7bYqL/ILQOo13IgKgSI8G5GsBnr/tiKGVdRCmX0glYlBBOYkfGQm0TnneQG8a6J6mpZxqJ0OyW9gzfCAjkyoEr5XQUhdccWOIn++ajD0X5ii/x+1d8loPTMhv9b7V596JHVSCg0RQJ511SdC8qDLT0zMTs6j87N/gqPJbMrz7QJw2Bsh2o4NSzPiT8WQKZkhiz7cKw5Y+AWfUPKiaP92Jbssps2bzYR6NYtW8LUdCx8x34EhpBjhVIOCEUPHz5kdaco66DoJGXOhcyhDbxolciaqDGK2Vjji2vmFXODUCsHFifLm8b2jJJuBsDw9a9/PTz22GOWQE0sg/qlADv9hfsiukaATRExuHBw31x33XUGrgAWBw8eMvDAsALQ456RPgpABkCRPkXMioAWwJl2EIBme8AP1wlzkvKOpDIXUdsCMLryiivC3OxceH3v3vCDH/7QFh7U6eK8ABi0JrQ39wxLBLszGA6HRBCvdLsr4JQNTjx1LhmBkDp3zHqApA6M1OlHqtudTcQqF4/XhlSN+SQWpI6tmORWmcSEVMGJEoetx5Jwffxedcn4e6n+vR47sh6A3OCj/tVmv6gW+GUCJ+u1YX7fffflJ/btu6hbFFcuLa382mDQ/0i/37+xKIrtWZbFJBVJ1ChjKqMs7YBO4FfTVngt/WCTa/JYs42MlOqsqKidr7rsw4XlXsJoeeFnHbPB8TEgHFv0uo88mQRgPMjxYMa7m6oiWLUD23umxruk6pgdr9WRRqJcskhU6pJXeXbAQIblOYlCZrEnanuxXdV3AZYqg+A1E3JPSIiJkSTD6xxZggVSUhK2ErwkIOGZMoEevuOZ8pm2EuhQbhfuS9ejfRCqEhmz6rrZa+CAz17nIV2NBM4CVBh7jL7uQcJTCUs9IDMCioy0/X44cep0WG6vhE5K0w6wePDBB013wrPlOmkPjQEPHJUx1YtjxWBg/HG/KIfI0aPHQ7tNevsoduV3+inHQF8DU6T09wA2zss5YV5gi4jQgVGhXwF6YE/IdfLkk/9oYINr3LZtaxliTjtcSujxPfcYMPrq333VUC0uNNqMcxD9xLNAPMvxT58+TWr5QX847C232+0hyY/WimHrVtaTtCIegMgoTnInVLUhZ2NC6rafBE7OJmg9FyHr2aJgNsqOVMN8q2xJ9Zqq7qf1wJ0HhXWutF+Ubf3Ved9mC/xzASeWOvi2226bXVpaWuh0OlcMO53bBsPRp0aj0e1FUVxt1R+Te6fUjig5WKr+WrfCt5BQwRN0CrESTOmGqIpG/cSu36paDh8O7P371cgaGQsMl8CKjKBcCl6gKvdGFexUXSa6T6+ZUZvIheSZk0lsiwdLGNw699B6riBAiYETlz/FM0vVe/P35cGJAIWPNNG2JSNGFmBeYk6SpkLtWN23zq0ksKZtaUe5auTS4J0XJRvQlfBOQTolI9P9yZAL6BiAmp0tXR189qBU2hC9e/GvPR/LCQRjEjU0MCfsj/FHc0LoLgCS7ziP9DnqMwKH/rp0LvZjH9xWYuYAPSROBPOr6jRAmuvGnQMTwt/SsCgTMuAMgML3HJ9j4wrDHfOd73wnPPtsFMrCFgEIV5nAgYGTz332sya8/esv/7WNy4X5eTsPzA4aF85DCDGsDvlNinHoDIbDTrvbJVJnEjip05fUMSR1YGQ9FmQjmhDPFNS5MaosQ93nSW6SOvdMVYS6Xl4RrzWp05asl19kEohaD9B5JmQSEPmVq+ZtgoJ/Krv/cwEna9p7z549U/v3798dBqNPjYrRfcPh6CMhC+RWmYuunJhuW8bUysanzJ4CIuUqP1YVTQsuoEmqbL1OZeCqTsBfnDd6/m8ZSc+qaNLXBC/gUw0j9mHCVS2GAI/28QyDVu0CGWIAqobZA4wq2BDQ8boJr/GZxHxEl07McxLDe11yNCfI9EBOhtQbeN0fbaNzrYJMHlw8tj01C92gPhOpylY1Nv551YmMvWYI8KZrNUFvv2/AQy+MNi+MI6CEBGGKRhL7UbpmWi3TNxnjNjdnLJmBvPE4pstPKeYJb1dKeULZu73eakI3Fam04pl5mJ6dC+QKylNuGK79Jz/5iYUSc71ilQRu1G6+D5juKgEYuWroN0qAx3Um42/ggWOo37INol/ACXlKlKeI9mEfuZYAOhwbsMLfMEVUKEZLQvvxjDnWKhhaDpdcfHH4vd/9XQtF/uu//mtLrEiE3q5dF1qeFYopkmTutVdfC6eXlsadTgc11fJwVLR7/f4gRepUQYc3iNVVet2K/mxumjqW5GygQwClTrxaFYLWaUkmaUjOljtkPTHrevvqfFVX0KT7PBszUn0GdZ//qdjUX13HO9QC/xzBCfec7ww75wYzyxcMQ/jQuBh/bhzCe7IQrlWWVvKaKDW5sQSq9qqGV5SGuYMiYxITvm0MuFc1F9XnKSNfns5pLrxxrwID79aYZPi9offuJ9VPwWDob7maZLQwCNWIDR+t49mMKutTBSXSNVSZI91DrCa9Ck7WazP/m2eCqsBC7IZ/NxBqLrlRGCDOHJIYbTXFv7LM+ndpdjyIFejR+asMlGeiJGgNOUAoZqAt2Rl0TKksgoFSJdFL0TF0PaJt7Nn72jopsVtZMduSwKV0+4CTRh6mpmet+jZROwAj2Junnnoq7Nu339gI/nFPAsMCqHynvqIiiKt6mOiS4Z5wvwA8EPWi6RBgjCAi6kNuuOF6AxwwSMouy98CNOxDWDKfyTALc8ILxoM0+0rEBmiTuJttL9q1K/zOF75gWh1S3p86edKAH26kC3AjLa+E48ePWWbYpeWVot3pDIsiLA6LYqUYj5UVtmooPSCZBE7q2JEq4zFJN3E2YFKnGfFgo84lMinCZT3dSNVFM4kVWU/AOimyp06Ue7Z29lPixibVd8go/uow/zRa4J8bOIk+l1iimldzrtW6YZw3PxjG4w+FML6z1WruDCHbNByNmoWV1zjzXxk+Wqknw5aAkzV1SN/F5+xdKwIc1XcPcvzfXt9RdXF4HYzYGLlJlAHUu1c8e6GVthdUir3wYKkKSLyLaxVgZVbfRgZSTVnVplQ/sx3HEzjwol2vpxGwsP15YcwBJok1E4DxeWp80j4di/N41sYDRA+UPDgDjfBboxnf7XN8eCVro+/T19FlGDdaZXZSEjbEn7H+z2qXLQF1yrECcwIoaU1Nh9b0lDEQCG9x6eAKmZmZLsGJ17jIvSJwQh8AwIo14d5pFzQkuGzIxAqQAJxIS8K21LziHxqSTZsWwv79BwzIvP/977NrgSWh7wF+iM6BRXnmmWdMPAtY4Xh8BzjhuLApCGf5nnPDnPzOb3/Bnt+Pf/zjstIxQlgifNCacJ/s3+50+91evzcsxqeK8biTQojXcylMWt3XMSVvB4hUmZCzaUT0+yRA4lmM9XKK1OlH6kKEJ7Ewk8S2Xi8zCZCUQ/tdnC5/dej/wlrgnxM4McYkvVgi8iI/ynwIYdN0a/ojeZZ9ZDQc3lGE4soQMpK6Wa33KlMhcOKN3+rf57dJvY5DRtEDB/9dFZxUdSNiGXQvVVDgjX6V2VG/X4/xqTPaVZ2IPgtkKVqnenzPGFXH3KR71vflsROAkQuHCJ0pNC7rDOI69sYDkOq56/Q9JRgRVI4XkNRKSZGZ2Dh7Fpb0LbFzqbjgmPo8loyFKLH4ihE5WaDqFP9hLSwkugQnDQMmsC55s2GiUIw9dXUAKTMzMfqMf4om41rpY6pOzGe5ddRM3CNMEgABlw3sCYABNkMAUG49jg94Ifro+edhRS4KH/vYfbY9Cef4DTaF7fiOjLB8xi2DXoRzcFxADACG38lwC4NyxeWXh3/5O79t4mZpaLhG3EfcA6HDABRe/cFwZVSMlwejYmlUFJ3kl50U+TEJtJwrYzLJgE/SidQBk/WyoJ6NGamCjapQte5zHeipY3uqol3fltaNU3/5lWj1vzCQ8Iu63PNrSc/PXfp70t9xbk9sCXOvEreRvC2EMNdoNK5pZNnV42J83XhcXJlnjctDNt4RsmwT0gdiildXrpX81mm4RVnK+WtSDya84Z/kLhGbIMMucCI9gdcVeOBVRi3VPL861qLuOwECvdcZ9DXMQgKFrYrmZD2NigcfVTdP3fn9d5aILQecEAou/iGyGmI0bPu405rvSuCk35JexvZNzM8aUW8CRRGNmIq6DGX3fSxqbeQ2jBoYU8n486dzwZzYpuk3e7ZYBFxWZJA1IANTEzMf8+9kAicYa5KjEVnjGS89I+k65IqSSNdHBAmcwHLwAkggbAVISAzNcTgm4tYYkpyHiy6KmWIBGbxgXgAiHFvVktmWaBv251iwJYATtkODguuH3y7bvTv8i8991kK1cd3ofOhxcF+R2+TgwUPjw0eOFKNRcarIshPD4ahbjMeEENdFxJyNLamLKqkTudYZ8/Xyd1QFrJNcKVXdx3rbTWJN6o5Rx45U3UuTgFydUNjPHL9y0ZwfO/hf/FnOnyV995tK9+LfPVtibpwESiyjLJXaASaJPeF9oZXnu0KeX5GHcHPIAu+7ijCeHUdAI5Cz5m7+//bObTmO40jD1d0DgNTJOlIKS3I4ZG+ErhTeGzsc9oXWdnhjX9X7Ar7zPoQd67VlS5QpSuABJHGaQ3dXbfxZnY1kqqq6BhgQQ6Agjmamz13dM/XNn39m+c6eBlg39grhRHg8HIdJcrJMznwZPFii//5wzlU6dPTctwxnMwWeJRxwWEWuKxUGCSxSeYEasLfry6bjT4eCZEcqFRcsmwIqCSV8TH4E4sowDPkrOoRchDl2VD3U/Sz395x6MhRt+56aw3V1anznPx/O4fcEJ9IMPCzns5i8wVeGgbxI4kNUlEkz+GjI6zJUF0PhQR4ME508zKN4hjLCxmlsl0NWMluHjb9Yjn1JgAiGBmwD4AFFg4ufoZAc1I7hfhqNrAALVMXFM5aF7wUhHKQj8zSshxAM9oVUZKg5ACSoPXiN5RA+AtTgGD768EPzX//5e3PnvffofPj+wDFAlQGwPHz4qH988KTrrENsaN9a26mQTsiwqiGFYUMCDTr0EOBMqSI5BtaQ+TRlVtWG1FBKcEiB4RojoUyakDJCl1U8CoRcfj93Y/bwssNJCERYLOcQDkOJBpMgnNTGvG7q+q3KmDtVVb3b1NU7zpg7zrl3nHOoLIvAPLZJ+0ZHcZYFUlO65hV4TlxVVfSoazxqelQVnuk9/Uo9O04c4zBS7QAh/o4/c9MMnwA6R0CKfO/7yzPDzdDxDlOfv6U4NIROJaRmhEBhBBTqaIfOOwEnITWFOyYNPjHlhUAAnTqySakiLheAG/wgwguCynAML6x6sKmV08j9zTGklDPkDJ6QsfkG1EXrIkTDjhH/bX+mwREqsjpH2WHk0MYrctKyAEO9INoL4wGNA/8NY+zAkGrh+/AF9NDGyJCB14ONrXKASE4lZnUE62A5KCJcUJDN0Tg8NjvF8zwAAB3MSURBVKZyxg5gAjDDVWfR7pz6jrAP1BWEawBOUFcQcsGy7GcBALHiAb8JHvgDdMA3wqXrAVcPHzykZd+/c8f8/ne/pewcPicoLQAYAAog7OjoeHl8cnrSWfugd+aRc1SZSMNGCD60UhBbJ6WSxPwhenooPKMBg4uahUI1WvlIhYJiGUApr0goNFMUkRuDDS/mRF9mOJEQwgoJoCEEJQATKB8AC0AJgwkrJ1BN8MD78VHX9RuVD+t8UBl3p+/dGwCUYTvYZtM0NQZArpqmIf2994kfL+IPfZTreyQZOICJhT0AyRYMKuJ5+DEOQEFT+cyJM1ioRgvH0Jn7AIG/Ozi2ICMaFWDHCwo0Ki699/3kEAohw6dfnZWTYX8Z9xwFL/yv/7YFSNF+OMzAgCHDV1KZEOba4fi8qZaXl8/jNqEoIPV3ufChkHFwPwEnQ9gEJ0ZhmmHgP9rGwGsOgDg0Gg0KOMwbQzLjgIFD0xCG+LBLhRjPkBlGt5AlTcv/N8ginH1DGUWYyEhIIUVAiUXDoe0qDFhoe1vZvq+wXkvDFvgxetAG6NC5tolMMQd8sPEXkIB5rI4ATrg2DBd8w7lxtg63M8yqeA3fCCCF06Th/0DoBmACwABcIAMHkMQF/jhbiJUaZNvggdAMAAPKCSCFvTCL+YIGiEQG0O9+8x8EJxj9eb5YmOOjI/P3L74w39y7Z45PTtxiuTherrqHnbUHXe+eDGDCHXEoJBODkhCchBQHncEiQSSmXsjwjIQSWWU1ll0TypjRYSI+9hiYaaVI4LH/FfMivuDKPm52C2R0FFvXQAwlOmQjFRI2vAJI2F+CUI6EEwkoABJ+z/BCz3Vd33YOpe/H8M9rlXFvDO8xf6eu61lDjsSqegFwMnRTDl2Xdc6CTvAgSRYlWoYr5kvCfe8K84Tk98uw0LjyACo+fjVgy3PPvICAmjO8ESEicTfJI3vuKIcyI35RR4Ey7oJHSKGdf3+k4pGoOJOEsGmoi8IqAMMLZxaNihIpJ4ChMxVjDOPILJpRAalIawIcomw9AYRsXm8RIXABtHCLD6tgtGPX9b3rbe8sriRdTut6/wYqCF1hr5UQfdA/Dt0MbTm0CchmOFrPSgCS2jhHwA5+BbCsVr4OC0b1BaCinaBoIGVb1jnhir9chwTzeLwm7IVL9nMoiEmWU6wluCBTBhVhOQsM4IJzgNcFagkeXAsF0MEVcjlU9utf/9r84he/IJMrQAZAheUAM5yebbuelJPf/uZz8+477xiMDo7sn4cPHpgvv/oKaoubn87tsmsfLXt7t7f2qO8dG2FDakdIPZHwEgIR2emnIEGHXTSMaJUklEmjzau8jdAx6PMLhWgKkGxdV3ezD+hlghMJJXjN6cASShhGJJAwlLDPRAMK3gNO8KwfWEc+bldVddsY99qwzq26qvfqutoFpJiqalDHyvdHg2zg76+LtDML+v5nNEnQ1GUhVk61Gc6kaYqBnMVBNndvMxwM5zIGdkZTBHs0RwfncN4MR0PPrNsh8v6sl/fdv98t75Vb1uMJKxujkCOUGt9bD2m2FcY8IhBB/RQqi197m3OFEJi/SFBphpMc6/3ypRzIjMQgTucdSRFwItsbF2uAk2GGFNQIMHDpACdIPycQwcWkJ0ADvfUgMvDI8IPVCyZnt9cIjmP7kLBD73CKMwh7GKIBVfT7vofSR2pI35PCQtCAaQAXrAVQ4CwbhhOcGod6GArlOFEMelBW8MD2kRIMNYMf2AarId6g+g0pJ6iSizAQjK8wwZ6eghmQMTSjY/v888/Nz3/+c/OnP/0PGWAxXg4ABcsCsNAut/dumY8//KH51a9+ZX7w+mvm6PCQPCbsNXn8+KBfzOeLRd99t+rtP3prkD7MHosUnKQMrlOmVunhiJlXY34SGa6R/hIdzompIvKctPoTAxH9i6UoJJv7Di1bWrMFLtJprrmrcy/OxyiVEgAAQ4lWRxgmQrAhp0EZYXDBdA0i/F5un1+zf2VWVZRyDEC5ZUy1Z0yF9RpjqEPgYz4voHDPhB/MQ5EoghJ+sAmPNIZzt/DFVnxh99DZjkSe7dmxj6oJTfIkJ/pr4WpVBOUFiWHk46Gr9405xEr4NW+WKMavc6ZnPN+ITJSRphXXKl4XR3h0cq6tkLn82eB/TdPMZrN6p2kaAmgISb64nQcQAAdAAoAENQJeJA7jYP8MJ+wdYkUKe+AaOFz9Fe85SwfLATiQiQM4AajwKNpQPzD+zZMnT+koX331FapDArUFtU+Ojo7NK694EyzCQL/85S/NZ599Zv7wh/82f/7zXyj9GMXVoIzM5378nR9+8L755Mc/Nj/795+ZW7u75uDRozFtGCB0fHSMwf2ertr2m0Vnv3TGLIWBVYc5QuGOkDcjZGbFtqZAJKSMhLwjuUbWlDLCIMLfEXwv6eeLfQuUtUsLbLgFXljHcs7jlmpJzOCqwzYMGgwiEkJSMKIhBMtiGvtVJJiQ34TnVVW1ixIZxlTD8hXN93VSqFYKWxTO0i/CaopWSdgRSiGcM0AhN8JlqSTnvFRXvlr0Xh6MMPIAWdM4owyKvIxWXIEjZ5QiJzLQZJx1DlhkbOZciyCkhT+EHfeaut6tm3o2axpAy6iOsGcE8MAhG24JrgZ8ltF1djq8rBwMkYGHvSnIqOEHUovhGYE5Fb4R+F+glrCB1Y87tKDwEZQcZP0ge+cnP/kJhYX++Mc/krn1ww8/MhgGB8ZYhICgJH1w5z3z0Yc/NP/205+S0PVwf5/mYz9t29lV2x6fLObfLFfd/bbr960xUCBiUCLVCN3xh9JsYwbUUEbNVJZNrFZJaL8p465UR0I/Xq7yvjzXzVxWulktsM1wwscmoQQdvQQGBhAJHanwjFRIdAhIQsiojAg4YR8LP8uwEr8eFZ2hgNvMmIrGkhuUlMEr6d2kw59wKfgf44OWT+GbwRZJv9AGILlZd2g524u2wGC7gbpX781mzS4ZpGrYUXzKMf54ED9M59GUZZXdUGo21ufluWgb+3cAIoAMQBCUEzliMdKDYYDFskg95qJtgAkePgLrYjoUEygqPAYQ1sV0QAk8K/jE7O7MzNtvvWXee+cdKmG/Wi7Nt/fvmycHBzTy8KyZtbYyByfz5d/mq3a/6/tDRJgUnMjOX5pW+bX2cqQgImZWlYbWkOk1BT4apKRvRKsjEkYKhFz0E1TWv5IW2FY40YpJLIQTAxGpnuhwjYQSrYxIAOF5IShh5UQDigKpUTXh6aycyFCVuvDjd8kou7Lx4ApDN1dyc5adbqYFBvPwbtPUeNxqakR2KG2LAEU+GDYYWHzhNWT3nKWis6rCwMKmWIAI1z8BnAAg8IdwD5YBiCBMw2Po8D4404dL4OMZsIMy9/CQAEju3r1LmT8Y1PCN1183p/M5eUoAI4AVFJDb29mhCr+Hz56ae/f+ZY4Oj8zpydzOdnceuar69ni+/Mey7Q6stTgw7dWQsKAhQYZvckI2uQZWaWIN+VdywjWx8EyBks18fMpWrqgFthlOuEPHM6saOX6SlHdEhmpkRk8IQBhOGIzks37Niok8Zq6Fwpml/MzghUuegJQLmWiv6HYqu93WFkBop66rnaZubjdNhQyzUb2Tqggmc2E1P6pyS3Cyuzsbxw/ic2T/CXtP2AQLpQMhIkAG4IYGTFwszcc/+pgUFD8do3735tmzQ/Pgwb4f9HA2M8+ePqMaLW+/9bb59NNPyQj7zy//af76v39lXzGlei8WS3N0cmx+9JHfJoWTVkuzOD4yTw4emwcP9838ZG5Xy3ZV7cy+tFV193i++KZt++MEmOgqqhpY9PwQhISMrDqzJlXsTIZqQupICEYKiGzrB68c17lbYBvhhI+Ja5bIcXBk+AZekqnsGvajhNQSGZ6RcDIOCih8JRpG5DISTGSdFQkqbIyVz7mQosM/577YZcWb2wI+67qeNXV9CwoKXseyyFgZYUVF+lB4Gg91gBZloGGFBCoJ1kE2EKAEI3yj7sibb75F9U1gft3d26VpBwdPzLff3jfL1cp0fUfrvfHGD0g1+fjjj8z7739gnj17SuZX1NJZrpbm8aNHpmlm5s233/SVck1l5vNTc3z4zDyBujI/Mc52gCAM7Xe07O1flr39ctX1h9bahYCTUArvFHBMwUfK7JrysugMmpiRVYZsbu4NXc782rfAtsIJd+IynBMCEwYUqaiwOqLBRHtKQoqIDNfo0E0slMNAosFEvpeZRiFA0QpK7Lps4/W69h+S63KCdV3BbbJXI7xT13tcSW/q/LguDBtnubYIV5pleOHibHLMneWiJaUEygaXvUdoB9k7UEt4TJ7FckGAgm1iPlQTeFXgQYEKA4Nt3dSkmOzvf0cDB7799ls07/Tk1JyeHJvjo2fm8OCx6duVberKdp09WHXd/nzV/d+qs/c6DyZTIRf2haQKnqUKoGnDayyjh+GDU/9TvpECJFM3aZl/7VpgGzs7VhQ4nCPLznONkphiguna6Cq9IzwvFqpJKSTSX8JqSWia9J1I9USHd3SYJ1dJ2cZrdu0+GNfxhIR6AmMsavbwPZg83XXgRIZ4AC1da8dxerh2CiCFB/MDiOAB1QR+EqT9Alo++eQTWgawwgXhasBMuzJPHh8Q1FRNbeanc3N6cmLmpydmuTg1/XKOIQi6yrnlquu/Wqy6L5ad/bbt7YHxGToMDxJC9Gu85weWD4GKTv2VPhVWT6SZlkM0XDclltJbQjTX8cNXzmntFtjGjk7CCWfncOn5WFaO9JnoEI5OAcZ7WbhNh3Fi71PZOVIliSkpwhQ7lthPhXlCfpSUR2Xti19WuHEtQJk7SClumuYWCrShONtUK6CIHaCDxrZEwThfHv9sPKChqBtCLAwnUDmErYXSfT2c+Eq6bJ5FjZNXX32N1vNVazuzgxGH332XTLEouU8rUJioJ3UFJelhuIWa0nat6dvOtKslHq5bzjvrwzf7q85+vWy7r1pnnllrMfqghA68hjF2apqGk5BxVmf3aCiRKkkxsE7dcGV+aYELVi69rAbUcCLHxZHVXmUaMYdyZEhHQkrM/BqClPPAiTbEhmBFqygxo6zMVIqFezYR9uEvyW0E1Mu6t8p2qegOzLH1XtM0VPtk6nuAwzYUWxjSj6UfhcfTkePzkNoya6gsPkCFi7h5k+2KIITH0IGS8tqrr1LRNZhpefA/7ANhG0APtkXVZzEeEMbMOT6mCrG0b6RFY6DDtu1Wi/m8W7X3W2v+tur6+8u+3x8gBCAiHwwnPE3CCkNLSDU5T0VWGZYpykj5FJYWyGiBbe2YpOdEqifaW8Ipw7qAWqhwmkwblkXUtDE2FfJhcJFhnZghdgpQpA8lFOKRkrsO+eQoKNt6bTNuy7LIZbYA1JOKiseiMFsD7wkUFFl757ndM3wwnMjUYxpAYBjjiI2xgBQMEQCg2N3FqA6+joo00wJM2IuCeTSa8SuvUIgHfhTKGLIYCXk1DDXQkFoCWMHIyxjsD4AC8AG89H3bd2173C5X99q2+3rV9Xd755521qKmCWADFWH5we9DwCIhJTR+TW56r/SQFM/IZd7QZdvXsgW2tQOLqScSQnLAJFZMTacJh0I9KXOsDt3I9yljbEg9keGeVFaPBJKQPwU3qL6e23p9r+WH6WU6KRTcqVExtib1ZKeqq53QMJF0Uw3wMfawXBuFknsHOMEyTW1o/CIoJYCTpjF7ex5OkLkzVPz36kvfU5oyhWW6zptl93zJeoAKxj5CyjAyemhspKoyp3Nf2A0wgme8r6va1XVtu76bt137sFt1f1313b+WLSkmp8YYmGABJXjm1xpSQiGeUFqxHGcnlF2jIaSoJC/Th6Ic61a1wDZ3XlJZkOEXnYUDNUUrJaHiatJ7EiuwFqsCm5upE/KbhNKLMU0rJ1I9ib2W0MYwsm7oh2/Abb72W/Uhua4HgyrGeCC8gzBPDf/J8xX86dQxuCK0FvobRp+UbcLqiVRQvNriAaWZ1QQsNCARDK6tD+lgBAYflvEDMtLA3jCE1Y25fesW7QshIFJdACrwn6B+wO4ewY2vpdJ1fdet2r7/ru3t172zf++deWCtPTLGYARBPAAl/MyQolWTkLdEp/7GSsLHfCTX9dYp51Va4NJbYJs7KOm94NCJ9o7kQEhsfBwNKPI9h5Kk/yQEKOuGd3QmD85Rg0pMPZnyqIRgJdebss33waV/CG7wDqh4rFdQahRm2x2A5XtZPAFmGZuN58kQD92MtR9Uamd3RnVNeDkysrYtwQfgZXfHj4oMIabFyMgYZfjWbaJ3wAmUFdszyNRmd2fH9b3tl8tlt+q6o67tnqxsd6/r3de9Md8YY54IMGFAkXAC5UTCyVT4hjNttDLCbVAUkhv8ISqnfjktsO2dUghQNDCESs6HgCRWiC0FKdKbIrN1JKhoz0korBNST6ZCPLHU4ylIkW0W86aU8M/lfJ5eyq2SB6WqyCTLoDIoe+N9EoITCSWjHOfHgR5GWnDGVY5KyyMtmLN3Ru9I3/usnd09Ahc82uWSvCaob1JBZVn5GilUJ2VnF+EeV1eoYdIvT5fLo85S/ZKvOufu99Y+MMYgK4cfABKEdqR6wmAis3RkGXnpKTk7kasb9fulvKfKQZcWuGgLbDucsBqAZ92Z65okOiQzBShShVkXULSKMqWgTJljQ2nGEkJir6XKoqEkBSkhaMm5F3KWyb0nN7mt3H2ed7nL+GW86W1epD1JQBkAZaeqKjwo5BOqhRKCku83LNJ/HflNyIsyGwRCZ0zXoSS+JbUE/pHd2YxCR1BSoKi43lKIh04IqctIQXbONXXd1XW9rEwNKDk4Xa0e9NZ+Z4351lr72BrzdIARAAkAheFE+k5kJk4MSoqZ9byflLJeaYENtcBFvtA2dAjZm9EqSkixkMCiPSbyPftU2Kuiq8dq0AmVupdKCo4Fy0xBSiyzR8NH6H0IYGIhoBioMOzxfAl/8l7IDQfJi7fuvbTu8tk3yiUsmAsSucvxL/JNHmpueyavLYAEIR4AyvAsAeU5JSWkpsBTQidHfhJj6llF2TUwvtrej7NdN8bMGj/68Q48KZgALwvqp2DMHfhRrCNcgRkWG6MRua07dVX11Jnqfm/Mvxar1d3OGGTjYLwcPAAkABN+cEhHGmC5oFqsFokGk01eo7Kt0gKlBTJbIPcLLXNzl7qY/LXPnavuxHXoJRTyCYFIyCybMs1q1UYXaJOQEsvsSYV19DyGkBx/ijTT5qopWkmJgcpUOCh1P4XmvSz3n4aOEITkLJOCknXAJvRBW6ftQ9d3vAcGFYXuaV+oDYgBFYWGsakhsiB/xjtlIZDAJeL/o39kmnXkOYHfBMug+JolAMFbAg9vhMVGQTE0z5FqgpEGkdBTGQOlZOGcPe2tOeyte+yMeeSMeWCde9R5tUSCCcOJNMICTHQIR4ZuikpyqV/bZeOlBc7XAi9L5xD6hS471BSkyEyfFKxMqSjaMCvVFA0nOrU4Vh9lHUCRyzKsaDVFKin6dQpUQopKSFVJdWoxFYav3SbgZNP3ay4QpMAjlKmRs7y8p3NgJ+cTnguPGvRj17rCeDwU5jGUyUOAUle1V1N87jH+kZt1gBOwh3HGUobPzt4OhW9oLuCD0pABIF5iqWBLYZ6BxOKcq5zrjDMrZ6rTqq4PnXMHfdc/6qpqv7f24RC+AZRIlUSCiczIYaVEhnAkkOTeAzntX5YpLVBaYEMtsOkv+w0dVvZmQmqK7Lg1JOjiawwusawfCSz6tYSe8ygpMsQT8tNMgUsKUEJgkqOohCAltyOLwUlMhZHLpwBG3wybumdTnVIMLlIgoufF3ofUk02moqYgkAFVXufJay58J3Rf1d6LMjPGAVYaJBpDUQFnkK3V4R+Uk6qa7aAgW0VA4kgPwT8LDEHhEzy6ypnWOEeF0VAUlsIzzhw6Y564qjpwCN1Ye2SNObTGIEVYhm3Y8CpDOJyJw1k4WilJKVjZXz5lwdICpQUurwU29UV/eUeYv2X9xatVhZB6EaoUG6uHEgrzyOJtMosoR0nh4wvVRomBiTTWajgJZfFoIMkBlHU6MAkuGk70vBCA5CyTugPWuX/XgRHdeUl4SEFIaF5qmtxPblgo9xMRUlFCMK/hJKWO0b1RIf0dgGIc3ecjvIxV3HzKDi04q0EsxCXkGzGmd87h0RpAiTUr58YCaQCME1eZ48qap1BIrDEYsE9m3Mhiavq1hBIoJqnwTW47luVKC5QWuIIWWOfL/QoO71y7nFJTuFOXUCAhJZa5E4OTkBqjQUV7UHT2Tij9WMNLDFhSCkoIRtYBFAYV/Tz1azs0X8NJDphM3Z9T8+UNlAMnKcUkFArgaRpepmAmtq0YFJ3nl/4UZISgJKaS6W3xe5wHXst2wGuqpAqriamMHK2XMmUGdYRTenUFVy6Ypk2tsrpraDwcOXIw9slgsklV6lxfSGWl0gKlBdZvgXW+3Nff+tWuEfpVLzvmUCglFKqJZe6EPCih8I7O4tFZPlrRkceloSU2LxdQ9PnH4GNqeuzXdkp1mYKTEKyk7s91792Ur0POm1I/NFjojplBYmq6XC70mtsrFUpaB1pisDJ1zeR8vu4hGNNjzsjy7wwOcnwbhhP5zPNZEZHgoo2tHLLRowRziXkNjlf7bVT2XlqgtMBaLbDuF/xaG9+yhWOKiu7YdcaPBI6QwhKaH9rGVEZPKLyTCyex7B4d6rlImCelosjtcgc29RyCx9A6GmrkbTV1/06FSs4LIjEA0UCSq6yEOvuccFBMFUipRFPXJTVftr08NwYTqZLIDBk50J5O69Vl5EOwImuTSB8JqzRyzBsNdVv2NVQOp7RAaYGcFpj6cs/Zxsu2TEpRkZ15KPSiwzWpwQGxrdSYPDEFRe83Ft5JgUsMVhjEJGiEvCpTyklqvlZVpjrDlGISmndeOEkpEFNwkIKOTc1j4NG//EMgpKdJBUUqO3J67uc05zshBCZcN4SVDAknWiVh2GBFRYZkeD25zFRtEn3+uedalistUFpgS1sg54toSw99I4c1paZoVUV6R0I+Eq1+hIyxU9N0Fk9KUTkPoITUk5gPZUpp0SASChGkFBK9vFZJLgInMdVkyu9xEdgIhRRGD0bAm8H70uuFtsPTclSbGKzkKkn6wxWDN6lYSNUEr7VyIn0iPI/XgRrCcCPDQTJ0Iz0kGsA28mVQNlJaoLTA9rTATYcT3RnqX/nceUp1IZQFFPOCSLDQBtwY6Eg4WQdMUlk/GrKkghJTTi7iT5lST0JQEoOYkPKS8wma8pHkdPJToJKCiBB4xCBEdvISZuTyOQATOt5clWVdaJPHLP0mbEaVo/xKUJHwobNpQtspUJJzt5dlSgtcsxYocBK+oKGOMhTK0NAiIYBfh8I0MYVlCnJC4CLDPrlKSgxOUkAypaKEVKgYpLxIONGQojvhFIBMKSEpYAiBRQhCpqbFwCVHkYmdWwxYUh4ZHcrR+0+pKNK0yipJKJsmtI8QNF2zr+FyOqUFSgvoFihwst49EQtbxDwYIcVF+0FSacQhwAl5UEKwo/eT40PRqlDImyLBZh3vSQr4QupIyouSumoxb4kOTegOeh0Q0cAgVZIcdUQqBDEFIjQ9BgRTCk8upKTgZEq5QXvGQEufrwxR6RAUX9vQdVzv01qWLi1QWuClbYECJ+tfOtlm+nWuh2UqzKJDLVOgkQIcuW5svyHFJHQMMVgJQYpWTXTbTIV+zhvOCXV2OWpJDlToUE1KHYktmwsmUlnQoY0YSKXgQsJYzuucNouFglIKyDpKiFS91v+kljVKC5QWeGlboMDJ5i6dbsuUyoK9xkyoIWUi5XmZApcYnIRCO7Fwjz6m1LHngMp5wCTnXtUhHK2O6PfrKh6sXOSGc6TSkVIVeDldPCwV0skBkRioTU3XqoVWnWLzY6qHhowCHZv73ilbKi1wLVsg5wv/Wp74CzipFKxMdc4abFJ+j5jKIlUS3l7I/Jqz7RQwpUI7MUCbOv+YahK7X2OdX6hT1SGOnBBNSCHRykhsuzn70ypJCGr0drT6EQIODQtyGf06BSwx6Ah9jGLgUYDkBXzplF2UFrguLVDg5MVeyRCwyI441CnndP4xZSMn4yakgkxNW1c50ZByVXCyjq8kpJKkIEXDw9T7qTCSBJSQShKCk1xYyAGInGVe7Ken7K20QGmBG9MC/w83j1bgc93yaQAAAABJRU5ErkJggg=="/>
          <p:cNvSpPr>
            <a:spLocks noChangeAspect="1" noChangeArrowheads="1"/>
          </p:cNvSpPr>
          <p:nvPr/>
        </p:nvSpPr>
        <p:spPr bwMode="auto">
          <a:xfrm>
            <a:off x="2441575" y="189769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53" name="Picture 3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0314" y="4481070"/>
            <a:ext cx="1567515" cy="796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25" name="TextBox 9224"/>
          <p:cNvSpPr txBox="1"/>
          <p:nvPr/>
        </p:nvSpPr>
        <p:spPr>
          <a:xfrm>
            <a:off x="6435857" y="4984325"/>
            <a:ext cx="55788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Founded</a:t>
            </a:r>
            <a:r>
              <a:rPr lang="en-US" sz="1200" b="1" dirty="0">
                <a:latin typeface="Arial Narrow" pitchFamily="34" charset="0"/>
              </a:rPr>
              <a:t>:</a:t>
            </a:r>
            <a:r>
              <a:rPr lang="en-US" sz="1200" dirty="0">
                <a:latin typeface="Arial Narrow" pitchFamily="34" charset="0"/>
              </a:rPr>
              <a:t> </a:t>
            </a:r>
            <a:r>
              <a:rPr lang="en-US" sz="1200" dirty="0" smtClean="0">
                <a:latin typeface="Arial Narrow" pitchFamily="34" charset="0"/>
              </a:rPr>
              <a:t>1937</a:t>
            </a: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>
                <a:latin typeface="Arial Narrow" pitchFamily="34" charset="0"/>
              </a:rPr>
              <a:t>Global Presence: </a:t>
            </a:r>
            <a:r>
              <a:rPr lang="en-US" sz="1200" dirty="0">
                <a:latin typeface="Arial Narrow" pitchFamily="34" charset="0"/>
              </a:rPr>
              <a:t>Leading automobile manufacturer headquartered in Germany, owning brands like Audi, Porsche, and Bentley</a:t>
            </a:r>
            <a:r>
              <a:rPr lang="en-US" sz="1200" b="1" dirty="0" smtClean="0">
                <a:latin typeface="Arial Narrow" pitchFamily="34" charset="0"/>
              </a:rPr>
              <a:t>.</a:t>
            </a: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Key </a:t>
            </a:r>
            <a:r>
              <a:rPr lang="en-US" sz="1200" b="1" dirty="0">
                <a:latin typeface="Arial Narrow" pitchFamily="34" charset="0"/>
              </a:rPr>
              <a:t>Products:</a:t>
            </a:r>
            <a:r>
              <a:rPr lang="en-US" sz="1200" dirty="0">
                <a:latin typeface="Arial Narrow" pitchFamily="34" charset="0"/>
              </a:rPr>
              <a:t> Offers a wide range of vehicles from affordable models like the Volkswagen Golf to luxury cars under the Audi and Porsche brands</a:t>
            </a:r>
            <a:r>
              <a:rPr lang="en-US" sz="1200" dirty="0"/>
              <a:t>.</a:t>
            </a:r>
            <a:endParaRPr lang="en-US" sz="1200" dirty="0">
              <a:latin typeface="Arial Narrow" pitchFamily="34" charset="0"/>
            </a:endParaRPr>
          </a:p>
        </p:txBody>
      </p:sp>
      <p:sp>
        <p:nvSpPr>
          <p:cNvPr id="9226" name="TextBox 9225"/>
          <p:cNvSpPr txBox="1"/>
          <p:nvPr/>
        </p:nvSpPr>
        <p:spPr>
          <a:xfrm>
            <a:off x="859786" y="4876047"/>
            <a:ext cx="34683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 Narrow" pitchFamily="34" charset="0"/>
              </a:rPr>
              <a:t>Toyota Motor Corporation</a:t>
            </a:r>
            <a:endParaRPr lang="en-US" sz="1200" b="1" dirty="0"/>
          </a:p>
        </p:txBody>
      </p:sp>
      <p:sp>
        <p:nvSpPr>
          <p:cNvPr id="51" name="TextBox 50"/>
          <p:cNvSpPr txBox="1"/>
          <p:nvPr/>
        </p:nvSpPr>
        <p:spPr>
          <a:xfrm>
            <a:off x="6435857" y="4680159"/>
            <a:ext cx="3468378" cy="334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latin typeface="Arial Narrow" pitchFamily="34" charset="0"/>
              </a:rPr>
              <a:t>Volkswagen Group 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765175" y="5172911"/>
            <a:ext cx="47425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Founded</a:t>
            </a:r>
            <a:r>
              <a:rPr lang="en-US" sz="1200" b="1" dirty="0">
                <a:latin typeface="Arial Narrow" pitchFamily="34" charset="0"/>
              </a:rPr>
              <a:t>:</a:t>
            </a:r>
            <a:r>
              <a:rPr lang="en-US" sz="1200" dirty="0">
                <a:latin typeface="Arial Narrow" pitchFamily="34" charset="0"/>
              </a:rPr>
              <a:t> </a:t>
            </a:r>
            <a:r>
              <a:rPr lang="en-US" sz="1200" dirty="0" smtClean="0">
                <a:latin typeface="Arial Narrow" pitchFamily="34" charset="0"/>
              </a:rPr>
              <a:t>1937</a:t>
            </a: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Global </a:t>
            </a:r>
            <a:r>
              <a:rPr lang="en-US" sz="1200" b="1" dirty="0">
                <a:latin typeface="Arial Narrow" pitchFamily="34" charset="0"/>
              </a:rPr>
              <a:t>Presence:</a:t>
            </a:r>
            <a:r>
              <a:rPr lang="en-US" sz="1200" dirty="0">
                <a:latin typeface="Arial Narrow" pitchFamily="34" charset="0"/>
              </a:rPr>
              <a:t> One of the world’s largest automobile manufacturers, headquartered in Japan</a:t>
            </a:r>
            <a:r>
              <a:rPr lang="en-US" sz="1200" dirty="0" smtClean="0">
                <a:latin typeface="Arial Narrow" pitchFamily="34" charset="0"/>
              </a:rPr>
              <a:t>.</a:t>
            </a: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Key </a:t>
            </a:r>
            <a:r>
              <a:rPr lang="en-US" sz="1200" b="1" dirty="0">
                <a:latin typeface="Arial Narrow" pitchFamily="34" charset="0"/>
              </a:rPr>
              <a:t>Products:</a:t>
            </a:r>
            <a:r>
              <a:rPr lang="en-US" sz="1200" dirty="0">
                <a:latin typeface="Arial Narrow" pitchFamily="34" charset="0"/>
              </a:rPr>
              <a:t> Renowned for reliable, fuel-efficient vehicles including hybrids like the Toyota </a:t>
            </a:r>
            <a:r>
              <a:rPr lang="en-US" sz="1200" dirty="0" smtClean="0">
                <a:latin typeface="Arial Narrow" pitchFamily="34" charset="0"/>
              </a:rPr>
              <a:t>Corolla.</a:t>
            </a:r>
            <a:endParaRPr lang="en-US" sz="1200" dirty="0">
              <a:latin typeface="Arial Narrow" pitchFamily="34" charset="0"/>
            </a:endParaRPr>
          </a:p>
        </p:txBody>
      </p:sp>
      <p:pic>
        <p:nvPicPr>
          <p:cNvPr id="38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extBox 38"/>
          <p:cNvSpPr txBox="1"/>
          <p:nvPr/>
        </p:nvSpPr>
        <p:spPr>
          <a:xfrm>
            <a:off x="-104960" y="2102120"/>
            <a:ext cx="599963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8650" lvl="1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Global </a:t>
            </a:r>
            <a:r>
              <a:rPr lang="en-US" sz="1200" b="1" dirty="0">
                <a:latin typeface="Arial Narrow" pitchFamily="34" charset="0"/>
              </a:rPr>
              <a:t>Presence</a:t>
            </a:r>
            <a:r>
              <a:rPr lang="en-US" sz="1200" dirty="0">
                <a:latin typeface="Arial Narrow" pitchFamily="34" charset="0"/>
              </a:rPr>
              <a:t>: Part of Toyota Financial Services Corporation, operating in over 30 countries.</a:t>
            </a:r>
          </a:p>
          <a:p>
            <a:pPr marL="628650" lvl="1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>
                <a:latin typeface="Arial Narrow" pitchFamily="34" charset="0"/>
              </a:rPr>
              <a:t>Services</a:t>
            </a:r>
            <a:r>
              <a:rPr lang="en-US" sz="1200" dirty="0">
                <a:latin typeface="Arial Narrow" pitchFamily="34" charset="0"/>
              </a:rPr>
              <a:t>: Provides a range of financial products including vehicle financing, leasing, and insurance.</a:t>
            </a:r>
          </a:p>
          <a:p>
            <a:pPr marL="628650" lvl="1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>
                <a:latin typeface="Arial Narrow" pitchFamily="34" charset="0"/>
              </a:rPr>
              <a:t>Mission</a:t>
            </a:r>
            <a:r>
              <a:rPr lang="en-US" sz="1200" dirty="0">
                <a:latin typeface="Arial Narrow" pitchFamily="34" charset="0"/>
              </a:rPr>
              <a:t>: To enhance customer experience and support Toyota’s automotive sales through innovative financial solutions.</a:t>
            </a:r>
          </a:p>
          <a:p>
            <a:pPr marL="628650" lvl="1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>
                <a:latin typeface="Arial Narrow" pitchFamily="34" charset="0"/>
              </a:rPr>
              <a:t>Vision</a:t>
            </a:r>
            <a:r>
              <a:rPr lang="en-US" sz="1200" dirty="0">
                <a:latin typeface="Arial Narrow" pitchFamily="34" charset="0"/>
              </a:rPr>
              <a:t>: To be the most trusted provider of financial services in the automotive industry</a:t>
            </a:r>
            <a:r>
              <a:rPr lang="en-US" sz="1200" dirty="0" smtClean="0">
                <a:latin typeface="Arial Narrow" pitchFamily="34" charset="0"/>
              </a:rPr>
              <a:t>.</a:t>
            </a:r>
            <a:endParaRPr lang="en-US" sz="1200" dirty="0">
              <a:latin typeface="Arial Narrow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5586578" y="2027141"/>
            <a:ext cx="64835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8650" lvl="1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>
                <a:latin typeface="Arial Narrow" pitchFamily="34" charset="0"/>
              </a:rPr>
              <a:t>Global Reach</a:t>
            </a:r>
            <a:r>
              <a:rPr lang="en-US" sz="1200" dirty="0">
                <a:latin typeface="Arial Narrow" pitchFamily="34" charset="0"/>
              </a:rPr>
              <a:t>: A division of Volkswagen AG, the world’s largest car manufacturer, serving customers worldwide</a:t>
            </a:r>
            <a:r>
              <a:rPr lang="en-US" sz="1200" dirty="0" smtClean="0">
                <a:latin typeface="Arial Narrow" pitchFamily="34" charset="0"/>
              </a:rPr>
              <a:t>.</a:t>
            </a:r>
          </a:p>
          <a:p>
            <a:pPr marL="628650" lvl="1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Services</a:t>
            </a:r>
            <a:r>
              <a:rPr lang="en-US" sz="1200" b="1" dirty="0">
                <a:latin typeface="Arial Narrow" pitchFamily="34" charset="0"/>
              </a:rPr>
              <a:t>:</a:t>
            </a:r>
            <a:r>
              <a:rPr lang="en-US" sz="1200" dirty="0">
                <a:latin typeface="Arial Narrow" pitchFamily="34" charset="0"/>
              </a:rPr>
              <a:t> Offers comprehensive financial services including financing, leasing, insurance, and fleet management</a:t>
            </a:r>
            <a:r>
              <a:rPr lang="en-US" sz="1200" dirty="0" smtClean="0">
                <a:latin typeface="Arial Narrow" pitchFamily="34" charset="0"/>
              </a:rPr>
              <a:t>.</a:t>
            </a:r>
          </a:p>
          <a:p>
            <a:pPr marL="628650" lvl="1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Mission</a:t>
            </a:r>
            <a:r>
              <a:rPr lang="en-US" sz="1200" b="1" dirty="0">
                <a:latin typeface="Arial Narrow" pitchFamily="34" charset="0"/>
              </a:rPr>
              <a:t>: </a:t>
            </a:r>
            <a:r>
              <a:rPr lang="en-US" sz="1200" dirty="0">
                <a:latin typeface="Arial Narrow" pitchFamily="34" charset="0"/>
              </a:rPr>
              <a:t>To provide tailored financial solutions that support the sales and customer loyalty of Volkswagen Group brands</a:t>
            </a:r>
            <a:r>
              <a:rPr lang="en-US" sz="1200" dirty="0" smtClean="0">
                <a:latin typeface="Arial Narrow" pitchFamily="34" charset="0"/>
              </a:rPr>
              <a:t>.</a:t>
            </a:r>
          </a:p>
          <a:p>
            <a:pPr marL="628650" lvl="1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b="1" dirty="0" smtClean="0">
                <a:latin typeface="Arial Narrow" pitchFamily="34" charset="0"/>
              </a:rPr>
              <a:t>Vision</a:t>
            </a:r>
            <a:r>
              <a:rPr lang="en-US" sz="1200" b="1" dirty="0">
                <a:latin typeface="Arial Narrow" pitchFamily="34" charset="0"/>
              </a:rPr>
              <a:t>:</a:t>
            </a:r>
            <a:r>
              <a:rPr lang="en-US" sz="1200" dirty="0">
                <a:latin typeface="Arial Narrow" pitchFamily="34" charset="0"/>
              </a:rPr>
              <a:t> To be the leading provider of automotive financial services, driving innovation and customer satisfaction.</a:t>
            </a:r>
          </a:p>
        </p:txBody>
      </p:sp>
    </p:spTree>
    <p:extLst>
      <p:ext uri="{BB962C8B-B14F-4D97-AF65-F5344CB8AC3E}">
        <p14:creationId xmlns:p14="http://schemas.microsoft.com/office/powerpoint/2010/main" val="385434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87AABDB-8F00-C61B-35EB-DC475C36A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51" y="30416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/>
              <a:t>Strategic Goal of Chosen </a:t>
            </a:r>
            <a:r>
              <a:rPr lang="en-US" sz="3600" b="1" dirty="0" err="1" smtClean="0"/>
              <a:t>Organisation</a:t>
            </a:r>
            <a:endParaRPr lang="en-US" sz="3600" b="1" dirty="0"/>
          </a:p>
        </p:txBody>
      </p:sp>
      <p:pic>
        <p:nvPicPr>
          <p:cNvPr id="5" name="Picture 2" descr="Toyota Financial Services (UK) PLC | LinkedI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10" y="1777758"/>
            <a:ext cx="1258050" cy="125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Straight Connector 15"/>
          <p:cNvSpPr/>
          <p:nvPr/>
        </p:nvSpPr>
        <p:spPr>
          <a:xfrm>
            <a:off x="341373" y="3566654"/>
            <a:ext cx="11158154" cy="0"/>
          </a:xfrm>
          <a:prstGeom prst="line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10000"/>
        </p:spPr>
        <p:style>
          <a:lnRef idx="2">
            <a:schemeClr val="accent1">
              <a:tint val="5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 txBox="1">
            <a:spLocks/>
          </p:cNvSpPr>
          <p:nvPr/>
        </p:nvSpPr>
        <p:spPr>
          <a:xfrm>
            <a:off x="1926272" y="1692414"/>
            <a:ext cx="8558848" cy="20749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 b="1" dirty="0">
                <a:latin typeface="Arial Narrow" pitchFamily="34" charset="0"/>
              </a:rPr>
              <a:t>Enhance Customer Experience</a:t>
            </a:r>
            <a:r>
              <a:rPr lang="en-US" sz="1300" dirty="0">
                <a:latin typeface="Arial Narrow" pitchFamily="34" charset="0"/>
              </a:rPr>
              <a:t>: Deliver innovative financial solutions that improve customer satisfaction and loyalty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Support </a:t>
            </a:r>
            <a:r>
              <a:rPr lang="en-US" sz="1300" b="1" dirty="0">
                <a:latin typeface="Arial Narrow" pitchFamily="34" charset="0"/>
              </a:rPr>
              <a:t>Sales Growth</a:t>
            </a:r>
            <a:r>
              <a:rPr lang="en-US" sz="1300" dirty="0">
                <a:latin typeface="Arial Narrow" pitchFamily="34" charset="0"/>
              </a:rPr>
              <a:t>: Align financial services to drive Toyota vehicle sales and market share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Drive </a:t>
            </a:r>
            <a:r>
              <a:rPr lang="en-US" sz="1300" b="1" dirty="0">
                <a:latin typeface="Arial Narrow" pitchFamily="34" charset="0"/>
              </a:rPr>
              <a:t>Digital Transformation</a:t>
            </a:r>
            <a:r>
              <a:rPr lang="en-US" sz="1300" dirty="0">
                <a:latin typeface="Arial Narrow" pitchFamily="34" charset="0"/>
              </a:rPr>
              <a:t>: Implement digital tools and processes to streamline operations and improve efficiency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Expand </a:t>
            </a:r>
            <a:r>
              <a:rPr lang="en-US" sz="1300" b="1" dirty="0">
                <a:latin typeface="Arial Narrow" pitchFamily="34" charset="0"/>
              </a:rPr>
              <a:t>Product Offerings</a:t>
            </a:r>
            <a:r>
              <a:rPr lang="en-US" sz="1300" dirty="0">
                <a:latin typeface="Arial Narrow" pitchFamily="34" charset="0"/>
              </a:rPr>
              <a:t>: Introduce new financial products and services to meet evolving customer needs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Sustainability </a:t>
            </a:r>
            <a:r>
              <a:rPr lang="en-US" sz="1300" b="1" dirty="0">
                <a:latin typeface="Arial Narrow" pitchFamily="34" charset="0"/>
              </a:rPr>
              <a:t>Initiatives</a:t>
            </a:r>
            <a:r>
              <a:rPr lang="en-US" sz="1300" dirty="0">
                <a:latin typeface="Arial Narrow" pitchFamily="34" charset="0"/>
              </a:rPr>
              <a:t>: Integrate sustainability practices into financial services to support Toyota’s environmental goals.</a:t>
            </a:r>
          </a:p>
        </p:txBody>
      </p:sp>
      <p:pic>
        <p:nvPicPr>
          <p:cNvPr id="19" name="Picture 3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736" y="4081633"/>
            <a:ext cx="2123879" cy="1274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 txBox="1">
            <a:spLocks/>
          </p:cNvSpPr>
          <p:nvPr/>
        </p:nvSpPr>
        <p:spPr>
          <a:xfrm>
            <a:off x="438909" y="4107794"/>
            <a:ext cx="8241795" cy="20749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00" b="1" dirty="0">
                <a:latin typeface="Arial Narrow" pitchFamily="34" charset="0"/>
              </a:rPr>
              <a:t>Increase Market Share</a:t>
            </a:r>
            <a:r>
              <a:rPr lang="en-US" sz="1300" dirty="0">
                <a:latin typeface="Arial Narrow" pitchFamily="34" charset="0"/>
              </a:rPr>
              <a:t>: Strengthen financial solutions to support the sales of Volkswagen Group brands and expand market presence.</a:t>
            </a:r>
          </a:p>
          <a:p>
            <a:r>
              <a:rPr lang="en-US" sz="1300" b="1" dirty="0">
                <a:latin typeface="Arial Narrow" pitchFamily="34" charset="0"/>
              </a:rPr>
              <a:t>Enhance Customer Loyalty</a:t>
            </a:r>
            <a:r>
              <a:rPr lang="en-US" sz="1300" dirty="0">
                <a:latin typeface="Arial Narrow" pitchFamily="34" charset="0"/>
              </a:rPr>
              <a:t>: Develop tailored financial products that build long-term relationships with customers.</a:t>
            </a:r>
          </a:p>
          <a:p>
            <a:r>
              <a:rPr lang="en-US" sz="1300" b="1" dirty="0">
                <a:latin typeface="Arial Narrow" pitchFamily="34" charset="0"/>
              </a:rPr>
              <a:t>Drive Innovation</a:t>
            </a:r>
            <a:r>
              <a:rPr lang="en-US" sz="1300" dirty="0">
                <a:latin typeface="Arial Narrow" pitchFamily="34" charset="0"/>
              </a:rPr>
              <a:t>: Foster innovation in financial services to meet changing market demands and improve service delivery.</a:t>
            </a:r>
          </a:p>
          <a:p>
            <a:r>
              <a:rPr lang="en-US" sz="1300" b="1" dirty="0">
                <a:latin typeface="Arial Narrow" pitchFamily="34" charset="0"/>
              </a:rPr>
              <a:t>Optimize Operational Efficiency</a:t>
            </a:r>
            <a:r>
              <a:rPr lang="en-US" sz="1300" dirty="0">
                <a:latin typeface="Arial Narrow" pitchFamily="34" charset="0"/>
              </a:rPr>
              <a:t>: Streamline processes and leverage technology to enhance operational efficiency and reduce costs.</a:t>
            </a:r>
          </a:p>
          <a:p>
            <a:r>
              <a:rPr lang="en-US" sz="1300" b="1" dirty="0">
                <a:latin typeface="Arial Narrow" pitchFamily="34" charset="0"/>
              </a:rPr>
              <a:t>Support Corporate Sustainability</a:t>
            </a:r>
            <a:r>
              <a:rPr lang="en-US" sz="1300" dirty="0">
                <a:latin typeface="Arial Narrow" pitchFamily="34" charset="0"/>
              </a:rPr>
              <a:t>: Align financial services with Volkswagen’s sustainability goals, promoting environmentally friendly practices.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38909" y="1344692"/>
            <a:ext cx="3623094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smtClean="0">
                <a:latin typeface="Arial Narrow" pitchFamily="34" charset="0"/>
              </a:rPr>
              <a:t>Toyota Financial Services UK (TFS UK)</a:t>
            </a:r>
            <a:endParaRPr lang="en-US" sz="1300" b="1" dirty="0">
              <a:latin typeface="Arial Narrow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282786" y="3681402"/>
            <a:ext cx="393062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00" b="1" dirty="0" smtClean="0">
                <a:latin typeface="Arial Narrow" pitchFamily="34" charset="0"/>
              </a:rPr>
              <a:t>Volkswagen Financial Services UK (VWFS UK)</a:t>
            </a:r>
            <a:endParaRPr lang="en-US" sz="1300" b="1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271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56991CD-F6B7-A7D5-C199-5355872CA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94437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/>
              <a:t>Job Analysis / Position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517" y="3277375"/>
            <a:ext cx="4725698" cy="20749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 dirty="0">
                <a:latin typeface="Arial Narrow" pitchFamily="34" charset="0"/>
              </a:rPr>
              <a:t>Role </a:t>
            </a:r>
            <a:r>
              <a:rPr lang="en-US" sz="1600" b="1" dirty="0" smtClean="0">
                <a:latin typeface="Arial Narrow" pitchFamily="34" charset="0"/>
              </a:rPr>
              <a:t>Overview</a:t>
            </a:r>
            <a:endParaRPr lang="en-US" sz="1600" dirty="0">
              <a:latin typeface="Arial Narrow" pitchFamily="34" charset="0"/>
            </a:endParaRPr>
          </a:p>
          <a:p>
            <a:r>
              <a:rPr lang="en-US" sz="1600" b="1" dirty="0">
                <a:latin typeface="Arial Narrow" pitchFamily="34" charset="0"/>
              </a:rPr>
              <a:t>Position:</a:t>
            </a:r>
            <a:r>
              <a:rPr lang="en-US" sz="1600" dirty="0">
                <a:latin typeface="Arial Narrow" pitchFamily="34" charset="0"/>
              </a:rPr>
              <a:t> Senior Project Manager</a:t>
            </a:r>
          </a:p>
          <a:p>
            <a:r>
              <a:rPr lang="en-US" sz="1600" b="1" dirty="0">
                <a:latin typeface="Arial Narrow" pitchFamily="34" charset="0"/>
              </a:rPr>
              <a:t>Department:</a:t>
            </a:r>
            <a:r>
              <a:rPr lang="en-US" sz="1600" dirty="0">
                <a:latin typeface="Arial Narrow" pitchFamily="34" charset="0"/>
              </a:rPr>
              <a:t> Business Transformation</a:t>
            </a:r>
          </a:p>
          <a:p>
            <a:r>
              <a:rPr lang="en-US" sz="1600" b="1" dirty="0">
                <a:latin typeface="Arial Narrow" pitchFamily="34" charset="0"/>
              </a:rPr>
              <a:t>Location:</a:t>
            </a:r>
            <a:r>
              <a:rPr lang="en-US" sz="1600" dirty="0">
                <a:latin typeface="Arial Narrow" pitchFamily="34" charset="0"/>
              </a:rPr>
              <a:t> Portsmouth, England</a:t>
            </a:r>
          </a:p>
          <a:p>
            <a:r>
              <a:rPr lang="en-US" sz="1600" b="1" dirty="0">
                <a:latin typeface="Arial Narrow" pitchFamily="34" charset="0"/>
              </a:rPr>
              <a:t>Type:</a:t>
            </a:r>
            <a:r>
              <a:rPr lang="en-US" sz="1600" dirty="0">
                <a:latin typeface="Arial Narrow" pitchFamily="34" charset="0"/>
              </a:rPr>
              <a:t> Full-time, Hybrid</a:t>
            </a:r>
          </a:p>
          <a:p>
            <a:pPr marL="0" indent="0">
              <a:buNone/>
            </a:pPr>
            <a:endParaRPr lang="en-US" sz="1600" b="1" dirty="0" smtClean="0">
              <a:latin typeface="Arial Narrow" pitchFamily="34" charset="0"/>
            </a:endParaRPr>
          </a:p>
          <a:p>
            <a:pPr marL="0" indent="0" algn="just">
              <a:buNone/>
            </a:pPr>
            <a:endParaRPr lang="en-US" sz="1600" dirty="0"/>
          </a:p>
        </p:txBody>
      </p:sp>
      <p:sp>
        <p:nvSpPr>
          <p:cNvPr id="6" name="Straight Connector 5"/>
          <p:cNvSpPr/>
          <p:nvPr/>
        </p:nvSpPr>
        <p:spPr>
          <a:xfrm>
            <a:off x="5590032" y="1853184"/>
            <a:ext cx="0" cy="4360092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</a:ln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10000"/>
        </p:spPr>
        <p:style>
          <a:lnRef idx="2">
            <a:schemeClr val="accent1">
              <a:tint val="5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8" name="Picture 2" descr="Toyota Financial Services (UK) PLC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520" y="1308834"/>
            <a:ext cx="1069860" cy="106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47864" y="2630993"/>
            <a:ext cx="3663176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Arial Narrow" pitchFamily="34" charset="0"/>
              </a:rPr>
              <a:t>Toyota Financial Services (TFS) UK:</a:t>
            </a:r>
            <a:endParaRPr lang="en-US" sz="1400" dirty="0">
              <a:latin typeface="Arial Narrow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 txBox="1">
            <a:spLocks/>
          </p:cNvSpPr>
          <p:nvPr/>
        </p:nvSpPr>
        <p:spPr>
          <a:xfrm>
            <a:off x="6207113" y="3266043"/>
            <a:ext cx="4997336" cy="313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400" b="1" dirty="0" smtClean="0">
                <a:latin typeface="Arial Narrow" pitchFamily="34" charset="0"/>
              </a:rPr>
              <a:t>Role Overview</a:t>
            </a:r>
            <a:endParaRPr lang="en-US" sz="1400" dirty="0" smtClean="0">
              <a:latin typeface="Arial Narrow" pitchFamily="34" charset="0"/>
            </a:endParaRPr>
          </a:p>
          <a:p>
            <a:r>
              <a:rPr lang="en-US" sz="1400" b="1" dirty="0" smtClean="0">
                <a:latin typeface="Arial Narrow" pitchFamily="34" charset="0"/>
              </a:rPr>
              <a:t>Position:</a:t>
            </a:r>
            <a:r>
              <a:rPr lang="en-US" sz="1400" dirty="0" smtClean="0">
                <a:latin typeface="Arial Narrow" pitchFamily="34" charset="0"/>
              </a:rPr>
              <a:t> Senior Project Manager</a:t>
            </a:r>
          </a:p>
          <a:p>
            <a:r>
              <a:rPr lang="en-US" sz="1400" b="1" dirty="0" smtClean="0">
                <a:latin typeface="Arial Narrow" pitchFamily="34" charset="0"/>
              </a:rPr>
              <a:t>Department:</a:t>
            </a:r>
            <a:r>
              <a:rPr lang="en-US" sz="1400" dirty="0">
                <a:latin typeface="Arial Narrow" pitchFamily="34" charset="0"/>
              </a:rPr>
              <a:t> Business Development (Front Office Change Management</a:t>
            </a:r>
            <a:r>
              <a:rPr lang="en-US" sz="1400" dirty="0" smtClean="0">
                <a:latin typeface="Arial Narrow" pitchFamily="34" charset="0"/>
              </a:rPr>
              <a:t>)</a:t>
            </a:r>
          </a:p>
          <a:p>
            <a:r>
              <a:rPr lang="en-US" sz="1400" b="1" dirty="0" smtClean="0">
                <a:latin typeface="Arial Narrow" pitchFamily="34" charset="0"/>
              </a:rPr>
              <a:t>Location:</a:t>
            </a:r>
            <a:r>
              <a:rPr lang="en-US" sz="1400" dirty="0" smtClean="0">
                <a:latin typeface="Arial Narrow" pitchFamily="34" charset="0"/>
              </a:rPr>
              <a:t> Milton </a:t>
            </a:r>
            <a:r>
              <a:rPr lang="en-US" sz="1400" dirty="0">
                <a:latin typeface="Arial Narrow" pitchFamily="34" charset="0"/>
              </a:rPr>
              <a:t>Keynes, </a:t>
            </a:r>
            <a:r>
              <a:rPr lang="en-US" sz="1400" dirty="0" smtClean="0">
                <a:latin typeface="Arial Narrow" pitchFamily="34" charset="0"/>
              </a:rPr>
              <a:t>England</a:t>
            </a:r>
          </a:p>
          <a:p>
            <a:r>
              <a:rPr lang="en-US" sz="1400" b="1" dirty="0" smtClean="0">
                <a:latin typeface="Arial Narrow" pitchFamily="34" charset="0"/>
              </a:rPr>
              <a:t>Type:</a:t>
            </a:r>
            <a:r>
              <a:rPr lang="en-US" sz="1400" dirty="0" smtClean="0">
                <a:latin typeface="Arial Narrow" pitchFamily="34" charset="0"/>
              </a:rPr>
              <a:t> Full-time, Onsite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54325" y="2684854"/>
            <a:ext cx="317150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dirty="0">
                <a:latin typeface="Arial Narrow" pitchFamily="34" charset="0"/>
              </a:rPr>
              <a:t>Volkswagen Financial Services (VWFS) </a:t>
            </a:r>
            <a:r>
              <a:rPr lang="en-US" sz="1400" b="1" dirty="0" smtClean="0">
                <a:latin typeface="Arial Narrow" pitchFamily="34" charset="0"/>
              </a:rPr>
              <a:t>UK</a:t>
            </a:r>
            <a:endParaRPr lang="en-US" sz="1400" b="1" dirty="0">
              <a:latin typeface="Arial Narrow" pitchFamily="34" charset="0"/>
            </a:endParaRPr>
          </a:p>
        </p:txBody>
      </p:sp>
      <p:pic>
        <p:nvPicPr>
          <p:cNvPr id="13" name="Picture 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983" y="1469031"/>
            <a:ext cx="1249110" cy="74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8022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56991CD-F6B7-A7D5-C199-5355872CA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94437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/>
              <a:t>Job </a:t>
            </a:r>
            <a:r>
              <a:rPr lang="en-US" sz="3600" b="1" dirty="0" smtClean="0"/>
              <a:t>Description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864" y="2997819"/>
            <a:ext cx="4725698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Key </a:t>
            </a:r>
            <a:r>
              <a:rPr lang="en-US" sz="1300" b="1" dirty="0" smtClean="0">
                <a:latin typeface="Arial Narrow" pitchFamily="34" charset="0"/>
              </a:rPr>
              <a:t>Responsibilities</a:t>
            </a:r>
            <a:endParaRPr lang="en-US" sz="1300" dirty="0">
              <a:latin typeface="Arial Narrow" pitchFamily="34" charset="0"/>
            </a:endParaRPr>
          </a:p>
          <a:p>
            <a:r>
              <a:rPr lang="en-US" sz="1300" dirty="0">
                <a:latin typeface="Arial Narrow" pitchFamily="34" charset="0"/>
              </a:rPr>
              <a:t>Manage project portfolio and budget.</a:t>
            </a:r>
          </a:p>
          <a:p>
            <a:r>
              <a:rPr lang="en-US" sz="1300" dirty="0">
                <a:latin typeface="Arial Narrow" pitchFamily="34" charset="0"/>
              </a:rPr>
              <a:t>Develop and oversee project plans.</a:t>
            </a:r>
          </a:p>
          <a:p>
            <a:r>
              <a:rPr lang="en-US" sz="1300" dirty="0">
                <a:latin typeface="Arial Narrow" pitchFamily="34" charset="0"/>
              </a:rPr>
              <a:t>Ensure quality and timely project delivery.</a:t>
            </a:r>
          </a:p>
          <a:p>
            <a:r>
              <a:rPr lang="en-US" sz="1300" dirty="0">
                <a:latin typeface="Arial Narrow" pitchFamily="34" charset="0"/>
              </a:rPr>
              <a:t>Prepare reports and manage third-party contributions.</a:t>
            </a:r>
          </a:p>
          <a:p>
            <a:r>
              <a:rPr lang="en-US" sz="1300" dirty="0">
                <a:latin typeface="Arial Narrow" pitchFamily="34" charset="0"/>
              </a:rPr>
              <a:t>Lead and develop the project management team.</a:t>
            </a:r>
          </a:p>
          <a:p>
            <a:pPr marL="0" indent="0" algn="just">
              <a:buNone/>
            </a:pPr>
            <a:endParaRPr lang="en-US" sz="1300" dirty="0"/>
          </a:p>
        </p:txBody>
      </p:sp>
      <p:sp>
        <p:nvSpPr>
          <p:cNvPr id="6" name="Straight Connector 5"/>
          <p:cNvSpPr/>
          <p:nvPr/>
        </p:nvSpPr>
        <p:spPr>
          <a:xfrm>
            <a:off x="5943600" y="1853184"/>
            <a:ext cx="0" cy="4360092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</a:ln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10000"/>
        </p:spPr>
        <p:style>
          <a:lnRef idx="2">
            <a:schemeClr val="accent1">
              <a:tint val="5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8" name="Picture 2" descr="Toyota Financial Services (UK) PLC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520" y="1308834"/>
            <a:ext cx="1069860" cy="106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47864" y="2545855"/>
            <a:ext cx="2347502" cy="3343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latin typeface="Arial Narrow" pitchFamily="34" charset="0"/>
              </a:rPr>
              <a:t>Toyota Financial Services (TFS) UK:</a:t>
            </a:r>
            <a:endParaRPr lang="en-US" sz="1200" dirty="0">
              <a:latin typeface="Arial Narrow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 txBox="1">
            <a:spLocks/>
          </p:cNvSpPr>
          <p:nvPr/>
        </p:nvSpPr>
        <p:spPr>
          <a:xfrm>
            <a:off x="6292456" y="2912475"/>
            <a:ext cx="5899543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300" b="1" dirty="0" smtClean="0">
                <a:latin typeface="Arial Narrow" pitchFamily="34" charset="0"/>
              </a:rPr>
              <a:t>Key Responsibilities</a:t>
            </a:r>
            <a:endParaRPr lang="en-US" sz="1300" dirty="0" smtClean="0">
              <a:latin typeface="Arial Narrow" pitchFamily="34" charset="0"/>
            </a:endParaRPr>
          </a:p>
          <a:p>
            <a:r>
              <a:rPr lang="en-US" sz="1300" dirty="0" smtClean="0">
                <a:latin typeface="Arial Narrow" pitchFamily="34" charset="0"/>
              </a:rPr>
              <a:t>Project </a:t>
            </a:r>
            <a:r>
              <a:rPr lang="en-US" sz="1300" dirty="0">
                <a:latin typeface="Arial Narrow" pitchFamily="34" charset="0"/>
              </a:rPr>
              <a:t>Planning and Monitoring</a:t>
            </a:r>
            <a:endParaRPr lang="en-US" sz="1300" dirty="0" smtClean="0">
              <a:latin typeface="Arial Narrow" pitchFamily="34" charset="0"/>
            </a:endParaRPr>
          </a:p>
          <a:p>
            <a:r>
              <a:rPr lang="en-US" sz="1300" dirty="0" smtClean="0">
                <a:latin typeface="Arial Narrow" pitchFamily="34" charset="0"/>
              </a:rPr>
              <a:t>Stakeholder </a:t>
            </a:r>
            <a:r>
              <a:rPr lang="en-US" sz="1300" dirty="0">
                <a:latin typeface="Arial Narrow" pitchFamily="34" charset="0"/>
              </a:rPr>
              <a:t>and Team Coordination</a:t>
            </a:r>
            <a:endParaRPr lang="en-US" sz="1300" dirty="0" smtClean="0">
              <a:latin typeface="Arial Narrow" pitchFamily="34" charset="0"/>
            </a:endParaRPr>
          </a:p>
          <a:p>
            <a:r>
              <a:rPr lang="en-US" sz="1300" dirty="0" smtClean="0">
                <a:latin typeface="Arial Narrow" pitchFamily="34" charset="0"/>
              </a:rPr>
              <a:t>Budget </a:t>
            </a:r>
            <a:r>
              <a:rPr lang="en-US" sz="1300" dirty="0">
                <a:latin typeface="Arial Narrow" pitchFamily="34" charset="0"/>
              </a:rPr>
              <a:t>and Resource Management</a:t>
            </a:r>
            <a:endParaRPr lang="en-US" sz="1300" dirty="0" smtClean="0">
              <a:latin typeface="Arial Narrow" pitchFamily="34" charset="0"/>
            </a:endParaRPr>
          </a:p>
          <a:p>
            <a:r>
              <a:rPr lang="en-US" sz="1300" dirty="0" smtClean="0">
                <a:latin typeface="Arial Narrow" pitchFamily="34" charset="0"/>
              </a:rPr>
              <a:t>Risk </a:t>
            </a:r>
            <a:r>
              <a:rPr lang="en-US" sz="1300" dirty="0">
                <a:latin typeface="Arial Narrow" pitchFamily="34" charset="0"/>
              </a:rPr>
              <a:t>and Problem Management</a:t>
            </a:r>
            <a:endParaRPr lang="en-US" sz="1300" dirty="0" smtClean="0">
              <a:latin typeface="Arial Narrow" pitchFamily="34" charset="0"/>
            </a:endParaRPr>
          </a:p>
          <a:p>
            <a:r>
              <a:rPr lang="en-US" sz="1300" dirty="0" smtClean="0">
                <a:latin typeface="Arial Narrow" pitchFamily="34" charset="0"/>
              </a:rPr>
              <a:t>Lead and develop the project management team.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US" sz="1300" dirty="0"/>
          </a:p>
        </p:txBody>
      </p:sp>
      <p:sp>
        <p:nvSpPr>
          <p:cNvPr id="11" name="Rectangle 10"/>
          <p:cNvSpPr/>
          <p:nvPr/>
        </p:nvSpPr>
        <p:spPr>
          <a:xfrm>
            <a:off x="6154325" y="2506255"/>
            <a:ext cx="274985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>
                <a:latin typeface="Arial Narrow" pitchFamily="34" charset="0"/>
              </a:rPr>
              <a:t>Volkswagen Financial Services (VWFS) </a:t>
            </a:r>
            <a:r>
              <a:rPr lang="en-US" sz="1200" b="1" dirty="0" smtClean="0">
                <a:latin typeface="Arial Narrow" pitchFamily="34" charset="0"/>
              </a:rPr>
              <a:t>UK</a:t>
            </a:r>
            <a:endParaRPr lang="en-US" sz="1200" b="1" dirty="0">
              <a:latin typeface="Arial Narrow" pitchFamily="34" charset="0"/>
            </a:endParaRPr>
          </a:p>
        </p:txBody>
      </p:sp>
      <p:pic>
        <p:nvPicPr>
          <p:cNvPr id="13" name="Picture 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983" y="1469031"/>
            <a:ext cx="1249110" cy="74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94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56991CD-F6B7-A7D5-C199-5355872CA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94437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Person Specification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864" y="2997819"/>
            <a:ext cx="4725698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Requirements </a:t>
            </a:r>
            <a:endParaRPr lang="en-US" sz="1300" dirty="0">
              <a:latin typeface="Arial Narrow" pitchFamily="34" charset="0"/>
            </a:endParaRPr>
          </a:p>
          <a:p>
            <a:r>
              <a:rPr lang="en-US" sz="1300" dirty="0">
                <a:latin typeface="Arial Narrow" pitchFamily="34" charset="0"/>
              </a:rPr>
              <a:t>Experience managing large-scale programs (£20M+).</a:t>
            </a:r>
          </a:p>
          <a:p>
            <a:r>
              <a:rPr lang="en-US" sz="1300" dirty="0">
                <a:latin typeface="Arial Narrow" pitchFamily="34" charset="0"/>
              </a:rPr>
              <a:t>Background in finance/financial </a:t>
            </a:r>
            <a:r>
              <a:rPr lang="en-US" sz="1300" dirty="0" smtClean="0">
                <a:latin typeface="Arial Narrow" pitchFamily="34" charset="0"/>
              </a:rPr>
              <a:t>services.</a:t>
            </a:r>
            <a:endParaRPr lang="en-US" sz="1300" dirty="0">
              <a:latin typeface="Arial Narrow" pitchFamily="34" charset="0"/>
            </a:endParaRPr>
          </a:p>
          <a:p>
            <a:r>
              <a:rPr lang="en-US" sz="1300" dirty="0">
                <a:latin typeface="Arial Narrow" pitchFamily="34" charset="0"/>
              </a:rPr>
              <a:t>Strong leadership and communication skills.</a:t>
            </a:r>
          </a:p>
          <a:p>
            <a:r>
              <a:rPr lang="en-US" sz="1300" dirty="0">
                <a:latin typeface="Arial Narrow" pitchFamily="34" charset="0"/>
              </a:rPr>
              <a:t>Proficiency in project management methodologies (e.g., MSP, PRINCE2).</a:t>
            </a:r>
          </a:p>
          <a:p>
            <a:r>
              <a:rPr lang="en-US" sz="1300" dirty="0">
                <a:latin typeface="Arial Narrow" pitchFamily="34" charset="0"/>
              </a:rPr>
              <a:t>Expertise in budgeting and resource allocation.</a:t>
            </a:r>
          </a:p>
          <a:p>
            <a:r>
              <a:rPr lang="en-US" sz="1300" dirty="0">
                <a:latin typeface="Arial Narrow" pitchFamily="34" charset="0"/>
              </a:rPr>
              <a:t>Problem-solving and negotiation skills.</a:t>
            </a:r>
          </a:p>
          <a:p>
            <a:endParaRPr lang="en-US" sz="1300" dirty="0">
              <a:latin typeface="Arial Narrow" pitchFamily="34" charset="0"/>
            </a:endParaRPr>
          </a:p>
        </p:txBody>
      </p:sp>
      <p:sp>
        <p:nvSpPr>
          <p:cNvPr id="6" name="Straight Connector 5"/>
          <p:cNvSpPr/>
          <p:nvPr/>
        </p:nvSpPr>
        <p:spPr>
          <a:xfrm>
            <a:off x="5943600" y="1853184"/>
            <a:ext cx="0" cy="4360092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</a:ln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10000"/>
        </p:spPr>
        <p:style>
          <a:lnRef idx="2">
            <a:schemeClr val="accent1">
              <a:tint val="5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8" name="Picture 2" descr="Toyota Financial Services (UK) PLC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520" y="1308834"/>
            <a:ext cx="1069860" cy="106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47864" y="2545855"/>
            <a:ext cx="2347502" cy="3343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latin typeface="Arial Narrow" pitchFamily="34" charset="0"/>
              </a:rPr>
              <a:t>Toyota Financial Services (TFS) UK:</a:t>
            </a:r>
            <a:endParaRPr lang="en-US" sz="1200" dirty="0">
              <a:latin typeface="Arial Narrow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 txBox="1">
            <a:spLocks/>
          </p:cNvSpPr>
          <p:nvPr/>
        </p:nvSpPr>
        <p:spPr>
          <a:xfrm>
            <a:off x="6292456" y="2912475"/>
            <a:ext cx="5899543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Requirements</a:t>
            </a:r>
            <a:endParaRPr lang="en-US" sz="1300" dirty="0">
              <a:latin typeface="Arial Narrow" pitchFamily="34" charset="0"/>
            </a:endParaRPr>
          </a:p>
          <a:p>
            <a:r>
              <a:rPr lang="en-US" sz="1300" dirty="0" smtClean="0">
                <a:latin typeface="Arial Narrow" pitchFamily="34" charset="0"/>
              </a:rPr>
              <a:t>Effective </a:t>
            </a:r>
            <a:r>
              <a:rPr lang="en-US" sz="1300" dirty="0">
                <a:latin typeface="Arial Narrow" pitchFamily="34" charset="0"/>
              </a:rPr>
              <a:t>project team management skills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dirty="0" smtClean="0">
                <a:latin typeface="Arial Narrow" pitchFamily="34" charset="0"/>
              </a:rPr>
              <a:t>Experience </a:t>
            </a:r>
            <a:r>
              <a:rPr lang="en-US" sz="1300" dirty="0">
                <a:latin typeface="Arial Narrow" pitchFamily="34" charset="0"/>
              </a:rPr>
              <a:t>in international cooperation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dirty="0" smtClean="0">
                <a:latin typeface="Arial Narrow" pitchFamily="34" charset="0"/>
              </a:rPr>
              <a:t>Ability </a:t>
            </a:r>
            <a:r>
              <a:rPr lang="en-US" sz="1300" dirty="0">
                <a:latin typeface="Arial Narrow" pitchFamily="34" charset="0"/>
              </a:rPr>
              <a:t>to budget, monitor expenses, and settle projects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dirty="0" smtClean="0">
                <a:latin typeface="Arial Narrow" pitchFamily="34" charset="0"/>
              </a:rPr>
              <a:t>Strong </a:t>
            </a:r>
            <a:r>
              <a:rPr lang="en-US" sz="1300" dirty="0">
                <a:latin typeface="Arial Narrow" pitchFamily="34" charset="0"/>
              </a:rPr>
              <a:t>organizational and assertiveness skills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dirty="0" smtClean="0">
                <a:latin typeface="Arial Narrow" pitchFamily="34" charset="0"/>
              </a:rPr>
              <a:t>Clear </a:t>
            </a:r>
            <a:r>
              <a:rPr lang="en-US" sz="1300" dirty="0">
                <a:latin typeface="Arial Narrow" pitchFamily="34" charset="0"/>
              </a:rPr>
              <a:t>communication and presentation skills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dirty="0" smtClean="0">
                <a:latin typeface="Arial Narrow" pitchFamily="34" charset="0"/>
              </a:rPr>
              <a:t>Familiarity </a:t>
            </a:r>
            <a:r>
              <a:rPr lang="en-US" sz="1300" dirty="0">
                <a:latin typeface="Arial Narrow" pitchFamily="34" charset="0"/>
              </a:rPr>
              <a:t>with IT teams and software development processes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dirty="0" err="1">
                <a:latin typeface="Arial Narrow" pitchFamily="34" charset="0"/>
              </a:rPr>
              <a:t>b</a:t>
            </a:r>
            <a:r>
              <a:rPr lang="en-US" sz="1300" dirty="0" err="1" smtClean="0">
                <a:latin typeface="Arial Narrow" pitchFamily="34" charset="0"/>
              </a:rPr>
              <a:t>Problem</a:t>
            </a:r>
            <a:r>
              <a:rPr lang="en-US" sz="1300" dirty="0" smtClean="0">
                <a:latin typeface="Arial Narrow" pitchFamily="34" charset="0"/>
              </a:rPr>
              <a:t>-solving </a:t>
            </a:r>
            <a:r>
              <a:rPr lang="en-US" sz="1300" dirty="0">
                <a:latin typeface="Arial Narrow" pitchFamily="34" charset="0"/>
              </a:rPr>
              <a:t>skills in dynamic environments.</a:t>
            </a:r>
            <a:endParaRPr lang="en-US" sz="1300" dirty="0" smtClean="0">
              <a:latin typeface="Arial Narrow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</a:pPr>
            <a:endParaRPr lang="en-US" sz="1300" dirty="0"/>
          </a:p>
        </p:txBody>
      </p:sp>
      <p:sp>
        <p:nvSpPr>
          <p:cNvPr id="11" name="Rectangle 10"/>
          <p:cNvSpPr/>
          <p:nvPr/>
        </p:nvSpPr>
        <p:spPr>
          <a:xfrm>
            <a:off x="6154325" y="2506255"/>
            <a:ext cx="274985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>
                <a:latin typeface="Arial Narrow" pitchFamily="34" charset="0"/>
              </a:rPr>
              <a:t>Volkswagen Financial Services (VWFS) </a:t>
            </a:r>
            <a:r>
              <a:rPr lang="en-US" sz="1200" b="1" dirty="0" smtClean="0">
                <a:latin typeface="Arial Narrow" pitchFamily="34" charset="0"/>
              </a:rPr>
              <a:t>UK</a:t>
            </a:r>
            <a:endParaRPr lang="en-US" sz="1200" b="1" dirty="0">
              <a:latin typeface="Arial Narrow" pitchFamily="34" charset="0"/>
            </a:endParaRPr>
          </a:p>
        </p:txBody>
      </p:sp>
      <p:pic>
        <p:nvPicPr>
          <p:cNvPr id="13" name="Picture 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983" y="1469031"/>
            <a:ext cx="1249110" cy="74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793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56991CD-F6B7-A7D5-C199-5355872CA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94437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Required Skills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864" y="2997819"/>
            <a:ext cx="4725698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Skills</a:t>
            </a:r>
            <a:endParaRPr lang="en-US" sz="1300" b="1" dirty="0">
              <a:latin typeface="Arial Narrow" pitchFamily="34" charset="0"/>
            </a:endParaRPr>
          </a:p>
          <a:p>
            <a:r>
              <a:rPr lang="en-US" sz="1300" b="1" dirty="0">
                <a:latin typeface="Arial Narrow" pitchFamily="34" charset="0"/>
              </a:rPr>
              <a:t>Leadership: </a:t>
            </a:r>
            <a:r>
              <a:rPr lang="en-US" sz="1300" dirty="0">
                <a:latin typeface="Arial Narrow" pitchFamily="34" charset="0"/>
              </a:rPr>
              <a:t>Strong leadership skills, including people management, coaching, and team development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b="1" dirty="0" smtClean="0">
                <a:latin typeface="Arial Narrow" pitchFamily="34" charset="0"/>
              </a:rPr>
              <a:t>Communication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Excellent interpersonal and communication skills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b="1" dirty="0" smtClean="0">
                <a:latin typeface="Arial Narrow" pitchFamily="34" charset="0"/>
              </a:rPr>
              <a:t>Project </a:t>
            </a:r>
            <a:r>
              <a:rPr lang="en-US" sz="1300" b="1" dirty="0">
                <a:latin typeface="Arial Narrow" pitchFamily="34" charset="0"/>
              </a:rPr>
              <a:t>Management: </a:t>
            </a:r>
            <a:r>
              <a:rPr lang="en-US" sz="1300" dirty="0">
                <a:latin typeface="Arial Narrow" pitchFamily="34" charset="0"/>
              </a:rPr>
              <a:t>Expertise in MSP and PRINCE2 methodologies; managing large change programs (£20M</a:t>
            </a:r>
            <a:r>
              <a:rPr lang="en-US" sz="1300" dirty="0" smtClean="0">
                <a:latin typeface="Arial Narrow" pitchFamily="34" charset="0"/>
              </a:rPr>
              <a:t>+).</a:t>
            </a:r>
          </a:p>
          <a:p>
            <a:r>
              <a:rPr lang="en-US" sz="1300" b="1" dirty="0" smtClean="0">
                <a:latin typeface="Arial Narrow" pitchFamily="34" charset="0"/>
              </a:rPr>
              <a:t>Business </a:t>
            </a:r>
            <a:r>
              <a:rPr lang="en-US" sz="1300" b="1" dirty="0">
                <a:latin typeface="Arial Narrow" pitchFamily="34" charset="0"/>
              </a:rPr>
              <a:t>Acumen: </a:t>
            </a:r>
            <a:r>
              <a:rPr lang="en-US" sz="1300" dirty="0">
                <a:latin typeface="Arial Narrow" pitchFamily="34" charset="0"/>
              </a:rPr>
              <a:t>Sound business case development and approvals skills</a:t>
            </a:r>
            <a:r>
              <a:rPr lang="en-US" sz="1300" dirty="0" smtClean="0">
                <a:latin typeface="Arial Narrow" pitchFamily="34" charset="0"/>
              </a:rPr>
              <a:t>.</a:t>
            </a:r>
          </a:p>
          <a:p>
            <a:r>
              <a:rPr lang="en-US" sz="1300" b="1" dirty="0" smtClean="0">
                <a:latin typeface="Arial Narrow" pitchFamily="34" charset="0"/>
              </a:rPr>
              <a:t>Problem-Solving</a:t>
            </a:r>
            <a:r>
              <a:rPr lang="en-US" sz="1300" b="1" dirty="0">
                <a:latin typeface="Arial Narrow" pitchFamily="34" charset="0"/>
              </a:rPr>
              <a:t>: </a:t>
            </a:r>
            <a:r>
              <a:rPr lang="en-US" sz="1300" dirty="0">
                <a:latin typeface="Arial Narrow" pitchFamily="34" charset="0"/>
              </a:rPr>
              <a:t>Strong problem-solving skills, including managing project risks and problems effectively.</a:t>
            </a:r>
            <a:endParaRPr lang="en-US" sz="1300" dirty="0">
              <a:latin typeface="Arial Narrow" pitchFamily="34" charset="0"/>
            </a:endParaRPr>
          </a:p>
        </p:txBody>
      </p:sp>
      <p:sp>
        <p:nvSpPr>
          <p:cNvPr id="6" name="Straight Connector 5"/>
          <p:cNvSpPr/>
          <p:nvPr/>
        </p:nvSpPr>
        <p:spPr>
          <a:xfrm>
            <a:off x="5943600" y="1853184"/>
            <a:ext cx="0" cy="4360092"/>
          </a:xfrm>
          <a:prstGeom prst="line">
            <a:avLst/>
          </a:prstGeom>
          <a:ln w="19050">
            <a:solidFill>
              <a:schemeClr val="bg1">
                <a:lumMod val="85000"/>
              </a:schemeClr>
            </a:solidFill>
          </a:ln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10000"/>
        </p:spPr>
        <p:style>
          <a:lnRef idx="2">
            <a:schemeClr val="accent1">
              <a:tint val="5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8" name="Picture 2" descr="Toyota Financial Services (UK) PLC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520" y="1308834"/>
            <a:ext cx="1069860" cy="106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47864" y="2545855"/>
            <a:ext cx="2347502" cy="3343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latin typeface="Arial Narrow" pitchFamily="34" charset="0"/>
              </a:rPr>
              <a:t>Toyota Financial Services (TFS) UK:</a:t>
            </a:r>
            <a:endParaRPr lang="en-US" sz="1200" dirty="0">
              <a:latin typeface="Arial Narrow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="" xmlns:a16="http://schemas.microsoft.com/office/drawing/2014/main" id="{7E487311-F0DE-210D-B30D-5470AFEF2AFF}"/>
              </a:ext>
            </a:extLst>
          </p:cNvPr>
          <p:cNvSpPr txBox="1">
            <a:spLocks/>
          </p:cNvSpPr>
          <p:nvPr/>
        </p:nvSpPr>
        <p:spPr>
          <a:xfrm>
            <a:off x="6292456" y="2912475"/>
            <a:ext cx="5899543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Skills</a:t>
            </a:r>
            <a:endParaRPr lang="en-US" sz="1300" dirty="0">
              <a:latin typeface="Arial Narrow" pitchFamily="34" charset="0"/>
            </a:endParaRPr>
          </a:p>
          <a:p>
            <a:r>
              <a:rPr lang="en-US" sz="1300" b="1" dirty="0" smtClean="0">
                <a:latin typeface="Arial Narrow" pitchFamily="34" charset="0"/>
              </a:rPr>
              <a:t>Leadership:</a:t>
            </a:r>
            <a:r>
              <a:rPr lang="en-US" sz="1300" dirty="0" smtClean="0">
                <a:latin typeface="Arial Narrow" pitchFamily="34" charset="0"/>
              </a:rPr>
              <a:t> Effective team management and motivation skills.</a:t>
            </a:r>
          </a:p>
          <a:p>
            <a:r>
              <a:rPr lang="en-US" sz="1300" b="1" dirty="0" smtClean="0">
                <a:latin typeface="Arial Narrow" pitchFamily="34" charset="0"/>
              </a:rPr>
              <a:t>Communication:</a:t>
            </a:r>
            <a:r>
              <a:rPr lang="en-US" sz="1300" dirty="0" smtClean="0">
                <a:latin typeface="Arial Narrow" pitchFamily="34" charset="0"/>
              </a:rPr>
              <a:t> Clear and persuasive interpersonal and presentation skills.</a:t>
            </a:r>
          </a:p>
          <a:p>
            <a:r>
              <a:rPr lang="en-US" sz="1300" b="1" dirty="0" smtClean="0">
                <a:latin typeface="Arial Narrow" pitchFamily="34" charset="0"/>
              </a:rPr>
              <a:t>Project Management: </a:t>
            </a:r>
            <a:r>
              <a:rPr lang="en-US" sz="1300" dirty="0" smtClean="0">
                <a:latin typeface="Arial Narrow" pitchFamily="34" charset="0"/>
              </a:rPr>
              <a:t>Minimum 5 years in project management within the financial/banking sector.</a:t>
            </a:r>
          </a:p>
          <a:p>
            <a:r>
              <a:rPr lang="en-US" sz="1300" b="1" dirty="0" smtClean="0">
                <a:latin typeface="Arial Narrow" pitchFamily="34" charset="0"/>
              </a:rPr>
              <a:t>Budgeting: </a:t>
            </a:r>
            <a:r>
              <a:rPr lang="en-US" sz="1300" dirty="0" smtClean="0">
                <a:latin typeface="Arial Narrow" pitchFamily="34" charset="0"/>
              </a:rPr>
              <a:t>Proficiency in financial planning, budgeting, and resource allocation.</a:t>
            </a:r>
          </a:p>
          <a:p>
            <a:r>
              <a:rPr lang="en-US" sz="1300" b="1" dirty="0" smtClean="0">
                <a:latin typeface="Arial Narrow" pitchFamily="34" charset="0"/>
              </a:rPr>
              <a:t>International Cooperation</a:t>
            </a:r>
            <a:r>
              <a:rPr lang="en-US" sz="1300" dirty="0" smtClean="0">
                <a:latin typeface="Arial Narrow" pitchFamily="34" charset="0"/>
              </a:rPr>
              <a:t>: Experience working with international teams and projects.</a:t>
            </a:r>
            <a:endParaRPr lang="en-US" sz="1300" dirty="0"/>
          </a:p>
        </p:txBody>
      </p:sp>
      <p:sp>
        <p:nvSpPr>
          <p:cNvPr id="11" name="Rectangle 10"/>
          <p:cNvSpPr/>
          <p:nvPr/>
        </p:nvSpPr>
        <p:spPr>
          <a:xfrm>
            <a:off x="6154325" y="2506255"/>
            <a:ext cx="274985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>
                <a:latin typeface="Arial Narrow" pitchFamily="34" charset="0"/>
              </a:rPr>
              <a:t>Volkswagen Financial Services (VWFS) </a:t>
            </a:r>
            <a:r>
              <a:rPr lang="en-US" sz="1200" b="1" dirty="0" smtClean="0">
                <a:latin typeface="Arial Narrow" pitchFamily="34" charset="0"/>
              </a:rPr>
              <a:t>UK</a:t>
            </a:r>
            <a:endParaRPr lang="en-US" sz="1200" b="1" dirty="0">
              <a:latin typeface="Arial Narrow" pitchFamily="34" charset="0"/>
            </a:endParaRPr>
          </a:p>
        </p:txBody>
      </p:sp>
      <p:pic>
        <p:nvPicPr>
          <p:cNvPr id="13" name="Picture 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983" y="1469031"/>
            <a:ext cx="1249110" cy="74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53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62A9A1B-549C-CBB3-D90E-7941C4925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22" y="328549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/>
              <a:t>Pay and working Conditions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31A7076-D69B-DD65-FA52-5BFAA10E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478" y="2172063"/>
            <a:ext cx="4268210" cy="313145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Pay Structure</a:t>
            </a:r>
          </a:p>
          <a:p>
            <a:r>
              <a:rPr lang="en-US" sz="1300" b="1" dirty="0" smtClean="0">
                <a:latin typeface="Arial Narrow" pitchFamily="34" charset="0"/>
              </a:rPr>
              <a:t>Salary :</a:t>
            </a:r>
            <a:r>
              <a:rPr lang="en-US" sz="1300" dirty="0" smtClean="0">
                <a:latin typeface="Arial Narrow" pitchFamily="34" charset="0"/>
              </a:rPr>
              <a:t> £72,000 </a:t>
            </a:r>
            <a:r>
              <a:rPr lang="en-US" sz="1300" dirty="0">
                <a:latin typeface="Arial Narrow" pitchFamily="34" charset="0"/>
              </a:rPr>
              <a:t>per </a:t>
            </a:r>
            <a:r>
              <a:rPr lang="en-US" sz="1300" dirty="0" smtClean="0">
                <a:latin typeface="Arial Narrow" pitchFamily="34" charset="0"/>
              </a:rPr>
              <a:t>annum </a:t>
            </a:r>
            <a:r>
              <a:rPr lang="en-US" sz="1200" i="1" dirty="0" smtClean="0">
                <a:latin typeface="Arial Narrow" pitchFamily="34" charset="0"/>
              </a:rPr>
              <a:t>(</a:t>
            </a:r>
            <a:r>
              <a:rPr lang="en-US" sz="1200" i="1" dirty="0" err="1" smtClean="0">
                <a:latin typeface="Arial Narrow" pitchFamily="34" charset="0"/>
              </a:rPr>
              <a:t>Glassdoor</a:t>
            </a:r>
            <a:r>
              <a:rPr lang="en-US" sz="1200" i="1" dirty="0" smtClean="0">
                <a:latin typeface="Arial Narrow" pitchFamily="34" charset="0"/>
              </a:rPr>
              <a:t>, 2024)</a:t>
            </a:r>
            <a:endParaRPr lang="en-US" sz="1300" i="1" dirty="0">
              <a:latin typeface="Arial Narrow" pitchFamily="34" charset="0"/>
            </a:endParaRPr>
          </a:p>
          <a:p>
            <a:r>
              <a:rPr lang="en-US" sz="1300" b="1" dirty="0">
                <a:latin typeface="Arial Narrow" pitchFamily="34" charset="0"/>
              </a:rPr>
              <a:t>Bonus:</a:t>
            </a:r>
            <a:r>
              <a:rPr lang="en-US" sz="1300" dirty="0">
                <a:latin typeface="Arial Narrow" pitchFamily="34" charset="0"/>
              </a:rPr>
              <a:t> Performance-based bonuses</a:t>
            </a:r>
          </a:p>
          <a:p>
            <a:r>
              <a:rPr lang="en-US" sz="1300" b="1" dirty="0">
                <a:latin typeface="Arial Narrow" pitchFamily="34" charset="0"/>
              </a:rPr>
              <a:t>Benefits:</a:t>
            </a:r>
            <a:r>
              <a:rPr lang="en-US" sz="1300" dirty="0">
                <a:latin typeface="Arial Narrow" pitchFamily="34" charset="0"/>
              </a:rPr>
              <a:t> Pension plans, health insurance, and professional development programs</a:t>
            </a:r>
          </a:p>
          <a:p>
            <a:pPr marL="0" indent="0">
              <a:buNone/>
            </a:pPr>
            <a:endParaRPr lang="en-US" sz="1300" b="1" dirty="0" smtClean="0">
              <a:latin typeface="Arial Narrow" pitchFamily="34" charset="0"/>
            </a:endParaRPr>
          </a:p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Working Conditions</a:t>
            </a:r>
          </a:p>
          <a:p>
            <a:r>
              <a:rPr lang="en-US" sz="1300" dirty="0" smtClean="0">
                <a:latin typeface="Arial Narrow" pitchFamily="34" charset="0"/>
              </a:rPr>
              <a:t>Hybrid </a:t>
            </a:r>
            <a:r>
              <a:rPr lang="en-US" sz="1300" dirty="0">
                <a:latin typeface="Arial Narrow" pitchFamily="34" charset="0"/>
              </a:rPr>
              <a:t>model (Portsmouth, England)</a:t>
            </a:r>
          </a:p>
          <a:p>
            <a:r>
              <a:rPr lang="en-US" sz="1300" dirty="0">
                <a:latin typeface="Arial Narrow" pitchFamily="34" charset="0"/>
              </a:rPr>
              <a:t>Standard full-time hours with flexibility</a:t>
            </a:r>
          </a:p>
          <a:p>
            <a:r>
              <a:rPr lang="en-US" sz="1300" dirty="0">
                <a:latin typeface="Arial Narrow" pitchFamily="34" charset="0"/>
              </a:rPr>
              <a:t>Focus on work-life balance and employee well-being</a:t>
            </a:r>
          </a:p>
        </p:txBody>
      </p:sp>
      <p:pic>
        <p:nvPicPr>
          <p:cNvPr id="5" name="Picture 2" descr="Toyota Financial Services (UK) PLC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688" y="2797593"/>
            <a:ext cx="994339" cy="994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195" y="2920029"/>
            <a:ext cx="1249110" cy="74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Straight Connector 7"/>
          <p:cNvSpPr/>
          <p:nvPr/>
        </p:nvSpPr>
        <p:spPr>
          <a:xfrm>
            <a:off x="5803392" y="1560576"/>
            <a:ext cx="0" cy="3550920"/>
          </a:xfrm>
          <a:prstGeom prst="line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10000"/>
        </p:spPr>
        <p:style>
          <a:lnRef idx="2">
            <a:schemeClr val="accent1">
              <a:tint val="5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Content Placeholder 2">
            <a:extLst>
              <a:ext uri="{FF2B5EF4-FFF2-40B4-BE49-F238E27FC236}">
                <a16:creationId xmlns="" xmlns:a16="http://schemas.microsoft.com/office/drawing/2014/main" id="{031A7076-D69B-DD65-FA52-5BFAA10EEA45}"/>
              </a:ext>
            </a:extLst>
          </p:cNvPr>
          <p:cNvSpPr txBox="1">
            <a:spLocks/>
          </p:cNvSpPr>
          <p:nvPr/>
        </p:nvSpPr>
        <p:spPr>
          <a:xfrm>
            <a:off x="7545644" y="2146233"/>
            <a:ext cx="4179410" cy="36083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Pay Structure</a:t>
            </a:r>
          </a:p>
          <a:p>
            <a:r>
              <a:rPr lang="en-US" sz="1300" b="1" dirty="0" smtClean="0">
                <a:latin typeface="Arial Narrow" pitchFamily="34" charset="0"/>
              </a:rPr>
              <a:t>Salary Range:</a:t>
            </a:r>
            <a:r>
              <a:rPr lang="en-US" sz="1300" dirty="0" smtClean="0">
                <a:latin typeface="Arial Narrow" pitchFamily="34" charset="0"/>
              </a:rPr>
              <a:t> £54,000 - £70,000 per annum </a:t>
            </a:r>
            <a:r>
              <a:rPr lang="en-US" sz="1200" i="1" dirty="0">
                <a:latin typeface="Arial Narrow" pitchFamily="34" charset="0"/>
              </a:rPr>
              <a:t>(</a:t>
            </a:r>
            <a:r>
              <a:rPr lang="en-US" sz="1200" i="1" dirty="0" err="1">
                <a:latin typeface="Arial Narrow" pitchFamily="34" charset="0"/>
              </a:rPr>
              <a:t>Glassdoor</a:t>
            </a:r>
            <a:r>
              <a:rPr lang="en-US" sz="1200" i="1" dirty="0">
                <a:latin typeface="Arial Narrow" pitchFamily="34" charset="0"/>
              </a:rPr>
              <a:t>, 2024)</a:t>
            </a:r>
            <a:endParaRPr lang="en-US" sz="1600" i="1" dirty="0">
              <a:latin typeface="Arial Narrow" pitchFamily="34" charset="0"/>
            </a:endParaRPr>
          </a:p>
          <a:p>
            <a:r>
              <a:rPr lang="en-US" sz="1300" b="1" dirty="0" smtClean="0">
                <a:latin typeface="Arial Narrow" pitchFamily="34" charset="0"/>
              </a:rPr>
              <a:t>Bonus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Performance-based bonuses</a:t>
            </a:r>
          </a:p>
          <a:p>
            <a:r>
              <a:rPr lang="en-US" sz="1300" b="1" dirty="0">
                <a:latin typeface="Arial Narrow" pitchFamily="34" charset="0"/>
              </a:rPr>
              <a:t>Benefits:</a:t>
            </a:r>
            <a:r>
              <a:rPr lang="en-US" sz="1300" dirty="0">
                <a:latin typeface="Arial Narrow" pitchFamily="34" charset="0"/>
              </a:rPr>
              <a:t> Pension plans, health insurance, and training programs</a:t>
            </a:r>
          </a:p>
          <a:p>
            <a:pPr marL="0" indent="0">
              <a:buNone/>
            </a:pPr>
            <a:endParaRPr lang="en-US" sz="1300" b="1" dirty="0" smtClean="0">
              <a:latin typeface="Arial Narrow" pitchFamily="34" charset="0"/>
            </a:endParaRPr>
          </a:p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Working Conditions</a:t>
            </a:r>
          </a:p>
          <a:p>
            <a:r>
              <a:rPr lang="en-US" sz="1300" dirty="0" smtClean="0">
                <a:latin typeface="Arial Narrow" pitchFamily="34" charset="0"/>
              </a:rPr>
              <a:t>On-site </a:t>
            </a:r>
            <a:r>
              <a:rPr lang="en-US" sz="1300" dirty="0">
                <a:latin typeface="Arial Narrow" pitchFamily="34" charset="0"/>
              </a:rPr>
              <a:t>working model with minimal remote options</a:t>
            </a:r>
          </a:p>
          <a:p>
            <a:r>
              <a:rPr lang="en-US" sz="1300" dirty="0">
                <a:latin typeface="Arial Narrow" pitchFamily="34" charset="0"/>
              </a:rPr>
              <a:t>Standard full-time hours focusing on fleet management services</a:t>
            </a:r>
          </a:p>
          <a:p>
            <a:r>
              <a:rPr lang="en-US" sz="1300" dirty="0">
                <a:latin typeface="Arial Narrow" pitchFamily="34" charset="0"/>
              </a:rPr>
              <a:t>Emphasis on team collaboration and on-site presence</a:t>
            </a:r>
          </a:p>
        </p:txBody>
      </p:sp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965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8901B45-570A-A62B-8CF9-667DF5D2E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22" y="129969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Flexible working arrangement with justifications 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="" xmlns:a16="http://schemas.microsoft.com/office/drawing/2014/main" id="{BF5C7F7B-E488-4494-31D4-BDBA4ACFED6B}"/>
              </a:ext>
            </a:extLst>
          </p:cNvPr>
          <p:cNvSpPr txBox="1">
            <a:spLocks/>
          </p:cNvSpPr>
          <p:nvPr/>
        </p:nvSpPr>
        <p:spPr>
          <a:xfrm>
            <a:off x="6616385" y="1888515"/>
            <a:ext cx="5953567" cy="46071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 b="1" dirty="0">
                <a:latin typeface="Arial Narrow" pitchFamily="34" charset="0"/>
              </a:rPr>
              <a:t>Volkswagen Financial Services (VWFS) UK:</a:t>
            </a:r>
            <a:endParaRPr lang="en-US" sz="1300" dirty="0">
              <a:latin typeface="Arial Narrow" pitchFamily="34" charset="0"/>
            </a:endParaRPr>
          </a:p>
          <a:p>
            <a:pPr marL="0" indent="0">
              <a:buNone/>
            </a:pPr>
            <a:r>
              <a:rPr lang="en-US" sz="1300" b="1" dirty="0">
                <a:latin typeface="Arial Narrow" pitchFamily="34" charset="0"/>
              </a:rPr>
              <a:t>On-site Model</a:t>
            </a:r>
            <a:r>
              <a:rPr lang="en-US" sz="1300" b="1" dirty="0" smtClean="0">
                <a:latin typeface="Arial Narrow" pitchFamily="34" charset="0"/>
              </a:rPr>
              <a:t>: </a:t>
            </a:r>
          </a:p>
          <a:p>
            <a:r>
              <a:rPr lang="en-US" sz="1300" b="1" dirty="0" smtClean="0">
                <a:latin typeface="Arial Narrow" pitchFamily="34" charset="0"/>
              </a:rPr>
              <a:t>Structure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Primarily </a:t>
            </a:r>
            <a:r>
              <a:rPr lang="en-US" sz="1300" dirty="0" smtClean="0">
                <a:latin typeface="Arial Narrow" pitchFamily="34" charset="0"/>
              </a:rPr>
              <a:t>office-based.</a:t>
            </a:r>
          </a:p>
          <a:p>
            <a:r>
              <a:rPr lang="en-US" sz="1300" b="1" dirty="0" smtClean="0">
                <a:latin typeface="Arial Narrow" pitchFamily="34" charset="0"/>
              </a:rPr>
              <a:t>Benefits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Promotes in-person collaboration and team </a:t>
            </a:r>
            <a:r>
              <a:rPr lang="en-US" sz="1300" dirty="0" smtClean="0">
                <a:latin typeface="Arial Narrow" pitchFamily="34" charset="0"/>
              </a:rPr>
              <a:t>dynamics.</a:t>
            </a:r>
          </a:p>
          <a:p>
            <a:r>
              <a:rPr lang="en-US" sz="1300" b="1" dirty="0" smtClean="0">
                <a:latin typeface="Arial Narrow" pitchFamily="34" charset="0"/>
              </a:rPr>
              <a:t>Challenges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Limited flexibility, may impact work-life balance.</a:t>
            </a:r>
          </a:p>
          <a:p>
            <a:pPr marL="0" indent="0">
              <a:buNone/>
            </a:pPr>
            <a:r>
              <a:rPr lang="en-US" sz="1300" b="1" dirty="0">
                <a:latin typeface="Arial Narrow" pitchFamily="34" charset="0"/>
              </a:rPr>
              <a:t>Team </a:t>
            </a:r>
            <a:r>
              <a:rPr lang="en-US" sz="1300" b="1" dirty="0" smtClean="0">
                <a:latin typeface="Arial Narrow" pitchFamily="34" charset="0"/>
              </a:rPr>
              <a:t>Collaboration:</a:t>
            </a:r>
          </a:p>
          <a:p>
            <a:r>
              <a:rPr lang="en-US" sz="1300" b="1" dirty="0" smtClean="0">
                <a:latin typeface="Arial Narrow" pitchFamily="34" charset="0"/>
              </a:rPr>
              <a:t>Emphasis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In-person meetings and team activities</a:t>
            </a:r>
            <a:r>
              <a:rPr lang="en-US" sz="1300" dirty="0" smtClean="0">
                <a:latin typeface="Arial Narrow" pitchFamily="34" charset="0"/>
              </a:rPr>
              <a:t>. </a:t>
            </a:r>
          </a:p>
          <a:p>
            <a:r>
              <a:rPr lang="en-US" sz="1300" b="1" dirty="0" smtClean="0">
                <a:latin typeface="Arial Narrow" pitchFamily="34" charset="0"/>
              </a:rPr>
              <a:t>Infrastructure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Focus on office facilities for effective teamwork.</a:t>
            </a:r>
          </a:p>
          <a:p>
            <a:pPr marL="0" indent="0">
              <a:buNone/>
            </a:pPr>
            <a:r>
              <a:rPr lang="en-US" sz="1300" b="1" dirty="0">
                <a:latin typeface="Arial Narrow" pitchFamily="34" charset="0"/>
              </a:rPr>
              <a:t>Traditional Hours</a:t>
            </a:r>
            <a:r>
              <a:rPr lang="en-US" sz="1300" b="1" dirty="0" smtClean="0">
                <a:latin typeface="Arial Narrow" pitchFamily="34" charset="0"/>
              </a:rPr>
              <a:t>: </a:t>
            </a:r>
          </a:p>
          <a:p>
            <a:r>
              <a:rPr lang="en-US" sz="1300" b="1" dirty="0" smtClean="0">
                <a:latin typeface="Arial Narrow" pitchFamily="34" charset="0"/>
              </a:rPr>
              <a:t>Schedule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Standard working hours with less flexibility</a:t>
            </a:r>
            <a:r>
              <a:rPr lang="en-US" sz="1300" dirty="0" smtClean="0">
                <a:latin typeface="Arial Narrow" pitchFamily="34" charset="0"/>
              </a:rPr>
              <a:t>. </a:t>
            </a:r>
          </a:p>
          <a:p>
            <a:r>
              <a:rPr lang="en-US" sz="1300" b="1" dirty="0" smtClean="0">
                <a:latin typeface="Arial Narrow" pitchFamily="34" charset="0"/>
              </a:rPr>
              <a:t>Policy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Consistent work routines, less adaptable to personal needs.</a:t>
            </a:r>
          </a:p>
        </p:txBody>
      </p:sp>
      <p:sp>
        <p:nvSpPr>
          <p:cNvPr id="9" name="Straight Connector 8"/>
          <p:cNvSpPr/>
          <p:nvPr/>
        </p:nvSpPr>
        <p:spPr>
          <a:xfrm>
            <a:off x="6153912" y="1724914"/>
            <a:ext cx="0" cy="4224782"/>
          </a:xfrm>
          <a:prstGeom prst="line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10000"/>
        </p:spPr>
        <p:style>
          <a:lnRef idx="2">
            <a:schemeClr val="accent1">
              <a:tint val="5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F5C7F7B-E488-4494-31D4-BDBA4ACFE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412" y="1629308"/>
            <a:ext cx="5404927" cy="46071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00" b="1" dirty="0">
                <a:latin typeface="Arial Narrow" pitchFamily="34" charset="0"/>
              </a:rPr>
              <a:t>Toyota Financial Services (TFS) </a:t>
            </a:r>
            <a:r>
              <a:rPr lang="en-US" sz="1300" b="1" dirty="0" smtClean="0">
                <a:latin typeface="Arial Narrow" pitchFamily="34" charset="0"/>
              </a:rPr>
              <a:t>UK</a:t>
            </a:r>
            <a:endParaRPr lang="en-US" sz="1300" dirty="0">
              <a:latin typeface="Arial Narrow" pitchFamily="34" charset="0"/>
            </a:endParaRPr>
          </a:p>
          <a:p>
            <a:pPr marL="0" indent="0">
              <a:buNone/>
            </a:pPr>
            <a:r>
              <a:rPr lang="en-US" sz="1300" b="1" dirty="0">
                <a:latin typeface="Arial Narrow" pitchFamily="34" charset="0"/>
              </a:rPr>
              <a:t>Hybrid Model</a:t>
            </a:r>
            <a:r>
              <a:rPr lang="en-US" sz="1300" b="1" dirty="0" smtClean="0">
                <a:latin typeface="Arial Narrow" pitchFamily="34" charset="0"/>
              </a:rPr>
              <a:t>: </a:t>
            </a:r>
          </a:p>
          <a:p>
            <a:r>
              <a:rPr lang="en-US" sz="1300" b="1" dirty="0" smtClean="0">
                <a:latin typeface="Arial Narrow" pitchFamily="34" charset="0"/>
              </a:rPr>
              <a:t>Structure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Mix of office and remote </a:t>
            </a:r>
            <a:r>
              <a:rPr lang="en-US" sz="1300" dirty="0" smtClean="0">
                <a:latin typeface="Arial Narrow" pitchFamily="34" charset="0"/>
              </a:rPr>
              <a:t>work </a:t>
            </a:r>
          </a:p>
          <a:p>
            <a:r>
              <a:rPr lang="en-US" sz="1300" b="1" dirty="0">
                <a:latin typeface="Arial Narrow" pitchFamily="34" charset="0"/>
              </a:rPr>
              <a:t>B</a:t>
            </a:r>
            <a:r>
              <a:rPr lang="en-US" sz="1300" b="1" dirty="0" smtClean="0">
                <a:latin typeface="Arial Narrow" pitchFamily="34" charset="0"/>
              </a:rPr>
              <a:t>enefits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Enhances work-life balance, boosts employee satisfaction, and attracts diverse </a:t>
            </a:r>
            <a:r>
              <a:rPr lang="en-US" sz="1300" dirty="0" smtClean="0">
                <a:latin typeface="Arial Narrow" pitchFamily="34" charset="0"/>
              </a:rPr>
              <a:t>talent. </a:t>
            </a:r>
          </a:p>
          <a:p>
            <a:r>
              <a:rPr lang="en-US" sz="1300" b="1" dirty="0" smtClean="0">
                <a:latin typeface="Arial Narrow" pitchFamily="34" charset="0"/>
              </a:rPr>
              <a:t>Implementation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Defined office vs. remote days, supported by technology and </a:t>
            </a:r>
            <a:r>
              <a:rPr lang="en-US" sz="1300" dirty="0" smtClean="0">
                <a:latin typeface="Arial Narrow" pitchFamily="34" charset="0"/>
              </a:rPr>
              <a:t>training. </a:t>
            </a:r>
          </a:p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Remote </a:t>
            </a:r>
            <a:r>
              <a:rPr lang="en-US" sz="1300" b="1" dirty="0">
                <a:latin typeface="Arial Narrow" pitchFamily="34" charset="0"/>
              </a:rPr>
              <a:t>Work </a:t>
            </a:r>
            <a:r>
              <a:rPr lang="en-US" sz="1300" b="1" dirty="0" smtClean="0">
                <a:latin typeface="Arial Narrow" pitchFamily="34" charset="0"/>
              </a:rPr>
              <a:t>Support:</a:t>
            </a:r>
          </a:p>
          <a:p>
            <a:r>
              <a:rPr lang="en-US" sz="1300" b="1" dirty="0" smtClean="0">
                <a:latin typeface="Arial Narrow" pitchFamily="34" charset="0"/>
              </a:rPr>
              <a:t>Technology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Secure VPN, collaboration tools</a:t>
            </a:r>
            <a:r>
              <a:rPr lang="en-US" sz="1300" dirty="0" smtClean="0">
                <a:latin typeface="Arial Narrow" pitchFamily="34" charset="0"/>
              </a:rPr>
              <a:t>. </a:t>
            </a:r>
          </a:p>
          <a:p>
            <a:r>
              <a:rPr lang="en-US" sz="1300" b="1" dirty="0" smtClean="0">
                <a:latin typeface="Arial Narrow" pitchFamily="34" charset="0"/>
              </a:rPr>
              <a:t>Training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Adaptation programs for remote work efficiency</a:t>
            </a:r>
            <a:r>
              <a:rPr lang="en-US" sz="1300" dirty="0" smtClean="0">
                <a:latin typeface="Arial Narrow" pitchFamily="34" charset="0"/>
              </a:rPr>
              <a:t>. </a:t>
            </a:r>
          </a:p>
          <a:p>
            <a:r>
              <a:rPr lang="en-US" sz="1300" b="1" dirty="0" smtClean="0">
                <a:latin typeface="Arial Narrow" pitchFamily="34" charset="0"/>
              </a:rPr>
              <a:t>Home </a:t>
            </a:r>
            <a:r>
              <a:rPr lang="en-US" sz="1300" b="1" dirty="0">
                <a:latin typeface="Arial Narrow" pitchFamily="34" charset="0"/>
              </a:rPr>
              <a:t>Office:</a:t>
            </a:r>
            <a:r>
              <a:rPr lang="en-US" sz="1300" dirty="0">
                <a:latin typeface="Arial Narrow" pitchFamily="34" charset="0"/>
              </a:rPr>
              <a:t> Ergonomic setups or equipment allowances</a:t>
            </a:r>
            <a:r>
              <a:rPr lang="en-US" sz="1300" dirty="0" smtClean="0">
                <a:latin typeface="Arial Narrow" pitchFamily="34" charset="0"/>
              </a:rPr>
              <a:t>. </a:t>
            </a:r>
          </a:p>
          <a:p>
            <a:pPr marL="0" indent="0">
              <a:buNone/>
            </a:pPr>
            <a:r>
              <a:rPr lang="en-US" sz="1300" b="1" dirty="0" smtClean="0">
                <a:latin typeface="Arial Narrow" pitchFamily="34" charset="0"/>
              </a:rPr>
              <a:t>Flexible </a:t>
            </a:r>
            <a:r>
              <a:rPr lang="en-US" sz="1300" b="1" dirty="0">
                <a:latin typeface="Arial Narrow" pitchFamily="34" charset="0"/>
              </a:rPr>
              <a:t>Hours</a:t>
            </a:r>
            <a:r>
              <a:rPr lang="en-US" sz="1300" b="1" dirty="0" smtClean="0">
                <a:latin typeface="Arial Narrow" pitchFamily="34" charset="0"/>
              </a:rPr>
              <a:t>: </a:t>
            </a:r>
          </a:p>
          <a:p>
            <a:r>
              <a:rPr lang="en-US" sz="1300" b="1" dirty="0" smtClean="0">
                <a:latin typeface="Arial Narrow" pitchFamily="34" charset="0"/>
              </a:rPr>
              <a:t>Flexibility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Adjustable working hours within core times</a:t>
            </a:r>
            <a:r>
              <a:rPr lang="en-US" sz="1300" dirty="0" smtClean="0">
                <a:latin typeface="Arial Narrow" pitchFamily="34" charset="0"/>
              </a:rPr>
              <a:t>. </a:t>
            </a:r>
          </a:p>
          <a:p>
            <a:r>
              <a:rPr lang="en-US" sz="1300" b="1" dirty="0" smtClean="0">
                <a:latin typeface="Arial Narrow" pitchFamily="34" charset="0"/>
              </a:rPr>
              <a:t>Policy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Core hours for availability; flexible rest of the </a:t>
            </a:r>
            <a:r>
              <a:rPr lang="en-US" sz="1300" dirty="0" smtClean="0">
                <a:latin typeface="Arial Narrow" pitchFamily="34" charset="0"/>
              </a:rPr>
              <a:t>time.</a:t>
            </a:r>
          </a:p>
          <a:p>
            <a:r>
              <a:rPr lang="en-US" sz="1300" b="1" dirty="0" smtClean="0">
                <a:latin typeface="Arial Narrow" pitchFamily="34" charset="0"/>
              </a:rPr>
              <a:t>Impact</a:t>
            </a:r>
            <a:r>
              <a:rPr lang="en-US" sz="1300" b="1" dirty="0">
                <a:latin typeface="Arial Narrow" pitchFamily="34" charset="0"/>
              </a:rPr>
              <a:t>:</a:t>
            </a:r>
            <a:r>
              <a:rPr lang="en-US" sz="1300" dirty="0">
                <a:latin typeface="Arial Narrow" pitchFamily="34" charset="0"/>
              </a:rPr>
              <a:t> Reduces stress, improves job satisfaction.</a:t>
            </a:r>
          </a:p>
        </p:txBody>
      </p:sp>
      <p:pic>
        <p:nvPicPr>
          <p:cNvPr id="12" name="Picture 2" descr="Toyota Financial Services (UK) PLC | Linked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424" y="1433493"/>
            <a:ext cx="1048509" cy="1048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6624" y="1433491"/>
            <a:ext cx="1521521" cy="9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291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720" y="3122946"/>
            <a:ext cx="3956304" cy="2016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88790D-4D94-FD22-70D2-76DC4269B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601" y="451389"/>
            <a:ext cx="10515600" cy="1325563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08A2CA2-1445-9956-BE03-D9BBF6FCD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056" y="1665276"/>
            <a:ext cx="6193536" cy="124847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300" b="1" dirty="0">
                <a:latin typeface="Arial Narrow" pitchFamily="34" charset="0"/>
              </a:rPr>
              <a:t>Toyota Financial Services (TFS) UK:</a:t>
            </a:r>
            <a:endParaRPr lang="en-US" sz="1300" dirty="0">
              <a:latin typeface="Arial Narrow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300" b="1" dirty="0">
                <a:latin typeface="Arial Narrow" pitchFamily="34" charset="0"/>
              </a:rPr>
              <a:t>Hybrid Work Model:</a:t>
            </a:r>
            <a:r>
              <a:rPr lang="en-US" sz="1300" dirty="0">
                <a:latin typeface="Arial Narrow" pitchFamily="34" charset="0"/>
              </a:rPr>
              <a:t> Offers a flexible combination of office and remote work, enhancing work-life balance and accommodating diverse work preferences.</a:t>
            </a:r>
          </a:p>
          <a:p>
            <a:pPr>
              <a:lnSpc>
                <a:spcPct val="150000"/>
              </a:lnSpc>
            </a:pPr>
            <a:r>
              <a:rPr lang="en-US" sz="1300" b="1" dirty="0">
                <a:latin typeface="Arial Narrow" pitchFamily="34" charset="0"/>
              </a:rPr>
              <a:t>Superior Compensation:</a:t>
            </a:r>
            <a:r>
              <a:rPr lang="en-US" sz="1300" dirty="0">
                <a:latin typeface="Arial Narrow" pitchFamily="34" charset="0"/>
              </a:rPr>
              <a:t> Provides competitive pay and comprehensive support for remote work, including advanced technology and ergonomic home office setups.</a:t>
            </a:r>
          </a:p>
        </p:txBody>
      </p:sp>
      <p:sp>
        <p:nvSpPr>
          <p:cNvPr id="6" name="Straight Connector 5"/>
          <p:cNvSpPr/>
          <p:nvPr/>
        </p:nvSpPr>
        <p:spPr>
          <a:xfrm flipH="1" flipV="1">
            <a:off x="1751714" y="3865897"/>
            <a:ext cx="5953630" cy="0"/>
          </a:xfrm>
          <a:prstGeom prst="line">
            <a:avLst/>
          </a:prstGeom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10000"/>
        </p:spPr>
        <p:style>
          <a:lnRef idx="2">
            <a:schemeClr val="accent1">
              <a:tint val="5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10" name="Picture 2" descr="Toyota Financial Services (UK) PLC |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21" y="1774867"/>
            <a:ext cx="1638893" cy="163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2">
            <a:extLst>
              <a:ext uri="{FF2B5EF4-FFF2-40B4-BE49-F238E27FC236}">
                <a16:creationId xmlns="" xmlns:a16="http://schemas.microsoft.com/office/drawing/2014/main" id="{C08A2CA2-1445-9956-BE03-D9BBF6FCDE75}"/>
              </a:ext>
            </a:extLst>
          </p:cNvPr>
          <p:cNvSpPr txBox="1">
            <a:spLocks/>
          </p:cNvSpPr>
          <p:nvPr/>
        </p:nvSpPr>
        <p:spPr>
          <a:xfrm>
            <a:off x="2359152" y="4134156"/>
            <a:ext cx="5077968" cy="20791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sz="1300" b="1" dirty="0">
                <a:latin typeface="Arial Narrow" pitchFamily="34" charset="0"/>
              </a:rPr>
              <a:t>Volkswagen Financial Services (VWFS) UK:</a:t>
            </a:r>
            <a:endParaRPr lang="en-US" sz="1300" dirty="0">
              <a:latin typeface="Arial Narrow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300" b="1" dirty="0">
                <a:latin typeface="Arial Narrow" pitchFamily="34" charset="0"/>
              </a:rPr>
              <a:t>Office-Based Model:</a:t>
            </a:r>
            <a:r>
              <a:rPr lang="en-US" sz="1300" dirty="0">
                <a:latin typeface="Arial Narrow" pitchFamily="34" charset="0"/>
              </a:rPr>
              <a:t> Primarily requires in-office presence, which </a:t>
            </a:r>
            <a:r>
              <a:rPr lang="en-US" sz="1300" dirty="0" smtClean="0">
                <a:latin typeface="Arial Narrow" pitchFamily="34" charset="0"/>
              </a:rPr>
              <a:t>limits </a:t>
            </a:r>
            <a:r>
              <a:rPr lang="en-US" sz="1300" dirty="0">
                <a:latin typeface="Arial Narrow" pitchFamily="34" charset="0"/>
              </a:rPr>
              <a:t>flexibility and </a:t>
            </a:r>
            <a:r>
              <a:rPr lang="en-US" sz="1300" dirty="0" smtClean="0">
                <a:latin typeface="Arial Narrow" pitchFamily="34" charset="0"/>
              </a:rPr>
              <a:t> may affect </a:t>
            </a:r>
            <a:r>
              <a:rPr lang="en-US" sz="1300" dirty="0">
                <a:latin typeface="Arial Narrow" pitchFamily="34" charset="0"/>
              </a:rPr>
              <a:t>work-life balance.</a:t>
            </a:r>
          </a:p>
          <a:p>
            <a:pPr>
              <a:lnSpc>
                <a:spcPct val="150000"/>
              </a:lnSpc>
            </a:pPr>
            <a:r>
              <a:rPr lang="en-US" sz="1300" b="1" dirty="0">
                <a:latin typeface="Arial Narrow" pitchFamily="34" charset="0"/>
              </a:rPr>
              <a:t>Standard Working Hours:</a:t>
            </a:r>
            <a:r>
              <a:rPr lang="en-US" sz="1300" dirty="0">
                <a:latin typeface="Arial Narrow" pitchFamily="34" charset="0"/>
              </a:rPr>
              <a:t> Fixed working hours with less adaptability, potentially impacting personal schedules and job satisfaction.</a:t>
            </a:r>
          </a:p>
        </p:txBody>
      </p:sp>
      <p:pic>
        <p:nvPicPr>
          <p:cNvPr id="13" name="Picture 3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93" y="4347379"/>
            <a:ext cx="1521521" cy="9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8046720" y="3413760"/>
            <a:ext cx="4011168" cy="1791180"/>
          </a:xfrm>
          <a:prstGeom prst="rect">
            <a:avLst/>
          </a:prstGeom>
          <a:noFill/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8074152" y="3122945"/>
            <a:ext cx="3928872" cy="2016939"/>
          </a:xfrm>
          <a:prstGeom prst="rect">
            <a:avLst/>
          </a:prstGeom>
          <a:solidFill>
            <a:schemeClr val="tx2">
              <a:lumMod val="75000"/>
              <a:lumOff val="25000"/>
              <a:alpha val="69804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8278368" y="3663019"/>
            <a:ext cx="35686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TFS’s flexible hybrid work environment and superior compensation make it a more attractive option compared to VWFS’s more rigid, office-based model.</a:t>
            </a:r>
          </a:p>
        </p:txBody>
      </p:sp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0571" y="6182707"/>
            <a:ext cx="1225670" cy="6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480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913F2AE-DFE5-477F-BC0A-989F17071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List of 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69EECF2-CA29-D5FA-6FAE-07E04EB4E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Deloitte. (2023). </a:t>
            </a:r>
            <a:r>
              <a:rPr lang="en-US" sz="1000" i="1" dirty="0"/>
              <a:t>Digital transformation in financial services</a:t>
            </a:r>
            <a:r>
              <a:rPr lang="en-US" sz="1000" dirty="0"/>
              <a:t>. Retrieved from https://www2.deloitte.com/global/en/pages/financial-services/articles/digital-transformation-financial-services.html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EY. (2023). </a:t>
            </a:r>
            <a:r>
              <a:rPr lang="en-US" sz="1000" i="1" dirty="0"/>
              <a:t>Sustainability initiatives in financial services</a:t>
            </a:r>
            <a:r>
              <a:rPr lang="en-US" sz="1000" dirty="0"/>
              <a:t>. Retrieved from https://www.ey.com/en_gl/sustainability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Harvard Business Review. (2023). </a:t>
            </a:r>
            <a:r>
              <a:rPr lang="en-US" sz="1000" i="1" dirty="0"/>
              <a:t>Research: Flexible work boosts employee productivity and engagement</a:t>
            </a:r>
            <a:r>
              <a:rPr lang="en-US" sz="1000" dirty="0"/>
              <a:t>. Retrieved from https://hbr.org/2023/01/research-flexible-work-boosts-employee-productivity-and-engagement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McKinsey &amp; Company. (2023). </a:t>
            </a:r>
            <a:r>
              <a:rPr lang="en-US" sz="1000" i="1" dirty="0"/>
              <a:t>The future of work after COVID-19</a:t>
            </a:r>
            <a:r>
              <a:rPr lang="en-US" sz="1000" dirty="0"/>
              <a:t>. Retrieved from https://www.mckinsey.com/business-functions/people-and-organizational-performance/our-insights/the-future-of-work-after-covid-19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PRINCE2 Official Website. (</a:t>
            </a:r>
            <a:r>
              <a:rPr lang="en-US" sz="1000" dirty="0" err="1"/>
              <a:t>n.d.</a:t>
            </a:r>
            <a:r>
              <a:rPr lang="en-US" sz="1000" dirty="0"/>
              <a:t>). </a:t>
            </a:r>
            <a:r>
              <a:rPr lang="en-US" sz="1000" i="1" dirty="0"/>
              <a:t>PRINCE2 project management</a:t>
            </a:r>
            <a:r>
              <a:rPr lang="en-US" sz="1000" dirty="0"/>
              <a:t>. Retrieved from https://www.prince2.com/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PwC. (2023). </a:t>
            </a:r>
            <a:r>
              <a:rPr lang="en-US" sz="1000" i="1" dirty="0"/>
              <a:t>Customer experience in financial services</a:t>
            </a:r>
            <a:r>
              <a:rPr lang="en-US" sz="1000" dirty="0"/>
              <a:t>. Retrieved from https://www.pwc.com/gx/en/services/consulting/customer-experience.html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Robert Half. (2023). </a:t>
            </a:r>
            <a:r>
              <a:rPr lang="en-US" sz="1000" i="1" dirty="0"/>
              <a:t>Salary guide</a:t>
            </a:r>
            <a:r>
              <a:rPr lang="en-US" sz="1000" dirty="0"/>
              <a:t>. Retrieved from https://www.roberthalf.co.uk/salary-guide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Toyota Financial Services. </a:t>
            </a:r>
            <a:r>
              <a:rPr lang="en-US" sz="1000" dirty="0" smtClean="0"/>
              <a:t>(2024). </a:t>
            </a:r>
            <a:r>
              <a:rPr lang="en-US" sz="1000" i="1" dirty="0"/>
              <a:t>Toyota financial services</a:t>
            </a:r>
            <a:r>
              <a:rPr lang="en-US" sz="1000" dirty="0"/>
              <a:t>. Retrieved from https://www.toyota.co.uk/finance-insurance/toyota-financial-services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/>
              <a:t>Toyota Financial Services UK. (2024). </a:t>
            </a:r>
            <a:r>
              <a:rPr lang="en-US" sz="1000" i="1" dirty="0"/>
              <a:t>Senior Project Manager - Toyota Financial Services, KINTO and KINTO JOIN</a:t>
            </a:r>
            <a:r>
              <a:rPr lang="en-US" sz="1000" dirty="0"/>
              <a:t>. https://apply.workable.com/toyota-financial-services/j/6A57736A58/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00" dirty="0" smtClean="0"/>
              <a:t>Volkswagen </a:t>
            </a:r>
            <a:r>
              <a:rPr lang="en-US" sz="1000" dirty="0"/>
              <a:t>Financial Services. </a:t>
            </a:r>
            <a:r>
              <a:rPr lang="en-US" sz="1000" dirty="0" smtClean="0"/>
              <a:t>(2024). </a:t>
            </a:r>
            <a:r>
              <a:rPr lang="en-US" sz="1000" i="1" dirty="0"/>
              <a:t>Volkswagen financial services</a:t>
            </a:r>
            <a:r>
              <a:rPr lang="en-US" sz="1000" dirty="0"/>
              <a:t>. Retrieved from https://www.vwfs.co.uk/</a:t>
            </a:r>
          </a:p>
          <a:p>
            <a:pPr marL="0" indent="0">
              <a:lnSpc>
                <a:spcPct val="170000"/>
              </a:lnSpc>
              <a:buNone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5908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=""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899</TotalTime>
  <Words>1468</Words>
  <Application>Microsoft Office PowerPoint</Application>
  <PresentationFormat>Custom</PresentationFormat>
  <Paragraphs>178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Student Name: Mohammad Rashed Hossain Student Number:2330895  Course Name: Human Capital management  Lecturer Name: Gladius David Kulothungan Session: June 2024 Term  </vt:lpstr>
      <vt:lpstr>Table of Contents</vt:lpstr>
      <vt:lpstr>Introduction of Chosen Organization</vt:lpstr>
      <vt:lpstr>Strategic Goal of Chosen Organisation</vt:lpstr>
      <vt:lpstr>Job Analysis / Position </vt:lpstr>
      <vt:lpstr>Job Description</vt:lpstr>
      <vt:lpstr>Person Specification</vt:lpstr>
      <vt:lpstr>Required Skills</vt:lpstr>
      <vt:lpstr>Pay and working Conditions </vt:lpstr>
      <vt:lpstr>Flexible working arrangement with justifications </vt:lpstr>
      <vt:lpstr>Conclusion </vt:lpstr>
      <vt:lpstr>List of 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Gladius David Kulothungan</dc:creator>
  <cp:lastModifiedBy>USER</cp:lastModifiedBy>
  <cp:revision>145</cp:revision>
  <dcterms:created xsi:type="dcterms:W3CDTF">2024-06-27T11:21:54Z</dcterms:created>
  <dcterms:modified xsi:type="dcterms:W3CDTF">2024-08-04T14:32:17Z</dcterms:modified>
</cp:coreProperties>
</file>