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62" r:id="rId4"/>
    <p:sldId id="261" r:id="rId5"/>
    <p:sldId id="268" r:id="rId6"/>
    <p:sldId id="259" r:id="rId7"/>
    <p:sldId id="267" r:id="rId8"/>
    <p:sldId id="264" r:id="rId9"/>
    <p:sldId id="269" r:id="rId10"/>
    <p:sldId id="270" r:id="rId11"/>
    <p:sldId id="271" r:id="rId12"/>
    <p:sldId id="281" r:id="rId13"/>
    <p:sldId id="272" r:id="rId14"/>
    <p:sldId id="258" r:id="rId15"/>
    <p:sldId id="277" r:id="rId16"/>
    <p:sldId id="273" r:id="rId17"/>
    <p:sldId id="276" r:id="rId18"/>
    <p:sldId id="275" r:id="rId19"/>
    <p:sldId id="274" r:id="rId20"/>
    <p:sldId id="278" r:id="rId21"/>
    <p:sldId id="279" r:id="rId22"/>
    <p:sldId id="263" r:id="rId23"/>
    <p:sldId id="28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703" autoAdjust="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AF51BD-CD35-4AA3-8C75-056D3AE7D69D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03FB4-C1E7-4DC4-B701-DD74B323F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C6DC1D-156D-438F-8247-33DE2F79FB44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3D8967-0229-4AAE-BC6F-69361DAA35C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Yerba, toe, tobacco </a:t>
            </a:r>
            <a:r>
              <a:rPr lang="en-GB" smtClean="0"/>
              <a:t>-</a:t>
            </a:r>
            <a:r>
              <a:rPr lang="en-GB" baseline="0" smtClean="0"/>
              <a:t> mixtures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3D8967-0229-4AAE-BC6F-69361DAA35CD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3C45883-B8ED-427C-8874-D8254525FA01}" type="datetimeFigureOut">
              <a:rPr lang="en-GB" smtClean="0"/>
              <a:pPr/>
              <a:t>14/12/2010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7B9B7F5-4A2B-4AB7-8D89-C8EAD24D029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Environment </a:t>
            </a:r>
            <a:br>
              <a:rPr lang="en-GB" dirty="0" smtClean="0"/>
            </a:br>
            <a:r>
              <a:rPr lang="en-GB" dirty="0" smtClean="0"/>
              <a:t>and Belief</a:t>
            </a:r>
            <a:endParaRPr lang="en-GB" dirty="0"/>
          </a:p>
        </p:txBody>
      </p:sp>
      <p:pic>
        <p:nvPicPr>
          <p:cNvPr id="3074" name="Picture 2" descr="C:\Users\luci\AppData\Local\Microsoft\Windows\Temporary Internet Files\Content.IE5\DLIYC64I\MC9004388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429000"/>
            <a:ext cx="3254821" cy="316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Definitions </a:t>
            </a:r>
          </a:p>
          <a:p>
            <a:r>
              <a:rPr lang="en-GB" dirty="0" smtClean="0"/>
              <a:t>How does culture fit into the environment?</a:t>
            </a:r>
          </a:p>
          <a:p>
            <a:r>
              <a:rPr lang="en-GB" dirty="0" smtClean="0"/>
              <a:t>Environmental determinism</a:t>
            </a:r>
          </a:p>
          <a:p>
            <a:r>
              <a:rPr lang="en-GB" dirty="0" smtClean="0"/>
              <a:t>Cultural ecology </a:t>
            </a:r>
          </a:p>
          <a:p>
            <a:r>
              <a:rPr lang="en-GB" dirty="0" smtClean="0"/>
              <a:t>Cosmological beliefs and</a:t>
            </a:r>
          </a:p>
          <a:p>
            <a:pPr>
              <a:buNone/>
            </a:pPr>
            <a:r>
              <a:rPr lang="en-GB" dirty="0" smtClean="0"/>
              <a:t>	ecology</a:t>
            </a:r>
          </a:p>
          <a:p>
            <a:r>
              <a:rPr lang="en-GB" dirty="0" smtClean="0"/>
              <a:t>Ethnographic examples</a:t>
            </a:r>
          </a:p>
          <a:p>
            <a:r>
              <a:rPr lang="en-GB" dirty="0" smtClean="0"/>
              <a:t>Environmental anthropology</a:t>
            </a:r>
          </a:p>
          <a:p>
            <a:endParaRPr lang="en-GB" dirty="0"/>
          </a:p>
        </p:txBody>
      </p:sp>
      <p:pic>
        <p:nvPicPr>
          <p:cNvPr id="2050" name="Picture 2" descr="C:\Users\luci\AppData\Local\Microsoft\Windows\Temporary Internet Files\Content.IE5\2O8T44R0\MC9004412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9812" y="3141320"/>
            <a:ext cx="2438612" cy="316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Definition of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611560" y="3356992"/>
            <a:ext cx="8077200" cy="149961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‘Everything that surrounds something’</a:t>
            </a:r>
            <a:endParaRPr lang="en-GB" sz="3600" dirty="0"/>
          </a:p>
        </p:txBody>
      </p:sp>
      <p:pic>
        <p:nvPicPr>
          <p:cNvPr id="1026" name="Picture 2" descr="C:\Documents and Settings\sa025\Local Settings\Temporary Internet Files\Content.IE5\XBXFRBM4\MC9002155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980728"/>
            <a:ext cx="1671873" cy="2213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So, what is the environment?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Surrounding influences: factors influencing life</a:t>
            </a:r>
          </a:p>
          <a:p>
            <a:r>
              <a:rPr lang="en-GB" dirty="0" smtClean="0"/>
              <a:t>A set of conditions that influence activities</a:t>
            </a:r>
          </a:p>
          <a:p>
            <a:r>
              <a:rPr lang="en-GB" dirty="0" smtClean="0"/>
              <a:t>Where everything takes place</a:t>
            </a:r>
          </a:p>
          <a:p>
            <a:r>
              <a:rPr lang="en-GB" dirty="0" smtClean="0"/>
              <a:t>Natural world…? 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 descr="C:\Documents and Settings\sa025\Local Settings\Temporary Internet Files\Content.IE5\3U5MR7LA\MP900437328[1].jpg"/>
          <p:cNvPicPr>
            <a:picLocks noChangeAspect="1" noChangeArrowheads="1"/>
          </p:cNvPicPr>
          <p:nvPr/>
        </p:nvPicPr>
        <p:blipFill>
          <a:blip r:embed="rId2" cstate="print"/>
          <a:srcRect t="8827" b="20557"/>
          <a:stretch>
            <a:fillRect/>
          </a:stretch>
        </p:blipFill>
        <p:spPr bwMode="auto">
          <a:xfrm>
            <a:off x="6228184" y="3789040"/>
            <a:ext cx="2515018" cy="266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068960"/>
            <a:ext cx="8077200" cy="1673352"/>
          </a:xfrm>
        </p:spPr>
        <p:txBody>
          <a:bodyPr>
            <a:normAutofit/>
          </a:bodyPr>
          <a:lstStyle/>
          <a:p>
            <a:r>
              <a:rPr lang="en-GB" dirty="0" smtClean="0"/>
              <a:t>How does culture fit ‘into’ the environment?</a:t>
            </a:r>
            <a:endParaRPr lang="en-GB" dirty="0"/>
          </a:p>
        </p:txBody>
      </p:sp>
      <p:pic>
        <p:nvPicPr>
          <p:cNvPr id="6146" name="Picture 2" descr="C:\Users\luci\AppData\Local\Microsoft\Windows\Temporary Internet Files\Content.IE5\2O8T44R0\MC9004384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897352"/>
            <a:ext cx="2391413" cy="27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determinism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Geographical theory which states: environmental characteristics (physical) determine cultural characteristics</a:t>
            </a:r>
          </a:p>
          <a:p>
            <a:r>
              <a:rPr lang="en-GB" dirty="0" smtClean="0"/>
              <a:t>Used to predict cultural characteristics based on location</a:t>
            </a:r>
          </a:p>
          <a:p>
            <a:r>
              <a:rPr lang="en-GB" dirty="0" smtClean="0"/>
              <a:t>Commonly discredited as simplistic and too generalised</a:t>
            </a:r>
            <a:endParaRPr lang="en-GB" dirty="0"/>
          </a:p>
        </p:txBody>
      </p:sp>
      <p:pic>
        <p:nvPicPr>
          <p:cNvPr id="1026" name="Picture 2" descr="C:\Users\luci\AppData\Local\Microsoft\Windows\Temporary Internet Files\Content.IE5\C5E04ZI0\MC9000901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754132"/>
            <a:ext cx="2646630" cy="19872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</a:t>
            </a:r>
            <a:r>
              <a:rPr lang="en-GB" dirty="0" err="1" smtClean="0"/>
              <a:t>possiblism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‘Softens’ determinism to state that the environment offers possibilities for culture to grow out of</a:t>
            </a:r>
          </a:p>
          <a:p>
            <a:r>
              <a:rPr lang="en-GB" dirty="0" smtClean="0"/>
              <a:t>Shows cultural choices to be interactive with the environment </a:t>
            </a:r>
            <a:endParaRPr lang="en-GB" dirty="0"/>
          </a:p>
        </p:txBody>
      </p:sp>
      <p:pic>
        <p:nvPicPr>
          <p:cNvPr id="7170" name="Picture 2" descr="C:\Users\luci\AppData\Local\Microsoft\Windows\Temporary Internet Files\Content.IE5\DLIYC64I\MC9001992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861048"/>
            <a:ext cx="2508448" cy="2593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Term created in 1866</a:t>
            </a:r>
          </a:p>
          <a:p>
            <a:r>
              <a:rPr lang="en-GB" dirty="0" smtClean="0"/>
              <a:t>Relates to the Greek </a:t>
            </a:r>
            <a:r>
              <a:rPr lang="en-GB" i="1" dirty="0" err="1" smtClean="0"/>
              <a:t>oikos</a:t>
            </a:r>
            <a:r>
              <a:rPr lang="en-GB" dirty="0" smtClean="0"/>
              <a:t> - habitation</a:t>
            </a:r>
          </a:p>
          <a:p>
            <a:r>
              <a:rPr lang="en-GB" dirty="0" smtClean="0"/>
              <a:t>Is said to mean the relationship pattern/system created between living things and the environment</a:t>
            </a:r>
            <a:endParaRPr lang="en-GB" dirty="0"/>
          </a:p>
        </p:txBody>
      </p:sp>
      <p:pic>
        <p:nvPicPr>
          <p:cNvPr id="5123" name="Picture 3" descr="C:\Users\luci\AppData\Local\Microsoft\Windows\Temporary Internet Files\Content.IE5\TAQDD7RT\MP9004069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432" y="4149080"/>
            <a:ext cx="3456000" cy="230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Cultural ecology </a:t>
            </a:r>
            <a:br>
              <a:rPr lang="en-GB" dirty="0" smtClean="0"/>
            </a:br>
            <a:r>
              <a:rPr lang="en-GB" dirty="0" smtClean="0"/>
              <a:t>(Julian Steward, </a:t>
            </a:r>
            <a:r>
              <a:rPr lang="en-GB" dirty="0" smtClean="0"/>
              <a:t>1950s 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Claimed that cultures have a ‘core’</a:t>
            </a:r>
          </a:p>
          <a:p>
            <a:r>
              <a:rPr lang="en-GB" dirty="0" smtClean="0"/>
              <a:t>The ‘core’ is borne out of subsistence methods</a:t>
            </a:r>
          </a:p>
          <a:p>
            <a:r>
              <a:rPr lang="en-GB" dirty="0" smtClean="0"/>
              <a:t>Subsistence methods exist in response to what can be used of the environment – not all of it</a:t>
            </a:r>
          </a:p>
          <a:p>
            <a:r>
              <a:rPr lang="en-GB" dirty="0" smtClean="0"/>
              <a:t>The ‘cultural core’ affects other features and is based on available environmental options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528" y="6165304"/>
            <a:ext cx="85506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/>
              <a:t>Steward, J 1955. Theory of Culture Change: The Methodology of </a:t>
            </a:r>
            <a:r>
              <a:rPr lang="en-GB" sz="1000" dirty="0" err="1" smtClean="0"/>
              <a:t>Multilinear</a:t>
            </a:r>
            <a:r>
              <a:rPr lang="en-GB" sz="1000" dirty="0" smtClean="0"/>
              <a:t> Evolution. Urbana: University of Illinois Press. </a:t>
            </a:r>
          </a:p>
          <a:p>
            <a:r>
              <a:rPr lang="en-GB" sz="1000" dirty="0" smtClean="0"/>
              <a:t>Steward, J 1977. Evolution and Ecology: Essays on Social Transformations. Jane C. Steward and Robert F. Murphy, eds. Urbana: University of Illinois Press.</a:t>
            </a:r>
            <a:endParaRPr lang="en-GB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Ethnographic example: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Rappaport</a:t>
            </a:r>
            <a:r>
              <a:rPr lang="en-GB" dirty="0" smtClean="0"/>
              <a:t> and the pigs </a:t>
            </a:r>
          </a:p>
          <a:p>
            <a:pPr lvl="1"/>
            <a:r>
              <a:rPr lang="en-GB" dirty="0" smtClean="0"/>
              <a:t>Nature/culture relationship works to restore homeostatic balance in cyclic processes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His ideas brought ecology and functionalism together</a:t>
            </a:r>
            <a:endParaRPr lang="en-GB" dirty="0"/>
          </a:p>
        </p:txBody>
      </p:sp>
      <p:pic>
        <p:nvPicPr>
          <p:cNvPr id="8196" name="Picture 4" descr="C:\Users\luci\AppData\Local\Microsoft\Windows\Temporary Internet Files\Content.IE5\C5E04ZI0\MP9001805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212976"/>
            <a:ext cx="3289342" cy="216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Belief – and belief about the environment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might this alter culture</a:t>
            </a:r>
            <a:endParaRPr lang="en-GB" dirty="0"/>
          </a:p>
        </p:txBody>
      </p:sp>
      <p:pic>
        <p:nvPicPr>
          <p:cNvPr id="9218" name="Picture 2" descr="C:\Users\luci\AppData\Local\Microsoft\Windows\Temporary Internet Files\Content.IE5\DLIYC64I\MC9102158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692696"/>
            <a:ext cx="2186600" cy="23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‘belief’?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Acceptance of an idea or proposition as truth (without proof) </a:t>
            </a:r>
          </a:p>
          <a:p>
            <a:r>
              <a:rPr lang="en-GB" dirty="0" smtClean="0"/>
              <a:t>Belief demands an amount of faith or trust</a:t>
            </a:r>
          </a:p>
          <a:p>
            <a:r>
              <a:rPr lang="en-GB" dirty="0" smtClean="0"/>
              <a:t>The ability to believe may be a particular ability of the (human) mind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Unanswered existential questions are subject to belief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Cosmology and ecology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cultures have a cosmology</a:t>
            </a:r>
          </a:p>
          <a:p>
            <a:r>
              <a:rPr lang="en-GB" dirty="0" smtClean="0"/>
              <a:t>Cosmologies attempt to establish existential rationale, rules and principles through teleological explanations</a:t>
            </a:r>
          </a:p>
          <a:p>
            <a:r>
              <a:rPr lang="en-GB" dirty="0" smtClean="0"/>
              <a:t>They place humanity in ecology</a:t>
            </a:r>
          </a:p>
          <a:p>
            <a:endParaRPr lang="en-GB" dirty="0" smtClean="0"/>
          </a:p>
        </p:txBody>
      </p:sp>
      <p:pic>
        <p:nvPicPr>
          <p:cNvPr id="10242" name="Picture 2" descr="C:\Users\luci\AppData\Local\Microsoft\Windows\Temporary Internet Files\Content.IE5\2O8T44R0\MC9004387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64480" y="3933056"/>
            <a:ext cx="2628000" cy="262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nature/culture dichotomy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Distinction exposed as ‘western’/European</a:t>
            </a:r>
          </a:p>
          <a:p>
            <a:r>
              <a:rPr lang="en-GB" dirty="0" smtClean="0"/>
              <a:t>Common theme of interested animated world</a:t>
            </a:r>
          </a:p>
          <a:p>
            <a:r>
              <a:rPr lang="en-GB" dirty="0" smtClean="0"/>
              <a:t>Indigenous knowledge</a:t>
            </a:r>
          </a:p>
          <a:p>
            <a:pPr lvl="1"/>
            <a:r>
              <a:rPr lang="en-GB" dirty="0" smtClean="0"/>
              <a:t>Management of landscape</a:t>
            </a:r>
          </a:p>
          <a:p>
            <a:pPr lvl="1"/>
            <a:r>
              <a:rPr lang="en-GB" dirty="0" smtClean="0"/>
              <a:t>Relationship with life sources</a:t>
            </a:r>
          </a:p>
          <a:p>
            <a:pPr lvl="1"/>
            <a:r>
              <a:rPr lang="en-GB" dirty="0" smtClean="0"/>
              <a:t>Use of plants and non-human animals</a:t>
            </a:r>
            <a:endParaRPr lang="en-GB" dirty="0"/>
          </a:p>
        </p:txBody>
      </p:sp>
      <p:pic>
        <p:nvPicPr>
          <p:cNvPr id="4101" name="Picture 5" descr="C:\Documents and Settings\sa025\Local Settings\Temporary Internet Files\Content.IE5\XBXFRBM4\MC900082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581128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Humanity struggles ‘in’ nature</a:t>
            </a:r>
          </a:p>
          <a:p>
            <a:r>
              <a:rPr lang="en-GB" dirty="0" smtClean="0"/>
              <a:t>Nature is distinct from human (mind)</a:t>
            </a:r>
          </a:p>
          <a:p>
            <a:r>
              <a:rPr lang="en-GB" dirty="0" smtClean="0"/>
              <a:t>Nature is</a:t>
            </a:r>
          </a:p>
          <a:p>
            <a:pPr lvl="1"/>
            <a:r>
              <a:rPr lang="en-GB" dirty="0" smtClean="0"/>
              <a:t>passive and dangerous</a:t>
            </a:r>
          </a:p>
          <a:p>
            <a:pPr lvl="1"/>
            <a:r>
              <a:rPr lang="en-GB" dirty="0" smtClean="0"/>
              <a:t>needs to be contained</a:t>
            </a:r>
          </a:p>
          <a:p>
            <a:pPr lvl="1"/>
            <a:r>
              <a:rPr lang="en-GB" dirty="0" smtClean="0"/>
              <a:t>free of awareness/feeling</a:t>
            </a:r>
            <a:endParaRPr lang="en-GB" dirty="0"/>
          </a:p>
        </p:txBody>
      </p:sp>
      <p:pic>
        <p:nvPicPr>
          <p:cNvPr id="34818" name="Picture 2" descr="http://www.alleghenydefense.org/photogallery/Road%20Building%20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753344"/>
            <a:ext cx="3696000" cy="27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Ethnographic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Australian aboriginals</a:t>
            </a:r>
          </a:p>
          <a:p>
            <a:r>
              <a:rPr lang="en-GB" dirty="0" smtClean="0"/>
              <a:t>Ainu </a:t>
            </a:r>
          </a:p>
          <a:p>
            <a:r>
              <a:rPr lang="en-GB" dirty="0" err="1" smtClean="0"/>
              <a:t>Ayahuascaros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8194" name="Picture 2" descr="http://www.janesoceania.com/australian_aboriginal_anthropology/a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348880"/>
            <a:ext cx="3571875" cy="352425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4067944" y="6021288"/>
            <a:ext cx="45720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http://www.janesoceania.com/australian_aboriginal_anthropology/aa1.jpg</a:t>
            </a:r>
            <a:endParaRPr lang="en-GB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Australian aboriginal </a:t>
            </a:r>
            <a:br>
              <a:rPr lang="en-GB" dirty="0" smtClean="0"/>
            </a:br>
            <a:r>
              <a:rPr lang="en-GB" dirty="0" smtClean="0"/>
              <a:t>belief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The land (earth, dust, rocks) is alive and is the story</a:t>
            </a:r>
          </a:p>
          <a:p>
            <a:r>
              <a:rPr lang="en-GB" dirty="0" smtClean="0"/>
              <a:t>Everything forms out of land and returns to it</a:t>
            </a:r>
          </a:p>
          <a:p>
            <a:r>
              <a:rPr lang="en-GB" dirty="0" smtClean="0"/>
              <a:t>Land’s shape is the dreams of the ancestral beings and the beings too</a:t>
            </a:r>
          </a:p>
          <a:p>
            <a:r>
              <a:rPr lang="en-GB" dirty="0" smtClean="0"/>
              <a:t>‘Dreamtime’ and ‘The Dreaming’ create/d reality</a:t>
            </a:r>
          </a:p>
          <a:p>
            <a:r>
              <a:rPr lang="en-GB" dirty="0" smtClean="0"/>
              <a:t>Song lines map spirit ancestors ideas with land formations and must be constantly </a:t>
            </a:r>
          </a:p>
          <a:p>
            <a:pPr>
              <a:buNone/>
            </a:pPr>
            <a:r>
              <a:rPr lang="en-GB" dirty="0" smtClean="0"/>
              <a:t>	re-sung</a:t>
            </a:r>
          </a:p>
          <a:p>
            <a:r>
              <a:rPr lang="en-GB" dirty="0" smtClean="0"/>
              <a:t>Rituals guarantee positive connection to the spirit ancestors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35842" name="Picture 2" descr="http://img.dailymail.co.uk/i/pix/2007/12_02/aboriginalEPA_468x3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60648"/>
            <a:ext cx="2816693" cy="194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Ainu – location Japan</a:t>
            </a:r>
            <a:endParaRPr lang="en-GB" dirty="0"/>
          </a:p>
        </p:txBody>
      </p:sp>
      <p:pic>
        <p:nvPicPr>
          <p:cNvPr id="1026" name="Picture 2" descr="http://upload.wikimedia.org/wikipedia/commons/5/53/Carte_ain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88840"/>
            <a:ext cx="6553200" cy="4248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Ainu – beliefs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All species are related and mutually dependent</a:t>
            </a:r>
          </a:p>
          <a:p>
            <a:r>
              <a:rPr lang="en-GB" i="1" dirty="0" err="1" smtClean="0"/>
              <a:t>Kamui</a:t>
            </a:r>
            <a:r>
              <a:rPr lang="en-GB" dirty="0" smtClean="0"/>
              <a:t> are god spirits in animal form inhabiting same landscape</a:t>
            </a:r>
          </a:p>
          <a:p>
            <a:r>
              <a:rPr lang="en-GB" i="1" dirty="0" err="1" smtClean="0"/>
              <a:t>Kamui</a:t>
            </a:r>
            <a:r>
              <a:rPr lang="en-GB" dirty="0" smtClean="0"/>
              <a:t> rely on humans to provide them with gifts – reciprocal, equal relationship</a:t>
            </a:r>
          </a:p>
          <a:p>
            <a:r>
              <a:rPr lang="en-GB" dirty="0" smtClean="0"/>
              <a:t>Killing animals liberates the </a:t>
            </a:r>
            <a:r>
              <a:rPr lang="en-GB" i="1" dirty="0" err="1" smtClean="0"/>
              <a:t>Kamui</a:t>
            </a:r>
            <a:r>
              <a:rPr lang="en-GB" dirty="0" smtClean="0"/>
              <a:t> to return to other realm</a:t>
            </a:r>
            <a:endParaRPr lang="en-GB" dirty="0"/>
          </a:p>
        </p:txBody>
      </p:sp>
      <p:pic>
        <p:nvPicPr>
          <p:cNvPr id="2050" name="Picture 2" descr="http://www.d.umn.edu/cla/faculty/troufs/anth1095/images/AinuCou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32656"/>
            <a:ext cx="3134374" cy="205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Ayahuascaros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625609"/>
          </a:xfrm>
        </p:spPr>
        <p:txBody>
          <a:bodyPr/>
          <a:lstStyle/>
          <a:p>
            <a:r>
              <a:rPr lang="en-GB" dirty="0" smtClean="0"/>
              <a:t>Amazonian shamanic activity</a:t>
            </a:r>
          </a:p>
          <a:p>
            <a:r>
              <a:rPr lang="en-GB" dirty="0" smtClean="0"/>
              <a:t>Most ethnographic groups in the Amazon use </a:t>
            </a:r>
            <a:r>
              <a:rPr lang="en-GB" dirty="0" err="1" smtClean="0"/>
              <a:t>Ayahuasca</a:t>
            </a:r>
            <a:endParaRPr lang="en-GB" dirty="0" smtClean="0"/>
          </a:p>
          <a:p>
            <a:r>
              <a:rPr lang="en-GB" dirty="0" smtClean="0"/>
              <a:t>Visions indicate all form is animated</a:t>
            </a:r>
          </a:p>
          <a:p>
            <a:r>
              <a:rPr lang="en-GB" dirty="0" smtClean="0"/>
              <a:t>Knowledge comes from life’s </a:t>
            </a:r>
          </a:p>
          <a:p>
            <a:pPr>
              <a:buNone/>
            </a:pPr>
            <a:r>
              <a:rPr lang="en-GB" dirty="0" smtClean="0"/>
              <a:t>	spirits inside form</a:t>
            </a:r>
          </a:p>
        </p:txBody>
      </p:sp>
      <p:pic>
        <p:nvPicPr>
          <p:cNvPr id="36870" name="Picture 6" descr="http://shamanismoflight.org/images/ayahuasc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573016"/>
            <a:ext cx="2239399" cy="298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guariadeosa.com/photos/pamaringo/paintingsforsale/images/02.ConcentracionD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557368"/>
            <a:ext cx="3801600" cy="5184000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Don Pablo </a:t>
            </a:r>
            <a:r>
              <a:rPr lang="en-GB" dirty="0" err="1" smtClean="0"/>
              <a:t>Amaringo</a:t>
            </a:r>
            <a:endParaRPr lang="en-GB" dirty="0"/>
          </a:p>
        </p:txBody>
      </p:sp>
      <p:pic>
        <p:nvPicPr>
          <p:cNvPr id="37892" name="Picture 4" descr="http://guariadeosa.com/photos/pamaringo/paintingsforsale/images/13.Ayahuasca%20Marir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9368"/>
            <a:ext cx="3834000" cy="511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anthropology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Questions the dichotomy of nature and culture</a:t>
            </a:r>
          </a:p>
          <a:p>
            <a:r>
              <a:rPr lang="en-GB" dirty="0" smtClean="0"/>
              <a:t>Environmental anthropologists are concerned with the damage created by using this dissected mental construct, particularly the promotion of the idea that humanity destroys nature</a:t>
            </a:r>
          </a:p>
          <a:p>
            <a:r>
              <a:rPr lang="en-GB" dirty="0" smtClean="0"/>
              <a:t>Most projects = conservation focused </a:t>
            </a:r>
            <a:endParaRPr lang="en-GB" dirty="0"/>
          </a:p>
        </p:txBody>
      </p:sp>
      <p:pic>
        <p:nvPicPr>
          <p:cNvPr id="3074" name="Picture 2" descr="C:\Documents and Settings\sa025\Local Settings\Temporary Internet Files\Content.IE5\1OXR2WQ2\MC9000372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805" y="5013352"/>
            <a:ext cx="1605675" cy="158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9735"/>
            <a:ext cx="8229600" cy="4625609"/>
          </a:xfrm>
        </p:spPr>
        <p:txBody>
          <a:bodyPr/>
          <a:lstStyle/>
          <a:p>
            <a:r>
              <a:rPr lang="en-GB" dirty="0" smtClean="0"/>
              <a:t>Deconstructed terms ‘environment’ and ‘ecology’</a:t>
            </a:r>
          </a:p>
          <a:p>
            <a:r>
              <a:rPr lang="en-GB" dirty="0" smtClean="0"/>
              <a:t>Looked at ways to understand the formation of culture</a:t>
            </a:r>
          </a:p>
          <a:p>
            <a:r>
              <a:rPr lang="en-GB" dirty="0" smtClean="0"/>
              <a:t>Noted cosmology and explored how it influences ideological perspectives of ecology</a:t>
            </a:r>
          </a:p>
          <a:p>
            <a:r>
              <a:rPr lang="en-GB" dirty="0" smtClean="0"/>
              <a:t>Considered various ethnographic examples to illustrate alternative perspectives of ecology</a:t>
            </a:r>
            <a:endParaRPr lang="en-GB" dirty="0"/>
          </a:p>
        </p:txBody>
      </p:sp>
      <p:pic>
        <p:nvPicPr>
          <p:cNvPr id="38914" name="Picture 2" descr="C:\Documents and Settings\sa025\Local Settings\Temporary Internet Files\Content.IE5\80ZR14XO\MC900332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116632"/>
            <a:ext cx="1354226" cy="1827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ustom 24">
      <a:dk1>
        <a:srgbClr val="FFFFFF"/>
      </a:dk1>
      <a:lt1>
        <a:srgbClr val="141415"/>
      </a:lt1>
      <a:dk2>
        <a:srgbClr val="FFC000"/>
      </a:dk2>
      <a:lt2>
        <a:srgbClr val="FFFFFF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731</TotalTime>
  <Words>641</Words>
  <Application>Microsoft Office PowerPoint</Application>
  <PresentationFormat>On-screen Show (4:3)</PresentationFormat>
  <Paragraphs>119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Module</vt:lpstr>
      <vt:lpstr>Environment  and Belief</vt:lpstr>
      <vt:lpstr>Today’s class</vt:lpstr>
      <vt:lpstr>Definition of environment</vt:lpstr>
      <vt:lpstr>So, what is the environment? </vt:lpstr>
      <vt:lpstr>How does culture fit ‘into’ the environment?</vt:lpstr>
      <vt:lpstr>Environmental determinism</vt:lpstr>
      <vt:lpstr>Environmental possiblism</vt:lpstr>
      <vt:lpstr>Ecology </vt:lpstr>
      <vt:lpstr>Cultural ecology  (Julian Steward, 1950s )</vt:lpstr>
      <vt:lpstr>Ethnographic example:</vt:lpstr>
      <vt:lpstr>Belief – and belief about the environment</vt:lpstr>
      <vt:lpstr>What is ‘belief’?</vt:lpstr>
      <vt:lpstr>Cosmology and ecology</vt:lpstr>
      <vt:lpstr>The nature/culture dichotomy</vt:lpstr>
      <vt:lpstr>European perspective</vt:lpstr>
      <vt:lpstr>Ethnographic examples</vt:lpstr>
      <vt:lpstr>Australian aboriginal  belief</vt:lpstr>
      <vt:lpstr>Ainu – location Japan</vt:lpstr>
      <vt:lpstr>Ainu – beliefs </vt:lpstr>
      <vt:lpstr>Ayahuascaros </vt:lpstr>
      <vt:lpstr>Don Pablo Amaringo</vt:lpstr>
      <vt:lpstr>Environmental anthropology</vt:lpstr>
      <vt:lpstr>Summary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 and Belief</dc:title>
  <dc:creator>sa025</dc:creator>
  <cp:lastModifiedBy>sa025</cp:lastModifiedBy>
  <cp:revision>54</cp:revision>
  <dcterms:created xsi:type="dcterms:W3CDTF">2010-12-06T13:31:47Z</dcterms:created>
  <dcterms:modified xsi:type="dcterms:W3CDTF">2010-12-14T11:03:32Z</dcterms:modified>
</cp:coreProperties>
</file>