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6"/>
  </p:notesMasterIdLst>
  <p:handoutMasterIdLst>
    <p:handoutMasterId r:id="rId17"/>
  </p:handoutMasterIdLst>
  <p:sldIdLst>
    <p:sldId id="256" r:id="rId3"/>
    <p:sldId id="257" r:id="rId4"/>
    <p:sldId id="258" r:id="rId5"/>
    <p:sldId id="260" r:id="rId6"/>
    <p:sldId id="259" r:id="rId7"/>
    <p:sldId id="261" r:id="rId8"/>
    <p:sldId id="262" r:id="rId9"/>
    <p:sldId id="263" r:id="rId10"/>
    <p:sldId id="264" r:id="rId11"/>
    <p:sldId id="265" r:id="rId12"/>
    <p:sldId id="266" r:id="rId13"/>
    <p:sldId id="267" r:id="rId14"/>
    <p:sldId id="268" r:id="rId15"/>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81742" autoAdjust="0"/>
  </p:normalViewPr>
  <p:slideViewPr>
    <p:cSldViewPr>
      <p:cViewPr varScale="1">
        <p:scale>
          <a:sx n="77" d="100"/>
          <a:sy n="77" d="100"/>
        </p:scale>
        <p:origin x="978" y="45"/>
      </p:cViewPr>
      <p:guideLst>
        <p:guide orient="horz" pos="162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C403AA9B-EDD9-4DC6-8085-DD357566ADDB}"/>
              </a:ext>
            </a:extLst>
          </p:cNvPr>
          <p:cNvSpPr txBox="1">
            <a:spLocks noGrp="1"/>
          </p:cNvSpPr>
          <p:nvPr>
            <p:ph type="hdr" sz="quarter"/>
          </p:nvPr>
        </p:nvSpPr>
        <p:spPr>
          <a:xfrm>
            <a:off x="0" y="0"/>
            <a:ext cx="2976173" cy="456900"/>
          </a:xfrm>
          <a:prstGeom prst="rect">
            <a:avLst/>
          </a:prstGeom>
          <a:noFill/>
          <a:ln>
            <a:noFill/>
          </a:ln>
        </p:spPr>
        <p:txBody>
          <a:bodyPr wrap="none" lIns="78903" tIns="39452" rIns="78903" bIns="39452" anchorCtr="0" compatLnSpc="0">
            <a:noAutofit/>
          </a:bodyPr>
          <a:lstStyle/>
          <a:p>
            <a:pPr hangingPunct="0">
              <a:defRPr sz="1400"/>
            </a:pPr>
            <a:endParaRPr lang="en-US" sz="1200">
              <a:latin typeface="Liberation Sans" pitchFamily="18"/>
              <a:ea typeface="Linux Libertine G" pitchFamily="2"/>
              <a:cs typeface="Linux Libertine G" pitchFamily="2"/>
            </a:endParaRPr>
          </a:p>
        </p:txBody>
      </p:sp>
      <p:sp>
        <p:nvSpPr>
          <p:cNvPr id="3" name="Date Placeholder 2">
            <a:extLst>
              <a:ext uri="{FF2B5EF4-FFF2-40B4-BE49-F238E27FC236}">
                <a16:creationId xmlns:a16="http://schemas.microsoft.com/office/drawing/2014/main" xmlns="" id="{C606B328-5775-40F8-9F8F-3E30BFE6CD87}"/>
              </a:ext>
            </a:extLst>
          </p:cNvPr>
          <p:cNvSpPr txBox="1">
            <a:spLocks noGrp="1"/>
          </p:cNvSpPr>
          <p:nvPr>
            <p:ph type="dt" sz="quarter" idx="1"/>
          </p:nvPr>
        </p:nvSpPr>
        <p:spPr>
          <a:xfrm>
            <a:off x="3881795" y="0"/>
            <a:ext cx="2976173" cy="456900"/>
          </a:xfrm>
          <a:prstGeom prst="rect">
            <a:avLst/>
          </a:prstGeom>
          <a:noFill/>
          <a:ln>
            <a:noFill/>
          </a:ln>
        </p:spPr>
        <p:txBody>
          <a:bodyPr wrap="none" lIns="78903" tIns="39452" rIns="78903" bIns="39452" anchorCtr="0" compatLnSpc="0">
            <a:noAutofit/>
          </a:bodyPr>
          <a:lstStyle/>
          <a:p>
            <a:pPr algn="r" hangingPunct="0">
              <a:defRPr sz="1400"/>
            </a:pPr>
            <a:endParaRPr lang="en-US" sz="1200">
              <a:latin typeface="Liberation Sans" pitchFamily="18"/>
              <a:ea typeface="Linux Libertine G" pitchFamily="2"/>
              <a:cs typeface="Linux Libertine G" pitchFamily="2"/>
            </a:endParaRPr>
          </a:p>
        </p:txBody>
      </p:sp>
      <p:sp>
        <p:nvSpPr>
          <p:cNvPr id="4" name="Footer Placeholder 3">
            <a:extLst>
              <a:ext uri="{FF2B5EF4-FFF2-40B4-BE49-F238E27FC236}">
                <a16:creationId xmlns:a16="http://schemas.microsoft.com/office/drawing/2014/main" xmlns="" id="{24D2C55F-8A5E-4D35-BADF-AFF8D2F5B2E1}"/>
              </a:ext>
            </a:extLst>
          </p:cNvPr>
          <p:cNvSpPr txBox="1">
            <a:spLocks noGrp="1"/>
          </p:cNvSpPr>
          <p:nvPr>
            <p:ph type="ftr" sz="quarter" idx="2"/>
          </p:nvPr>
        </p:nvSpPr>
        <p:spPr>
          <a:xfrm>
            <a:off x="0" y="8686952"/>
            <a:ext cx="2976173" cy="456900"/>
          </a:xfrm>
          <a:prstGeom prst="rect">
            <a:avLst/>
          </a:prstGeom>
          <a:noFill/>
          <a:ln>
            <a:noFill/>
          </a:ln>
        </p:spPr>
        <p:txBody>
          <a:bodyPr wrap="none" lIns="78903" tIns="39452" rIns="78903" bIns="39452" anchor="b" anchorCtr="0" compatLnSpc="0">
            <a:noAutofit/>
          </a:bodyPr>
          <a:lstStyle/>
          <a:p>
            <a:pPr hangingPunct="0">
              <a:defRPr sz="1400"/>
            </a:pPr>
            <a:endParaRPr lang="en-US" sz="1200">
              <a:latin typeface="Liberation Sans" pitchFamily="18"/>
              <a:ea typeface="Linux Libertine G" pitchFamily="2"/>
              <a:cs typeface="Linux Libertine G" pitchFamily="2"/>
            </a:endParaRPr>
          </a:p>
        </p:txBody>
      </p:sp>
      <p:sp>
        <p:nvSpPr>
          <p:cNvPr id="5" name="Slide Number Placeholder 4">
            <a:extLst>
              <a:ext uri="{FF2B5EF4-FFF2-40B4-BE49-F238E27FC236}">
                <a16:creationId xmlns:a16="http://schemas.microsoft.com/office/drawing/2014/main" xmlns="" id="{39885A6D-5232-4729-9C12-249378F125BB}"/>
              </a:ext>
            </a:extLst>
          </p:cNvPr>
          <p:cNvSpPr txBox="1">
            <a:spLocks noGrp="1"/>
          </p:cNvSpPr>
          <p:nvPr>
            <p:ph type="sldNum" sz="quarter" idx="3"/>
          </p:nvPr>
        </p:nvSpPr>
        <p:spPr>
          <a:xfrm>
            <a:off x="3881795" y="8686952"/>
            <a:ext cx="2976173" cy="456900"/>
          </a:xfrm>
          <a:prstGeom prst="rect">
            <a:avLst/>
          </a:prstGeom>
          <a:noFill/>
          <a:ln>
            <a:noFill/>
          </a:ln>
        </p:spPr>
        <p:txBody>
          <a:bodyPr wrap="none" lIns="78903" tIns="39452" rIns="78903" bIns="39452" anchor="b" anchorCtr="0" compatLnSpc="0">
            <a:noAutofit/>
          </a:bodyPr>
          <a:lstStyle/>
          <a:p>
            <a:pPr algn="r" hangingPunct="0">
              <a:defRPr sz="1400"/>
            </a:pPr>
            <a:fld id="{31EF0483-38F5-4B61-AFFB-06BDCCF6AEA1}" type="slidenum">
              <a:rPr/>
              <a:pPr algn="r" hangingPunct="0">
                <a:defRPr sz="1400"/>
              </a:pPr>
              <a:t>‹#›</a:t>
            </a:fld>
            <a:endParaRPr lang="en-US" sz="1200">
              <a:latin typeface="Liberation Sans" pitchFamily="18"/>
              <a:ea typeface="Linux Libertine G" pitchFamily="2"/>
              <a:cs typeface="Linux Libertine G" pitchFamily="2"/>
            </a:endParaRPr>
          </a:p>
        </p:txBody>
      </p:sp>
    </p:spTree>
    <p:extLst>
      <p:ext uri="{BB962C8B-B14F-4D97-AF65-F5344CB8AC3E}">
        <p14:creationId xmlns:p14="http://schemas.microsoft.com/office/powerpoint/2010/main" val="10343055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4478D608-083F-4E38-9ABF-925FDB1AC419}"/>
              </a:ext>
            </a:extLst>
          </p:cNvPr>
          <p:cNvSpPr>
            <a:spLocks noGrp="1" noRot="1" noChangeAspect="1"/>
          </p:cNvSpPr>
          <p:nvPr>
            <p:ph type="sldImg" idx="2"/>
          </p:nvPr>
        </p:nvSpPr>
        <p:spPr>
          <a:xfrm>
            <a:off x="216000" y="812520"/>
            <a:ext cx="7127279" cy="4008959"/>
          </a:xfrm>
          <a:prstGeom prst="rect">
            <a:avLst/>
          </a:prstGeom>
          <a:noFill/>
          <a:ln>
            <a:noFill/>
            <a:prstDash val="solid"/>
          </a:ln>
        </p:spPr>
      </p:sp>
      <p:sp>
        <p:nvSpPr>
          <p:cNvPr id="3" name="Notes Placeholder 2">
            <a:extLst>
              <a:ext uri="{FF2B5EF4-FFF2-40B4-BE49-F238E27FC236}">
                <a16:creationId xmlns:a16="http://schemas.microsoft.com/office/drawing/2014/main" xmlns="" id="{8DB49889-2EA5-430B-8E60-4F270C6EDA15}"/>
              </a:ext>
            </a:extLst>
          </p:cNvPr>
          <p:cNvSpPr txBox="1">
            <a:spLocks noGrp="1"/>
          </p:cNvSpPr>
          <p:nvPr>
            <p:ph type="body" sz="quarter" idx="3"/>
          </p:nvPr>
        </p:nvSpPr>
        <p:spPr>
          <a:xfrm>
            <a:off x="756000" y="5078520"/>
            <a:ext cx="6047640" cy="4811040"/>
          </a:xfrm>
          <a:prstGeom prst="rect">
            <a:avLst/>
          </a:prstGeom>
          <a:noFill/>
          <a:ln>
            <a:noFill/>
          </a:ln>
        </p:spPr>
        <p:txBody>
          <a:bodyPr lIns="0" tIns="0" rIns="0" bIns="0"/>
          <a:lstStyle/>
          <a:p>
            <a:endParaRPr lang="en-US"/>
          </a:p>
        </p:txBody>
      </p:sp>
      <p:sp>
        <p:nvSpPr>
          <p:cNvPr id="4" name="Header Placeholder 3">
            <a:extLst>
              <a:ext uri="{FF2B5EF4-FFF2-40B4-BE49-F238E27FC236}">
                <a16:creationId xmlns:a16="http://schemas.microsoft.com/office/drawing/2014/main" xmlns="" id="{D4AD6999-5BC0-409F-9D26-6E4DFB0F6AD5}"/>
              </a:ext>
            </a:extLst>
          </p:cNvPr>
          <p:cNvSpPr txBox="1">
            <a:spLocks noGrp="1"/>
          </p:cNvSpPr>
          <p:nvPr>
            <p:ph type="hdr" sz="quarter"/>
          </p:nvPr>
        </p:nvSpPr>
        <p:spPr>
          <a:xfrm>
            <a:off x="0" y="0"/>
            <a:ext cx="3280680" cy="534240"/>
          </a:xfrm>
          <a:prstGeom prst="rect">
            <a:avLst/>
          </a:prstGeom>
          <a:noFill/>
          <a:ln>
            <a:noFill/>
          </a:ln>
        </p:spPr>
        <p:txBody>
          <a:bodyPr lIns="0" tIns="0" rIns="0" bIns="0" anchorCtr="0">
            <a:noAutofit/>
          </a:bodyPr>
          <a:lstStyle>
            <a:lvl1pPr lvl="0" hangingPunct="0">
              <a:buNone/>
              <a:tabLst/>
              <a:defRPr lang="en-US" sz="1400" kern="1200">
                <a:latin typeface="Liberation Serif" pitchFamily="18"/>
                <a:ea typeface="DejaVu Sans" pitchFamily="2"/>
                <a:cs typeface="Linux Libertine G" pitchFamily="2"/>
              </a:defRPr>
            </a:lvl1pPr>
          </a:lstStyle>
          <a:p>
            <a:pPr lvl="0"/>
            <a:endParaRPr lang="en-US"/>
          </a:p>
        </p:txBody>
      </p:sp>
      <p:sp>
        <p:nvSpPr>
          <p:cNvPr id="5" name="Date Placeholder 4">
            <a:extLst>
              <a:ext uri="{FF2B5EF4-FFF2-40B4-BE49-F238E27FC236}">
                <a16:creationId xmlns:a16="http://schemas.microsoft.com/office/drawing/2014/main" xmlns="" id="{77A6D212-AB34-4CF9-8F8C-2612521FF2D7}"/>
              </a:ext>
            </a:extLst>
          </p:cNvPr>
          <p:cNvSpPr txBox="1">
            <a:spLocks noGrp="1"/>
          </p:cNvSpPr>
          <p:nvPr>
            <p:ph type="dt" idx="1"/>
          </p:nvPr>
        </p:nvSpPr>
        <p:spPr>
          <a:xfrm>
            <a:off x="4278960" y="0"/>
            <a:ext cx="3280680" cy="534240"/>
          </a:xfrm>
          <a:prstGeom prst="rect">
            <a:avLst/>
          </a:prstGeom>
          <a:noFill/>
          <a:ln>
            <a:noFill/>
          </a:ln>
        </p:spPr>
        <p:txBody>
          <a:bodyPr lIns="0" tIns="0" rIns="0" bIns="0" anchorCtr="0">
            <a:noAutofit/>
          </a:bodyPr>
          <a:lstStyle>
            <a:lvl1pPr lvl="0" algn="r" hangingPunct="0">
              <a:buNone/>
              <a:tabLst/>
              <a:defRPr lang="en-US" sz="1400" kern="1200">
                <a:latin typeface="Liberation Serif" pitchFamily="18"/>
                <a:ea typeface="DejaVu Sans" pitchFamily="2"/>
                <a:cs typeface="Linux Libertine G" pitchFamily="2"/>
              </a:defRPr>
            </a:lvl1pPr>
          </a:lstStyle>
          <a:p>
            <a:pPr lvl="0"/>
            <a:endParaRPr lang="en-US"/>
          </a:p>
        </p:txBody>
      </p:sp>
      <p:sp>
        <p:nvSpPr>
          <p:cNvPr id="6" name="Footer Placeholder 5">
            <a:extLst>
              <a:ext uri="{FF2B5EF4-FFF2-40B4-BE49-F238E27FC236}">
                <a16:creationId xmlns:a16="http://schemas.microsoft.com/office/drawing/2014/main" xmlns="" id="{A97561E4-6E34-49E9-A04F-A439BF2F6588}"/>
              </a:ext>
            </a:extLst>
          </p:cNvPr>
          <p:cNvSpPr txBox="1">
            <a:spLocks noGrp="1"/>
          </p:cNvSpPr>
          <p:nvPr>
            <p:ph type="ftr" sz="quarter" idx="4"/>
          </p:nvPr>
        </p:nvSpPr>
        <p:spPr>
          <a:xfrm>
            <a:off x="0" y="10157400"/>
            <a:ext cx="3280680" cy="534240"/>
          </a:xfrm>
          <a:prstGeom prst="rect">
            <a:avLst/>
          </a:prstGeom>
          <a:noFill/>
          <a:ln>
            <a:noFill/>
          </a:ln>
        </p:spPr>
        <p:txBody>
          <a:bodyPr lIns="0" tIns="0" rIns="0" bIns="0" anchor="b" anchorCtr="0">
            <a:noAutofit/>
          </a:bodyPr>
          <a:lstStyle>
            <a:lvl1pPr lvl="0" hangingPunct="0">
              <a:buNone/>
              <a:tabLst/>
              <a:defRPr lang="en-US" sz="1400" kern="1200">
                <a:latin typeface="Liberation Serif" pitchFamily="18"/>
                <a:ea typeface="DejaVu Sans" pitchFamily="2"/>
                <a:cs typeface="Linux Libertine G" pitchFamily="2"/>
              </a:defRPr>
            </a:lvl1pPr>
          </a:lstStyle>
          <a:p>
            <a:pPr lvl="0"/>
            <a:endParaRPr lang="en-US"/>
          </a:p>
        </p:txBody>
      </p:sp>
      <p:sp>
        <p:nvSpPr>
          <p:cNvPr id="7" name="Slide Number Placeholder 6">
            <a:extLst>
              <a:ext uri="{FF2B5EF4-FFF2-40B4-BE49-F238E27FC236}">
                <a16:creationId xmlns:a16="http://schemas.microsoft.com/office/drawing/2014/main" xmlns="" id="{7B94AACB-3676-4D5F-BAD4-CF71DB48665A}"/>
              </a:ext>
            </a:extLst>
          </p:cNvPr>
          <p:cNvSpPr txBox="1">
            <a:spLocks noGrp="1"/>
          </p:cNvSpPr>
          <p:nvPr>
            <p:ph type="sldNum" sz="quarter" idx="5"/>
          </p:nvPr>
        </p:nvSpPr>
        <p:spPr>
          <a:xfrm>
            <a:off x="4278960" y="10157400"/>
            <a:ext cx="3280680" cy="534240"/>
          </a:xfrm>
          <a:prstGeom prst="rect">
            <a:avLst/>
          </a:prstGeom>
          <a:noFill/>
          <a:ln>
            <a:noFill/>
          </a:ln>
        </p:spPr>
        <p:txBody>
          <a:bodyPr lIns="0" tIns="0" rIns="0" bIns="0" anchor="b" anchorCtr="0">
            <a:noAutofit/>
          </a:bodyPr>
          <a:lstStyle>
            <a:lvl1pPr lvl="0" algn="r" hangingPunct="0">
              <a:buNone/>
              <a:tabLst/>
              <a:defRPr lang="en-US" sz="1400" kern="1200">
                <a:latin typeface="Liberation Serif" pitchFamily="18"/>
                <a:ea typeface="DejaVu Sans" pitchFamily="2"/>
                <a:cs typeface="Linux Libertine G" pitchFamily="2"/>
              </a:defRPr>
            </a:lvl1pPr>
          </a:lstStyle>
          <a:p>
            <a:pPr lvl="0"/>
            <a:fld id="{5F641779-531C-4AD8-81A9-8495D0D98D9F}" type="slidenum">
              <a:rPr/>
              <a:pPr lvl="0"/>
              <a:t>‹#›</a:t>
            </a:fld>
            <a:endParaRPr lang="en-US"/>
          </a:p>
        </p:txBody>
      </p:sp>
    </p:spTree>
    <p:extLst>
      <p:ext uri="{BB962C8B-B14F-4D97-AF65-F5344CB8AC3E}">
        <p14:creationId xmlns:p14="http://schemas.microsoft.com/office/powerpoint/2010/main" val="1474726037"/>
      </p:ext>
    </p:extLst>
  </p:cSld>
  <p:clrMap bg1="lt1" tx1="dk1" bg2="lt2" tx2="dk2" accent1="accent1" accent2="accent2" accent3="accent3" accent4="accent4" accent5="accent5" accent6="accent6" hlink="hlink" folHlink="folHlink"/>
  <p:notesStyle>
    <a:lvl1pPr marL="216000" marR="0" indent="-216000" hangingPunct="0">
      <a:tabLst/>
      <a:defRPr lang="en-US" sz="2000" b="0" i="0" u="none" strike="noStrike" kern="1200" cap="none">
        <a:ln>
          <a:noFill/>
        </a:ln>
        <a:highlight>
          <a:scrgbClr r="0" g="0" b="0">
            <a:alpha val="0"/>
          </a:scrgbClr>
        </a:highlight>
        <a:latin typeface="Liberation Sans" pitchFamily="18"/>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xmlns="" id="{6461D7A4-68ED-4BAE-9FD8-E3F5FF964FE5}"/>
              </a:ext>
            </a:extLst>
          </p:cNvPr>
          <p:cNvSpPr txBox="1">
            <a:spLocks noGrp="1"/>
          </p:cNvSpPr>
          <p:nvPr>
            <p:ph type="sldNum" sz="quarter" idx="5"/>
          </p:nvPr>
        </p:nvSpPr>
        <p:spPr>
          <a:ln/>
        </p:spPr>
        <p:txBody>
          <a:bodyPr lIns="0" tIns="0" rIns="0" bIns="0" anchor="b" anchorCtr="0">
            <a:noAutofit/>
          </a:bodyPr>
          <a:lstStyle/>
          <a:p>
            <a:pPr lvl="0"/>
            <a:fld id="{A28F29B1-773B-4930-AF06-5C53DA1FA53C}" type="slidenum">
              <a:rPr/>
              <a:pPr lvl="0"/>
              <a:t>1</a:t>
            </a:fld>
            <a:endParaRPr lang="en-US"/>
          </a:p>
        </p:txBody>
      </p:sp>
      <p:sp>
        <p:nvSpPr>
          <p:cNvPr id="2" name="Google Shape;61;p:notes">
            <a:extLst>
              <a:ext uri="{FF2B5EF4-FFF2-40B4-BE49-F238E27FC236}">
                <a16:creationId xmlns:a16="http://schemas.microsoft.com/office/drawing/2014/main" xmlns="" id="{3AD27B89-2CA5-4D5D-B907-F802BD9844F7}"/>
              </a:ext>
            </a:extLst>
          </p:cNvPr>
          <p:cNvSpPr>
            <a:spLocks noGrp="1" noRot="1" noChangeAspect="1" noResize="1"/>
          </p:cNvSpPr>
          <p:nvPr>
            <p:ph type="sldImg"/>
          </p:nvPr>
        </p:nvSpPr>
        <p:spPr>
          <a:xfrm>
            <a:off x="381000" y="685800"/>
            <a:ext cx="6096000" cy="3429000"/>
          </a:xfrm>
          <a:solidFill>
            <a:srgbClr val="729FCF"/>
          </a:solidFill>
          <a:ln w="25400">
            <a:solidFill>
              <a:srgbClr val="3465A4"/>
            </a:solidFill>
            <a:prstDash val="solid"/>
          </a:ln>
        </p:spPr>
      </p:sp>
      <p:sp>
        <p:nvSpPr>
          <p:cNvPr id="3" name="Google Shape;62;p:notes">
            <a:extLst>
              <a:ext uri="{FF2B5EF4-FFF2-40B4-BE49-F238E27FC236}">
                <a16:creationId xmlns:a16="http://schemas.microsoft.com/office/drawing/2014/main" xmlns="" id="{F211C5E0-5C39-423E-BF45-6CEB79B6D524}"/>
              </a:ext>
            </a:extLst>
          </p:cNvPr>
          <p:cNvSpPr txBox="1">
            <a:spLocks noGrp="1"/>
          </p:cNvSpPr>
          <p:nvPr>
            <p:ph type="body" sz="quarter" idx="1"/>
          </p:nvPr>
        </p:nvSpPr>
        <p:spPr>
          <a:xfrm>
            <a:off x="685799" y="4343400"/>
            <a:ext cx="5486040" cy="4114440"/>
          </a:xfrm>
        </p:spPr>
        <p:txBody>
          <a:bodyPr wrap="square" lIns="91440" tIns="91440" rIns="91440" bIns="91440" anchor="t">
            <a:noAutofit/>
          </a:bodyPr>
          <a:lstStyle/>
          <a:p>
            <a:endParaRPr lang="en-US"/>
          </a:p>
        </p:txBody>
      </p:sp>
    </p:spTree>
    <p:extLst>
      <p:ext uri="{BB962C8B-B14F-4D97-AF65-F5344CB8AC3E}">
        <p14:creationId xmlns:p14="http://schemas.microsoft.com/office/powerpoint/2010/main" val="24936405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xmlns="" id="{A1A0AB10-7250-40D0-A885-259102F65E9C}"/>
              </a:ext>
            </a:extLst>
          </p:cNvPr>
          <p:cNvSpPr txBox="1">
            <a:spLocks noGrp="1"/>
          </p:cNvSpPr>
          <p:nvPr>
            <p:ph type="sldNum" sz="quarter" idx="5"/>
          </p:nvPr>
        </p:nvSpPr>
        <p:spPr>
          <a:ln/>
        </p:spPr>
        <p:txBody>
          <a:bodyPr lIns="0" tIns="0" rIns="0" bIns="0" anchor="b" anchorCtr="0">
            <a:noAutofit/>
          </a:bodyPr>
          <a:lstStyle/>
          <a:p>
            <a:pPr lvl="0"/>
            <a:fld id="{6DF5100F-9D21-42AB-8101-E05EA5CFECAD}" type="slidenum">
              <a:rPr/>
              <a:pPr lvl="0"/>
              <a:t>2</a:t>
            </a:fld>
            <a:endParaRPr lang="en-US"/>
          </a:p>
        </p:txBody>
      </p:sp>
      <p:sp>
        <p:nvSpPr>
          <p:cNvPr id="2" name="Google Shape;70;g1ebd36463f8_0_0:notes">
            <a:extLst>
              <a:ext uri="{FF2B5EF4-FFF2-40B4-BE49-F238E27FC236}">
                <a16:creationId xmlns:a16="http://schemas.microsoft.com/office/drawing/2014/main" xmlns="" id="{EE8265B4-3A91-477D-A857-B1547415FE2D}"/>
              </a:ext>
            </a:extLst>
          </p:cNvPr>
          <p:cNvSpPr>
            <a:spLocks noGrp="1" noRot="1" noChangeAspect="1" noResize="1"/>
          </p:cNvSpPr>
          <p:nvPr>
            <p:ph type="sldImg"/>
          </p:nvPr>
        </p:nvSpPr>
        <p:spPr>
          <a:xfrm>
            <a:off x="381000" y="685800"/>
            <a:ext cx="6096000" cy="3429000"/>
          </a:xfrm>
          <a:solidFill>
            <a:srgbClr val="729FCF"/>
          </a:solidFill>
          <a:ln w="25400">
            <a:solidFill>
              <a:srgbClr val="3465A4"/>
            </a:solidFill>
            <a:prstDash val="solid"/>
          </a:ln>
        </p:spPr>
      </p:sp>
      <p:sp>
        <p:nvSpPr>
          <p:cNvPr id="3" name="Google Shape;71;g1ebd36463f8_0_0:notes">
            <a:extLst>
              <a:ext uri="{FF2B5EF4-FFF2-40B4-BE49-F238E27FC236}">
                <a16:creationId xmlns:a16="http://schemas.microsoft.com/office/drawing/2014/main" xmlns="" id="{E5747EDB-20EA-48AD-AFFA-DD847FEDA96F}"/>
              </a:ext>
            </a:extLst>
          </p:cNvPr>
          <p:cNvSpPr txBox="1">
            <a:spLocks noGrp="1"/>
          </p:cNvSpPr>
          <p:nvPr>
            <p:ph type="body" sz="quarter" idx="1"/>
          </p:nvPr>
        </p:nvSpPr>
        <p:spPr>
          <a:xfrm>
            <a:off x="685799" y="4343400"/>
            <a:ext cx="5486040" cy="4114440"/>
          </a:xfrm>
        </p:spPr>
        <p:txBody>
          <a:bodyPr wrap="square" lIns="91440" tIns="91440" rIns="91440" bIns="91440" anchor="t">
            <a:noAutofit/>
          </a:bodyPr>
          <a:lstStyle/>
          <a:p>
            <a:pPr marL="0" lvl="0" indent="0" algn="just" rtl="0">
              <a:lnSpc>
                <a:spcPct val="150000"/>
              </a:lnSpc>
              <a:tabLst>
                <a:tab pos="0" algn="l"/>
              </a:tabLst>
            </a:pPr>
            <a:r>
              <a:rPr lang="en-US" sz="1100"/>
              <a:t>Marriott international services are mainly provided with offers regarding hotel reservations, accommodations, flight and hotel packages, rental services and for the vacation purposes. Along with this, Marriot international is playing a major role in loyalty programs which are based on Ritz Carlton rewards, Marriott Bonvoy, Starwood Preferred, and Marriott rewards. In the hospitality industry, Marriott is playing a major role regarding franchises, operators, timeshare properties, license lodging, and residential purposes. JW Marriott is playing a major role in creating a better experience and environment for the hotel which is inspiring the customer's spirit and mind towards Marriott. The vision statement of JW Marriott is based on making the world’s best travel company through its better services. JW Marriott is the most popular portfolio industry which is based on 30 brands among the 139 countries. The main purpose of JW Marriott is to develop the consumers' lives by creating a supreme vacation along with pleasant experiences. The core values of Marriott are based on five major aspects those are including serving better services, putting people as their first priority, developing excellence, and integrity, and embracing changes.</a:t>
            </a:r>
          </a:p>
          <a:p>
            <a:pPr marL="0" lvl="0" indent="0" algn="l" rtl="0">
              <a:tabLst>
                <a:tab pos="0" algn="l"/>
              </a:tabLst>
            </a:pPr>
            <a:endParaRPr lang="en-US" sz="1100"/>
          </a:p>
        </p:txBody>
      </p:sp>
    </p:spTree>
    <p:extLst>
      <p:ext uri="{BB962C8B-B14F-4D97-AF65-F5344CB8AC3E}">
        <p14:creationId xmlns:p14="http://schemas.microsoft.com/office/powerpoint/2010/main" val="27447182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xmlns="" id="{320D40DD-C08C-4CD1-9D6C-1DDBD92FAA3D}"/>
              </a:ext>
            </a:extLst>
          </p:cNvPr>
          <p:cNvSpPr txBox="1">
            <a:spLocks noGrp="1"/>
          </p:cNvSpPr>
          <p:nvPr>
            <p:ph type="sldNum" sz="quarter" idx="5"/>
          </p:nvPr>
        </p:nvSpPr>
        <p:spPr>
          <a:ln/>
        </p:spPr>
        <p:txBody>
          <a:bodyPr lIns="0" tIns="0" rIns="0" bIns="0" anchor="b" anchorCtr="0">
            <a:noAutofit/>
          </a:bodyPr>
          <a:lstStyle/>
          <a:p>
            <a:pPr lvl="0"/>
            <a:fld id="{F571AE10-0E7E-4D9D-8289-F972B154E773}" type="slidenum">
              <a:rPr/>
              <a:pPr lvl="0"/>
              <a:t>3</a:t>
            </a:fld>
            <a:endParaRPr lang="en-US"/>
          </a:p>
        </p:txBody>
      </p:sp>
      <p:sp>
        <p:nvSpPr>
          <p:cNvPr id="2" name="Google Shape;79;g1ebd36463f8_0_5:notes">
            <a:extLst>
              <a:ext uri="{FF2B5EF4-FFF2-40B4-BE49-F238E27FC236}">
                <a16:creationId xmlns:a16="http://schemas.microsoft.com/office/drawing/2014/main" xmlns="" id="{B8079DF2-F833-4628-9233-CCC4B0DAEE4A}"/>
              </a:ext>
            </a:extLst>
          </p:cNvPr>
          <p:cNvSpPr>
            <a:spLocks noGrp="1" noRot="1" noChangeAspect="1" noResize="1"/>
          </p:cNvSpPr>
          <p:nvPr>
            <p:ph type="sldImg"/>
          </p:nvPr>
        </p:nvSpPr>
        <p:spPr>
          <a:xfrm>
            <a:off x="381000" y="685800"/>
            <a:ext cx="6096000" cy="3429000"/>
          </a:xfrm>
          <a:solidFill>
            <a:srgbClr val="729FCF"/>
          </a:solidFill>
          <a:ln w="25400">
            <a:solidFill>
              <a:srgbClr val="3465A4"/>
            </a:solidFill>
            <a:prstDash val="solid"/>
          </a:ln>
        </p:spPr>
      </p:sp>
      <p:sp>
        <p:nvSpPr>
          <p:cNvPr id="3" name="Google Shape;80;g1ebd36463f8_0_5:notes">
            <a:extLst>
              <a:ext uri="{FF2B5EF4-FFF2-40B4-BE49-F238E27FC236}">
                <a16:creationId xmlns:a16="http://schemas.microsoft.com/office/drawing/2014/main" xmlns="" id="{6C77AA62-F7AE-4679-9734-BCC1E5924663}"/>
              </a:ext>
            </a:extLst>
          </p:cNvPr>
          <p:cNvSpPr txBox="1">
            <a:spLocks noGrp="1"/>
          </p:cNvSpPr>
          <p:nvPr>
            <p:ph type="body" sz="quarter" idx="1"/>
          </p:nvPr>
        </p:nvSpPr>
        <p:spPr>
          <a:xfrm>
            <a:off x="685799" y="4343400"/>
            <a:ext cx="5486040" cy="4114440"/>
          </a:xfrm>
        </p:spPr>
        <p:txBody>
          <a:bodyPr wrap="square" lIns="91440" tIns="91440" rIns="91440" bIns="91440" anchor="t">
            <a:noAutofit/>
          </a:bodyPr>
          <a:lstStyle/>
          <a:p>
            <a:pPr marL="0" lvl="0" indent="0" algn="just" rtl="0">
              <a:lnSpc>
                <a:spcPct val="150000"/>
              </a:lnSpc>
              <a:tabLst>
                <a:tab pos="0" algn="l"/>
              </a:tabLst>
            </a:pPr>
            <a:r>
              <a:rPr lang="en-US" sz="1100"/>
              <a:t>The brand image of JW Marriott is based on four major aspects those are included quality, consistency, trust, and reliability. Those key factors are playing a major role in the senior living services business for JW Marriott. The target audience of JW Marriott is mainly seeking a quite atmosphere for accommodation purposes. The targeting strategy for JW Marriott is based on a geographic segmentation strategy with the help of these consumers is able to meet the demand of the customers. The main consumer of JW Marriott are includes travelers, families, tourists, and businesses.</a:t>
            </a:r>
          </a:p>
          <a:p>
            <a:pPr marL="0" lvl="0" indent="0" algn="l" rtl="0">
              <a:tabLst>
                <a:tab pos="0" algn="l"/>
              </a:tabLst>
            </a:pPr>
            <a:endParaRPr lang="en-US" sz="1100"/>
          </a:p>
        </p:txBody>
      </p:sp>
    </p:spTree>
    <p:extLst>
      <p:ext uri="{BB962C8B-B14F-4D97-AF65-F5344CB8AC3E}">
        <p14:creationId xmlns:p14="http://schemas.microsoft.com/office/powerpoint/2010/main" val="24762144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xmlns="" id="{CB07B070-EC71-47BD-B792-1D928761C368}"/>
              </a:ext>
            </a:extLst>
          </p:cNvPr>
          <p:cNvSpPr txBox="1">
            <a:spLocks noGrp="1"/>
          </p:cNvSpPr>
          <p:nvPr>
            <p:ph type="sldNum" sz="quarter" idx="5"/>
          </p:nvPr>
        </p:nvSpPr>
        <p:spPr>
          <a:ln/>
        </p:spPr>
        <p:txBody>
          <a:bodyPr lIns="0" tIns="0" rIns="0" bIns="0" anchor="b" anchorCtr="0">
            <a:noAutofit/>
          </a:bodyPr>
          <a:lstStyle/>
          <a:p>
            <a:pPr lvl="0"/>
            <a:fld id="{C0F092B1-D2CE-4E34-9067-727BD7C47D4F}" type="slidenum">
              <a:rPr/>
              <a:pPr lvl="0"/>
              <a:t>4</a:t>
            </a:fld>
            <a:endParaRPr lang="en-US"/>
          </a:p>
        </p:txBody>
      </p:sp>
      <p:sp>
        <p:nvSpPr>
          <p:cNvPr id="2" name="Google Shape;95;g1ebd36463f8_0_15:notes">
            <a:extLst>
              <a:ext uri="{FF2B5EF4-FFF2-40B4-BE49-F238E27FC236}">
                <a16:creationId xmlns:a16="http://schemas.microsoft.com/office/drawing/2014/main" xmlns="" id="{1B55998E-9444-43CE-99A1-D596B516D9EF}"/>
              </a:ext>
            </a:extLst>
          </p:cNvPr>
          <p:cNvSpPr>
            <a:spLocks noGrp="1" noRot="1" noChangeAspect="1" noResize="1"/>
          </p:cNvSpPr>
          <p:nvPr>
            <p:ph type="sldImg"/>
          </p:nvPr>
        </p:nvSpPr>
        <p:spPr>
          <a:xfrm>
            <a:off x="381000" y="685800"/>
            <a:ext cx="6096000" cy="3429000"/>
          </a:xfrm>
          <a:solidFill>
            <a:srgbClr val="729FCF"/>
          </a:solidFill>
          <a:ln w="25400">
            <a:solidFill>
              <a:srgbClr val="3465A4"/>
            </a:solidFill>
            <a:prstDash val="solid"/>
          </a:ln>
        </p:spPr>
      </p:sp>
      <p:sp>
        <p:nvSpPr>
          <p:cNvPr id="3" name="Google Shape;96;g1ebd36463f8_0_15:notes">
            <a:extLst>
              <a:ext uri="{FF2B5EF4-FFF2-40B4-BE49-F238E27FC236}">
                <a16:creationId xmlns:a16="http://schemas.microsoft.com/office/drawing/2014/main" xmlns="" id="{6F1CD0DC-3C0A-4E26-ACDD-4A998D5EF938}"/>
              </a:ext>
            </a:extLst>
          </p:cNvPr>
          <p:cNvSpPr txBox="1">
            <a:spLocks noGrp="1"/>
          </p:cNvSpPr>
          <p:nvPr>
            <p:ph type="body" sz="quarter" idx="1"/>
          </p:nvPr>
        </p:nvSpPr>
        <p:spPr>
          <a:xfrm>
            <a:off x="685799" y="4343400"/>
            <a:ext cx="5486040" cy="4114440"/>
          </a:xfrm>
        </p:spPr>
        <p:txBody>
          <a:bodyPr wrap="square" lIns="91440" tIns="91440" rIns="91440" bIns="91440" anchor="t">
            <a:noAutofit/>
          </a:bodyPr>
          <a:lstStyle/>
          <a:p>
            <a:pPr marL="0" lvl="0" indent="0" algn="just" rtl="0">
              <a:lnSpc>
                <a:spcPct val="150000"/>
              </a:lnSpc>
              <a:tabLst>
                <a:tab pos="0" algn="l"/>
              </a:tabLst>
            </a:pPr>
            <a:r>
              <a:rPr lang="en-US" sz="1100">
                <a:solidFill>
                  <a:srgbClr val="000000"/>
                </a:solidFill>
              </a:rPr>
              <a:t>The scope of the Marriott hotel industry is based on lodging, food and beverage, events, tourism, travel, and events. Along with this, entertainment, recreation, and accommodation are the major scope for the JW Marriott hotel industry.</a:t>
            </a:r>
          </a:p>
          <a:p>
            <a:pPr marL="0" lvl="0" indent="0" algn="just" rtl="0">
              <a:lnSpc>
                <a:spcPct val="150000"/>
              </a:lnSpc>
              <a:spcBef>
                <a:spcPts val="1199"/>
              </a:spcBef>
              <a:tabLst>
                <a:tab pos="0" algn="l"/>
              </a:tabLst>
            </a:pPr>
            <a:r>
              <a:rPr lang="en-US" sz="1200">
                <a:solidFill>
                  <a:srgbClr val="000000"/>
                </a:solidFill>
              </a:rPr>
              <a:t> </a:t>
            </a:r>
          </a:p>
          <a:p>
            <a:pPr marL="0" lvl="0" indent="0" algn="l" rtl="0">
              <a:spcBef>
                <a:spcPts val="1199"/>
              </a:spcBef>
              <a:tabLst>
                <a:tab pos="0" algn="l"/>
              </a:tabLst>
            </a:pPr>
            <a:endParaRPr lang="en-US" sz="1100">
              <a:solidFill>
                <a:srgbClr val="000000"/>
              </a:solidFill>
            </a:endParaRPr>
          </a:p>
        </p:txBody>
      </p:sp>
    </p:spTree>
    <p:extLst>
      <p:ext uri="{BB962C8B-B14F-4D97-AF65-F5344CB8AC3E}">
        <p14:creationId xmlns:p14="http://schemas.microsoft.com/office/powerpoint/2010/main" val="3517851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xmlns="" id="{D8D15AFA-6EDE-4F1B-BDA3-D6C70C81E45C}"/>
              </a:ext>
            </a:extLst>
          </p:cNvPr>
          <p:cNvSpPr txBox="1">
            <a:spLocks noGrp="1"/>
          </p:cNvSpPr>
          <p:nvPr>
            <p:ph type="sldNum" sz="quarter" idx="5"/>
          </p:nvPr>
        </p:nvSpPr>
        <p:spPr>
          <a:ln/>
        </p:spPr>
        <p:txBody>
          <a:bodyPr lIns="0" tIns="0" rIns="0" bIns="0" anchor="b" anchorCtr="0">
            <a:noAutofit/>
          </a:bodyPr>
          <a:lstStyle/>
          <a:p>
            <a:pPr lvl="0"/>
            <a:fld id="{508A9635-0BB1-4B48-8E77-AFCDCB549E3B}" type="slidenum">
              <a:rPr/>
              <a:pPr lvl="0"/>
              <a:t>5</a:t>
            </a:fld>
            <a:endParaRPr lang="en-US"/>
          </a:p>
        </p:txBody>
      </p:sp>
      <p:sp>
        <p:nvSpPr>
          <p:cNvPr id="2" name="Google Shape;87;g1ebd36463f8_0_10:notes">
            <a:extLst>
              <a:ext uri="{FF2B5EF4-FFF2-40B4-BE49-F238E27FC236}">
                <a16:creationId xmlns:a16="http://schemas.microsoft.com/office/drawing/2014/main" xmlns="" id="{134F1F16-CDC5-41C0-B9D1-E8534606F60A}"/>
              </a:ext>
            </a:extLst>
          </p:cNvPr>
          <p:cNvSpPr>
            <a:spLocks noGrp="1" noRot="1" noChangeAspect="1" noResize="1"/>
          </p:cNvSpPr>
          <p:nvPr>
            <p:ph type="sldImg"/>
          </p:nvPr>
        </p:nvSpPr>
        <p:spPr>
          <a:xfrm>
            <a:off x="381000" y="685800"/>
            <a:ext cx="6096000" cy="3429000"/>
          </a:xfrm>
          <a:solidFill>
            <a:srgbClr val="729FCF"/>
          </a:solidFill>
          <a:ln w="25400">
            <a:solidFill>
              <a:srgbClr val="3465A4"/>
            </a:solidFill>
            <a:prstDash val="solid"/>
          </a:ln>
        </p:spPr>
      </p:sp>
      <p:sp>
        <p:nvSpPr>
          <p:cNvPr id="3" name="Google Shape;88;g1ebd36463f8_0_10:notes">
            <a:extLst>
              <a:ext uri="{FF2B5EF4-FFF2-40B4-BE49-F238E27FC236}">
                <a16:creationId xmlns:a16="http://schemas.microsoft.com/office/drawing/2014/main" xmlns="" id="{1832301F-395D-422B-9D00-EC2C01213C23}"/>
              </a:ext>
            </a:extLst>
          </p:cNvPr>
          <p:cNvSpPr txBox="1">
            <a:spLocks noGrp="1"/>
          </p:cNvSpPr>
          <p:nvPr>
            <p:ph type="body" sz="quarter" idx="1"/>
          </p:nvPr>
        </p:nvSpPr>
        <p:spPr>
          <a:xfrm>
            <a:off x="685799" y="4343400"/>
            <a:ext cx="5486040" cy="4114440"/>
          </a:xfrm>
        </p:spPr>
        <p:txBody>
          <a:bodyPr wrap="square" lIns="91440" tIns="91440" rIns="91440" bIns="91440" anchor="t">
            <a:noAutofit/>
          </a:bodyPr>
          <a:lstStyle/>
          <a:p>
            <a:pPr marL="0" lvl="0" indent="0" algn="just" rtl="0">
              <a:lnSpc>
                <a:spcPct val="150000"/>
              </a:lnSpc>
              <a:tabLst>
                <a:tab pos="0" algn="l"/>
              </a:tabLst>
            </a:pPr>
            <a:r>
              <a:rPr lang="en-US" sz="1100" dirty="0"/>
              <a:t>The nature of the guest services and facilities is based on the G.U.E.S.T model. It is based on greet, use establishes, and thank. They are greeting guest whenever they see them, use their names and establishes their needs and showing proper interest in their guest, and thank them always. By following the customer experience strategy JW Marriott is able to meet the needs of the customers and able to provide better hotel services.</a:t>
            </a:r>
          </a:p>
          <a:p>
            <a:pPr marL="0" lvl="0" indent="0" algn="l" rtl="0">
              <a:tabLst>
                <a:tab pos="0" algn="l"/>
              </a:tabLst>
            </a:pPr>
            <a:endParaRPr lang="en-US" sz="1100" dirty="0"/>
          </a:p>
        </p:txBody>
      </p:sp>
    </p:spTree>
    <p:extLst>
      <p:ext uri="{BB962C8B-B14F-4D97-AF65-F5344CB8AC3E}">
        <p14:creationId xmlns:p14="http://schemas.microsoft.com/office/powerpoint/2010/main" val="41108320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xmlns="" id="{4EAC4AE9-D247-4D2C-B40E-5E4C71A8AEFE}"/>
              </a:ext>
            </a:extLst>
          </p:cNvPr>
          <p:cNvSpPr txBox="1">
            <a:spLocks noGrp="1"/>
          </p:cNvSpPr>
          <p:nvPr>
            <p:ph type="sldNum" sz="quarter" idx="5"/>
          </p:nvPr>
        </p:nvSpPr>
        <p:spPr>
          <a:ln/>
        </p:spPr>
        <p:txBody>
          <a:bodyPr lIns="0" tIns="0" rIns="0" bIns="0" anchor="b" anchorCtr="0">
            <a:noAutofit/>
          </a:bodyPr>
          <a:lstStyle/>
          <a:p>
            <a:pPr lvl="0"/>
            <a:fld id="{C5D5262C-6518-4B44-80CE-32F6FFF169DA}" type="slidenum">
              <a:rPr/>
              <a:pPr lvl="0"/>
              <a:t>6</a:t>
            </a:fld>
            <a:endParaRPr lang="en-US"/>
          </a:p>
        </p:txBody>
      </p:sp>
      <p:sp>
        <p:nvSpPr>
          <p:cNvPr id="2" name="Google Shape;104;g1ebd36463f8_0_20:notes">
            <a:extLst>
              <a:ext uri="{FF2B5EF4-FFF2-40B4-BE49-F238E27FC236}">
                <a16:creationId xmlns:a16="http://schemas.microsoft.com/office/drawing/2014/main" xmlns="" id="{D12C4A47-24DD-473D-992F-A3EC038197AA}"/>
              </a:ext>
            </a:extLst>
          </p:cNvPr>
          <p:cNvSpPr>
            <a:spLocks noGrp="1" noRot="1" noChangeAspect="1" noResize="1"/>
          </p:cNvSpPr>
          <p:nvPr>
            <p:ph type="sldImg"/>
          </p:nvPr>
        </p:nvSpPr>
        <p:spPr>
          <a:xfrm>
            <a:off x="381000" y="685800"/>
            <a:ext cx="6096000" cy="3429000"/>
          </a:xfrm>
          <a:solidFill>
            <a:srgbClr val="729FCF"/>
          </a:solidFill>
          <a:ln w="25400">
            <a:solidFill>
              <a:srgbClr val="3465A4"/>
            </a:solidFill>
            <a:prstDash val="solid"/>
          </a:ln>
        </p:spPr>
      </p:sp>
      <p:sp>
        <p:nvSpPr>
          <p:cNvPr id="3" name="Google Shape;105;g1ebd36463f8_0_20:notes">
            <a:extLst>
              <a:ext uri="{FF2B5EF4-FFF2-40B4-BE49-F238E27FC236}">
                <a16:creationId xmlns:a16="http://schemas.microsoft.com/office/drawing/2014/main" xmlns="" id="{AE3703D6-AA15-48A2-AF83-14621EA67466}"/>
              </a:ext>
            </a:extLst>
          </p:cNvPr>
          <p:cNvSpPr txBox="1">
            <a:spLocks noGrp="1"/>
          </p:cNvSpPr>
          <p:nvPr>
            <p:ph type="body" sz="quarter" idx="1"/>
          </p:nvPr>
        </p:nvSpPr>
        <p:spPr>
          <a:xfrm>
            <a:off x="685799" y="4343400"/>
            <a:ext cx="5486040" cy="4114440"/>
          </a:xfrm>
        </p:spPr>
        <p:txBody>
          <a:bodyPr wrap="square" lIns="91440" tIns="91440" rIns="91440" bIns="91440" anchor="t">
            <a:noAutofit/>
          </a:bodyPr>
          <a:lstStyle/>
          <a:p>
            <a:pPr marL="0" lvl="0" indent="0" algn="just" rtl="0">
              <a:lnSpc>
                <a:spcPct val="150000"/>
              </a:lnSpc>
              <a:tabLst>
                <a:tab pos="0" algn="l"/>
              </a:tabLst>
            </a:pPr>
            <a:r>
              <a:rPr lang="en-US" sz="1100"/>
              <a:t>The role of the guest services in the JW Marriott is able to meet the demand and the needs of the guests and their expectations and able to provide better quality services to the people. The role is based on assisting guests with check-out and check-in procedures, providing the proper information regarding he customer services, and better accommodations to the guests for being courteous and attentive.</a:t>
            </a:r>
          </a:p>
          <a:p>
            <a:pPr marL="0" lvl="0" indent="0" algn="l" rtl="0">
              <a:tabLst>
                <a:tab pos="0" algn="l"/>
              </a:tabLst>
            </a:pPr>
            <a:endParaRPr lang="en-US" sz="1100"/>
          </a:p>
        </p:txBody>
      </p:sp>
    </p:spTree>
    <p:extLst>
      <p:ext uri="{BB962C8B-B14F-4D97-AF65-F5344CB8AC3E}">
        <p14:creationId xmlns:p14="http://schemas.microsoft.com/office/powerpoint/2010/main" val="20230896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xmlns="" id="{2578F021-C25C-473D-8E19-E5BCDCD25A0B}"/>
              </a:ext>
            </a:extLst>
          </p:cNvPr>
          <p:cNvSpPr txBox="1">
            <a:spLocks noGrp="1"/>
          </p:cNvSpPr>
          <p:nvPr>
            <p:ph type="sldNum" sz="quarter" idx="5"/>
          </p:nvPr>
        </p:nvSpPr>
        <p:spPr>
          <a:ln/>
        </p:spPr>
        <p:txBody>
          <a:bodyPr lIns="0" tIns="0" rIns="0" bIns="0" anchor="b" anchorCtr="0">
            <a:noAutofit/>
          </a:bodyPr>
          <a:lstStyle/>
          <a:p>
            <a:pPr lvl="0"/>
            <a:fld id="{02DF0998-05CE-4A4E-9B66-D6FAF5DBA902}" type="slidenum">
              <a:rPr/>
              <a:pPr lvl="0"/>
              <a:t>7</a:t>
            </a:fld>
            <a:endParaRPr lang="en-US"/>
          </a:p>
        </p:txBody>
      </p:sp>
      <p:sp>
        <p:nvSpPr>
          <p:cNvPr id="2" name="Google Shape;112;g1ebd36463f8_0_25:notes">
            <a:extLst>
              <a:ext uri="{FF2B5EF4-FFF2-40B4-BE49-F238E27FC236}">
                <a16:creationId xmlns:a16="http://schemas.microsoft.com/office/drawing/2014/main" xmlns="" id="{2AA489A6-BBB3-4EFC-8188-E92B9BA02372}"/>
              </a:ext>
            </a:extLst>
          </p:cNvPr>
          <p:cNvSpPr>
            <a:spLocks noGrp="1" noRot="1" noChangeAspect="1" noResize="1"/>
          </p:cNvSpPr>
          <p:nvPr>
            <p:ph type="sldImg"/>
          </p:nvPr>
        </p:nvSpPr>
        <p:spPr>
          <a:xfrm>
            <a:off x="381000" y="685800"/>
            <a:ext cx="6096000" cy="3429000"/>
          </a:xfrm>
          <a:solidFill>
            <a:srgbClr val="729FCF"/>
          </a:solidFill>
          <a:ln w="25400">
            <a:solidFill>
              <a:srgbClr val="3465A4"/>
            </a:solidFill>
            <a:prstDash val="solid"/>
          </a:ln>
        </p:spPr>
      </p:sp>
      <p:sp>
        <p:nvSpPr>
          <p:cNvPr id="3" name="Google Shape;113;g1ebd36463f8_0_25:notes">
            <a:extLst>
              <a:ext uri="{FF2B5EF4-FFF2-40B4-BE49-F238E27FC236}">
                <a16:creationId xmlns:a16="http://schemas.microsoft.com/office/drawing/2014/main" xmlns="" id="{A3BA6AF5-3099-4AC9-9349-5ED245FB3490}"/>
              </a:ext>
            </a:extLst>
          </p:cNvPr>
          <p:cNvSpPr txBox="1">
            <a:spLocks noGrp="1"/>
          </p:cNvSpPr>
          <p:nvPr>
            <p:ph type="body" sz="quarter" idx="1"/>
          </p:nvPr>
        </p:nvSpPr>
        <p:spPr>
          <a:xfrm>
            <a:off x="685799" y="4343400"/>
            <a:ext cx="5486040" cy="4114440"/>
          </a:xfrm>
        </p:spPr>
        <p:txBody>
          <a:bodyPr wrap="square" lIns="91440" tIns="91440" rIns="91440" bIns="91440" anchor="t">
            <a:noAutofit/>
          </a:bodyPr>
          <a:lstStyle/>
          <a:p>
            <a:pPr marL="0" lvl="0" indent="0" algn="just" rtl="0">
              <a:lnSpc>
                <a:spcPct val="150000"/>
              </a:lnSpc>
              <a:tabLst>
                <a:tab pos="0" algn="l"/>
              </a:tabLst>
            </a:pPr>
            <a:r>
              <a:rPr lang="en-US" sz="1100"/>
              <a:t>The role of guest services is based on handling the needs of visitors, determining the guest satisfaction level, and determining front desk operation. Along with this, the role of the guest services is based on the performance of the employee, creating a proper strategy and the revenue for the development of productivity, profitability, and the development of revenue in the hotel industry.</a:t>
            </a:r>
          </a:p>
          <a:p>
            <a:pPr marL="0" lvl="0" indent="0" algn="l" rtl="0">
              <a:tabLst>
                <a:tab pos="0" algn="l"/>
              </a:tabLst>
            </a:pPr>
            <a:endParaRPr lang="en-US" sz="1100"/>
          </a:p>
        </p:txBody>
      </p:sp>
    </p:spTree>
    <p:extLst>
      <p:ext uri="{BB962C8B-B14F-4D97-AF65-F5344CB8AC3E}">
        <p14:creationId xmlns:p14="http://schemas.microsoft.com/office/powerpoint/2010/main" val="12863160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xmlns="" id="{E1DC9898-5082-4435-86A2-EA0059EF34A4}"/>
              </a:ext>
            </a:extLst>
          </p:cNvPr>
          <p:cNvSpPr txBox="1">
            <a:spLocks noGrp="1"/>
          </p:cNvSpPr>
          <p:nvPr>
            <p:ph type="sldNum" sz="quarter" idx="5"/>
          </p:nvPr>
        </p:nvSpPr>
        <p:spPr>
          <a:ln/>
        </p:spPr>
        <p:txBody>
          <a:bodyPr lIns="0" tIns="0" rIns="0" bIns="0" anchor="b" anchorCtr="0">
            <a:noAutofit/>
          </a:bodyPr>
          <a:lstStyle/>
          <a:p>
            <a:pPr lvl="0"/>
            <a:fld id="{36E361EF-D4E8-4D51-80AF-B97D1182A405}" type="slidenum">
              <a:rPr/>
              <a:pPr lvl="0"/>
              <a:t>8</a:t>
            </a:fld>
            <a:endParaRPr lang="en-US"/>
          </a:p>
        </p:txBody>
      </p:sp>
      <p:sp>
        <p:nvSpPr>
          <p:cNvPr id="2" name="Google Shape;120;g1ebd36463f8_0_30:notes">
            <a:extLst>
              <a:ext uri="{FF2B5EF4-FFF2-40B4-BE49-F238E27FC236}">
                <a16:creationId xmlns:a16="http://schemas.microsoft.com/office/drawing/2014/main" xmlns="" id="{42349910-943E-415A-A812-861E97896A07}"/>
              </a:ext>
            </a:extLst>
          </p:cNvPr>
          <p:cNvSpPr>
            <a:spLocks noGrp="1" noRot="1" noChangeAspect="1" noResize="1"/>
          </p:cNvSpPr>
          <p:nvPr>
            <p:ph type="sldImg"/>
          </p:nvPr>
        </p:nvSpPr>
        <p:spPr>
          <a:xfrm>
            <a:off x="381000" y="685800"/>
            <a:ext cx="6096000" cy="3429000"/>
          </a:xfrm>
          <a:solidFill>
            <a:srgbClr val="729FCF"/>
          </a:solidFill>
          <a:ln w="25400">
            <a:solidFill>
              <a:srgbClr val="3465A4"/>
            </a:solidFill>
            <a:prstDash val="solid"/>
          </a:ln>
        </p:spPr>
      </p:sp>
      <p:sp>
        <p:nvSpPr>
          <p:cNvPr id="3" name="Google Shape;121;g1ebd36463f8_0_30:notes">
            <a:extLst>
              <a:ext uri="{FF2B5EF4-FFF2-40B4-BE49-F238E27FC236}">
                <a16:creationId xmlns:a16="http://schemas.microsoft.com/office/drawing/2014/main" xmlns="" id="{57784270-602F-497C-B05B-0ECF3C3885CD}"/>
              </a:ext>
            </a:extLst>
          </p:cNvPr>
          <p:cNvSpPr txBox="1">
            <a:spLocks noGrp="1"/>
          </p:cNvSpPr>
          <p:nvPr>
            <p:ph type="body" sz="quarter" idx="1"/>
          </p:nvPr>
        </p:nvSpPr>
        <p:spPr>
          <a:xfrm>
            <a:off x="685799" y="4343400"/>
            <a:ext cx="5486040" cy="4114440"/>
          </a:xfrm>
        </p:spPr>
        <p:txBody>
          <a:bodyPr wrap="square" lIns="91440" tIns="91440" rIns="91440" bIns="91440" anchor="t">
            <a:noAutofit/>
          </a:bodyPr>
          <a:lstStyle/>
          <a:p>
            <a:pPr marL="0" lvl="0" indent="0" algn="just" rtl="0">
              <a:lnSpc>
                <a:spcPct val="150000"/>
              </a:lnSpc>
              <a:tabLst>
                <a:tab pos="0" algn="l"/>
              </a:tabLst>
            </a:pPr>
            <a:r>
              <a:rPr lang="en-US" sz="1100"/>
              <a:t>The function of the guest services is based on providing the needs of the guests in an efficient manner and managing Guest confidentiality. The function of guest services is able to create a better relationship between the establishment and the guests. The function of guest services is based on honesty, respect, patients, and proper knowledge of the hotel industry.</a:t>
            </a:r>
          </a:p>
          <a:p>
            <a:pPr marL="0" lvl="0" indent="0" algn="l" rtl="0">
              <a:tabLst>
                <a:tab pos="0" algn="l"/>
              </a:tabLst>
            </a:pPr>
            <a:endParaRPr lang="en-US" sz="1100"/>
          </a:p>
        </p:txBody>
      </p:sp>
    </p:spTree>
    <p:extLst>
      <p:ext uri="{BB962C8B-B14F-4D97-AF65-F5344CB8AC3E}">
        <p14:creationId xmlns:p14="http://schemas.microsoft.com/office/powerpoint/2010/main" val="20944171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xmlns="" id="{D40B202B-9C7A-4670-891C-2077F6906789}"/>
              </a:ext>
            </a:extLst>
          </p:cNvPr>
          <p:cNvSpPr txBox="1">
            <a:spLocks noGrp="1"/>
          </p:cNvSpPr>
          <p:nvPr>
            <p:ph type="sldNum" sz="quarter" idx="5"/>
          </p:nvPr>
        </p:nvSpPr>
        <p:spPr>
          <a:ln/>
        </p:spPr>
        <p:txBody>
          <a:bodyPr lIns="0" tIns="0" rIns="0" bIns="0" anchor="b" anchorCtr="0">
            <a:noAutofit/>
          </a:bodyPr>
          <a:lstStyle/>
          <a:p>
            <a:pPr lvl="0"/>
            <a:fld id="{FEF816BF-F0E0-4A3D-A2C7-03AA917648AE}" type="slidenum">
              <a:rPr/>
              <a:pPr lvl="0"/>
              <a:t>9</a:t>
            </a:fld>
            <a:endParaRPr lang="en-US"/>
          </a:p>
        </p:txBody>
      </p:sp>
      <p:sp>
        <p:nvSpPr>
          <p:cNvPr id="2" name="Google Shape;129;g1ebd36463f8_0_35:notes">
            <a:extLst>
              <a:ext uri="{FF2B5EF4-FFF2-40B4-BE49-F238E27FC236}">
                <a16:creationId xmlns:a16="http://schemas.microsoft.com/office/drawing/2014/main" xmlns="" id="{A145CE92-618D-4634-A79F-5BDEE5B2C54C}"/>
              </a:ext>
            </a:extLst>
          </p:cNvPr>
          <p:cNvSpPr>
            <a:spLocks noGrp="1" noRot="1" noChangeAspect="1" noResize="1"/>
          </p:cNvSpPr>
          <p:nvPr>
            <p:ph type="sldImg"/>
          </p:nvPr>
        </p:nvSpPr>
        <p:spPr>
          <a:xfrm>
            <a:off x="381000" y="685800"/>
            <a:ext cx="6096000" cy="3429000"/>
          </a:xfrm>
          <a:solidFill>
            <a:srgbClr val="729FCF"/>
          </a:solidFill>
          <a:ln w="25400">
            <a:solidFill>
              <a:srgbClr val="3465A4"/>
            </a:solidFill>
            <a:prstDash val="solid"/>
          </a:ln>
        </p:spPr>
      </p:sp>
      <p:sp>
        <p:nvSpPr>
          <p:cNvPr id="3" name="Google Shape;130;g1ebd36463f8_0_35:notes">
            <a:extLst>
              <a:ext uri="{FF2B5EF4-FFF2-40B4-BE49-F238E27FC236}">
                <a16:creationId xmlns:a16="http://schemas.microsoft.com/office/drawing/2014/main" xmlns="" id="{CC0F62B8-AFEB-41E0-B53F-F479507D47C0}"/>
              </a:ext>
            </a:extLst>
          </p:cNvPr>
          <p:cNvSpPr txBox="1">
            <a:spLocks noGrp="1"/>
          </p:cNvSpPr>
          <p:nvPr>
            <p:ph type="body" sz="quarter" idx="1"/>
          </p:nvPr>
        </p:nvSpPr>
        <p:spPr>
          <a:xfrm>
            <a:off x="685799" y="4343400"/>
            <a:ext cx="5486040" cy="4114440"/>
          </a:xfrm>
        </p:spPr>
        <p:txBody>
          <a:bodyPr wrap="square" lIns="91440" tIns="91440" rIns="91440" bIns="91440" anchor="t">
            <a:noAutofit/>
          </a:bodyPr>
          <a:lstStyle/>
          <a:p>
            <a:pPr marL="0" lvl="0" indent="0" algn="just" rtl="0">
              <a:lnSpc>
                <a:spcPct val="150000"/>
              </a:lnSpc>
              <a:spcBef>
                <a:spcPts val="1199"/>
              </a:spcBef>
              <a:tabLst>
                <a:tab pos="0" algn="l"/>
              </a:tabLst>
            </a:pPr>
            <a:r>
              <a:rPr lang="en-US" sz="1200" dirty="0">
                <a:solidFill>
                  <a:srgbClr val="000000"/>
                </a:solidFill>
              </a:rPr>
              <a:t>The importance of hospitality is based on the improvement of business growth. Proper services are helping to develop the importance of hospitality management. Hospitality is important for consumers for feeling a home away from their own homes. Hospitality is playing a major role by showing respect, warmth, and protection for creating better culture and understanding in the hotel industry. Hospitality is playing a major role in developing communication skills, helping to become more proactive, and making travel more affordable and easy for all guests.</a:t>
            </a:r>
          </a:p>
          <a:p>
            <a:pPr marL="0" lvl="0" indent="0" algn="l" rtl="0">
              <a:spcBef>
                <a:spcPts val="1199"/>
              </a:spcBef>
              <a:tabLst>
                <a:tab pos="0" algn="l"/>
              </a:tabLst>
            </a:pPr>
            <a:endParaRPr lang="en-US" sz="1100" dirty="0">
              <a:solidFill>
                <a:srgbClr val="000000"/>
              </a:solidFill>
            </a:endParaRPr>
          </a:p>
        </p:txBody>
      </p:sp>
    </p:spTree>
    <p:extLst>
      <p:ext uri="{BB962C8B-B14F-4D97-AF65-F5344CB8AC3E}">
        <p14:creationId xmlns:p14="http://schemas.microsoft.com/office/powerpoint/2010/main" val="19625094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xmlns="" id="{A7B24280-1FE5-481A-978B-E39B84506AC5}"/>
              </a:ext>
            </a:extLst>
          </p:cNvPr>
          <p:cNvSpPr txBox="1">
            <a:spLocks noGrp="1"/>
          </p:cNvSpPr>
          <p:nvPr>
            <p:ph type="sldNum" sz="quarter" idx="5"/>
          </p:nvPr>
        </p:nvSpPr>
        <p:spPr>
          <a:ln/>
        </p:spPr>
        <p:txBody>
          <a:bodyPr lIns="0" tIns="0" rIns="0" bIns="0" anchor="b" anchorCtr="0">
            <a:noAutofit/>
          </a:bodyPr>
          <a:lstStyle/>
          <a:p>
            <a:pPr lvl="0"/>
            <a:fld id="{14A1DBC0-5B49-472B-B933-EE58C53EA923}" type="slidenum">
              <a:rPr/>
              <a:pPr lvl="0"/>
              <a:t>10</a:t>
            </a:fld>
            <a:endParaRPr lang="en-US"/>
          </a:p>
        </p:txBody>
      </p:sp>
      <p:sp>
        <p:nvSpPr>
          <p:cNvPr id="2" name="Google Shape;140;g1ebd36463f8_0_40:notes">
            <a:extLst>
              <a:ext uri="{FF2B5EF4-FFF2-40B4-BE49-F238E27FC236}">
                <a16:creationId xmlns:a16="http://schemas.microsoft.com/office/drawing/2014/main" xmlns="" id="{AFC92A6B-CC31-4B3F-9EBB-F1255C458038}"/>
              </a:ext>
            </a:extLst>
          </p:cNvPr>
          <p:cNvSpPr>
            <a:spLocks noGrp="1" noRot="1" noChangeAspect="1" noResize="1"/>
          </p:cNvSpPr>
          <p:nvPr>
            <p:ph type="sldImg"/>
          </p:nvPr>
        </p:nvSpPr>
        <p:spPr>
          <a:xfrm>
            <a:off x="381000" y="685800"/>
            <a:ext cx="6096000" cy="3429000"/>
          </a:xfrm>
          <a:solidFill>
            <a:srgbClr val="729FCF"/>
          </a:solidFill>
          <a:ln w="25400">
            <a:solidFill>
              <a:srgbClr val="3465A4"/>
            </a:solidFill>
            <a:prstDash val="solid"/>
          </a:ln>
        </p:spPr>
      </p:sp>
      <p:sp>
        <p:nvSpPr>
          <p:cNvPr id="3" name="Google Shape;141;g1ebd36463f8_0_40:notes">
            <a:extLst>
              <a:ext uri="{FF2B5EF4-FFF2-40B4-BE49-F238E27FC236}">
                <a16:creationId xmlns:a16="http://schemas.microsoft.com/office/drawing/2014/main" xmlns="" id="{9A96DD5D-F9BE-41AD-924C-A73CBC78CA3E}"/>
              </a:ext>
            </a:extLst>
          </p:cNvPr>
          <p:cNvSpPr txBox="1">
            <a:spLocks noGrp="1"/>
          </p:cNvSpPr>
          <p:nvPr>
            <p:ph type="body" sz="quarter" idx="1"/>
          </p:nvPr>
        </p:nvSpPr>
        <p:spPr>
          <a:xfrm>
            <a:off x="685799" y="4343400"/>
            <a:ext cx="5486040" cy="4114440"/>
          </a:xfrm>
        </p:spPr>
        <p:txBody>
          <a:bodyPr wrap="square" lIns="91440" tIns="91440" rIns="91440" bIns="91440" anchor="t">
            <a:noAutofit/>
          </a:bodyPr>
          <a:lstStyle/>
          <a:p>
            <a:pPr marL="0" lvl="0" indent="0" algn="just" rtl="0">
              <a:lnSpc>
                <a:spcPct val="150000"/>
              </a:lnSpc>
              <a:spcBef>
                <a:spcPts val="1199"/>
              </a:spcBef>
              <a:tabLst>
                <a:tab pos="0" algn="l"/>
              </a:tabLst>
            </a:pPr>
            <a:r>
              <a:rPr lang="en-US" sz="1200">
                <a:solidFill>
                  <a:srgbClr val="000000"/>
                </a:solidFill>
              </a:rPr>
              <a:t>Hotels are meeting the gusset expectation by developing various qualities; those are included proper leadership skills, teamwork, mainly mitigating hygiene issues, and communication skills. Along with this, better commitment, organized structure, and enthusiasm are the major key factors that are needed to follow by the hotel authorities to meet the demands of the guests.</a:t>
            </a:r>
          </a:p>
          <a:p>
            <a:pPr marL="0" lvl="0" indent="0" algn="l" rtl="0">
              <a:spcBef>
                <a:spcPts val="1199"/>
              </a:spcBef>
              <a:tabLst>
                <a:tab pos="0" algn="l"/>
              </a:tabLst>
            </a:pPr>
            <a:endParaRPr lang="en-US" sz="1100">
              <a:solidFill>
                <a:srgbClr val="000000"/>
              </a:solidFill>
            </a:endParaRPr>
          </a:p>
        </p:txBody>
      </p:sp>
    </p:spTree>
    <p:extLst>
      <p:ext uri="{BB962C8B-B14F-4D97-AF65-F5344CB8AC3E}">
        <p14:creationId xmlns:p14="http://schemas.microsoft.com/office/powerpoint/2010/main" val="12161435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xmlns="" id="{871A3822-9C0F-49EF-98C0-E8BC88B65A57}"/>
              </a:ext>
            </a:extLst>
          </p:cNvPr>
          <p:cNvSpPr txBox="1">
            <a:spLocks noGrp="1"/>
          </p:cNvSpPr>
          <p:nvPr>
            <p:ph type="sldNum" sz="quarter" idx="5"/>
          </p:nvPr>
        </p:nvSpPr>
        <p:spPr>
          <a:ln/>
        </p:spPr>
        <p:txBody>
          <a:bodyPr lIns="0" tIns="0" rIns="0" bIns="0" anchor="b" anchorCtr="0">
            <a:noAutofit/>
          </a:bodyPr>
          <a:lstStyle/>
          <a:p>
            <a:pPr lvl="0"/>
            <a:fld id="{38966E7F-2741-4835-A68C-1EEC07AB064B}" type="slidenum">
              <a:rPr/>
              <a:pPr lvl="0"/>
              <a:t>11</a:t>
            </a:fld>
            <a:endParaRPr lang="en-US"/>
          </a:p>
        </p:txBody>
      </p:sp>
      <p:sp>
        <p:nvSpPr>
          <p:cNvPr id="2" name="Google Shape;148;g1ebd36463f8_0_45:notes">
            <a:extLst>
              <a:ext uri="{FF2B5EF4-FFF2-40B4-BE49-F238E27FC236}">
                <a16:creationId xmlns:a16="http://schemas.microsoft.com/office/drawing/2014/main" xmlns="" id="{315FECD2-E2A3-450B-94E4-95C2779C8C42}"/>
              </a:ext>
            </a:extLst>
          </p:cNvPr>
          <p:cNvSpPr>
            <a:spLocks noGrp="1" noRot="1" noChangeAspect="1" noResize="1"/>
          </p:cNvSpPr>
          <p:nvPr>
            <p:ph type="sldImg"/>
          </p:nvPr>
        </p:nvSpPr>
        <p:spPr>
          <a:xfrm>
            <a:off x="381000" y="685800"/>
            <a:ext cx="6096000" cy="3429000"/>
          </a:xfrm>
          <a:solidFill>
            <a:srgbClr val="729FCF"/>
          </a:solidFill>
          <a:ln w="25400">
            <a:solidFill>
              <a:srgbClr val="3465A4"/>
            </a:solidFill>
            <a:prstDash val="solid"/>
          </a:ln>
        </p:spPr>
      </p:sp>
      <p:sp>
        <p:nvSpPr>
          <p:cNvPr id="3" name="Google Shape;149;g1ebd36463f8_0_45:notes">
            <a:extLst>
              <a:ext uri="{FF2B5EF4-FFF2-40B4-BE49-F238E27FC236}">
                <a16:creationId xmlns:a16="http://schemas.microsoft.com/office/drawing/2014/main" xmlns="" id="{DFA209A7-70CF-43D3-89F4-1EB15EE7FADF}"/>
              </a:ext>
            </a:extLst>
          </p:cNvPr>
          <p:cNvSpPr txBox="1">
            <a:spLocks noGrp="1"/>
          </p:cNvSpPr>
          <p:nvPr>
            <p:ph type="body" sz="quarter" idx="1"/>
          </p:nvPr>
        </p:nvSpPr>
        <p:spPr>
          <a:xfrm>
            <a:off x="685799" y="4343400"/>
            <a:ext cx="5486040" cy="4114440"/>
          </a:xfrm>
        </p:spPr>
        <p:txBody>
          <a:bodyPr wrap="square" lIns="91440" tIns="91440" rIns="91440" bIns="91440" anchor="t">
            <a:noAutofit/>
          </a:bodyPr>
          <a:lstStyle/>
          <a:p>
            <a:pPr marL="0" lvl="0" indent="0" algn="just" rtl="0">
              <a:lnSpc>
                <a:spcPct val="150000"/>
              </a:lnSpc>
              <a:spcBef>
                <a:spcPts val="1199"/>
              </a:spcBef>
              <a:tabLst>
                <a:tab pos="0" algn="l"/>
              </a:tabLst>
            </a:pPr>
            <a:r>
              <a:rPr lang="en-US" sz="1200">
                <a:solidFill>
                  <a:srgbClr val="000000"/>
                </a:solidFill>
              </a:rPr>
              <a:t>The overview of Marriott international services has been discussed over here. along with this, the main consumers and the Nature of the guest services and facilities that are provided to these guests by Marriott have been examined.</a:t>
            </a:r>
          </a:p>
          <a:p>
            <a:pPr marL="0" lvl="0" indent="0" algn="l" rtl="0">
              <a:spcBef>
                <a:spcPts val="1199"/>
              </a:spcBef>
              <a:tabLst>
                <a:tab pos="0" algn="l"/>
              </a:tabLst>
            </a:pPr>
            <a:endParaRPr lang="en-US" sz="1100">
              <a:solidFill>
                <a:srgbClr val="000000"/>
              </a:solidFill>
            </a:endParaRPr>
          </a:p>
        </p:txBody>
      </p:sp>
    </p:spTree>
    <p:extLst>
      <p:ext uri="{BB962C8B-B14F-4D97-AF65-F5344CB8AC3E}">
        <p14:creationId xmlns:p14="http://schemas.microsoft.com/office/powerpoint/2010/main" val="35340178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xmlns="" id="{E0872A97-2328-4DAA-81B5-C68367C316D7}"/>
              </a:ext>
            </a:extLst>
          </p:cNvPr>
          <p:cNvSpPr txBox="1">
            <a:spLocks noGrp="1"/>
          </p:cNvSpPr>
          <p:nvPr>
            <p:ph type="sldNum" sz="quarter" idx="5"/>
          </p:nvPr>
        </p:nvSpPr>
        <p:spPr>
          <a:ln/>
        </p:spPr>
        <p:txBody>
          <a:bodyPr lIns="0" tIns="0" rIns="0" bIns="0" anchor="b" anchorCtr="0">
            <a:noAutofit/>
          </a:bodyPr>
          <a:lstStyle/>
          <a:p>
            <a:pPr lvl="0"/>
            <a:fld id="{109B8E95-80AB-4DEE-832A-E62BB4AA589C}" type="slidenum">
              <a:rPr/>
              <a:pPr lvl="0"/>
              <a:t>12</a:t>
            </a:fld>
            <a:endParaRPr lang="en-US"/>
          </a:p>
        </p:txBody>
      </p:sp>
      <p:sp>
        <p:nvSpPr>
          <p:cNvPr id="2" name="Google Shape;158;g1ebd36463f8_0_50:notes">
            <a:extLst>
              <a:ext uri="{FF2B5EF4-FFF2-40B4-BE49-F238E27FC236}">
                <a16:creationId xmlns:a16="http://schemas.microsoft.com/office/drawing/2014/main" xmlns="" id="{06FC0CB7-B408-4CDF-8DDD-E7710A66A359}"/>
              </a:ext>
            </a:extLst>
          </p:cNvPr>
          <p:cNvSpPr>
            <a:spLocks noGrp="1" noRot="1" noChangeAspect="1" noResize="1"/>
          </p:cNvSpPr>
          <p:nvPr>
            <p:ph type="sldImg"/>
          </p:nvPr>
        </p:nvSpPr>
        <p:spPr>
          <a:xfrm>
            <a:off x="381000" y="685800"/>
            <a:ext cx="6096000" cy="3429000"/>
          </a:xfrm>
          <a:solidFill>
            <a:srgbClr val="729FCF"/>
          </a:solidFill>
          <a:ln w="25400">
            <a:solidFill>
              <a:srgbClr val="3465A4"/>
            </a:solidFill>
            <a:prstDash val="solid"/>
          </a:ln>
        </p:spPr>
      </p:sp>
      <p:sp>
        <p:nvSpPr>
          <p:cNvPr id="3" name="Google Shape;159;g1ebd36463f8_0_50:notes">
            <a:extLst>
              <a:ext uri="{FF2B5EF4-FFF2-40B4-BE49-F238E27FC236}">
                <a16:creationId xmlns:a16="http://schemas.microsoft.com/office/drawing/2014/main" xmlns="" id="{B122868B-7BC2-4C81-8041-1587988640D8}"/>
              </a:ext>
            </a:extLst>
          </p:cNvPr>
          <p:cNvSpPr txBox="1">
            <a:spLocks noGrp="1"/>
          </p:cNvSpPr>
          <p:nvPr>
            <p:ph type="body" sz="quarter" idx="1"/>
          </p:nvPr>
        </p:nvSpPr>
        <p:spPr>
          <a:xfrm>
            <a:off x="685799" y="4343400"/>
            <a:ext cx="5486040" cy="4114440"/>
          </a:xfrm>
        </p:spPr>
        <p:txBody>
          <a:bodyPr wrap="square" lIns="91440" tIns="91440" rIns="91440" bIns="91440" anchor="t">
            <a:noAutofit/>
          </a:bodyPr>
          <a:lstStyle/>
          <a:p>
            <a:endParaRPr lang="en-US"/>
          </a:p>
        </p:txBody>
      </p:sp>
    </p:spTree>
    <p:extLst>
      <p:ext uri="{BB962C8B-B14F-4D97-AF65-F5344CB8AC3E}">
        <p14:creationId xmlns:p14="http://schemas.microsoft.com/office/powerpoint/2010/main" val="6555531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xmlns="" id="{2357BA84-69C3-4E52-AE04-77699FD2A458}"/>
              </a:ext>
            </a:extLst>
          </p:cNvPr>
          <p:cNvSpPr txBox="1">
            <a:spLocks noGrp="1"/>
          </p:cNvSpPr>
          <p:nvPr>
            <p:ph type="sldNum" sz="quarter" idx="5"/>
          </p:nvPr>
        </p:nvSpPr>
        <p:spPr>
          <a:ln/>
        </p:spPr>
        <p:txBody>
          <a:bodyPr lIns="0" tIns="0" rIns="0" bIns="0" anchor="b" anchorCtr="0">
            <a:noAutofit/>
          </a:bodyPr>
          <a:lstStyle/>
          <a:p>
            <a:pPr lvl="0"/>
            <a:fld id="{72D5207B-CF77-4336-BC4D-4BF41F3A5D09}" type="slidenum">
              <a:rPr/>
              <a:pPr lvl="0"/>
              <a:t>13</a:t>
            </a:fld>
            <a:endParaRPr lang="en-US"/>
          </a:p>
        </p:txBody>
      </p:sp>
      <p:sp>
        <p:nvSpPr>
          <p:cNvPr id="2" name="Google Shape;165;g1ebd36463f8_0_55:notes">
            <a:extLst>
              <a:ext uri="{FF2B5EF4-FFF2-40B4-BE49-F238E27FC236}">
                <a16:creationId xmlns:a16="http://schemas.microsoft.com/office/drawing/2014/main" xmlns="" id="{D78B25E1-F5B4-427C-BD55-9F36F371CF21}"/>
              </a:ext>
            </a:extLst>
          </p:cNvPr>
          <p:cNvSpPr>
            <a:spLocks noGrp="1" noRot="1" noChangeAspect="1" noResize="1"/>
          </p:cNvSpPr>
          <p:nvPr>
            <p:ph type="sldImg"/>
          </p:nvPr>
        </p:nvSpPr>
        <p:spPr>
          <a:xfrm>
            <a:off x="381000" y="685800"/>
            <a:ext cx="6096000" cy="3429000"/>
          </a:xfrm>
          <a:solidFill>
            <a:srgbClr val="729FCF"/>
          </a:solidFill>
          <a:ln w="25400">
            <a:solidFill>
              <a:srgbClr val="3465A4"/>
            </a:solidFill>
            <a:prstDash val="solid"/>
          </a:ln>
        </p:spPr>
      </p:sp>
      <p:sp>
        <p:nvSpPr>
          <p:cNvPr id="3" name="Google Shape;166;g1ebd36463f8_0_55:notes">
            <a:extLst>
              <a:ext uri="{FF2B5EF4-FFF2-40B4-BE49-F238E27FC236}">
                <a16:creationId xmlns:a16="http://schemas.microsoft.com/office/drawing/2014/main" xmlns="" id="{3DEE7A7F-5742-40B4-9068-B7583A6B10B9}"/>
              </a:ext>
            </a:extLst>
          </p:cNvPr>
          <p:cNvSpPr txBox="1">
            <a:spLocks noGrp="1"/>
          </p:cNvSpPr>
          <p:nvPr>
            <p:ph type="body" sz="quarter" idx="1"/>
          </p:nvPr>
        </p:nvSpPr>
        <p:spPr>
          <a:xfrm>
            <a:off x="685799" y="4343400"/>
            <a:ext cx="5486040" cy="4114440"/>
          </a:xfrm>
        </p:spPr>
        <p:txBody>
          <a:bodyPr wrap="square" lIns="91440" tIns="91440" rIns="91440" bIns="91440" anchor="t">
            <a:noAutofit/>
          </a:bodyPr>
          <a:lstStyle/>
          <a:p>
            <a:endParaRPr lang="en-US"/>
          </a:p>
        </p:txBody>
      </p:sp>
    </p:spTree>
    <p:extLst>
      <p:ext uri="{BB962C8B-B14F-4D97-AF65-F5344CB8AC3E}">
        <p14:creationId xmlns:p14="http://schemas.microsoft.com/office/powerpoint/2010/main" val="2839935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33E54F5-3B8B-4CA9-A77C-2D51B263675A}"/>
              </a:ext>
            </a:extLst>
          </p:cNvPr>
          <p:cNvSpPr>
            <a:spLocks noGrp="1"/>
          </p:cNvSpPr>
          <p:nvPr>
            <p:ph type="ctrTitle"/>
          </p:nvPr>
        </p:nvSpPr>
        <p:spPr>
          <a:xfrm>
            <a:off x="1143000" y="841375"/>
            <a:ext cx="6858000" cy="17907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91638699-4FB9-4677-9C92-AFEC390A9AD1}"/>
              </a:ext>
            </a:extLst>
          </p:cNvPr>
          <p:cNvSpPr>
            <a:spLocks noGrp="1"/>
          </p:cNvSpPr>
          <p:nvPr>
            <p:ph type="subTitle" idx="1"/>
          </p:nvPr>
        </p:nvSpPr>
        <p:spPr>
          <a:xfrm>
            <a:off x="1143000" y="2701925"/>
            <a:ext cx="6858000" cy="12414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2F511538-68C4-4B1D-99C2-5EE52A6BE71D}"/>
              </a:ext>
            </a:extLst>
          </p:cNvPr>
          <p:cNvSpPr>
            <a:spLocks noGrp="1"/>
          </p:cNvSpPr>
          <p:nvPr>
            <p:ph type="dt" sz="half" idx="10"/>
          </p:nvPr>
        </p:nvSpPr>
        <p:spPr/>
        <p:txBody>
          <a:bodyPr/>
          <a:lstStyle/>
          <a:p>
            <a:fld id="{186970BA-9333-4A35-9C0A-34F7E70A2809}" type="datetimeFigureOut">
              <a:rPr lang="en-US" smtClean="0"/>
              <a:pPr/>
              <a:t>25-Jan-23</a:t>
            </a:fld>
            <a:endParaRPr lang="en-US"/>
          </a:p>
        </p:txBody>
      </p:sp>
      <p:sp>
        <p:nvSpPr>
          <p:cNvPr id="5" name="Footer Placeholder 4">
            <a:extLst>
              <a:ext uri="{FF2B5EF4-FFF2-40B4-BE49-F238E27FC236}">
                <a16:creationId xmlns:a16="http://schemas.microsoft.com/office/drawing/2014/main" xmlns="" id="{42333F53-873C-47FE-B219-D6753496A9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CED65913-5729-43E5-9805-A532E4CCF933}"/>
              </a:ext>
            </a:extLst>
          </p:cNvPr>
          <p:cNvSpPr>
            <a:spLocks noGrp="1"/>
          </p:cNvSpPr>
          <p:nvPr>
            <p:ph type="sldNum" sz="quarter" idx="12"/>
          </p:nvPr>
        </p:nvSpPr>
        <p:spPr/>
        <p:txBody>
          <a:bodyPr/>
          <a:lstStyle/>
          <a:p>
            <a:fld id="{E6D884F2-7657-4C72-8811-50454402CAE3}" type="slidenum">
              <a:rPr/>
              <a:pPr/>
              <a:t>‹#›</a:t>
            </a:fld>
            <a:endParaRPr lang="en-US"/>
          </a:p>
        </p:txBody>
      </p:sp>
    </p:spTree>
    <p:extLst>
      <p:ext uri="{BB962C8B-B14F-4D97-AF65-F5344CB8AC3E}">
        <p14:creationId xmlns:p14="http://schemas.microsoft.com/office/powerpoint/2010/main" val="2856193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D97C7C4-018B-425F-A35A-4F82A3A1B38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93E7C5AB-823F-4F91-95C8-674F5ED162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9B463BE6-B75A-41E2-82A9-FA26020C8E05}"/>
              </a:ext>
            </a:extLst>
          </p:cNvPr>
          <p:cNvSpPr>
            <a:spLocks noGrp="1"/>
          </p:cNvSpPr>
          <p:nvPr>
            <p:ph type="dt" sz="half" idx="10"/>
          </p:nvPr>
        </p:nvSpPr>
        <p:spPr/>
        <p:txBody>
          <a:bodyPr/>
          <a:lstStyle/>
          <a:p>
            <a:fld id="{186970BA-9333-4A35-9C0A-34F7E70A2809}" type="datetimeFigureOut">
              <a:rPr lang="en-US" smtClean="0"/>
              <a:pPr/>
              <a:t>25-Jan-23</a:t>
            </a:fld>
            <a:endParaRPr lang="en-US"/>
          </a:p>
        </p:txBody>
      </p:sp>
      <p:sp>
        <p:nvSpPr>
          <p:cNvPr id="5" name="Footer Placeholder 4">
            <a:extLst>
              <a:ext uri="{FF2B5EF4-FFF2-40B4-BE49-F238E27FC236}">
                <a16:creationId xmlns:a16="http://schemas.microsoft.com/office/drawing/2014/main" xmlns="" id="{1F99C8DA-129F-479F-8CDC-7770646700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10C78BDD-3CCB-4020-A98F-84D994BEDD86}"/>
              </a:ext>
            </a:extLst>
          </p:cNvPr>
          <p:cNvSpPr>
            <a:spLocks noGrp="1"/>
          </p:cNvSpPr>
          <p:nvPr>
            <p:ph type="sldNum" sz="quarter" idx="12"/>
          </p:nvPr>
        </p:nvSpPr>
        <p:spPr/>
        <p:txBody>
          <a:bodyPr/>
          <a:lstStyle/>
          <a:p>
            <a:fld id="{D8A619C1-644E-44A2-A4A3-BC797CD986D2}" type="slidenum">
              <a:rPr/>
              <a:pPr/>
              <a:t>‹#›</a:t>
            </a:fld>
            <a:endParaRPr lang="en-US"/>
          </a:p>
        </p:txBody>
      </p:sp>
    </p:spTree>
    <p:extLst>
      <p:ext uri="{BB962C8B-B14F-4D97-AF65-F5344CB8AC3E}">
        <p14:creationId xmlns:p14="http://schemas.microsoft.com/office/powerpoint/2010/main" val="171608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66769B9-32DD-406A-9915-6DEF91FE3356}"/>
              </a:ext>
            </a:extLst>
          </p:cNvPr>
          <p:cNvSpPr>
            <a:spLocks noGrp="1"/>
          </p:cNvSpPr>
          <p:nvPr>
            <p:ph type="title"/>
          </p:nvPr>
        </p:nvSpPr>
        <p:spPr>
          <a:xfrm>
            <a:off x="623888" y="1282700"/>
            <a:ext cx="7886700" cy="2139950"/>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B5FEFAD0-5C8B-4EE7-95BF-BF587561391F}"/>
              </a:ext>
            </a:extLst>
          </p:cNvPr>
          <p:cNvSpPr>
            <a:spLocks noGrp="1"/>
          </p:cNvSpPr>
          <p:nvPr>
            <p:ph type="body" idx="1"/>
          </p:nvPr>
        </p:nvSpPr>
        <p:spPr>
          <a:xfrm>
            <a:off x="623888" y="3441700"/>
            <a:ext cx="7886700" cy="1125538"/>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0AF39905-0B1C-43C2-9364-1A63BFB83F6F}"/>
              </a:ext>
            </a:extLst>
          </p:cNvPr>
          <p:cNvSpPr>
            <a:spLocks noGrp="1"/>
          </p:cNvSpPr>
          <p:nvPr>
            <p:ph type="dt" sz="half" idx="10"/>
          </p:nvPr>
        </p:nvSpPr>
        <p:spPr/>
        <p:txBody>
          <a:bodyPr/>
          <a:lstStyle/>
          <a:p>
            <a:fld id="{186970BA-9333-4A35-9C0A-34F7E70A2809}" type="datetimeFigureOut">
              <a:rPr lang="en-US" smtClean="0"/>
              <a:pPr/>
              <a:t>25-Jan-23</a:t>
            </a:fld>
            <a:endParaRPr lang="en-US"/>
          </a:p>
        </p:txBody>
      </p:sp>
      <p:sp>
        <p:nvSpPr>
          <p:cNvPr id="5" name="Footer Placeholder 4">
            <a:extLst>
              <a:ext uri="{FF2B5EF4-FFF2-40B4-BE49-F238E27FC236}">
                <a16:creationId xmlns:a16="http://schemas.microsoft.com/office/drawing/2014/main" xmlns="" id="{3B9989C0-094B-4C5C-9458-23A700C4EA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0A9CD617-8115-47B6-8230-8277D25F1B02}"/>
              </a:ext>
            </a:extLst>
          </p:cNvPr>
          <p:cNvSpPr>
            <a:spLocks noGrp="1"/>
          </p:cNvSpPr>
          <p:nvPr>
            <p:ph type="sldNum" sz="quarter" idx="12"/>
          </p:nvPr>
        </p:nvSpPr>
        <p:spPr/>
        <p:txBody>
          <a:bodyPr/>
          <a:lstStyle/>
          <a:p>
            <a:fld id="{017FEA0C-136B-4AA3-8B15-690C40030B96}" type="slidenum">
              <a:rPr/>
              <a:pPr/>
              <a:t>‹#›</a:t>
            </a:fld>
            <a:endParaRPr lang="en-US"/>
          </a:p>
        </p:txBody>
      </p:sp>
    </p:spTree>
    <p:extLst>
      <p:ext uri="{BB962C8B-B14F-4D97-AF65-F5344CB8AC3E}">
        <p14:creationId xmlns:p14="http://schemas.microsoft.com/office/powerpoint/2010/main" val="710370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2F8575D-876A-473A-AF23-707EBC66D85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4FD362D7-8FC3-4162-B51B-A97A2C53360F}"/>
              </a:ext>
            </a:extLst>
          </p:cNvPr>
          <p:cNvSpPr>
            <a:spLocks noGrp="1"/>
          </p:cNvSpPr>
          <p:nvPr>
            <p:ph sz="half" idx="1"/>
          </p:nvPr>
        </p:nvSpPr>
        <p:spPr>
          <a:xfrm>
            <a:off x="628650" y="1370013"/>
            <a:ext cx="3867150" cy="32623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7A28221C-C8C1-4277-AB0E-356EC5DEF8DD}"/>
              </a:ext>
            </a:extLst>
          </p:cNvPr>
          <p:cNvSpPr>
            <a:spLocks noGrp="1"/>
          </p:cNvSpPr>
          <p:nvPr>
            <p:ph sz="half" idx="2"/>
          </p:nvPr>
        </p:nvSpPr>
        <p:spPr>
          <a:xfrm>
            <a:off x="4648200" y="1370013"/>
            <a:ext cx="3867150" cy="32623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13F6CD3F-C12B-4953-A041-200CBA6BD4F4}"/>
              </a:ext>
            </a:extLst>
          </p:cNvPr>
          <p:cNvSpPr>
            <a:spLocks noGrp="1"/>
          </p:cNvSpPr>
          <p:nvPr>
            <p:ph type="dt" sz="half" idx="10"/>
          </p:nvPr>
        </p:nvSpPr>
        <p:spPr/>
        <p:txBody>
          <a:bodyPr/>
          <a:lstStyle/>
          <a:p>
            <a:fld id="{186970BA-9333-4A35-9C0A-34F7E70A2809}" type="datetimeFigureOut">
              <a:rPr lang="en-US" smtClean="0"/>
              <a:pPr/>
              <a:t>25-Jan-23</a:t>
            </a:fld>
            <a:endParaRPr lang="en-US"/>
          </a:p>
        </p:txBody>
      </p:sp>
      <p:sp>
        <p:nvSpPr>
          <p:cNvPr id="6" name="Footer Placeholder 5">
            <a:extLst>
              <a:ext uri="{FF2B5EF4-FFF2-40B4-BE49-F238E27FC236}">
                <a16:creationId xmlns:a16="http://schemas.microsoft.com/office/drawing/2014/main" xmlns="" id="{CB0A0B1C-1D17-4D21-BE2A-D86E6F14C4B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31121F7-0947-4281-B480-7AE825402D02}"/>
              </a:ext>
            </a:extLst>
          </p:cNvPr>
          <p:cNvSpPr>
            <a:spLocks noGrp="1"/>
          </p:cNvSpPr>
          <p:nvPr>
            <p:ph type="sldNum" sz="quarter" idx="12"/>
          </p:nvPr>
        </p:nvSpPr>
        <p:spPr/>
        <p:txBody>
          <a:bodyPr/>
          <a:lstStyle/>
          <a:p>
            <a:fld id="{FDD1C26F-25A7-4690-9981-8817C501D21B}" type="slidenum">
              <a:rPr/>
              <a:pPr/>
              <a:t>‹#›</a:t>
            </a:fld>
            <a:endParaRPr lang="en-US"/>
          </a:p>
        </p:txBody>
      </p:sp>
    </p:spTree>
    <p:extLst>
      <p:ext uri="{BB962C8B-B14F-4D97-AF65-F5344CB8AC3E}">
        <p14:creationId xmlns:p14="http://schemas.microsoft.com/office/powerpoint/2010/main" val="4277371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A29EA51-6BAD-4F20-828C-C68ECE68B92D}"/>
              </a:ext>
            </a:extLst>
          </p:cNvPr>
          <p:cNvSpPr>
            <a:spLocks noGrp="1"/>
          </p:cNvSpPr>
          <p:nvPr>
            <p:ph type="title"/>
          </p:nvPr>
        </p:nvSpPr>
        <p:spPr>
          <a:xfrm>
            <a:off x="630238" y="274638"/>
            <a:ext cx="7886700" cy="993775"/>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3287C7A6-9620-429D-906F-D086D6F24D0C}"/>
              </a:ext>
            </a:extLst>
          </p:cNvPr>
          <p:cNvSpPr>
            <a:spLocks noGrp="1"/>
          </p:cNvSpPr>
          <p:nvPr>
            <p:ph type="body" idx="1"/>
          </p:nvPr>
        </p:nvSpPr>
        <p:spPr>
          <a:xfrm>
            <a:off x="630238" y="1260475"/>
            <a:ext cx="3868737" cy="6191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A4C382D8-A860-48D9-A8B4-5AFC059A1D34}"/>
              </a:ext>
            </a:extLst>
          </p:cNvPr>
          <p:cNvSpPr>
            <a:spLocks noGrp="1"/>
          </p:cNvSpPr>
          <p:nvPr>
            <p:ph sz="half" idx="2"/>
          </p:nvPr>
        </p:nvSpPr>
        <p:spPr>
          <a:xfrm>
            <a:off x="630238" y="1879600"/>
            <a:ext cx="3868737" cy="2762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51EE5717-8C80-4794-869B-13D8C641C3C9}"/>
              </a:ext>
            </a:extLst>
          </p:cNvPr>
          <p:cNvSpPr>
            <a:spLocks noGrp="1"/>
          </p:cNvSpPr>
          <p:nvPr>
            <p:ph type="body" sz="quarter" idx="3"/>
          </p:nvPr>
        </p:nvSpPr>
        <p:spPr>
          <a:xfrm>
            <a:off x="4629150" y="1260475"/>
            <a:ext cx="3887788" cy="6191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AA320B2E-E2C9-48C0-97BC-98E3D7E44AAB}"/>
              </a:ext>
            </a:extLst>
          </p:cNvPr>
          <p:cNvSpPr>
            <a:spLocks noGrp="1"/>
          </p:cNvSpPr>
          <p:nvPr>
            <p:ph sz="quarter" idx="4"/>
          </p:nvPr>
        </p:nvSpPr>
        <p:spPr>
          <a:xfrm>
            <a:off x="4629150" y="1879600"/>
            <a:ext cx="3887788" cy="2762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FE64F764-BBEF-479F-974B-887DAE536A4C}"/>
              </a:ext>
            </a:extLst>
          </p:cNvPr>
          <p:cNvSpPr>
            <a:spLocks noGrp="1"/>
          </p:cNvSpPr>
          <p:nvPr>
            <p:ph type="dt" sz="half" idx="10"/>
          </p:nvPr>
        </p:nvSpPr>
        <p:spPr/>
        <p:txBody>
          <a:bodyPr/>
          <a:lstStyle/>
          <a:p>
            <a:fld id="{186970BA-9333-4A35-9C0A-34F7E70A2809}" type="datetimeFigureOut">
              <a:rPr lang="en-US" smtClean="0"/>
              <a:pPr/>
              <a:t>25-Jan-23</a:t>
            </a:fld>
            <a:endParaRPr lang="en-US"/>
          </a:p>
        </p:txBody>
      </p:sp>
      <p:sp>
        <p:nvSpPr>
          <p:cNvPr id="8" name="Footer Placeholder 7">
            <a:extLst>
              <a:ext uri="{FF2B5EF4-FFF2-40B4-BE49-F238E27FC236}">
                <a16:creationId xmlns:a16="http://schemas.microsoft.com/office/drawing/2014/main" xmlns="" id="{286915C3-FE46-455A-96CB-0B0D5D7106F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AFA9EA21-CD8A-4C07-B3C6-D6C771BE5CDE}"/>
              </a:ext>
            </a:extLst>
          </p:cNvPr>
          <p:cNvSpPr>
            <a:spLocks noGrp="1"/>
          </p:cNvSpPr>
          <p:nvPr>
            <p:ph type="sldNum" sz="quarter" idx="12"/>
          </p:nvPr>
        </p:nvSpPr>
        <p:spPr/>
        <p:txBody>
          <a:bodyPr/>
          <a:lstStyle/>
          <a:p>
            <a:fld id="{46BB6408-489B-4168-9DDC-23D29D5CCDED}" type="slidenum">
              <a:rPr/>
              <a:pPr/>
              <a:t>‹#›</a:t>
            </a:fld>
            <a:endParaRPr lang="en-US"/>
          </a:p>
        </p:txBody>
      </p:sp>
    </p:spTree>
    <p:extLst>
      <p:ext uri="{BB962C8B-B14F-4D97-AF65-F5344CB8AC3E}">
        <p14:creationId xmlns:p14="http://schemas.microsoft.com/office/powerpoint/2010/main" val="4228082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8D7F83-FC13-408D-8D15-32B4FEE38B2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31998091-9945-47B0-A300-118594CB8ADF}"/>
              </a:ext>
            </a:extLst>
          </p:cNvPr>
          <p:cNvSpPr>
            <a:spLocks noGrp="1"/>
          </p:cNvSpPr>
          <p:nvPr>
            <p:ph type="dt" sz="half" idx="10"/>
          </p:nvPr>
        </p:nvSpPr>
        <p:spPr/>
        <p:txBody>
          <a:bodyPr/>
          <a:lstStyle/>
          <a:p>
            <a:fld id="{186970BA-9333-4A35-9C0A-34F7E70A2809}" type="datetimeFigureOut">
              <a:rPr lang="en-US" smtClean="0"/>
              <a:pPr/>
              <a:t>25-Jan-23</a:t>
            </a:fld>
            <a:endParaRPr lang="en-US"/>
          </a:p>
        </p:txBody>
      </p:sp>
      <p:sp>
        <p:nvSpPr>
          <p:cNvPr id="4" name="Footer Placeholder 3">
            <a:extLst>
              <a:ext uri="{FF2B5EF4-FFF2-40B4-BE49-F238E27FC236}">
                <a16:creationId xmlns:a16="http://schemas.microsoft.com/office/drawing/2014/main" xmlns="" id="{B831DB2B-6B23-4FAC-AE62-66C9C5EB5FB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DA6EE567-24AF-4D12-8FF3-BD50E6460663}"/>
              </a:ext>
            </a:extLst>
          </p:cNvPr>
          <p:cNvSpPr>
            <a:spLocks noGrp="1"/>
          </p:cNvSpPr>
          <p:nvPr>
            <p:ph type="sldNum" sz="quarter" idx="12"/>
          </p:nvPr>
        </p:nvSpPr>
        <p:spPr/>
        <p:txBody>
          <a:bodyPr/>
          <a:lstStyle/>
          <a:p>
            <a:fld id="{75175B81-D322-43CA-AA70-42A121E538D8}" type="slidenum">
              <a:rPr/>
              <a:pPr/>
              <a:t>‹#›</a:t>
            </a:fld>
            <a:endParaRPr lang="en-US"/>
          </a:p>
        </p:txBody>
      </p:sp>
    </p:spTree>
    <p:extLst>
      <p:ext uri="{BB962C8B-B14F-4D97-AF65-F5344CB8AC3E}">
        <p14:creationId xmlns:p14="http://schemas.microsoft.com/office/powerpoint/2010/main" val="3136583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516C7D8-32CC-4406-A9C2-CE1DA65015D3}"/>
              </a:ext>
            </a:extLst>
          </p:cNvPr>
          <p:cNvSpPr>
            <a:spLocks noGrp="1"/>
          </p:cNvSpPr>
          <p:nvPr>
            <p:ph type="dt" sz="half" idx="10"/>
          </p:nvPr>
        </p:nvSpPr>
        <p:spPr/>
        <p:txBody>
          <a:bodyPr/>
          <a:lstStyle/>
          <a:p>
            <a:fld id="{186970BA-9333-4A35-9C0A-34F7E70A2809}" type="datetimeFigureOut">
              <a:rPr lang="en-US" smtClean="0"/>
              <a:pPr/>
              <a:t>25-Jan-23</a:t>
            </a:fld>
            <a:endParaRPr lang="en-US"/>
          </a:p>
        </p:txBody>
      </p:sp>
      <p:sp>
        <p:nvSpPr>
          <p:cNvPr id="3" name="Footer Placeholder 2">
            <a:extLst>
              <a:ext uri="{FF2B5EF4-FFF2-40B4-BE49-F238E27FC236}">
                <a16:creationId xmlns:a16="http://schemas.microsoft.com/office/drawing/2014/main" xmlns="" id="{2A4CF922-5BEA-404A-9F8B-2CD9E6A3A4E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15A740EE-60C0-4308-979F-3CA9C82EABD4}"/>
              </a:ext>
            </a:extLst>
          </p:cNvPr>
          <p:cNvSpPr>
            <a:spLocks noGrp="1"/>
          </p:cNvSpPr>
          <p:nvPr>
            <p:ph type="sldNum" sz="quarter" idx="12"/>
          </p:nvPr>
        </p:nvSpPr>
        <p:spPr/>
        <p:txBody>
          <a:bodyPr/>
          <a:lstStyle/>
          <a:p>
            <a:fld id="{90D9526A-9511-4274-9CDF-98A68313EEE5}" type="slidenum">
              <a:rPr/>
              <a:pPr/>
              <a:t>‹#›</a:t>
            </a:fld>
            <a:endParaRPr lang="en-US"/>
          </a:p>
        </p:txBody>
      </p:sp>
    </p:spTree>
    <p:extLst>
      <p:ext uri="{BB962C8B-B14F-4D97-AF65-F5344CB8AC3E}">
        <p14:creationId xmlns:p14="http://schemas.microsoft.com/office/powerpoint/2010/main" val="405485203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1F018EA-64AC-4802-9836-2B033B88FA1E}"/>
              </a:ext>
            </a:extLst>
          </p:cNvPr>
          <p:cNvSpPr>
            <a:spLocks noGrp="1"/>
          </p:cNvSpPr>
          <p:nvPr>
            <p:ph type="title"/>
          </p:nvPr>
        </p:nvSpPr>
        <p:spPr>
          <a:xfrm>
            <a:off x="630238" y="342900"/>
            <a:ext cx="2949575" cy="120015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9BA39084-82F4-47B8-9891-3E91BAFB2F59}"/>
              </a:ext>
            </a:extLst>
          </p:cNvPr>
          <p:cNvSpPr>
            <a:spLocks noGrp="1"/>
          </p:cNvSpPr>
          <p:nvPr>
            <p:ph idx="1"/>
          </p:nvPr>
        </p:nvSpPr>
        <p:spPr>
          <a:xfrm>
            <a:off x="3887788" y="741363"/>
            <a:ext cx="4629150" cy="36544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B2C52103-61F5-40B9-9E22-6A75B52FA58C}"/>
              </a:ext>
            </a:extLst>
          </p:cNvPr>
          <p:cNvSpPr>
            <a:spLocks noGrp="1"/>
          </p:cNvSpPr>
          <p:nvPr>
            <p:ph type="body" sz="half" idx="2"/>
          </p:nvPr>
        </p:nvSpPr>
        <p:spPr>
          <a:xfrm>
            <a:off x="630238" y="1543050"/>
            <a:ext cx="2949575" cy="28590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08D958C3-CE11-49AE-B1A0-35F1D5D3495D}"/>
              </a:ext>
            </a:extLst>
          </p:cNvPr>
          <p:cNvSpPr>
            <a:spLocks noGrp="1"/>
          </p:cNvSpPr>
          <p:nvPr>
            <p:ph type="dt" sz="half" idx="10"/>
          </p:nvPr>
        </p:nvSpPr>
        <p:spPr/>
        <p:txBody>
          <a:bodyPr/>
          <a:lstStyle/>
          <a:p>
            <a:fld id="{186970BA-9333-4A35-9C0A-34F7E70A2809}" type="datetimeFigureOut">
              <a:rPr lang="en-US" smtClean="0"/>
              <a:pPr/>
              <a:t>25-Jan-23</a:t>
            </a:fld>
            <a:endParaRPr lang="en-US"/>
          </a:p>
        </p:txBody>
      </p:sp>
      <p:sp>
        <p:nvSpPr>
          <p:cNvPr id="6" name="Footer Placeholder 5">
            <a:extLst>
              <a:ext uri="{FF2B5EF4-FFF2-40B4-BE49-F238E27FC236}">
                <a16:creationId xmlns:a16="http://schemas.microsoft.com/office/drawing/2014/main" xmlns="" id="{22D613F9-F731-4339-9707-AF57DC98A4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B2821BA4-AFFD-4D1D-A645-BD51BFD0F4B4}"/>
              </a:ext>
            </a:extLst>
          </p:cNvPr>
          <p:cNvSpPr>
            <a:spLocks noGrp="1"/>
          </p:cNvSpPr>
          <p:nvPr>
            <p:ph type="sldNum" sz="quarter" idx="12"/>
          </p:nvPr>
        </p:nvSpPr>
        <p:spPr/>
        <p:txBody>
          <a:bodyPr/>
          <a:lstStyle/>
          <a:p>
            <a:fld id="{BFACEBCC-E079-42F1-8167-06BC458922F5}" type="slidenum">
              <a:rPr/>
              <a:pPr/>
              <a:t>‹#›</a:t>
            </a:fld>
            <a:endParaRPr lang="en-US"/>
          </a:p>
        </p:txBody>
      </p:sp>
    </p:spTree>
    <p:extLst>
      <p:ext uri="{BB962C8B-B14F-4D97-AF65-F5344CB8AC3E}">
        <p14:creationId xmlns:p14="http://schemas.microsoft.com/office/powerpoint/2010/main" val="2646741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30FC427-51C4-47E2-A5EC-BDB651E7B8BE}"/>
              </a:ext>
            </a:extLst>
          </p:cNvPr>
          <p:cNvSpPr>
            <a:spLocks noGrp="1"/>
          </p:cNvSpPr>
          <p:nvPr>
            <p:ph type="title"/>
          </p:nvPr>
        </p:nvSpPr>
        <p:spPr>
          <a:xfrm>
            <a:off x="630238" y="342900"/>
            <a:ext cx="2949575" cy="120015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F2EEC9B9-304B-4E32-84CF-3B8F0AE52B4A}"/>
              </a:ext>
            </a:extLst>
          </p:cNvPr>
          <p:cNvSpPr>
            <a:spLocks noGrp="1"/>
          </p:cNvSpPr>
          <p:nvPr>
            <p:ph type="pic" idx="1"/>
          </p:nvPr>
        </p:nvSpPr>
        <p:spPr>
          <a:xfrm>
            <a:off x="3887788" y="741363"/>
            <a:ext cx="4629150" cy="36544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61EED049-6E67-4138-8083-7194AA2DEE37}"/>
              </a:ext>
            </a:extLst>
          </p:cNvPr>
          <p:cNvSpPr>
            <a:spLocks noGrp="1"/>
          </p:cNvSpPr>
          <p:nvPr>
            <p:ph type="body" sz="half" idx="2"/>
          </p:nvPr>
        </p:nvSpPr>
        <p:spPr>
          <a:xfrm>
            <a:off x="630238" y="1543050"/>
            <a:ext cx="2949575" cy="28590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3EDE5DBD-BCAD-4E90-B3C6-37C393827757}"/>
              </a:ext>
            </a:extLst>
          </p:cNvPr>
          <p:cNvSpPr>
            <a:spLocks noGrp="1"/>
          </p:cNvSpPr>
          <p:nvPr>
            <p:ph type="dt" sz="half" idx="10"/>
          </p:nvPr>
        </p:nvSpPr>
        <p:spPr/>
        <p:txBody>
          <a:bodyPr/>
          <a:lstStyle/>
          <a:p>
            <a:fld id="{186970BA-9333-4A35-9C0A-34F7E70A2809}" type="datetimeFigureOut">
              <a:rPr lang="en-US" smtClean="0"/>
              <a:pPr/>
              <a:t>25-Jan-23</a:t>
            </a:fld>
            <a:endParaRPr lang="en-US"/>
          </a:p>
        </p:txBody>
      </p:sp>
      <p:sp>
        <p:nvSpPr>
          <p:cNvPr id="6" name="Footer Placeholder 5">
            <a:extLst>
              <a:ext uri="{FF2B5EF4-FFF2-40B4-BE49-F238E27FC236}">
                <a16:creationId xmlns:a16="http://schemas.microsoft.com/office/drawing/2014/main" xmlns="" id="{C6ACC01F-AB8D-4D4C-B799-668824B1AB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BD103117-DCD4-4278-905E-C31164AB2F4A}"/>
              </a:ext>
            </a:extLst>
          </p:cNvPr>
          <p:cNvSpPr>
            <a:spLocks noGrp="1"/>
          </p:cNvSpPr>
          <p:nvPr>
            <p:ph type="sldNum" sz="quarter" idx="12"/>
          </p:nvPr>
        </p:nvSpPr>
        <p:spPr/>
        <p:txBody>
          <a:bodyPr/>
          <a:lstStyle/>
          <a:p>
            <a:fld id="{96178312-CB5D-4595-8CA3-224457415AFF}" type="slidenum">
              <a:rPr/>
              <a:pPr/>
              <a:t>‹#›</a:t>
            </a:fld>
            <a:endParaRPr lang="en-US"/>
          </a:p>
        </p:txBody>
      </p:sp>
    </p:spTree>
    <p:extLst>
      <p:ext uri="{BB962C8B-B14F-4D97-AF65-F5344CB8AC3E}">
        <p14:creationId xmlns:p14="http://schemas.microsoft.com/office/powerpoint/2010/main" val="1887231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686209C-EA53-49E6-9872-092EDF703F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D1FF1157-F132-42A2-BE87-22403F9870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B0EAD12F-0A18-44A4-BD96-4E7465E8A91B}"/>
              </a:ext>
            </a:extLst>
          </p:cNvPr>
          <p:cNvSpPr>
            <a:spLocks noGrp="1"/>
          </p:cNvSpPr>
          <p:nvPr>
            <p:ph type="dt" sz="half" idx="10"/>
          </p:nvPr>
        </p:nvSpPr>
        <p:spPr/>
        <p:txBody>
          <a:bodyPr/>
          <a:lstStyle/>
          <a:p>
            <a:fld id="{186970BA-9333-4A35-9C0A-34F7E70A2809}" type="datetimeFigureOut">
              <a:rPr lang="en-US" smtClean="0"/>
              <a:pPr/>
              <a:t>25-Jan-23</a:t>
            </a:fld>
            <a:endParaRPr lang="en-US"/>
          </a:p>
        </p:txBody>
      </p:sp>
      <p:sp>
        <p:nvSpPr>
          <p:cNvPr id="5" name="Footer Placeholder 4">
            <a:extLst>
              <a:ext uri="{FF2B5EF4-FFF2-40B4-BE49-F238E27FC236}">
                <a16:creationId xmlns:a16="http://schemas.microsoft.com/office/drawing/2014/main" xmlns="" id="{3B46798B-D7EA-4D46-8A35-C8C9B88685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FBB9EAAF-93ED-4A7D-8615-AE9BCE7B1A8B}"/>
              </a:ext>
            </a:extLst>
          </p:cNvPr>
          <p:cNvSpPr>
            <a:spLocks noGrp="1"/>
          </p:cNvSpPr>
          <p:nvPr>
            <p:ph type="sldNum" sz="quarter" idx="12"/>
          </p:nvPr>
        </p:nvSpPr>
        <p:spPr/>
        <p:txBody>
          <a:bodyPr/>
          <a:lstStyle/>
          <a:p>
            <a:fld id="{7C696847-4005-43B8-97E1-06D2FC19E16A}" type="slidenum">
              <a:rPr/>
              <a:pPr/>
              <a:t>‹#›</a:t>
            </a:fld>
            <a:endParaRPr lang="en-US"/>
          </a:p>
        </p:txBody>
      </p:sp>
    </p:spTree>
    <p:extLst>
      <p:ext uri="{BB962C8B-B14F-4D97-AF65-F5344CB8AC3E}">
        <p14:creationId xmlns:p14="http://schemas.microsoft.com/office/powerpoint/2010/main" val="35861533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62021191-7F36-4C7B-9E99-F33489875A0C}"/>
              </a:ext>
            </a:extLst>
          </p:cNvPr>
          <p:cNvSpPr>
            <a:spLocks noGrp="1"/>
          </p:cNvSpPr>
          <p:nvPr>
            <p:ph type="title" orient="vert"/>
          </p:nvPr>
        </p:nvSpPr>
        <p:spPr>
          <a:xfrm>
            <a:off x="6543675" y="274638"/>
            <a:ext cx="1971675" cy="435768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0434700D-04A7-4DE5-993D-A3A00280FEF5}"/>
              </a:ext>
            </a:extLst>
          </p:cNvPr>
          <p:cNvSpPr>
            <a:spLocks noGrp="1"/>
          </p:cNvSpPr>
          <p:nvPr>
            <p:ph type="body" orient="vert" idx="1"/>
          </p:nvPr>
        </p:nvSpPr>
        <p:spPr>
          <a:xfrm>
            <a:off x="628650" y="274638"/>
            <a:ext cx="5762625" cy="43576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DB4741-215F-45BC-81E1-DFC4E5542698}"/>
              </a:ext>
            </a:extLst>
          </p:cNvPr>
          <p:cNvSpPr>
            <a:spLocks noGrp="1"/>
          </p:cNvSpPr>
          <p:nvPr>
            <p:ph type="dt" sz="half" idx="10"/>
          </p:nvPr>
        </p:nvSpPr>
        <p:spPr/>
        <p:txBody>
          <a:bodyPr/>
          <a:lstStyle/>
          <a:p>
            <a:fld id="{186970BA-9333-4A35-9C0A-34F7E70A2809}" type="datetimeFigureOut">
              <a:rPr lang="en-US" smtClean="0"/>
              <a:pPr/>
              <a:t>25-Jan-23</a:t>
            </a:fld>
            <a:endParaRPr lang="en-US"/>
          </a:p>
        </p:txBody>
      </p:sp>
      <p:sp>
        <p:nvSpPr>
          <p:cNvPr id="5" name="Footer Placeholder 4">
            <a:extLst>
              <a:ext uri="{FF2B5EF4-FFF2-40B4-BE49-F238E27FC236}">
                <a16:creationId xmlns:a16="http://schemas.microsoft.com/office/drawing/2014/main" xmlns="" id="{A5299C23-052D-4F49-B8C7-73006C4A37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1424AB6-EFCB-4D61-8B8C-CF23D3F6A141}"/>
              </a:ext>
            </a:extLst>
          </p:cNvPr>
          <p:cNvSpPr>
            <a:spLocks noGrp="1"/>
          </p:cNvSpPr>
          <p:nvPr>
            <p:ph type="sldNum" sz="quarter" idx="12"/>
          </p:nvPr>
        </p:nvSpPr>
        <p:spPr/>
        <p:txBody>
          <a:bodyPr/>
          <a:lstStyle/>
          <a:p>
            <a:fld id="{A22DAB3A-478E-4FC7-82C6-BC4505ADDC3A}" type="slidenum">
              <a:rPr/>
              <a:pPr/>
              <a:t>‹#›</a:t>
            </a:fld>
            <a:endParaRPr lang="en-US"/>
          </a:p>
        </p:txBody>
      </p:sp>
    </p:spTree>
    <p:extLst>
      <p:ext uri="{BB962C8B-B14F-4D97-AF65-F5344CB8AC3E}">
        <p14:creationId xmlns:p14="http://schemas.microsoft.com/office/powerpoint/2010/main" val="33056147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51435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Straight Connector 8"/>
          <p:cNvSpPr>
            <a:spLocks noChangeShapeType="1"/>
          </p:cNvSpPr>
          <p:nvPr/>
        </p:nvSpPr>
        <p:spPr bwMode="auto">
          <a:xfrm rot="16200000">
            <a:off x="95250" y="2571750"/>
            <a:ext cx="51435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Title 11"/>
          <p:cNvSpPr>
            <a:spLocks noGrp="1"/>
          </p:cNvSpPr>
          <p:nvPr>
            <p:ph type="ctrTitle"/>
          </p:nvPr>
        </p:nvSpPr>
        <p:spPr>
          <a:xfrm>
            <a:off x="3366868" y="400050"/>
            <a:ext cx="5105400" cy="2151126"/>
          </a:xfrm>
        </p:spPr>
        <p:txBody>
          <a:bodyPr lIns="45720" tIns="0" rIns="45720">
            <a:noAutofit/>
          </a:bodyPr>
          <a:lstStyle>
            <a:lvl1pPr algn="r">
              <a:defRPr sz="4200" b="1"/>
            </a:lvl1pPr>
            <a:extLst/>
          </a:lstStyle>
          <a:p>
            <a:r>
              <a:rPr kumimoji="0" lang="en-US" smtClean="0"/>
              <a:t>Click to edit Master title style</a:t>
            </a:r>
            <a:endParaRPr kumimoji="0" lang="en-US"/>
          </a:p>
        </p:txBody>
      </p:sp>
      <p:sp>
        <p:nvSpPr>
          <p:cNvPr id="25" name="Subtitle 24"/>
          <p:cNvSpPr>
            <a:spLocks noGrp="1"/>
          </p:cNvSpPr>
          <p:nvPr>
            <p:ph type="subTitle" idx="1"/>
          </p:nvPr>
        </p:nvSpPr>
        <p:spPr>
          <a:xfrm>
            <a:off x="3354442" y="2654898"/>
            <a:ext cx="5114778" cy="825936"/>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31" name="Date Placeholder 30"/>
          <p:cNvSpPr>
            <a:spLocks noGrp="1"/>
          </p:cNvSpPr>
          <p:nvPr>
            <p:ph type="dt" sz="half" idx="10"/>
          </p:nvPr>
        </p:nvSpPr>
        <p:spPr>
          <a:xfrm>
            <a:off x="5871224" y="4918459"/>
            <a:ext cx="2002464" cy="170177"/>
          </a:xfrm>
        </p:spPr>
        <p:txBody>
          <a:bodyPr/>
          <a:lstStyle>
            <a:lvl1pPr>
              <a:defRPr lang="en-US" smtClean="0">
                <a:solidFill>
                  <a:srgbClr val="FFFFFF"/>
                </a:solidFill>
              </a:defRPr>
            </a:lvl1pPr>
            <a:extLst/>
          </a:lstStyle>
          <a:p>
            <a:fld id="{E36555F5-C9F6-4452-AD7D-9C10484E685C}" type="datetimeFigureOut">
              <a:rPr lang="en-US" smtClean="0"/>
              <a:pPr/>
              <a:t>25-Jan-23</a:t>
            </a:fld>
            <a:endParaRPr lang="en-US"/>
          </a:p>
        </p:txBody>
      </p:sp>
      <p:sp>
        <p:nvSpPr>
          <p:cNvPr id="18" name="Footer Placeholder 17"/>
          <p:cNvSpPr>
            <a:spLocks noGrp="1"/>
          </p:cNvSpPr>
          <p:nvPr>
            <p:ph type="ftr" sz="quarter" idx="11"/>
          </p:nvPr>
        </p:nvSpPr>
        <p:spPr>
          <a:xfrm>
            <a:off x="2819400" y="4918460"/>
            <a:ext cx="2927722" cy="17145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4917186"/>
            <a:ext cx="588336" cy="171450"/>
          </a:xfrm>
        </p:spPr>
        <p:txBody>
          <a:bodyPr/>
          <a:lstStyle>
            <a:lvl1pPr>
              <a:defRPr lang="en-US" smtClean="0">
                <a:solidFill>
                  <a:srgbClr val="FFFFFF"/>
                </a:solidFill>
              </a:defRPr>
            </a:lvl1pPr>
            <a:extLst/>
          </a:lstStyle>
          <a:p>
            <a:fld id="{47D64E9A-F7F0-4FB3-AB40-74C4EE090A82}"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36555F5-C9F6-4452-AD7D-9C10484E685C}" type="datetimeFigureOut">
              <a:rPr lang="en-US" smtClean="0"/>
              <a:pPr/>
              <a:t>25-Jan-23</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44FB1ED-EEFA-4C4C-8DA1-44FBCCD643CF}"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116378"/>
            <a:ext cx="6255488" cy="1021556"/>
          </a:xfrm>
        </p:spPr>
        <p:txBody>
          <a:bodyPr tIns="0" anchor="t"/>
          <a:lstStyle>
            <a:lvl1pPr algn="r">
              <a:buNone/>
              <a:defRPr sz="42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1066800" y="1428751"/>
            <a:ext cx="6255488" cy="557630"/>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4724238" y="4917607"/>
            <a:ext cx="2002464" cy="170177"/>
          </a:xfrm>
        </p:spPr>
        <p:txBody>
          <a:bodyPr bIns="0" anchor="b"/>
          <a:lstStyle>
            <a:lvl1pPr>
              <a:defRPr>
                <a:solidFill>
                  <a:schemeClr val="tx2"/>
                </a:solidFill>
              </a:defRPr>
            </a:lvl1pPr>
            <a:extLst/>
          </a:lstStyle>
          <a:p>
            <a:fld id="{E36555F5-C9F6-4452-AD7D-9C10484E685C}" type="datetimeFigureOut">
              <a:rPr lang="en-US" smtClean="0"/>
              <a:pPr/>
              <a:t>25-Jan-23</a:t>
            </a:fld>
            <a:endParaRPr lang="en-US"/>
          </a:p>
        </p:txBody>
      </p:sp>
      <p:sp>
        <p:nvSpPr>
          <p:cNvPr id="5" name="Footer Placeholder 4"/>
          <p:cNvSpPr>
            <a:spLocks noGrp="1"/>
          </p:cNvSpPr>
          <p:nvPr>
            <p:ph type="ftr" sz="quarter" idx="11"/>
          </p:nvPr>
        </p:nvSpPr>
        <p:spPr>
          <a:xfrm>
            <a:off x="1735358" y="4917608"/>
            <a:ext cx="2895600" cy="17145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4916334"/>
            <a:ext cx="588336" cy="171450"/>
          </a:xfrm>
        </p:spPr>
        <p:txBody>
          <a:bodyPr/>
          <a:lstStyle>
            <a:extLst/>
          </a:lstStyle>
          <a:p>
            <a:fld id="{E4F2152A-5BC2-4964-B026-46A49E8B1801}"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40030"/>
            <a:ext cx="7242048" cy="85725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200151"/>
            <a:ext cx="3520440" cy="3394472"/>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178808" y="1200151"/>
            <a:ext cx="3520440" cy="3394472"/>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E36555F5-C9F6-4452-AD7D-9C10484E685C}" type="datetimeFigureOut">
              <a:rPr lang="en-US" smtClean="0"/>
              <a:pPr/>
              <a:t>25-Jan-23</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2F3D54F2-EB86-46A1-B011-9EAD89E28C38}"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40030"/>
            <a:ext cx="7242048" cy="85725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4400550"/>
            <a:ext cx="3520440" cy="3429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178808" y="4400550"/>
            <a:ext cx="3520440" cy="3429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283880"/>
            <a:ext cx="3520440" cy="30861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178808" y="1283880"/>
            <a:ext cx="3520440" cy="30861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E36555F5-C9F6-4452-AD7D-9C10484E685C}" type="datetimeFigureOut">
              <a:rPr lang="en-US" smtClean="0"/>
              <a:pPr/>
              <a:t>25-Jan-23</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D15B23C4-333C-4EEE-A09B-A30FD75D0DB4}" type="slidenum">
              <a:rPr lang="en-US" smtClean="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40030"/>
            <a:ext cx="7242048" cy="85725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E36555F5-C9F6-4452-AD7D-9C10484E685C}" type="datetimeFigureOut">
              <a:rPr lang="en-US" smtClean="0"/>
              <a:pPr/>
              <a:t>25-Jan-23</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AE71BC75-C7B2-422A-BB67-E883901234CC}" type="slidenum">
              <a:rPr lang="en-US" smtClean="0"/>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E36555F5-C9F6-4452-AD7D-9C10484E685C}" type="datetimeFigureOut">
              <a:rPr lang="en-US" smtClean="0"/>
              <a:pPr/>
              <a:t>25-Jan-23</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extLst/>
          </a:lstStyle>
          <a:p>
            <a:fld id="{7E5A64DF-07A0-4530-9462-4308740E4BB3}" type="slidenum">
              <a:rPr lang="en-US" smtClean="0"/>
              <a:pPr/>
              <a:t>‹#›</a:t>
            </a:fld>
            <a:endParaRPr lang="en-US"/>
          </a:p>
        </p:txBody>
      </p:sp>
    </p:spTree>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71450"/>
            <a:ext cx="5897880" cy="880110"/>
          </a:xfrm>
        </p:spPr>
        <p:txBody>
          <a:bodyPr wrap="square" anchor="b"/>
          <a:lstStyle>
            <a:lvl1pPr algn="l">
              <a:buNone/>
              <a:defRPr lang="en-US" sz="2400" baseline="0" smtClean="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123062"/>
            <a:ext cx="5897880" cy="451884"/>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1600200"/>
            <a:ext cx="7239000" cy="3278814"/>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E36555F5-C9F6-4452-AD7D-9C10484E685C}" type="datetimeFigureOut">
              <a:rPr lang="en-US" smtClean="0"/>
              <a:pPr/>
              <a:t>25-Jan-23</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41804993-8924-496B-85B9-A03283FC2333}" type="slidenum">
              <a:rPr lang="en-US" smtClean="0"/>
              <a:pPr/>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9" y="753501"/>
            <a:ext cx="4319527" cy="3234430"/>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a:xfrm rot="21420000">
            <a:off x="596707" y="749112"/>
            <a:ext cx="4319527" cy="3234430"/>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5389098" y="857250"/>
            <a:ext cx="3429000" cy="154305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smtClean="0"/>
              <a:t>Click to edit Master title style</a:t>
            </a:r>
            <a:endParaRPr kumimoji="0" lang="en-US" dirty="0"/>
          </a:p>
        </p:txBody>
      </p:sp>
      <p:sp>
        <p:nvSpPr>
          <p:cNvPr id="4" name="Text Placeholder 3"/>
          <p:cNvSpPr>
            <a:spLocks noGrp="1"/>
          </p:cNvSpPr>
          <p:nvPr>
            <p:ph type="body" sz="half" idx="2"/>
          </p:nvPr>
        </p:nvSpPr>
        <p:spPr>
          <a:xfrm>
            <a:off x="5389098" y="2462726"/>
            <a:ext cx="3429000" cy="144018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smtClean="0"/>
              <a:t>Click to edit Master text styles</a:t>
            </a:r>
          </a:p>
        </p:txBody>
      </p:sp>
      <p:sp>
        <p:nvSpPr>
          <p:cNvPr id="5" name="Date Placeholder 4"/>
          <p:cNvSpPr>
            <a:spLocks noGrp="1"/>
          </p:cNvSpPr>
          <p:nvPr>
            <p:ph type="dt" sz="half" idx="10"/>
          </p:nvPr>
        </p:nvSpPr>
        <p:spPr/>
        <p:txBody>
          <a:bodyPr/>
          <a:lstStyle>
            <a:extLst/>
          </a:lstStyle>
          <a:p>
            <a:fld id="{E36555F5-C9F6-4452-AD7D-9C10484E685C}" type="datetimeFigureOut">
              <a:rPr lang="en-US" smtClean="0"/>
              <a:pPr/>
              <a:t>25-Jan-23</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6931DFF7-CD9C-4AE8-95A1-82ADC3D32DDF}" type="slidenum">
              <a:rPr lang="en-US" smtClean="0"/>
              <a:pPr/>
              <a:t>‹#›</a:t>
            </a:fld>
            <a:endParaRPr lang="en-US"/>
          </a:p>
        </p:txBody>
      </p:sp>
      <p:sp>
        <p:nvSpPr>
          <p:cNvPr id="10" name="Picture Placeholder 9"/>
          <p:cNvSpPr>
            <a:spLocks noGrp="1"/>
          </p:cNvSpPr>
          <p:nvPr>
            <p:ph type="pic" idx="1"/>
          </p:nvPr>
        </p:nvSpPr>
        <p:spPr>
          <a:xfrm>
            <a:off x="663682" y="780752"/>
            <a:ext cx="4206240" cy="315468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smtClean="0"/>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36555F5-C9F6-4452-AD7D-9C10484E685C}" type="datetimeFigureOut">
              <a:rPr lang="en-US" smtClean="0"/>
              <a:pPr/>
              <a:t>25-Jan-23</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04FDDDB3-4D62-412A-99E2-AB806B673A5E}" type="slidenum">
              <a:rPr lang="en-US" smtClean="0"/>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06217"/>
            <a:ext cx="1524000" cy="4388644"/>
          </a:xfrm>
        </p:spPr>
        <p:txBody>
          <a:bodyPr vert="eaVert" ancho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05982"/>
            <a:ext cx="6019800" cy="4388644"/>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242816" y="4918459"/>
            <a:ext cx="2002464" cy="170177"/>
          </a:xfrm>
        </p:spPr>
        <p:txBody>
          <a:bodyPr/>
          <a:lstStyle>
            <a:extLst/>
          </a:lstStyle>
          <a:p>
            <a:fld id="{E36555F5-C9F6-4452-AD7D-9C10484E685C}" type="datetimeFigureOut">
              <a:rPr lang="en-US" smtClean="0"/>
              <a:pPr/>
              <a:t>25-Jan-23</a:t>
            </a:fld>
            <a:endParaRPr lang="en-US"/>
          </a:p>
        </p:txBody>
      </p:sp>
      <p:sp>
        <p:nvSpPr>
          <p:cNvPr id="5" name="Footer Placeholder 4"/>
          <p:cNvSpPr>
            <a:spLocks noGrp="1"/>
          </p:cNvSpPr>
          <p:nvPr>
            <p:ph type="ftr" sz="quarter" idx="11"/>
          </p:nvPr>
        </p:nvSpPr>
        <p:spPr>
          <a:xfrm>
            <a:off x="457200" y="4917186"/>
            <a:ext cx="3657600" cy="171450"/>
          </a:xfrm>
        </p:spPr>
        <p:txBody>
          <a:bodyPr/>
          <a:lstStyle>
            <a:extLst/>
          </a:lstStyle>
          <a:p>
            <a:endParaRPr lang="en-US"/>
          </a:p>
        </p:txBody>
      </p:sp>
      <p:sp>
        <p:nvSpPr>
          <p:cNvPr id="6" name="Slide Number Placeholder 5"/>
          <p:cNvSpPr>
            <a:spLocks noGrp="1"/>
          </p:cNvSpPr>
          <p:nvPr>
            <p:ph type="sldNum" sz="quarter" idx="12"/>
          </p:nvPr>
        </p:nvSpPr>
        <p:spPr>
          <a:xfrm>
            <a:off x="6254496" y="4914900"/>
            <a:ext cx="588336" cy="171450"/>
          </a:xfrm>
        </p:spPr>
        <p:txBody>
          <a:bodyPr/>
          <a:lstStyle>
            <a:lvl1pPr>
              <a:defRPr>
                <a:solidFill>
                  <a:schemeClr val="tx2"/>
                </a:solidFill>
              </a:defRPr>
            </a:lvl1pPr>
            <a:extLst/>
          </a:lstStyle>
          <a:p>
            <a:fld id="{0DEEF9D6-77B8-4FC5-AD3F-6A54B7CB1FB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E031A688-CDC3-4391-A3B5-F17FDE998D9E}"/>
              </a:ext>
            </a:extLst>
          </p:cNvPr>
          <p:cNvSpPr>
            <a:spLocks noGrp="1"/>
          </p:cNvSpPr>
          <p:nvPr>
            <p:ph type="title"/>
          </p:nvPr>
        </p:nvSpPr>
        <p:spPr>
          <a:xfrm>
            <a:off x="628650" y="274638"/>
            <a:ext cx="7886700" cy="99377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2491007A-2E0C-4029-90A2-9A9BF9691A13}"/>
              </a:ext>
            </a:extLst>
          </p:cNvPr>
          <p:cNvSpPr>
            <a:spLocks noGrp="1"/>
          </p:cNvSpPr>
          <p:nvPr>
            <p:ph type="body" idx="1"/>
          </p:nvPr>
        </p:nvSpPr>
        <p:spPr>
          <a:xfrm>
            <a:off x="628650" y="1370013"/>
            <a:ext cx="7886700" cy="32623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AEAE3609-E35D-46D1-BF96-B1220A010669}"/>
              </a:ext>
            </a:extLst>
          </p:cNvPr>
          <p:cNvSpPr>
            <a:spLocks noGrp="1"/>
          </p:cNvSpPr>
          <p:nvPr>
            <p:ph type="dt" sz="half" idx="2"/>
          </p:nvPr>
        </p:nvSpPr>
        <p:spPr>
          <a:xfrm>
            <a:off x="628650" y="4767263"/>
            <a:ext cx="2057400" cy="274637"/>
          </a:xfrm>
          <a:prstGeom prst="rect">
            <a:avLst/>
          </a:prstGeom>
        </p:spPr>
        <p:txBody>
          <a:bodyPr vert="horz" lIns="91440" tIns="45720" rIns="91440" bIns="45720" rtlCol="0" anchor="ctr"/>
          <a:lstStyle>
            <a:lvl1pPr algn="l">
              <a:defRPr sz="1200">
                <a:solidFill>
                  <a:schemeClr val="tx1">
                    <a:tint val="75000"/>
                  </a:schemeClr>
                </a:solidFill>
              </a:defRPr>
            </a:lvl1pPr>
          </a:lstStyle>
          <a:p>
            <a:fld id="{186970BA-9333-4A35-9C0A-34F7E70A2809}" type="datetimeFigureOut">
              <a:rPr lang="en-US" smtClean="0"/>
              <a:pPr/>
              <a:t>25-Jan-23</a:t>
            </a:fld>
            <a:endParaRPr lang="en-US"/>
          </a:p>
        </p:txBody>
      </p:sp>
      <p:sp>
        <p:nvSpPr>
          <p:cNvPr id="5" name="Footer Placeholder 4">
            <a:extLst>
              <a:ext uri="{FF2B5EF4-FFF2-40B4-BE49-F238E27FC236}">
                <a16:creationId xmlns:a16="http://schemas.microsoft.com/office/drawing/2014/main" xmlns="" id="{6F295363-B790-41E4-BDC8-17BE71FB2F2B}"/>
              </a:ext>
            </a:extLst>
          </p:cNvPr>
          <p:cNvSpPr>
            <a:spLocks noGrp="1"/>
          </p:cNvSpPr>
          <p:nvPr>
            <p:ph type="ftr" sz="quarter" idx="3"/>
          </p:nvPr>
        </p:nvSpPr>
        <p:spPr>
          <a:xfrm>
            <a:off x="3028950" y="4767263"/>
            <a:ext cx="3086100" cy="274637"/>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B666064E-BB9E-49D5-AD18-4AF2261BC1B4}"/>
              </a:ext>
            </a:extLst>
          </p:cNvPr>
          <p:cNvSpPr>
            <a:spLocks noGrp="1"/>
          </p:cNvSpPr>
          <p:nvPr>
            <p:ph type="sldNum" sz="quarter" idx="4"/>
          </p:nvPr>
        </p:nvSpPr>
        <p:spPr>
          <a:xfrm>
            <a:off x="6457950" y="4767263"/>
            <a:ext cx="2057400" cy="274637"/>
          </a:xfrm>
          <a:prstGeom prst="rect">
            <a:avLst/>
          </a:prstGeom>
        </p:spPr>
        <p:txBody>
          <a:bodyPr vert="horz" lIns="91440" tIns="45720" rIns="91440" bIns="45720" rtlCol="0" anchor="ctr"/>
          <a:lstStyle>
            <a:lvl1pPr algn="r">
              <a:defRPr sz="1200">
                <a:solidFill>
                  <a:schemeClr val="tx1">
                    <a:tint val="75000"/>
                  </a:schemeClr>
                </a:solidFill>
              </a:defRPr>
            </a:lvl1pPr>
          </a:lstStyle>
          <a:p>
            <a:fld id="{82E3453C-471C-453E-832E-43A3EFCBC03A}" type="slidenum">
              <a:rPr/>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51435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Title Placeholder 2"/>
          <p:cNvSpPr>
            <a:spLocks noGrp="1"/>
          </p:cNvSpPr>
          <p:nvPr>
            <p:ph type="title"/>
          </p:nvPr>
        </p:nvSpPr>
        <p:spPr>
          <a:xfrm>
            <a:off x="457200" y="240030"/>
            <a:ext cx="7239000" cy="857250"/>
          </a:xfrm>
          <a:prstGeom prst="rect">
            <a:avLst/>
          </a:prstGeom>
        </p:spPr>
        <p:txBody>
          <a:bodyPr vert="horz" lIns="45720" tIns="0" rIns="45720" bIns="0" anchor="b" anchorCtr="0">
            <a:normAutofit/>
          </a:bodyPr>
          <a:lstStyle>
            <a:extLst/>
          </a:lstStyle>
          <a:p>
            <a:r>
              <a:rPr kumimoji="0" lang="en-US" smtClean="0"/>
              <a:t>Click to edit Master title style</a:t>
            </a:r>
            <a:endParaRPr kumimoji="0" lang="en-US"/>
          </a:p>
        </p:txBody>
      </p:sp>
      <p:sp>
        <p:nvSpPr>
          <p:cNvPr id="31" name="Text Placeholder 30"/>
          <p:cNvSpPr>
            <a:spLocks noGrp="1"/>
          </p:cNvSpPr>
          <p:nvPr>
            <p:ph type="body" idx="1"/>
          </p:nvPr>
        </p:nvSpPr>
        <p:spPr>
          <a:xfrm>
            <a:off x="457200" y="1207062"/>
            <a:ext cx="7239000" cy="3634740"/>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7" name="Date Placeholder 26"/>
          <p:cNvSpPr>
            <a:spLocks noGrp="1"/>
          </p:cNvSpPr>
          <p:nvPr>
            <p:ph type="dt" sz="half" idx="2"/>
          </p:nvPr>
        </p:nvSpPr>
        <p:spPr>
          <a:xfrm>
            <a:off x="4245936" y="4918459"/>
            <a:ext cx="2002464" cy="170177"/>
          </a:xfrm>
          <a:prstGeom prst="rect">
            <a:avLst/>
          </a:prstGeom>
        </p:spPr>
        <p:txBody>
          <a:bodyPr vert="horz" tIns="0" bIns="0" anchor="b"/>
          <a:lstStyle>
            <a:lvl1pPr algn="l" eaLnBrk="1" latinLnBrk="0" hangingPunct="1">
              <a:defRPr kumimoji="0" sz="1000">
                <a:solidFill>
                  <a:schemeClr val="tx2"/>
                </a:solidFill>
              </a:defRPr>
            </a:lvl1pPr>
            <a:extLst/>
          </a:lstStyle>
          <a:p>
            <a:fld id="{E36555F5-C9F6-4452-AD7D-9C10484E685C}" type="datetimeFigureOut">
              <a:rPr lang="en-US" smtClean="0"/>
              <a:pPr/>
              <a:t>25-Jan-23</a:t>
            </a:fld>
            <a:endParaRPr lang="en-US"/>
          </a:p>
        </p:txBody>
      </p:sp>
      <p:sp>
        <p:nvSpPr>
          <p:cNvPr id="4" name="Footer Placeholder 3"/>
          <p:cNvSpPr>
            <a:spLocks noGrp="1"/>
          </p:cNvSpPr>
          <p:nvPr>
            <p:ph type="ftr" sz="quarter" idx="3"/>
          </p:nvPr>
        </p:nvSpPr>
        <p:spPr>
          <a:xfrm>
            <a:off x="457200" y="4918460"/>
            <a:ext cx="3657600" cy="17145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4917186"/>
            <a:ext cx="588336" cy="171450"/>
          </a:xfrm>
          <a:prstGeom prst="rect">
            <a:avLst/>
          </a:prstGeom>
        </p:spPr>
        <p:txBody>
          <a:bodyPr vert="horz" lIns="0" tIns="0" rIns="0" bIns="0" anchor="b"/>
          <a:lstStyle>
            <a:lvl1pPr algn="r" eaLnBrk="1" latinLnBrk="0" hangingPunct="1">
              <a:defRPr kumimoji="0" sz="1100">
                <a:solidFill>
                  <a:schemeClr val="tx2"/>
                </a:solidFill>
              </a:defRPr>
            </a:lvl1pPr>
            <a:extLst/>
          </a:lstStyle>
          <a:p>
            <a:fld id="{1A1D9308-27F8-4A90-B813-A0251573A24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8.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page1">
    <p:spTree>
      <p:nvGrpSpPr>
        <p:cNvPr id="1" name=""/>
        <p:cNvGrpSpPr/>
        <p:nvPr/>
      </p:nvGrpSpPr>
      <p:grpSpPr>
        <a:xfrm>
          <a:off x="0" y="0"/>
          <a:ext cx="0" cy="0"/>
          <a:chOff x="0" y="0"/>
          <a:chExt cx="0" cy="0"/>
        </a:xfrm>
      </p:grpSpPr>
      <p:sp>
        <p:nvSpPr>
          <p:cNvPr id="2" name="Google Shape;64;p13">
            <a:extLst>
              <a:ext uri="{FF2B5EF4-FFF2-40B4-BE49-F238E27FC236}">
                <a16:creationId xmlns:a16="http://schemas.microsoft.com/office/drawing/2014/main" xmlns="" id="{C4558A3E-ECA6-43CA-9EDA-6CF4C5D0E129}"/>
              </a:ext>
            </a:extLst>
          </p:cNvPr>
          <p:cNvSpPr txBox="1">
            <a:spLocks noGrp="1"/>
          </p:cNvSpPr>
          <p:nvPr>
            <p:ph type="title" idx="4294967295"/>
          </p:nvPr>
        </p:nvSpPr>
        <p:spPr>
          <a:xfrm>
            <a:off x="304800" y="142874"/>
            <a:ext cx="4756150" cy="2124075"/>
          </a:xfrm>
          <a:ln/>
        </p:spPr>
        <p:style>
          <a:lnRef idx="1">
            <a:schemeClr val="accent5"/>
          </a:lnRef>
          <a:fillRef idx="2">
            <a:schemeClr val="accent5"/>
          </a:fillRef>
          <a:effectRef idx="1">
            <a:schemeClr val="accent5"/>
          </a:effectRef>
          <a:fontRef idx="minor">
            <a:schemeClr val="dk1"/>
          </a:fontRef>
        </p:style>
        <p:txBody>
          <a:bodyPr wrap="square" tIns="91440" bIns="91440" anchor="t">
            <a:noAutofit/>
          </a:bodyPr>
          <a:lstStyle/>
          <a:p>
            <a:pPr lvl="0" algn="just" hangingPunct="0">
              <a:lnSpc>
                <a:spcPct val="150000"/>
              </a:lnSpc>
              <a:spcBef>
                <a:spcPts val="1199"/>
              </a:spcBef>
              <a:spcAft>
                <a:spcPts val="1199"/>
              </a:spcAft>
              <a:tabLst>
                <a:tab pos="0" algn="l"/>
              </a:tabLst>
            </a:pPr>
            <a:r>
              <a:rPr lang="en-US" sz="2200" b="1" dirty="0">
                <a:solidFill>
                  <a:srgbClr val="002F4A"/>
                </a:solidFill>
                <a:highlight>
                  <a:scrgbClr r="0" g="0" b="0">
                    <a:alpha val="0"/>
                  </a:scrgbClr>
                </a:highlight>
                <a:latin typeface="Arial"/>
                <a:cs typeface="Arial"/>
              </a:rPr>
              <a:t>THE ROLE AND IMPORTANCE OF QUALITY SERVICE, HOSPITALITY, AND GUEST SERVICES WITHIN THE HOTEL INDUSTRY</a:t>
            </a:r>
          </a:p>
        </p:txBody>
      </p:sp>
      <p:sp>
        <p:nvSpPr>
          <p:cNvPr id="3" name="Google Shape;65;p13">
            <a:extLst>
              <a:ext uri="{FF2B5EF4-FFF2-40B4-BE49-F238E27FC236}">
                <a16:creationId xmlns:a16="http://schemas.microsoft.com/office/drawing/2014/main" xmlns="" id="{6AB936E4-29C7-4DD2-BECA-D614F08D7490}"/>
              </a:ext>
            </a:extLst>
          </p:cNvPr>
          <p:cNvSpPr txBox="1">
            <a:spLocks noGrp="1"/>
          </p:cNvSpPr>
          <p:nvPr>
            <p:ph type="subTitle" idx="4294967295"/>
          </p:nvPr>
        </p:nvSpPr>
        <p:spPr>
          <a:xfrm>
            <a:off x="228600" y="2343150"/>
            <a:ext cx="2514600" cy="533400"/>
          </a:xfrm>
          <a:noFill/>
          <a:ln>
            <a:noFill/>
          </a:ln>
        </p:spPr>
        <p:txBody>
          <a:bodyPr wrap="square" tIns="91440" bIns="91440" anchor="t">
            <a:noAutofit/>
          </a:bodyPr>
          <a:lstStyle/>
          <a:p>
            <a:pPr marL="0" lvl="0" indent="0" hangingPunct="0">
              <a:lnSpc>
                <a:spcPct val="100000"/>
              </a:lnSpc>
              <a:spcBef>
                <a:spcPts val="0"/>
              </a:spcBef>
              <a:buNone/>
              <a:tabLst>
                <a:tab pos="0" algn="l"/>
              </a:tabLst>
            </a:pPr>
            <a:r>
              <a:rPr lang="en-US" sz="1400" dirty="0">
                <a:highlight>
                  <a:scrgbClr r="0" g="0" b="0">
                    <a:alpha val="0"/>
                  </a:scrgbClr>
                </a:highlight>
                <a:latin typeface="Times New Roman" pitchFamily="18" charset="0"/>
                <a:cs typeface="Times New Roman" pitchFamily="18" charset="0"/>
              </a:rPr>
              <a:t>Student ID:</a:t>
            </a:r>
          </a:p>
          <a:p>
            <a:pPr marL="0" lvl="0" indent="0" hangingPunct="0">
              <a:lnSpc>
                <a:spcPct val="100000"/>
              </a:lnSpc>
              <a:spcBef>
                <a:spcPts val="0"/>
              </a:spcBef>
              <a:buNone/>
              <a:tabLst>
                <a:tab pos="0" algn="l"/>
              </a:tabLst>
            </a:pPr>
            <a:r>
              <a:rPr lang="en-US" sz="1400" dirty="0">
                <a:highlight>
                  <a:scrgbClr r="0" g="0" b="0">
                    <a:alpha val="0"/>
                  </a:scrgbClr>
                </a:highlight>
                <a:latin typeface="Times New Roman" pitchFamily="18" charset="0"/>
                <a:cs typeface="Times New Roman" pitchFamily="18" charset="0"/>
              </a:rPr>
              <a:t>Module Name:</a:t>
            </a:r>
          </a:p>
        </p:txBody>
      </p:sp>
      <p:pic>
        <p:nvPicPr>
          <p:cNvPr id="4" name="Google Shape;66;p13">
            <a:extLst>
              <a:ext uri="{FF2B5EF4-FFF2-40B4-BE49-F238E27FC236}">
                <a16:creationId xmlns:a16="http://schemas.microsoft.com/office/drawing/2014/main" xmlns="" id="{DDEDE332-1D7C-4ECB-BA5E-218F81F9B7E8}"/>
              </a:ext>
            </a:extLst>
          </p:cNvPr>
          <p:cNvPicPr>
            <a:picLocks noChangeAspect="1"/>
          </p:cNvPicPr>
          <p:nvPr/>
        </p:nvPicPr>
        <p:blipFill>
          <a:blip r:embed="rId3" cstate="print">
            <a:lum/>
            <a:alphaModFix/>
          </a:blip>
          <a:srcRect/>
          <a:stretch>
            <a:fillRect/>
          </a:stretch>
        </p:blipFill>
        <p:spPr>
          <a:xfrm>
            <a:off x="5486400" y="3105150"/>
            <a:ext cx="2507167" cy="1447800"/>
          </a:xfrm>
          <a:prstGeom prst="rect">
            <a:avLst/>
          </a:prstGeom>
          <a:noFill/>
          <a:ln>
            <a:noFill/>
          </a:ln>
        </p:spPr>
      </p:pic>
      <p:pic>
        <p:nvPicPr>
          <p:cNvPr id="5" name="Google Shape;67;p13">
            <a:extLst>
              <a:ext uri="{FF2B5EF4-FFF2-40B4-BE49-F238E27FC236}">
                <a16:creationId xmlns:a16="http://schemas.microsoft.com/office/drawing/2014/main" xmlns="" id="{FAED44E3-7606-4A99-8CA8-F2121E1C22DB}"/>
              </a:ext>
            </a:extLst>
          </p:cNvPr>
          <p:cNvPicPr>
            <a:picLocks noChangeAspect="1"/>
          </p:cNvPicPr>
          <p:nvPr/>
        </p:nvPicPr>
        <p:blipFill>
          <a:blip r:embed="rId4">
            <a:lum/>
            <a:alphaModFix/>
          </a:blip>
          <a:srcRect/>
          <a:stretch>
            <a:fillRect/>
          </a:stretch>
        </p:blipFill>
        <p:spPr>
          <a:xfrm>
            <a:off x="5396400" y="247680"/>
            <a:ext cx="3687839" cy="2460240"/>
          </a:xfrm>
          <a:prstGeom prst="rect">
            <a:avLst/>
          </a:prstGeom>
          <a:noFill/>
          <a:ln w="19080">
            <a:solidFill>
              <a:srgbClr val="666666"/>
            </a:solidFill>
            <a:prstDash val="solid"/>
            <a:round/>
          </a:ln>
        </p:spPr>
      </p:pic>
      <p:pic>
        <p:nvPicPr>
          <p:cNvPr id="6" name="Google Shape;68;p13">
            <a:extLst>
              <a:ext uri="{FF2B5EF4-FFF2-40B4-BE49-F238E27FC236}">
                <a16:creationId xmlns:a16="http://schemas.microsoft.com/office/drawing/2014/main" xmlns="" id="{706F778C-8051-4AE2-8737-9702282DB173}"/>
              </a:ext>
            </a:extLst>
          </p:cNvPr>
          <p:cNvPicPr>
            <a:picLocks noChangeAspect="1"/>
          </p:cNvPicPr>
          <p:nvPr/>
        </p:nvPicPr>
        <p:blipFill>
          <a:blip r:embed="rId5" cstate="print">
            <a:lum/>
            <a:alphaModFix/>
          </a:blip>
          <a:srcRect/>
          <a:stretch>
            <a:fillRect/>
          </a:stretch>
        </p:blipFill>
        <p:spPr>
          <a:xfrm>
            <a:off x="1402920" y="2940840"/>
            <a:ext cx="3964680" cy="2133000"/>
          </a:xfrm>
          <a:prstGeom prst="rect">
            <a:avLst/>
          </a:prstGeom>
          <a:noFill/>
          <a:ln w="19080">
            <a:solidFill>
              <a:srgbClr val="666666"/>
            </a:solidFill>
            <a:prstDash val="solid"/>
            <a:rou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Introduction of Marriott international services&#10;">
    <p:spTree>
      <p:nvGrpSpPr>
        <p:cNvPr id="1" name=""/>
        <p:cNvGrpSpPr/>
        <p:nvPr/>
      </p:nvGrpSpPr>
      <p:grpSpPr>
        <a:xfrm>
          <a:off x="0" y="0"/>
          <a:ext cx="0" cy="0"/>
          <a:chOff x="0" y="0"/>
          <a:chExt cx="0" cy="0"/>
        </a:xfrm>
      </p:grpSpPr>
      <p:sp>
        <p:nvSpPr>
          <p:cNvPr id="2" name="Google Shape;73;p14">
            <a:extLst>
              <a:ext uri="{FF2B5EF4-FFF2-40B4-BE49-F238E27FC236}">
                <a16:creationId xmlns:a16="http://schemas.microsoft.com/office/drawing/2014/main" xmlns="" id="{0DEB0008-6FAB-4072-BD1B-9654CD223464}"/>
              </a:ext>
            </a:extLst>
          </p:cNvPr>
          <p:cNvSpPr txBox="1">
            <a:spLocks noGrp="1"/>
          </p:cNvSpPr>
          <p:nvPr>
            <p:ph type="title" idx="4294967295"/>
          </p:nvPr>
        </p:nvSpPr>
        <p:spPr>
          <a:xfrm>
            <a:off x="0" y="0"/>
            <a:ext cx="3657600" cy="5143500"/>
          </a:xfrm>
          <a:ln/>
        </p:spPr>
        <p:style>
          <a:lnRef idx="0">
            <a:schemeClr val="accent5"/>
          </a:lnRef>
          <a:fillRef idx="3">
            <a:schemeClr val="accent5"/>
          </a:fillRef>
          <a:effectRef idx="3">
            <a:schemeClr val="accent5"/>
          </a:effectRef>
          <a:fontRef idx="minor">
            <a:schemeClr val="lt1"/>
          </a:fontRef>
        </p:style>
        <p:txBody>
          <a:bodyPr wrap="square" tIns="91440" bIns="91440" anchor="t">
            <a:normAutofit/>
          </a:bodyPr>
          <a:lstStyle/>
          <a:p>
            <a:pPr lvl="0" algn="ctr" hangingPunct="0">
              <a:lnSpc>
                <a:spcPct val="115000"/>
              </a:lnSpc>
              <a:spcBef>
                <a:spcPts val="2401"/>
              </a:spcBef>
              <a:tabLst>
                <a:tab pos="0" algn="l"/>
              </a:tabLst>
            </a:pPr>
            <a:r>
              <a:rPr lang="en-US" sz="2300" b="1" dirty="0">
                <a:solidFill>
                  <a:srgbClr val="FFFFFF"/>
                </a:solidFill>
                <a:highlight>
                  <a:scrgbClr r="0" g="0" b="0">
                    <a:alpha val="0"/>
                  </a:scrgbClr>
                </a:highlight>
                <a:latin typeface="Arial"/>
                <a:cs typeface="Arial"/>
              </a:rPr>
              <a:t>Introduction of Marriott international services</a:t>
            </a:r>
            <a:br>
              <a:rPr lang="en-US" sz="2300" b="1" dirty="0">
                <a:solidFill>
                  <a:srgbClr val="FFFFFF"/>
                </a:solidFill>
                <a:highlight>
                  <a:scrgbClr r="0" g="0" b="0">
                    <a:alpha val="0"/>
                  </a:scrgbClr>
                </a:highlight>
                <a:latin typeface="Arial"/>
                <a:cs typeface="Arial"/>
              </a:rPr>
            </a:br>
            <a:endParaRPr lang="en-US" sz="2300" b="1" dirty="0">
              <a:solidFill>
                <a:srgbClr val="FFFFFF"/>
              </a:solidFill>
              <a:highlight>
                <a:scrgbClr r="0" g="0" b="0">
                  <a:alpha val="0"/>
                </a:scrgbClr>
              </a:highlight>
              <a:latin typeface="Arial"/>
              <a:cs typeface="Arial"/>
            </a:endParaRPr>
          </a:p>
        </p:txBody>
      </p:sp>
      <p:sp>
        <p:nvSpPr>
          <p:cNvPr id="3" name="Google Shape;74;p14">
            <a:extLst>
              <a:ext uri="{FF2B5EF4-FFF2-40B4-BE49-F238E27FC236}">
                <a16:creationId xmlns:a16="http://schemas.microsoft.com/office/drawing/2014/main" xmlns="" id="{E5062D86-EFD3-45B5-895B-5F1CCB4B94CA}"/>
              </a:ext>
            </a:extLst>
          </p:cNvPr>
          <p:cNvSpPr txBox="1">
            <a:spLocks noGrp="1"/>
          </p:cNvSpPr>
          <p:nvPr>
            <p:ph type="body" idx="4294967295"/>
          </p:nvPr>
        </p:nvSpPr>
        <p:spPr>
          <a:xfrm>
            <a:off x="3733800" y="285750"/>
            <a:ext cx="4997280" cy="2273039"/>
          </a:xfrm>
          <a:noFill/>
          <a:ln>
            <a:noFill/>
          </a:ln>
        </p:spPr>
        <p:txBody>
          <a:bodyPr wrap="square" tIns="91440" bIns="91440" anchor="t">
            <a:normAutofit lnSpcReduction="10000"/>
          </a:bodyPr>
          <a:lstStyle/>
          <a:p>
            <a:pPr marL="0" lvl="0" indent="0" algn="just" hangingPunct="0">
              <a:lnSpc>
                <a:spcPct val="150000"/>
              </a:lnSpc>
              <a:spcBef>
                <a:spcPts val="0"/>
              </a:spcBef>
              <a:buClr>
                <a:srgbClr val="000000"/>
              </a:buClr>
              <a:buSzPct val="100000"/>
              <a:buFont typeface="Arial"/>
              <a:buChar char="●"/>
            </a:pPr>
            <a:r>
              <a:rPr lang="en-US" sz="1200" dirty="0">
                <a:solidFill>
                  <a:srgbClr val="000000"/>
                </a:solidFill>
                <a:highlight>
                  <a:scrgbClr r="0" g="0" b="0">
                    <a:alpha val="0"/>
                  </a:scrgbClr>
                </a:highlight>
                <a:latin typeface="Arial"/>
                <a:cs typeface="Arial"/>
              </a:rPr>
              <a:t>JW Marriott is the most popular portfolio industry which is based on 30 brands among the 139 countries (Marriott, 2023).</a:t>
            </a:r>
          </a:p>
          <a:p>
            <a:pPr marL="0" lvl="0" indent="0" algn="just" hangingPunct="0">
              <a:lnSpc>
                <a:spcPct val="150000"/>
              </a:lnSpc>
              <a:spcBef>
                <a:spcPts val="0"/>
              </a:spcBef>
              <a:buClr>
                <a:srgbClr val="000000"/>
              </a:buClr>
              <a:buSzPct val="100000"/>
              <a:buFont typeface="Arial"/>
              <a:buChar char="●"/>
            </a:pPr>
            <a:r>
              <a:rPr lang="en-US" sz="1200" dirty="0">
                <a:solidFill>
                  <a:srgbClr val="000000"/>
                </a:solidFill>
                <a:highlight>
                  <a:scrgbClr r="0" g="0" b="0">
                    <a:alpha val="0"/>
                  </a:scrgbClr>
                </a:highlight>
                <a:latin typeface="Arial"/>
                <a:cs typeface="Arial"/>
              </a:rPr>
              <a:t>The main purpose of JW Marriott is to develop the consumers' lives by creating a supreme vacation along with pleasant experiences (</a:t>
            </a:r>
            <a:r>
              <a:rPr lang="en-US" sz="1200" dirty="0" err="1">
                <a:solidFill>
                  <a:srgbClr val="000000"/>
                </a:solidFill>
                <a:highlight>
                  <a:scrgbClr r="0" g="0" b="0">
                    <a:alpha val="0"/>
                  </a:scrgbClr>
                </a:highlight>
                <a:latin typeface="Arial"/>
                <a:cs typeface="Arial"/>
              </a:rPr>
              <a:t>Radojevic</a:t>
            </a:r>
            <a:r>
              <a:rPr lang="en-US" sz="1200" dirty="0">
                <a:solidFill>
                  <a:srgbClr val="000000"/>
                </a:solidFill>
                <a:highlight>
                  <a:scrgbClr r="0" g="0" b="0">
                    <a:alpha val="0"/>
                  </a:scrgbClr>
                </a:highlight>
                <a:latin typeface="Arial"/>
                <a:cs typeface="Arial"/>
              </a:rPr>
              <a:t> </a:t>
            </a:r>
            <a:r>
              <a:rPr lang="en-US" sz="1200" i="1" dirty="0">
                <a:solidFill>
                  <a:srgbClr val="000000"/>
                </a:solidFill>
                <a:highlight>
                  <a:scrgbClr r="0" g="0" b="0">
                    <a:alpha val="0"/>
                  </a:scrgbClr>
                </a:highlight>
                <a:latin typeface="Arial"/>
                <a:cs typeface="Arial"/>
              </a:rPr>
              <a:t>et al. </a:t>
            </a:r>
            <a:r>
              <a:rPr lang="en-US" sz="1200" dirty="0">
                <a:solidFill>
                  <a:srgbClr val="000000"/>
                </a:solidFill>
                <a:highlight>
                  <a:scrgbClr r="0" g="0" b="0">
                    <a:alpha val="0"/>
                  </a:scrgbClr>
                </a:highlight>
                <a:latin typeface="Arial"/>
                <a:cs typeface="Arial"/>
              </a:rPr>
              <a:t>2019).</a:t>
            </a:r>
          </a:p>
          <a:p>
            <a:pPr marL="0" lvl="0" indent="0" algn="just" hangingPunct="0">
              <a:lnSpc>
                <a:spcPct val="150000"/>
              </a:lnSpc>
              <a:spcBef>
                <a:spcPts val="0"/>
              </a:spcBef>
              <a:buClr>
                <a:srgbClr val="000000"/>
              </a:buClr>
              <a:buSzPct val="100000"/>
              <a:buFont typeface="Arial"/>
              <a:buChar char="●"/>
            </a:pPr>
            <a:r>
              <a:rPr lang="en-US" sz="1200" dirty="0">
                <a:solidFill>
                  <a:srgbClr val="000000"/>
                </a:solidFill>
                <a:highlight>
                  <a:scrgbClr r="0" g="0" b="0">
                    <a:alpha val="0"/>
                  </a:scrgbClr>
                </a:highlight>
                <a:latin typeface="Arial"/>
                <a:cs typeface="Arial"/>
              </a:rPr>
              <a:t>The core values of Marriott are based on five major aspects those are including serving better services, putting people as their first priority, developing excellence, and integrity, and embracing changes.</a:t>
            </a:r>
          </a:p>
          <a:p>
            <a:pPr marL="0" lvl="0" indent="0" algn="just" hangingPunct="0">
              <a:lnSpc>
                <a:spcPct val="80000"/>
              </a:lnSpc>
              <a:spcBef>
                <a:spcPts val="0"/>
              </a:spcBef>
              <a:spcAft>
                <a:spcPts val="1199"/>
              </a:spcAft>
              <a:buNone/>
              <a:tabLst>
                <a:tab pos="0" algn="l"/>
              </a:tabLst>
            </a:pPr>
            <a:endParaRPr lang="en-US" sz="1200" dirty="0">
              <a:solidFill>
                <a:srgbClr val="000000"/>
              </a:solidFill>
              <a:highlight>
                <a:scrgbClr r="0" g="0" b="0">
                  <a:alpha val="0"/>
                </a:scrgbClr>
              </a:highlight>
              <a:latin typeface="Arial"/>
              <a:cs typeface="Arial"/>
            </a:endParaRPr>
          </a:p>
        </p:txBody>
      </p:sp>
      <p:pic>
        <p:nvPicPr>
          <p:cNvPr id="4" name="Google Shape;75;p14">
            <a:extLst>
              <a:ext uri="{FF2B5EF4-FFF2-40B4-BE49-F238E27FC236}">
                <a16:creationId xmlns:a16="http://schemas.microsoft.com/office/drawing/2014/main" xmlns="" id="{D6795722-683D-4314-BEA7-2F69F696BAE0}"/>
              </a:ext>
            </a:extLst>
          </p:cNvPr>
          <p:cNvPicPr>
            <a:picLocks noChangeAspect="1"/>
          </p:cNvPicPr>
          <p:nvPr/>
        </p:nvPicPr>
        <p:blipFill>
          <a:blip r:embed="rId3" cstate="print">
            <a:lum/>
            <a:alphaModFix/>
          </a:blip>
          <a:srcRect/>
          <a:stretch>
            <a:fillRect/>
          </a:stretch>
        </p:blipFill>
        <p:spPr>
          <a:xfrm>
            <a:off x="7620000" y="0"/>
            <a:ext cx="1143000" cy="401821"/>
          </a:xfrm>
          <a:prstGeom prst="rect">
            <a:avLst/>
          </a:prstGeom>
          <a:noFill/>
          <a:ln>
            <a:noFill/>
          </a:ln>
        </p:spPr>
      </p:pic>
      <p:pic>
        <p:nvPicPr>
          <p:cNvPr id="5" name="Google Shape;76;p14">
            <a:extLst>
              <a:ext uri="{FF2B5EF4-FFF2-40B4-BE49-F238E27FC236}">
                <a16:creationId xmlns:a16="http://schemas.microsoft.com/office/drawing/2014/main" xmlns="" id="{5E2292B7-DA61-45E7-964E-63484533E851}"/>
              </a:ext>
            </a:extLst>
          </p:cNvPr>
          <p:cNvPicPr>
            <a:picLocks noChangeAspect="1"/>
          </p:cNvPicPr>
          <p:nvPr/>
        </p:nvPicPr>
        <p:blipFill>
          <a:blip r:embed="rId4">
            <a:lum/>
            <a:alphaModFix/>
          </a:blip>
          <a:srcRect l="6699" t="5902" r="5953" b="39014"/>
          <a:stretch>
            <a:fillRect/>
          </a:stretch>
        </p:blipFill>
        <p:spPr>
          <a:xfrm>
            <a:off x="3750120" y="2474288"/>
            <a:ext cx="4784280" cy="2579752"/>
          </a:xfrm>
          <a:prstGeom prst="rect">
            <a:avLst/>
          </a:prstGeom>
          <a:noFill/>
          <a:ln w="19080">
            <a:solidFill>
              <a:srgbClr val="666666"/>
            </a:solidFill>
            <a:prstDash val="solid"/>
            <a:round/>
          </a:ln>
        </p:spPr>
      </p:pic>
      <p:pic>
        <p:nvPicPr>
          <p:cNvPr id="6" name="Google Shape;77;p14">
            <a:extLst>
              <a:ext uri="{FF2B5EF4-FFF2-40B4-BE49-F238E27FC236}">
                <a16:creationId xmlns:a16="http://schemas.microsoft.com/office/drawing/2014/main" xmlns="" id="{67C6F36F-A1C7-4BDF-8AD0-968BB0D8AC3F}"/>
              </a:ext>
            </a:extLst>
          </p:cNvPr>
          <p:cNvPicPr>
            <a:picLocks noChangeAspect="1"/>
          </p:cNvPicPr>
          <p:nvPr/>
        </p:nvPicPr>
        <p:blipFill>
          <a:blip r:embed="rId5" cstate="print">
            <a:lum/>
            <a:alphaModFix/>
          </a:blip>
          <a:srcRect/>
          <a:stretch>
            <a:fillRect/>
          </a:stretch>
        </p:blipFill>
        <p:spPr>
          <a:xfrm>
            <a:off x="152400" y="1581150"/>
            <a:ext cx="3356160" cy="2318040"/>
          </a:xfrm>
          <a:prstGeom prst="rect">
            <a:avLst/>
          </a:prstGeom>
          <a:noFill/>
          <a:ln w="19080">
            <a:solidFill>
              <a:srgbClr val="666666"/>
            </a:solidFill>
            <a:prstDash val="solid"/>
            <a:rou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Main consumers of JW Marriott&#10;">
    <p:spTree>
      <p:nvGrpSpPr>
        <p:cNvPr id="1" name=""/>
        <p:cNvGrpSpPr/>
        <p:nvPr/>
      </p:nvGrpSpPr>
      <p:grpSpPr>
        <a:xfrm>
          <a:off x="0" y="0"/>
          <a:ext cx="0" cy="0"/>
          <a:chOff x="0" y="0"/>
          <a:chExt cx="0" cy="0"/>
        </a:xfrm>
      </p:grpSpPr>
      <p:sp>
        <p:nvSpPr>
          <p:cNvPr id="2" name="Google Shape;82;p15">
            <a:extLst>
              <a:ext uri="{FF2B5EF4-FFF2-40B4-BE49-F238E27FC236}">
                <a16:creationId xmlns:a16="http://schemas.microsoft.com/office/drawing/2014/main" xmlns="" id="{E2902704-4E5E-4DF1-9D24-3FF1DDE5B712}"/>
              </a:ext>
            </a:extLst>
          </p:cNvPr>
          <p:cNvSpPr txBox="1">
            <a:spLocks noGrp="1"/>
          </p:cNvSpPr>
          <p:nvPr>
            <p:ph type="title" idx="4294967295"/>
          </p:nvPr>
        </p:nvSpPr>
        <p:spPr>
          <a:xfrm>
            <a:off x="417600" y="110520"/>
            <a:ext cx="3706200" cy="991800"/>
          </a:xfrm>
          <a:noFill/>
          <a:ln>
            <a:noFill/>
          </a:ln>
        </p:spPr>
        <p:txBody>
          <a:bodyPr wrap="square" tIns="91440" bIns="91440" anchor="t">
            <a:normAutofit fontScale="90000"/>
          </a:bodyPr>
          <a:lstStyle/>
          <a:p>
            <a:pPr lvl="0" algn="ctr" hangingPunct="0">
              <a:lnSpc>
                <a:spcPct val="115000"/>
              </a:lnSpc>
              <a:spcBef>
                <a:spcPts val="2401"/>
              </a:spcBef>
              <a:tabLst>
                <a:tab pos="0" algn="l"/>
              </a:tabLst>
            </a:pPr>
            <a:r>
              <a:rPr lang="en-US" sz="2300" b="1" dirty="0">
                <a:highlight>
                  <a:scrgbClr r="0" g="0" b="0">
                    <a:alpha val="0"/>
                  </a:scrgbClr>
                </a:highlight>
                <a:latin typeface="Arial"/>
                <a:cs typeface="Arial"/>
              </a:rPr>
              <a:t>Main consumers of JW Marriott</a:t>
            </a:r>
            <a:br>
              <a:rPr lang="en-US" sz="2300" b="1" dirty="0">
                <a:highlight>
                  <a:scrgbClr r="0" g="0" b="0">
                    <a:alpha val="0"/>
                  </a:scrgbClr>
                </a:highlight>
                <a:latin typeface="Arial"/>
                <a:cs typeface="Arial"/>
              </a:rPr>
            </a:br>
            <a:endParaRPr lang="en-US" sz="2300" b="1" dirty="0">
              <a:highlight>
                <a:scrgbClr r="0" g="0" b="0">
                  <a:alpha val="0"/>
                </a:scrgbClr>
              </a:highlight>
              <a:latin typeface="Arial"/>
              <a:cs typeface="Arial"/>
            </a:endParaRPr>
          </a:p>
        </p:txBody>
      </p:sp>
      <p:sp>
        <p:nvSpPr>
          <p:cNvPr id="3" name="Google Shape;83;p15">
            <a:extLst>
              <a:ext uri="{FF2B5EF4-FFF2-40B4-BE49-F238E27FC236}">
                <a16:creationId xmlns:a16="http://schemas.microsoft.com/office/drawing/2014/main" xmlns="" id="{532D1AEE-5EF5-408E-BDCA-68F9BC0B2D4D}"/>
              </a:ext>
            </a:extLst>
          </p:cNvPr>
          <p:cNvSpPr txBox="1">
            <a:spLocks noGrp="1"/>
          </p:cNvSpPr>
          <p:nvPr>
            <p:ph type="body" idx="4294967295"/>
          </p:nvPr>
        </p:nvSpPr>
        <p:spPr>
          <a:xfrm>
            <a:off x="5486400" y="742950"/>
            <a:ext cx="3352800" cy="4114800"/>
          </a:xfrm>
          <a:ln/>
        </p:spPr>
        <p:style>
          <a:lnRef idx="1">
            <a:schemeClr val="accent4"/>
          </a:lnRef>
          <a:fillRef idx="2">
            <a:schemeClr val="accent4"/>
          </a:fillRef>
          <a:effectRef idx="1">
            <a:schemeClr val="accent4"/>
          </a:effectRef>
          <a:fontRef idx="minor">
            <a:schemeClr val="dk1"/>
          </a:fontRef>
        </p:style>
        <p:txBody>
          <a:bodyPr wrap="square" tIns="91440" bIns="91440" anchor="t"/>
          <a:lstStyle/>
          <a:p>
            <a:pPr marL="0" lvl="0" indent="0" algn="just" hangingPunct="0">
              <a:lnSpc>
                <a:spcPct val="150000"/>
              </a:lnSpc>
              <a:spcBef>
                <a:spcPts val="0"/>
              </a:spcBef>
              <a:buClr>
                <a:srgbClr val="000000"/>
              </a:buClr>
              <a:buSzPct val="100000"/>
              <a:buFont typeface="Arial"/>
              <a:buChar char="●"/>
            </a:pPr>
            <a:r>
              <a:rPr lang="en-US" sz="1150" dirty="0">
                <a:solidFill>
                  <a:srgbClr val="000000"/>
                </a:solidFill>
                <a:highlight>
                  <a:scrgbClr r="0" g="0" b="0">
                    <a:alpha val="0"/>
                  </a:scrgbClr>
                </a:highlight>
                <a:latin typeface="Arial"/>
                <a:cs typeface="Arial"/>
              </a:rPr>
              <a:t>The brand image of JW Marriott is based on four major aspects those are included quality, consistency, trust, and reliability.</a:t>
            </a:r>
          </a:p>
          <a:p>
            <a:pPr marL="0" lvl="0" indent="0" algn="just" hangingPunct="0">
              <a:lnSpc>
                <a:spcPct val="150000"/>
              </a:lnSpc>
              <a:spcBef>
                <a:spcPts val="0"/>
              </a:spcBef>
              <a:buClr>
                <a:srgbClr val="000000"/>
              </a:buClr>
              <a:buSzPct val="100000"/>
              <a:buFont typeface="Arial"/>
              <a:buChar char="●"/>
            </a:pPr>
            <a:r>
              <a:rPr lang="en-US" sz="1150" dirty="0">
                <a:solidFill>
                  <a:srgbClr val="000000"/>
                </a:solidFill>
                <a:highlight>
                  <a:scrgbClr r="0" g="0" b="0">
                    <a:alpha val="0"/>
                  </a:scrgbClr>
                </a:highlight>
                <a:latin typeface="Arial"/>
                <a:cs typeface="Arial"/>
              </a:rPr>
              <a:t>Those key factors are playing a major role in the senior living services business for JW Marriott (</a:t>
            </a:r>
            <a:r>
              <a:rPr lang="en-US" sz="1150" dirty="0" err="1">
                <a:solidFill>
                  <a:srgbClr val="000000"/>
                </a:solidFill>
                <a:highlight>
                  <a:scrgbClr r="0" g="0" b="0">
                    <a:alpha val="0"/>
                  </a:scrgbClr>
                </a:highlight>
                <a:latin typeface="Arial"/>
                <a:cs typeface="Arial"/>
              </a:rPr>
              <a:t>Mariani</a:t>
            </a:r>
            <a:r>
              <a:rPr lang="en-US" sz="1150" dirty="0">
                <a:solidFill>
                  <a:srgbClr val="000000"/>
                </a:solidFill>
                <a:highlight>
                  <a:scrgbClr r="0" g="0" b="0">
                    <a:alpha val="0"/>
                  </a:scrgbClr>
                </a:highlight>
                <a:latin typeface="Arial"/>
                <a:cs typeface="Arial"/>
              </a:rPr>
              <a:t> </a:t>
            </a:r>
            <a:r>
              <a:rPr lang="en-US" sz="1150" i="1" dirty="0">
                <a:solidFill>
                  <a:srgbClr val="000000"/>
                </a:solidFill>
                <a:highlight>
                  <a:scrgbClr r="0" g="0" b="0">
                    <a:alpha val="0"/>
                  </a:scrgbClr>
                </a:highlight>
                <a:latin typeface="Arial"/>
                <a:cs typeface="Arial"/>
              </a:rPr>
              <a:t>et al. </a:t>
            </a:r>
            <a:r>
              <a:rPr lang="en-US" sz="1150" dirty="0">
                <a:solidFill>
                  <a:srgbClr val="000000"/>
                </a:solidFill>
                <a:highlight>
                  <a:scrgbClr r="0" g="0" b="0">
                    <a:alpha val="0"/>
                  </a:scrgbClr>
                </a:highlight>
                <a:latin typeface="Arial"/>
                <a:cs typeface="Arial"/>
              </a:rPr>
              <a:t>2019).</a:t>
            </a:r>
          </a:p>
          <a:p>
            <a:pPr marL="0" lvl="0" indent="0" algn="just" hangingPunct="0">
              <a:lnSpc>
                <a:spcPct val="150000"/>
              </a:lnSpc>
              <a:spcBef>
                <a:spcPts val="0"/>
              </a:spcBef>
              <a:buClr>
                <a:srgbClr val="000000"/>
              </a:buClr>
              <a:buSzPct val="100000"/>
              <a:buFont typeface="Arial"/>
              <a:buChar char="●"/>
            </a:pPr>
            <a:r>
              <a:rPr lang="en-US" sz="1150" dirty="0">
                <a:solidFill>
                  <a:srgbClr val="000000"/>
                </a:solidFill>
                <a:highlight>
                  <a:scrgbClr r="0" g="0" b="0">
                    <a:alpha val="0"/>
                  </a:scrgbClr>
                </a:highlight>
                <a:latin typeface="Arial"/>
                <a:cs typeface="Arial"/>
              </a:rPr>
              <a:t>The main consumer of JW Marriott are includes travelers, families, tourists, and businesses.</a:t>
            </a:r>
          </a:p>
          <a:p>
            <a:pPr marL="457200" lvl="0" indent="0" algn="just" hangingPunct="0">
              <a:lnSpc>
                <a:spcPct val="115000"/>
              </a:lnSpc>
              <a:spcBef>
                <a:spcPts val="0"/>
              </a:spcBef>
              <a:spcAft>
                <a:spcPts val="1199"/>
              </a:spcAft>
              <a:buNone/>
              <a:tabLst>
                <a:tab pos="457200" algn="l"/>
              </a:tabLst>
            </a:pPr>
            <a:endParaRPr lang="en-US" sz="1150" dirty="0">
              <a:solidFill>
                <a:srgbClr val="000000"/>
              </a:solidFill>
              <a:highlight>
                <a:scrgbClr r="0" g="0" b="0">
                  <a:alpha val="0"/>
                </a:scrgbClr>
              </a:highlight>
              <a:latin typeface="Arial"/>
              <a:cs typeface="Arial"/>
            </a:endParaRPr>
          </a:p>
        </p:txBody>
      </p:sp>
      <p:pic>
        <p:nvPicPr>
          <p:cNvPr id="4" name="Google Shape;84;p15">
            <a:extLst>
              <a:ext uri="{FF2B5EF4-FFF2-40B4-BE49-F238E27FC236}">
                <a16:creationId xmlns:a16="http://schemas.microsoft.com/office/drawing/2014/main" xmlns="" id="{43614D75-0721-4D05-BC51-74FA06BBC2DB}"/>
              </a:ext>
            </a:extLst>
          </p:cNvPr>
          <p:cNvPicPr>
            <a:picLocks noChangeAspect="1"/>
          </p:cNvPicPr>
          <p:nvPr/>
        </p:nvPicPr>
        <p:blipFill>
          <a:blip r:embed="rId3" cstate="print">
            <a:lum/>
            <a:alphaModFix/>
          </a:blip>
          <a:srcRect/>
          <a:stretch>
            <a:fillRect/>
          </a:stretch>
        </p:blipFill>
        <p:spPr>
          <a:xfrm>
            <a:off x="7410959" y="56160"/>
            <a:ext cx="1673280" cy="588240"/>
          </a:xfrm>
          <a:prstGeom prst="rect">
            <a:avLst/>
          </a:prstGeom>
          <a:noFill/>
          <a:ln>
            <a:noFill/>
          </a:ln>
        </p:spPr>
      </p:pic>
      <p:pic>
        <p:nvPicPr>
          <p:cNvPr id="5" name="Google Shape;85;p15">
            <a:extLst>
              <a:ext uri="{FF2B5EF4-FFF2-40B4-BE49-F238E27FC236}">
                <a16:creationId xmlns:a16="http://schemas.microsoft.com/office/drawing/2014/main" xmlns="" id="{E1B5503A-BF97-4A67-AD21-01DDD5487B3A}"/>
              </a:ext>
            </a:extLst>
          </p:cNvPr>
          <p:cNvPicPr>
            <a:picLocks noChangeAspect="1"/>
          </p:cNvPicPr>
          <p:nvPr/>
        </p:nvPicPr>
        <p:blipFill>
          <a:blip r:embed="rId4">
            <a:lum/>
            <a:alphaModFix/>
          </a:blip>
          <a:srcRect/>
          <a:stretch>
            <a:fillRect/>
          </a:stretch>
        </p:blipFill>
        <p:spPr>
          <a:xfrm>
            <a:off x="192600" y="917280"/>
            <a:ext cx="4912800" cy="4064040"/>
          </a:xfrm>
          <a:prstGeom prst="rect">
            <a:avLst/>
          </a:prstGeom>
          <a:noFill/>
          <a:ln w="19080">
            <a:solidFill>
              <a:srgbClr val="666666"/>
            </a:solidFill>
            <a:prstDash val="solid"/>
            <a:rou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cope of the guest services provided to the guests by Marriott&#10;">
    <p:spTree>
      <p:nvGrpSpPr>
        <p:cNvPr id="1" name=""/>
        <p:cNvGrpSpPr/>
        <p:nvPr/>
      </p:nvGrpSpPr>
      <p:grpSpPr>
        <a:xfrm>
          <a:off x="0" y="0"/>
          <a:ext cx="0" cy="0"/>
          <a:chOff x="0" y="0"/>
          <a:chExt cx="0" cy="0"/>
        </a:xfrm>
      </p:grpSpPr>
      <p:sp>
        <p:nvSpPr>
          <p:cNvPr id="2" name="Google Shape;98;p17">
            <a:extLst>
              <a:ext uri="{FF2B5EF4-FFF2-40B4-BE49-F238E27FC236}">
                <a16:creationId xmlns:a16="http://schemas.microsoft.com/office/drawing/2014/main" xmlns="" id="{BE43EEA1-922C-4351-9285-BD9D27D5E498}"/>
              </a:ext>
            </a:extLst>
          </p:cNvPr>
          <p:cNvSpPr txBox="1">
            <a:spLocks noGrp="1"/>
          </p:cNvSpPr>
          <p:nvPr>
            <p:ph type="title" idx="4294967295"/>
          </p:nvPr>
        </p:nvSpPr>
        <p:spPr>
          <a:xfrm>
            <a:off x="318240" y="56160"/>
            <a:ext cx="3706200" cy="1356120"/>
          </a:xfrm>
          <a:noFill/>
          <a:ln>
            <a:noFill/>
          </a:ln>
        </p:spPr>
        <p:txBody>
          <a:bodyPr wrap="square" tIns="91440" bIns="91440" anchor="t">
            <a:normAutofit fontScale="90000"/>
          </a:bodyPr>
          <a:lstStyle/>
          <a:p>
            <a:pPr lvl="0" algn="ctr" hangingPunct="0">
              <a:lnSpc>
                <a:spcPct val="115000"/>
              </a:lnSpc>
              <a:spcBef>
                <a:spcPts val="2401"/>
              </a:spcBef>
              <a:tabLst>
                <a:tab pos="0" algn="l"/>
              </a:tabLst>
            </a:pPr>
            <a:r>
              <a:rPr lang="en-US" sz="2300" b="1" dirty="0">
                <a:highlight>
                  <a:scrgbClr r="0" g="0" b="0">
                    <a:alpha val="0"/>
                  </a:scrgbClr>
                </a:highlight>
                <a:latin typeface="Arial"/>
                <a:cs typeface="Arial"/>
              </a:rPr>
              <a:t>Scope of the guest services provided to the guests by Marriott</a:t>
            </a:r>
            <a:br>
              <a:rPr lang="en-US" sz="2300" b="1" dirty="0">
                <a:highlight>
                  <a:scrgbClr r="0" g="0" b="0">
                    <a:alpha val="0"/>
                  </a:scrgbClr>
                </a:highlight>
                <a:latin typeface="Arial"/>
                <a:cs typeface="Arial"/>
              </a:rPr>
            </a:br>
            <a:endParaRPr lang="en-US" sz="2300" b="1" dirty="0">
              <a:highlight>
                <a:scrgbClr r="0" g="0" b="0">
                  <a:alpha val="0"/>
                </a:scrgbClr>
              </a:highlight>
              <a:latin typeface="Arial"/>
              <a:cs typeface="Arial"/>
            </a:endParaRPr>
          </a:p>
        </p:txBody>
      </p:sp>
      <p:sp>
        <p:nvSpPr>
          <p:cNvPr id="3" name="Google Shape;99;p17">
            <a:extLst>
              <a:ext uri="{FF2B5EF4-FFF2-40B4-BE49-F238E27FC236}">
                <a16:creationId xmlns:a16="http://schemas.microsoft.com/office/drawing/2014/main" xmlns="" id="{6AFB21D3-1BF1-411A-A53F-EB7EA6359BC5}"/>
              </a:ext>
            </a:extLst>
          </p:cNvPr>
          <p:cNvSpPr txBox="1">
            <a:spLocks noGrp="1"/>
          </p:cNvSpPr>
          <p:nvPr>
            <p:ph type="body" idx="4294967295"/>
          </p:nvPr>
        </p:nvSpPr>
        <p:spPr>
          <a:xfrm>
            <a:off x="4485960" y="644760"/>
            <a:ext cx="4165920" cy="1317390"/>
          </a:xfrm>
          <a:ln/>
        </p:spPr>
        <p:style>
          <a:lnRef idx="1">
            <a:schemeClr val="accent4"/>
          </a:lnRef>
          <a:fillRef idx="2">
            <a:schemeClr val="accent4"/>
          </a:fillRef>
          <a:effectRef idx="1">
            <a:schemeClr val="accent4"/>
          </a:effectRef>
          <a:fontRef idx="minor">
            <a:schemeClr val="dk1"/>
          </a:fontRef>
        </p:style>
        <p:txBody>
          <a:bodyPr wrap="square" tIns="91440" bIns="91440" anchor="t"/>
          <a:lstStyle/>
          <a:p>
            <a:pPr marL="0" lvl="0" indent="0" algn="just" hangingPunct="0">
              <a:lnSpc>
                <a:spcPct val="100000"/>
              </a:lnSpc>
              <a:spcBef>
                <a:spcPts val="0"/>
              </a:spcBef>
              <a:buClr>
                <a:srgbClr val="000000"/>
              </a:buClr>
              <a:buSzPct val="100000"/>
              <a:buFont typeface="Arial"/>
              <a:buChar char="●"/>
            </a:pPr>
            <a:r>
              <a:rPr lang="en-US" sz="1150" dirty="0">
                <a:solidFill>
                  <a:srgbClr val="000000"/>
                </a:solidFill>
                <a:highlight>
                  <a:scrgbClr r="0" g="0" b="0">
                    <a:alpha val="0"/>
                  </a:scrgbClr>
                </a:highlight>
                <a:latin typeface="Arial"/>
                <a:cs typeface="Arial"/>
              </a:rPr>
              <a:t>The scope of the Marriott hotel industry is based on lodging, food and beverage.</a:t>
            </a:r>
          </a:p>
          <a:p>
            <a:pPr marL="0" lvl="0" indent="0" algn="just" hangingPunct="0">
              <a:lnSpc>
                <a:spcPct val="100000"/>
              </a:lnSpc>
              <a:spcBef>
                <a:spcPts val="0"/>
              </a:spcBef>
              <a:buClr>
                <a:srgbClr val="000000"/>
              </a:buClr>
              <a:buSzPct val="100000"/>
              <a:buFont typeface="Arial"/>
              <a:buChar char="●"/>
            </a:pPr>
            <a:r>
              <a:rPr lang="en-US" sz="1150" dirty="0">
                <a:solidFill>
                  <a:srgbClr val="000000"/>
                </a:solidFill>
                <a:highlight>
                  <a:scrgbClr r="0" g="0" b="0">
                    <a:alpha val="0"/>
                  </a:scrgbClr>
                </a:highlight>
                <a:latin typeface="Arial"/>
                <a:cs typeface="Arial"/>
              </a:rPr>
              <a:t>Entertainment, recreation, and accommodation are the major scope for the JW Marriott hotel industry (</a:t>
            </a:r>
            <a:r>
              <a:rPr lang="en-US" sz="1150" dirty="0" err="1">
                <a:solidFill>
                  <a:srgbClr val="000000"/>
                </a:solidFill>
                <a:highlight>
                  <a:scrgbClr r="0" g="0" b="0">
                    <a:alpha val="0"/>
                  </a:scrgbClr>
                </a:highlight>
                <a:latin typeface="Arial"/>
                <a:cs typeface="Arial"/>
              </a:rPr>
              <a:t>Gelbman</a:t>
            </a:r>
            <a:r>
              <a:rPr lang="en-US" sz="1150" dirty="0">
                <a:solidFill>
                  <a:srgbClr val="000000"/>
                </a:solidFill>
                <a:highlight>
                  <a:scrgbClr r="0" g="0" b="0">
                    <a:alpha val="0"/>
                  </a:scrgbClr>
                </a:highlight>
                <a:latin typeface="Arial"/>
                <a:cs typeface="Arial"/>
              </a:rPr>
              <a:t> </a:t>
            </a:r>
            <a:r>
              <a:rPr lang="en-US" sz="1150" i="1" dirty="0">
                <a:solidFill>
                  <a:srgbClr val="000000"/>
                </a:solidFill>
                <a:highlight>
                  <a:scrgbClr r="0" g="0" b="0">
                    <a:alpha val="0"/>
                  </a:scrgbClr>
                </a:highlight>
                <a:latin typeface="Arial"/>
                <a:cs typeface="Arial"/>
              </a:rPr>
              <a:t>et al. </a:t>
            </a:r>
            <a:r>
              <a:rPr lang="en-US" sz="1150" dirty="0">
                <a:solidFill>
                  <a:srgbClr val="000000"/>
                </a:solidFill>
                <a:highlight>
                  <a:scrgbClr r="0" g="0" b="0">
                    <a:alpha val="0"/>
                  </a:scrgbClr>
                </a:highlight>
                <a:latin typeface="Arial"/>
                <a:cs typeface="Arial"/>
              </a:rPr>
              <a:t>2021).</a:t>
            </a:r>
          </a:p>
        </p:txBody>
      </p:sp>
      <p:pic>
        <p:nvPicPr>
          <p:cNvPr id="4" name="Google Shape;100;p17">
            <a:extLst>
              <a:ext uri="{FF2B5EF4-FFF2-40B4-BE49-F238E27FC236}">
                <a16:creationId xmlns:a16="http://schemas.microsoft.com/office/drawing/2014/main" xmlns="" id="{15D8BFF5-9F04-4896-A1AB-DDBBE4B4E80D}"/>
              </a:ext>
            </a:extLst>
          </p:cNvPr>
          <p:cNvPicPr>
            <a:picLocks noChangeAspect="1"/>
          </p:cNvPicPr>
          <p:nvPr/>
        </p:nvPicPr>
        <p:blipFill>
          <a:blip r:embed="rId3" cstate="print">
            <a:lum/>
            <a:alphaModFix/>
          </a:blip>
          <a:srcRect/>
          <a:stretch>
            <a:fillRect/>
          </a:stretch>
        </p:blipFill>
        <p:spPr>
          <a:xfrm>
            <a:off x="7470720" y="0"/>
            <a:ext cx="1673280" cy="588240"/>
          </a:xfrm>
          <a:prstGeom prst="rect">
            <a:avLst/>
          </a:prstGeom>
          <a:noFill/>
          <a:ln>
            <a:noFill/>
          </a:ln>
        </p:spPr>
      </p:pic>
      <p:pic>
        <p:nvPicPr>
          <p:cNvPr id="5" name="Google Shape;101;p17">
            <a:extLst>
              <a:ext uri="{FF2B5EF4-FFF2-40B4-BE49-F238E27FC236}">
                <a16:creationId xmlns:a16="http://schemas.microsoft.com/office/drawing/2014/main" xmlns="" id="{8D0BF1F6-2599-4837-B909-AC43238C43EF}"/>
              </a:ext>
            </a:extLst>
          </p:cNvPr>
          <p:cNvPicPr>
            <a:picLocks noChangeAspect="1"/>
          </p:cNvPicPr>
          <p:nvPr/>
        </p:nvPicPr>
        <p:blipFill>
          <a:blip r:embed="rId4">
            <a:lum/>
            <a:alphaModFix/>
          </a:blip>
          <a:srcRect/>
          <a:stretch>
            <a:fillRect/>
          </a:stretch>
        </p:blipFill>
        <p:spPr>
          <a:xfrm>
            <a:off x="153720" y="1412280"/>
            <a:ext cx="4035240" cy="2584440"/>
          </a:xfrm>
          <a:prstGeom prst="rect">
            <a:avLst/>
          </a:prstGeom>
          <a:noFill/>
          <a:ln w="19080">
            <a:solidFill>
              <a:srgbClr val="666666"/>
            </a:solidFill>
            <a:prstDash val="solid"/>
            <a:round/>
          </a:ln>
        </p:spPr>
      </p:pic>
      <p:pic>
        <p:nvPicPr>
          <p:cNvPr id="6" name="Google Shape;102;p17">
            <a:extLst>
              <a:ext uri="{FF2B5EF4-FFF2-40B4-BE49-F238E27FC236}">
                <a16:creationId xmlns:a16="http://schemas.microsoft.com/office/drawing/2014/main" xmlns="" id="{58E30AAD-BED8-4791-828C-3D6272A6716C}"/>
              </a:ext>
            </a:extLst>
          </p:cNvPr>
          <p:cNvPicPr>
            <a:picLocks noChangeAspect="1"/>
          </p:cNvPicPr>
          <p:nvPr/>
        </p:nvPicPr>
        <p:blipFill>
          <a:blip r:embed="rId5" cstate="print">
            <a:lum/>
            <a:alphaModFix/>
          </a:blip>
          <a:srcRect/>
          <a:stretch>
            <a:fillRect/>
          </a:stretch>
        </p:blipFill>
        <p:spPr>
          <a:xfrm>
            <a:off x="4485960" y="2086200"/>
            <a:ext cx="4598280" cy="2584080"/>
          </a:xfrm>
          <a:prstGeom prst="rect">
            <a:avLst/>
          </a:prstGeom>
          <a:noFill/>
          <a:ln w="19080">
            <a:solidFill>
              <a:srgbClr val="666666"/>
            </a:solidFill>
            <a:prstDash val="solid"/>
            <a:rou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page4">
    <p:spTree>
      <p:nvGrpSpPr>
        <p:cNvPr id="1" name=""/>
        <p:cNvGrpSpPr/>
        <p:nvPr/>
      </p:nvGrpSpPr>
      <p:grpSpPr>
        <a:xfrm>
          <a:off x="0" y="0"/>
          <a:ext cx="0" cy="0"/>
          <a:chOff x="0" y="0"/>
          <a:chExt cx="0" cy="0"/>
        </a:xfrm>
      </p:grpSpPr>
      <p:sp>
        <p:nvSpPr>
          <p:cNvPr id="2" name="Google Shape;90;p16">
            <a:extLst>
              <a:ext uri="{FF2B5EF4-FFF2-40B4-BE49-F238E27FC236}">
                <a16:creationId xmlns:a16="http://schemas.microsoft.com/office/drawing/2014/main" xmlns="" id="{19771055-028C-4569-B587-85F00F81043A}"/>
              </a:ext>
            </a:extLst>
          </p:cNvPr>
          <p:cNvSpPr txBox="1">
            <a:spLocks noGrp="1"/>
          </p:cNvSpPr>
          <p:nvPr>
            <p:ph type="title" idx="4294967295"/>
          </p:nvPr>
        </p:nvSpPr>
        <p:spPr>
          <a:xfrm>
            <a:off x="0" y="0"/>
            <a:ext cx="5105400" cy="5143500"/>
          </a:xfrm>
          <a:ln/>
        </p:spPr>
        <p:style>
          <a:lnRef idx="1">
            <a:schemeClr val="accent4"/>
          </a:lnRef>
          <a:fillRef idx="2">
            <a:schemeClr val="accent4"/>
          </a:fillRef>
          <a:effectRef idx="1">
            <a:schemeClr val="accent4"/>
          </a:effectRef>
          <a:fontRef idx="minor">
            <a:schemeClr val="dk1"/>
          </a:fontRef>
        </p:style>
        <p:txBody>
          <a:bodyPr wrap="square" tIns="91440" bIns="91440" anchor="t">
            <a:noAutofit/>
          </a:bodyPr>
          <a:lstStyle/>
          <a:p>
            <a:pPr lvl="0" algn="ctr" hangingPunct="0">
              <a:lnSpc>
                <a:spcPct val="115000"/>
              </a:lnSpc>
              <a:spcBef>
                <a:spcPts val="2401"/>
              </a:spcBef>
              <a:tabLst>
                <a:tab pos="0" algn="l"/>
              </a:tabLst>
            </a:pPr>
            <a:r>
              <a:rPr lang="en-US" sz="1670" b="1" dirty="0" smtClean="0">
                <a:highlight>
                  <a:scrgbClr r="0" g="0" b="0">
                    <a:alpha val="0"/>
                  </a:scrgbClr>
                </a:highlight>
                <a:latin typeface="Arial"/>
                <a:cs typeface="Arial"/>
              </a:rPr>
              <a:t>Nature of the guest services and facilities provided to the guests by Marriott</a:t>
            </a:r>
            <a:br>
              <a:rPr lang="en-US" sz="1670" b="1" dirty="0" smtClean="0">
                <a:highlight>
                  <a:scrgbClr r="0" g="0" b="0">
                    <a:alpha val="0"/>
                  </a:scrgbClr>
                </a:highlight>
                <a:latin typeface="Arial"/>
                <a:cs typeface="Arial"/>
              </a:rPr>
            </a:br>
            <a:endParaRPr lang="en-US" sz="1670" b="1" dirty="0">
              <a:highlight>
                <a:scrgbClr r="0" g="0" b="0">
                  <a:alpha val="0"/>
                </a:scrgbClr>
              </a:highlight>
              <a:latin typeface="Arial"/>
              <a:cs typeface="Arial"/>
            </a:endParaRPr>
          </a:p>
        </p:txBody>
      </p:sp>
      <p:sp>
        <p:nvSpPr>
          <p:cNvPr id="3" name="Google Shape;91;p16">
            <a:extLst>
              <a:ext uri="{FF2B5EF4-FFF2-40B4-BE49-F238E27FC236}">
                <a16:creationId xmlns:a16="http://schemas.microsoft.com/office/drawing/2014/main" xmlns="" id="{C5E395C2-48E4-4299-BB49-E13115189D33}"/>
              </a:ext>
            </a:extLst>
          </p:cNvPr>
          <p:cNvSpPr txBox="1">
            <a:spLocks noGrp="1"/>
          </p:cNvSpPr>
          <p:nvPr>
            <p:ph type="body" idx="4294967295"/>
          </p:nvPr>
        </p:nvSpPr>
        <p:spPr>
          <a:xfrm>
            <a:off x="5257800" y="1126800"/>
            <a:ext cx="3719159" cy="2796480"/>
          </a:xfrm>
          <a:ln/>
        </p:spPr>
        <p:style>
          <a:lnRef idx="1">
            <a:schemeClr val="accent4"/>
          </a:lnRef>
          <a:fillRef idx="2">
            <a:schemeClr val="accent4"/>
          </a:fillRef>
          <a:effectRef idx="1">
            <a:schemeClr val="accent4"/>
          </a:effectRef>
          <a:fontRef idx="minor">
            <a:schemeClr val="dk1"/>
          </a:fontRef>
        </p:style>
        <p:txBody>
          <a:bodyPr wrap="square" tIns="91440" bIns="91440" anchor="t">
            <a:noAutofit/>
          </a:bodyPr>
          <a:lstStyle/>
          <a:p>
            <a:pPr marL="0" lvl="0" indent="0" algn="just" hangingPunct="0">
              <a:lnSpc>
                <a:spcPct val="150000"/>
              </a:lnSpc>
              <a:spcBef>
                <a:spcPts val="0"/>
              </a:spcBef>
              <a:buClr>
                <a:srgbClr val="000000"/>
              </a:buClr>
              <a:buSzPct val="100000"/>
              <a:buFont typeface="Arial"/>
              <a:buChar char="●"/>
            </a:pPr>
            <a:r>
              <a:rPr lang="en-US" sz="1150" dirty="0">
                <a:solidFill>
                  <a:srgbClr val="000000"/>
                </a:solidFill>
                <a:highlight>
                  <a:scrgbClr r="0" g="0" b="0">
                    <a:alpha val="0"/>
                  </a:scrgbClr>
                </a:highlight>
                <a:latin typeface="Arial"/>
                <a:cs typeface="Arial"/>
              </a:rPr>
              <a:t>The nature of the guest services and facilities is based on the G.U.E.S.T model.</a:t>
            </a:r>
          </a:p>
          <a:p>
            <a:pPr marL="0" lvl="0" indent="0" algn="just" hangingPunct="0">
              <a:lnSpc>
                <a:spcPct val="150000"/>
              </a:lnSpc>
              <a:spcBef>
                <a:spcPts val="0"/>
              </a:spcBef>
              <a:buClr>
                <a:srgbClr val="000000"/>
              </a:buClr>
              <a:buSzPct val="100000"/>
              <a:buFont typeface="Arial"/>
              <a:buChar char="●"/>
            </a:pPr>
            <a:r>
              <a:rPr lang="en-US" sz="1150" dirty="0">
                <a:solidFill>
                  <a:srgbClr val="000000"/>
                </a:solidFill>
                <a:highlight>
                  <a:scrgbClr r="0" g="0" b="0">
                    <a:alpha val="0"/>
                  </a:scrgbClr>
                </a:highlight>
                <a:latin typeface="Arial"/>
                <a:cs typeface="Arial"/>
              </a:rPr>
              <a:t>By following the customer experience strategy JW Marriott is able to meet the needs of the customers (</a:t>
            </a:r>
            <a:r>
              <a:rPr lang="en-US" sz="1150" dirty="0" err="1">
                <a:solidFill>
                  <a:srgbClr val="000000"/>
                </a:solidFill>
                <a:highlight>
                  <a:scrgbClr r="0" g="0" b="0">
                    <a:alpha val="0"/>
                  </a:scrgbClr>
                </a:highlight>
                <a:latin typeface="Arial"/>
                <a:cs typeface="Arial"/>
              </a:rPr>
              <a:t>Sann</a:t>
            </a:r>
            <a:r>
              <a:rPr lang="en-US" sz="1150" dirty="0">
                <a:solidFill>
                  <a:srgbClr val="000000"/>
                </a:solidFill>
                <a:highlight>
                  <a:scrgbClr r="0" g="0" b="0">
                    <a:alpha val="0"/>
                  </a:scrgbClr>
                </a:highlight>
                <a:latin typeface="Arial"/>
                <a:cs typeface="Arial"/>
              </a:rPr>
              <a:t> </a:t>
            </a:r>
            <a:r>
              <a:rPr lang="en-US" sz="1150" i="1" dirty="0">
                <a:solidFill>
                  <a:srgbClr val="000000"/>
                </a:solidFill>
                <a:highlight>
                  <a:scrgbClr r="0" g="0" b="0">
                    <a:alpha val="0"/>
                  </a:scrgbClr>
                </a:highlight>
                <a:latin typeface="Arial"/>
                <a:cs typeface="Arial"/>
              </a:rPr>
              <a:t>et al. </a:t>
            </a:r>
            <a:r>
              <a:rPr lang="en-US" sz="1150" dirty="0">
                <a:solidFill>
                  <a:srgbClr val="000000"/>
                </a:solidFill>
                <a:highlight>
                  <a:scrgbClr r="0" g="0" b="0">
                    <a:alpha val="0"/>
                  </a:scrgbClr>
                </a:highlight>
                <a:latin typeface="Arial"/>
                <a:cs typeface="Arial"/>
              </a:rPr>
              <a:t>2022).</a:t>
            </a:r>
          </a:p>
          <a:p>
            <a:pPr marL="0" lvl="0" indent="0" algn="just" hangingPunct="0">
              <a:lnSpc>
                <a:spcPct val="150000"/>
              </a:lnSpc>
              <a:spcBef>
                <a:spcPts val="0"/>
              </a:spcBef>
              <a:buClr>
                <a:srgbClr val="000000"/>
              </a:buClr>
              <a:buSzPct val="100000"/>
              <a:buFont typeface="Arial"/>
              <a:buChar char="●"/>
            </a:pPr>
            <a:r>
              <a:rPr lang="en-US" sz="1150" dirty="0">
                <a:solidFill>
                  <a:srgbClr val="000000"/>
                </a:solidFill>
                <a:highlight>
                  <a:scrgbClr r="0" g="0" b="0">
                    <a:alpha val="0"/>
                  </a:scrgbClr>
                </a:highlight>
                <a:latin typeface="Arial"/>
                <a:cs typeface="Arial"/>
              </a:rPr>
              <a:t>Able to provide better hotel services.</a:t>
            </a:r>
          </a:p>
          <a:p>
            <a:pPr marL="0" lvl="0" indent="0" algn="just" hangingPunct="0">
              <a:lnSpc>
                <a:spcPct val="100000"/>
              </a:lnSpc>
              <a:spcBef>
                <a:spcPts val="0"/>
              </a:spcBef>
              <a:spcAft>
                <a:spcPts val="1199"/>
              </a:spcAft>
              <a:buNone/>
              <a:tabLst>
                <a:tab pos="0" algn="l"/>
              </a:tabLst>
            </a:pPr>
            <a:endParaRPr lang="en-US" sz="1150" dirty="0">
              <a:solidFill>
                <a:srgbClr val="000000"/>
              </a:solidFill>
              <a:highlight>
                <a:scrgbClr r="0" g="0" b="0">
                  <a:alpha val="0"/>
                </a:scrgbClr>
              </a:highlight>
              <a:latin typeface="Arial"/>
              <a:cs typeface="Arial"/>
            </a:endParaRPr>
          </a:p>
        </p:txBody>
      </p:sp>
      <p:pic>
        <p:nvPicPr>
          <p:cNvPr id="4" name="Google Shape;92;p16">
            <a:extLst>
              <a:ext uri="{FF2B5EF4-FFF2-40B4-BE49-F238E27FC236}">
                <a16:creationId xmlns:a16="http://schemas.microsoft.com/office/drawing/2014/main" xmlns="" id="{C3C1624D-154B-42EE-A5CC-5A365D0FDA9A}"/>
              </a:ext>
            </a:extLst>
          </p:cNvPr>
          <p:cNvPicPr>
            <a:picLocks noChangeAspect="1"/>
          </p:cNvPicPr>
          <p:nvPr/>
        </p:nvPicPr>
        <p:blipFill>
          <a:blip r:embed="rId3" cstate="print">
            <a:lum/>
            <a:alphaModFix/>
          </a:blip>
          <a:srcRect/>
          <a:stretch>
            <a:fillRect/>
          </a:stretch>
        </p:blipFill>
        <p:spPr>
          <a:xfrm>
            <a:off x="7410959" y="56160"/>
            <a:ext cx="1673280" cy="588240"/>
          </a:xfrm>
          <a:prstGeom prst="rect">
            <a:avLst/>
          </a:prstGeom>
          <a:noFill/>
          <a:ln>
            <a:noFill/>
          </a:ln>
        </p:spPr>
      </p:pic>
      <p:pic>
        <p:nvPicPr>
          <p:cNvPr id="5" name="Google Shape;93;p16">
            <a:extLst>
              <a:ext uri="{FF2B5EF4-FFF2-40B4-BE49-F238E27FC236}">
                <a16:creationId xmlns:a16="http://schemas.microsoft.com/office/drawing/2014/main" xmlns="" id="{FFC53FA4-3059-4BC9-B66C-F46E8DD398CC}"/>
              </a:ext>
            </a:extLst>
          </p:cNvPr>
          <p:cNvPicPr>
            <a:picLocks noChangeAspect="1"/>
          </p:cNvPicPr>
          <p:nvPr/>
        </p:nvPicPr>
        <p:blipFill>
          <a:blip r:embed="rId4">
            <a:lum/>
            <a:alphaModFix/>
          </a:blip>
          <a:srcRect/>
          <a:stretch>
            <a:fillRect/>
          </a:stretch>
        </p:blipFill>
        <p:spPr>
          <a:xfrm>
            <a:off x="609600" y="1123950"/>
            <a:ext cx="4038600" cy="3411040"/>
          </a:xfrm>
          <a:prstGeom prst="rect">
            <a:avLst/>
          </a:prstGeom>
          <a:noFill/>
          <a:ln w="19080">
            <a:solidFill>
              <a:srgbClr val="666666"/>
            </a:solidFill>
            <a:prstDash val="solid"/>
            <a:rou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Role of the guest services provided to the guests by Marriott">
    <p:spTree>
      <p:nvGrpSpPr>
        <p:cNvPr id="1" name=""/>
        <p:cNvGrpSpPr/>
        <p:nvPr/>
      </p:nvGrpSpPr>
      <p:grpSpPr>
        <a:xfrm>
          <a:off x="0" y="0"/>
          <a:ext cx="0" cy="0"/>
          <a:chOff x="0" y="0"/>
          <a:chExt cx="0" cy="0"/>
        </a:xfrm>
      </p:grpSpPr>
      <p:sp>
        <p:nvSpPr>
          <p:cNvPr id="2" name="Google Shape;107;p18">
            <a:extLst>
              <a:ext uri="{FF2B5EF4-FFF2-40B4-BE49-F238E27FC236}">
                <a16:creationId xmlns:a16="http://schemas.microsoft.com/office/drawing/2014/main" xmlns="" id="{7CA36B7F-0277-40DE-98A5-BE0049FD62BB}"/>
              </a:ext>
            </a:extLst>
          </p:cNvPr>
          <p:cNvSpPr txBox="1">
            <a:spLocks noGrp="1"/>
          </p:cNvSpPr>
          <p:nvPr>
            <p:ph type="title" idx="4294967295"/>
          </p:nvPr>
        </p:nvSpPr>
        <p:spPr>
          <a:xfrm>
            <a:off x="228600" y="361950"/>
            <a:ext cx="3706200" cy="1701360"/>
          </a:xfrm>
          <a:noFill/>
          <a:ln>
            <a:noFill/>
          </a:ln>
        </p:spPr>
        <p:txBody>
          <a:bodyPr wrap="square" tIns="91440" bIns="91440" anchor="t"/>
          <a:lstStyle/>
          <a:p>
            <a:pPr lvl="0" algn="ctr" hangingPunct="0">
              <a:lnSpc>
                <a:spcPct val="115000"/>
              </a:lnSpc>
              <a:spcBef>
                <a:spcPts val="2401"/>
              </a:spcBef>
              <a:spcAft>
                <a:spcPts val="601"/>
              </a:spcAft>
              <a:tabLst>
                <a:tab pos="0" algn="l"/>
              </a:tabLst>
            </a:pPr>
            <a:r>
              <a:rPr lang="en-US" sz="2300" b="1" dirty="0">
                <a:highlight>
                  <a:scrgbClr r="0" g="0" b="0">
                    <a:alpha val="0"/>
                  </a:scrgbClr>
                </a:highlight>
                <a:latin typeface="Arial"/>
                <a:cs typeface="Arial"/>
              </a:rPr>
              <a:t>Role of the guest services provided to the guests by Marriott</a:t>
            </a:r>
          </a:p>
        </p:txBody>
      </p:sp>
      <p:sp>
        <p:nvSpPr>
          <p:cNvPr id="3" name="Google Shape;108;p18">
            <a:extLst>
              <a:ext uri="{FF2B5EF4-FFF2-40B4-BE49-F238E27FC236}">
                <a16:creationId xmlns:a16="http://schemas.microsoft.com/office/drawing/2014/main" xmlns="" id="{D40F31C8-CF70-4997-A7DB-57CB4284DBA5}"/>
              </a:ext>
            </a:extLst>
          </p:cNvPr>
          <p:cNvSpPr txBox="1">
            <a:spLocks noGrp="1"/>
          </p:cNvSpPr>
          <p:nvPr>
            <p:ph type="body" idx="4294967295"/>
          </p:nvPr>
        </p:nvSpPr>
        <p:spPr>
          <a:xfrm>
            <a:off x="4191000" y="742950"/>
            <a:ext cx="4351200" cy="3908190"/>
          </a:xfrm>
          <a:ln/>
        </p:spPr>
        <p:style>
          <a:lnRef idx="1">
            <a:schemeClr val="accent4"/>
          </a:lnRef>
          <a:fillRef idx="2">
            <a:schemeClr val="accent4"/>
          </a:fillRef>
          <a:effectRef idx="1">
            <a:schemeClr val="accent4"/>
          </a:effectRef>
          <a:fontRef idx="minor">
            <a:schemeClr val="dk1"/>
          </a:fontRef>
        </p:style>
        <p:txBody>
          <a:bodyPr wrap="square" tIns="91440" bIns="91440" anchor="t"/>
          <a:lstStyle/>
          <a:p>
            <a:pPr marL="0" lvl="0" indent="0" algn="just" hangingPunct="0">
              <a:lnSpc>
                <a:spcPct val="100000"/>
              </a:lnSpc>
              <a:spcBef>
                <a:spcPts val="0"/>
              </a:spcBef>
              <a:buClr>
                <a:srgbClr val="000000"/>
              </a:buClr>
              <a:buSzPct val="100000"/>
              <a:buFont typeface="Arial"/>
              <a:buChar char="●"/>
            </a:pPr>
            <a:r>
              <a:rPr lang="en-US" sz="1150" dirty="0">
                <a:solidFill>
                  <a:srgbClr val="000000"/>
                </a:solidFill>
                <a:highlight>
                  <a:scrgbClr r="0" g="0" b="0">
                    <a:alpha val="0"/>
                  </a:scrgbClr>
                </a:highlight>
                <a:latin typeface="Arial"/>
                <a:cs typeface="Arial"/>
              </a:rPr>
              <a:t>The role of the guest services in the JW Marriott is able to meet the demand and the needs of the guests.</a:t>
            </a:r>
          </a:p>
          <a:p>
            <a:pPr marL="0" lvl="0" indent="0" algn="just" hangingPunct="0">
              <a:lnSpc>
                <a:spcPct val="100000"/>
              </a:lnSpc>
              <a:spcBef>
                <a:spcPts val="0"/>
              </a:spcBef>
              <a:buClr>
                <a:srgbClr val="000000"/>
              </a:buClr>
              <a:buSzPct val="100000"/>
              <a:buFont typeface="Arial"/>
              <a:buChar char="●"/>
            </a:pPr>
            <a:r>
              <a:rPr lang="en-US" sz="1150" dirty="0">
                <a:solidFill>
                  <a:srgbClr val="000000"/>
                </a:solidFill>
                <a:highlight>
                  <a:scrgbClr r="0" g="0" b="0">
                    <a:alpha val="0"/>
                  </a:scrgbClr>
                </a:highlight>
                <a:latin typeface="Arial"/>
                <a:cs typeface="Arial"/>
              </a:rPr>
              <a:t>The role is based on assisting guests with check-out and check-in procedures.</a:t>
            </a:r>
          </a:p>
          <a:p>
            <a:pPr marL="0" lvl="0" indent="0" algn="just" hangingPunct="0">
              <a:lnSpc>
                <a:spcPct val="100000"/>
              </a:lnSpc>
              <a:spcBef>
                <a:spcPts val="0"/>
              </a:spcBef>
              <a:buClr>
                <a:srgbClr val="000000"/>
              </a:buClr>
              <a:buSzPct val="100000"/>
              <a:buFont typeface="Arial"/>
              <a:buChar char="●"/>
            </a:pPr>
            <a:r>
              <a:rPr lang="en-US" sz="1150" dirty="0">
                <a:solidFill>
                  <a:srgbClr val="000000"/>
                </a:solidFill>
                <a:highlight>
                  <a:scrgbClr r="0" g="0" b="0">
                    <a:alpha val="0"/>
                  </a:scrgbClr>
                </a:highlight>
                <a:latin typeface="Arial"/>
                <a:cs typeface="Arial"/>
              </a:rPr>
              <a:t>Providing the proper information regarding the customer services.</a:t>
            </a:r>
          </a:p>
        </p:txBody>
      </p:sp>
      <p:pic>
        <p:nvPicPr>
          <p:cNvPr id="4" name="Google Shape;109;p18">
            <a:extLst>
              <a:ext uri="{FF2B5EF4-FFF2-40B4-BE49-F238E27FC236}">
                <a16:creationId xmlns:a16="http://schemas.microsoft.com/office/drawing/2014/main" xmlns="" id="{3C60B40B-06AD-4857-AC95-0BF5C639E88E}"/>
              </a:ext>
            </a:extLst>
          </p:cNvPr>
          <p:cNvPicPr>
            <a:picLocks noChangeAspect="1"/>
          </p:cNvPicPr>
          <p:nvPr/>
        </p:nvPicPr>
        <p:blipFill>
          <a:blip r:embed="rId3" cstate="print">
            <a:lum/>
            <a:alphaModFix/>
          </a:blip>
          <a:srcRect/>
          <a:stretch>
            <a:fillRect/>
          </a:stretch>
        </p:blipFill>
        <p:spPr>
          <a:xfrm>
            <a:off x="7470720" y="0"/>
            <a:ext cx="1673280" cy="588240"/>
          </a:xfrm>
          <a:prstGeom prst="rect">
            <a:avLst/>
          </a:prstGeom>
          <a:noFill/>
          <a:ln>
            <a:noFill/>
          </a:ln>
        </p:spPr>
      </p:pic>
      <p:pic>
        <p:nvPicPr>
          <p:cNvPr id="5" name="Google Shape;110;p18">
            <a:extLst>
              <a:ext uri="{FF2B5EF4-FFF2-40B4-BE49-F238E27FC236}">
                <a16:creationId xmlns:a16="http://schemas.microsoft.com/office/drawing/2014/main" xmlns="" id="{886C7D03-52E4-4478-A63B-7AA680E85EAC}"/>
              </a:ext>
            </a:extLst>
          </p:cNvPr>
          <p:cNvPicPr>
            <a:picLocks noChangeAspect="1"/>
          </p:cNvPicPr>
          <p:nvPr/>
        </p:nvPicPr>
        <p:blipFill>
          <a:blip r:embed="rId4">
            <a:lum/>
            <a:alphaModFix/>
          </a:blip>
          <a:srcRect/>
          <a:stretch>
            <a:fillRect/>
          </a:stretch>
        </p:blipFill>
        <p:spPr>
          <a:xfrm>
            <a:off x="304800" y="2495550"/>
            <a:ext cx="5715000" cy="2375129"/>
          </a:xfrm>
          <a:prstGeom prst="rect">
            <a:avLst/>
          </a:prstGeom>
          <a:noFill/>
          <a:ln w="19080">
            <a:solidFill>
              <a:srgbClr val="666666"/>
            </a:solidFill>
            <a:prstDash val="solid"/>
            <a:rou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The role of guest services in hotel industry&#10;">
    <p:spTree>
      <p:nvGrpSpPr>
        <p:cNvPr id="1" name=""/>
        <p:cNvGrpSpPr/>
        <p:nvPr/>
      </p:nvGrpSpPr>
      <p:grpSpPr>
        <a:xfrm>
          <a:off x="0" y="0"/>
          <a:ext cx="0" cy="0"/>
          <a:chOff x="0" y="0"/>
          <a:chExt cx="0" cy="0"/>
        </a:xfrm>
      </p:grpSpPr>
      <p:sp>
        <p:nvSpPr>
          <p:cNvPr id="2" name="Google Shape;115;p19">
            <a:extLst>
              <a:ext uri="{FF2B5EF4-FFF2-40B4-BE49-F238E27FC236}">
                <a16:creationId xmlns:a16="http://schemas.microsoft.com/office/drawing/2014/main" xmlns="" id="{531877BB-B1E2-47F7-9EC9-89D8A4D0B25E}"/>
              </a:ext>
            </a:extLst>
          </p:cNvPr>
          <p:cNvSpPr txBox="1">
            <a:spLocks noGrp="1"/>
          </p:cNvSpPr>
          <p:nvPr>
            <p:ph type="title" idx="4294967295"/>
          </p:nvPr>
        </p:nvSpPr>
        <p:spPr>
          <a:xfrm>
            <a:off x="331560" y="169920"/>
            <a:ext cx="3706200" cy="1038240"/>
          </a:xfrm>
          <a:noFill/>
          <a:ln>
            <a:noFill/>
          </a:ln>
        </p:spPr>
        <p:txBody>
          <a:bodyPr wrap="square" tIns="91440" bIns="91440" anchor="t">
            <a:normAutofit fontScale="90000"/>
          </a:bodyPr>
          <a:lstStyle/>
          <a:p>
            <a:pPr lvl="0" algn="ctr" hangingPunct="0">
              <a:lnSpc>
                <a:spcPct val="115000"/>
              </a:lnSpc>
              <a:spcBef>
                <a:spcPts val="2401"/>
              </a:spcBef>
              <a:tabLst>
                <a:tab pos="0" algn="l"/>
              </a:tabLst>
            </a:pPr>
            <a:r>
              <a:rPr lang="en-US" sz="2300" b="1" dirty="0">
                <a:highlight>
                  <a:scrgbClr r="0" g="0" b="0">
                    <a:alpha val="0"/>
                  </a:scrgbClr>
                </a:highlight>
                <a:latin typeface="Arial"/>
                <a:cs typeface="Arial"/>
              </a:rPr>
              <a:t>The role of guest services in hotel industry</a:t>
            </a:r>
            <a:br>
              <a:rPr lang="en-US" sz="2300" b="1" dirty="0">
                <a:highlight>
                  <a:scrgbClr r="0" g="0" b="0">
                    <a:alpha val="0"/>
                  </a:scrgbClr>
                </a:highlight>
                <a:latin typeface="Arial"/>
                <a:cs typeface="Arial"/>
              </a:rPr>
            </a:br>
            <a:endParaRPr lang="en-US" sz="2300" b="1" dirty="0">
              <a:highlight>
                <a:scrgbClr r="0" g="0" b="0">
                  <a:alpha val="0"/>
                </a:scrgbClr>
              </a:highlight>
              <a:latin typeface="Arial"/>
              <a:cs typeface="Arial"/>
            </a:endParaRPr>
          </a:p>
        </p:txBody>
      </p:sp>
      <p:sp>
        <p:nvSpPr>
          <p:cNvPr id="3" name="Google Shape;116;p19">
            <a:extLst>
              <a:ext uri="{FF2B5EF4-FFF2-40B4-BE49-F238E27FC236}">
                <a16:creationId xmlns:a16="http://schemas.microsoft.com/office/drawing/2014/main" xmlns="" id="{FCA0E32C-0539-4D6B-9812-5FC542378962}"/>
              </a:ext>
            </a:extLst>
          </p:cNvPr>
          <p:cNvSpPr txBox="1">
            <a:spLocks noGrp="1"/>
          </p:cNvSpPr>
          <p:nvPr>
            <p:ph type="body" idx="4294967295"/>
          </p:nvPr>
        </p:nvSpPr>
        <p:spPr>
          <a:xfrm>
            <a:off x="4953000" y="742950"/>
            <a:ext cx="3505200" cy="4098240"/>
          </a:xfrm>
          <a:ln/>
        </p:spPr>
        <p:style>
          <a:lnRef idx="1">
            <a:schemeClr val="accent4"/>
          </a:lnRef>
          <a:fillRef idx="2">
            <a:schemeClr val="accent4"/>
          </a:fillRef>
          <a:effectRef idx="1">
            <a:schemeClr val="accent4"/>
          </a:effectRef>
          <a:fontRef idx="minor">
            <a:schemeClr val="dk1"/>
          </a:fontRef>
        </p:style>
        <p:txBody>
          <a:bodyPr wrap="square" tIns="91440" bIns="91440" anchor="t"/>
          <a:lstStyle/>
          <a:p>
            <a:pPr marL="0" lvl="0" indent="0" algn="just" hangingPunct="0">
              <a:lnSpc>
                <a:spcPct val="150000"/>
              </a:lnSpc>
              <a:spcBef>
                <a:spcPts val="0"/>
              </a:spcBef>
              <a:buClr>
                <a:srgbClr val="000000"/>
              </a:buClr>
              <a:buSzPct val="100000"/>
              <a:buFont typeface="Arial"/>
              <a:buChar char="●"/>
            </a:pPr>
            <a:r>
              <a:rPr lang="en-US" sz="1150" dirty="0">
                <a:solidFill>
                  <a:srgbClr val="000000"/>
                </a:solidFill>
                <a:highlight>
                  <a:scrgbClr r="0" g="0" b="0">
                    <a:alpha val="0"/>
                  </a:scrgbClr>
                </a:highlight>
                <a:latin typeface="Arial"/>
                <a:cs typeface="Arial"/>
              </a:rPr>
              <a:t>The role of guest services is based on the needs of visitors, guest satisfaction level.</a:t>
            </a:r>
          </a:p>
          <a:p>
            <a:pPr marL="0" lvl="0" indent="0" algn="just" hangingPunct="0">
              <a:lnSpc>
                <a:spcPct val="150000"/>
              </a:lnSpc>
              <a:spcBef>
                <a:spcPts val="0"/>
              </a:spcBef>
              <a:buClr>
                <a:srgbClr val="000000"/>
              </a:buClr>
              <a:buSzPct val="100000"/>
              <a:buFont typeface="Arial"/>
              <a:buChar char="●"/>
            </a:pPr>
            <a:r>
              <a:rPr lang="en-US" sz="1150" dirty="0">
                <a:solidFill>
                  <a:srgbClr val="000000"/>
                </a:solidFill>
                <a:highlight>
                  <a:scrgbClr r="0" g="0" b="0">
                    <a:alpha val="0"/>
                  </a:scrgbClr>
                </a:highlight>
                <a:latin typeface="Arial"/>
                <a:cs typeface="Arial"/>
              </a:rPr>
              <a:t>The role of the guest services is based on the performance of the employee.</a:t>
            </a:r>
          </a:p>
          <a:p>
            <a:pPr marL="0" lvl="0" indent="0" algn="just" hangingPunct="0">
              <a:lnSpc>
                <a:spcPct val="150000"/>
              </a:lnSpc>
              <a:spcBef>
                <a:spcPts val="0"/>
              </a:spcBef>
              <a:buClr>
                <a:srgbClr val="000000"/>
              </a:buClr>
              <a:buSzPct val="100000"/>
              <a:buFont typeface="Arial"/>
              <a:buChar char="●"/>
            </a:pPr>
            <a:r>
              <a:rPr lang="en-US" sz="1150" dirty="0">
                <a:solidFill>
                  <a:srgbClr val="000000"/>
                </a:solidFill>
                <a:highlight>
                  <a:scrgbClr r="0" g="0" b="0">
                    <a:alpha val="0"/>
                  </a:scrgbClr>
                </a:highlight>
                <a:latin typeface="Arial"/>
                <a:cs typeface="Arial"/>
              </a:rPr>
              <a:t>Creating a proper strategy and the revenue for the development of productivity, profitability are the major role for hotel industry.</a:t>
            </a:r>
          </a:p>
        </p:txBody>
      </p:sp>
      <p:pic>
        <p:nvPicPr>
          <p:cNvPr id="4" name="Google Shape;117;p19">
            <a:extLst>
              <a:ext uri="{FF2B5EF4-FFF2-40B4-BE49-F238E27FC236}">
                <a16:creationId xmlns:a16="http://schemas.microsoft.com/office/drawing/2014/main" xmlns="" id="{191EE671-3C08-4FEF-974F-87972F0E88B3}"/>
              </a:ext>
            </a:extLst>
          </p:cNvPr>
          <p:cNvPicPr>
            <a:picLocks noChangeAspect="1"/>
          </p:cNvPicPr>
          <p:nvPr/>
        </p:nvPicPr>
        <p:blipFill>
          <a:blip r:embed="rId3" cstate="print">
            <a:lum/>
            <a:alphaModFix/>
          </a:blip>
          <a:srcRect/>
          <a:stretch>
            <a:fillRect/>
          </a:stretch>
        </p:blipFill>
        <p:spPr>
          <a:xfrm>
            <a:off x="7410959" y="56160"/>
            <a:ext cx="1673280" cy="588240"/>
          </a:xfrm>
          <a:prstGeom prst="rect">
            <a:avLst/>
          </a:prstGeom>
          <a:noFill/>
          <a:ln>
            <a:noFill/>
          </a:ln>
        </p:spPr>
      </p:pic>
      <p:pic>
        <p:nvPicPr>
          <p:cNvPr id="5" name="Google Shape;118;p19">
            <a:extLst>
              <a:ext uri="{FF2B5EF4-FFF2-40B4-BE49-F238E27FC236}">
                <a16:creationId xmlns:a16="http://schemas.microsoft.com/office/drawing/2014/main" xmlns="" id="{1CDD7C86-C9B3-4E44-96C3-81D100AB47FC}"/>
              </a:ext>
            </a:extLst>
          </p:cNvPr>
          <p:cNvPicPr>
            <a:picLocks noChangeAspect="1"/>
          </p:cNvPicPr>
          <p:nvPr/>
        </p:nvPicPr>
        <p:blipFill>
          <a:blip r:embed="rId4" cstate="print">
            <a:lum/>
            <a:alphaModFix/>
          </a:blip>
          <a:srcRect/>
          <a:stretch>
            <a:fillRect/>
          </a:stretch>
        </p:blipFill>
        <p:spPr>
          <a:xfrm>
            <a:off x="381000" y="1504950"/>
            <a:ext cx="4198804" cy="2655510"/>
          </a:xfrm>
          <a:prstGeom prst="rect">
            <a:avLst/>
          </a:prstGeom>
          <a:noFill/>
          <a:ln w="19080">
            <a:solidFill>
              <a:srgbClr val="666666"/>
            </a:solidFill>
            <a:prstDash val="solid"/>
            <a:rou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Function of guest services in hotel industry&#10;">
    <p:spTree>
      <p:nvGrpSpPr>
        <p:cNvPr id="1" name=""/>
        <p:cNvGrpSpPr/>
        <p:nvPr/>
      </p:nvGrpSpPr>
      <p:grpSpPr>
        <a:xfrm>
          <a:off x="0" y="0"/>
          <a:ext cx="0" cy="0"/>
          <a:chOff x="0" y="0"/>
          <a:chExt cx="0" cy="0"/>
        </a:xfrm>
      </p:grpSpPr>
      <p:sp>
        <p:nvSpPr>
          <p:cNvPr id="2" name="Google Shape;123;p20">
            <a:extLst>
              <a:ext uri="{FF2B5EF4-FFF2-40B4-BE49-F238E27FC236}">
                <a16:creationId xmlns:a16="http://schemas.microsoft.com/office/drawing/2014/main" xmlns="" id="{CDA3F2A2-189A-4630-BF79-B347B74AACFF}"/>
              </a:ext>
            </a:extLst>
          </p:cNvPr>
          <p:cNvSpPr txBox="1">
            <a:spLocks noGrp="1"/>
          </p:cNvSpPr>
          <p:nvPr>
            <p:ph type="title" idx="4294967295"/>
          </p:nvPr>
        </p:nvSpPr>
        <p:spPr>
          <a:xfrm>
            <a:off x="363959" y="229680"/>
            <a:ext cx="3706200" cy="1369080"/>
          </a:xfrm>
          <a:noFill/>
          <a:ln>
            <a:noFill/>
          </a:ln>
        </p:spPr>
        <p:txBody>
          <a:bodyPr wrap="square" tIns="91440" bIns="91440" anchor="t">
            <a:normAutofit fontScale="90000"/>
          </a:bodyPr>
          <a:lstStyle/>
          <a:p>
            <a:pPr lvl="0" algn="ctr" hangingPunct="0">
              <a:lnSpc>
                <a:spcPct val="115000"/>
              </a:lnSpc>
              <a:spcBef>
                <a:spcPts val="2401"/>
              </a:spcBef>
              <a:tabLst>
                <a:tab pos="0" algn="l"/>
              </a:tabLst>
            </a:pPr>
            <a:r>
              <a:rPr lang="en-US" sz="2300" b="1" dirty="0">
                <a:highlight>
                  <a:scrgbClr r="0" g="0" b="0">
                    <a:alpha val="0"/>
                  </a:scrgbClr>
                </a:highlight>
                <a:latin typeface="Arial"/>
                <a:cs typeface="Arial"/>
              </a:rPr>
              <a:t>Function of guest services in hotel industry</a:t>
            </a:r>
            <a:br>
              <a:rPr lang="en-US" sz="2300" b="1" dirty="0">
                <a:highlight>
                  <a:scrgbClr r="0" g="0" b="0">
                    <a:alpha val="0"/>
                  </a:scrgbClr>
                </a:highlight>
                <a:latin typeface="Arial"/>
                <a:cs typeface="Arial"/>
              </a:rPr>
            </a:br>
            <a:endParaRPr lang="en-US" sz="2300" b="1" dirty="0">
              <a:highlight>
                <a:scrgbClr r="0" g="0" b="0">
                  <a:alpha val="0"/>
                </a:scrgbClr>
              </a:highlight>
              <a:latin typeface="Arial"/>
              <a:cs typeface="Arial"/>
            </a:endParaRPr>
          </a:p>
        </p:txBody>
      </p:sp>
      <p:sp>
        <p:nvSpPr>
          <p:cNvPr id="3" name="Google Shape;124;p20">
            <a:extLst>
              <a:ext uri="{FF2B5EF4-FFF2-40B4-BE49-F238E27FC236}">
                <a16:creationId xmlns:a16="http://schemas.microsoft.com/office/drawing/2014/main" xmlns="" id="{D0AE7049-C9C3-4097-9BF5-6DD30767E7C5}"/>
              </a:ext>
            </a:extLst>
          </p:cNvPr>
          <p:cNvSpPr txBox="1">
            <a:spLocks noGrp="1"/>
          </p:cNvSpPr>
          <p:nvPr>
            <p:ph type="body" idx="4294967295"/>
          </p:nvPr>
        </p:nvSpPr>
        <p:spPr>
          <a:xfrm>
            <a:off x="274680" y="1241640"/>
            <a:ext cx="3795120" cy="1654560"/>
          </a:xfrm>
          <a:ln/>
        </p:spPr>
        <p:style>
          <a:lnRef idx="1">
            <a:schemeClr val="accent4"/>
          </a:lnRef>
          <a:fillRef idx="2">
            <a:schemeClr val="accent4"/>
          </a:fillRef>
          <a:effectRef idx="1">
            <a:schemeClr val="accent4"/>
          </a:effectRef>
          <a:fontRef idx="minor">
            <a:schemeClr val="dk1"/>
          </a:fontRef>
        </p:style>
        <p:txBody>
          <a:bodyPr wrap="square" tIns="91440" bIns="91440" anchor="t">
            <a:normAutofit fontScale="40000" lnSpcReduction="20000"/>
          </a:bodyPr>
          <a:lstStyle/>
          <a:p>
            <a:pPr marL="0" indent="0" algn="just" hangingPunct="0">
              <a:lnSpc>
                <a:spcPct val="100000"/>
              </a:lnSpc>
              <a:spcBef>
                <a:spcPts val="0"/>
              </a:spcBef>
              <a:buClr>
                <a:srgbClr val="FFFFFF"/>
              </a:buClr>
              <a:buSzPct val="100000"/>
              <a:buNone/>
            </a:pPr>
            <a:r>
              <a:rPr lang="en-US" sz="3000" dirty="0" smtClean="0"/>
              <a:t>The </a:t>
            </a:r>
            <a:r>
              <a:rPr lang="en-US" sz="3000" dirty="0"/>
              <a:t>function of the guest services is based on providing the needs of the guests</a:t>
            </a:r>
            <a:r>
              <a:rPr lang="en-US" sz="3000" dirty="0" smtClean="0"/>
              <a:t>.</a:t>
            </a:r>
          </a:p>
          <a:p>
            <a:pPr marL="0" indent="0" algn="just" hangingPunct="0">
              <a:lnSpc>
                <a:spcPct val="100000"/>
              </a:lnSpc>
              <a:spcBef>
                <a:spcPts val="0"/>
              </a:spcBef>
              <a:buClr>
                <a:srgbClr val="FFFFFF"/>
              </a:buClr>
              <a:buSzPct val="100000"/>
            </a:pPr>
            <a:endParaRPr lang="en-US" sz="3000" dirty="0"/>
          </a:p>
          <a:p>
            <a:pPr marL="0" indent="0" algn="just" hangingPunct="0">
              <a:lnSpc>
                <a:spcPct val="100000"/>
              </a:lnSpc>
              <a:spcBef>
                <a:spcPts val="0"/>
              </a:spcBef>
              <a:buClr>
                <a:srgbClr val="FFFFFF"/>
              </a:buClr>
              <a:buSzPct val="100000"/>
            </a:pPr>
            <a:r>
              <a:rPr lang="en-US" sz="3000" dirty="0"/>
              <a:t>The function of guest services is able to create a better relationship between the establishment and the guests</a:t>
            </a:r>
            <a:r>
              <a:rPr lang="en-US" sz="3000" dirty="0" smtClean="0"/>
              <a:t>.</a:t>
            </a:r>
          </a:p>
          <a:p>
            <a:pPr marL="0" indent="0" algn="just" hangingPunct="0">
              <a:lnSpc>
                <a:spcPct val="100000"/>
              </a:lnSpc>
              <a:spcBef>
                <a:spcPts val="0"/>
              </a:spcBef>
              <a:buClr>
                <a:srgbClr val="FFFFFF"/>
              </a:buClr>
              <a:buSzPct val="100000"/>
            </a:pPr>
            <a:endParaRPr lang="en-US" sz="3000" dirty="0"/>
          </a:p>
          <a:p>
            <a:pPr marL="0" indent="0" algn="just" hangingPunct="0">
              <a:lnSpc>
                <a:spcPct val="100000"/>
              </a:lnSpc>
              <a:spcBef>
                <a:spcPts val="0"/>
              </a:spcBef>
              <a:buClr>
                <a:srgbClr val="FFFFFF"/>
              </a:buClr>
              <a:buSzPct val="100000"/>
            </a:pPr>
            <a:r>
              <a:rPr lang="en-US" sz="3000" dirty="0"/>
              <a:t>Function of guest services is based on honesty, respect, patients, and proper knowledge of the hotel industry.</a:t>
            </a:r>
          </a:p>
          <a:p>
            <a:pPr marL="0" lvl="0" indent="0" algn="just" hangingPunct="0">
              <a:lnSpc>
                <a:spcPct val="100000"/>
              </a:lnSpc>
              <a:spcBef>
                <a:spcPts val="0"/>
              </a:spcBef>
              <a:spcAft>
                <a:spcPts val="1199"/>
              </a:spcAft>
              <a:buNone/>
              <a:tabLst>
                <a:tab pos="0" algn="l"/>
              </a:tabLst>
            </a:pPr>
            <a:endParaRPr lang="en-US" sz="1150" dirty="0">
              <a:solidFill>
                <a:srgbClr val="FFFFFF"/>
              </a:solidFill>
              <a:highlight>
                <a:scrgbClr r="0" g="0" b="0">
                  <a:alpha val="0"/>
                </a:scrgbClr>
              </a:highlight>
              <a:latin typeface="Arial"/>
              <a:cs typeface="Arial"/>
            </a:endParaRPr>
          </a:p>
        </p:txBody>
      </p:sp>
      <p:pic>
        <p:nvPicPr>
          <p:cNvPr id="4" name="Google Shape;125;p20">
            <a:extLst>
              <a:ext uri="{FF2B5EF4-FFF2-40B4-BE49-F238E27FC236}">
                <a16:creationId xmlns:a16="http://schemas.microsoft.com/office/drawing/2014/main" xmlns="" id="{40D904A2-4E04-40F7-8D19-93AA5E4E7B41}"/>
              </a:ext>
            </a:extLst>
          </p:cNvPr>
          <p:cNvPicPr>
            <a:picLocks noChangeAspect="1"/>
          </p:cNvPicPr>
          <p:nvPr/>
        </p:nvPicPr>
        <p:blipFill>
          <a:blip r:embed="rId3" cstate="print">
            <a:lum/>
            <a:alphaModFix/>
          </a:blip>
          <a:srcRect/>
          <a:stretch>
            <a:fillRect/>
          </a:stretch>
        </p:blipFill>
        <p:spPr>
          <a:xfrm>
            <a:off x="7410959" y="56160"/>
            <a:ext cx="1673280" cy="588240"/>
          </a:xfrm>
          <a:prstGeom prst="rect">
            <a:avLst/>
          </a:prstGeom>
          <a:noFill/>
          <a:ln>
            <a:noFill/>
          </a:ln>
        </p:spPr>
      </p:pic>
      <p:pic>
        <p:nvPicPr>
          <p:cNvPr id="5" name="Google Shape;126;p20">
            <a:extLst>
              <a:ext uri="{FF2B5EF4-FFF2-40B4-BE49-F238E27FC236}">
                <a16:creationId xmlns:a16="http://schemas.microsoft.com/office/drawing/2014/main" xmlns="" id="{0B45BB0F-89AA-4422-B211-90DAB3AA1E32}"/>
              </a:ext>
            </a:extLst>
          </p:cNvPr>
          <p:cNvPicPr>
            <a:picLocks noChangeAspect="1"/>
          </p:cNvPicPr>
          <p:nvPr/>
        </p:nvPicPr>
        <p:blipFill>
          <a:blip r:embed="rId4">
            <a:lum/>
            <a:alphaModFix/>
          </a:blip>
          <a:srcRect/>
          <a:stretch>
            <a:fillRect/>
          </a:stretch>
        </p:blipFill>
        <p:spPr>
          <a:xfrm>
            <a:off x="4497120" y="1031759"/>
            <a:ext cx="4523760" cy="3708720"/>
          </a:xfrm>
          <a:prstGeom prst="rect">
            <a:avLst/>
          </a:prstGeom>
          <a:noFill/>
          <a:ln w="19080">
            <a:solidFill>
              <a:srgbClr val="666666"/>
            </a:solidFill>
            <a:prstDash val="solid"/>
            <a:round/>
          </a:ln>
        </p:spPr>
      </p:pic>
      <p:pic>
        <p:nvPicPr>
          <p:cNvPr id="6" name="Google Shape;127;p20">
            <a:extLst>
              <a:ext uri="{FF2B5EF4-FFF2-40B4-BE49-F238E27FC236}">
                <a16:creationId xmlns:a16="http://schemas.microsoft.com/office/drawing/2014/main" xmlns="" id="{AB2B1F6B-81DC-485A-8C6F-3519F0E538A9}"/>
              </a:ext>
            </a:extLst>
          </p:cNvPr>
          <p:cNvPicPr>
            <a:picLocks noChangeAspect="1"/>
          </p:cNvPicPr>
          <p:nvPr/>
        </p:nvPicPr>
        <p:blipFill>
          <a:blip r:embed="rId5">
            <a:lum/>
            <a:alphaModFix/>
          </a:blip>
          <a:srcRect/>
          <a:stretch>
            <a:fillRect/>
          </a:stretch>
        </p:blipFill>
        <p:spPr>
          <a:xfrm>
            <a:off x="381000" y="2969100"/>
            <a:ext cx="3276359" cy="2174400"/>
          </a:xfrm>
          <a:prstGeom prst="rect">
            <a:avLst/>
          </a:prstGeom>
          <a:noFill/>
          <a:ln w="19080">
            <a:solidFill>
              <a:srgbClr val="666666"/>
            </a:solidFill>
            <a:prstDash val="solid"/>
            <a:rou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Importance of hospitality &#10;">
    <p:spTree>
      <p:nvGrpSpPr>
        <p:cNvPr id="1" name=""/>
        <p:cNvGrpSpPr/>
        <p:nvPr/>
      </p:nvGrpSpPr>
      <p:grpSpPr>
        <a:xfrm>
          <a:off x="0" y="0"/>
          <a:ext cx="0" cy="0"/>
          <a:chOff x="0" y="0"/>
          <a:chExt cx="0" cy="0"/>
        </a:xfrm>
      </p:grpSpPr>
      <p:sp>
        <p:nvSpPr>
          <p:cNvPr id="2" name="Google Shape;132;p21">
            <a:extLst>
              <a:ext uri="{FF2B5EF4-FFF2-40B4-BE49-F238E27FC236}">
                <a16:creationId xmlns:a16="http://schemas.microsoft.com/office/drawing/2014/main" xmlns="" id="{AF993B3F-DF06-4D8F-A3FF-99E30D73AECF}"/>
              </a:ext>
            </a:extLst>
          </p:cNvPr>
          <p:cNvSpPr txBox="1">
            <a:spLocks noGrp="1"/>
          </p:cNvSpPr>
          <p:nvPr>
            <p:ph type="title" idx="4294967295"/>
          </p:nvPr>
        </p:nvSpPr>
        <p:spPr>
          <a:xfrm>
            <a:off x="501480" y="123480"/>
            <a:ext cx="3706200" cy="932400"/>
          </a:xfrm>
          <a:noFill/>
          <a:ln>
            <a:noFill/>
          </a:ln>
        </p:spPr>
        <p:txBody>
          <a:bodyPr wrap="square" tIns="91440" bIns="91440" anchor="t">
            <a:normAutofit fontScale="90000"/>
          </a:bodyPr>
          <a:lstStyle/>
          <a:p>
            <a:pPr lvl="0" algn="ctr" hangingPunct="0">
              <a:lnSpc>
                <a:spcPct val="115000"/>
              </a:lnSpc>
              <a:spcBef>
                <a:spcPts val="2401"/>
              </a:spcBef>
              <a:tabLst>
                <a:tab pos="0" algn="l"/>
              </a:tabLst>
            </a:pPr>
            <a:r>
              <a:rPr lang="en-US" sz="2300" b="1">
                <a:solidFill>
                  <a:srgbClr val="FFFFFF"/>
                </a:solidFill>
                <a:highlight>
                  <a:scrgbClr r="0" g="0" b="0">
                    <a:alpha val="0"/>
                  </a:scrgbClr>
                </a:highlight>
                <a:latin typeface="Arial"/>
                <a:cs typeface="Arial"/>
              </a:rPr>
              <a:t>Importance of hospitality </a:t>
            </a:r>
            <a:br>
              <a:rPr lang="en-US" sz="2300" b="1">
                <a:solidFill>
                  <a:srgbClr val="FFFFFF"/>
                </a:solidFill>
                <a:highlight>
                  <a:scrgbClr r="0" g="0" b="0">
                    <a:alpha val="0"/>
                  </a:scrgbClr>
                </a:highlight>
                <a:latin typeface="Arial"/>
                <a:cs typeface="Arial"/>
              </a:rPr>
            </a:br>
            <a:endParaRPr lang="en-US" sz="2300" b="1">
              <a:solidFill>
                <a:srgbClr val="FFFFFF"/>
              </a:solidFill>
              <a:highlight>
                <a:scrgbClr r="0" g="0" b="0">
                  <a:alpha val="0"/>
                </a:scrgbClr>
              </a:highlight>
              <a:latin typeface="Arial"/>
              <a:cs typeface="Arial"/>
            </a:endParaRPr>
          </a:p>
        </p:txBody>
      </p:sp>
      <p:sp>
        <p:nvSpPr>
          <p:cNvPr id="3" name="Google Shape;133;p21">
            <a:extLst>
              <a:ext uri="{FF2B5EF4-FFF2-40B4-BE49-F238E27FC236}">
                <a16:creationId xmlns:a16="http://schemas.microsoft.com/office/drawing/2014/main" xmlns="" id="{4B8AC57B-F95D-4D93-AFEE-2C1F58F93676}"/>
              </a:ext>
            </a:extLst>
          </p:cNvPr>
          <p:cNvSpPr txBox="1">
            <a:spLocks noGrp="1"/>
          </p:cNvSpPr>
          <p:nvPr>
            <p:ph type="body" idx="4294967295"/>
          </p:nvPr>
        </p:nvSpPr>
        <p:spPr>
          <a:xfrm>
            <a:off x="4114800" y="590550"/>
            <a:ext cx="4829040" cy="1600200"/>
          </a:xfrm>
          <a:ln/>
        </p:spPr>
        <p:style>
          <a:lnRef idx="1">
            <a:schemeClr val="accent4"/>
          </a:lnRef>
          <a:fillRef idx="2">
            <a:schemeClr val="accent4"/>
          </a:fillRef>
          <a:effectRef idx="1">
            <a:schemeClr val="accent4"/>
          </a:effectRef>
          <a:fontRef idx="minor">
            <a:schemeClr val="dk1"/>
          </a:fontRef>
        </p:style>
        <p:txBody>
          <a:bodyPr wrap="square" tIns="91440" bIns="91440" anchor="t">
            <a:noAutofit/>
          </a:bodyPr>
          <a:lstStyle/>
          <a:p>
            <a:pPr marL="0" lvl="0" indent="0" algn="just" hangingPunct="0">
              <a:lnSpc>
                <a:spcPct val="150000"/>
              </a:lnSpc>
              <a:spcBef>
                <a:spcPts val="0"/>
              </a:spcBef>
              <a:buClr>
                <a:srgbClr val="000000"/>
              </a:buClr>
              <a:buSzPct val="100000"/>
              <a:buFont typeface="Arial"/>
              <a:buChar char="●"/>
            </a:pPr>
            <a:r>
              <a:rPr lang="en-US" sz="1100" dirty="0">
                <a:solidFill>
                  <a:srgbClr val="000000"/>
                </a:solidFill>
                <a:highlight>
                  <a:scrgbClr r="0" g="0" b="0">
                    <a:alpha val="0"/>
                  </a:scrgbClr>
                </a:highlight>
                <a:latin typeface="Arial"/>
                <a:cs typeface="Arial"/>
              </a:rPr>
              <a:t>The importance of hospitality is based on the improvement of business growth.</a:t>
            </a:r>
          </a:p>
          <a:p>
            <a:pPr marL="0" lvl="0" indent="0" algn="just" hangingPunct="0">
              <a:lnSpc>
                <a:spcPct val="150000"/>
              </a:lnSpc>
              <a:spcBef>
                <a:spcPts val="0"/>
              </a:spcBef>
              <a:buClr>
                <a:srgbClr val="000000"/>
              </a:buClr>
              <a:buSzPct val="100000"/>
              <a:buFont typeface="Arial"/>
              <a:buChar char="●"/>
            </a:pPr>
            <a:r>
              <a:rPr lang="en-US" sz="1100" dirty="0">
                <a:solidFill>
                  <a:srgbClr val="000000"/>
                </a:solidFill>
                <a:highlight>
                  <a:scrgbClr r="0" g="0" b="0">
                    <a:alpha val="0"/>
                  </a:scrgbClr>
                </a:highlight>
                <a:latin typeface="Arial"/>
                <a:cs typeface="Arial"/>
              </a:rPr>
              <a:t>Proper services are helping to develop the importance of hospitality management (</a:t>
            </a:r>
            <a:r>
              <a:rPr lang="en-US" sz="1100" dirty="0" err="1">
                <a:solidFill>
                  <a:srgbClr val="000000"/>
                </a:solidFill>
                <a:highlight>
                  <a:scrgbClr r="0" g="0" b="0">
                    <a:alpha val="0"/>
                  </a:scrgbClr>
                </a:highlight>
                <a:latin typeface="Arial"/>
                <a:cs typeface="Arial"/>
              </a:rPr>
              <a:t>Lemy</a:t>
            </a:r>
            <a:r>
              <a:rPr lang="en-US" sz="1100" dirty="0">
                <a:solidFill>
                  <a:srgbClr val="000000"/>
                </a:solidFill>
                <a:highlight>
                  <a:scrgbClr r="0" g="0" b="0">
                    <a:alpha val="0"/>
                  </a:scrgbClr>
                </a:highlight>
                <a:latin typeface="Arial"/>
                <a:cs typeface="Arial"/>
              </a:rPr>
              <a:t> </a:t>
            </a:r>
            <a:r>
              <a:rPr lang="en-US" sz="1100" i="1" dirty="0">
                <a:solidFill>
                  <a:srgbClr val="000000"/>
                </a:solidFill>
                <a:highlight>
                  <a:scrgbClr r="0" g="0" b="0">
                    <a:alpha val="0"/>
                  </a:scrgbClr>
                </a:highlight>
                <a:latin typeface="Arial"/>
                <a:cs typeface="Arial"/>
              </a:rPr>
              <a:t>et al. </a:t>
            </a:r>
            <a:r>
              <a:rPr lang="en-US" sz="1100" dirty="0">
                <a:solidFill>
                  <a:srgbClr val="000000"/>
                </a:solidFill>
                <a:highlight>
                  <a:scrgbClr r="0" g="0" b="0">
                    <a:alpha val="0"/>
                  </a:scrgbClr>
                </a:highlight>
                <a:latin typeface="Arial"/>
                <a:cs typeface="Arial"/>
              </a:rPr>
              <a:t>2019).</a:t>
            </a:r>
          </a:p>
          <a:p>
            <a:pPr marL="0" lvl="0" indent="0" algn="just" hangingPunct="0">
              <a:lnSpc>
                <a:spcPct val="150000"/>
              </a:lnSpc>
              <a:spcBef>
                <a:spcPts val="0"/>
              </a:spcBef>
              <a:buClr>
                <a:srgbClr val="000000"/>
              </a:buClr>
              <a:buSzPct val="100000"/>
              <a:buFont typeface="Arial"/>
              <a:buChar char="●"/>
            </a:pPr>
            <a:r>
              <a:rPr lang="en-US" sz="1100" dirty="0">
                <a:solidFill>
                  <a:srgbClr val="000000"/>
                </a:solidFill>
                <a:highlight>
                  <a:scrgbClr r="0" g="0" b="0">
                    <a:alpha val="0"/>
                  </a:scrgbClr>
                </a:highlight>
                <a:latin typeface="Arial"/>
                <a:cs typeface="Arial"/>
              </a:rPr>
              <a:t>Hospitality is playing a major role by better culture and understanding in the hotel industry.</a:t>
            </a:r>
          </a:p>
        </p:txBody>
      </p:sp>
      <p:pic>
        <p:nvPicPr>
          <p:cNvPr id="4" name="Google Shape;134;p21">
            <a:extLst>
              <a:ext uri="{FF2B5EF4-FFF2-40B4-BE49-F238E27FC236}">
                <a16:creationId xmlns:a16="http://schemas.microsoft.com/office/drawing/2014/main" xmlns="" id="{92FC237C-3825-452B-9733-057A208B9A91}"/>
              </a:ext>
            </a:extLst>
          </p:cNvPr>
          <p:cNvPicPr>
            <a:picLocks noChangeAspect="1"/>
          </p:cNvPicPr>
          <p:nvPr/>
        </p:nvPicPr>
        <p:blipFill>
          <a:blip r:embed="rId3" cstate="print">
            <a:lum/>
            <a:alphaModFix/>
          </a:blip>
          <a:srcRect/>
          <a:stretch>
            <a:fillRect/>
          </a:stretch>
        </p:blipFill>
        <p:spPr>
          <a:xfrm>
            <a:off x="7410959" y="56160"/>
            <a:ext cx="1673280" cy="588240"/>
          </a:xfrm>
          <a:prstGeom prst="rect">
            <a:avLst/>
          </a:prstGeom>
          <a:noFill/>
          <a:ln>
            <a:noFill/>
          </a:ln>
        </p:spPr>
      </p:pic>
      <p:pic>
        <p:nvPicPr>
          <p:cNvPr id="5" name="Google Shape;135;p21">
            <a:extLst>
              <a:ext uri="{FF2B5EF4-FFF2-40B4-BE49-F238E27FC236}">
                <a16:creationId xmlns:a16="http://schemas.microsoft.com/office/drawing/2014/main" xmlns="" id="{102B6916-23D8-4A91-8563-E752D0ADA0E2}"/>
              </a:ext>
            </a:extLst>
          </p:cNvPr>
          <p:cNvPicPr>
            <a:picLocks noChangeAspect="1"/>
          </p:cNvPicPr>
          <p:nvPr/>
        </p:nvPicPr>
        <p:blipFill>
          <a:blip r:embed="rId4">
            <a:lum/>
            <a:alphaModFix/>
          </a:blip>
          <a:srcRect/>
          <a:stretch>
            <a:fillRect/>
          </a:stretch>
        </p:blipFill>
        <p:spPr>
          <a:xfrm>
            <a:off x="2239920" y="2419350"/>
            <a:ext cx="6904080" cy="2508480"/>
          </a:xfrm>
          <a:prstGeom prst="rect">
            <a:avLst/>
          </a:prstGeom>
          <a:noFill/>
          <a:ln w="19080">
            <a:solidFill>
              <a:srgbClr val="666666"/>
            </a:solidFill>
            <a:prstDash val="solid"/>
            <a:round/>
          </a:ln>
        </p:spPr>
      </p:pic>
      <p:pic>
        <p:nvPicPr>
          <p:cNvPr id="6" name="Google Shape;136;p21">
            <a:extLst>
              <a:ext uri="{FF2B5EF4-FFF2-40B4-BE49-F238E27FC236}">
                <a16:creationId xmlns:a16="http://schemas.microsoft.com/office/drawing/2014/main" xmlns="" id="{8BA83758-AA13-44A4-93C8-FB7389FCA67C}"/>
              </a:ext>
            </a:extLst>
          </p:cNvPr>
          <p:cNvPicPr>
            <a:picLocks noChangeAspect="1"/>
          </p:cNvPicPr>
          <p:nvPr/>
        </p:nvPicPr>
        <p:blipFill>
          <a:blip r:embed="rId5">
            <a:lum/>
            <a:alphaModFix/>
          </a:blip>
          <a:srcRect/>
          <a:stretch>
            <a:fillRect/>
          </a:stretch>
        </p:blipFill>
        <p:spPr>
          <a:xfrm>
            <a:off x="202680" y="644760"/>
            <a:ext cx="1673280" cy="1577519"/>
          </a:xfrm>
          <a:prstGeom prst="rect">
            <a:avLst/>
          </a:prstGeom>
          <a:noFill/>
          <a:ln w="19080">
            <a:solidFill>
              <a:srgbClr val="666666"/>
            </a:solidFill>
            <a:prstDash val="solid"/>
            <a:round/>
          </a:ln>
        </p:spPr>
      </p:pic>
      <p:pic>
        <p:nvPicPr>
          <p:cNvPr id="7" name="Google Shape;137;p21">
            <a:extLst>
              <a:ext uri="{FF2B5EF4-FFF2-40B4-BE49-F238E27FC236}">
                <a16:creationId xmlns:a16="http://schemas.microsoft.com/office/drawing/2014/main" xmlns="" id="{B83E2B12-FEA1-4976-BDE4-93EADBC9AFC0}"/>
              </a:ext>
            </a:extLst>
          </p:cNvPr>
          <p:cNvPicPr>
            <a:picLocks noChangeAspect="1"/>
          </p:cNvPicPr>
          <p:nvPr/>
        </p:nvPicPr>
        <p:blipFill>
          <a:blip r:embed="rId6">
            <a:lum/>
            <a:alphaModFix/>
          </a:blip>
          <a:srcRect/>
          <a:stretch>
            <a:fillRect/>
          </a:stretch>
        </p:blipFill>
        <p:spPr>
          <a:xfrm>
            <a:off x="305640" y="2539080"/>
            <a:ext cx="1531080" cy="1763640"/>
          </a:xfrm>
          <a:prstGeom prst="rect">
            <a:avLst/>
          </a:prstGeom>
          <a:noFill/>
          <a:ln w="19080">
            <a:solidFill>
              <a:srgbClr val="666666"/>
            </a:solidFill>
            <a:prstDash val="solid"/>
            <a:round/>
          </a:ln>
        </p:spPr>
      </p:pic>
      <p:pic>
        <p:nvPicPr>
          <p:cNvPr id="8" name="Google Shape;138;p21">
            <a:extLst>
              <a:ext uri="{FF2B5EF4-FFF2-40B4-BE49-F238E27FC236}">
                <a16:creationId xmlns:a16="http://schemas.microsoft.com/office/drawing/2014/main" xmlns="" id="{C0C713D5-593B-4150-94D4-EF796D9D1586}"/>
              </a:ext>
            </a:extLst>
          </p:cNvPr>
          <p:cNvPicPr>
            <a:picLocks noChangeAspect="1"/>
          </p:cNvPicPr>
          <p:nvPr/>
        </p:nvPicPr>
        <p:blipFill>
          <a:blip r:embed="rId7">
            <a:lum/>
            <a:alphaModFix/>
          </a:blip>
          <a:srcRect/>
          <a:stretch>
            <a:fillRect/>
          </a:stretch>
        </p:blipFill>
        <p:spPr>
          <a:xfrm>
            <a:off x="2133360" y="644760"/>
            <a:ext cx="1531080" cy="1561680"/>
          </a:xfrm>
          <a:prstGeom prst="rect">
            <a:avLst/>
          </a:prstGeom>
          <a:noFill/>
          <a:ln w="19080">
            <a:solidFill>
              <a:srgbClr val="666666"/>
            </a:solidFill>
            <a:prstDash val="solid"/>
            <a:rou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page10">
    <p:spTree>
      <p:nvGrpSpPr>
        <p:cNvPr id="1" name=""/>
        <p:cNvGrpSpPr/>
        <p:nvPr/>
      </p:nvGrpSpPr>
      <p:grpSpPr>
        <a:xfrm>
          <a:off x="0" y="0"/>
          <a:ext cx="0" cy="0"/>
          <a:chOff x="0" y="0"/>
          <a:chExt cx="0" cy="0"/>
        </a:xfrm>
      </p:grpSpPr>
      <p:sp>
        <p:nvSpPr>
          <p:cNvPr id="2" name="Google Shape;143;p22">
            <a:extLst>
              <a:ext uri="{FF2B5EF4-FFF2-40B4-BE49-F238E27FC236}">
                <a16:creationId xmlns:a16="http://schemas.microsoft.com/office/drawing/2014/main" xmlns="" id="{B9176B8F-6C18-494C-8D47-0C2EF78FFB37}"/>
              </a:ext>
            </a:extLst>
          </p:cNvPr>
          <p:cNvSpPr txBox="1">
            <a:spLocks noGrp="1"/>
          </p:cNvSpPr>
          <p:nvPr>
            <p:ph type="title" idx="4294967295"/>
          </p:nvPr>
        </p:nvSpPr>
        <p:spPr>
          <a:xfrm>
            <a:off x="344880" y="169920"/>
            <a:ext cx="3706200" cy="1276560"/>
          </a:xfrm>
          <a:ln/>
        </p:spPr>
        <p:style>
          <a:lnRef idx="1">
            <a:schemeClr val="accent6"/>
          </a:lnRef>
          <a:fillRef idx="2">
            <a:schemeClr val="accent6"/>
          </a:fillRef>
          <a:effectRef idx="1">
            <a:schemeClr val="accent6"/>
          </a:effectRef>
          <a:fontRef idx="minor">
            <a:schemeClr val="dk1"/>
          </a:fontRef>
        </p:style>
        <p:txBody>
          <a:bodyPr wrap="square" tIns="91440" bIns="91440" anchor="t">
            <a:normAutofit fontScale="90000"/>
          </a:bodyPr>
          <a:lstStyle/>
          <a:p>
            <a:pPr lvl="0" algn="ctr" hangingPunct="0">
              <a:lnSpc>
                <a:spcPct val="115000"/>
              </a:lnSpc>
              <a:spcBef>
                <a:spcPts val="2401"/>
              </a:spcBef>
              <a:tabLst>
                <a:tab pos="0" algn="l"/>
              </a:tabLst>
            </a:pPr>
            <a:r>
              <a:rPr lang="en-US" sz="2300" b="1" dirty="0">
                <a:highlight>
                  <a:scrgbClr r="0" g="0" b="0">
                    <a:alpha val="0"/>
                  </a:scrgbClr>
                </a:highlight>
                <a:latin typeface="Arial"/>
                <a:cs typeface="Arial"/>
              </a:rPr>
              <a:t>Importance of hospitality for mitigating the guest expectations</a:t>
            </a:r>
            <a:br>
              <a:rPr lang="en-US" sz="2300" b="1" dirty="0">
                <a:highlight>
                  <a:scrgbClr r="0" g="0" b="0">
                    <a:alpha val="0"/>
                  </a:scrgbClr>
                </a:highlight>
                <a:latin typeface="Arial"/>
                <a:cs typeface="Arial"/>
              </a:rPr>
            </a:br>
            <a:endParaRPr lang="en-US" sz="2300" b="1" dirty="0">
              <a:highlight>
                <a:scrgbClr r="0" g="0" b="0">
                  <a:alpha val="0"/>
                </a:scrgbClr>
              </a:highlight>
              <a:latin typeface="Arial"/>
              <a:cs typeface="Arial"/>
            </a:endParaRPr>
          </a:p>
        </p:txBody>
      </p:sp>
      <p:sp>
        <p:nvSpPr>
          <p:cNvPr id="3" name="Google Shape;144;p22">
            <a:extLst>
              <a:ext uri="{FF2B5EF4-FFF2-40B4-BE49-F238E27FC236}">
                <a16:creationId xmlns:a16="http://schemas.microsoft.com/office/drawing/2014/main" xmlns="" id="{ADBD017C-4DEB-4B24-81A0-31C113EC04FC}"/>
              </a:ext>
            </a:extLst>
          </p:cNvPr>
          <p:cNvSpPr txBox="1">
            <a:spLocks noGrp="1"/>
          </p:cNvSpPr>
          <p:nvPr>
            <p:ph type="body" idx="4294967295"/>
          </p:nvPr>
        </p:nvSpPr>
        <p:spPr>
          <a:xfrm>
            <a:off x="4422240" y="686160"/>
            <a:ext cx="4474800" cy="1276560"/>
          </a:xfrm>
          <a:ln/>
        </p:spPr>
        <p:style>
          <a:lnRef idx="1">
            <a:schemeClr val="accent4"/>
          </a:lnRef>
          <a:fillRef idx="2">
            <a:schemeClr val="accent4"/>
          </a:fillRef>
          <a:effectRef idx="1">
            <a:schemeClr val="accent4"/>
          </a:effectRef>
          <a:fontRef idx="minor">
            <a:schemeClr val="dk1"/>
          </a:fontRef>
        </p:style>
        <p:txBody>
          <a:bodyPr wrap="square" tIns="91440" bIns="91440" anchor="t"/>
          <a:lstStyle/>
          <a:p>
            <a:pPr marL="0" lvl="0" indent="0" algn="just" hangingPunct="0">
              <a:lnSpc>
                <a:spcPct val="100000"/>
              </a:lnSpc>
              <a:spcBef>
                <a:spcPts val="0"/>
              </a:spcBef>
              <a:buClr>
                <a:srgbClr val="000000"/>
              </a:buClr>
              <a:buSzPct val="100000"/>
              <a:buFont typeface="Arial"/>
              <a:buChar char="●"/>
            </a:pPr>
            <a:r>
              <a:rPr lang="en-US" sz="1150" dirty="0">
                <a:solidFill>
                  <a:srgbClr val="000000"/>
                </a:solidFill>
                <a:highlight>
                  <a:scrgbClr r="0" g="0" b="0">
                    <a:alpha val="0"/>
                  </a:scrgbClr>
                </a:highlight>
                <a:latin typeface="Arial"/>
                <a:cs typeface="Arial"/>
              </a:rPr>
              <a:t>Better commitment, organized structure, and enthusiasm are the major key factors</a:t>
            </a:r>
          </a:p>
          <a:p>
            <a:pPr marL="0" lvl="0" indent="0" algn="just" hangingPunct="0">
              <a:lnSpc>
                <a:spcPct val="100000"/>
              </a:lnSpc>
              <a:spcBef>
                <a:spcPts val="0"/>
              </a:spcBef>
              <a:buClr>
                <a:srgbClr val="000000"/>
              </a:buClr>
              <a:buSzPct val="100000"/>
              <a:buFont typeface="Arial"/>
              <a:buChar char="●"/>
            </a:pPr>
            <a:r>
              <a:rPr lang="en-US" sz="1150" dirty="0">
                <a:solidFill>
                  <a:srgbClr val="000000"/>
                </a:solidFill>
                <a:highlight>
                  <a:scrgbClr r="0" g="0" b="0">
                    <a:alpha val="0"/>
                  </a:scrgbClr>
                </a:highlight>
                <a:latin typeface="Arial"/>
                <a:cs typeface="Arial"/>
              </a:rPr>
              <a:t>Proper leadership skills, teamwork are playing a major role in mitigating the guest expectation.</a:t>
            </a:r>
          </a:p>
          <a:p>
            <a:pPr marL="0" lvl="0" indent="0" algn="just" hangingPunct="0">
              <a:lnSpc>
                <a:spcPct val="100000"/>
              </a:lnSpc>
              <a:spcBef>
                <a:spcPts val="0"/>
              </a:spcBef>
              <a:buClr>
                <a:srgbClr val="000000"/>
              </a:buClr>
              <a:buSzPct val="100000"/>
              <a:buFont typeface="Arial"/>
              <a:buChar char="●"/>
            </a:pPr>
            <a:r>
              <a:rPr lang="en-US" sz="1150" dirty="0">
                <a:solidFill>
                  <a:srgbClr val="000000"/>
                </a:solidFill>
                <a:highlight>
                  <a:scrgbClr r="0" g="0" b="0">
                    <a:alpha val="0"/>
                  </a:scrgbClr>
                </a:highlight>
                <a:latin typeface="Arial"/>
                <a:cs typeface="Arial"/>
              </a:rPr>
              <a:t>Mainly mitigating hygiene issues, and communication skills are important for mitigating the guest expectation.</a:t>
            </a:r>
          </a:p>
        </p:txBody>
      </p:sp>
      <p:pic>
        <p:nvPicPr>
          <p:cNvPr id="4" name="Google Shape;145;p22">
            <a:extLst>
              <a:ext uri="{FF2B5EF4-FFF2-40B4-BE49-F238E27FC236}">
                <a16:creationId xmlns:a16="http://schemas.microsoft.com/office/drawing/2014/main" xmlns="" id="{46AEF3EC-FE03-40AE-8FC4-01F44264895F}"/>
              </a:ext>
            </a:extLst>
          </p:cNvPr>
          <p:cNvPicPr>
            <a:picLocks noChangeAspect="1"/>
          </p:cNvPicPr>
          <p:nvPr/>
        </p:nvPicPr>
        <p:blipFill>
          <a:blip r:embed="rId3" cstate="print">
            <a:lum/>
            <a:alphaModFix/>
          </a:blip>
          <a:srcRect/>
          <a:stretch>
            <a:fillRect/>
          </a:stretch>
        </p:blipFill>
        <p:spPr>
          <a:xfrm>
            <a:off x="7410959" y="56160"/>
            <a:ext cx="1673280" cy="588240"/>
          </a:xfrm>
          <a:prstGeom prst="rect">
            <a:avLst/>
          </a:prstGeom>
          <a:noFill/>
          <a:ln>
            <a:noFill/>
          </a:ln>
        </p:spPr>
      </p:pic>
      <p:pic>
        <p:nvPicPr>
          <p:cNvPr id="5" name="Google Shape;146;p22">
            <a:extLst>
              <a:ext uri="{FF2B5EF4-FFF2-40B4-BE49-F238E27FC236}">
                <a16:creationId xmlns:a16="http://schemas.microsoft.com/office/drawing/2014/main" xmlns="" id="{824B12A3-C172-452B-BC99-E6BC7AB4A91A}"/>
              </a:ext>
            </a:extLst>
          </p:cNvPr>
          <p:cNvPicPr>
            <a:picLocks noChangeAspect="1"/>
          </p:cNvPicPr>
          <p:nvPr/>
        </p:nvPicPr>
        <p:blipFill>
          <a:blip r:embed="rId4">
            <a:lum/>
            <a:alphaModFix/>
          </a:blip>
          <a:srcRect/>
          <a:stretch>
            <a:fillRect/>
          </a:stretch>
        </p:blipFill>
        <p:spPr>
          <a:xfrm>
            <a:off x="685800" y="2190750"/>
            <a:ext cx="6234840" cy="2713680"/>
          </a:xfrm>
          <a:prstGeom prst="rect">
            <a:avLst/>
          </a:prstGeom>
          <a:noFill/>
          <a:ln w="28440">
            <a:solidFill>
              <a:srgbClr val="666666"/>
            </a:solidFill>
            <a:prstDash val="solid"/>
            <a:rou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Conclusion&#10;">
    <p:spTree>
      <p:nvGrpSpPr>
        <p:cNvPr id="1" name=""/>
        <p:cNvGrpSpPr/>
        <p:nvPr/>
      </p:nvGrpSpPr>
      <p:grpSpPr>
        <a:xfrm>
          <a:off x="0" y="0"/>
          <a:ext cx="0" cy="0"/>
          <a:chOff x="0" y="0"/>
          <a:chExt cx="0" cy="0"/>
        </a:xfrm>
      </p:grpSpPr>
      <p:sp>
        <p:nvSpPr>
          <p:cNvPr id="2" name="Google Shape;151;p23">
            <a:extLst>
              <a:ext uri="{FF2B5EF4-FFF2-40B4-BE49-F238E27FC236}">
                <a16:creationId xmlns:a16="http://schemas.microsoft.com/office/drawing/2014/main" xmlns="" id="{04840977-CC53-4FF2-96E6-F13C0D5EECB6}"/>
              </a:ext>
            </a:extLst>
          </p:cNvPr>
          <p:cNvSpPr txBox="1">
            <a:spLocks noGrp="1"/>
          </p:cNvSpPr>
          <p:nvPr>
            <p:ph type="title" idx="4294967295"/>
          </p:nvPr>
        </p:nvSpPr>
        <p:spPr>
          <a:xfrm>
            <a:off x="368279" y="215640"/>
            <a:ext cx="3706200" cy="2508480"/>
          </a:xfrm>
          <a:noFill/>
          <a:ln>
            <a:noFill/>
          </a:ln>
        </p:spPr>
        <p:txBody>
          <a:bodyPr wrap="square" tIns="91440" bIns="91440" anchor="t"/>
          <a:lstStyle/>
          <a:p>
            <a:pPr lvl="0" algn="ctr" hangingPunct="0">
              <a:lnSpc>
                <a:spcPct val="115000"/>
              </a:lnSpc>
              <a:spcBef>
                <a:spcPts val="2401"/>
              </a:spcBef>
              <a:tabLst>
                <a:tab pos="0" algn="l"/>
              </a:tabLst>
            </a:pPr>
            <a:r>
              <a:rPr lang="en-US" sz="2700" b="1" dirty="0">
                <a:highlight>
                  <a:scrgbClr r="0" g="0" b="0">
                    <a:alpha val="0"/>
                  </a:scrgbClr>
                </a:highlight>
                <a:latin typeface="Arial"/>
                <a:cs typeface="Arial"/>
              </a:rPr>
              <a:t>Conclusion</a:t>
            </a:r>
            <a:r>
              <a:rPr lang="en-US" sz="2700" b="1" dirty="0">
                <a:solidFill>
                  <a:srgbClr val="FFFFFF"/>
                </a:solidFill>
                <a:highlight>
                  <a:scrgbClr r="0" g="0" b="0">
                    <a:alpha val="0"/>
                  </a:scrgbClr>
                </a:highlight>
                <a:latin typeface="Arial"/>
                <a:cs typeface="Arial"/>
              </a:rPr>
              <a:t/>
            </a:r>
            <a:br>
              <a:rPr lang="en-US" sz="2700" b="1" dirty="0">
                <a:solidFill>
                  <a:srgbClr val="FFFFFF"/>
                </a:solidFill>
                <a:highlight>
                  <a:scrgbClr r="0" g="0" b="0">
                    <a:alpha val="0"/>
                  </a:scrgbClr>
                </a:highlight>
                <a:latin typeface="Arial"/>
                <a:cs typeface="Arial"/>
              </a:rPr>
            </a:br>
            <a:endParaRPr lang="en-US" sz="2700" b="1" dirty="0">
              <a:solidFill>
                <a:srgbClr val="FFFFFF"/>
              </a:solidFill>
              <a:highlight>
                <a:scrgbClr r="0" g="0" b="0">
                  <a:alpha val="0"/>
                </a:scrgbClr>
              </a:highlight>
              <a:latin typeface="Arial"/>
              <a:cs typeface="Arial"/>
            </a:endParaRPr>
          </a:p>
        </p:txBody>
      </p:sp>
      <p:sp>
        <p:nvSpPr>
          <p:cNvPr id="3" name="Google Shape;152;p23">
            <a:extLst>
              <a:ext uri="{FF2B5EF4-FFF2-40B4-BE49-F238E27FC236}">
                <a16:creationId xmlns:a16="http://schemas.microsoft.com/office/drawing/2014/main" xmlns="" id="{978EC1ED-62AD-42DF-8026-B34C33559EAC}"/>
              </a:ext>
            </a:extLst>
          </p:cNvPr>
          <p:cNvSpPr txBox="1">
            <a:spLocks noGrp="1"/>
          </p:cNvSpPr>
          <p:nvPr>
            <p:ph type="body" idx="4294967295"/>
          </p:nvPr>
        </p:nvSpPr>
        <p:spPr>
          <a:xfrm>
            <a:off x="136800" y="892439"/>
            <a:ext cx="3867839" cy="1382400"/>
          </a:xfrm>
          <a:ln/>
        </p:spPr>
        <p:style>
          <a:lnRef idx="1">
            <a:schemeClr val="accent4"/>
          </a:lnRef>
          <a:fillRef idx="2">
            <a:schemeClr val="accent4"/>
          </a:fillRef>
          <a:effectRef idx="1">
            <a:schemeClr val="accent4"/>
          </a:effectRef>
          <a:fontRef idx="minor">
            <a:schemeClr val="dk1"/>
          </a:fontRef>
        </p:style>
        <p:txBody>
          <a:bodyPr wrap="square" tIns="91440" bIns="91440" anchor="t"/>
          <a:lstStyle/>
          <a:p>
            <a:pPr marL="0" indent="0" algn="just" hangingPunct="0">
              <a:lnSpc>
                <a:spcPct val="100000"/>
              </a:lnSpc>
              <a:spcBef>
                <a:spcPts val="0"/>
              </a:spcBef>
              <a:buClr>
                <a:srgbClr val="FFFFFF"/>
              </a:buClr>
              <a:buSzPct val="100000"/>
            </a:pPr>
            <a:r>
              <a:rPr lang="en-US" sz="1150" dirty="0">
                <a:highlight>
                  <a:scrgbClr r="0" g="0" b="0">
                    <a:alpha val="0"/>
                  </a:scrgbClr>
                </a:highlight>
                <a:latin typeface="Arial"/>
                <a:cs typeface="Arial"/>
              </a:rPr>
              <a:t>The overview of Marriott international services has been discussed over here in the study</a:t>
            </a:r>
            <a:r>
              <a:rPr lang="en-US" sz="1150" dirty="0" smtClean="0">
                <a:highlight>
                  <a:scrgbClr r="0" g="0" b="0">
                    <a:alpha val="0"/>
                  </a:scrgbClr>
                </a:highlight>
                <a:latin typeface="Arial"/>
                <a:cs typeface="Arial"/>
              </a:rPr>
              <a:t>.</a:t>
            </a:r>
          </a:p>
          <a:p>
            <a:pPr marL="0" indent="0" algn="just" hangingPunct="0">
              <a:lnSpc>
                <a:spcPct val="100000"/>
              </a:lnSpc>
              <a:spcBef>
                <a:spcPts val="0"/>
              </a:spcBef>
              <a:buClr>
                <a:srgbClr val="FFFFFF"/>
              </a:buClr>
              <a:buSzPct val="100000"/>
            </a:pPr>
            <a:endParaRPr lang="en-US" sz="1150" dirty="0">
              <a:highlight>
                <a:scrgbClr r="0" g="0" b="0">
                  <a:alpha val="0"/>
                </a:scrgbClr>
              </a:highlight>
              <a:latin typeface="Arial"/>
              <a:cs typeface="Arial"/>
            </a:endParaRPr>
          </a:p>
          <a:p>
            <a:pPr marL="0" indent="0" algn="just" hangingPunct="0">
              <a:lnSpc>
                <a:spcPct val="100000"/>
              </a:lnSpc>
              <a:spcBef>
                <a:spcPts val="0"/>
              </a:spcBef>
              <a:buClr>
                <a:srgbClr val="FFFFFF"/>
              </a:buClr>
              <a:buSzPct val="100000"/>
            </a:pPr>
            <a:r>
              <a:rPr lang="en-US" sz="1150" dirty="0">
                <a:highlight>
                  <a:scrgbClr r="0" g="0" b="0">
                    <a:alpha val="0"/>
                  </a:scrgbClr>
                </a:highlight>
                <a:latin typeface="Arial"/>
                <a:cs typeface="Arial"/>
              </a:rPr>
              <a:t>The discussion has been drawn regarding the main consumers and the nature of the guest services and facilities of Marriott.</a:t>
            </a:r>
          </a:p>
        </p:txBody>
      </p:sp>
      <p:pic>
        <p:nvPicPr>
          <p:cNvPr id="4" name="Google Shape;153;p23">
            <a:extLst>
              <a:ext uri="{FF2B5EF4-FFF2-40B4-BE49-F238E27FC236}">
                <a16:creationId xmlns:a16="http://schemas.microsoft.com/office/drawing/2014/main" xmlns="" id="{CC9E69D7-E7D9-4D75-B6F4-FC8AF1C71214}"/>
              </a:ext>
            </a:extLst>
          </p:cNvPr>
          <p:cNvPicPr>
            <a:picLocks noChangeAspect="1"/>
          </p:cNvPicPr>
          <p:nvPr/>
        </p:nvPicPr>
        <p:blipFill>
          <a:blip r:embed="rId3" cstate="print">
            <a:lum/>
            <a:alphaModFix/>
          </a:blip>
          <a:srcRect/>
          <a:stretch>
            <a:fillRect/>
          </a:stretch>
        </p:blipFill>
        <p:spPr>
          <a:xfrm>
            <a:off x="7410959" y="56160"/>
            <a:ext cx="1673280" cy="588240"/>
          </a:xfrm>
          <a:prstGeom prst="rect">
            <a:avLst/>
          </a:prstGeom>
          <a:noFill/>
          <a:ln>
            <a:noFill/>
          </a:ln>
        </p:spPr>
      </p:pic>
      <p:pic>
        <p:nvPicPr>
          <p:cNvPr id="5" name="Google Shape;154;p23">
            <a:extLst>
              <a:ext uri="{FF2B5EF4-FFF2-40B4-BE49-F238E27FC236}">
                <a16:creationId xmlns:a16="http://schemas.microsoft.com/office/drawing/2014/main" xmlns="" id="{99EE8322-A27B-4A76-8AB9-5F8E508680A6}"/>
              </a:ext>
            </a:extLst>
          </p:cNvPr>
          <p:cNvPicPr>
            <a:picLocks noChangeAspect="1"/>
          </p:cNvPicPr>
          <p:nvPr/>
        </p:nvPicPr>
        <p:blipFill>
          <a:blip r:embed="rId4">
            <a:lum/>
            <a:alphaModFix/>
          </a:blip>
          <a:srcRect/>
          <a:stretch>
            <a:fillRect/>
          </a:stretch>
        </p:blipFill>
        <p:spPr>
          <a:xfrm>
            <a:off x="4316040" y="144000"/>
            <a:ext cx="3285000" cy="2259720"/>
          </a:xfrm>
          <a:prstGeom prst="rect">
            <a:avLst/>
          </a:prstGeom>
          <a:noFill/>
          <a:ln w="28440">
            <a:solidFill>
              <a:srgbClr val="666666"/>
            </a:solidFill>
            <a:prstDash val="solid"/>
            <a:round/>
          </a:ln>
        </p:spPr>
      </p:pic>
      <p:pic>
        <p:nvPicPr>
          <p:cNvPr id="6" name="Google Shape;155;p23">
            <a:extLst>
              <a:ext uri="{FF2B5EF4-FFF2-40B4-BE49-F238E27FC236}">
                <a16:creationId xmlns:a16="http://schemas.microsoft.com/office/drawing/2014/main" xmlns="" id="{346DEE7D-0AF0-4FCC-9490-59DF06480189}"/>
              </a:ext>
            </a:extLst>
          </p:cNvPr>
          <p:cNvPicPr>
            <a:picLocks noChangeAspect="1"/>
          </p:cNvPicPr>
          <p:nvPr/>
        </p:nvPicPr>
        <p:blipFill>
          <a:blip r:embed="rId5">
            <a:lum/>
            <a:alphaModFix/>
          </a:blip>
          <a:srcRect/>
          <a:stretch>
            <a:fillRect/>
          </a:stretch>
        </p:blipFill>
        <p:spPr>
          <a:xfrm>
            <a:off x="177840" y="2355120"/>
            <a:ext cx="3706200" cy="2472840"/>
          </a:xfrm>
          <a:prstGeom prst="rect">
            <a:avLst/>
          </a:prstGeom>
          <a:noFill/>
          <a:ln w="19080">
            <a:solidFill>
              <a:srgbClr val="666666"/>
            </a:solidFill>
            <a:prstDash val="solid"/>
            <a:round/>
          </a:ln>
        </p:spPr>
      </p:pic>
      <p:pic>
        <p:nvPicPr>
          <p:cNvPr id="7" name="Google Shape;156;p23">
            <a:extLst>
              <a:ext uri="{FF2B5EF4-FFF2-40B4-BE49-F238E27FC236}">
                <a16:creationId xmlns:a16="http://schemas.microsoft.com/office/drawing/2014/main" xmlns="" id="{9361BAE7-DFF8-48F4-8FA2-5658A93E8E58}"/>
              </a:ext>
            </a:extLst>
          </p:cNvPr>
          <p:cNvPicPr>
            <a:picLocks noChangeAspect="1"/>
          </p:cNvPicPr>
          <p:nvPr/>
        </p:nvPicPr>
        <p:blipFill>
          <a:blip r:embed="rId6" cstate="print">
            <a:lum/>
            <a:alphaModFix/>
          </a:blip>
          <a:srcRect/>
          <a:stretch>
            <a:fillRect/>
          </a:stretch>
        </p:blipFill>
        <p:spPr>
          <a:xfrm>
            <a:off x="5324400" y="2632680"/>
            <a:ext cx="3647159" cy="2431440"/>
          </a:xfrm>
          <a:prstGeom prst="rect">
            <a:avLst/>
          </a:prstGeom>
          <a:noFill/>
          <a:ln w="19080">
            <a:solidFill>
              <a:srgbClr val="666666"/>
            </a:solidFill>
            <a:prstDash val="solid"/>
            <a:rou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References">
    <p:spTree>
      <p:nvGrpSpPr>
        <p:cNvPr id="1" name=""/>
        <p:cNvGrpSpPr/>
        <p:nvPr/>
      </p:nvGrpSpPr>
      <p:grpSpPr>
        <a:xfrm>
          <a:off x="0" y="0"/>
          <a:ext cx="0" cy="0"/>
          <a:chOff x="0" y="0"/>
          <a:chExt cx="0" cy="0"/>
        </a:xfrm>
      </p:grpSpPr>
      <p:sp>
        <p:nvSpPr>
          <p:cNvPr id="2" name="Google Shape;161;p24">
            <a:extLst>
              <a:ext uri="{FF2B5EF4-FFF2-40B4-BE49-F238E27FC236}">
                <a16:creationId xmlns:a16="http://schemas.microsoft.com/office/drawing/2014/main" xmlns="" id="{61547DF6-1143-488D-840F-E84BB592CF6B}"/>
              </a:ext>
            </a:extLst>
          </p:cNvPr>
          <p:cNvSpPr txBox="1">
            <a:spLocks noGrp="1"/>
          </p:cNvSpPr>
          <p:nvPr>
            <p:ph type="title" idx="4294967295"/>
          </p:nvPr>
        </p:nvSpPr>
        <p:spPr>
          <a:xfrm>
            <a:off x="304800" y="285750"/>
            <a:ext cx="3706200" cy="680760"/>
          </a:xfrm>
          <a:ln/>
        </p:spPr>
        <p:style>
          <a:lnRef idx="1">
            <a:schemeClr val="accent6"/>
          </a:lnRef>
          <a:fillRef idx="2">
            <a:schemeClr val="accent6"/>
          </a:fillRef>
          <a:effectRef idx="1">
            <a:schemeClr val="accent6"/>
          </a:effectRef>
          <a:fontRef idx="minor">
            <a:schemeClr val="dk1"/>
          </a:fontRef>
        </p:style>
        <p:txBody>
          <a:bodyPr wrap="square" tIns="91440" bIns="91440" anchor="t">
            <a:normAutofit/>
          </a:bodyPr>
          <a:lstStyle/>
          <a:p>
            <a:pPr lvl="0" algn="ctr" hangingPunct="0">
              <a:lnSpc>
                <a:spcPct val="100000"/>
              </a:lnSpc>
              <a:spcBef>
                <a:spcPts val="0"/>
              </a:spcBef>
              <a:tabLst>
                <a:tab pos="0" algn="l"/>
              </a:tabLst>
            </a:pPr>
            <a:r>
              <a:rPr lang="en-US" sz="3200" b="1" dirty="0" smtClean="0"/>
              <a:t>References</a:t>
            </a:r>
            <a:endParaRPr lang="en-US" sz="3200" b="1" dirty="0">
              <a:solidFill>
                <a:srgbClr val="FFFFFF"/>
              </a:solidFill>
              <a:highlight>
                <a:scrgbClr r="0" g="0" b="0">
                  <a:alpha val="0"/>
                </a:scrgbClr>
              </a:highlight>
              <a:latin typeface="Arial"/>
              <a:cs typeface="Arial"/>
            </a:endParaRPr>
          </a:p>
        </p:txBody>
      </p:sp>
      <p:sp>
        <p:nvSpPr>
          <p:cNvPr id="3" name="Google Shape;162;p24">
            <a:extLst>
              <a:ext uri="{FF2B5EF4-FFF2-40B4-BE49-F238E27FC236}">
                <a16:creationId xmlns:a16="http://schemas.microsoft.com/office/drawing/2014/main" xmlns="" id="{74401445-5A89-44B5-BE9A-8D754A6347C0}"/>
              </a:ext>
            </a:extLst>
          </p:cNvPr>
          <p:cNvSpPr txBox="1">
            <a:spLocks noGrp="1"/>
          </p:cNvSpPr>
          <p:nvPr>
            <p:ph type="body" idx="4294967295"/>
          </p:nvPr>
        </p:nvSpPr>
        <p:spPr>
          <a:xfrm>
            <a:off x="304800" y="1200150"/>
            <a:ext cx="8305800" cy="3682770"/>
          </a:xfrm>
          <a:ln/>
        </p:spPr>
        <p:style>
          <a:lnRef idx="1">
            <a:schemeClr val="accent4"/>
          </a:lnRef>
          <a:fillRef idx="2">
            <a:schemeClr val="accent4"/>
          </a:fillRef>
          <a:effectRef idx="1">
            <a:schemeClr val="accent4"/>
          </a:effectRef>
          <a:fontRef idx="minor">
            <a:schemeClr val="dk1"/>
          </a:fontRef>
        </p:style>
        <p:txBody>
          <a:bodyPr wrap="square" tIns="91440" bIns="91440" anchor="t">
            <a:noAutofit/>
          </a:bodyPr>
          <a:lstStyle/>
          <a:p>
            <a:pPr marL="0" lvl="0" indent="0" algn="just" hangingPunct="0">
              <a:lnSpc>
                <a:spcPct val="115000"/>
              </a:lnSpc>
              <a:spcBef>
                <a:spcPts val="1199"/>
              </a:spcBef>
              <a:buNone/>
              <a:tabLst>
                <a:tab pos="0" algn="l"/>
              </a:tabLst>
            </a:pPr>
            <a:r>
              <a:rPr lang="en-US" sz="900" dirty="0" err="1">
                <a:solidFill>
                  <a:srgbClr val="222222"/>
                </a:solidFill>
                <a:highlight>
                  <a:scrgbClr r="0" g="0" b="0">
                    <a:alpha val="0"/>
                  </a:scrgbClr>
                </a:highlight>
                <a:latin typeface="Arial"/>
                <a:cs typeface="Arial"/>
              </a:rPr>
              <a:t>Gelbman</a:t>
            </a:r>
            <a:r>
              <a:rPr lang="en-US" sz="900" dirty="0">
                <a:solidFill>
                  <a:srgbClr val="222222"/>
                </a:solidFill>
                <a:highlight>
                  <a:scrgbClr r="0" g="0" b="0">
                    <a:alpha val="0"/>
                  </a:scrgbClr>
                </a:highlight>
                <a:latin typeface="Arial"/>
                <a:cs typeface="Arial"/>
              </a:rPr>
              <a:t>, A., 2021. Tourist Experience and Innovative Hospitality Management in Different Cities. </a:t>
            </a:r>
            <a:r>
              <a:rPr lang="en-US" sz="900" i="1" dirty="0">
                <a:solidFill>
                  <a:srgbClr val="000000"/>
                </a:solidFill>
                <a:highlight>
                  <a:scrgbClr r="0" g="0" b="0">
                    <a:alpha val="0"/>
                  </a:scrgbClr>
                </a:highlight>
                <a:latin typeface="Arial"/>
                <a:cs typeface="Arial"/>
              </a:rPr>
              <a:t>Sustainability</a:t>
            </a:r>
            <a:r>
              <a:rPr lang="en-US" sz="900" dirty="0">
                <a:solidFill>
                  <a:srgbClr val="000000"/>
                </a:solidFill>
                <a:highlight>
                  <a:scrgbClr r="0" g="0" b="0">
                    <a:alpha val="0"/>
                  </a:scrgbClr>
                </a:highlight>
                <a:latin typeface="Arial"/>
                <a:cs typeface="Arial"/>
              </a:rPr>
              <a:t>, </a:t>
            </a:r>
            <a:r>
              <a:rPr lang="en-US" sz="900" i="1" dirty="0">
                <a:solidFill>
                  <a:srgbClr val="000000"/>
                </a:solidFill>
                <a:highlight>
                  <a:scrgbClr r="0" g="0" b="0">
                    <a:alpha val="0"/>
                  </a:scrgbClr>
                </a:highlight>
                <a:latin typeface="Arial"/>
                <a:cs typeface="Arial"/>
              </a:rPr>
              <a:t>13</a:t>
            </a:r>
            <a:r>
              <a:rPr lang="en-US" sz="900" dirty="0">
                <a:solidFill>
                  <a:srgbClr val="000000"/>
                </a:solidFill>
                <a:highlight>
                  <a:scrgbClr r="0" g="0" b="0">
                    <a:alpha val="0"/>
                  </a:scrgbClr>
                </a:highlight>
                <a:latin typeface="Arial"/>
                <a:cs typeface="Arial"/>
              </a:rPr>
              <a:t>(12), p.6578.</a:t>
            </a:r>
          </a:p>
          <a:p>
            <a:pPr marL="0" lvl="0" indent="0" algn="just" hangingPunct="0">
              <a:lnSpc>
                <a:spcPct val="115000"/>
              </a:lnSpc>
              <a:spcBef>
                <a:spcPts val="1199"/>
              </a:spcBef>
              <a:buNone/>
              <a:tabLst>
                <a:tab pos="0" algn="l"/>
              </a:tabLst>
            </a:pPr>
            <a:r>
              <a:rPr lang="en-US" sz="900" dirty="0">
                <a:solidFill>
                  <a:srgbClr val="222222"/>
                </a:solidFill>
                <a:highlight>
                  <a:scrgbClr r="0" g="0" b="0">
                    <a:alpha val="0"/>
                  </a:scrgbClr>
                </a:highlight>
                <a:latin typeface="Arial"/>
                <a:cs typeface="Arial"/>
              </a:rPr>
              <a:t>Kumar, A. and </a:t>
            </a:r>
            <a:r>
              <a:rPr lang="en-US" sz="900" dirty="0" err="1">
                <a:solidFill>
                  <a:srgbClr val="222222"/>
                </a:solidFill>
                <a:highlight>
                  <a:scrgbClr r="0" g="0" b="0">
                    <a:alpha val="0"/>
                  </a:scrgbClr>
                </a:highlight>
                <a:latin typeface="Arial"/>
                <a:cs typeface="Arial"/>
              </a:rPr>
              <a:t>Kaur</a:t>
            </a:r>
            <a:r>
              <a:rPr lang="en-US" sz="900" dirty="0">
                <a:solidFill>
                  <a:srgbClr val="222222"/>
                </a:solidFill>
                <a:highlight>
                  <a:scrgbClr r="0" g="0" b="0">
                    <a:alpha val="0"/>
                  </a:scrgbClr>
                </a:highlight>
                <a:latin typeface="Arial"/>
                <a:cs typeface="Arial"/>
              </a:rPr>
              <a:t>, A., 2022. Predicting complaint voicing or exit amidst Indian consumers: a CHAID analysis. </a:t>
            </a:r>
            <a:r>
              <a:rPr lang="en-US" sz="900" i="1" dirty="0">
                <a:solidFill>
                  <a:srgbClr val="000000"/>
                </a:solidFill>
                <a:highlight>
                  <a:scrgbClr r="0" g="0" b="0">
                    <a:alpha val="0"/>
                  </a:scrgbClr>
                </a:highlight>
                <a:latin typeface="Arial"/>
                <a:cs typeface="Arial"/>
              </a:rPr>
              <a:t>Journal of Advances in Management Research</a:t>
            </a:r>
            <a:r>
              <a:rPr lang="en-US" sz="900" dirty="0">
                <a:solidFill>
                  <a:srgbClr val="000000"/>
                </a:solidFill>
                <a:highlight>
                  <a:scrgbClr r="0" g="0" b="0">
                    <a:alpha val="0"/>
                  </a:scrgbClr>
                </a:highlight>
                <a:latin typeface="Arial"/>
                <a:cs typeface="Arial"/>
              </a:rPr>
              <a:t>, (ahead-of-print).</a:t>
            </a:r>
          </a:p>
          <a:p>
            <a:pPr marL="0" lvl="0" indent="0" algn="just" hangingPunct="0">
              <a:lnSpc>
                <a:spcPct val="115000"/>
              </a:lnSpc>
              <a:spcBef>
                <a:spcPts val="1199"/>
              </a:spcBef>
              <a:buNone/>
              <a:tabLst>
                <a:tab pos="0" algn="l"/>
              </a:tabLst>
            </a:pPr>
            <a:r>
              <a:rPr lang="en-US" sz="900" dirty="0" err="1">
                <a:solidFill>
                  <a:srgbClr val="222222"/>
                </a:solidFill>
                <a:highlight>
                  <a:scrgbClr r="0" g="0" b="0">
                    <a:alpha val="0"/>
                  </a:scrgbClr>
                </a:highlight>
                <a:latin typeface="Arial"/>
                <a:cs typeface="Arial"/>
              </a:rPr>
              <a:t>Lemy</a:t>
            </a:r>
            <a:r>
              <a:rPr lang="en-US" sz="900" dirty="0">
                <a:solidFill>
                  <a:srgbClr val="222222"/>
                </a:solidFill>
                <a:highlight>
                  <a:scrgbClr r="0" g="0" b="0">
                    <a:alpha val="0"/>
                  </a:scrgbClr>
                </a:highlight>
                <a:latin typeface="Arial"/>
                <a:cs typeface="Arial"/>
              </a:rPr>
              <a:t>, D., </a:t>
            </a:r>
            <a:r>
              <a:rPr lang="en-US" sz="900" dirty="0" err="1">
                <a:solidFill>
                  <a:srgbClr val="222222"/>
                </a:solidFill>
                <a:highlight>
                  <a:scrgbClr r="0" g="0" b="0">
                    <a:alpha val="0"/>
                  </a:scrgbClr>
                </a:highlight>
                <a:latin typeface="Arial"/>
                <a:cs typeface="Arial"/>
              </a:rPr>
              <a:t>Goh</a:t>
            </a:r>
            <a:r>
              <a:rPr lang="en-US" sz="900" dirty="0">
                <a:solidFill>
                  <a:srgbClr val="222222"/>
                </a:solidFill>
                <a:highlight>
                  <a:scrgbClr r="0" g="0" b="0">
                    <a:alpha val="0"/>
                  </a:scrgbClr>
                </a:highlight>
                <a:latin typeface="Arial"/>
                <a:cs typeface="Arial"/>
              </a:rPr>
              <a:t>, E. and Ferry, J., 2019. Moving out of the silo: How service quality innovations can develop customer loyalty in Indonesia’s hotels. </a:t>
            </a:r>
            <a:r>
              <a:rPr lang="en-US" sz="900" i="1" dirty="0">
                <a:solidFill>
                  <a:srgbClr val="000000"/>
                </a:solidFill>
                <a:highlight>
                  <a:scrgbClr r="0" g="0" b="0">
                    <a:alpha val="0"/>
                  </a:scrgbClr>
                </a:highlight>
                <a:latin typeface="Arial"/>
                <a:cs typeface="Arial"/>
              </a:rPr>
              <a:t>Journal of Vacation Marketing</a:t>
            </a:r>
            <a:r>
              <a:rPr lang="en-US" sz="900" dirty="0">
                <a:solidFill>
                  <a:srgbClr val="000000"/>
                </a:solidFill>
                <a:highlight>
                  <a:scrgbClr r="0" g="0" b="0">
                    <a:alpha val="0"/>
                  </a:scrgbClr>
                </a:highlight>
                <a:latin typeface="Arial"/>
                <a:cs typeface="Arial"/>
              </a:rPr>
              <a:t>, </a:t>
            </a:r>
            <a:r>
              <a:rPr lang="en-US" sz="900" i="1" dirty="0">
                <a:solidFill>
                  <a:srgbClr val="000000"/>
                </a:solidFill>
                <a:highlight>
                  <a:scrgbClr r="0" g="0" b="0">
                    <a:alpha val="0"/>
                  </a:scrgbClr>
                </a:highlight>
                <a:latin typeface="Arial"/>
                <a:cs typeface="Arial"/>
              </a:rPr>
              <a:t>25</a:t>
            </a:r>
            <a:r>
              <a:rPr lang="en-US" sz="900" dirty="0">
                <a:solidFill>
                  <a:srgbClr val="000000"/>
                </a:solidFill>
                <a:highlight>
                  <a:scrgbClr r="0" g="0" b="0">
                    <a:alpha val="0"/>
                  </a:scrgbClr>
                </a:highlight>
                <a:latin typeface="Arial"/>
                <a:cs typeface="Arial"/>
              </a:rPr>
              <a:t>(4), pp.462-479.</a:t>
            </a:r>
          </a:p>
          <a:p>
            <a:pPr marL="0" lvl="0" indent="0" algn="just" hangingPunct="0">
              <a:lnSpc>
                <a:spcPct val="115000"/>
              </a:lnSpc>
              <a:spcBef>
                <a:spcPts val="1199"/>
              </a:spcBef>
              <a:buNone/>
              <a:tabLst>
                <a:tab pos="0" algn="l"/>
              </a:tabLst>
            </a:pPr>
            <a:r>
              <a:rPr lang="en-US" sz="900" dirty="0" err="1">
                <a:solidFill>
                  <a:srgbClr val="222222"/>
                </a:solidFill>
                <a:highlight>
                  <a:scrgbClr r="0" g="0" b="0">
                    <a:alpha val="0"/>
                  </a:scrgbClr>
                </a:highlight>
                <a:latin typeface="Arial"/>
                <a:cs typeface="Arial"/>
              </a:rPr>
              <a:t>Mariani</a:t>
            </a:r>
            <a:r>
              <a:rPr lang="en-US" sz="900" dirty="0">
                <a:solidFill>
                  <a:srgbClr val="222222"/>
                </a:solidFill>
                <a:highlight>
                  <a:scrgbClr r="0" g="0" b="0">
                    <a:alpha val="0"/>
                  </a:scrgbClr>
                </a:highlight>
                <a:latin typeface="Arial"/>
                <a:cs typeface="Arial"/>
              </a:rPr>
              <a:t>, M. and </a:t>
            </a:r>
            <a:r>
              <a:rPr lang="en-US" sz="900" dirty="0" err="1">
                <a:solidFill>
                  <a:srgbClr val="222222"/>
                </a:solidFill>
                <a:highlight>
                  <a:scrgbClr r="0" g="0" b="0">
                    <a:alpha val="0"/>
                  </a:scrgbClr>
                </a:highlight>
                <a:latin typeface="Arial"/>
                <a:cs typeface="Arial"/>
              </a:rPr>
              <a:t>Borghi</a:t>
            </a:r>
            <a:r>
              <a:rPr lang="en-US" sz="900" dirty="0">
                <a:solidFill>
                  <a:srgbClr val="222222"/>
                </a:solidFill>
                <a:highlight>
                  <a:scrgbClr r="0" g="0" b="0">
                    <a:alpha val="0"/>
                  </a:scrgbClr>
                </a:highlight>
                <a:latin typeface="Arial"/>
                <a:cs typeface="Arial"/>
              </a:rPr>
              <a:t>, M., 2021. Are environmental-related online reviews more helpful? A big data analytics approach. </a:t>
            </a:r>
            <a:r>
              <a:rPr lang="en-US" sz="900" i="1" dirty="0">
                <a:solidFill>
                  <a:srgbClr val="000000"/>
                </a:solidFill>
                <a:highlight>
                  <a:scrgbClr r="0" g="0" b="0">
                    <a:alpha val="0"/>
                  </a:scrgbClr>
                </a:highlight>
                <a:latin typeface="Arial"/>
                <a:cs typeface="Arial"/>
              </a:rPr>
              <a:t>International Journal of Contemporary Hospitality Management</a:t>
            </a:r>
            <a:r>
              <a:rPr lang="en-US" sz="900" dirty="0">
                <a:solidFill>
                  <a:srgbClr val="000000"/>
                </a:solidFill>
                <a:highlight>
                  <a:scrgbClr r="0" g="0" b="0">
                    <a:alpha val="0"/>
                  </a:scrgbClr>
                </a:highlight>
                <a:latin typeface="Arial"/>
                <a:cs typeface="Arial"/>
              </a:rPr>
              <a:t>.</a:t>
            </a:r>
          </a:p>
          <a:p>
            <a:pPr marL="0" lvl="0" indent="0" algn="just" hangingPunct="0">
              <a:lnSpc>
                <a:spcPct val="115000"/>
              </a:lnSpc>
              <a:spcBef>
                <a:spcPts val="1199"/>
              </a:spcBef>
              <a:buNone/>
              <a:tabLst>
                <a:tab pos="0" algn="l"/>
              </a:tabLst>
            </a:pPr>
            <a:r>
              <a:rPr lang="en-US" sz="900" dirty="0" err="1">
                <a:solidFill>
                  <a:srgbClr val="222222"/>
                </a:solidFill>
                <a:highlight>
                  <a:scrgbClr r="0" g="0" b="0">
                    <a:alpha val="0"/>
                  </a:scrgbClr>
                </a:highlight>
                <a:latin typeface="Arial"/>
                <a:cs typeface="Arial"/>
              </a:rPr>
              <a:t>Mariani</a:t>
            </a:r>
            <a:r>
              <a:rPr lang="en-US" sz="900" dirty="0">
                <a:solidFill>
                  <a:srgbClr val="222222"/>
                </a:solidFill>
                <a:highlight>
                  <a:scrgbClr r="0" g="0" b="0">
                    <a:alpha val="0"/>
                  </a:scrgbClr>
                </a:highlight>
                <a:latin typeface="Arial"/>
                <a:cs typeface="Arial"/>
              </a:rPr>
              <a:t>, M. and </a:t>
            </a:r>
            <a:r>
              <a:rPr lang="en-US" sz="900" dirty="0" err="1">
                <a:solidFill>
                  <a:srgbClr val="222222"/>
                </a:solidFill>
                <a:highlight>
                  <a:scrgbClr r="0" g="0" b="0">
                    <a:alpha val="0"/>
                  </a:scrgbClr>
                </a:highlight>
                <a:latin typeface="Arial"/>
                <a:cs typeface="Arial"/>
              </a:rPr>
              <a:t>Borghi</a:t>
            </a:r>
            <a:r>
              <a:rPr lang="en-US" sz="900" dirty="0">
                <a:solidFill>
                  <a:srgbClr val="222222"/>
                </a:solidFill>
                <a:highlight>
                  <a:scrgbClr r="0" g="0" b="0">
                    <a:alpha val="0"/>
                  </a:scrgbClr>
                </a:highlight>
                <a:latin typeface="Arial"/>
                <a:cs typeface="Arial"/>
              </a:rPr>
              <a:t>, M., 2021. Are environmental-related online reviews more helpful? A big data analytics approach. </a:t>
            </a:r>
            <a:r>
              <a:rPr lang="en-US" sz="900" i="1" dirty="0">
                <a:solidFill>
                  <a:srgbClr val="000000"/>
                </a:solidFill>
                <a:highlight>
                  <a:scrgbClr r="0" g="0" b="0">
                    <a:alpha val="0"/>
                  </a:scrgbClr>
                </a:highlight>
                <a:latin typeface="Arial"/>
                <a:cs typeface="Arial"/>
              </a:rPr>
              <a:t>International Journal of Contemporary Hospitality Management</a:t>
            </a:r>
            <a:r>
              <a:rPr lang="en-US" sz="900" dirty="0">
                <a:solidFill>
                  <a:srgbClr val="000000"/>
                </a:solidFill>
                <a:highlight>
                  <a:scrgbClr r="0" g="0" b="0">
                    <a:alpha val="0"/>
                  </a:scrgbClr>
                </a:highlight>
                <a:latin typeface="Arial"/>
                <a:cs typeface="Arial"/>
              </a:rPr>
              <a:t>.</a:t>
            </a:r>
          </a:p>
          <a:p>
            <a:pPr marL="0" lvl="0" indent="0" algn="just" hangingPunct="0">
              <a:lnSpc>
                <a:spcPct val="115000"/>
              </a:lnSpc>
              <a:spcBef>
                <a:spcPts val="1199"/>
              </a:spcBef>
              <a:buNone/>
              <a:tabLst>
                <a:tab pos="0" algn="l"/>
              </a:tabLst>
            </a:pPr>
            <a:r>
              <a:rPr lang="en-US" sz="900" dirty="0">
                <a:solidFill>
                  <a:srgbClr val="000000"/>
                </a:solidFill>
                <a:highlight>
                  <a:scrgbClr r="0" g="0" b="0">
                    <a:alpha val="0"/>
                  </a:scrgbClr>
                </a:highlight>
                <a:latin typeface="Arial"/>
                <a:cs typeface="Arial"/>
              </a:rPr>
              <a:t>Marriott, 2023. About Us. Retrieved from: https://www.marriott.com/marriott/aboutmarriott.mi  [Retrieved on: 25-01-2023]</a:t>
            </a:r>
          </a:p>
          <a:p>
            <a:pPr marL="0" lvl="0" indent="0" algn="just" hangingPunct="0">
              <a:lnSpc>
                <a:spcPct val="115000"/>
              </a:lnSpc>
              <a:spcBef>
                <a:spcPts val="1199"/>
              </a:spcBef>
              <a:buNone/>
              <a:tabLst>
                <a:tab pos="0" algn="l"/>
              </a:tabLst>
            </a:pPr>
            <a:r>
              <a:rPr lang="en-US" sz="900" dirty="0" err="1">
                <a:solidFill>
                  <a:srgbClr val="222222"/>
                </a:solidFill>
                <a:highlight>
                  <a:scrgbClr r="0" g="0" b="0">
                    <a:alpha val="0"/>
                  </a:scrgbClr>
                </a:highlight>
                <a:latin typeface="Arial"/>
                <a:cs typeface="Arial"/>
              </a:rPr>
              <a:t>Nazarian</a:t>
            </a:r>
            <a:r>
              <a:rPr lang="en-US" sz="900" dirty="0">
                <a:solidFill>
                  <a:srgbClr val="222222"/>
                </a:solidFill>
                <a:highlight>
                  <a:scrgbClr r="0" g="0" b="0">
                    <a:alpha val="0"/>
                  </a:scrgbClr>
                </a:highlight>
                <a:latin typeface="Arial"/>
                <a:cs typeface="Arial"/>
              </a:rPr>
              <a:t>, A., </a:t>
            </a:r>
            <a:r>
              <a:rPr lang="en-US" sz="900" dirty="0" err="1">
                <a:solidFill>
                  <a:srgbClr val="222222"/>
                </a:solidFill>
                <a:highlight>
                  <a:scrgbClr r="0" g="0" b="0">
                    <a:alpha val="0"/>
                  </a:scrgbClr>
                </a:highlight>
                <a:latin typeface="Arial"/>
                <a:cs typeface="Arial"/>
              </a:rPr>
              <a:t>Velayati</a:t>
            </a:r>
            <a:r>
              <a:rPr lang="en-US" sz="900" dirty="0">
                <a:solidFill>
                  <a:srgbClr val="222222"/>
                </a:solidFill>
                <a:highlight>
                  <a:scrgbClr r="0" g="0" b="0">
                    <a:alpha val="0"/>
                  </a:scrgbClr>
                </a:highlight>
                <a:latin typeface="Arial"/>
                <a:cs typeface="Arial"/>
              </a:rPr>
              <a:t>, R., </a:t>
            </a:r>
            <a:r>
              <a:rPr lang="en-US" sz="900" dirty="0" err="1">
                <a:solidFill>
                  <a:srgbClr val="222222"/>
                </a:solidFill>
                <a:highlight>
                  <a:scrgbClr r="0" g="0" b="0">
                    <a:alpha val="0"/>
                  </a:scrgbClr>
                </a:highlight>
                <a:latin typeface="Arial"/>
                <a:cs typeface="Arial"/>
              </a:rPr>
              <a:t>Foroudi</a:t>
            </a:r>
            <a:r>
              <a:rPr lang="en-US" sz="900" dirty="0">
                <a:solidFill>
                  <a:srgbClr val="222222"/>
                </a:solidFill>
                <a:highlight>
                  <a:scrgbClr r="0" g="0" b="0">
                    <a:alpha val="0"/>
                  </a:scrgbClr>
                </a:highlight>
                <a:latin typeface="Arial"/>
                <a:cs typeface="Arial"/>
              </a:rPr>
              <a:t>, P., </a:t>
            </a:r>
            <a:r>
              <a:rPr lang="en-US" sz="900" dirty="0" err="1">
                <a:solidFill>
                  <a:srgbClr val="222222"/>
                </a:solidFill>
                <a:highlight>
                  <a:scrgbClr r="0" g="0" b="0">
                    <a:alpha val="0"/>
                  </a:scrgbClr>
                </a:highlight>
                <a:latin typeface="Arial"/>
                <a:cs typeface="Arial"/>
              </a:rPr>
              <a:t>Edirisinghe</a:t>
            </a:r>
            <a:r>
              <a:rPr lang="en-US" sz="900" dirty="0">
                <a:solidFill>
                  <a:srgbClr val="222222"/>
                </a:solidFill>
                <a:highlight>
                  <a:scrgbClr r="0" g="0" b="0">
                    <a:alpha val="0"/>
                  </a:scrgbClr>
                </a:highlight>
                <a:latin typeface="Arial"/>
                <a:cs typeface="Arial"/>
              </a:rPr>
              <a:t>, D. and Atkinson, P., 2021. Organizational justice in the hotel industry: revisiting GLOBE from a national culture perspective. </a:t>
            </a:r>
            <a:r>
              <a:rPr lang="en-US" sz="900" i="1" dirty="0">
                <a:solidFill>
                  <a:srgbClr val="000000"/>
                </a:solidFill>
                <a:highlight>
                  <a:scrgbClr r="0" g="0" b="0">
                    <a:alpha val="0"/>
                  </a:scrgbClr>
                </a:highlight>
                <a:latin typeface="Arial"/>
                <a:cs typeface="Arial"/>
              </a:rPr>
              <a:t>International Journal of Contemporary Hospitality Management</a:t>
            </a:r>
            <a:r>
              <a:rPr lang="en-US" sz="900" dirty="0">
                <a:solidFill>
                  <a:srgbClr val="000000"/>
                </a:solidFill>
                <a:highlight>
                  <a:scrgbClr r="0" g="0" b="0">
                    <a:alpha val="0"/>
                  </a:scrgbClr>
                </a:highlight>
                <a:latin typeface="Arial"/>
                <a:cs typeface="Arial"/>
              </a:rPr>
              <a:t>.</a:t>
            </a:r>
          </a:p>
          <a:p>
            <a:pPr marL="0" lvl="0" indent="0" algn="just" hangingPunct="0">
              <a:lnSpc>
                <a:spcPct val="115000"/>
              </a:lnSpc>
              <a:spcBef>
                <a:spcPts val="1199"/>
              </a:spcBef>
              <a:buNone/>
              <a:tabLst>
                <a:tab pos="0" algn="l"/>
              </a:tabLst>
            </a:pPr>
            <a:r>
              <a:rPr lang="en-US" sz="900" dirty="0">
                <a:solidFill>
                  <a:srgbClr val="000000"/>
                </a:solidFill>
                <a:highlight>
                  <a:scrgbClr r="0" g="0" b="0">
                    <a:alpha val="0"/>
                  </a:scrgbClr>
                </a:highlight>
                <a:latin typeface="Arial"/>
                <a:cs typeface="Arial"/>
              </a:rPr>
              <a:t> </a:t>
            </a:r>
          </a:p>
          <a:p>
            <a:pPr marL="914400" lvl="0" indent="0" algn="just" hangingPunct="0">
              <a:lnSpc>
                <a:spcPct val="115000"/>
              </a:lnSpc>
              <a:spcBef>
                <a:spcPts val="1199"/>
              </a:spcBef>
              <a:buNone/>
              <a:tabLst>
                <a:tab pos="914400" algn="l"/>
              </a:tabLst>
            </a:pPr>
            <a:r>
              <a:rPr lang="en-US" sz="900" b="1" dirty="0">
                <a:solidFill>
                  <a:srgbClr val="000000"/>
                </a:solidFill>
                <a:highlight>
                  <a:scrgbClr r="0" g="0" b="0">
                    <a:alpha val="0"/>
                  </a:scrgbClr>
                </a:highlight>
                <a:latin typeface="Arial"/>
                <a:cs typeface="Arial"/>
              </a:rPr>
              <a:t> </a:t>
            </a:r>
          </a:p>
          <a:p>
            <a:pPr marL="0" lvl="0" indent="0" algn="just" hangingPunct="0">
              <a:lnSpc>
                <a:spcPct val="115000"/>
              </a:lnSpc>
              <a:spcBef>
                <a:spcPts val="0"/>
              </a:spcBef>
              <a:spcAft>
                <a:spcPts val="1199"/>
              </a:spcAft>
              <a:buNone/>
              <a:tabLst>
                <a:tab pos="0" algn="l"/>
              </a:tabLst>
            </a:pPr>
            <a:endParaRPr lang="en-US" sz="900" dirty="0">
              <a:solidFill>
                <a:srgbClr val="31394D"/>
              </a:solidFill>
              <a:highlight>
                <a:scrgbClr r="0" g="0" b="0">
                  <a:alpha val="0"/>
                </a:scrgbClr>
              </a:highlight>
              <a:latin typeface="Arial"/>
              <a:cs typeface="Arial"/>
            </a:endParaRPr>
          </a:p>
        </p:txBody>
      </p:sp>
      <p:pic>
        <p:nvPicPr>
          <p:cNvPr id="4" name="Google Shape;163;p24">
            <a:extLst>
              <a:ext uri="{FF2B5EF4-FFF2-40B4-BE49-F238E27FC236}">
                <a16:creationId xmlns:a16="http://schemas.microsoft.com/office/drawing/2014/main" xmlns="" id="{3CA7D54D-C9BB-40B5-8FD5-55852A0805C4}"/>
              </a:ext>
            </a:extLst>
          </p:cNvPr>
          <p:cNvPicPr>
            <a:picLocks noChangeAspect="1"/>
          </p:cNvPicPr>
          <p:nvPr/>
        </p:nvPicPr>
        <p:blipFill>
          <a:blip r:embed="rId3" cstate="print">
            <a:lum/>
            <a:alphaModFix/>
          </a:blip>
          <a:srcRect/>
          <a:stretch>
            <a:fillRect/>
          </a:stretch>
        </p:blipFill>
        <p:spPr>
          <a:xfrm>
            <a:off x="7430760" y="62280"/>
            <a:ext cx="1673280" cy="58824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page13">
    <p:spTree>
      <p:nvGrpSpPr>
        <p:cNvPr id="1" name=""/>
        <p:cNvGrpSpPr/>
        <p:nvPr/>
      </p:nvGrpSpPr>
      <p:grpSpPr>
        <a:xfrm>
          <a:off x="0" y="0"/>
          <a:ext cx="0" cy="0"/>
          <a:chOff x="0" y="0"/>
          <a:chExt cx="0" cy="0"/>
        </a:xfrm>
      </p:grpSpPr>
      <p:sp>
        <p:nvSpPr>
          <p:cNvPr id="2" name="Google Shape;168;p25">
            <a:extLst>
              <a:ext uri="{FF2B5EF4-FFF2-40B4-BE49-F238E27FC236}">
                <a16:creationId xmlns:a16="http://schemas.microsoft.com/office/drawing/2014/main" xmlns="" id="{919B51F1-A0F7-4091-8896-DBC1ABFDC404}"/>
              </a:ext>
            </a:extLst>
          </p:cNvPr>
          <p:cNvSpPr txBox="1">
            <a:spLocks noGrp="1"/>
          </p:cNvSpPr>
          <p:nvPr>
            <p:ph type="body" idx="4294967295"/>
          </p:nvPr>
        </p:nvSpPr>
        <p:spPr>
          <a:xfrm>
            <a:off x="4644720" y="500760"/>
            <a:ext cx="4165920" cy="4098240"/>
          </a:xfrm>
          <a:noFill/>
          <a:ln>
            <a:noFill/>
          </a:ln>
        </p:spPr>
        <p:txBody>
          <a:bodyPr wrap="square" tIns="91440" bIns="91440" anchor="t"/>
          <a:lstStyle/>
          <a:p>
            <a:pPr marL="0" indent="0" hangingPunct="0">
              <a:lnSpc>
                <a:spcPct val="100000"/>
              </a:lnSpc>
              <a:spcBef>
                <a:spcPts val="1417"/>
              </a:spcBef>
            </a:pPr>
            <a:endParaRPr lang="en-US" sz="1400">
              <a:solidFill>
                <a:srgbClr val="000000"/>
              </a:solidFill>
              <a:highlight>
                <a:scrgbClr r="0" g="0" b="0">
                  <a:alpha val="0"/>
                </a:scrgbClr>
              </a:highlight>
              <a:latin typeface="Arial"/>
              <a:cs typeface="Arial"/>
            </a:endParaRPr>
          </a:p>
        </p:txBody>
      </p:sp>
      <p:pic>
        <p:nvPicPr>
          <p:cNvPr id="3" name="Google Shape;169;p25">
            <a:extLst>
              <a:ext uri="{FF2B5EF4-FFF2-40B4-BE49-F238E27FC236}">
                <a16:creationId xmlns:a16="http://schemas.microsoft.com/office/drawing/2014/main" xmlns="" id="{BEFC938F-14EB-4EC6-BC0D-3FAA7B445B90}"/>
              </a:ext>
            </a:extLst>
          </p:cNvPr>
          <p:cNvPicPr>
            <a:picLocks noChangeAspect="1"/>
          </p:cNvPicPr>
          <p:nvPr/>
        </p:nvPicPr>
        <p:blipFill>
          <a:blip r:embed="rId3">
            <a:lum/>
            <a:alphaModFix/>
          </a:blip>
          <a:srcRect/>
          <a:stretch>
            <a:fillRect/>
          </a:stretch>
        </p:blipFill>
        <p:spPr>
          <a:xfrm>
            <a:off x="609600" y="299520"/>
            <a:ext cx="8201040" cy="4543920"/>
          </a:xfrm>
          <a:prstGeom prst="rect">
            <a:avLst/>
          </a:prstGeom>
          <a:noFill/>
          <a:ln w="19080">
            <a:solidFill>
              <a:srgbClr val="666666"/>
            </a:solidFill>
            <a:prstDash val="solid"/>
            <a:round/>
          </a:ln>
        </p:spPr>
      </p:pic>
    </p:spTree>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TotalTime>
  <Words>1698</Words>
  <Application>Microsoft Office PowerPoint</Application>
  <PresentationFormat>On-screen Show (16:9)</PresentationFormat>
  <Paragraphs>78</Paragraphs>
  <Slides>13</Slides>
  <Notes>13</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13</vt:i4>
      </vt:variant>
    </vt:vector>
  </HeadingPairs>
  <TitlesOfParts>
    <vt:vector size="26" baseType="lpstr">
      <vt:lpstr>Arial</vt:lpstr>
      <vt:lpstr>Calibri</vt:lpstr>
      <vt:lpstr>Calibri Light</vt:lpstr>
      <vt:lpstr>DejaVu Sans</vt:lpstr>
      <vt:lpstr>Liberation Sans</vt:lpstr>
      <vt:lpstr>Liberation Serif</vt:lpstr>
      <vt:lpstr>Linux Libertine G</vt:lpstr>
      <vt:lpstr>Times New Roman</vt:lpstr>
      <vt:lpstr>Trebuchet MS</vt:lpstr>
      <vt:lpstr>Wingdings</vt:lpstr>
      <vt:lpstr>Wingdings 2</vt:lpstr>
      <vt:lpstr>Office Theme</vt:lpstr>
      <vt:lpstr>Opulent</vt:lpstr>
      <vt:lpstr>THE ROLE AND IMPORTANCE OF QUALITY SERVICE, HOSPITALITY, AND GUEST SERVICES WITHIN THE HOTEL INDUSTRY</vt:lpstr>
      <vt:lpstr>Introduction of Marriott international services </vt:lpstr>
      <vt:lpstr>Main consumers of JW Marriott </vt:lpstr>
      <vt:lpstr>Scope of the guest services provided to the guests by Marriott </vt:lpstr>
      <vt:lpstr>Nature of the guest services and facilities provided to the guests by Marriott </vt:lpstr>
      <vt:lpstr>Role of the guest services provided to the guests by Marriott</vt:lpstr>
      <vt:lpstr>The role of guest services in hotel industry </vt:lpstr>
      <vt:lpstr>Function of guest services in hotel industry </vt:lpstr>
      <vt:lpstr>Importance of hospitality  </vt:lpstr>
      <vt:lpstr>Importance of hospitality for mitigating the guest expectations </vt:lpstr>
      <vt:lpstr>Conclusion </vt:lpstr>
      <vt:lpstr>References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User</dc:creator>
  <cp:lastModifiedBy>Microsoft account</cp:lastModifiedBy>
  <cp:revision>34</cp:revision>
  <dcterms:modified xsi:type="dcterms:W3CDTF">2023-01-25T13:57:23Z</dcterms:modified>
</cp:coreProperties>
</file>