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9C9AD6"/>
    <a:srgbClr val="B3B2D1"/>
    <a:srgbClr val="CBCADE"/>
    <a:srgbClr val="BFBED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E41C67-0BFE-6CEE-475E-64D6080531EF}" v="2" dt="2026-05-08T10:48:06.969"/>
    <p1510:client id="{76E44C37-52CF-12B6-B0C3-FEAFA9523BD6}" v="1259" dt="2026-05-08T10:45:41.1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62" autoAdjust="0"/>
    <p:restoredTop sz="95833" autoAdjust="0"/>
  </p:normalViewPr>
  <p:slideViewPr>
    <p:cSldViewPr>
      <p:cViewPr>
        <p:scale>
          <a:sx n="17" d="100"/>
          <a:sy n="17" d="100"/>
        </p:scale>
        <p:origin x="1507" y="110"/>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handoutMaster" Target="handoutMasters/handout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ob James (2316509)" userId="S::2316509@student.uwtsd.ac.uk::d76d916a-518a-4437-9955-3ab3d5947c9c" providerId="AD" clId="Web-{76E44C37-52CF-12B6-B0C3-FEAFA9523BD6}"/>
    <pc:docChg chg="modSld">
      <pc:chgData name="Jacob James (2316509)" userId="S::2316509@student.uwtsd.ac.uk::d76d916a-518a-4437-9955-3ab3d5947c9c" providerId="AD" clId="Web-{76E44C37-52CF-12B6-B0C3-FEAFA9523BD6}" dt="2026-05-08T10:45:41.177" v="833" actId="14100"/>
      <pc:docMkLst>
        <pc:docMk/>
      </pc:docMkLst>
      <pc:sldChg chg="addSp delSp modSp mod setBg">
        <pc:chgData name="Jacob James (2316509)" userId="S::2316509@student.uwtsd.ac.uk::d76d916a-518a-4437-9955-3ab3d5947c9c" providerId="AD" clId="Web-{76E44C37-52CF-12B6-B0C3-FEAFA9523BD6}" dt="2026-05-08T10:45:41.177" v="833" actId="14100"/>
        <pc:sldMkLst>
          <pc:docMk/>
          <pc:sldMk cId="0" sldId="256"/>
        </pc:sldMkLst>
        <pc:spChg chg="add mod ord">
          <ac:chgData name="Jacob James (2316509)" userId="S::2316509@student.uwtsd.ac.uk::d76d916a-518a-4437-9955-3ab3d5947c9c" providerId="AD" clId="Web-{76E44C37-52CF-12B6-B0C3-FEAFA9523BD6}" dt="2026-05-08T10:42:51.111" v="787" actId="14100"/>
          <ac:spMkLst>
            <pc:docMk/>
            <pc:sldMk cId="0" sldId="256"/>
            <ac:spMk id="5" creationId="{E052B0DC-A7AD-A216-186E-4CB7700BD200}"/>
          </ac:spMkLst>
        </pc:spChg>
        <pc:spChg chg="add del mod">
          <ac:chgData name="Jacob James (2316509)" userId="S::2316509@student.uwtsd.ac.uk::d76d916a-518a-4437-9955-3ab3d5947c9c" providerId="AD" clId="Web-{76E44C37-52CF-12B6-B0C3-FEAFA9523BD6}" dt="2026-05-08T10:13:06.321" v="429"/>
          <ac:spMkLst>
            <pc:docMk/>
            <pc:sldMk cId="0" sldId="256"/>
            <ac:spMk id="9" creationId="{6AA3BEF5-A8DD-43D1-0A1F-1782BED4AEE3}"/>
          </ac:spMkLst>
        </pc:spChg>
        <pc:spChg chg="mod">
          <ac:chgData name="Jacob James (2316509)" userId="S::2316509@student.uwtsd.ac.uk::d76d916a-518a-4437-9955-3ab3d5947c9c" providerId="AD" clId="Web-{76E44C37-52CF-12B6-B0C3-FEAFA9523BD6}" dt="2026-05-08T10:41:18.953" v="772" actId="1076"/>
          <ac:spMkLst>
            <pc:docMk/>
            <pc:sldMk cId="0" sldId="256"/>
            <ac:spMk id="2050" creationId="{B1D83B8E-BBFF-3A27-3D67-D0D79ABCD133}"/>
          </ac:spMkLst>
        </pc:spChg>
        <pc:spChg chg="del mod">
          <ac:chgData name="Jacob James (2316509)" userId="S::2316509@student.uwtsd.ac.uk::d76d916a-518a-4437-9955-3ab3d5947c9c" providerId="AD" clId="Web-{76E44C37-52CF-12B6-B0C3-FEAFA9523BD6}" dt="2026-05-08T09:50:14.728" v="182"/>
          <ac:spMkLst>
            <pc:docMk/>
            <pc:sldMk cId="0" sldId="256"/>
            <ac:spMk id="2051" creationId="{43D6534C-00E4-040E-B0CF-84AEFE126548}"/>
          </ac:spMkLst>
        </pc:spChg>
        <pc:spChg chg="mod">
          <ac:chgData name="Jacob James (2316509)" userId="S::2316509@student.uwtsd.ac.uk::d76d916a-518a-4437-9955-3ab3d5947c9c" providerId="AD" clId="Web-{76E44C37-52CF-12B6-B0C3-FEAFA9523BD6}" dt="2026-05-08T10:45:08.958" v="829" actId="20577"/>
          <ac:spMkLst>
            <pc:docMk/>
            <pc:sldMk cId="0" sldId="256"/>
            <ac:spMk id="2052" creationId="{78C8433E-13C8-4EAC-1158-465F96FEF0A3}"/>
          </ac:spMkLst>
        </pc:spChg>
        <pc:spChg chg="mod">
          <ac:chgData name="Jacob James (2316509)" userId="S::2316509@student.uwtsd.ac.uk::d76d916a-518a-4437-9955-3ab3d5947c9c" providerId="AD" clId="Web-{76E44C37-52CF-12B6-B0C3-FEAFA9523BD6}" dt="2026-05-08T10:45:41.177" v="833" actId="14100"/>
          <ac:spMkLst>
            <pc:docMk/>
            <pc:sldMk cId="0" sldId="256"/>
            <ac:spMk id="2053" creationId="{7811C5EA-2336-75B2-3E6A-EADC97BE03E2}"/>
          </ac:spMkLst>
        </pc:spChg>
        <pc:spChg chg="del mod">
          <ac:chgData name="Jacob James (2316509)" userId="S::2316509@student.uwtsd.ac.uk::d76d916a-518a-4437-9955-3ab3d5947c9c" providerId="AD" clId="Web-{76E44C37-52CF-12B6-B0C3-FEAFA9523BD6}" dt="2026-05-08T10:38:10.165" v="749"/>
          <ac:spMkLst>
            <pc:docMk/>
            <pc:sldMk cId="0" sldId="256"/>
            <ac:spMk id="2054" creationId="{E64A7953-EC3B-AE56-7197-2D61296A2C51}"/>
          </ac:spMkLst>
        </pc:spChg>
        <pc:spChg chg="mod">
          <ac:chgData name="Jacob James (2316509)" userId="S::2316509@student.uwtsd.ac.uk::d76d916a-518a-4437-9955-3ab3d5947c9c" providerId="AD" clId="Web-{76E44C37-52CF-12B6-B0C3-FEAFA9523BD6}" dt="2026-05-08T10:40:41.874" v="764" actId="14100"/>
          <ac:spMkLst>
            <pc:docMk/>
            <pc:sldMk cId="0" sldId="256"/>
            <ac:spMk id="2055" creationId="{E5FD9769-D028-2327-5B75-CA79084CE796}"/>
          </ac:spMkLst>
        </pc:spChg>
        <pc:graphicFrameChg chg="add mod modGraphic">
          <ac:chgData name="Jacob James (2316509)" userId="S::2316509@student.uwtsd.ac.uk::d76d916a-518a-4437-9955-3ab3d5947c9c" providerId="AD" clId="Web-{76E44C37-52CF-12B6-B0C3-FEAFA9523BD6}" dt="2026-05-08T10:45:16.599" v="830" actId="1076"/>
          <ac:graphicFrameMkLst>
            <pc:docMk/>
            <pc:sldMk cId="0" sldId="256"/>
            <ac:graphicFrameMk id="8" creationId="{00FDEC2A-0BA5-52E7-14C6-D255532629B8}"/>
          </ac:graphicFrameMkLst>
        </pc:graphicFrameChg>
        <pc:picChg chg="add mod modCrop">
          <ac:chgData name="Jacob James (2316509)" userId="S::2316509@student.uwtsd.ac.uk::d76d916a-518a-4437-9955-3ab3d5947c9c" providerId="AD" clId="Web-{76E44C37-52CF-12B6-B0C3-FEAFA9523BD6}" dt="2026-05-08T10:44:12.504" v="803" actId="1076"/>
          <ac:picMkLst>
            <pc:docMk/>
            <pc:sldMk cId="0" sldId="256"/>
            <ac:picMk id="2" creationId="{C6200208-8F59-87FD-F62C-6064866A2848}"/>
          </ac:picMkLst>
        </pc:picChg>
        <pc:picChg chg="add del">
          <ac:chgData name="Jacob James (2316509)" userId="S::2316509@student.uwtsd.ac.uk::d76d916a-518a-4437-9955-3ab3d5947c9c" providerId="AD" clId="Web-{76E44C37-52CF-12B6-B0C3-FEAFA9523BD6}" dt="2026-05-08T09:42:14.091" v="90"/>
          <ac:picMkLst>
            <pc:docMk/>
            <pc:sldMk cId="0" sldId="256"/>
            <ac:picMk id="3" creationId="{E88FDB56-CA63-50BA-C31E-918D3D981BFB}"/>
          </ac:picMkLst>
        </pc:picChg>
        <pc:picChg chg="add mod modCrop">
          <ac:chgData name="Jacob James (2316509)" userId="S::2316509@student.uwtsd.ac.uk::d76d916a-518a-4437-9955-3ab3d5947c9c" providerId="AD" clId="Web-{76E44C37-52CF-12B6-B0C3-FEAFA9523BD6}" dt="2026-05-08T10:43:08.159" v="791" actId="1076"/>
          <ac:picMkLst>
            <pc:docMk/>
            <pc:sldMk cId="0" sldId="256"/>
            <ac:picMk id="4" creationId="{71A65A64-CDC9-C749-96F1-73420C633985}"/>
          </ac:picMkLst>
        </pc:picChg>
        <pc:picChg chg="add del mod">
          <ac:chgData name="Jacob James (2316509)" userId="S::2316509@student.uwtsd.ac.uk::d76d916a-518a-4437-9955-3ab3d5947c9c" providerId="AD" clId="Web-{76E44C37-52CF-12B6-B0C3-FEAFA9523BD6}" dt="2026-05-08T10:10:34.756" v="362"/>
          <ac:picMkLst>
            <pc:docMk/>
            <pc:sldMk cId="0" sldId="256"/>
            <ac:picMk id="6" creationId="{C1708B5B-0D42-D354-822C-CB86F8C88A37}"/>
          </ac:picMkLst>
        </pc:picChg>
        <pc:picChg chg="add mod modCrop">
          <ac:chgData name="Jacob James (2316509)" userId="S::2316509@student.uwtsd.ac.uk::d76d916a-518a-4437-9955-3ab3d5947c9c" providerId="AD" clId="Web-{76E44C37-52CF-12B6-B0C3-FEAFA9523BD6}" dt="2026-05-08T10:44:32.457" v="807" actId="14100"/>
          <ac:picMkLst>
            <pc:docMk/>
            <pc:sldMk cId="0" sldId="256"/>
            <ac:picMk id="10" creationId="{8F9F32DF-4D46-43B9-630D-8279B9E68E2E}"/>
          </ac:picMkLst>
        </pc:picChg>
      </pc:sldChg>
    </pc:docChg>
  </pc:docChgLst>
  <pc:docChgLst>
    <pc:chgData name="Jacob James (2316509)" userId="S::2316509@student.uwtsd.ac.uk::d76d916a-518a-4437-9955-3ab3d5947c9c" providerId="AD" clId="Web-{4FE41C67-0BFE-6CEE-475E-64D6080531EF}"/>
    <pc:docChg chg="modSld">
      <pc:chgData name="Jacob James (2316509)" userId="S::2316509@student.uwtsd.ac.uk::d76d916a-518a-4437-9955-3ab3d5947c9c" providerId="AD" clId="Web-{4FE41C67-0BFE-6CEE-475E-64D6080531EF}" dt="2026-05-08T10:48:06.969" v="1" actId="1076"/>
      <pc:docMkLst>
        <pc:docMk/>
      </pc:docMkLst>
      <pc:sldChg chg="modSp">
        <pc:chgData name="Jacob James (2316509)" userId="S::2316509@student.uwtsd.ac.uk::d76d916a-518a-4437-9955-3ab3d5947c9c" providerId="AD" clId="Web-{4FE41C67-0BFE-6CEE-475E-64D6080531EF}" dt="2026-05-08T10:48:06.969" v="1" actId="1076"/>
        <pc:sldMkLst>
          <pc:docMk/>
          <pc:sldMk cId="0" sldId="256"/>
        </pc:sldMkLst>
        <pc:picChg chg="mod">
          <ac:chgData name="Jacob James (2316509)" userId="S::2316509@student.uwtsd.ac.uk::d76d916a-518a-4437-9955-3ab3d5947c9c" providerId="AD" clId="Web-{4FE41C67-0BFE-6CEE-475E-64D6080531EF}" dt="2026-05-08T10:48:06.969" v="1" actId="1076"/>
          <ac:picMkLst>
            <pc:docMk/>
            <pc:sldMk cId="0" sldId="256"/>
            <ac:picMk id="2" creationId="{C6200208-8F59-87FD-F62C-6064866A2848}"/>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052B0DC-A7AD-A216-186E-4CB7700BD200}"/>
              </a:ext>
            </a:extLst>
          </p:cNvPr>
          <p:cNvSpPr/>
          <p:nvPr/>
        </p:nvSpPr>
        <p:spPr bwMode="auto">
          <a:xfrm>
            <a:off x="667701" y="584411"/>
            <a:ext cx="50087790" cy="4303680"/>
          </a:xfrm>
          <a:prstGeom prst="rect">
            <a:avLst/>
          </a:prstGeom>
          <a:solidFill>
            <a:schemeClr val="accent3">
              <a:lumMod val="5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Tahoma" charset="0"/>
              <a:cs typeface="Arial" charset="0"/>
            </a:endParaRPr>
          </a:p>
        </p:txBody>
      </p:sp>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678866" y="5151897"/>
            <a:ext cx="17620132" cy="27305250"/>
          </a:xfrm>
          <a:prstGeom prst="rect">
            <a:avLst/>
          </a:prstGeom>
          <a:solidFill>
            <a:srgbClr val="CBCADE"/>
          </a:solidFill>
          <a:ln w="12700">
            <a:solidFill>
              <a:schemeClr val="tx1"/>
            </a:solidFill>
            <a:miter lim="800000"/>
            <a:headEnd/>
            <a:tailEnd/>
          </a:ln>
        </p:spPr>
        <p:txBody>
          <a:bodyPr wrap="square"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Times New Roman"/>
                <a:cs typeface="Times New Roman"/>
              </a:rPr>
              <a:t>Introduction</a:t>
            </a:r>
          </a:p>
          <a:p>
            <a:r>
              <a:rPr lang="en-GB" sz="3600" dirty="0">
                <a:latin typeface="Times New Roman"/>
                <a:ea typeface="Tahoma"/>
                <a:cs typeface="Times New Roman"/>
              </a:rPr>
              <a:t>Team-based sports require athletes to repeatedly perform explosive movements such as sprinting, jumping, and rapid accelerations throughout competition (Mohr, Krustrup and Bangsbo, 2003). Research has shown that these high-intensity actions are often decisive in determining successful performance outcomes within sports such as rugby, football, and hockey. Due to the physical demands associated with these movements, athletes and coaches commonly implement structured warm-up routines prior to training and competition in an attempt to optimize performance.</a:t>
            </a:r>
          </a:p>
          <a:p>
            <a:r>
              <a:rPr lang="en-GB" sz="3600" dirty="0">
                <a:latin typeface="Times New Roman"/>
                <a:ea typeface="Tahoma"/>
                <a:cs typeface="Times New Roman"/>
              </a:rPr>
              <a:t>Warm-ups are designed to increase muscle temperature, improve movement efficiency, and enhance neuromuscular readiness before exercise (Bishop, 2003). Dynamic warm-ups are widely used within applied sport settings because they involve active movements that replicate sport-specific actions and have consistently been associated with improvements in sprinting and jumping performance (Little and Williams, 2006; Fletcher and Anness, 2007). More recently, plyometric exercises have also been incorporated into warm-up routines due to their potential to enhance explosive performance through Post-Activation Performance Enhancement (PAPE) (Blazevich and </a:t>
            </a:r>
            <a:r>
              <a:rPr lang="en-GB" sz="3600" err="1">
                <a:latin typeface="Times New Roman"/>
                <a:ea typeface="Tahoma"/>
                <a:cs typeface="Times New Roman"/>
              </a:rPr>
              <a:t>Babault</a:t>
            </a:r>
            <a:r>
              <a:rPr lang="en-GB" sz="3600" dirty="0">
                <a:latin typeface="Times New Roman"/>
                <a:ea typeface="Tahoma"/>
                <a:cs typeface="Times New Roman"/>
              </a:rPr>
              <a:t>, 2019). PAPE refers to the acute enhancement in muscular performance following a conditioning activity, potentially resulting from increased motor unit recruitment and enhanced neural activation (</a:t>
            </a:r>
            <a:r>
              <a:rPr lang="en-GB" sz="3600" err="1">
                <a:latin typeface="Times New Roman"/>
                <a:ea typeface="Tahoma"/>
                <a:cs typeface="Times New Roman"/>
              </a:rPr>
              <a:t>Tillin</a:t>
            </a:r>
            <a:r>
              <a:rPr lang="en-GB" sz="3600" dirty="0">
                <a:latin typeface="Times New Roman"/>
                <a:ea typeface="Tahoma"/>
                <a:cs typeface="Times New Roman"/>
              </a:rPr>
              <a:t> and Bishop, </a:t>
            </a:r>
            <a:r>
              <a:rPr lang="en-GB" sz="3600">
                <a:latin typeface="Times New Roman"/>
                <a:ea typeface="Tahoma"/>
                <a:cs typeface="Times New Roman"/>
              </a:rPr>
              <a:t>2009).</a:t>
            </a:r>
            <a:endParaRPr lang="en-GB" sz="3600">
              <a:latin typeface="Times New Roman"/>
              <a:cs typeface="Times New Roman"/>
            </a:endParaRPr>
          </a:p>
          <a:p>
            <a:r>
              <a:rPr lang="en-GB" sz="3600" dirty="0">
                <a:latin typeface="Times New Roman"/>
                <a:ea typeface="Tahoma"/>
                <a:cs typeface="Times New Roman"/>
              </a:rPr>
              <a:t>Despite the proposed benefits of plyometric warm-ups, previous research has produced inconsistent findings regarding their effectiveness (Seitz and Haff, 2016). Some studies have demonstrated improvements in sprint and jump performance, whereas others have shown little or no additional benefit when compared with traditional dynamic warm-up protocols. Therefore, the purpose of this study was to directly compare the acute effects of dynamic and plyometric warm-up protocols on sprint and countermovement jump (CMJ) performance in </a:t>
            </a:r>
            <a:r>
              <a:rPr lang="en-GB" sz="3600">
                <a:latin typeface="Times New Roman"/>
                <a:ea typeface="Tahoma"/>
                <a:cs typeface="Times New Roman"/>
              </a:rPr>
              <a:t>team-based athletes.</a:t>
            </a:r>
            <a:endParaRPr lang="en-GB" sz="3600" dirty="0">
              <a:latin typeface="Times New Roman"/>
              <a:ea typeface="Tahoma"/>
              <a:cs typeface="Times New Roman"/>
            </a:endParaRPr>
          </a:p>
          <a:p>
            <a:pPr>
              <a:buFont typeface="Arial" panose="020B0604020202020204" pitchFamily="34" charset="0"/>
              <a:buChar char="•"/>
            </a:pPr>
            <a:endParaRPr lang="en-GB" sz="3600" dirty="0">
              <a:latin typeface="Times New Roman"/>
              <a:ea typeface="Tahoma"/>
              <a:cs typeface="Times New Roman"/>
            </a:endParaRPr>
          </a:p>
          <a:p>
            <a:pPr>
              <a:lnSpc>
                <a:spcPct val="80000"/>
              </a:lnSpc>
              <a:spcBef>
                <a:spcPct val="50000"/>
              </a:spcBef>
            </a:pPr>
            <a:r>
              <a:rPr lang="en-GB" sz="5400" u="sng">
                <a:latin typeface="Times New Roman"/>
                <a:ea typeface="Tahoma"/>
                <a:cs typeface="Times New Roman"/>
              </a:rPr>
              <a:t>Aims and Hypothesis</a:t>
            </a:r>
            <a:endParaRPr lang="en-US" sz="5400">
              <a:latin typeface="Times New Roman"/>
              <a:ea typeface="Tahoma"/>
              <a:cs typeface="Times New Roman"/>
            </a:endParaRPr>
          </a:p>
          <a:p>
            <a:r>
              <a:rPr lang="en-GB" sz="4000" b="1">
                <a:latin typeface="Times New Roman"/>
                <a:ea typeface="Tahoma"/>
                <a:cs typeface="Times New Roman"/>
              </a:rPr>
              <a:t>Aim</a:t>
            </a:r>
            <a:endParaRPr lang="en-GB" sz="4000">
              <a:latin typeface="Times New Roman"/>
              <a:ea typeface="Tahoma"/>
              <a:cs typeface="Times New Roman"/>
            </a:endParaRPr>
          </a:p>
          <a:p>
            <a:pPr marL="285750" indent="-285750">
              <a:buFont typeface="Arial,Sans-Serif" panose="020B0604020202020204" pitchFamily="34" charset="0"/>
              <a:buChar char="•"/>
            </a:pPr>
            <a:r>
              <a:rPr lang="en-GB" sz="3600">
                <a:latin typeface="Times New Roman"/>
                <a:ea typeface="Tahoma"/>
                <a:cs typeface="Times New Roman"/>
              </a:rPr>
              <a:t>To compare the acute effects of:</a:t>
            </a:r>
          </a:p>
          <a:p>
            <a:pPr marL="285750" indent="-285750">
              <a:buFont typeface="Arial,Sans-Serif" panose="020B0604020202020204" pitchFamily="34" charset="0"/>
              <a:buChar char="•"/>
            </a:pPr>
            <a:r>
              <a:rPr lang="en-GB" sz="3600">
                <a:latin typeface="Times New Roman"/>
                <a:ea typeface="Tahoma"/>
                <a:cs typeface="Times New Roman"/>
              </a:rPr>
              <a:t>Dynamic warm-up protocols</a:t>
            </a:r>
          </a:p>
          <a:p>
            <a:pPr marL="285750" indent="-285750">
              <a:buFont typeface="Arial,Sans-Serif" panose="020B0604020202020204" pitchFamily="34" charset="0"/>
              <a:buChar char="•"/>
            </a:pPr>
            <a:r>
              <a:rPr lang="en-GB" sz="3600">
                <a:latin typeface="Times New Roman"/>
                <a:ea typeface="Tahoma"/>
                <a:cs typeface="Times New Roman"/>
              </a:rPr>
              <a:t>Plyometric warm-up protocols</a:t>
            </a:r>
          </a:p>
          <a:p>
            <a:r>
              <a:rPr lang="en-GB" sz="4000" b="1">
                <a:latin typeface="Times New Roman"/>
                <a:ea typeface="Tahoma"/>
                <a:cs typeface="Times New Roman"/>
              </a:rPr>
              <a:t>on:</a:t>
            </a:r>
            <a:endParaRPr lang="en-GB" sz="4000">
              <a:latin typeface="Times New Roman"/>
              <a:ea typeface="Tahoma"/>
              <a:cs typeface="Times New Roman"/>
            </a:endParaRPr>
          </a:p>
          <a:p>
            <a:pPr marL="285750" indent="-285750">
              <a:buFont typeface="Arial,Sans-Serif" panose="020B0604020202020204" pitchFamily="34" charset="0"/>
              <a:buChar char="•"/>
            </a:pPr>
            <a:r>
              <a:rPr lang="en-GB" sz="3600">
                <a:latin typeface="Times New Roman"/>
                <a:ea typeface="Tahoma"/>
                <a:cs typeface="Times New Roman"/>
              </a:rPr>
              <a:t>20 m sprint performance</a:t>
            </a:r>
          </a:p>
          <a:p>
            <a:pPr marL="285750" indent="-285750">
              <a:buFont typeface="Arial,Sans-Serif" panose="020B0604020202020204" pitchFamily="34" charset="0"/>
              <a:buChar char="•"/>
            </a:pPr>
            <a:r>
              <a:rPr lang="en-GB" sz="3600">
                <a:latin typeface="Times New Roman"/>
                <a:ea typeface="Tahoma"/>
                <a:cs typeface="Times New Roman"/>
              </a:rPr>
              <a:t>Countermovement jump (CMJ) performance</a:t>
            </a:r>
            <a:endParaRPr lang="en-GB" sz="3600" dirty="0">
              <a:latin typeface="Times New Roman"/>
              <a:ea typeface="Tahoma"/>
              <a:cs typeface="Times New Roman"/>
            </a:endParaRPr>
          </a:p>
          <a:p>
            <a:pPr marL="285750" indent="-285750">
              <a:buFont typeface="Arial,Sans-Serif" panose="020B0604020202020204" pitchFamily="34" charset="0"/>
              <a:buChar char="•"/>
            </a:pPr>
            <a:endParaRPr lang="en-GB" sz="3600" dirty="0">
              <a:latin typeface="Times New Roman"/>
              <a:ea typeface="Tahoma"/>
              <a:cs typeface="Times New Roman"/>
            </a:endParaRPr>
          </a:p>
          <a:p>
            <a:r>
              <a:rPr lang="en-GB" sz="4000" b="1">
                <a:latin typeface="Times New Roman"/>
                <a:ea typeface="Tahoma"/>
                <a:cs typeface="Times New Roman"/>
              </a:rPr>
              <a:t>Hypothesis</a:t>
            </a:r>
            <a:endParaRPr lang="en-US" sz="4000">
              <a:latin typeface="Times New Roman"/>
              <a:ea typeface="Tahoma"/>
              <a:cs typeface="Times New Roman"/>
            </a:endParaRPr>
          </a:p>
          <a:p>
            <a:pPr marL="285750" indent="-285750">
              <a:buFont typeface="Arial,Sans-Serif" panose="020B0604020202020204" pitchFamily="34" charset="0"/>
              <a:buChar char="•"/>
            </a:pPr>
            <a:r>
              <a:rPr lang="en-GB" sz="3600" dirty="0">
                <a:latin typeface="Times New Roman"/>
                <a:ea typeface="Tahoma"/>
                <a:cs typeface="Times New Roman"/>
              </a:rPr>
              <a:t>It was hypothesized that the plyometric warm-up condition would produce greater improvements in explosive performance due to the effects of PAPE.</a:t>
            </a:r>
          </a:p>
          <a:p>
            <a:pPr marL="285750" indent="-285750">
              <a:buFont typeface="Arial,Sans-Serif" panose="020B0604020202020204" pitchFamily="34" charset="0"/>
              <a:buChar char="•"/>
            </a:pPr>
            <a:endParaRPr lang="en-GB" sz="3600" dirty="0">
              <a:latin typeface="Times New Roman"/>
              <a:ea typeface="Tahoma"/>
              <a:cs typeface="Times New Roman"/>
            </a:endParaRPr>
          </a:p>
          <a:p>
            <a:r>
              <a:rPr lang="en-GB" sz="3600" dirty="0">
                <a:latin typeface="Times New Roman"/>
                <a:ea typeface="Tahoma"/>
                <a:cs typeface="Times New Roman"/>
              </a:rPr>
              <a:t>The purpose of this study was to compare the acute effects of dynamic and plyometric warm-up protocols on measures of explosive performance in team-based athletes. It was hypothesized that the plyometric warm-up would produce superior performance outcomes due to the proposed effects of Post-Activation Performance Enhancement (PAPE). However, the  findings of the present study did not support this hypothesis, as no statistically significant differences were identified between the two warm-up </a:t>
            </a:r>
            <a:r>
              <a:rPr lang="en-GB" sz="3600">
                <a:latin typeface="Times New Roman"/>
                <a:ea typeface="Tahoma"/>
                <a:cs typeface="Times New Roman"/>
              </a:rPr>
              <a:t>conditions.</a:t>
            </a:r>
          </a:p>
          <a:p>
            <a:endParaRPr lang="en-GB" sz="3600" dirty="0">
              <a:latin typeface="Times New Roman"/>
              <a:ea typeface="Tahoma"/>
              <a:cs typeface="Times New Roman"/>
            </a:endParaRP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9015762" y="5142396"/>
            <a:ext cx="16478115" cy="26751252"/>
          </a:xfrm>
          <a:prstGeom prst="rect">
            <a:avLst/>
          </a:prstGeom>
          <a:solidFill>
            <a:schemeClr val="accent3">
              <a:lumMod val="50000"/>
            </a:schemeClr>
          </a:solidFill>
          <a:ln w="12700">
            <a:solidFill>
              <a:schemeClr val="tx1"/>
            </a:solidFill>
            <a:miter lim="800000"/>
            <a:headEnd/>
            <a:tailEnd/>
          </a:ln>
        </p:spPr>
        <p:txBody>
          <a:bodyPr wrap="square"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a:latin typeface="Times New Roman"/>
                <a:cs typeface="Times New Roman"/>
              </a:rPr>
              <a:t>Methods</a:t>
            </a:r>
            <a:endParaRPr lang="en-GB" altLang="en-US" sz="5400" u="sng" dirty="0">
              <a:latin typeface="Times New Roman"/>
              <a:cs typeface="Times New Roman"/>
            </a:endParaRPr>
          </a:p>
          <a:p>
            <a:r>
              <a:rPr lang="en-GB" sz="4000" b="1">
                <a:latin typeface="Times New Roman"/>
                <a:cs typeface="Times New Roman"/>
              </a:rPr>
              <a:t>Participants and Design</a:t>
            </a:r>
            <a:endParaRPr lang="en-GB" altLang="en-US" sz="4000">
              <a:latin typeface="Times New Roman"/>
              <a:cs typeface="Times New Roman"/>
            </a:endParaRPr>
          </a:p>
          <a:p>
            <a:r>
              <a:rPr lang="en-GB" sz="3600" dirty="0">
                <a:latin typeface="Times New Roman"/>
                <a:ea typeface="Tahoma"/>
                <a:cs typeface="Times New Roman"/>
              </a:rPr>
              <a:t>Thirteen male university team-sport athletes between the ages of 19 and 22 years </a:t>
            </a:r>
            <a:r>
              <a:rPr lang="en-GB" sz="3600">
                <a:latin typeface="Times New Roman"/>
                <a:ea typeface="Tahoma"/>
                <a:cs typeface="Times New Roman"/>
              </a:rPr>
              <a:t>took part</a:t>
            </a:r>
            <a:r>
              <a:rPr lang="en-GB" sz="3600" dirty="0">
                <a:latin typeface="Times New Roman"/>
                <a:ea typeface="Tahoma"/>
                <a:cs typeface="Times New Roman"/>
              </a:rPr>
              <a:t> in this study. A repeated-measures crossover design was used, meaning all participants completed both the dynamic and plyometric warm-up conditions across separate testing sessions. This design reduced inter-individual variability by allowing each participant to act as their own control.</a:t>
            </a:r>
            <a:endParaRPr lang="en-GB" sz="3600">
              <a:latin typeface="Times New Roman"/>
              <a:cs typeface="Times New Roman"/>
            </a:endParaRPr>
          </a:p>
          <a:p>
            <a:r>
              <a:rPr lang="en-GB" sz="4000" b="1">
                <a:latin typeface="Times New Roman"/>
                <a:cs typeface="Times New Roman"/>
              </a:rPr>
              <a:t>Warm-Up Protocols</a:t>
            </a:r>
          </a:p>
          <a:p>
            <a:r>
              <a:rPr lang="en-GB" sz="3600">
                <a:latin typeface="Times New Roman"/>
                <a:ea typeface="Tahoma"/>
                <a:cs typeface="Times New Roman"/>
              </a:rPr>
              <a:t>All participants initially completed a standardized general warm-up consisting of light jogging and mobility exercises. The dynamic warm-up included movement-based activities such as high knees, heel flicks, walking lunges, side shuffles, and leg swings. During the plyometric condition, participants additionally completed pogo jumps, squat jumps, split jumps, bounds, and lateral line hops following the dynamic protocol.</a:t>
            </a:r>
            <a:endParaRPr lang="en-GB" sz="3600">
              <a:latin typeface="Times New Roman"/>
              <a:cs typeface="Times New Roman"/>
            </a:endParaRPr>
          </a:p>
          <a:p>
            <a:r>
              <a:rPr lang="en-GB" sz="4000" b="1">
                <a:latin typeface="Times New Roman"/>
                <a:cs typeface="Times New Roman"/>
              </a:rPr>
              <a:t>Testing Procedures</a:t>
            </a:r>
          </a:p>
          <a:p>
            <a:r>
              <a:rPr lang="en-GB" sz="3600" dirty="0">
                <a:latin typeface="Times New Roman"/>
                <a:ea typeface="Tahoma"/>
                <a:cs typeface="Times New Roman"/>
              </a:rPr>
              <a:t>Following each warm-up condition, participants completed countermovement jump (CMJ) testing and 20 m sprint testing. CMJ performance was assessed first using a force platform to measure jump height, peak force, and relative force. Sprint performance was assessed second, to avoid contamination of </a:t>
            </a:r>
            <a:r>
              <a:rPr lang="en-GB" sz="3600">
                <a:latin typeface="Times New Roman"/>
                <a:ea typeface="Tahoma"/>
                <a:cs typeface="Times New Roman"/>
              </a:rPr>
              <a:t>tests, using</a:t>
            </a:r>
            <a:r>
              <a:rPr lang="en-GB" sz="3600" dirty="0">
                <a:latin typeface="Times New Roman"/>
                <a:ea typeface="Tahoma"/>
                <a:cs typeface="Times New Roman"/>
              </a:rPr>
              <a:t> electronic timing gates over a 20 m distance, with the fastest sprint trial recorded </a:t>
            </a:r>
            <a:r>
              <a:rPr lang="en-GB" sz="3600">
                <a:latin typeface="Times New Roman"/>
                <a:ea typeface="Tahoma"/>
                <a:cs typeface="Times New Roman"/>
              </a:rPr>
              <a:t>for analysis.</a:t>
            </a:r>
            <a:endParaRPr lang="en-GB" sz="3600">
              <a:latin typeface="Times New Roman"/>
              <a:cs typeface="Times New Roman"/>
            </a:endParaRPr>
          </a:p>
          <a:p>
            <a:pPr algn="ctr">
              <a:lnSpc>
                <a:spcPct val="80000"/>
              </a:lnSpc>
              <a:spcBef>
                <a:spcPct val="50000"/>
              </a:spcBef>
            </a:pPr>
            <a:r>
              <a:rPr lang="en-GB" sz="5400" u="sng">
                <a:latin typeface="Times New Roman"/>
                <a:cs typeface="Times New Roman"/>
              </a:rPr>
              <a:t>Results</a:t>
            </a:r>
            <a:endParaRPr lang="en-GB">
              <a:latin typeface="Times New Roman"/>
              <a:cs typeface="Times New Roman"/>
            </a:endParaRPr>
          </a:p>
          <a:p>
            <a:r>
              <a:rPr lang="en-US" sz="4000" b="1">
                <a:latin typeface="Times New Roman"/>
                <a:cs typeface="Times New Roman"/>
              </a:rPr>
              <a:t>KEY FINDING</a:t>
            </a:r>
            <a:endParaRPr lang="en-US" sz="4000">
              <a:latin typeface="Times New Roman"/>
              <a:cs typeface="Times New Roman"/>
            </a:endParaRPr>
          </a:p>
          <a:p>
            <a:r>
              <a:rPr lang="en-US" sz="3600" b="1" dirty="0">
                <a:latin typeface="Times New Roman"/>
                <a:cs typeface="Times New Roman"/>
              </a:rPr>
              <a:t>No statistically significant differences were observed between dynamic and plyometric warm-up conditions across all measured performance variables.</a:t>
            </a:r>
            <a:endParaRPr lang="en-US" sz="3600" dirty="0">
              <a:latin typeface="Times New Roman"/>
              <a:cs typeface="Times New Roman"/>
            </a:endParaRPr>
          </a:p>
          <a:p>
            <a:r>
              <a:rPr lang="en-US" sz="3600" dirty="0">
                <a:latin typeface="Times New Roman"/>
                <a:cs typeface="Times New Roman"/>
              </a:rPr>
              <a:t>The results demonstrated that both warm-up protocols produced similar outcomes across countermovement jump (CMJ) and sprint performance measures. Mean CMJ height during the dynamic condition was 38.46 cm compared with 37.82 cm during the plyometric condition. Sprint performance also demonstrated almost identical outcomes, with mean sprint times of 3.27 seconds and 3.28 seconds respectively.</a:t>
            </a:r>
          </a:p>
          <a:p>
            <a:r>
              <a:rPr lang="en-US" sz="3600" dirty="0">
                <a:latin typeface="Times New Roman"/>
                <a:cs typeface="Times New Roman"/>
              </a:rPr>
              <a:t>Similarly, peak force and relative force values showed minimal differences between conditions. Statistical analysis revealed that none of these differences reached significance, with all p-values exceeding the threshold of p &lt; .05. These findings suggest that the addition of plyometric exercises did not produce any meaningful enhancement in explosive performance when compared with the dynamic warm-</a:t>
            </a:r>
            <a:r>
              <a:rPr lang="en-US" sz="3600">
                <a:latin typeface="Times New Roman"/>
                <a:cs typeface="Times New Roman"/>
              </a:rPr>
              <a:t>up alone</a:t>
            </a:r>
            <a:r>
              <a:rPr lang="en-US" sz="3600" dirty="0">
                <a:latin typeface="Times New Roman"/>
                <a:cs typeface="Times New Roman"/>
              </a:rPr>
              <a:t>.</a:t>
            </a:r>
          </a:p>
          <a:p>
            <a:r>
              <a:rPr lang="en-US" sz="4000" b="1">
                <a:latin typeface="Times New Roman"/>
                <a:cs typeface="Times New Roman"/>
              </a:rPr>
              <a:t>Descriptive Statistics</a:t>
            </a:r>
            <a:endParaRPr lang="en-US" sz="4000">
              <a:latin typeface="Times New Roman"/>
              <a:cs typeface="Times New Roman"/>
            </a:endParaRPr>
          </a:p>
          <a:p>
            <a:endParaRPr lang="en-US" sz="4000" b="1" dirty="0">
              <a:latin typeface="Times New Roman"/>
              <a:cs typeface="Times New Roman"/>
            </a:endParaRPr>
          </a:p>
          <a:p>
            <a:endParaRPr lang="en-US" sz="4000" b="1" dirty="0">
              <a:latin typeface="Times New Roman"/>
              <a:cs typeface="Times New Roman"/>
            </a:endParaRPr>
          </a:p>
          <a:p>
            <a:endParaRPr lang="en-US" sz="4000" b="1" dirty="0">
              <a:latin typeface="Times New Roman"/>
              <a:cs typeface="Times New Roman"/>
            </a:endParaRPr>
          </a:p>
          <a:p>
            <a:endParaRPr lang="en-US" sz="4000" b="1" dirty="0">
              <a:latin typeface="Times New Roman"/>
              <a:cs typeface="Times New Roman"/>
            </a:endParaRPr>
          </a:p>
          <a:p>
            <a:endParaRPr lang="en-US" sz="4000" b="1" dirty="0">
              <a:latin typeface="Times New Roman"/>
              <a:cs typeface="Times New Roman"/>
            </a:endParaRPr>
          </a:p>
          <a:p>
            <a:endParaRPr lang="en-US" sz="4000" b="1" dirty="0">
              <a:latin typeface="Times New Roman"/>
              <a:cs typeface="Times New Roman"/>
            </a:endParaRPr>
          </a:p>
          <a:p>
            <a:endParaRPr lang="en-US" sz="3600" dirty="0">
              <a:latin typeface="Times New Roman"/>
              <a:cs typeface="Times New Roman"/>
            </a:endParaRPr>
          </a:p>
          <a:p>
            <a:r>
              <a:rPr lang="en-US" sz="3600" dirty="0">
                <a:latin typeface="Times New Roman"/>
                <a:cs typeface="Times New Roman"/>
              </a:rPr>
              <a:t>Strong positive correlations were also observed between conditions, indicating that participants performed consistently regardless of the warm-up protocol used.</a:t>
            </a:r>
            <a:endParaRPr lang="en-GB" sz="3600">
              <a:ea typeface="Tahoma" panose="020B0604030504040204" pitchFamily="34"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6128494" y="5150340"/>
            <a:ext cx="14616112" cy="27092884"/>
          </a:xfrm>
          <a:prstGeom prst="rect">
            <a:avLst/>
          </a:prstGeom>
          <a:solidFill>
            <a:srgbClr val="CBCADE"/>
          </a:solidFill>
          <a:ln w="12700">
            <a:solidFill>
              <a:schemeClr val="tx1"/>
            </a:solidFill>
            <a:miter lim="800000"/>
            <a:headEnd/>
            <a:tailEnd/>
          </a:ln>
        </p:spPr>
        <p:txBody>
          <a:bodyPr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a:latin typeface="Times New Roman"/>
                <a:cs typeface="Times New Roman"/>
              </a:rPr>
              <a:t>Discussion</a:t>
            </a:r>
          </a:p>
          <a:p>
            <a:r>
              <a:rPr lang="en-GB" sz="3600" dirty="0">
                <a:latin typeface="Times New Roman"/>
                <a:ea typeface="Tahoma"/>
                <a:cs typeface="Times New Roman"/>
              </a:rPr>
              <a:t>One possible explanation for these findings is that the dynamic warm-up alone may have been sufficient to optimize physiological readiness prior to testing (Behm and </a:t>
            </a:r>
            <a:r>
              <a:rPr lang="en-GB" sz="3600" dirty="0" err="1">
                <a:latin typeface="Times New Roman"/>
                <a:ea typeface="Tahoma"/>
                <a:cs typeface="Times New Roman"/>
              </a:rPr>
              <a:t>Chaouachi</a:t>
            </a:r>
            <a:r>
              <a:rPr lang="en-GB" sz="3600" dirty="0">
                <a:latin typeface="Times New Roman"/>
                <a:ea typeface="Tahoma"/>
                <a:cs typeface="Times New Roman"/>
              </a:rPr>
              <a:t>, 2011). Dynamic warm-ups are known to increase muscle temperature, improve movement efficiency, and enhance neuromuscular activation, all of which positively influence explosive performance (Bishop, 2003; McGowan et al., 2015). Therefore, participants may have already reached an optimal state of readiness before the plyometric activities were introduced.</a:t>
            </a:r>
            <a:endParaRPr lang="en-GB" sz="3600">
              <a:latin typeface="Times New Roman"/>
              <a:ea typeface="Tahoma" panose="020B0604030504040204" pitchFamily="34" charset="0"/>
              <a:cs typeface="Times New Roman"/>
            </a:endParaRPr>
          </a:p>
          <a:p>
            <a:r>
              <a:rPr lang="en-GB" sz="3600" dirty="0">
                <a:latin typeface="Times New Roman"/>
                <a:ea typeface="Tahoma"/>
                <a:cs typeface="Times New Roman"/>
              </a:rPr>
              <a:t>In addition, the effectiveness of PAPE is highly dependent on factors such as exercise intensity, recovery duration, and individual training status (</a:t>
            </a:r>
            <a:r>
              <a:rPr lang="en-GB" sz="3600" dirty="0" err="1">
                <a:latin typeface="Times New Roman"/>
                <a:ea typeface="Tahoma"/>
                <a:cs typeface="Times New Roman"/>
              </a:rPr>
              <a:t>Tillin</a:t>
            </a:r>
            <a:r>
              <a:rPr lang="en-GB" sz="3600" dirty="0">
                <a:latin typeface="Times New Roman"/>
                <a:ea typeface="Tahoma"/>
                <a:cs typeface="Times New Roman"/>
              </a:rPr>
              <a:t> and Bishop, 2009). It is possible that the plyometric protocol used within this study did not provide a strong enough stimulus to elicit significant potentiation effects. Furthermore, fatigue generated during the plyometric exercises may have offset any potential performance enhancement.</a:t>
            </a:r>
            <a:endParaRPr lang="en-GB" sz="3600">
              <a:latin typeface="Times New Roman"/>
              <a:ea typeface="Tahoma" panose="020B0604030504040204" pitchFamily="34" charset="0"/>
              <a:cs typeface="Times New Roman"/>
            </a:endParaRPr>
          </a:p>
          <a:p>
            <a:r>
              <a:rPr lang="en-GB" sz="3600" dirty="0">
                <a:latin typeface="Times New Roman"/>
                <a:ea typeface="Tahoma"/>
                <a:cs typeface="Times New Roman"/>
              </a:rPr>
              <a:t>These findings are consistent with previous literature reporting inconsistent effects of plyometric warm-ups on sprint and jump performance (Chaouachi et al., 2010; Samson et al., 2012). The study therefore suggests that simpler and more time-efficient dynamic warm-up protocols may be equally effective for preparing athletes for explosive sport activities.</a:t>
            </a:r>
            <a:endParaRPr lang="en-GB" sz="3600" dirty="0">
              <a:latin typeface="Times New Roman"/>
              <a:ea typeface="Tahoma" panose="020B0604030504040204" pitchFamily="34" charset="0"/>
              <a:cs typeface="Times New Roman"/>
            </a:endParaRPr>
          </a:p>
          <a:p>
            <a:pPr algn="ctr">
              <a:lnSpc>
                <a:spcPct val="80000"/>
              </a:lnSpc>
              <a:spcBef>
                <a:spcPct val="50000"/>
              </a:spcBef>
            </a:pPr>
            <a:r>
              <a:rPr lang="en-GB" altLang="en-US" sz="5400" u="sng" dirty="0">
                <a:latin typeface="Times New Roman"/>
                <a:cs typeface="Times New Roman"/>
              </a:rPr>
              <a:t>Conclusion and Refl</a:t>
            </a:r>
            <a:r>
              <a:rPr lang="en-GB" altLang="en-US" sz="5400" u="sng">
                <a:latin typeface="Times New Roman"/>
                <a:cs typeface="Times New Roman"/>
              </a:rPr>
              <a:t>ection</a:t>
            </a:r>
          </a:p>
          <a:p>
            <a:pPr marL="571500" indent="-571500">
              <a:buFont typeface="Arial"/>
              <a:buChar char="•"/>
            </a:pPr>
            <a:r>
              <a:rPr lang="en-GB" sz="3600">
                <a:latin typeface="Times New Roman"/>
                <a:ea typeface="Tahoma"/>
                <a:cs typeface="Times New Roman"/>
              </a:rPr>
              <a:t>Dynamic and plyometric warm-up protocols produced similar acute effects on explosive performance.</a:t>
            </a:r>
            <a:endParaRPr lang="en-GB" altLang="en-US" sz="3600">
              <a:latin typeface="Times New Roman"/>
              <a:cs typeface="Times New Roman"/>
            </a:endParaRPr>
          </a:p>
          <a:p>
            <a:pPr marL="571500" indent="-571500">
              <a:buFont typeface="Arial"/>
              <a:buChar char="•"/>
            </a:pPr>
            <a:r>
              <a:rPr lang="en-GB" sz="3600">
                <a:latin typeface="Times New Roman"/>
                <a:ea typeface="Tahoma"/>
                <a:cs typeface="Times New Roman"/>
              </a:rPr>
              <a:t>A well-structured dynamic warm-up may be sufficient for team-sport athletes.</a:t>
            </a:r>
            <a:endParaRPr lang="en-GB" sz="3600">
              <a:latin typeface="Times New Roman"/>
              <a:cs typeface="Times New Roman"/>
            </a:endParaRPr>
          </a:p>
          <a:p>
            <a:pPr marL="571500" indent="-571500">
              <a:buFont typeface="Arial"/>
              <a:buChar char="•"/>
            </a:pPr>
            <a:r>
              <a:rPr lang="en-GB" sz="3600" dirty="0">
                <a:latin typeface="Times New Roman"/>
                <a:ea typeface="Tahoma"/>
                <a:cs typeface="Times New Roman"/>
              </a:rPr>
              <a:t>Plyometric exercises may not provide additional short-term performance benefits when dynamic preparation is already effective</a:t>
            </a:r>
          </a:p>
          <a:p>
            <a:r>
              <a:rPr lang="en-GB" sz="3600" b="1">
                <a:latin typeface="Times New Roman"/>
                <a:cs typeface="Times New Roman"/>
              </a:rPr>
              <a:t>Limitations</a:t>
            </a:r>
          </a:p>
          <a:p>
            <a:pPr marL="571500" indent="-571500">
              <a:buFont typeface="Arial"/>
              <a:buChar char="•"/>
            </a:pPr>
            <a:r>
              <a:rPr lang="en-GB" sz="3600">
                <a:latin typeface="Times New Roman"/>
                <a:ea typeface="Tahoma"/>
                <a:cs typeface="Times New Roman"/>
              </a:rPr>
              <a:t>Small sample size (n = 13).</a:t>
            </a:r>
            <a:endParaRPr lang="en-GB" sz="3600">
              <a:latin typeface="Times New Roman"/>
              <a:cs typeface="Times New Roman"/>
            </a:endParaRPr>
          </a:p>
          <a:p>
            <a:pPr marL="571500" indent="-571500">
              <a:buFont typeface="Arial"/>
              <a:buChar char="•"/>
            </a:pPr>
            <a:r>
              <a:rPr lang="en-GB" sz="3600">
                <a:latin typeface="Times New Roman"/>
                <a:ea typeface="Tahoma"/>
                <a:cs typeface="Times New Roman"/>
              </a:rPr>
              <a:t>Only male athletes were included.</a:t>
            </a:r>
            <a:endParaRPr lang="en-GB" sz="3600">
              <a:latin typeface="Times New Roman"/>
              <a:cs typeface="Times New Roman"/>
            </a:endParaRPr>
          </a:p>
          <a:p>
            <a:pPr marL="571500" indent="-571500">
              <a:buFont typeface="Arial"/>
              <a:buChar char="•"/>
            </a:pPr>
            <a:r>
              <a:rPr lang="en-GB" sz="3600">
                <a:latin typeface="Times New Roman"/>
                <a:ea typeface="Tahoma"/>
                <a:cs typeface="Times New Roman"/>
              </a:rPr>
              <a:t>Recovery duration may not have optimized PAPE effects.</a:t>
            </a:r>
            <a:endParaRPr lang="en-GB" sz="3600">
              <a:latin typeface="Times New Roman"/>
              <a:cs typeface="Times New Roman"/>
            </a:endParaRPr>
          </a:p>
          <a:p>
            <a:r>
              <a:rPr lang="en-GB" sz="3600" b="1">
                <a:latin typeface="Times New Roman"/>
                <a:cs typeface="Times New Roman"/>
              </a:rPr>
              <a:t>Future Research</a:t>
            </a:r>
          </a:p>
          <a:p>
            <a:pPr marL="571500" indent="-571500">
              <a:buFont typeface="Arial"/>
              <a:buChar char="•"/>
            </a:pPr>
            <a:r>
              <a:rPr lang="en-GB" sz="3600">
                <a:latin typeface="Times New Roman"/>
                <a:ea typeface="Tahoma"/>
                <a:cs typeface="Times New Roman"/>
              </a:rPr>
              <a:t>Investigate different plyometric intensities.</a:t>
            </a:r>
            <a:endParaRPr lang="en-GB" sz="3600">
              <a:latin typeface="Times New Roman"/>
              <a:cs typeface="Times New Roman"/>
            </a:endParaRPr>
          </a:p>
          <a:p>
            <a:pPr marL="571500" indent="-571500">
              <a:buFont typeface="Arial"/>
              <a:buChar char="•"/>
            </a:pPr>
            <a:r>
              <a:rPr lang="en-GB" sz="3600">
                <a:latin typeface="Times New Roman"/>
                <a:ea typeface="Tahoma"/>
                <a:cs typeface="Times New Roman"/>
              </a:rPr>
              <a:t>Explore alternative recovery durations.</a:t>
            </a:r>
            <a:endParaRPr lang="en-GB" sz="3600">
              <a:latin typeface="Times New Roman"/>
              <a:cs typeface="Times New Roman"/>
            </a:endParaRPr>
          </a:p>
          <a:p>
            <a:pPr marL="571500" indent="-571500">
              <a:buFont typeface="Arial"/>
              <a:buChar char="•"/>
            </a:pPr>
            <a:r>
              <a:rPr lang="en-GB" sz="3600">
                <a:latin typeface="Times New Roman"/>
                <a:ea typeface="Tahoma"/>
                <a:cs typeface="Times New Roman"/>
              </a:rPr>
              <a:t>Include female athletes and larger sample sizes.</a:t>
            </a:r>
            <a:endParaRPr lang="en-GB">
              <a:latin typeface="Times New Roman"/>
              <a:cs typeface="Times New Roman"/>
            </a:endParaRPr>
          </a:p>
          <a:p>
            <a:pPr algn="ctr">
              <a:lnSpc>
                <a:spcPct val="80000"/>
              </a:lnSpc>
              <a:spcBef>
                <a:spcPct val="50000"/>
              </a:spcBef>
            </a:pPr>
            <a:r>
              <a:rPr lang="en-GB" sz="5400" u="sng">
                <a:latin typeface="Times New Roman"/>
                <a:ea typeface="Tahoma"/>
                <a:cs typeface="Times New Roman"/>
              </a:rPr>
              <a:t>References</a:t>
            </a:r>
            <a:endParaRPr lang="en-US" sz="5400">
              <a:latin typeface="Times New Roman"/>
              <a:ea typeface="Tahoma"/>
              <a:cs typeface="Times New Roman"/>
            </a:endParaRPr>
          </a:p>
          <a:p>
            <a:pPr marL="285750" indent="-285750">
              <a:buFont typeface="Arial,Sans-Serif"/>
              <a:buChar char="•"/>
            </a:pPr>
            <a:r>
              <a:rPr lang="en-GB" sz="3600" dirty="0">
                <a:latin typeface="Times New Roman"/>
                <a:ea typeface="Tahoma"/>
                <a:cs typeface="Times New Roman"/>
              </a:rPr>
              <a:t>Behm, D.G. and </a:t>
            </a:r>
            <a:r>
              <a:rPr lang="en-GB" sz="3600" dirty="0" err="1">
                <a:latin typeface="Times New Roman"/>
                <a:ea typeface="Tahoma"/>
                <a:cs typeface="Times New Roman"/>
              </a:rPr>
              <a:t>Chaouachi</a:t>
            </a:r>
            <a:r>
              <a:rPr lang="en-GB" sz="3600" dirty="0">
                <a:latin typeface="Times New Roman"/>
                <a:ea typeface="Tahoma"/>
                <a:cs typeface="Times New Roman"/>
              </a:rPr>
              <a:t>, A. (2011)</a:t>
            </a:r>
            <a:endParaRPr lang="en-US" sz="3600">
              <a:latin typeface="Times New Roman"/>
              <a:ea typeface="Tahoma"/>
              <a:cs typeface="Times New Roman"/>
            </a:endParaRPr>
          </a:p>
          <a:p>
            <a:pPr marL="285750" indent="-285750">
              <a:buFont typeface="Arial,Sans-Serif"/>
              <a:buChar char="•"/>
            </a:pPr>
            <a:r>
              <a:rPr lang="en-GB" sz="3600">
                <a:latin typeface="Times New Roman"/>
                <a:ea typeface="Tahoma"/>
                <a:cs typeface="Times New Roman"/>
              </a:rPr>
              <a:t>Bishop, D. (2003)</a:t>
            </a:r>
            <a:endParaRPr lang="en-GB" sz="3600" dirty="0">
              <a:latin typeface="Times New Roman"/>
              <a:ea typeface="Tahoma"/>
              <a:cs typeface="Times New Roman"/>
            </a:endParaRPr>
          </a:p>
          <a:p>
            <a:pPr marL="285750" indent="-285750">
              <a:buFont typeface="Arial,Sans-Serif"/>
              <a:buChar char="•"/>
            </a:pPr>
            <a:r>
              <a:rPr lang="en-GB" sz="3600" dirty="0">
                <a:latin typeface="Times New Roman"/>
                <a:ea typeface="Tahoma"/>
                <a:cs typeface="Times New Roman"/>
              </a:rPr>
              <a:t>Blazevich, A.J. and </a:t>
            </a:r>
            <a:r>
              <a:rPr lang="en-GB" sz="3600" dirty="0" err="1">
                <a:latin typeface="Times New Roman"/>
                <a:ea typeface="Tahoma"/>
                <a:cs typeface="Times New Roman"/>
              </a:rPr>
              <a:t>Babault</a:t>
            </a:r>
            <a:r>
              <a:rPr lang="en-GB" sz="3600" dirty="0">
                <a:latin typeface="Times New Roman"/>
                <a:ea typeface="Tahoma"/>
                <a:cs typeface="Times New Roman"/>
              </a:rPr>
              <a:t>, N. (2019)</a:t>
            </a:r>
          </a:p>
          <a:p>
            <a:pPr marL="285750" indent="-285750">
              <a:buFont typeface="Arial,Sans-Serif"/>
              <a:buChar char="•"/>
            </a:pPr>
            <a:r>
              <a:rPr lang="en-GB" sz="3600" dirty="0">
                <a:latin typeface="Times New Roman"/>
                <a:ea typeface="Tahoma"/>
                <a:cs typeface="Times New Roman"/>
              </a:rPr>
              <a:t>Little, T. and Williams, A.G. (2006)</a:t>
            </a:r>
          </a:p>
          <a:p>
            <a:pPr marL="285750" indent="-285750">
              <a:buFont typeface="Arial,Sans-Serif"/>
              <a:buChar char="•"/>
            </a:pPr>
            <a:r>
              <a:rPr lang="en-GB" sz="3600">
                <a:latin typeface="Times New Roman"/>
                <a:ea typeface="Tahoma"/>
                <a:cs typeface="Times New Roman"/>
              </a:rPr>
              <a:t>McGowan, C.J. et al. (2015)</a:t>
            </a:r>
            <a:endParaRPr lang="en-GB" sz="3600" dirty="0">
              <a:latin typeface="Times New Roman"/>
              <a:ea typeface="Tahoma"/>
              <a:cs typeface="Times New Roman"/>
            </a:endParaRPr>
          </a:p>
          <a:p>
            <a:pPr marL="285750" indent="-285750">
              <a:buFont typeface="Arial,Sans-Serif"/>
              <a:buChar char="•"/>
            </a:pPr>
            <a:r>
              <a:rPr lang="en-GB" sz="3600">
                <a:latin typeface="Times New Roman"/>
                <a:ea typeface="Tahoma"/>
                <a:cs typeface="Times New Roman"/>
              </a:rPr>
              <a:t>Seitz, L.B. and Haff, G.G. (2016)</a:t>
            </a:r>
            <a:endParaRPr lang="en-GB" sz="3600" dirty="0">
              <a:latin typeface="Times New Roman"/>
              <a:ea typeface="Tahoma"/>
              <a:cs typeface="Times New Roman"/>
            </a:endParaRPr>
          </a:p>
          <a:p>
            <a:pPr marL="285750" indent="-285750">
              <a:buFont typeface="Arial,Sans-Serif"/>
              <a:buChar char="•"/>
            </a:pPr>
            <a:r>
              <a:rPr lang="en-GB" sz="3600" dirty="0" err="1">
                <a:latin typeface="Times New Roman"/>
                <a:ea typeface="Tahoma"/>
                <a:cs typeface="Times New Roman"/>
              </a:rPr>
              <a:t>Tillin</a:t>
            </a:r>
            <a:r>
              <a:rPr lang="en-GB" sz="3600" dirty="0">
                <a:latin typeface="Times New Roman"/>
                <a:ea typeface="Tahoma"/>
                <a:cs typeface="Times New Roman"/>
              </a:rPr>
              <a:t>, N.A. and Bishop, D. (2009)</a:t>
            </a: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7797555" y="607809"/>
            <a:ext cx="36552957" cy="4185075"/>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sz="7200">
                <a:latin typeface="Times New Roman"/>
                <a:ea typeface="Tahoma"/>
                <a:cs typeface="Times New Roman"/>
              </a:rPr>
              <a:t>THE ACUTE EFFECTS OF DYNAMIC AND PLYOMETRIC WARM-UP PROTOCOLS ON SPRINT SPEED AND COUNTERMOVEMENT JUMP PERFORMANCE IN TEAM-BASED ATHLETES</a:t>
            </a:r>
            <a:endParaRPr lang="en-GB" sz="7200">
              <a:latin typeface="Times New Roman"/>
              <a:cs typeface="Times New Roman"/>
            </a:endParaRPr>
          </a:p>
          <a:p>
            <a:pPr algn="ctr">
              <a:lnSpc>
                <a:spcPct val="80000"/>
              </a:lnSpc>
              <a:spcBef>
                <a:spcPct val="50000"/>
              </a:spcBef>
            </a:pPr>
            <a:r>
              <a:rPr lang="en-GB" sz="5400">
                <a:latin typeface="Times New Roman"/>
                <a:ea typeface="Tahoma"/>
                <a:cs typeface="Times New Roman"/>
              </a:rPr>
              <a:t>Jacob James BSc Sports and Exercise Science</a:t>
            </a:r>
          </a:p>
        </p:txBody>
      </p:sp>
      <p:pic>
        <p:nvPicPr>
          <p:cNvPr id="2" name="Picture 1" descr="A group of people on a field&#10;&#10;AI-generated content may be incorrect.">
            <a:extLst>
              <a:ext uri="{FF2B5EF4-FFF2-40B4-BE49-F238E27FC236}">
                <a16:creationId xmlns:a16="http://schemas.microsoft.com/office/drawing/2014/main" id="{C6200208-8F59-87FD-F62C-6064866A2848}"/>
              </a:ext>
            </a:extLst>
          </p:cNvPr>
          <p:cNvPicPr>
            <a:picLocks noChangeAspect="1"/>
          </p:cNvPicPr>
          <p:nvPr/>
        </p:nvPicPr>
        <p:blipFill>
          <a:blip r:embed="rId3"/>
          <a:srcRect l="-2484" t="2036" r="5978" b="7692"/>
          <a:stretch>
            <a:fillRect/>
          </a:stretch>
        </p:blipFill>
        <p:spPr>
          <a:xfrm>
            <a:off x="8785500" y="18899249"/>
            <a:ext cx="9190488" cy="4835663"/>
          </a:xfrm>
          <a:prstGeom prst="rect">
            <a:avLst/>
          </a:prstGeom>
        </p:spPr>
      </p:pic>
      <p:pic>
        <p:nvPicPr>
          <p:cNvPr id="4" name="Picture 3" descr="A black background with yellow and black text&#10;&#10;AI-generated content may be incorrect.">
            <a:extLst>
              <a:ext uri="{FF2B5EF4-FFF2-40B4-BE49-F238E27FC236}">
                <a16:creationId xmlns:a16="http://schemas.microsoft.com/office/drawing/2014/main" id="{71A65A64-CDC9-C749-96F1-73420C633985}"/>
              </a:ext>
            </a:extLst>
          </p:cNvPr>
          <p:cNvPicPr>
            <a:picLocks noChangeAspect="1"/>
          </p:cNvPicPr>
          <p:nvPr/>
        </p:nvPicPr>
        <p:blipFill>
          <a:blip r:embed="rId4"/>
          <a:srcRect l="16986" t="21374" r="14449" b="19084"/>
          <a:stretch>
            <a:fillRect/>
          </a:stretch>
        </p:blipFill>
        <p:spPr>
          <a:xfrm>
            <a:off x="674210" y="805318"/>
            <a:ext cx="8665771" cy="3762650"/>
          </a:xfrm>
          <a:prstGeom prst="rect">
            <a:avLst/>
          </a:prstGeom>
        </p:spPr>
      </p:pic>
      <p:graphicFrame>
        <p:nvGraphicFramePr>
          <p:cNvPr id="8" name="Table 7">
            <a:extLst>
              <a:ext uri="{FF2B5EF4-FFF2-40B4-BE49-F238E27FC236}">
                <a16:creationId xmlns:a16="http://schemas.microsoft.com/office/drawing/2014/main" id="{00FDEC2A-0BA5-52E7-14C6-D255532629B8}"/>
              </a:ext>
            </a:extLst>
          </p:cNvPr>
          <p:cNvGraphicFramePr>
            <a:graphicFrameLocks noGrp="1"/>
          </p:cNvGraphicFramePr>
          <p:nvPr>
            <p:extLst>
              <p:ext uri="{D42A27DB-BD31-4B8C-83A1-F6EECF244321}">
                <p14:modId xmlns:p14="http://schemas.microsoft.com/office/powerpoint/2010/main" val="2554702472"/>
              </p:ext>
            </p:extLst>
          </p:nvPr>
        </p:nvGraphicFramePr>
        <p:xfrm>
          <a:off x="19858710" y="25484308"/>
          <a:ext cx="14811373" cy="3352800"/>
        </p:xfrm>
        <a:graphic>
          <a:graphicData uri="http://schemas.openxmlformats.org/drawingml/2006/table">
            <a:tbl>
              <a:tblPr bandRow="1">
                <a:tableStyleId>{5C22544A-7EE6-4342-B048-85BDC9FD1C3A}</a:tableStyleId>
              </a:tblPr>
              <a:tblGrid>
                <a:gridCol w="4000500">
                  <a:extLst>
                    <a:ext uri="{9D8B030D-6E8A-4147-A177-3AD203B41FA5}">
                      <a16:colId xmlns:a16="http://schemas.microsoft.com/office/drawing/2014/main" val="1133715194"/>
                    </a:ext>
                  </a:extLst>
                </a:gridCol>
                <a:gridCol w="3762375">
                  <a:extLst>
                    <a:ext uri="{9D8B030D-6E8A-4147-A177-3AD203B41FA5}">
                      <a16:colId xmlns:a16="http://schemas.microsoft.com/office/drawing/2014/main" val="2100725977"/>
                    </a:ext>
                  </a:extLst>
                </a:gridCol>
                <a:gridCol w="4238623">
                  <a:extLst>
                    <a:ext uri="{9D8B030D-6E8A-4147-A177-3AD203B41FA5}">
                      <a16:colId xmlns:a16="http://schemas.microsoft.com/office/drawing/2014/main" val="440514654"/>
                    </a:ext>
                  </a:extLst>
                </a:gridCol>
                <a:gridCol w="2809875">
                  <a:extLst>
                    <a:ext uri="{9D8B030D-6E8A-4147-A177-3AD203B41FA5}">
                      <a16:colId xmlns:a16="http://schemas.microsoft.com/office/drawing/2014/main" val="4275896975"/>
                    </a:ext>
                  </a:extLst>
                </a:gridCol>
              </a:tblGrid>
              <a:tr h="0">
                <a:tc>
                  <a:txBody>
                    <a:bodyPr/>
                    <a:lstStyle/>
                    <a:p>
                      <a:pPr>
                        <a:buNone/>
                      </a:pPr>
                      <a:r>
                        <a:rPr lang="en-US" sz="3800">
                          <a:latin typeface="Times New Roman"/>
                          <a:cs typeface="Times New Roman"/>
                        </a:rPr>
                        <a:t>Variable</a:t>
                      </a:r>
                    </a:p>
                  </a:txBody>
                  <a:tcPr anchor="ctr">
                    <a:lnL>
                      <a:noFill/>
                    </a:lnL>
                    <a:lnR>
                      <a:noFill/>
                    </a:lnR>
                    <a:lnT>
                      <a:noFill/>
                    </a:lnT>
                    <a:lnB w="12700">
                      <a:solidFill>
                        <a:schemeClr val="tx1"/>
                      </a:solidFill>
                    </a:lnB>
                    <a:solidFill>
                      <a:srgbClr val="9C9AD6"/>
                    </a:solidFill>
                  </a:tcPr>
                </a:tc>
                <a:tc>
                  <a:txBody>
                    <a:bodyPr/>
                    <a:lstStyle/>
                    <a:p>
                      <a:pPr>
                        <a:buNone/>
                      </a:pPr>
                      <a:r>
                        <a:rPr lang="en-US" sz="3800">
                          <a:latin typeface="Times New Roman"/>
                          <a:cs typeface="Times New Roman"/>
                        </a:rPr>
                        <a:t>Dynamic</a:t>
                      </a:r>
                    </a:p>
                  </a:txBody>
                  <a:tcPr anchor="ctr">
                    <a:lnL>
                      <a:noFill/>
                    </a:lnL>
                    <a:lnR>
                      <a:noFill/>
                    </a:lnR>
                    <a:lnT>
                      <a:noFill/>
                    </a:lnT>
                    <a:lnB w="12700">
                      <a:solidFill>
                        <a:schemeClr val="tx1"/>
                      </a:solidFill>
                    </a:lnB>
                    <a:solidFill>
                      <a:srgbClr val="9C9AD6"/>
                    </a:solidFill>
                  </a:tcPr>
                </a:tc>
                <a:tc>
                  <a:txBody>
                    <a:bodyPr/>
                    <a:lstStyle/>
                    <a:p>
                      <a:pPr>
                        <a:buNone/>
                      </a:pPr>
                      <a:r>
                        <a:rPr lang="en-US" sz="3800">
                          <a:latin typeface="Times New Roman"/>
                          <a:cs typeface="Times New Roman"/>
                        </a:rPr>
                        <a:t>Plyometric</a:t>
                      </a:r>
                    </a:p>
                  </a:txBody>
                  <a:tcPr anchor="ctr">
                    <a:lnL>
                      <a:noFill/>
                    </a:lnL>
                    <a:lnR>
                      <a:noFill/>
                    </a:lnR>
                    <a:lnT>
                      <a:noFill/>
                    </a:lnT>
                    <a:lnB w="12700">
                      <a:solidFill>
                        <a:schemeClr val="tx1"/>
                      </a:solidFill>
                    </a:lnB>
                    <a:solidFill>
                      <a:srgbClr val="9C9AD6"/>
                    </a:solidFill>
                  </a:tcPr>
                </a:tc>
                <a:tc>
                  <a:txBody>
                    <a:bodyPr/>
                    <a:lstStyle/>
                    <a:p>
                      <a:pPr>
                        <a:buNone/>
                      </a:pPr>
                      <a:r>
                        <a:rPr lang="en-US" sz="3800">
                          <a:latin typeface="Times New Roman"/>
                          <a:cs typeface="Times New Roman"/>
                        </a:rPr>
                        <a:t>p-value</a:t>
                      </a:r>
                    </a:p>
                  </a:txBody>
                  <a:tcPr anchor="ctr">
                    <a:lnL>
                      <a:noFill/>
                    </a:lnL>
                    <a:lnR>
                      <a:noFill/>
                    </a:lnR>
                    <a:lnT>
                      <a:noFill/>
                    </a:lnT>
                    <a:lnB w="12700">
                      <a:solidFill>
                        <a:schemeClr val="tx1"/>
                      </a:solidFill>
                    </a:lnB>
                    <a:solidFill>
                      <a:srgbClr val="9C9AD6"/>
                    </a:solidFill>
                  </a:tcPr>
                </a:tc>
                <a:extLst>
                  <a:ext uri="{0D108BD9-81ED-4DB2-BD59-A6C34878D82A}">
                    <a16:rowId xmlns:a16="http://schemas.microsoft.com/office/drawing/2014/main" val="883854023"/>
                  </a:ext>
                </a:extLst>
              </a:tr>
              <a:tr h="0">
                <a:tc>
                  <a:txBody>
                    <a:bodyPr/>
                    <a:lstStyle/>
                    <a:p>
                      <a:pPr>
                        <a:buNone/>
                      </a:pPr>
                      <a:r>
                        <a:rPr lang="en-US" sz="3800">
                          <a:latin typeface="Times New Roman"/>
                          <a:cs typeface="Times New Roman"/>
                        </a:rPr>
                        <a:t>CMJ Height</a:t>
                      </a:r>
                    </a:p>
                  </a:txBody>
                  <a:tcPr anchor="ctr">
                    <a:lnL>
                      <a:noFill/>
                    </a:lnL>
                    <a:lnR>
                      <a:noFill/>
                    </a:lnR>
                    <a:lnT w="12700">
                      <a:solidFill>
                        <a:schemeClr val="tx1"/>
                      </a:solidFill>
                    </a:lnT>
                    <a:lnB w="12700">
                      <a:solidFill>
                        <a:schemeClr val="tx1"/>
                      </a:solidFill>
                    </a:lnB>
                    <a:solidFill>
                      <a:srgbClr val="CBCADE"/>
                    </a:solidFill>
                  </a:tcPr>
                </a:tc>
                <a:tc>
                  <a:txBody>
                    <a:bodyPr/>
                    <a:lstStyle/>
                    <a:p>
                      <a:pPr>
                        <a:buNone/>
                      </a:pPr>
                      <a:r>
                        <a:rPr lang="en-US" sz="3800">
                          <a:latin typeface="Times New Roman"/>
                          <a:cs typeface="Times New Roman"/>
                        </a:rPr>
                        <a:t>38.46 cm</a:t>
                      </a:r>
                    </a:p>
                  </a:txBody>
                  <a:tcPr anchor="ctr">
                    <a:lnL>
                      <a:noFill/>
                    </a:lnL>
                    <a:lnR>
                      <a:noFill/>
                    </a:lnR>
                    <a:lnT w="12700">
                      <a:solidFill>
                        <a:schemeClr val="tx1"/>
                      </a:solidFill>
                    </a:lnT>
                    <a:lnB w="12700">
                      <a:solidFill>
                        <a:schemeClr val="tx1"/>
                      </a:solidFill>
                    </a:lnB>
                    <a:solidFill>
                      <a:srgbClr val="CBCADE"/>
                    </a:solidFill>
                  </a:tcPr>
                </a:tc>
                <a:tc>
                  <a:txBody>
                    <a:bodyPr/>
                    <a:lstStyle/>
                    <a:p>
                      <a:pPr>
                        <a:buNone/>
                      </a:pPr>
                      <a:r>
                        <a:rPr lang="en-US" sz="3800">
                          <a:latin typeface="Times New Roman"/>
                          <a:cs typeface="Times New Roman"/>
                        </a:rPr>
                        <a:t>37.82 cm</a:t>
                      </a:r>
                    </a:p>
                  </a:txBody>
                  <a:tcPr anchor="ctr">
                    <a:lnL>
                      <a:noFill/>
                    </a:lnL>
                    <a:lnR>
                      <a:noFill/>
                    </a:lnR>
                    <a:lnT w="12700">
                      <a:solidFill>
                        <a:schemeClr val="tx1"/>
                      </a:solidFill>
                    </a:lnT>
                    <a:lnB w="12700">
                      <a:solidFill>
                        <a:schemeClr val="tx1"/>
                      </a:solidFill>
                    </a:lnB>
                    <a:solidFill>
                      <a:srgbClr val="CBCADE"/>
                    </a:solidFill>
                  </a:tcPr>
                </a:tc>
                <a:tc>
                  <a:txBody>
                    <a:bodyPr/>
                    <a:lstStyle/>
                    <a:p>
                      <a:pPr>
                        <a:buNone/>
                      </a:pPr>
                      <a:r>
                        <a:rPr lang="en-US" sz="3800">
                          <a:latin typeface="Times New Roman"/>
                          <a:cs typeface="Times New Roman"/>
                        </a:rPr>
                        <a:t>.267</a:t>
                      </a:r>
                    </a:p>
                  </a:txBody>
                  <a:tcPr anchor="ctr">
                    <a:lnL>
                      <a:noFill/>
                    </a:lnL>
                    <a:lnR>
                      <a:noFill/>
                    </a:lnR>
                    <a:lnT w="12700">
                      <a:solidFill>
                        <a:schemeClr val="tx1"/>
                      </a:solidFill>
                    </a:lnT>
                    <a:lnB w="12700">
                      <a:solidFill>
                        <a:schemeClr val="tx1"/>
                      </a:solidFill>
                    </a:lnB>
                    <a:solidFill>
                      <a:srgbClr val="CBCADE"/>
                    </a:solidFill>
                  </a:tcPr>
                </a:tc>
                <a:extLst>
                  <a:ext uri="{0D108BD9-81ED-4DB2-BD59-A6C34878D82A}">
                    <a16:rowId xmlns:a16="http://schemas.microsoft.com/office/drawing/2014/main" val="2885360743"/>
                  </a:ext>
                </a:extLst>
              </a:tr>
              <a:tr h="0">
                <a:tc>
                  <a:txBody>
                    <a:bodyPr/>
                    <a:lstStyle/>
                    <a:p>
                      <a:pPr>
                        <a:buNone/>
                      </a:pPr>
                      <a:r>
                        <a:rPr lang="en-US" sz="3800">
                          <a:latin typeface="Times New Roman"/>
                          <a:cs typeface="Times New Roman"/>
                        </a:rPr>
                        <a:t>Peak Force</a:t>
                      </a:r>
                    </a:p>
                  </a:txBody>
                  <a:tcPr anchor="ctr">
                    <a:lnL>
                      <a:noFill/>
                    </a:lnL>
                    <a:lnR>
                      <a:noFill/>
                    </a:lnR>
                    <a:lnT w="12700">
                      <a:solidFill>
                        <a:schemeClr val="tx1"/>
                      </a:solidFill>
                    </a:lnT>
                    <a:lnB w="12700">
                      <a:solidFill>
                        <a:schemeClr val="tx1"/>
                      </a:solidFill>
                    </a:lnB>
                    <a:solidFill>
                      <a:srgbClr val="CBCADE"/>
                    </a:solidFill>
                  </a:tcPr>
                </a:tc>
                <a:tc>
                  <a:txBody>
                    <a:bodyPr/>
                    <a:lstStyle/>
                    <a:p>
                      <a:pPr>
                        <a:buNone/>
                      </a:pPr>
                      <a:r>
                        <a:rPr lang="en-US" sz="3800">
                          <a:latin typeface="Times New Roman"/>
                          <a:cs typeface="Times New Roman"/>
                        </a:rPr>
                        <a:t>2174.53 N</a:t>
                      </a:r>
                    </a:p>
                  </a:txBody>
                  <a:tcPr anchor="ctr">
                    <a:lnL>
                      <a:noFill/>
                    </a:lnL>
                    <a:lnR>
                      <a:noFill/>
                    </a:lnR>
                    <a:lnT w="12700">
                      <a:solidFill>
                        <a:schemeClr val="tx1"/>
                      </a:solidFill>
                    </a:lnT>
                    <a:lnB w="12700">
                      <a:solidFill>
                        <a:schemeClr val="tx1"/>
                      </a:solidFill>
                    </a:lnB>
                    <a:solidFill>
                      <a:srgbClr val="CBCADE"/>
                    </a:solidFill>
                  </a:tcPr>
                </a:tc>
                <a:tc>
                  <a:txBody>
                    <a:bodyPr/>
                    <a:lstStyle/>
                    <a:p>
                      <a:pPr>
                        <a:buNone/>
                      </a:pPr>
                      <a:r>
                        <a:rPr lang="en-US" sz="3800">
                          <a:latin typeface="Times New Roman"/>
                          <a:cs typeface="Times New Roman"/>
                        </a:rPr>
                        <a:t>2169.95 N</a:t>
                      </a:r>
                    </a:p>
                  </a:txBody>
                  <a:tcPr anchor="ctr">
                    <a:lnL>
                      <a:noFill/>
                    </a:lnL>
                    <a:lnR>
                      <a:noFill/>
                    </a:lnR>
                    <a:lnT w="12700">
                      <a:solidFill>
                        <a:schemeClr val="tx1"/>
                      </a:solidFill>
                    </a:lnT>
                    <a:lnB w="12700">
                      <a:solidFill>
                        <a:schemeClr val="tx1"/>
                      </a:solidFill>
                    </a:lnB>
                    <a:solidFill>
                      <a:srgbClr val="CBCADE"/>
                    </a:solidFill>
                  </a:tcPr>
                </a:tc>
                <a:tc>
                  <a:txBody>
                    <a:bodyPr/>
                    <a:lstStyle/>
                    <a:p>
                      <a:pPr>
                        <a:buNone/>
                      </a:pPr>
                      <a:r>
                        <a:rPr lang="en-US" sz="3800">
                          <a:latin typeface="Times New Roman"/>
                          <a:cs typeface="Times New Roman"/>
                        </a:rPr>
                        <a:t>.870</a:t>
                      </a:r>
                    </a:p>
                  </a:txBody>
                  <a:tcPr anchor="ctr">
                    <a:lnL>
                      <a:noFill/>
                    </a:lnL>
                    <a:lnR>
                      <a:noFill/>
                    </a:lnR>
                    <a:lnT w="12700">
                      <a:solidFill>
                        <a:schemeClr val="tx1"/>
                      </a:solidFill>
                    </a:lnT>
                    <a:lnB w="12700">
                      <a:solidFill>
                        <a:schemeClr val="tx1"/>
                      </a:solidFill>
                    </a:lnB>
                    <a:solidFill>
                      <a:srgbClr val="CBCADE"/>
                    </a:solidFill>
                  </a:tcPr>
                </a:tc>
                <a:extLst>
                  <a:ext uri="{0D108BD9-81ED-4DB2-BD59-A6C34878D82A}">
                    <a16:rowId xmlns:a16="http://schemas.microsoft.com/office/drawing/2014/main" val="403310260"/>
                  </a:ext>
                </a:extLst>
              </a:tr>
              <a:tr h="0">
                <a:tc>
                  <a:txBody>
                    <a:bodyPr/>
                    <a:lstStyle/>
                    <a:p>
                      <a:pPr>
                        <a:buNone/>
                      </a:pPr>
                      <a:r>
                        <a:rPr lang="en-US" sz="3800">
                          <a:latin typeface="Times New Roman"/>
                          <a:cs typeface="Times New Roman"/>
                        </a:rPr>
                        <a:t>Sprint Time</a:t>
                      </a:r>
                    </a:p>
                  </a:txBody>
                  <a:tcPr anchor="ctr">
                    <a:lnL>
                      <a:noFill/>
                    </a:lnL>
                    <a:lnR>
                      <a:noFill/>
                    </a:lnR>
                    <a:lnT w="12700">
                      <a:solidFill>
                        <a:schemeClr val="tx1"/>
                      </a:solidFill>
                    </a:lnT>
                    <a:lnB w="12700">
                      <a:solidFill>
                        <a:schemeClr val="tx1"/>
                      </a:solidFill>
                    </a:lnB>
                    <a:solidFill>
                      <a:srgbClr val="CBCADE"/>
                    </a:solidFill>
                  </a:tcPr>
                </a:tc>
                <a:tc>
                  <a:txBody>
                    <a:bodyPr/>
                    <a:lstStyle/>
                    <a:p>
                      <a:pPr>
                        <a:buNone/>
                      </a:pPr>
                      <a:r>
                        <a:rPr lang="en-US" sz="3800">
                          <a:latin typeface="Times New Roman"/>
                          <a:cs typeface="Times New Roman"/>
                        </a:rPr>
                        <a:t>3.27 s</a:t>
                      </a:r>
                    </a:p>
                  </a:txBody>
                  <a:tcPr anchor="ctr">
                    <a:lnL>
                      <a:noFill/>
                    </a:lnL>
                    <a:lnR>
                      <a:noFill/>
                    </a:lnR>
                    <a:lnT w="12700">
                      <a:solidFill>
                        <a:schemeClr val="tx1"/>
                      </a:solidFill>
                    </a:lnT>
                    <a:lnB w="12700">
                      <a:solidFill>
                        <a:schemeClr val="tx1"/>
                      </a:solidFill>
                    </a:lnB>
                    <a:solidFill>
                      <a:srgbClr val="CBCADE"/>
                    </a:solidFill>
                  </a:tcPr>
                </a:tc>
                <a:tc>
                  <a:txBody>
                    <a:bodyPr/>
                    <a:lstStyle/>
                    <a:p>
                      <a:pPr>
                        <a:buNone/>
                      </a:pPr>
                      <a:r>
                        <a:rPr lang="en-US" sz="3800">
                          <a:latin typeface="Times New Roman"/>
                          <a:cs typeface="Times New Roman"/>
                        </a:rPr>
                        <a:t>3.28 s</a:t>
                      </a:r>
                    </a:p>
                  </a:txBody>
                  <a:tcPr anchor="ctr">
                    <a:lnL>
                      <a:noFill/>
                    </a:lnL>
                    <a:lnR>
                      <a:noFill/>
                    </a:lnR>
                    <a:lnT w="12700">
                      <a:solidFill>
                        <a:schemeClr val="tx1"/>
                      </a:solidFill>
                    </a:lnT>
                    <a:lnB w="12700">
                      <a:solidFill>
                        <a:schemeClr val="tx1"/>
                      </a:solidFill>
                    </a:lnB>
                    <a:solidFill>
                      <a:srgbClr val="CBCADE"/>
                    </a:solidFill>
                  </a:tcPr>
                </a:tc>
                <a:tc>
                  <a:txBody>
                    <a:bodyPr/>
                    <a:lstStyle/>
                    <a:p>
                      <a:pPr>
                        <a:buNone/>
                      </a:pPr>
                      <a:r>
                        <a:rPr lang="en-US" sz="3800">
                          <a:latin typeface="Times New Roman"/>
                          <a:cs typeface="Times New Roman"/>
                        </a:rPr>
                        <a:t>.882</a:t>
                      </a:r>
                    </a:p>
                  </a:txBody>
                  <a:tcPr anchor="ctr">
                    <a:lnL>
                      <a:noFill/>
                    </a:lnL>
                    <a:lnR>
                      <a:noFill/>
                    </a:lnR>
                    <a:lnT w="12700">
                      <a:solidFill>
                        <a:schemeClr val="tx1"/>
                      </a:solidFill>
                    </a:lnT>
                    <a:lnB w="12700">
                      <a:solidFill>
                        <a:schemeClr val="tx1"/>
                      </a:solidFill>
                    </a:lnB>
                    <a:solidFill>
                      <a:srgbClr val="CBCADE"/>
                    </a:solidFill>
                  </a:tcPr>
                </a:tc>
                <a:extLst>
                  <a:ext uri="{0D108BD9-81ED-4DB2-BD59-A6C34878D82A}">
                    <a16:rowId xmlns:a16="http://schemas.microsoft.com/office/drawing/2014/main" val="3357273801"/>
                  </a:ext>
                </a:extLst>
              </a:tr>
              <a:tr h="0">
                <a:tc>
                  <a:txBody>
                    <a:bodyPr/>
                    <a:lstStyle/>
                    <a:p>
                      <a:pPr>
                        <a:buNone/>
                      </a:pPr>
                      <a:r>
                        <a:rPr lang="en-US" sz="3800">
                          <a:latin typeface="Times New Roman"/>
                          <a:cs typeface="Times New Roman"/>
                        </a:rPr>
                        <a:t>Relative Force</a:t>
                      </a:r>
                    </a:p>
                  </a:txBody>
                  <a:tcPr anchor="ctr">
                    <a:lnL>
                      <a:noFill/>
                    </a:lnL>
                    <a:lnR>
                      <a:noFill/>
                    </a:lnR>
                    <a:lnT w="12700">
                      <a:solidFill>
                        <a:schemeClr val="tx1"/>
                      </a:solidFill>
                    </a:lnT>
                    <a:lnB w="12700" cap="flat" cmpd="sng" algn="ctr">
                      <a:solidFill>
                        <a:schemeClr val="tx1"/>
                      </a:solidFill>
                      <a:prstDash val="solid"/>
                      <a:round/>
                      <a:headEnd type="none" w="med" len="med"/>
                      <a:tailEnd type="none" w="med" len="med"/>
                    </a:lnB>
                    <a:solidFill>
                      <a:srgbClr val="CBCADE"/>
                    </a:solidFill>
                  </a:tcPr>
                </a:tc>
                <a:tc>
                  <a:txBody>
                    <a:bodyPr/>
                    <a:lstStyle/>
                    <a:p>
                      <a:pPr>
                        <a:buNone/>
                      </a:pPr>
                      <a:r>
                        <a:rPr lang="en-US" sz="3800">
                          <a:latin typeface="Times New Roman"/>
                          <a:cs typeface="Times New Roman"/>
                        </a:rPr>
                        <a:t>24.66 N/kg</a:t>
                      </a:r>
                    </a:p>
                  </a:txBody>
                  <a:tcPr anchor="ctr">
                    <a:lnL>
                      <a:noFill/>
                    </a:lnL>
                    <a:lnR>
                      <a:noFill/>
                    </a:lnR>
                    <a:lnT w="12700">
                      <a:solidFill>
                        <a:schemeClr val="tx1"/>
                      </a:solidFill>
                    </a:lnT>
                    <a:lnB w="12700" cap="flat" cmpd="sng" algn="ctr">
                      <a:solidFill>
                        <a:schemeClr val="tx1"/>
                      </a:solidFill>
                      <a:prstDash val="solid"/>
                      <a:round/>
                      <a:headEnd type="none" w="med" len="med"/>
                      <a:tailEnd type="none" w="med" len="med"/>
                    </a:lnB>
                    <a:solidFill>
                      <a:srgbClr val="CBCADE"/>
                    </a:solidFill>
                  </a:tcPr>
                </a:tc>
                <a:tc>
                  <a:txBody>
                    <a:bodyPr/>
                    <a:lstStyle/>
                    <a:p>
                      <a:pPr>
                        <a:buNone/>
                      </a:pPr>
                      <a:r>
                        <a:rPr lang="en-US" sz="3800">
                          <a:latin typeface="Times New Roman"/>
                          <a:cs typeface="Times New Roman"/>
                        </a:rPr>
                        <a:t>24.63 N/kg</a:t>
                      </a:r>
                    </a:p>
                  </a:txBody>
                  <a:tcPr anchor="ctr">
                    <a:lnL>
                      <a:noFill/>
                    </a:lnL>
                    <a:lnR>
                      <a:noFill/>
                    </a:lnR>
                    <a:lnT w="12700">
                      <a:solidFill>
                        <a:schemeClr val="tx1"/>
                      </a:solidFill>
                    </a:lnT>
                    <a:lnB w="12700" cap="flat" cmpd="sng" algn="ctr">
                      <a:solidFill>
                        <a:schemeClr val="tx1"/>
                      </a:solidFill>
                      <a:prstDash val="solid"/>
                      <a:round/>
                      <a:headEnd type="none" w="med" len="med"/>
                      <a:tailEnd type="none" w="med" len="med"/>
                    </a:lnB>
                    <a:solidFill>
                      <a:srgbClr val="CBCADE"/>
                    </a:solidFill>
                  </a:tcPr>
                </a:tc>
                <a:tc>
                  <a:txBody>
                    <a:bodyPr/>
                    <a:lstStyle/>
                    <a:p>
                      <a:pPr>
                        <a:buNone/>
                      </a:pPr>
                      <a:r>
                        <a:rPr lang="en-US" sz="3800">
                          <a:latin typeface="Times New Roman"/>
                          <a:cs typeface="Times New Roman"/>
                        </a:rPr>
                        <a:t>.917</a:t>
                      </a:r>
                    </a:p>
                  </a:txBody>
                  <a:tcPr anchor="ctr">
                    <a:lnL>
                      <a:noFill/>
                    </a:lnL>
                    <a:lnR>
                      <a:noFill/>
                    </a:lnR>
                    <a:lnT w="12700">
                      <a:solidFill>
                        <a:schemeClr val="tx1"/>
                      </a:solidFill>
                    </a:lnT>
                    <a:lnB w="12700" cap="flat" cmpd="sng" algn="ctr">
                      <a:solidFill>
                        <a:schemeClr val="tx1"/>
                      </a:solidFill>
                      <a:prstDash val="solid"/>
                      <a:round/>
                      <a:headEnd type="none" w="med" len="med"/>
                      <a:tailEnd type="none" w="med" len="med"/>
                    </a:lnB>
                    <a:solidFill>
                      <a:srgbClr val="CBCADE"/>
                    </a:solidFill>
                  </a:tcPr>
                </a:tc>
                <a:extLst>
                  <a:ext uri="{0D108BD9-81ED-4DB2-BD59-A6C34878D82A}">
                    <a16:rowId xmlns:a16="http://schemas.microsoft.com/office/drawing/2014/main" val="3484337199"/>
                  </a:ext>
                </a:extLst>
              </a:tr>
            </a:tbl>
          </a:graphicData>
        </a:graphic>
      </p:graphicFrame>
      <p:pic>
        <p:nvPicPr>
          <p:cNvPr id="10" name="Picture 9" descr="A group of men on a football field&#10;&#10;AI-generated content may be incorrect.">
            <a:extLst>
              <a:ext uri="{FF2B5EF4-FFF2-40B4-BE49-F238E27FC236}">
                <a16:creationId xmlns:a16="http://schemas.microsoft.com/office/drawing/2014/main" id="{8F9F32DF-4D46-43B9-630D-8279B9E68E2E}"/>
              </a:ext>
            </a:extLst>
          </p:cNvPr>
          <p:cNvPicPr>
            <a:picLocks noChangeAspect="1"/>
          </p:cNvPicPr>
          <p:nvPr/>
        </p:nvPicPr>
        <p:blipFill>
          <a:blip r:embed="rId5"/>
          <a:srcRect l="7619" t="-25" r="12195" b="2072"/>
          <a:stretch>
            <a:fillRect/>
          </a:stretch>
        </p:blipFill>
        <p:spPr>
          <a:xfrm>
            <a:off x="45281005" y="605483"/>
            <a:ext cx="5483170" cy="4328209"/>
          </a:xfrm>
          <a:prstGeom prst="rect">
            <a:avLst/>
          </a:prstGeom>
        </p:spPr>
      </p:pic>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4784</TotalTime>
  <Pages>1</Pages>
  <Words>29</Words>
  <Application>Microsoft Office PowerPoint</Application>
  <PresentationFormat>Custom</PresentationFormat>
  <Paragraphs>42</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WINDOWS11</dc:creator>
  <cp:keywords/>
  <dc:description/>
  <cp:lastModifiedBy>WINDOWS11</cp:lastModifiedBy>
  <cp:revision>510</cp:revision>
  <cp:lastPrinted>2002-10-23T01:36:31Z</cp:lastPrinted>
  <dcterms:created xsi:type="dcterms:W3CDTF">1997-03-12T11:49:38Z</dcterms:created>
  <dcterms:modified xsi:type="dcterms:W3CDTF">2026-05-08T10:48:11Z</dcterms:modified>
  <cp:category/>
</cp:coreProperties>
</file>